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6" r:id="rId2"/>
    <p:sldId id="258" r:id="rId3"/>
    <p:sldId id="259" r:id="rId4"/>
    <p:sldId id="260" r:id="rId5"/>
    <p:sldId id="277" r:id="rId6"/>
    <p:sldId id="271" r:id="rId7"/>
    <p:sldId id="278" r:id="rId8"/>
    <p:sldId id="262" r:id="rId9"/>
    <p:sldId id="273" r:id="rId10"/>
    <p:sldId id="280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0000"/>
    <a:srgbClr val="EFEFEF"/>
    <a:srgbClr val="2E2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E3880-F65D-0167-F74A-18134D07A37E}" v="2" dt="2025-04-17T20:06:41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29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74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23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744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47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41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4/17/2025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4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4/17/2025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7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494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5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08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B4E3C-F6E5-DE8F-BD6C-3F692C482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4D56E9-26B9-6BF8-BE65-7C073E302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02"/>
            <a:ext cx="12192000" cy="866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4DA3A5-C5C2-70C7-8F75-BBE13D79E348}"/>
              </a:ext>
            </a:extLst>
          </p:cNvPr>
          <p:cNvSpPr txBox="1"/>
          <p:nvPr/>
        </p:nvSpPr>
        <p:spPr>
          <a:xfrm>
            <a:off x="1165481" y="2032487"/>
            <a:ext cx="9480203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rgbClr val="2E2E37"/>
                </a:solidFill>
                <a:latin typeface="Montserrat"/>
                <a:ea typeface="Calibri"/>
                <a:cs typeface="Calibri"/>
              </a:rPr>
              <a:t>Developing an Advanced LLM-Powered AI Chatbot</a:t>
            </a:r>
            <a:endParaRPr lang="en-US" b="1">
              <a:solidFill>
                <a:srgbClr val="2E2E37"/>
              </a:solidFill>
              <a:latin typeface="Montserrat"/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A5DA8-4469-5925-A811-B7FC71708C3D}"/>
              </a:ext>
            </a:extLst>
          </p:cNvPr>
          <p:cNvSpPr txBox="1"/>
          <p:nvPr/>
        </p:nvSpPr>
        <p:spPr>
          <a:xfrm>
            <a:off x="1165481" y="3587380"/>
            <a:ext cx="995387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2E2E37"/>
                </a:solidFill>
                <a:latin typeface="Abadi"/>
                <a:ea typeface="+mn-lt"/>
                <a:cs typeface="+mn-lt"/>
              </a:rPr>
              <a:t>FINAL PRESSENTATION</a:t>
            </a:r>
            <a:br>
              <a:rPr lang="en-US" sz="2800">
                <a:latin typeface="Abadi"/>
                <a:ea typeface="+mn-lt"/>
                <a:cs typeface="+mn-lt"/>
              </a:rPr>
            </a:br>
            <a:r>
              <a:rPr lang="en-US" sz="2800">
                <a:solidFill>
                  <a:srgbClr val="2E2E37"/>
                </a:solidFill>
                <a:latin typeface="Abadi"/>
                <a:ea typeface="+mn-lt"/>
                <a:cs typeface="+mn-lt"/>
              </a:rPr>
              <a:t>ENSF 609 &amp; 610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A547BE-418F-B786-BD33-AFA2BB9B8D36}"/>
              </a:ext>
            </a:extLst>
          </p:cNvPr>
          <p:cNvSpPr txBox="1"/>
          <p:nvPr/>
        </p:nvSpPr>
        <p:spPr>
          <a:xfrm>
            <a:off x="8247527" y="5009030"/>
            <a:ext cx="355925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2E2E37"/>
                </a:solidFill>
                <a:latin typeface="Abadi"/>
                <a:ea typeface="+mn-lt"/>
                <a:cs typeface="+mn-lt"/>
              </a:rPr>
              <a:t>Presented by</a:t>
            </a:r>
            <a:br>
              <a:rPr lang="en-US">
                <a:solidFill>
                  <a:srgbClr val="2E2E37"/>
                </a:solidFill>
                <a:latin typeface="Abadi"/>
                <a:ea typeface="+mn-lt"/>
                <a:cs typeface="+mn-lt"/>
              </a:rPr>
            </a:br>
            <a:r>
              <a:rPr lang="en-US">
                <a:solidFill>
                  <a:srgbClr val="2E2E37"/>
                </a:solidFill>
                <a:latin typeface="Abadi"/>
                <a:ea typeface="+mn-lt"/>
                <a:cs typeface="+mn-lt"/>
              </a:rPr>
              <a:t>       Sadia Khan, Sanket Patel</a:t>
            </a:r>
            <a:br>
              <a:rPr lang="en-US">
                <a:latin typeface="Abadi"/>
                <a:ea typeface="+mn-lt"/>
                <a:cs typeface="+mn-lt"/>
              </a:rPr>
            </a:br>
            <a:r>
              <a:rPr lang="en-US">
                <a:solidFill>
                  <a:srgbClr val="2E2E37"/>
                </a:solidFill>
                <a:latin typeface="Abadi"/>
                <a:ea typeface="+mn-lt"/>
                <a:cs typeface="+mn-lt"/>
              </a:rPr>
              <a:t>       Om Patel and Jauhar Fathima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30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86832-C580-41F4-24AC-F8F263D9E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3C24AD-E508-D78A-C1F9-8C37029A2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02"/>
            <a:ext cx="12192000" cy="866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6C75B7-1D71-4461-A4A6-217BA1249EEE}"/>
              </a:ext>
            </a:extLst>
          </p:cNvPr>
          <p:cNvSpPr txBox="1"/>
          <p:nvPr/>
        </p:nvSpPr>
        <p:spPr>
          <a:xfrm>
            <a:off x="578538" y="868892"/>
            <a:ext cx="1103509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solidFill>
                  <a:srgbClr val="2E2E37"/>
                </a:solidFill>
                <a:latin typeface="Montserrat Bold"/>
              </a:rPr>
              <a:t>FINAL OUTCOMES &amp; LESSONS </a:t>
            </a:r>
            <a:r>
              <a:rPr lang="en-US" sz="4000" b="1">
                <a:solidFill>
                  <a:srgbClr val="2E2E37"/>
                </a:solidFill>
                <a:latin typeface="Montserrat Bold"/>
                <a:ea typeface="+mn-lt"/>
                <a:cs typeface="+mn-lt"/>
              </a:rPr>
              <a:t>LEARNED</a:t>
            </a:r>
            <a:endParaRPr lang="en-US" sz="4000">
              <a:solidFill>
                <a:srgbClr val="2E2E37"/>
              </a:solidFill>
              <a:latin typeface="Apto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523FF-7A49-77F1-2C83-5BCEF941AFFC}"/>
              </a:ext>
            </a:extLst>
          </p:cNvPr>
          <p:cNvSpPr txBox="1"/>
          <p:nvPr/>
        </p:nvSpPr>
        <p:spPr>
          <a:xfrm>
            <a:off x="918346" y="2061816"/>
            <a:ext cx="10345176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 b="1">
                <a:solidFill>
                  <a:srgbClr val="2E2E37"/>
                </a:solidFill>
                <a:ea typeface="+mn-lt"/>
                <a:cs typeface="+mn-lt"/>
              </a:rPr>
              <a:t>Fully Integrated System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solidFill>
                  <a:srgbClr val="2E2E37"/>
                </a:solidFill>
                <a:ea typeface="+mn-lt"/>
                <a:cs typeface="+mn-lt"/>
              </a:rPr>
              <a:t>  React + </a:t>
            </a:r>
            <a:r>
              <a:rPr lang="en-US" sz="2400" err="1">
                <a:solidFill>
                  <a:srgbClr val="2E2E37"/>
                </a:solidFill>
                <a:ea typeface="+mn-lt"/>
                <a:cs typeface="+mn-lt"/>
              </a:rPr>
              <a:t>FastAPI</a:t>
            </a:r>
            <a:r>
              <a:rPr lang="en-US" sz="2400">
                <a:solidFill>
                  <a:srgbClr val="2E2E37"/>
                </a:solidFill>
                <a:ea typeface="+mn-lt"/>
                <a:cs typeface="+mn-lt"/>
              </a:rPr>
              <a:t> + MongoDB + </a:t>
            </a:r>
            <a:r>
              <a:rPr lang="en-US" sz="2400" err="1">
                <a:solidFill>
                  <a:srgbClr val="2E2E37"/>
                </a:solidFill>
                <a:ea typeface="+mn-lt"/>
                <a:cs typeface="+mn-lt"/>
              </a:rPr>
              <a:t>ChromaDB</a:t>
            </a:r>
            <a:r>
              <a:rPr lang="en-US" sz="2400">
                <a:solidFill>
                  <a:srgbClr val="2E2E37"/>
                </a:solidFill>
                <a:ea typeface="+mn-lt"/>
                <a:cs typeface="+mn-lt"/>
              </a:rPr>
              <a:t> + GPT</a:t>
            </a:r>
          </a:p>
          <a:p>
            <a:pPr>
              <a:buFont typeface="Arial"/>
              <a:buChar char="•"/>
            </a:pPr>
            <a:r>
              <a:rPr lang="en-US" sz="2400" b="1">
                <a:solidFill>
                  <a:srgbClr val="2E2E37"/>
                </a:solidFill>
                <a:ea typeface="+mn-lt"/>
                <a:cs typeface="+mn-lt"/>
              </a:rPr>
              <a:t>Enhanced Collaboration</a:t>
            </a:r>
            <a:br>
              <a:rPr lang="en-US" sz="2400" b="1">
                <a:ea typeface="+mn-lt"/>
                <a:cs typeface="+mn-lt"/>
              </a:rPr>
            </a:br>
            <a:r>
              <a:rPr lang="en-US" sz="2400">
                <a:solidFill>
                  <a:srgbClr val="2E2E37"/>
                </a:solidFill>
                <a:ea typeface="+mn-lt"/>
                <a:cs typeface="+mn-lt"/>
              </a:rPr>
              <a:t>  Non-technical staff can now easily update information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solidFill>
                  <a:srgbClr val="2E2E37"/>
                </a:solidFill>
                <a:ea typeface="+mn-lt"/>
                <a:cs typeface="+mn-lt"/>
              </a:rPr>
              <a:t>  Single chatbot interface centralizes knowledge retrieval</a:t>
            </a:r>
            <a:endParaRPr lang="en-US"/>
          </a:p>
          <a:p>
            <a:pPr>
              <a:buFont typeface="Arial"/>
              <a:buChar char="•"/>
            </a:pPr>
            <a:r>
              <a:rPr lang="en-US" sz="2400" b="1">
                <a:solidFill>
                  <a:srgbClr val="2E2E37"/>
                </a:solidFill>
                <a:latin typeface="Aptos"/>
                <a:ea typeface="+mn-lt"/>
                <a:cs typeface="+mn-lt"/>
              </a:rPr>
              <a:t>Key Lessons</a:t>
            </a:r>
            <a:br>
              <a:rPr lang="en-US" sz="2400" b="1">
                <a:ea typeface="+mn-lt"/>
                <a:cs typeface="+mn-lt"/>
              </a:rPr>
            </a:br>
            <a:r>
              <a:rPr lang="en-US" sz="2400">
                <a:solidFill>
                  <a:srgbClr val="2E2E37"/>
                </a:solidFill>
                <a:latin typeface="Aptos"/>
                <a:ea typeface="+mn-lt"/>
                <a:cs typeface="+mn-lt"/>
              </a:rPr>
              <a:t>  RAG significantly reduces LLM hallucinations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solidFill>
                  <a:srgbClr val="2E2E37"/>
                </a:solidFill>
                <a:latin typeface="Aptos"/>
                <a:ea typeface="+mn-lt"/>
                <a:cs typeface="+mn-lt"/>
              </a:rPr>
              <a:t>  Role-based access &amp; OTP reset add critical security layers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solidFill>
                  <a:srgbClr val="2E2E37"/>
                </a:solidFill>
                <a:latin typeface="Aptos"/>
                <a:ea typeface="+mn-lt"/>
                <a:cs typeface="+mn-lt"/>
              </a:rPr>
              <a:t>  Rag and Memory Based both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2400">
              <a:solidFill>
                <a:srgbClr val="2E2E37"/>
              </a:solidFill>
            </a:endParaRPr>
          </a:p>
          <a:p>
            <a:pPr>
              <a:buFont typeface="Arial"/>
              <a:buChar char="•"/>
            </a:pPr>
            <a:endParaRPr lang="en-US" sz="2400">
              <a:solidFill>
                <a:srgbClr val="2E2E37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379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634CC-CB78-AEB6-FB88-956DF6EFA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613517-E0AE-3515-73DA-2FC9C56EB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02"/>
            <a:ext cx="12192000" cy="866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A520D8-3D9B-44DA-3162-BFF97611A9F5}"/>
              </a:ext>
            </a:extLst>
          </p:cNvPr>
          <p:cNvSpPr txBox="1"/>
          <p:nvPr/>
        </p:nvSpPr>
        <p:spPr>
          <a:xfrm>
            <a:off x="4271862" y="3044279"/>
            <a:ext cx="364827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4400" b="1">
                <a:solidFill>
                  <a:srgbClr val="2E2E37"/>
                </a:solidFill>
                <a:latin typeface="Montserrat"/>
                <a:ea typeface="Calibri"/>
                <a:cs typeface="Calibri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13058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A9D67-E50A-067C-2C86-1D1491174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290F9E-6481-EA6F-9E3B-020D8D332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02"/>
            <a:ext cx="12192000" cy="866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60594F-8010-18A8-611F-B81214BE3F67}"/>
              </a:ext>
            </a:extLst>
          </p:cNvPr>
          <p:cNvSpPr txBox="1"/>
          <p:nvPr/>
        </p:nvSpPr>
        <p:spPr>
          <a:xfrm>
            <a:off x="2658589" y="1477442"/>
            <a:ext cx="686469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2E2E37"/>
                </a:solidFill>
                <a:latin typeface="Montserrat"/>
                <a:ea typeface="Calibri"/>
                <a:cs typeface="Calibri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F1E7E-8548-F313-3FB1-6C226FEEB925}"/>
              </a:ext>
            </a:extLst>
          </p:cNvPr>
          <p:cNvSpPr txBox="1"/>
          <p:nvPr/>
        </p:nvSpPr>
        <p:spPr>
          <a:xfrm>
            <a:off x="918346" y="2858452"/>
            <a:ext cx="1034517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>
                <a:solidFill>
                  <a:srgbClr val="2E2E37"/>
                </a:solidFill>
                <a:latin typeface="Abadi"/>
                <a:ea typeface="+mn-lt"/>
                <a:cs typeface="+mn-lt"/>
              </a:rPr>
              <a:t> Employees struggle to find information across multiple folders and systems.</a:t>
            </a:r>
          </a:p>
          <a:p>
            <a:pPr>
              <a:buFont typeface="Arial"/>
              <a:buChar char="•"/>
            </a:pPr>
            <a:endParaRPr lang="en-US" sz="2400">
              <a:solidFill>
                <a:srgbClr val="2E2E37"/>
              </a:solidFill>
              <a:latin typeface="Abadi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solidFill>
                  <a:srgbClr val="2E2E37"/>
                </a:solidFill>
                <a:latin typeface="Abadi"/>
                <a:ea typeface="+mn-lt"/>
                <a:cs typeface="+mn-lt"/>
              </a:rPr>
              <a:t> Static websites lack interactivity and quick search capabilities.</a:t>
            </a:r>
            <a:endParaRPr lang="en-US" sz="2400">
              <a:solidFill>
                <a:srgbClr val="2E2E37"/>
              </a:solidFill>
              <a:latin typeface="Abadi"/>
            </a:endParaRPr>
          </a:p>
          <a:p>
            <a:pPr>
              <a:buFont typeface="Arial"/>
              <a:buChar char="•"/>
            </a:pPr>
            <a:endParaRPr lang="en-US" sz="2400">
              <a:solidFill>
                <a:srgbClr val="2E2E37"/>
              </a:solidFill>
              <a:latin typeface="Abadi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solidFill>
                  <a:srgbClr val="2E2E37"/>
                </a:solidFill>
                <a:latin typeface="Abadi"/>
                <a:ea typeface="+mn-lt"/>
                <a:cs typeface="+mn-lt"/>
              </a:rPr>
              <a:t> Knowledge silos slow down collaboration.</a:t>
            </a:r>
            <a:endParaRPr lang="en-US" sz="2400">
              <a:solidFill>
                <a:srgbClr val="2E2E37"/>
              </a:solidFill>
              <a:latin typeface="Abadi"/>
            </a:endParaRPr>
          </a:p>
          <a:p>
            <a:pPr>
              <a:buFont typeface="Arial"/>
              <a:buChar char="•"/>
            </a:pPr>
            <a:endParaRPr lang="en-US" sz="2400">
              <a:solidFill>
                <a:srgbClr val="2E2E37"/>
              </a:solidFill>
              <a:latin typeface="Abadi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solidFill>
                  <a:srgbClr val="2E2E37"/>
                </a:solidFill>
                <a:latin typeface="Abadi"/>
                <a:ea typeface="+mn-lt"/>
                <a:cs typeface="+mn-lt"/>
              </a:rPr>
              <a:t> Need for an intuitive, AI-powered solution to improve information access.</a:t>
            </a:r>
            <a:endParaRPr lang="en-US" sz="2400"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13059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A1732-FB9A-8EFA-D162-D1C56A654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BCA76B-6AA4-7949-14BB-F99ABC0A7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02"/>
            <a:ext cx="12192000" cy="866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5C70D5-12CF-A1DC-FA67-4AA651894A29}"/>
              </a:ext>
            </a:extLst>
          </p:cNvPr>
          <p:cNvSpPr txBox="1"/>
          <p:nvPr/>
        </p:nvSpPr>
        <p:spPr>
          <a:xfrm>
            <a:off x="2658589" y="1510182"/>
            <a:ext cx="686469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2E2E37"/>
                </a:solidFill>
                <a:latin typeface="Montserrat"/>
                <a:ea typeface="Calibri"/>
                <a:cs typeface="Calibri"/>
              </a:rPr>
              <a:t>PROJECT </a:t>
            </a:r>
            <a:r>
              <a:rPr lang="en-CA" sz="4400" b="1">
                <a:solidFill>
                  <a:srgbClr val="2E2E37"/>
                </a:solidFill>
                <a:latin typeface="Montserrat"/>
                <a:ea typeface="Calibri"/>
                <a:cs typeface="Calibri"/>
              </a:rPr>
              <a:t>OBJECTIVE</a:t>
            </a:r>
            <a:endParaRPr lang="en-US" sz="4400" b="1">
              <a:solidFill>
                <a:srgbClr val="2E2E37"/>
              </a:solidFill>
              <a:latin typeface="Montserrat"/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CD1F3-C885-BFFB-2F38-95FA6ECE0E1D}"/>
              </a:ext>
            </a:extLst>
          </p:cNvPr>
          <p:cNvSpPr txBox="1"/>
          <p:nvPr/>
        </p:nvSpPr>
        <p:spPr>
          <a:xfrm>
            <a:off x="1443508" y="2656564"/>
            <a:ext cx="929485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indent="-342900">
              <a:buFont typeface="Wingdings"/>
              <a:buChar char="ü"/>
            </a:pPr>
            <a:r>
              <a:rPr lang="en-US" sz="2400">
                <a:solidFill>
                  <a:srgbClr val="2E2E37"/>
                </a:solidFill>
                <a:latin typeface="Abadi"/>
                <a:ea typeface="+mn-lt"/>
                <a:cs typeface="+mn-lt"/>
              </a:rPr>
              <a:t>Build a user-friendly frontend for non-technical content management</a:t>
            </a:r>
            <a:endParaRPr lang="en-CA" sz="2400">
              <a:solidFill>
                <a:srgbClr val="2E2E37"/>
              </a:solidFill>
              <a:latin typeface="Abadi"/>
              <a:ea typeface="+mn-lt"/>
              <a:cs typeface="+mn-lt"/>
            </a:endParaRPr>
          </a:p>
          <a:p>
            <a:pPr marL="800100" indent="-342900">
              <a:buFont typeface="Wingdings"/>
              <a:buChar char="ü"/>
            </a:pPr>
            <a:r>
              <a:rPr lang="en-US" sz="2400">
                <a:solidFill>
                  <a:srgbClr val="2E2E37"/>
                </a:solidFill>
                <a:latin typeface="Abadi"/>
                <a:ea typeface="+mn-lt"/>
                <a:cs typeface="+mn-lt"/>
              </a:rPr>
              <a:t>Integrate an intuitive chatbot for seamless interaction</a:t>
            </a:r>
            <a:endParaRPr lang="en-CA" sz="2400">
              <a:solidFill>
                <a:srgbClr val="2E2E37"/>
              </a:solidFill>
              <a:latin typeface="Abadi"/>
              <a:ea typeface="+mn-lt"/>
              <a:cs typeface="+mn-lt"/>
            </a:endParaRPr>
          </a:p>
          <a:p>
            <a:pPr marL="800100" indent="-342900">
              <a:buFont typeface="Wingdings"/>
              <a:buChar char="ü"/>
            </a:pPr>
            <a:r>
              <a:rPr lang="en-US" sz="2400">
                <a:solidFill>
                  <a:srgbClr val="2E2E37"/>
                </a:solidFill>
                <a:latin typeface="Abadi"/>
                <a:ea typeface="+mn-lt"/>
                <a:cs typeface="+mn-lt"/>
              </a:rPr>
              <a:t>Use advanced LLMs for accurate, context-aware responses</a:t>
            </a:r>
            <a:endParaRPr lang="en-CA" sz="2400">
              <a:solidFill>
                <a:srgbClr val="2E2E37"/>
              </a:solidFill>
              <a:latin typeface="Abadi"/>
              <a:ea typeface="+mn-lt"/>
              <a:cs typeface="+mn-lt"/>
            </a:endParaRPr>
          </a:p>
          <a:p>
            <a:pPr marL="800100" indent="-342900">
              <a:buFont typeface="Wingdings"/>
              <a:buChar char="ü"/>
            </a:pPr>
            <a:r>
              <a:rPr lang="en-US" sz="2400">
                <a:solidFill>
                  <a:srgbClr val="2E2E37"/>
                </a:solidFill>
                <a:latin typeface="Abadi"/>
                <a:ea typeface="+mn-lt"/>
                <a:cs typeface="+mn-lt"/>
              </a:rPr>
              <a:t>Enable accurate information </a:t>
            </a:r>
            <a:r>
              <a:rPr lang="en-CA" sz="2400">
                <a:solidFill>
                  <a:srgbClr val="2E2E37"/>
                </a:solidFill>
                <a:latin typeface="Abadi"/>
                <a:ea typeface="+mn-lt"/>
                <a:cs typeface="+mn-lt"/>
              </a:rPr>
              <a:t>retrieval </a:t>
            </a:r>
            <a:r>
              <a:rPr lang="en-US" sz="2400">
                <a:solidFill>
                  <a:srgbClr val="2E2E37"/>
                </a:solidFill>
                <a:latin typeface="Abadi"/>
                <a:ea typeface="+mn-lt"/>
                <a:cs typeface="+mn-lt"/>
              </a:rPr>
              <a:t>for automation tools and essential resources</a:t>
            </a:r>
            <a:endParaRPr lang="en-US" sz="2400">
              <a:solidFill>
                <a:srgbClr val="2E2E37"/>
              </a:solidFill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25609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7B09E-5B23-043F-41DC-3290499AE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861037-B80F-FE31-93C1-9A54B80C9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02"/>
            <a:ext cx="12192000" cy="866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A14364-00FF-210D-62B2-C4E651379BCE}"/>
              </a:ext>
            </a:extLst>
          </p:cNvPr>
          <p:cNvSpPr txBox="1"/>
          <p:nvPr/>
        </p:nvSpPr>
        <p:spPr>
          <a:xfrm>
            <a:off x="866859" y="1136622"/>
            <a:ext cx="1044814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rgbClr val="2E2E37"/>
                </a:solidFill>
                <a:latin typeface="Montserrat"/>
                <a:ea typeface="Calibri"/>
                <a:cs typeface="Calibri"/>
              </a:rPr>
              <a:t>CORE FEATURES &amp; DELIVERABLES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F55A2C-1E31-C602-863C-639FABB4CB74}"/>
              </a:ext>
            </a:extLst>
          </p:cNvPr>
          <p:cNvSpPr/>
          <p:nvPr/>
        </p:nvSpPr>
        <p:spPr>
          <a:xfrm>
            <a:off x="265989" y="2102102"/>
            <a:ext cx="5557360" cy="43824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896B6C22-43F8-4BA1-A9AD-6A458B985DBA}"/>
              </a:ext>
            </a:extLst>
          </p:cNvPr>
          <p:cNvSpPr txBox="1"/>
          <p:nvPr/>
        </p:nvSpPr>
        <p:spPr>
          <a:xfrm>
            <a:off x="1958373" y="2259027"/>
            <a:ext cx="2169122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solidFill>
                  <a:srgbClr val="2E2E37"/>
                </a:solidFill>
                <a:latin typeface="Montserrat SemiBold"/>
                <a:ea typeface="Calibri"/>
                <a:cs typeface="Calibri"/>
              </a:rPr>
              <a:t>Must Have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854FD2B-41C8-EB97-BA7D-0D3C72EF7D95}"/>
              </a:ext>
            </a:extLst>
          </p:cNvPr>
          <p:cNvSpPr/>
          <p:nvPr/>
        </p:nvSpPr>
        <p:spPr>
          <a:xfrm>
            <a:off x="607686" y="2788107"/>
            <a:ext cx="4877156" cy="2820741"/>
          </a:xfrm>
          <a:prstGeom prst="roundRect">
            <a:avLst/>
          </a:prstGeom>
          <a:solidFill>
            <a:srgbClr val="2E2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Abadi"/>
                <a:ea typeface="+mn-lt"/>
                <a:cs typeface="+mn-lt"/>
              </a:rPr>
              <a:t>✔ </a:t>
            </a:r>
            <a:r>
              <a:rPr lang="en-CA" i="0" u="none" strike="noStrike">
                <a:solidFill>
                  <a:schemeClr val="bg1"/>
                </a:solidFill>
                <a:effectLst/>
                <a:latin typeface="Abadi"/>
              </a:rPr>
              <a:t>LLM Service Integration</a:t>
            </a:r>
            <a:br>
              <a:rPr lang="en-US">
                <a:solidFill>
                  <a:schemeClr val="bg1"/>
                </a:solidFill>
                <a:latin typeface="Abadi"/>
                <a:ea typeface="+mn-lt"/>
                <a:cs typeface="+mn-lt"/>
              </a:rPr>
            </a:br>
            <a:r>
              <a:rPr lang="en-US">
                <a:solidFill>
                  <a:schemeClr val="bg1"/>
                </a:solidFill>
                <a:latin typeface="Abadi"/>
                <a:ea typeface="+mn-lt"/>
                <a:cs typeface="+mn-lt"/>
              </a:rPr>
              <a:t>✔ </a:t>
            </a:r>
            <a:r>
              <a:rPr lang="en-CA" i="0" u="none" strike="noStrike">
                <a:solidFill>
                  <a:schemeClr val="bg1"/>
                </a:solidFill>
                <a:effectLst/>
                <a:latin typeface="Abadi"/>
              </a:rPr>
              <a:t>API Development using </a:t>
            </a:r>
            <a:r>
              <a:rPr lang="en-CA">
                <a:solidFill>
                  <a:schemeClr val="bg1"/>
                </a:solidFill>
                <a:latin typeface="Abadi"/>
              </a:rPr>
              <a:t>Fast API</a:t>
            </a:r>
            <a:br>
              <a:rPr lang="en-US">
                <a:solidFill>
                  <a:schemeClr val="bg1"/>
                </a:solidFill>
                <a:latin typeface="Abadi"/>
                <a:ea typeface="+mn-lt"/>
                <a:cs typeface="+mn-lt"/>
              </a:rPr>
            </a:br>
            <a:r>
              <a:rPr lang="en-US">
                <a:solidFill>
                  <a:schemeClr val="bg1"/>
                </a:solidFill>
                <a:latin typeface="Abadi"/>
                <a:ea typeface="+mn-lt"/>
                <a:cs typeface="+mn-lt"/>
              </a:rPr>
              <a:t>✔ </a:t>
            </a:r>
            <a:r>
              <a:rPr lang="en-CA" i="0" u="none" strike="noStrike">
                <a:solidFill>
                  <a:schemeClr val="bg1"/>
                </a:solidFill>
                <a:effectLst/>
                <a:latin typeface="Abadi"/>
              </a:rPr>
              <a:t>Accurate Information Retrieval by implementing a Vector Database and RAG</a:t>
            </a:r>
            <a:br>
              <a:rPr lang="en-US">
                <a:solidFill>
                  <a:schemeClr val="bg1"/>
                </a:solidFill>
                <a:latin typeface="Abadi"/>
                <a:ea typeface="+mn-lt"/>
                <a:cs typeface="+mn-lt"/>
              </a:rPr>
            </a:br>
            <a:r>
              <a:rPr lang="en-US">
                <a:solidFill>
                  <a:schemeClr val="bg1"/>
                </a:solidFill>
                <a:latin typeface="Abadi"/>
                <a:ea typeface="+mn-lt"/>
                <a:cs typeface="+mn-lt"/>
              </a:rPr>
              <a:t>✔ </a:t>
            </a:r>
            <a:r>
              <a:rPr lang="en-CA" i="0" u="none" strike="noStrike">
                <a:solidFill>
                  <a:schemeClr val="bg1"/>
                </a:solidFill>
                <a:effectLst/>
                <a:latin typeface="Abadi"/>
              </a:rPr>
              <a:t>Frontend Development to enable page management</a:t>
            </a:r>
            <a:br>
              <a:rPr lang="en-US">
                <a:solidFill>
                  <a:schemeClr val="bg1"/>
                </a:solidFill>
                <a:latin typeface="Abadi"/>
                <a:ea typeface="+mn-lt"/>
                <a:cs typeface="+mn-lt"/>
              </a:rPr>
            </a:br>
            <a:r>
              <a:rPr lang="en-US">
                <a:solidFill>
                  <a:schemeClr val="bg1"/>
                </a:solidFill>
                <a:latin typeface="Abadi"/>
                <a:ea typeface="+mn-lt"/>
                <a:cs typeface="+mn-lt"/>
              </a:rPr>
              <a:t>✔ </a:t>
            </a:r>
            <a:r>
              <a:rPr lang="en-CA" i="0" u="none" strike="noStrike">
                <a:solidFill>
                  <a:schemeClr val="bg1"/>
                </a:solidFill>
                <a:effectLst/>
                <a:latin typeface="-webkit-standard"/>
              </a:rPr>
              <a:t>User Authentication &amp; Security</a:t>
            </a:r>
            <a:endParaRPr lang="en-US">
              <a:solidFill>
                <a:schemeClr val="bg1"/>
              </a:solidFill>
              <a:latin typeface="Abadi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D46B18-564D-E697-07BF-EEB2EAF403EC}"/>
              </a:ext>
            </a:extLst>
          </p:cNvPr>
          <p:cNvSpPr/>
          <p:nvPr/>
        </p:nvSpPr>
        <p:spPr>
          <a:xfrm>
            <a:off x="6094259" y="2102102"/>
            <a:ext cx="5557360" cy="43824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CB18E9-AAB9-7499-6A05-AD145E32752C}"/>
              </a:ext>
            </a:extLst>
          </p:cNvPr>
          <p:cNvSpPr/>
          <p:nvPr/>
        </p:nvSpPr>
        <p:spPr>
          <a:xfrm>
            <a:off x="6435957" y="2788107"/>
            <a:ext cx="4877156" cy="2820741"/>
          </a:xfrm>
          <a:prstGeom prst="roundRect">
            <a:avLst/>
          </a:prstGeom>
          <a:solidFill>
            <a:srgbClr val="2E2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badi"/>
                <a:ea typeface="+mn-lt"/>
                <a:cs typeface="+mn-lt"/>
              </a:rPr>
              <a:t>✔ Chat history and transcript access.</a:t>
            </a:r>
            <a:br>
              <a:rPr lang="en-US">
                <a:latin typeface="Abadi"/>
                <a:ea typeface="+mn-lt"/>
                <a:cs typeface="+mn-lt"/>
              </a:rPr>
            </a:br>
            <a:r>
              <a:rPr lang="en-US">
                <a:latin typeface="Abadi"/>
                <a:ea typeface="+mn-lt"/>
                <a:cs typeface="+mn-lt"/>
              </a:rPr>
              <a:t>✔ Theming and UI customization for branding.</a:t>
            </a:r>
            <a:br>
              <a:rPr lang="en-US">
                <a:latin typeface="Abadi"/>
                <a:ea typeface="+mn-lt"/>
                <a:cs typeface="+mn-lt"/>
              </a:rPr>
            </a:br>
            <a:r>
              <a:rPr lang="en-US">
                <a:latin typeface="Abadi"/>
                <a:ea typeface="+mn-lt"/>
                <a:cs typeface="+mn-lt"/>
              </a:rPr>
              <a:t>✔ Dockerized deployment for scalability.</a:t>
            </a:r>
            <a:endParaRPr lang="en-US">
              <a:latin typeface="Abadi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442C6F67-0FDD-F4F6-1BB5-623C8AF9A2CF}"/>
              </a:ext>
            </a:extLst>
          </p:cNvPr>
          <p:cNvSpPr txBox="1"/>
          <p:nvPr/>
        </p:nvSpPr>
        <p:spPr>
          <a:xfrm>
            <a:off x="7590994" y="2259027"/>
            <a:ext cx="2570716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solidFill>
                  <a:srgbClr val="2E2E37"/>
                </a:solidFill>
                <a:latin typeface="Montserrat SemiBold"/>
                <a:ea typeface="Calibri"/>
                <a:cs typeface="Calibri"/>
              </a:rPr>
              <a:t>Nice to Have</a:t>
            </a:r>
          </a:p>
        </p:txBody>
      </p:sp>
    </p:spTree>
    <p:extLst>
      <p:ext uri="{BB962C8B-B14F-4D97-AF65-F5344CB8AC3E}">
        <p14:creationId xmlns:p14="http://schemas.microsoft.com/office/powerpoint/2010/main" val="1834505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FFB2D-6092-CF58-2C75-80CA7EFA1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5244E7-F31D-6D12-BABF-C1A18F90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02"/>
            <a:ext cx="12192000" cy="866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5FF68F-8BCA-FA75-9879-826E55B5BCA7}"/>
              </a:ext>
            </a:extLst>
          </p:cNvPr>
          <p:cNvSpPr txBox="1"/>
          <p:nvPr/>
        </p:nvSpPr>
        <p:spPr>
          <a:xfrm>
            <a:off x="3204346" y="940973"/>
            <a:ext cx="577317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rgbClr val="2E2E37"/>
                </a:solidFill>
                <a:latin typeface="Montserrat"/>
                <a:ea typeface="Calibri"/>
                <a:cs typeface="Calibri"/>
              </a:rPr>
              <a:t>TECH STACK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ECB130-D5A1-A20C-7041-869F87DCAB36}"/>
              </a:ext>
            </a:extLst>
          </p:cNvPr>
          <p:cNvSpPr txBox="1"/>
          <p:nvPr/>
        </p:nvSpPr>
        <p:spPr>
          <a:xfrm>
            <a:off x="548361" y="1909813"/>
            <a:ext cx="1094833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Frontend: React.js </a:t>
            </a:r>
            <a:endParaRPr lang="en-US" b="1"/>
          </a:p>
          <a:p>
            <a:endParaRPr lang="en-US" b="1"/>
          </a:p>
          <a:p>
            <a:r>
              <a:rPr lang="en-US" b="1">
                <a:ea typeface="+mn-lt"/>
                <a:cs typeface="+mn-lt"/>
              </a:rPr>
              <a:t>Backend: Fast API (Python) </a:t>
            </a:r>
            <a:endParaRPr lang="en-US" b="1"/>
          </a:p>
          <a:p>
            <a:endParaRPr lang="en-US" b="1"/>
          </a:p>
          <a:p>
            <a:r>
              <a:rPr lang="en-US" b="1">
                <a:ea typeface="+mn-lt"/>
                <a:cs typeface="+mn-lt"/>
              </a:rPr>
              <a:t>Database: MongoDB </a:t>
            </a:r>
            <a:endParaRPr lang="en-US" b="1"/>
          </a:p>
          <a:p>
            <a:endParaRPr lang="en-US" b="1"/>
          </a:p>
          <a:p>
            <a:r>
              <a:rPr lang="en-US" b="1">
                <a:ea typeface="+mn-lt"/>
                <a:cs typeface="+mn-lt"/>
              </a:rPr>
              <a:t>LLM: OpenAI GPT API </a:t>
            </a:r>
            <a:endParaRPr lang="en-US" b="1"/>
          </a:p>
          <a:p>
            <a:endParaRPr lang="en-US" b="1"/>
          </a:p>
          <a:p>
            <a:r>
              <a:rPr lang="en-US" b="1">
                <a:ea typeface="+mn-lt"/>
                <a:cs typeface="+mn-lt"/>
              </a:rPr>
              <a:t>Information Retrieval: Chroma DB (Vector Database) </a:t>
            </a:r>
            <a:endParaRPr lang="en-US" b="1"/>
          </a:p>
          <a:p>
            <a:endParaRPr lang="en-US" b="1"/>
          </a:p>
          <a:p>
            <a:r>
              <a:rPr lang="en-US" b="1">
                <a:ea typeface="+mn-lt"/>
                <a:cs typeface="+mn-lt"/>
              </a:rPr>
              <a:t>User Authentication &amp; Security: Firebase Authentication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2029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991FA-F902-D261-C124-E26C57E8C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ABB783-7DA4-C5B7-6097-11F3130EB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02"/>
            <a:ext cx="12192000" cy="866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AD5FE7-006A-046E-7162-7A916007CB07}"/>
              </a:ext>
            </a:extLst>
          </p:cNvPr>
          <p:cNvSpPr txBox="1"/>
          <p:nvPr/>
        </p:nvSpPr>
        <p:spPr>
          <a:xfrm>
            <a:off x="3204346" y="940973"/>
            <a:ext cx="577317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rgbClr val="2E2E37"/>
                </a:solidFill>
                <a:latin typeface="Montserrat"/>
                <a:ea typeface="Calibri"/>
                <a:cs typeface="Calibri"/>
              </a:rPr>
              <a:t>TECH STACK USED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6CB38B-EDE0-31CC-C69E-85186B1E40D1}"/>
              </a:ext>
            </a:extLst>
          </p:cNvPr>
          <p:cNvSpPr/>
          <p:nvPr/>
        </p:nvSpPr>
        <p:spPr>
          <a:xfrm>
            <a:off x="265989" y="1597535"/>
            <a:ext cx="11653359" cy="51547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E073BC-1D96-01AA-70F7-CD4F881F7543}"/>
              </a:ext>
            </a:extLst>
          </p:cNvPr>
          <p:cNvSpPr/>
          <p:nvPr/>
        </p:nvSpPr>
        <p:spPr>
          <a:xfrm>
            <a:off x="638579" y="1758378"/>
            <a:ext cx="5834804" cy="1852796"/>
          </a:xfrm>
          <a:prstGeom prst="roundRect">
            <a:avLst/>
          </a:prstGeom>
          <a:solidFill>
            <a:srgbClr val="2E2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>
              <a:latin typeface="Abadi"/>
              <a:ea typeface="+mn-lt"/>
              <a:cs typeface="+mn-lt"/>
            </a:endParaRPr>
          </a:p>
          <a:p>
            <a:r>
              <a:rPr lang="en-US" b="1">
                <a:latin typeface="Abadi"/>
                <a:ea typeface="+mn-lt"/>
                <a:cs typeface="+mn-lt"/>
              </a:rPr>
              <a:t>Frontend:</a:t>
            </a:r>
            <a:r>
              <a:rPr lang="en-US">
                <a:latin typeface="Abadi"/>
                <a:ea typeface="+mn-lt"/>
                <a:cs typeface="+mn-lt"/>
              </a:rPr>
              <a:t> React.js</a:t>
            </a:r>
            <a:endParaRPr lang="en-US">
              <a:latin typeface="Abadi"/>
            </a:endParaRPr>
          </a:p>
          <a:p>
            <a:r>
              <a:rPr lang="en-US" b="1">
                <a:latin typeface="Abadi"/>
                <a:ea typeface="+mn-lt"/>
                <a:cs typeface="+mn-lt"/>
              </a:rPr>
              <a:t>Backend:</a:t>
            </a:r>
            <a:r>
              <a:rPr lang="en-US">
                <a:latin typeface="Abadi"/>
                <a:ea typeface="+mn-lt"/>
                <a:cs typeface="+mn-lt"/>
              </a:rPr>
              <a:t> Fast API (Python)</a:t>
            </a:r>
            <a:endParaRPr lang="en-US">
              <a:latin typeface="Abadi"/>
            </a:endParaRPr>
          </a:p>
          <a:p>
            <a:r>
              <a:rPr lang="en-US" b="1">
                <a:latin typeface="Abadi"/>
                <a:ea typeface="+mn-lt"/>
                <a:cs typeface="+mn-lt"/>
              </a:rPr>
              <a:t>Database:</a:t>
            </a:r>
            <a:r>
              <a:rPr lang="en-US">
                <a:latin typeface="Abadi"/>
                <a:ea typeface="+mn-lt"/>
                <a:cs typeface="+mn-lt"/>
              </a:rPr>
              <a:t> MongoDB</a:t>
            </a:r>
            <a:endParaRPr lang="en-US">
              <a:latin typeface="Abadi"/>
            </a:endParaRPr>
          </a:p>
          <a:p>
            <a:r>
              <a:rPr lang="en-US" b="1">
                <a:latin typeface="Abadi"/>
                <a:ea typeface="+mn-lt"/>
                <a:cs typeface="+mn-lt"/>
              </a:rPr>
              <a:t>LLM:</a:t>
            </a:r>
            <a:r>
              <a:rPr lang="en-US">
                <a:latin typeface="Abadi"/>
                <a:ea typeface="+mn-lt"/>
                <a:cs typeface="+mn-lt"/>
              </a:rPr>
              <a:t> OpenAI GPT API</a:t>
            </a:r>
            <a:endParaRPr lang="en-US" b="1">
              <a:latin typeface="Abadi"/>
              <a:ea typeface="+mn-lt"/>
              <a:cs typeface="+mn-lt"/>
            </a:endParaRPr>
          </a:p>
          <a:p>
            <a:r>
              <a:rPr lang="en-US" b="1">
                <a:latin typeface="Abadi"/>
                <a:ea typeface="+mn-lt"/>
                <a:cs typeface="+mn-lt"/>
              </a:rPr>
              <a:t>Information Retrieval: </a:t>
            </a:r>
            <a:r>
              <a:rPr lang="en-US">
                <a:latin typeface="Abadi"/>
                <a:ea typeface="+mn-lt"/>
                <a:cs typeface="+mn-lt"/>
              </a:rPr>
              <a:t>Chroma DB (Vector Database)</a:t>
            </a:r>
            <a:endParaRPr lang="en-US">
              <a:latin typeface="Abadi"/>
            </a:endParaRPr>
          </a:p>
          <a:p>
            <a:r>
              <a:rPr lang="en-US" b="1">
                <a:latin typeface="Abadi"/>
                <a:ea typeface="+mn-lt"/>
                <a:cs typeface="+mn-lt"/>
              </a:rPr>
              <a:t>User Authentication &amp; Security:</a:t>
            </a:r>
            <a:r>
              <a:rPr lang="en-US">
                <a:latin typeface="Abadi"/>
                <a:ea typeface="+mn-lt"/>
                <a:cs typeface="+mn-lt"/>
              </a:rPr>
              <a:t> Firebase Authentication</a:t>
            </a:r>
            <a:endParaRPr lang="en-US">
              <a:latin typeface="Abadi"/>
            </a:endParaRPr>
          </a:p>
          <a:p>
            <a:endParaRPr lang="en-US" b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1126A0-7A84-C6E8-4DBB-E5F92FAF3061}"/>
              </a:ext>
            </a:extLst>
          </p:cNvPr>
          <p:cNvSpPr/>
          <p:nvPr/>
        </p:nvSpPr>
        <p:spPr>
          <a:xfrm>
            <a:off x="8310065" y="3951700"/>
            <a:ext cx="3270779" cy="452364"/>
          </a:xfrm>
          <a:prstGeom prst="roundRect">
            <a:avLst/>
          </a:prstGeom>
          <a:solidFill>
            <a:srgbClr val="2E2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latin typeface="Abadi"/>
                <a:ea typeface="+mn-lt"/>
                <a:cs typeface="+mn-lt"/>
              </a:rPr>
              <a:t>Why we chose this Stack?</a:t>
            </a:r>
            <a:endParaRPr lang="en-US"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331431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16F76-86B9-C771-2594-17205D888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F555C1-11CA-536C-0FC2-698AF9324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02"/>
            <a:ext cx="12192000" cy="866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6370D9-597D-2813-9F56-9526487F7170}"/>
              </a:ext>
            </a:extLst>
          </p:cNvPr>
          <p:cNvSpPr txBox="1"/>
          <p:nvPr/>
        </p:nvSpPr>
        <p:spPr>
          <a:xfrm>
            <a:off x="3204346" y="940973"/>
            <a:ext cx="577317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rgbClr val="2E2E37"/>
                </a:solidFill>
                <a:latin typeface="Montserrat"/>
                <a:ea typeface="Calibri"/>
                <a:cs typeface="Calibri"/>
              </a:rPr>
              <a:t>TECH STACK USED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1D5695-0664-1D19-3E60-08F334186AA9}"/>
              </a:ext>
            </a:extLst>
          </p:cNvPr>
          <p:cNvSpPr/>
          <p:nvPr/>
        </p:nvSpPr>
        <p:spPr>
          <a:xfrm>
            <a:off x="265989" y="1597535"/>
            <a:ext cx="11653359" cy="51547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2D75AF-A4FB-119F-0E02-5978A4BB5FB9}"/>
              </a:ext>
            </a:extLst>
          </p:cNvPr>
          <p:cNvSpPr/>
          <p:nvPr/>
        </p:nvSpPr>
        <p:spPr>
          <a:xfrm>
            <a:off x="638579" y="1758378"/>
            <a:ext cx="5834804" cy="1852796"/>
          </a:xfrm>
          <a:prstGeom prst="roundRect">
            <a:avLst/>
          </a:prstGeom>
          <a:solidFill>
            <a:srgbClr val="2E2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>
              <a:latin typeface="Abadi"/>
              <a:ea typeface="+mn-lt"/>
              <a:cs typeface="+mn-lt"/>
            </a:endParaRPr>
          </a:p>
          <a:p>
            <a:r>
              <a:rPr lang="en-US" b="1">
                <a:latin typeface="Abadi"/>
                <a:ea typeface="+mn-lt"/>
                <a:cs typeface="+mn-lt"/>
              </a:rPr>
              <a:t>Frontend:</a:t>
            </a:r>
            <a:r>
              <a:rPr lang="en-US">
                <a:latin typeface="Abadi"/>
                <a:ea typeface="+mn-lt"/>
                <a:cs typeface="+mn-lt"/>
              </a:rPr>
              <a:t> React.js</a:t>
            </a:r>
            <a:endParaRPr lang="en-US">
              <a:latin typeface="Abadi"/>
            </a:endParaRPr>
          </a:p>
          <a:p>
            <a:r>
              <a:rPr lang="en-US" b="1">
                <a:latin typeface="Abadi"/>
                <a:ea typeface="+mn-lt"/>
                <a:cs typeface="+mn-lt"/>
              </a:rPr>
              <a:t>Backend:</a:t>
            </a:r>
            <a:r>
              <a:rPr lang="en-US">
                <a:latin typeface="Abadi"/>
                <a:ea typeface="+mn-lt"/>
                <a:cs typeface="+mn-lt"/>
              </a:rPr>
              <a:t> Fast API (Python)</a:t>
            </a:r>
            <a:endParaRPr lang="en-US">
              <a:latin typeface="Abadi"/>
            </a:endParaRPr>
          </a:p>
          <a:p>
            <a:r>
              <a:rPr lang="en-US" b="1">
                <a:latin typeface="Abadi"/>
                <a:ea typeface="+mn-lt"/>
                <a:cs typeface="+mn-lt"/>
              </a:rPr>
              <a:t>Database:</a:t>
            </a:r>
            <a:r>
              <a:rPr lang="en-US">
                <a:latin typeface="Abadi"/>
                <a:ea typeface="+mn-lt"/>
                <a:cs typeface="+mn-lt"/>
              </a:rPr>
              <a:t> MongoDB</a:t>
            </a:r>
            <a:endParaRPr lang="en-US">
              <a:latin typeface="Abadi"/>
            </a:endParaRPr>
          </a:p>
          <a:p>
            <a:r>
              <a:rPr lang="en-US" b="1">
                <a:latin typeface="Abadi"/>
                <a:ea typeface="+mn-lt"/>
                <a:cs typeface="+mn-lt"/>
              </a:rPr>
              <a:t>LLM:</a:t>
            </a:r>
            <a:r>
              <a:rPr lang="en-US">
                <a:latin typeface="Abadi"/>
                <a:ea typeface="+mn-lt"/>
                <a:cs typeface="+mn-lt"/>
              </a:rPr>
              <a:t> OpenAI GPT API</a:t>
            </a:r>
            <a:endParaRPr lang="en-US" b="1">
              <a:latin typeface="Abadi"/>
              <a:ea typeface="+mn-lt"/>
              <a:cs typeface="+mn-lt"/>
            </a:endParaRPr>
          </a:p>
          <a:p>
            <a:r>
              <a:rPr lang="en-US" b="1">
                <a:latin typeface="Abadi"/>
                <a:ea typeface="+mn-lt"/>
                <a:cs typeface="+mn-lt"/>
              </a:rPr>
              <a:t>Information Retrieval: </a:t>
            </a:r>
            <a:r>
              <a:rPr lang="en-US">
                <a:latin typeface="Abadi"/>
                <a:ea typeface="+mn-lt"/>
                <a:cs typeface="+mn-lt"/>
              </a:rPr>
              <a:t>Chroma DB (Vector Database)</a:t>
            </a:r>
            <a:endParaRPr lang="en-US">
              <a:latin typeface="Abadi"/>
            </a:endParaRPr>
          </a:p>
          <a:p>
            <a:r>
              <a:rPr lang="en-US" b="1">
                <a:latin typeface="Abadi"/>
                <a:ea typeface="+mn-lt"/>
                <a:cs typeface="+mn-lt"/>
              </a:rPr>
              <a:t>User Authentication &amp; Security:</a:t>
            </a:r>
            <a:r>
              <a:rPr lang="en-US">
                <a:latin typeface="Abadi"/>
                <a:ea typeface="+mn-lt"/>
                <a:cs typeface="+mn-lt"/>
              </a:rPr>
              <a:t> Firebase Authentication</a:t>
            </a:r>
            <a:endParaRPr lang="en-US">
              <a:latin typeface="Abadi"/>
            </a:endParaRPr>
          </a:p>
          <a:p>
            <a:endParaRPr lang="en-US" b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59142E-A07C-F766-46B2-0131D6963AB1}"/>
              </a:ext>
            </a:extLst>
          </p:cNvPr>
          <p:cNvSpPr/>
          <p:nvPr/>
        </p:nvSpPr>
        <p:spPr>
          <a:xfrm>
            <a:off x="8310065" y="3951700"/>
            <a:ext cx="3270779" cy="452364"/>
          </a:xfrm>
          <a:prstGeom prst="roundRect">
            <a:avLst/>
          </a:prstGeom>
          <a:solidFill>
            <a:srgbClr val="2E2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latin typeface="Abadi"/>
                <a:ea typeface="+mn-lt"/>
                <a:cs typeface="+mn-lt"/>
              </a:rPr>
              <a:t>Why we chose this Stack?</a:t>
            </a:r>
            <a:endParaRPr lang="en-US">
              <a:latin typeface="Abadi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C7DD85C-CFFB-627C-BC43-09E1E2EC2242}"/>
              </a:ext>
            </a:extLst>
          </p:cNvPr>
          <p:cNvSpPr/>
          <p:nvPr/>
        </p:nvSpPr>
        <p:spPr>
          <a:xfrm>
            <a:off x="638579" y="4610729"/>
            <a:ext cx="9778669" cy="1986660"/>
          </a:xfrm>
          <a:prstGeom prst="roundRect">
            <a:avLst/>
          </a:prstGeom>
          <a:solidFill>
            <a:srgbClr val="2E2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latin typeface="Abadi"/>
                <a:ea typeface="+mn-lt"/>
                <a:cs typeface="+mn-lt"/>
              </a:rPr>
              <a:t>React.js → Fast, scalable, interactive UI; team expertise</a:t>
            </a:r>
            <a:br>
              <a:rPr lang="en-US">
                <a:latin typeface="Abadi"/>
                <a:ea typeface="+mn-lt"/>
                <a:cs typeface="+mn-lt"/>
              </a:rPr>
            </a:br>
            <a:r>
              <a:rPr lang="en-US">
                <a:latin typeface="Abadi"/>
                <a:ea typeface="+mn-lt"/>
                <a:cs typeface="+mn-lt"/>
              </a:rPr>
              <a:t>Fast API → Requested by industry partner; quick &amp; efficient development</a:t>
            </a:r>
            <a:br>
              <a:rPr lang="en-US">
                <a:latin typeface="Abadi"/>
                <a:ea typeface="+mn-lt"/>
                <a:cs typeface="+mn-lt"/>
              </a:rPr>
            </a:br>
            <a:r>
              <a:rPr lang="en-US">
                <a:latin typeface="Abadi"/>
                <a:ea typeface="+mn-lt"/>
                <a:cs typeface="+mn-lt"/>
              </a:rPr>
              <a:t>MongoDB → Flexible NoSQL for chatbot interactions</a:t>
            </a:r>
            <a:br>
              <a:rPr lang="en-US">
                <a:latin typeface="Abadi"/>
                <a:ea typeface="+mn-lt"/>
                <a:cs typeface="+mn-lt"/>
              </a:rPr>
            </a:br>
            <a:r>
              <a:rPr lang="en-US">
                <a:latin typeface="Abadi"/>
                <a:ea typeface="+mn-lt"/>
                <a:cs typeface="+mn-lt"/>
              </a:rPr>
              <a:t>OpenAI GPT API → State-of-the-art accuracy and language understanding</a:t>
            </a:r>
          </a:p>
          <a:p>
            <a:r>
              <a:rPr lang="en-US" err="1">
                <a:latin typeface="Abadi"/>
                <a:ea typeface="+mn-lt"/>
                <a:cs typeface="+mn-lt"/>
              </a:rPr>
              <a:t>ChromaDB</a:t>
            </a:r>
            <a:r>
              <a:rPr lang="en-US">
                <a:latin typeface="Abadi"/>
                <a:ea typeface="+mn-lt"/>
                <a:cs typeface="+mn-lt"/>
              </a:rPr>
              <a:t> → Open-source vector DB; supports semantic search (RAG)</a:t>
            </a:r>
          </a:p>
          <a:p>
            <a:r>
              <a:rPr lang="en-US">
                <a:latin typeface="Abadi"/>
                <a:ea typeface="+mn-lt"/>
                <a:cs typeface="+mn-lt"/>
              </a:rPr>
              <a:t>User Authentication &amp; Security → Ready-to-use methods; handles hashing &amp; secure token mgmt.</a:t>
            </a:r>
            <a:endParaRPr lang="en-US"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260851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04E8B-52CA-B661-2D9B-0E920644E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7AABF6-2051-ABBA-63F9-E81CC591E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02"/>
            <a:ext cx="12192000" cy="866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E7AC00-7254-33A8-845D-DB1997455766}"/>
              </a:ext>
            </a:extLst>
          </p:cNvPr>
          <p:cNvSpPr txBox="1"/>
          <p:nvPr/>
        </p:nvSpPr>
        <p:spPr>
          <a:xfrm>
            <a:off x="3204346" y="1208703"/>
            <a:ext cx="593347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rgbClr val="2E2E37"/>
                </a:solidFill>
                <a:latin typeface="Montserrat"/>
                <a:ea typeface="Calibri"/>
                <a:cs typeface="Calibri"/>
              </a:rPr>
              <a:t>PROJECT TIMELINE</a:t>
            </a:r>
          </a:p>
        </p:txBody>
      </p:sp>
      <p:sp>
        <p:nvSpPr>
          <p:cNvPr id="15" name="Wave 14">
            <a:extLst>
              <a:ext uri="{FF2B5EF4-FFF2-40B4-BE49-F238E27FC236}">
                <a16:creationId xmlns:a16="http://schemas.microsoft.com/office/drawing/2014/main" id="{05078C81-3FFC-F5F7-52B4-CAF79FCC6802}"/>
              </a:ext>
            </a:extLst>
          </p:cNvPr>
          <p:cNvSpPr/>
          <p:nvPr/>
        </p:nvSpPr>
        <p:spPr>
          <a:xfrm>
            <a:off x="437396" y="4534331"/>
            <a:ext cx="2754469" cy="1523601"/>
          </a:xfrm>
          <a:prstGeom prst="wave">
            <a:avLst/>
          </a:prstGeom>
          <a:solidFill>
            <a:schemeClr val="bg1"/>
          </a:solidFill>
          <a:ln>
            <a:solidFill>
              <a:srgbClr val="E1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Wave 20">
            <a:extLst>
              <a:ext uri="{FF2B5EF4-FFF2-40B4-BE49-F238E27FC236}">
                <a16:creationId xmlns:a16="http://schemas.microsoft.com/office/drawing/2014/main" id="{48E75D14-FEBC-0714-2A5F-709312E468DA}"/>
              </a:ext>
            </a:extLst>
          </p:cNvPr>
          <p:cNvSpPr/>
          <p:nvPr/>
        </p:nvSpPr>
        <p:spPr>
          <a:xfrm>
            <a:off x="3201067" y="3772330"/>
            <a:ext cx="2754469" cy="1523601"/>
          </a:xfrm>
          <a:prstGeom prst="wave">
            <a:avLst/>
          </a:prstGeom>
          <a:solidFill>
            <a:schemeClr val="bg1"/>
          </a:solidFill>
          <a:ln>
            <a:solidFill>
              <a:srgbClr val="E1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Wave 22">
            <a:extLst>
              <a:ext uri="{FF2B5EF4-FFF2-40B4-BE49-F238E27FC236}">
                <a16:creationId xmlns:a16="http://schemas.microsoft.com/office/drawing/2014/main" id="{2714AC02-ECE7-175E-F3C4-F0B9F3F21EE9}"/>
              </a:ext>
            </a:extLst>
          </p:cNvPr>
          <p:cNvSpPr/>
          <p:nvPr/>
        </p:nvSpPr>
        <p:spPr>
          <a:xfrm>
            <a:off x="5964739" y="3010331"/>
            <a:ext cx="2754469" cy="1523601"/>
          </a:xfrm>
          <a:prstGeom prst="wave">
            <a:avLst/>
          </a:prstGeom>
          <a:solidFill>
            <a:schemeClr val="bg1"/>
          </a:solidFill>
          <a:ln>
            <a:solidFill>
              <a:srgbClr val="E1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Wave 23">
            <a:extLst>
              <a:ext uri="{FF2B5EF4-FFF2-40B4-BE49-F238E27FC236}">
                <a16:creationId xmlns:a16="http://schemas.microsoft.com/office/drawing/2014/main" id="{85D47112-79B5-BD42-8A6F-F652833D8ACB}"/>
              </a:ext>
            </a:extLst>
          </p:cNvPr>
          <p:cNvSpPr/>
          <p:nvPr/>
        </p:nvSpPr>
        <p:spPr>
          <a:xfrm>
            <a:off x="8728410" y="2248331"/>
            <a:ext cx="2754469" cy="1523601"/>
          </a:xfrm>
          <a:prstGeom prst="wave">
            <a:avLst/>
          </a:prstGeom>
          <a:solidFill>
            <a:schemeClr val="bg1"/>
          </a:solidFill>
          <a:ln>
            <a:solidFill>
              <a:srgbClr val="E1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80516D-6B40-2276-6574-E1716F3F9D61}"/>
              </a:ext>
            </a:extLst>
          </p:cNvPr>
          <p:cNvSpPr txBox="1"/>
          <p:nvPr/>
        </p:nvSpPr>
        <p:spPr>
          <a:xfrm>
            <a:off x="956928" y="5028348"/>
            <a:ext cx="171836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2E2E37"/>
                </a:solidFill>
                <a:latin typeface="Abadi"/>
                <a:ea typeface="+mn-lt"/>
                <a:cs typeface="+mn-lt"/>
              </a:rPr>
              <a:t>Week 1-2</a:t>
            </a:r>
            <a:endParaRPr lang="en-US" sz="2800">
              <a:latin typeface="Abad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E72408-AE1C-2CE3-F50A-BC304AE8046F}"/>
              </a:ext>
            </a:extLst>
          </p:cNvPr>
          <p:cNvSpPr txBox="1"/>
          <p:nvPr/>
        </p:nvSpPr>
        <p:spPr>
          <a:xfrm>
            <a:off x="3715560" y="4266347"/>
            <a:ext cx="171836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2E2E37"/>
                </a:solidFill>
                <a:latin typeface="Abadi"/>
                <a:ea typeface="+mn-lt"/>
                <a:cs typeface="+mn-lt"/>
              </a:rPr>
              <a:t>Week 3-5</a:t>
            </a:r>
            <a:endParaRPr lang="en-US" sz="2800">
              <a:latin typeface="Abad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7F56D-8692-0F9C-8AD6-B550A7B03219}"/>
              </a:ext>
            </a:extLst>
          </p:cNvPr>
          <p:cNvSpPr txBox="1"/>
          <p:nvPr/>
        </p:nvSpPr>
        <p:spPr>
          <a:xfrm>
            <a:off x="6483838" y="3504346"/>
            <a:ext cx="171836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2E2E37"/>
                </a:solidFill>
                <a:latin typeface="Abadi"/>
                <a:ea typeface="+mn-lt"/>
                <a:cs typeface="+mn-lt"/>
              </a:rPr>
              <a:t>Week 6-7</a:t>
            </a:r>
            <a:endParaRPr lang="en-US" sz="2800">
              <a:latin typeface="Abad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66829-0B78-6D2C-2592-49E29930B47A}"/>
              </a:ext>
            </a:extLst>
          </p:cNvPr>
          <p:cNvSpPr txBox="1"/>
          <p:nvPr/>
        </p:nvSpPr>
        <p:spPr>
          <a:xfrm>
            <a:off x="9242471" y="2742347"/>
            <a:ext cx="171836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2E2E37"/>
                </a:solidFill>
                <a:latin typeface="Abadi"/>
                <a:ea typeface="+mn-lt"/>
                <a:cs typeface="+mn-lt"/>
              </a:rPr>
              <a:t>Week 8</a:t>
            </a:r>
            <a:endParaRPr lang="en-US" sz="2800">
              <a:latin typeface="Abad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3328D-7BBC-90B5-F35D-3A27F7E9CB72}"/>
              </a:ext>
            </a:extLst>
          </p:cNvPr>
          <p:cNvSpPr txBox="1"/>
          <p:nvPr/>
        </p:nvSpPr>
        <p:spPr>
          <a:xfrm>
            <a:off x="648269" y="3764777"/>
            <a:ext cx="23453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2E2E37"/>
                </a:solidFill>
                <a:latin typeface="Abadi"/>
                <a:ea typeface="+mn-lt"/>
                <a:cs typeface="+mn-lt"/>
              </a:rPr>
              <a:t>UI/UX design, database setup</a:t>
            </a:r>
            <a:endParaRPr lang="en-US" sz="2000">
              <a:latin typeface="Abad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8E3086-ADC6-EA82-468B-3B2106C7488A}"/>
              </a:ext>
            </a:extLst>
          </p:cNvPr>
          <p:cNvSpPr txBox="1"/>
          <p:nvPr/>
        </p:nvSpPr>
        <p:spPr>
          <a:xfrm>
            <a:off x="3358675" y="5472044"/>
            <a:ext cx="24417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2E2E37"/>
                </a:solidFill>
                <a:latin typeface="Abadi"/>
                <a:ea typeface="+mn-lt"/>
                <a:cs typeface="+mn-lt"/>
              </a:rPr>
              <a:t>LLM integration, API development</a:t>
            </a:r>
            <a:endParaRPr lang="en-US" sz="2000">
              <a:latin typeface="Abad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3E018C-EF45-E4DB-54CB-C88767D39F22}"/>
              </a:ext>
            </a:extLst>
          </p:cNvPr>
          <p:cNvSpPr txBox="1"/>
          <p:nvPr/>
        </p:nvSpPr>
        <p:spPr>
          <a:xfrm>
            <a:off x="6483839" y="2250423"/>
            <a:ext cx="171836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2E2E37"/>
                </a:solidFill>
                <a:latin typeface="Abadi"/>
                <a:ea typeface="+mn-lt"/>
                <a:cs typeface="+mn-lt"/>
              </a:rPr>
              <a:t>Testing &amp; optimization</a:t>
            </a:r>
            <a:endParaRPr lang="en-US" sz="2000">
              <a:latin typeface="Abad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1049E4-9AB8-8016-592C-ECE2873333B5}"/>
              </a:ext>
            </a:extLst>
          </p:cNvPr>
          <p:cNvSpPr txBox="1"/>
          <p:nvPr/>
        </p:nvSpPr>
        <p:spPr>
          <a:xfrm>
            <a:off x="9242472" y="3813006"/>
            <a:ext cx="171836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2E2E37"/>
                </a:solidFill>
                <a:latin typeface="Abadi"/>
                <a:ea typeface="+mn-lt"/>
                <a:cs typeface="+mn-lt"/>
              </a:rPr>
              <a:t>Deployment &amp; finalization</a:t>
            </a:r>
            <a:endParaRPr lang="en-US" sz="2000"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145557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04E8B-52CA-B661-2D9B-0E920644E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7AABF6-2051-ABBA-63F9-E81CC591E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02"/>
            <a:ext cx="12192000" cy="866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E7AC00-7254-33A8-845D-DB1997455766}"/>
              </a:ext>
            </a:extLst>
          </p:cNvPr>
          <p:cNvSpPr txBox="1"/>
          <p:nvPr/>
        </p:nvSpPr>
        <p:spPr>
          <a:xfrm>
            <a:off x="3904884" y="1177348"/>
            <a:ext cx="438223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4400" b="1">
                <a:solidFill>
                  <a:srgbClr val="2E2E37"/>
                </a:solidFill>
                <a:latin typeface="Montserrat"/>
                <a:ea typeface="Calibri"/>
                <a:cs typeface="Calibri"/>
              </a:rPr>
              <a:t>FIGMA PAGES</a:t>
            </a:r>
            <a:endParaRPr lang="en-US" sz="4400" b="1">
              <a:solidFill>
                <a:srgbClr val="2E2E37"/>
              </a:solidFill>
              <a:latin typeface="Montserrat"/>
              <a:ea typeface="Calibri"/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D5A6BF-B7ED-4BB1-9E1B-56DD9EDF2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769" y="3169632"/>
            <a:ext cx="2655785" cy="17311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AC6FA8-4E63-458C-62C2-0878B05E1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290" y="4418351"/>
            <a:ext cx="2672685" cy="17279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CB5FF1-B4FB-941A-6DDD-60EE1B3A24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45" y="2304053"/>
            <a:ext cx="2694865" cy="17311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8EE7E3-04BC-D960-1BE6-66920900E0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1" y="4418351"/>
            <a:ext cx="2672685" cy="17311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0123FD-D373-321E-2C85-DE221BF68C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1" y="2304054"/>
            <a:ext cx="2694865" cy="17311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2DB855-E1E3-4EF3-645C-CC4E741F93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965" y="2304052"/>
            <a:ext cx="2663349" cy="17311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9C43B4-4059-816B-B344-2B11F1F54F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669" y="4404102"/>
            <a:ext cx="2694725" cy="174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2442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ChronicleVTI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2025-03-05T03:48:56Z</dcterms:created>
  <dcterms:modified xsi:type="dcterms:W3CDTF">2025-04-17T20:06:57Z</dcterms:modified>
</cp:coreProperties>
</file>