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7"/>
  </p:notesMasterIdLst>
  <p:sldIdLst>
    <p:sldId id="296" r:id="rId2"/>
    <p:sldId id="297" r:id="rId3"/>
    <p:sldId id="256" r:id="rId4"/>
    <p:sldId id="298" r:id="rId5"/>
    <p:sldId id="299" r:id="rId6"/>
    <p:sldId id="261" r:id="rId7"/>
    <p:sldId id="262" r:id="rId8"/>
    <p:sldId id="300" r:id="rId9"/>
    <p:sldId id="259" r:id="rId10"/>
    <p:sldId id="307" r:id="rId11"/>
    <p:sldId id="308" r:id="rId12"/>
    <p:sldId id="302" r:id="rId13"/>
    <p:sldId id="301" r:id="rId14"/>
    <p:sldId id="303" r:id="rId15"/>
    <p:sldId id="304" r:id="rId16"/>
    <p:sldId id="310" r:id="rId17"/>
    <p:sldId id="311" r:id="rId18"/>
    <p:sldId id="312" r:id="rId19"/>
    <p:sldId id="264" r:id="rId20"/>
    <p:sldId id="271" r:id="rId21"/>
    <p:sldId id="313" r:id="rId22"/>
    <p:sldId id="265" r:id="rId23"/>
    <p:sldId id="314" r:id="rId24"/>
    <p:sldId id="315" r:id="rId25"/>
    <p:sldId id="279"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44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378349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15830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331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11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205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466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25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077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461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8323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395916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9832736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742994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8571270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518736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51244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44477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233019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579291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extLst>
      <p:ext uri="{BB962C8B-B14F-4D97-AF65-F5344CB8AC3E}">
        <p14:creationId xmlns:p14="http://schemas.microsoft.com/office/powerpoint/2010/main" val="1985770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29"/>
        <p:cNvGrpSpPr/>
        <p:nvPr/>
      </p:nvGrpSpPr>
      <p:grpSpPr>
        <a:xfrm>
          <a:off x="0" y="0"/>
          <a:ext cx="0" cy="0"/>
          <a:chOff x="0" y="0"/>
          <a:chExt cx="0" cy="0"/>
        </a:xfrm>
      </p:grpSpPr>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1462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361463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2522131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
        <p:cNvGrpSpPr/>
        <p:nvPr/>
      </p:nvGrpSpPr>
      <p:grpSpPr>
        <a:xfrm>
          <a:off x="0" y="0"/>
          <a:ext cx="0" cy="0"/>
          <a:chOff x="0" y="0"/>
          <a:chExt cx="0" cy="0"/>
        </a:xfrm>
      </p:grpSpPr>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0087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38089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252209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12957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528292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54285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562586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8054163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12/14/2021</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7004628"/>
      </p:ext>
    </p:extLst>
  </p:cSld>
  <p:clrMap bg1="dk1" tx1="lt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transition>
    <p:fade thruBlk="1"/>
  </p:transition>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58" y="220886"/>
            <a:ext cx="850232" cy="850232"/>
          </a:xfrm>
          <a:prstGeom prst="rect">
            <a:avLst/>
          </a:prstGeom>
        </p:spPr>
      </p:pic>
      <p:sp>
        <p:nvSpPr>
          <p:cNvPr id="5" name="TextBox 4"/>
          <p:cNvSpPr txBox="1"/>
          <p:nvPr/>
        </p:nvSpPr>
        <p:spPr>
          <a:xfrm>
            <a:off x="1002631" y="116613"/>
            <a:ext cx="7892716" cy="1292662"/>
          </a:xfrm>
          <a:prstGeom prst="rect">
            <a:avLst/>
          </a:prstGeom>
          <a:noFill/>
        </p:spPr>
        <p:txBody>
          <a:bodyPr wrap="square" rtlCol="0">
            <a:spAutoFit/>
          </a:bodyPr>
          <a:lstStyle/>
          <a:p>
            <a:pPr algn="ctr"/>
            <a:r>
              <a:rPr lang="en-US" sz="18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Suman Ramesh </a:t>
            </a:r>
            <a:r>
              <a:rPr lang="en-US" sz="1800" b="1"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Tulsiani</a:t>
            </a:r>
            <a:r>
              <a:rPr lang="en-US" sz="18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Technical Campus</a:t>
            </a:r>
          </a:p>
          <a:p>
            <a:pPr algn="ctr"/>
            <a:r>
              <a:rPr lang="en-US" sz="18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Faculty of Engineering</a:t>
            </a:r>
          </a:p>
          <a:p>
            <a:pPr algn="ctr"/>
            <a:r>
              <a:rPr lang="en-US" sz="1200" b="1"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Mauje</a:t>
            </a:r>
            <a:r>
              <a:rPr lang="en-US" sz="12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200" b="1"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Khamshet</a:t>
            </a:r>
            <a:r>
              <a:rPr lang="en-US" sz="12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Pune-Mumbai Highway(NH4), Tal: </a:t>
            </a:r>
            <a:r>
              <a:rPr lang="en-US" sz="1200" b="1"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Maval</a:t>
            </a:r>
            <a:r>
              <a:rPr lang="en-US" sz="12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 b="1"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Dist</a:t>
            </a:r>
            <a:r>
              <a:rPr lang="en-US" sz="12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Pune-410405.</a:t>
            </a:r>
          </a:p>
          <a:p>
            <a:pPr algn="ctr"/>
            <a:r>
              <a:rPr lang="en-US" sz="12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Approved By A.I.C.T.E. New Delhi, Recognized by Govt. of Maharashtra, Affiliated to University of Pune.</a:t>
            </a:r>
          </a:p>
          <a:p>
            <a:pPr algn="ctr"/>
            <a:r>
              <a:rPr lang="en-US" sz="18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1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246169" y="1729010"/>
            <a:ext cx="8649178"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 sz="2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 sz="2000"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CROSS-PLATFORM APPLICATION </a:t>
            </a:r>
            <a:r>
              <a:rPr lang="en" sz="2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DEVELOPMENT IN REACT NATIVE”</a:t>
            </a:r>
            <a:endParaRPr lang="en-IN" sz="2000" dirty="0">
              <a:solidFill>
                <a:srgbClr val="C0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3557" y="2460792"/>
            <a:ext cx="9130443" cy="2554545"/>
          </a:xfrm>
          <a:prstGeom prst="rect">
            <a:avLst/>
          </a:prstGeom>
          <a:noFill/>
        </p:spPr>
        <p:txBody>
          <a:bodyPr wrap="square" rtlCol="0">
            <a:spAutoFit/>
          </a:bodyPr>
          <a:lstStyle/>
          <a:p>
            <a:pPr algn="ctr"/>
            <a:r>
              <a:rPr lang="en-US" sz="2000" dirty="0" smtClean="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a:t>
            </a:r>
            <a:r>
              <a:rPr lang="en-US" sz="2000" dirty="0" smtClean="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a:t>
            </a:r>
            <a:endParaRPr lang="en-US" sz="2000" dirty="0" smtClean="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000" dirty="0" smtClean="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a:t>
            </a:r>
            <a:r>
              <a:rPr lang="en-US" sz="2000" dirty="0" smtClean="0">
                <a:solidFill>
                  <a:srgbClr val="FFFF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Sanket Sabale </a:t>
            </a:r>
          </a:p>
          <a:p>
            <a:pPr algn="ctr"/>
            <a:r>
              <a:rPr lang="en-US" sz="1600" dirty="0" smtClean="0">
                <a:solidFill>
                  <a:srgbClr val="FFC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Roll. No.26)</a:t>
            </a:r>
            <a:endParaRPr lang="en-US" sz="1600"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sz="2000" dirty="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000" dirty="0" smtClean="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Under the Guidance of,</a:t>
            </a:r>
            <a:endParaRPr lang="en-US" sz="2000" dirty="0" smtClean="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000" dirty="0" smtClean="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A. M. Dalvi</a:t>
            </a:r>
            <a:r>
              <a:rPr lang="en-US" sz="2000" dirty="0" smtClean="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a:endParaRPr lang="en-US" sz="2000" dirty="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000" dirty="0" smtClean="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Engineering</a:t>
            </a:r>
            <a:endParaRPr lang="en-IN" sz="2000" dirty="0">
              <a:solidFill>
                <a:schemeClr val="accent6">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83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211535482"/>
              </p:ext>
            </p:extLst>
          </p:nvPr>
        </p:nvGraphicFramePr>
        <p:xfrm>
          <a:off x="960964" y="1542476"/>
          <a:ext cx="7222069" cy="3081405"/>
        </p:xfrm>
        <a:graphic>
          <a:graphicData uri="http://schemas.openxmlformats.org/drawingml/2006/table">
            <a:tbl>
              <a:tblPr firstRow="1" bandRow="1">
                <a:tableStyleId>{616DA210-FB5B-4158-B5E0-FEB733F419BA}</a:tableStyleId>
              </a:tblPr>
              <a:tblGrid>
                <a:gridCol w="939584"/>
                <a:gridCol w="1724425"/>
                <a:gridCol w="947025"/>
                <a:gridCol w="1203678"/>
                <a:gridCol w="1044800"/>
                <a:gridCol w="1362557"/>
              </a:tblGrid>
              <a:tr h="615437">
                <a:tc>
                  <a:txBody>
                    <a:bodyPr/>
                    <a:lstStyle/>
                    <a:p>
                      <a:pPr algn="ctr"/>
                      <a:r>
                        <a:rPr lang="en-US" sz="1400" dirty="0" smtClean="0">
                          <a:latin typeface="Times New Roman" panose="02020603050405020304" pitchFamily="18" charset="0"/>
                          <a:cs typeface="Times New Roman" panose="02020603050405020304" pitchFamily="18" charset="0"/>
                        </a:rPr>
                        <a:t>sr.no</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Title of Page</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Author</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Published Year</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Finding</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Future Scope</a:t>
                      </a:r>
                      <a:endParaRPr lang="en-IN" sz="1400" dirty="0">
                        <a:solidFill>
                          <a:schemeClr val="tx1"/>
                        </a:solidFill>
                        <a:latin typeface="Times New Roman" panose="02020603050405020304" pitchFamily="18" charset="0"/>
                        <a:cs typeface="Times New Roman" panose="02020603050405020304" pitchFamily="18" charset="0"/>
                      </a:endParaRPr>
                    </a:p>
                  </a:txBody>
                  <a:tcPr/>
                </a:tc>
              </a:tr>
              <a:tr h="1375683">
                <a:tc>
                  <a:txBody>
                    <a:bodyPr/>
                    <a:lstStyle/>
                    <a:p>
                      <a:pPr algn="ctr"/>
                      <a:r>
                        <a:rPr lang="en-US" sz="1400" dirty="0" smtClean="0">
                          <a:latin typeface="Times New Roman" panose="02020603050405020304" pitchFamily="18" charset="0"/>
                          <a:cs typeface="Times New Roman" panose="02020603050405020304" pitchFamily="18" charset="0"/>
                        </a:rPr>
                        <a:t>1.</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400" u="none" strike="noStrike" cap="none" dirty="0" smtClean="0">
                          <a:effectLst/>
                          <a:latin typeface="Times New Roman" panose="02020603050405020304" pitchFamily="18" charset="0"/>
                          <a:cs typeface="Times New Roman" panose="02020603050405020304" pitchFamily="18" charset="0"/>
                          <a:sym typeface="Arial"/>
                        </a:rPr>
                        <a:t>React Native Based Mobile App for Online Experimentation</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err="1" smtClean="0">
                          <a:effectLst/>
                          <a:latin typeface="Times New Roman" panose="02020603050405020304" pitchFamily="18" charset="0"/>
                          <a:cs typeface="Times New Roman" panose="02020603050405020304" pitchFamily="18" charset="0"/>
                          <a:sym typeface="Arial"/>
                        </a:rPr>
                        <a:t>Xingwei</a:t>
                      </a:r>
                      <a:r>
                        <a:rPr lang="en-IN" sz="1400" u="none" strike="noStrike" cap="none" dirty="0" smtClean="0">
                          <a:effectLst/>
                          <a:latin typeface="Times New Roman" panose="02020603050405020304" pitchFamily="18" charset="0"/>
                          <a:cs typeface="Times New Roman" panose="02020603050405020304" pitchFamily="18" charset="0"/>
                          <a:sym typeface="Arial"/>
                        </a:rPr>
                        <a:t> Zhou </a:t>
                      </a:r>
                      <a:r>
                        <a:rPr lang="en-IN" sz="1400" u="none" strike="noStrike" cap="none" dirty="0" err="1" smtClean="0">
                          <a:effectLst/>
                          <a:latin typeface="Times New Roman" panose="02020603050405020304" pitchFamily="18" charset="0"/>
                          <a:cs typeface="Times New Roman" panose="02020603050405020304" pitchFamily="18" charset="0"/>
                          <a:sym typeface="Arial"/>
                        </a:rPr>
                        <a:t>etal</a:t>
                      </a:r>
                      <a:r>
                        <a:rPr lang="en-IN" sz="1400" u="none" strike="noStrike" cap="none" dirty="0" smtClean="0">
                          <a:effectLst/>
                          <a:latin typeface="Times New Roman" panose="02020603050405020304" pitchFamily="18" charset="0"/>
                          <a:cs typeface="Times New Roman" panose="02020603050405020304" pitchFamily="18" charset="0"/>
                          <a:sym typeface="Arial"/>
                        </a:rPr>
                        <a:t>.</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2020</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IEEE </a:t>
                      </a:r>
                      <a:r>
                        <a:rPr lang="en-IN" sz="1400" u="none" strike="noStrike" cap="none" dirty="0" err="1" smtClean="0">
                          <a:effectLst/>
                          <a:latin typeface="Times New Roman" panose="02020603050405020304" pitchFamily="18" charset="0"/>
                          <a:cs typeface="Times New Roman" panose="02020603050405020304" pitchFamily="18" charset="0"/>
                          <a:sym typeface="Arial"/>
                        </a:rPr>
                        <a:t>Xplore</a:t>
                      </a:r>
                      <a:r>
                        <a:rPr lang="en-IN" sz="1400" u="none" strike="noStrike" cap="none" dirty="0" smtClean="0">
                          <a:effectLst/>
                          <a:latin typeface="Times New Roman" panose="02020603050405020304" pitchFamily="18" charset="0"/>
                          <a:cs typeface="Times New Roman" panose="02020603050405020304" pitchFamily="18" charset="0"/>
                          <a:sym typeface="Arial"/>
                        </a:rPr>
                        <a:t>.</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400" u="none" strike="noStrike" cap="none" dirty="0" smtClean="0">
                          <a:effectLst/>
                          <a:latin typeface="Times New Roman" panose="02020603050405020304" pitchFamily="18" charset="0"/>
                          <a:cs typeface="Times New Roman" panose="02020603050405020304" pitchFamily="18" charset="0"/>
                          <a:sym typeface="Arial"/>
                        </a:rPr>
                        <a:t>Helps Student To get Practical Experience Through 3D</a:t>
                      </a:r>
                      <a:endParaRPr lang="en-IN" sz="1400" dirty="0">
                        <a:solidFill>
                          <a:schemeClr val="tx1"/>
                        </a:solidFill>
                        <a:latin typeface="Times New Roman" panose="02020603050405020304" pitchFamily="18" charset="0"/>
                        <a:cs typeface="Times New Roman" panose="02020603050405020304" pitchFamily="18" charset="0"/>
                      </a:endParaRPr>
                    </a:p>
                  </a:txBody>
                  <a:tcPr/>
                </a:tc>
              </a:tr>
              <a:tr h="1090285">
                <a:tc>
                  <a:txBody>
                    <a:bodyPr/>
                    <a:lstStyle/>
                    <a:p>
                      <a:pPr algn="ctr"/>
                      <a:r>
                        <a:rPr lang="en-US" sz="1400" dirty="0" smtClean="0">
                          <a:latin typeface="Times New Roman" panose="02020603050405020304" pitchFamily="18" charset="0"/>
                          <a:cs typeface="Times New Roman" panose="02020603050405020304" pitchFamily="18" charset="0"/>
                        </a:rPr>
                        <a:t>2</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React Native Supplements.</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Paul </a:t>
                      </a:r>
                      <a:r>
                        <a:rPr lang="en-IN" sz="1400" u="none" strike="noStrike" cap="none" dirty="0" err="1" smtClean="0">
                          <a:effectLst/>
                          <a:latin typeface="Times New Roman" panose="02020603050405020304" pitchFamily="18" charset="0"/>
                          <a:cs typeface="Times New Roman" panose="02020603050405020304" pitchFamily="18" charset="0"/>
                          <a:sym typeface="Arial"/>
                        </a:rPr>
                        <a:t>etal</a:t>
                      </a:r>
                      <a:r>
                        <a:rPr lang="en-IN" sz="1400" u="none" strike="noStrike" cap="none" dirty="0" smtClean="0">
                          <a:effectLst/>
                          <a:latin typeface="Times New Roman" panose="02020603050405020304" pitchFamily="18" charset="0"/>
                          <a:cs typeface="Times New Roman" panose="02020603050405020304" pitchFamily="18" charset="0"/>
                          <a:sym typeface="Arial"/>
                        </a:rPr>
                        <a:t>.</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2019</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Springer.</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Guide For Developers</a:t>
                      </a:r>
                      <a:endParaRPr lang="en-IN" sz="140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
        <p:nvSpPr>
          <p:cNvPr id="4" name="Title 1"/>
          <p:cNvSpPr txBox="1">
            <a:spLocks/>
          </p:cNvSpPr>
          <p:nvPr/>
        </p:nvSpPr>
        <p:spPr>
          <a:xfrm>
            <a:off x="0" y="265888"/>
            <a:ext cx="9143999" cy="6808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pPr algn="ctr"/>
            <a:r>
              <a:rPr lang="en-IN" dirty="0" smtClean="0">
                <a:solidFill>
                  <a:schemeClr val="tx1"/>
                </a:solidFill>
                <a:latin typeface="Times New Roman" panose="02020603050405020304" pitchFamily="18" charset="0"/>
                <a:cs typeface="Times New Roman" panose="02020603050405020304" pitchFamily="18" charset="0"/>
              </a:rPr>
              <a:t>“ LITERATURE SURVEY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636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46436085"/>
              </p:ext>
            </p:extLst>
          </p:nvPr>
        </p:nvGraphicFramePr>
        <p:xfrm>
          <a:off x="1071211" y="1023668"/>
          <a:ext cx="7222069" cy="3118880"/>
        </p:xfrm>
        <a:graphic>
          <a:graphicData uri="http://schemas.openxmlformats.org/drawingml/2006/table">
            <a:tbl>
              <a:tblPr firstRow="1" bandRow="1">
                <a:tableStyleId>{616DA210-FB5B-4158-B5E0-FEB733F419BA}</a:tableStyleId>
              </a:tblPr>
              <a:tblGrid>
                <a:gridCol w="939584"/>
                <a:gridCol w="1724425"/>
                <a:gridCol w="947025"/>
                <a:gridCol w="1203678"/>
                <a:gridCol w="1044800"/>
                <a:gridCol w="1362557"/>
              </a:tblGrid>
              <a:tr h="615437">
                <a:tc>
                  <a:txBody>
                    <a:bodyPr/>
                    <a:lstStyle/>
                    <a:p>
                      <a:pPr algn="ctr"/>
                      <a:r>
                        <a:rPr lang="en-US" dirty="0" smtClean="0">
                          <a:latin typeface="Times New Roman" panose="02020603050405020304" pitchFamily="18" charset="0"/>
                          <a:cs typeface="Times New Roman" panose="02020603050405020304" pitchFamily="18" charset="0"/>
                        </a:rPr>
                        <a:t>sr.no</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Title of </a:t>
                      </a:r>
                      <a:r>
                        <a:rPr lang="en-IN" sz="1400" u="none" strike="noStrike" cap="none" dirty="0" smtClean="0">
                          <a:effectLst/>
                          <a:latin typeface="Times New Roman" panose="02020603050405020304" pitchFamily="18" charset="0"/>
                          <a:cs typeface="Times New Roman" panose="02020603050405020304" pitchFamily="18" charset="0"/>
                          <a:sym typeface="Arial"/>
                        </a:rPr>
                        <a:t>Paper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Author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Published Year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Finding</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Future Scope</a:t>
                      </a:r>
                      <a:endParaRPr lang="en-IN" dirty="0">
                        <a:solidFill>
                          <a:schemeClr val="tx1"/>
                        </a:solidFill>
                        <a:latin typeface="Times New Roman" panose="02020603050405020304" pitchFamily="18" charset="0"/>
                        <a:cs typeface="Times New Roman" panose="02020603050405020304" pitchFamily="18" charset="0"/>
                      </a:endParaRPr>
                    </a:p>
                  </a:txBody>
                  <a:tcPr/>
                </a:tc>
              </a:tr>
              <a:tr h="1375683">
                <a:tc>
                  <a:txBody>
                    <a:bodyPr/>
                    <a:lstStyle/>
                    <a:p>
                      <a:pPr algn="ctr"/>
                      <a:r>
                        <a:rPr lang="en-US" dirty="0" smtClean="0">
                          <a:latin typeface="Times New Roman" panose="02020603050405020304" pitchFamily="18" charset="0"/>
                          <a:cs typeface="Times New Roman" panose="02020603050405020304" pitchFamily="18" charset="0"/>
                        </a:rPr>
                        <a:t>3</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50" b="0" i="0" kern="1200" dirty="0" smtClean="0">
                          <a:solidFill>
                            <a:schemeClr val="tx1"/>
                          </a:solidFill>
                          <a:effectLst/>
                          <a:latin typeface="Times New Roman" panose="02020603050405020304" pitchFamily="18" charset="0"/>
                          <a:ea typeface="+mn-ea"/>
                          <a:cs typeface="Times New Roman" panose="02020603050405020304" pitchFamily="18" charset="0"/>
                        </a:rPr>
                        <a:t>Mobile Development in Swift, Java and React Native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50" b="0" i="0" kern="1200" dirty="0" smtClean="0">
                          <a:solidFill>
                            <a:schemeClr val="tx1"/>
                          </a:solidFill>
                          <a:effectLst/>
                          <a:latin typeface="Times New Roman" panose="02020603050405020304" pitchFamily="18" charset="0"/>
                          <a:ea typeface="+mn-ea"/>
                          <a:cs typeface="Times New Roman" panose="02020603050405020304" pitchFamily="18" charset="0"/>
                        </a:rPr>
                        <a:t>Hugo Brito </a:t>
                      </a:r>
                      <a:r>
                        <a:rPr lang="en-IN" sz="1400" u="none" strike="noStrike" cap="none" dirty="0" err="1" smtClean="0">
                          <a:effectLst/>
                          <a:latin typeface="Times New Roman" panose="02020603050405020304" pitchFamily="18" charset="0"/>
                          <a:cs typeface="Times New Roman" panose="02020603050405020304" pitchFamily="18" charset="0"/>
                          <a:sym typeface="Arial"/>
                        </a:rPr>
                        <a:t>etal</a:t>
                      </a:r>
                      <a:r>
                        <a:rPr lang="en-IN" sz="1400" u="none" strike="noStrike" cap="none" dirty="0" smtClean="0">
                          <a:effectLst/>
                          <a:latin typeface="Times New Roman" panose="02020603050405020304" pitchFamily="18" charset="0"/>
                          <a:cs typeface="Times New Roman" panose="02020603050405020304" pitchFamily="18" charset="0"/>
                          <a:sym typeface="Arial"/>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2019</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IEEE </a:t>
                      </a:r>
                      <a:r>
                        <a:rPr lang="en-IN" sz="1400" u="none" strike="noStrike" cap="none" dirty="0" err="1" smtClean="0">
                          <a:effectLst/>
                          <a:latin typeface="Times New Roman" panose="02020603050405020304" pitchFamily="18" charset="0"/>
                          <a:cs typeface="Times New Roman" panose="02020603050405020304" pitchFamily="18" charset="0"/>
                          <a:sym typeface="Arial"/>
                        </a:rPr>
                        <a:t>Xplore</a:t>
                      </a:r>
                      <a:r>
                        <a:rPr lang="en-IN" sz="1400" u="none" strike="noStrike" cap="none" dirty="0" smtClean="0">
                          <a:effectLst/>
                          <a:latin typeface="Times New Roman" panose="02020603050405020304" pitchFamily="18" charset="0"/>
                          <a:cs typeface="Times New Roman" panose="02020603050405020304" pitchFamily="18" charset="0"/>
                          <a:sym typeface="Arial"/>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50" b="0" i="0" kern="1200" dirty="0" smtClean="0">
                          <a:solidFill>
                            <a:schemeClr val="tx1"/>
                          </a:solidFill>
                          <a:effectLst/>
                          <a:latin typeface="Times New Roman" panose="02020603050405020304" pitchFamily="18" charset="0"/>
                          <a:ea typeface="+mn-ea"/>
                          <a:cs typeface="Times New Roman" panose="02020603050405020304" pitchFamily="18" charset="0"/>
                        </a:rPr>
                        <a:t>Comparing Technologies</a:t>
                      </a:r>
                      <a:endParaRPr lang="en-IN" dirty="0">
                        <a:solidFill>
                          <a:schemeClr val="tx1"/>
                        </a:solidFill>
                        <a:latin typeface="Times New Roman" panose="02020603050405020304" pitchFamily="18" charset="0"/>
                        <a:cs typeface="Times New Roman" panose="02020603050405020304" pitchFamily="18" charset="0"/>
                      </a:endParaRPr>
                    </a:p>
                  </a:txBody>
                  <a:tcPr/>
                </a:tc>
              </a:tr>
              <a:tr h="1090285">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4</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50" b="0" i="0" kern="1200" dirty="0" smtClean="0">
                          <a:solidFill>
                            <a:schemeClr val="tx1"/>
                          </a:solidFill>
                          <a:effectLst/>
                          <a:latin typeface="Times New Roman" panose="02020603050405020304" pitchFamily="18" charset="0"/>
                          <a:ea typeface="+mn-ea"/>
                          <a:cs typeface="Times New Roman" panose="02020603050405020304" pitchFamily="18" charset="0"/>
                        </a:rPr>
                        <a:t>JavaScript in Mobile Applications: React native vs Ionic vs </a:t>
                      </a:r>
                      <a:r>
                        <a:rPr lang="en-IN" sz="1350" b="0" i="0" kern="1200" dirty="0" err="1" smtClean="0">
                          <a:solidFill>
                            <a:schemeClr val="tx1"/>
                          </a:solidFill>
                          <a:effectLst/>
                          <a:latin typeface="Times New Roman" panose="02020603050405020304" pitchFamily="18" charset="0"/>
                          <a:ea typeface="+mn-ea"/>
                          <a:cs typeface="Times New Roman" panose="02020603050405020304" pitchFamily="18" charset="0"/>
                        </a:rPr>
                        <a:t>NativeScript</a:t>
                      </a:r>
                      <a:r>
                        <a:rPr lang="en-IN" sz="1350" b="0" i="0" kern="1200" dirty="0" smtClean="0">
                          <a:solidFill>
                            <a:schemeClr val="tx1"/>
                          </a:solidFill>
                          <a:effectLst/>
                          <a:latin typeface="Times New Roman" panose="02020603050405020304" pitchFamily="18" charset="0"/>
                          <a:ea typeface="+mn-ea"/>
                          <a:cs typeface="Times New Roman" panose="02020603050405020304" pitchFamily="18" charset="0"/>
                        </a:rPr>
                        <a:t> vs Native Development</a:t>
                      </a:r>
                      <a:r>
                        <a:rPr lang="en-IN" sz="1400" u="none" strike="noStrike" cap="none" dirty="0" smtClean="0">
                          <a:effectLst/>
                          <a:latin typeface="Times New Roman" panose="02020603050405020304" pitchFamily="18" charset="0"/>
                          <a:cs typeface="Times New Roman" panose="02020603050405020304" pitchFamily="18" charset="0"/>
                          <a:sym typeface="Arial"/>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50" b="0" i="0" kern="1200" dirty="0" err="1" smtClean="0">
                          <a:solidFill>
                            <a:schemeClr val="tx1"/>
                          </a:solidFill>
                          <a:effectLst/>
                          <a:latin typeface="Times New Roman" panose="02020603050405020304" pitchFamily="18" charset="0"/>
                          <a:ea typeface="+mn-ea"/>
                          <a:cs typeface="Times New Roman" panose="02020603050405020304" pitchFamily="18" charset="0"/>
                        </a:rPr>
                        <a:t>Anabela</a:t>
                      </a:r>
                      <a:r>
                        <a:rPr lang="en-IN" sz="1350" b="0" i="0" kern="1200" dirty="0" smtClean="0">
                          <a:solidFill>
                            <a:schemeClr val="tx1"/>
                          </a:solidFill>
                          <a:effectLst/>
                          <a:latin typeface="Times New Roman" panose="02020603050405020304" pitchFamily="18" charset="0"/>
                          <a:ea typeface="+mn-ea"/>
                          <a:cs typeface="Times New Roman" panose="02020603050405020304" pitchFamily="18" charset="0"/>
                        </a:rPr>
                        <a:t> Gomes</a:t>
                      </a:r>
                      <a:r>
                        <a:rPr lang="en-IN" sz="1400" u="none" strike="noStrike" cap="none" dirty="0" smtClean="0">
                          <a:effectLst/>
                          <a:latin typeface="Times New Roman" panose="02020603050405020304" pitchFamily="18" charset="0"/>
                          <a:cs typeface="Times New Roman" panose="02020603050405020304" pitchFamily="18" charset="0"/>
                          <a:sym typeface="Arial"/>
                        </a:rPr>
                        <a:t> </a:t>
                      </a:r>
                      <a:r>
                        <a:rPr lang="en-IN" sz="1400" u="none" strike="noStrike" cap="none" dirty="0" err="1" smtClean="0">
                          <a:effectLst/>
                          <a:latin typeface="Times New Roman" panose="02020603050405020304" pitchFamily="18" charset="0"/>
                          <a:cs typeface="Times New Roman" panose="02020603050405020304" pitchFamily="18" charset="0"/>
                          <a:sym typeface="Arial"/>
                        </a:rPr>
                        <a:t>etal</a:t>
                      </a:r>
                      <a:r>
                        <a:rPr lang="en-IN" sz="1400" u="none" strike="noStrike" cap="none" dirty="0" smtClean="0">
                          <a:effectLst/>
                          <a:latin typeface="Times New Roman" panose="02020603050405020304" pitchFamily="18" charset="0"/>
                          <a:cs typeface="Times New Roman" panose="02020603050405020304" pitchFamily="18" charset="0"/>
                          <a:sym typeface="Arial"/>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201</a:t>
                      </a:r>
                      <a:r>
                        <a:rPr lang="en-IN" sz="1350" u="none" strike="noStrike" cap="none" dirty="0" smtClean="0">
                          <a:solidFill>
                            <a:schemeClr val="tx1"/>
                          </a:solidFill>
                          <a:effectLst/>
                          <a:latin typeface="Times New Roman" panose="02020603050405020304" pitchFamily="18" charset="0"/>
                          <a:cs typeface="Times New Roman" panose="02020603050405020304" pitchFamily="18" charset="0"/>
                          <a:sym typeface="Arial"/>
                        </a:rPr>
                        <a:t>8</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IEEE </a:t>
                      </a:r>
                    </a:p>
                    <a:p>
                      <a:pPr algn="ctr"/>
                      <a:r>
                        <a:rPr lang="en-IN" sz="1400" u="none" strike="noStrike" cap="none" dirty="0" err="1" smtClean="0">
                          <a:effectLst/>
                          <a:latin typeface="Times New Roman" panose="02020603050405020304" pitchFamily="18" charset="0"/>
                          <a:cs typeface="Times New Roman" panose="02020603050405020304" pitchFamily="18" charset="0"/>
                          <a:sym typeface="Arial"/>
                        </a:rPr>
                        <a:t>Xplore</a:t>
                      </a:r>
                      <a:r>
                        <a:rPr lang="en-IN" sz="1400" u="none" strike="noStrike" cap="none" dirty="0" smtClean="0">
                          <a:effectLst/>
                          <a:latin typeface="Times New Roman" panose="02020603050405020304" pitchFamily="18" charset="0"/>
                          <a:cs typeface="Times New Roman" panose="02020603050405020304" pitchFamily="18" charset="0"/>
                          <a:sym typeface="Arial"/>
                        </a:rPr>
                        <a: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u="none" strike="noStrike" cap="none" dirty="0" smtClean="0">
                          <a:effectLst/>
                          <a:latin typeface="Times New Roman" panose="02020603050405020304" pitchFamily="18" charset="0"/>
                          <a:cs typeface="Times New Roman" panose="02020603050405020304" pitchFamily="18" charset="0"/>
                          <a:sym typeface="Arial"/>
                        </a:rPr>
                        <a:t>JavaScript Development with more </a:t>
                      </a:r>
                      <a:r>
                        <a:rPr lang="en-IN" sz="1400" u="none" strike="noStrike" cap="none" dirty="0" smtClean="0">
                          <a:effectLst/>
                          <a:latin typeface="Times New Roman" panose="02020603050405020304" pitchFamily="18" charset="0"/>
                          <a:cs typeface="Times New Roman" panose="02020603050405020304" pitchFamily="18" charset="0"/>
                          <a:sym typeface="Arial"/>
                        </a:rPr>
                        <a:t>Technology</a:t>
                      </a:r>
                      <a:endParaRPr lang="en-IN"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47527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33" y="1741212"/>
            <a:ext cx="8929990" cy="1159800"/>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SURVEY AND OBJECTIVES </a:t>
            </a:r>
            <a:r>
              <a:rPr lang="en-US" dirty="0" smtClean="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5535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555" y="518808"/>
            <a:ext cx="6972829" cy="1297021"/>
          </a:xfrm>
        </p:spPr>
        <p:txBody>
          <a:bodyPr/>
          <a:lstStyle/>
          <a:p>
            <a:r>
              <a:rPr lang="en-IN" dirty="0" smtClean="0">
                <a:latin typeface="Times New Roman" panose="02020603050405020304" pitchFamily="18" charset="0"/>
                <a:cs typeface="Times New Roman" panose="02020603050405020304" pitchFamily="18" charset="0"/>
              </a:rPr>
              <a:t>What is a Problem </a:t>
            </a:r>
            <a:r>
              <a:rPr lang="en-IN" dirty="0" smtClean="0">
                <a:latin typeface="Times New Roman" panose="02020603050405020304" pitchFamily="18" charset="0"/>
                <a:cs typeface="Times New Roman" panose="02020603050405020304" pitchFamily="18" charset="0"/>
              </a:rPr>
              <a:t>that </a:t>
            </a:r>
            <a:r>
              <a:rPr lang="en-IN" dirty="0" smtClean="0">
                <a:latin typeface="Times New Roman" panose="02020603050405020304" pitchFamily="18" charset="0"/>
                <a:cs typeface="Times New Roman" panose="02020603050405020304" pitchFamily="18" charset="0"/>
              </a:rPr>
              <a:t>React Native is trying to solve?</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045442" y="2951669"/>
            <a:ext cx="7060942" cy="2070441"/>
          </a:xfrm>
        </p:spPr>
        <p:txBody>
          <a:bodyPr/>
          <a:lstStyle/>
          <a:p>
            <a:pPr marL="139700" indent="0" algn="just">
              <a:buNone/>
            </a:pPr>
            <a:r>
              <a:rPr lang="en-IN" dirty="0" smtClean="0">
                <a:latin typeface="Times New Roman" panose="02020603050405020304" pitchFamily="18" charset="0"/>
                <a:cs typeface="Times New Roman" panose="02020603050405020304" pitchFamily="18" charset="0"/>
              </a:rPr>
              <a:t>If any company want to create app for android and </a:t>
            </a:r>
            <a:r>
              <a:rPr lang="en-IN" dirty="0" err="1" smtClean="0">
                <a:latin typeface="Times New Roman" panose="02020603050405020304" pitchFamily="18" charset="0"/>
                <a:cs typeface="Times New Roman" panose="02020603050405020304" pitchFamily="18" charset="0"/>
              </a:rPr>
              <a:t>ios</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then they need to hire two different developers for completing app but in react native with a single code base we can develop app for both platforms and that things saves companies times and money so companies are most like to hire react native developers.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913264" flipH="1" flipV="1">
            <a:off x="3533421" y="1860218"/>
            <a:ext cx="1809951" cy="1352729"/>
          </a:xfrm>
          <a:prstGeom prst="rect">
            <a:avLst/>
          </a:prstGeom>
        </p:spPr>
      </p:pic>
    </p:spTree>
    <p:extLst>
      <p:ext uri="{BB962C8B-B14F-4D97-AF65-F5344CB8AC3E}">
        <p14:creationId xmlns:p14="http://schemas.microsoft.com/office/powerpoint/2010/main" val="624954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4588"/>
            <a:ext cx="9144000" cy="824474"/>
          </a:xfrm>
        </p:spPr>
        <p:txBody>
          <a:bodyPr/>
          <a:lstStyle/>
          <a:p>
            <a:pPr algn="ctr"/>
            <a:r>
              <a:rPr lang="en-IN" dirty="0" smtClean="0">
                <a:latin typeface="Times New Roman" panose="02020603050405020304" pitchFamily="18" charset="0"/>
                <a:cs typeface="Times New Roman" panose="02020603050405020304" pitchFamily="18" charset="0"/>
              </a:rPr>
              <a:t>What is Single Code Base ?</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3182682"/>
            <a:ext cx="9144000" cy="1659900"/>
          </a:xfrm>
        </p:spPr>
        <p:txBody>
          <a:bodyPr/>
          <a:lstStyle/>
          <a:p>
            <a:r>
              <a:rPr lang="en-IN" sz="2400" dirty="0" smtClean="0">
                <a:latin typeface="Times New Roman" panose="02020603050405020304" pitchFamily="18" charset="0"/>
                <a:cs typeface="Times New Roman" panose="02020603050405020304" pitchFamily="18" charset="0"/>
              </a:rPr>
              <a:t>Code That use for both platform but in one Language its called as single code base.</a:t>
            </a:r>
          </a:p>
          <a:p>
            <a:r>
              <a:rPr lang="en-IN" sz="2400" dirty="0" smtClean="0">
                <a:latin typeface="Times New Roman" panose="02020603050405020304" pitchFamily="18" charset="0"/>
                <a:cs typeface="Times New Roman" panose="02020603050405020304" pitchFamily="18" charset="0"/>
              </a:rPr>
              <a:t>With the help of JavaScript we can create app for </a:t>
            </a:r>
            <a:r>
              <a:rPr lang="en-IN" sz="2400" dirty="0" err="1" smtClean="0">
                <a:latin typeface="Times New Roman" panose="02020603050405020304" pitchFamily="18" charset="0"/>
                <a:cs typeface="Times New Roman" panose="02020603050405020304" pitchFamily="18" charset="0"/>
              </a:rPr>
              <a:t>ios</a:t>
            </a:r>
            <a:r>
              <a:rPr lang="en-IN" sz="2400" dirty="0" smtClean="0">
                <a:latin typeface="Times New Roman" panose="02020603050405020304" pitchFamily="18" charset="0"/>
                <a:cs typeface="Times New Roman" panose="02020603050405020304" pitchFamily="18" charset="0"/>
              </a:rPr>
              <a:t> as well as for android.</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494" y="1531351"/>
            <a:ext cx="2007438" cy="107537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136" y="1670206"/>
            <a:ext cx="1018161" cy="1018161"/>
          </a:xfrm>
          <a:prstGeom prst="rect">
            <a:avLst/>
          </a:prstGeom>
        </p:spPr>
      </p:pic>
      <p:grpSp>
        <p:nvGrpSpPr>
          <p:cNvPr id="8" name="Google Shape;553;p31"/>
          <p:cNvGrpSpPr/>
          <p:nvPr/>
        </p:nvGrpSpPr>
        <p:grpSpPr>
          <a:xfrm>
            <a:off x="4487694" y="1547155"/>
            <a:ext cx="825512" cy="1562666"/>
            <a:chOff x="2547150" y="238125"/>
            <a:chExt cx="2525675" cy="5238750"/>
          </a:xfrm>
        </p:grpSpPr>
        <p:sp>
          <p:nvSpPr>
            <p:cNvPr id="9" name="Google Shape;554;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555;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556;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557;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13" name="Google Shape;558;p31"/>
          <p:cNvPicPr preferRelativeResize="0"/>
          <p:nvPr/>
        </p:nvPicPr>
        <p:blipFill rotWithShape="1">
          <a:blip r:embed="rId4">
            <a:alphaModFix/>
          </a:blip>
          <a:srcRect b="23786"/>
          <a:stretch/>
        </p:blipFill>
        <p:spPr>
          <a:xfrm>
            <a:off x="4516117" y="1704969"/>
            <a:ext cx="788893" cy="1290889"/>
          </a:xfrm>
          <a:prstGeom prst="rect">
            <a:avLst/>
          </a:prstGeom>
          <a:noFill/>
          <a:ln>
            <a:noFill/>
          </a:ln>
        </p:spPr>
      </p:pic>
    </p:spTree>
    <p:extLst>
      <p:ext uri="{BB962C8B-B14F-4D97-AF65-F5344CB8AC3E}">
        <p14:creationId xmlns:p14="http://schemas.microsoft.com/office/powerpoint/2010/main" val="459034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700" y="687421"/>
            <a:ext cx="7054619" cy="1336798"/>
          </a:xfrm>
        </p:spPr>
        <p:txBody>
          <a:bodyPr/>
          <a:lstStyle/>
          <a:p>
            <a:r>
              <a:rPr lang="en-IN" dirty="0" smtClean="0">
                <a:latin typeface="Times New Roman" panose="02020603050405020304" pitchFamily="18" charset="0"/>
                <a:cs typeface="Times New Roman" panose="02020603050405020304" pitchFamily="18" charset="0"/>
              </a:rPr>
              <a:t>WE CAN USE BACKEND SERVER IN IT?</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IN" sz="2400" dirty="0" smtClean="0">
                <a:latin typeface="Times New Roman" panose="02020603050405020304" pitchFamily="18" charset="0"/>
                <a:cs typeface="Times New Roman" panose="02020603050405020304" pitchFamily="18" charset="0"/>
              </a:rPr>
              <a:t>Django ( Python Framework )</a:t>
            </a:r>
          </a:p>
          <a:p>
            <a:r>
              <a:rPr lang="en-IN" sz="2400" dirty="0" smtClean="0">
                <a:latin typeface="Times New Roman" panose="02020603050405020304" pitchFamily="18" charset="0"/>
                <a:cs typeface="Times New Roman" panose="02020603050405020304" pitchFamily="18" charset="0"/>
              </a:rPr>
              <a:t>Spring ( Java Framework )</a:t>
            </a:r>
          </a:p>
          <a:p>
            <a:r>
              <a:rPr lang="en-IN" sz="2400" dirty="0" smtClean="0">
                <a:latin typeface="Times New Roman" panose="02020603050405020304" pitchFamily="18" charset="0"/>
                <a:cs typeface="Times New Roman" panose="02020603050405020304" pitchFamily="18" charset="0"/>
              </a:rPr>
              <a:t>Flask ( Python Framework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901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145;p23"/>
          <p:cNvCxnSpPr/>
          <p:nvPr/>
        </p:nvCxnSpPr>
        <p:spPr>
          <a:xfrm rot="16200000" flipH="1">
            <a:off x="5284882" y="1590028"/>
            <a:ext cx="738258" cy="1878678"/>
          </a:xfrm>
          <a:prstGeom prst="bentConnector3">
            <a:avLst>
              <a:gd name="adj1" fmla="val 50000"/>
            </a:avLst>
          </a:prstGeom>
          <a:ln>
            <a:headEnd type="diamond" w="med" len="med"/>
            <a:tailEnd type="diamond" w="med" len="med"/>
          </a:ln>
        </p:spPr>
        <p:style>
          <a:lnRef idx="3">
            <a:schemeClr val="accent6"/>
          </a:lnRef>
          <a:fillRef idx="0">
            <a:schemeClr val="accent6"/>
          </a:fillRef>
          <a:effectRef idx="2">
            <a:schemeClr val="accent6"/>
          </a:effectRef>
          <a:fontRef idx="minor">
            <a:schemeClr val="tx1"/>
          </a:fontRef>
        </p:style>
      </p:cxnSp>
      <p:cxnSp>
        <p:nvCxnSpPr>
          <p:cNvPr id="10" name="Google Shape;148;p23"/>
          <p:cNvCxnSpPr/>
          <p:nvPr/>
        </p:nvCxnSpPr>
        <p:spPr>
          <a:xfrm rot="16200000" flipH="1">
            <a:off x="2932775" y="3276639"/>
            <a:ext cx="640859" cy="938176"/>
          </a:xfrm>
          <a:prstGeom prst="bentConnector3">
            <a:avLst>
              <a:gd name="adj1" fmla="val 50000"/>
            </a:avLst>
          </a:prstGeom>
          <a:ln>
            <a:headEnd type="diamond" w="med" len="med"/>
            <a:tailEnd type="diamond" w="med" len="med"/>
          </a:ln>
        </p:spPr>
        <p:style>
          <a:lnRef idx="1">
            <a:schemeClr val="accent5"/>
          </a:lnRef>
          <a:fillRef idx="0">
            <a:schemeClr val="accent5"/>
          </a:fillRef>
          <a:effectRef idx="0">
            <a:schemeClr val="accent5"/>
          </a:effectRef>
          <a:fontRef idx="minor">
            <a:schemeClr val="tx1"/>
          </a:fontRef>
        </p:style>
      </p:cxnSp>
      <p:cxnSp>
        <p:nvCxnSpPr>
          <p:cNvPr id="11" name="Google Shape;151;p23"/>
          <p:cNvCxnSpPr>
            <a:endCxn id="16" idx="2"/>
          </p:cNvCxnSpPr>
          <p:nvPr/>
        </p:nvCxnSpPr>
        <p:spPr>
          <a:xfrm rot="5400000" flipH="1" flipV="1">
            <a:off x="1970141" y="3258603"/>
            <a:ext cx="647279" cy="980667"/>
          </a:xfrm>
          <a:prstGeom prst="bentConnector3">
            <a:avLst>
              <a:gd name="adj1" fmla="val 50000"/>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2" name="Google Shape;153;p23"/>
          <p:cNvCxnSpPr/>
          <p:nvPr/>
        </p:nvCxnSpPr>
        <p:spPr>
          <a:xfrm rot="-5400000" flipH="1">
            <a:off x="6727600" y="3291046"/>
            <a:ext cx="640800" cy="909300"/>
          </a:xfrm>
          <a:prstGeom prst="bentConnector3">
            <a:avLst>
              <a:gd name="adj1" fmla="val 50000"/>
            </a:avLst>
          </a:prstGeom>
          <a:noFill/>
          <a:ln w="9525" cap="flat" cmpd="sng">
            <a:solidFill>
              <a:schemeClr val="accent5"/>
            </a:solidFill>
            <a:prstDash val="solid"/>
            <a:round/>
            <a:headEnd type="diamond" w="med" len="med"/>
            <a:tailEnd type="diamond" w="med" len="med"/>
          </a:ln>
        </p:spPr>
      </p:cxnSp>
      <p:cxnSp>
        <p:nvCxnSpPr>
          <p:cNvPr id="13" name="Google Shape;155;p23"/>
          <p:cNvCxnSpPr/>
          <p:nvPr/>
        </p:nvCxnSpPr>
        <p:spPr>
          <a:xfrm rot="-5400000">
            <a:off x="5818218" y="3291106"/>
            <a:ext cx="640800" cy="909300"/>
          </a:xfrm>
          <a:prstGeom prst="bentConnector3">
            <a:avLst>
              <a:gd name="adj1" fmla="val 50000"/>
            </a:avLst>
          </a:prstGeom>
          <a:ln>
            <a:headEnd type="diamond" w="med" len="med"/>
            <a:tailEnd type="diamond" w="med" len="med"/>
          </a:ln>
        </p:spPr>
        <p:style>
          <a:lnRef idx="1">
            <a:schemeClr val="accent3"/>
          </a:lnRef>
          <a:fillRef idx="0">
            <a:schemeClr val="accent3"/>
          </a:fillRef>
          <a:effectRef idx="0">
            <a:schemeClr val="accent3"/>
          </a:effectRef>
          <a:fontRef idx="minor">
            <a:schemeClr val="tx1"/>
          </a:fontRef>
        </p:style>
      </p:cxnSp>
      <p:cxnSp>
        <p:nvCxnSpPr>
          <p:cNvPr id="14" name="Google Shape;157;p23"/>
          <p:cNvCxnSpPr>
            <a:stCxn id="16" idx="0"/>
          </p:cNvCxnSpPr>
          <p:nvPr/>
        </p:nvCxnSpPr>
        <p:spPr>
          <a:xfrm rot="5400000" flipH="1" flipV="1">
            <a:off x="3380264" y="1564088"/>
            <a:ext cx="738258" cy="1930558"/>
          </a:xfrm>
          <a:prstGeom prst="bentConnector3">
            <a:avLst>
              <a:gd name="adj1" fmla="val 50000"/>
            </a:avLst>
          </a:prstGeom>
          <a:ln>
            <a:headEnd type="diamond" w="med" len="med"/>
            <a:tailEnd type="diamond" w="med" len="med"/>
          </a:ln>
        </p:spPr>
        <p:style>
          <a:lnRef idx="3">
            <a:schemeClr val="accent1"/>
          </a:lnRef>
          <a:fillRef idx="0">
            <a:schemeClr val="accent1"/>
          </a:fillRef>
          <a:effectRef idx="2">
            <a:schemeClr val="accent1"/>
          </a:effectRef>
          <a:fontRef idx="minor">
            <a:schemeClr val="tx1"/>
          </a:fontRef>
        </p:style>
      </p:cxnSp>
      <p:sp>
        <p:nvSpPr>
          <p:cNvPr id="16" name="Google Shape;149;p23"/>
          <p:cNvSpPr txBox="1"/>
          <p:nvPr/>
        </p:nvSpPr>
        <p:spPr>
          <a:xfrm>
            <a:off x="1956714" y="2898496"/>
            <a:ext cx="1654800" cy="5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tx1"/>
                </a:solidFill>
                <a:latin typeface="Times New Roman" panose="02020603050405020304" pitchFamily="18" charset="0"/>
                <a:ea typeface="Ubuntu Light"/>
                <a:cs typeface="Times New Roman" panose="02020603050405020304" pitchFamily="18" charset="0"/>
                <a:sym typeface="Ubuntu Light"/>
              </a:rPr>
              <a:t>Expo App</a:t>
            </a:r>
            <a:endParaRPr sz="1200" dirty="0">
              <a:solidFill>
                <a:schemeClr val="tx1"/>
              </a:solidFill>
              <a:latin typeface="Times New Roman" panose="02020603050405020304" pitchFamily="18" charset="0"/>
              <a:ea typeface="Ubuntu Light"/>
              <a:cs typeface="Times New Roman" panose="02020603050405020304" pitchFamily="18" charset="0"/>
              <a:sym typeface="Ubuntu Light"/>
            </a:endParaRPr>
          </a:p>
        </p:txBody>
      </p:sp>
      <p:sp>
        <p:nvSpPr>
          <p:cNvPr id="2" name="Rounded Rectangle 1"/>
          <p:cNvSpPr/>
          <p:nvPr/>
        </p:nvSpPr>
        <p:spPr>
          <a:xfrm>
            <a:off x="3809772" y="1465578"/>
            <a:ext cx="1861225" cy="5771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5" name="TextBox 4"/>
          <p:cNvSpPr txBox="1"/>
          <p:nvPr/>
        </p:nvSpPr>
        <p:spPr>
          <a:xfrm>
            <a:off x="3969843" y="1600276"/>
            <a:ext cx="1773450" cy="307777"/>
          </a:xfrm>
          <a:prstGeom prst="rect">
            <a:avLst/>
          </a:prstGeom>
          <a:noFill/>
        </p:spPr>
        <p:txBody>
          <a:bodyPr wrap="square" rtlCol="0">
            <a:spAutoFit/>
          </a:bodyPr>
          <a:lstStyle/>
          <a:p>
            <a:r>
              <a:rPr lang="en-IN" dirty="0" smtClean="0">
                <a:solidFill>
                  <a:schemeClr val="bg1"/>
                </a:solidFill>
                <a:latin typeface="Times New Roman" panose="02020603050405020304" pitchFamily="18" charset="0"/>
                <a:cs typeface="Times New Roman" panose="02020603050405020304" pitchFamily="18" charset="0"/>
              </a:rPr>
              <a:t>React Native Code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22" name="Rounded Rectangle 21"/>
          <p:cNvSpPr/>
          <p:nvPr/>
        </p:nvSpPr>
        <p:spPr>
          <a:xfrm>
            <a:off x="1991471" y="2934338"/>
            <a:ext cx="1585285" cy="4551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5" name="Rounded Rectangle 24"/>
          <p:cNvSpPr/>
          <p:nvPr/>
        </p:nvSpPr>
        <p:spPr>
          <a:xfrm>
            <a:off x="5800625" y="2934309"/>
            <a:ext cx="1585285" cy="4551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8" name="TextBox 27"/>
          <p:cNvSpPr txBox="1"/>
          <p:nvPr/>
        </p:nvSpPr>
        <p:spPr>
          <a:xfrm>
            <a:off x="5546626" y="2934309"/>
            <a:ext cx="2093281" cy="677108"/>
          </a:xfrm>
          <a:prstGeom prst="rect">
            <a:avLst/>
          </a:prstGeom>
          <a:noFill/>
        </p:spPr>
        <p:txBody>
          <a:bodyPr wrap="square" rtlCol="0">
            <a:spAutoFit/>
          </a:bodyPr>
          <a:lstStyle/>
          <a:p>
            <a:pPr lvl="0" algn="ctr"/>
            <a:r>
              <a:rPr lang="en-US" sz="1200" dirty="0">
                <a:solidFill>
                  <a:schemeClr val="bg1"/>
                </a:solidFill>
                <a:latin typeface="Times New Roman" panose="02020603050405020304" pitchFamily="18" charset="0"/>
                <a:ea typeface="Ubuntu Light"/>
                <a:cs typeface="Times New Roman" panose="02020603050405020304" pitchFamily="18" charset="0"/>
                <a:sym typeface="Ubuntu Light"/>
              </a:rPr>
              <a:t>Native Modules </a:t>
            </a:r>
          </a:p>
          <a:p>
            <a:pPr lvl="0" algn="ctr"/>
            <a:r>
              <a:rPr lang="en-US" sz="1200" dirty="0">
                <a:solidFill>
                  <a:schemeClr val="bg1"/>
                </a:solidFill>
                <a:latin typeface="Times New Roman" panose="02020603050405020304" pitchFamily="18" charset="0"/>
                <a:ea typeface="Ubuntu Light"/>
                <a:cs typeface="Times New Roman" panose="02020603050405020304" pitchFamily="18" charset="0"/>
                <a:sym typeface="Ubuntu Light"/>
              </a:rPr>
              <a:t>Implementation</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29" name="Rounded Rectangle 28"/>
          <p:cNvSpPr/>
          <p:nvPr/>
        </p:nvSpPr>
        <p:spPr>
          <a:xfrm>
            <a:off x="808010" y="4125718"/>
            <a:ext cx="1964628" cy="63554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0" name="TextBox 29"/>
          <p:cNvSpPr txBox="1"/>
          <p:nvPr/>
        </p:nvSpPr>
        <p:spPr>
          <a:xfrm>
            <a:off x="2293780" y="3007977"/>
            <a:ext cx="1026595" cy="307777"/>
          </a:xfrm>
          <a:prstGeom prst="rect">
            <a:avLst/>
          </a:prstGeom>
          <a:noFill/>
        </p:spPr>
        <p:txBody>
          <a:bodyPr wrap="square" rtlCol="0">
            <a:spAutoFit/>
          </a:bodyPr>
          <a:lstStyle/>
          <a:p>
            <a:r>
              <a:rPr lang="en-IN" dirty="0" smtClean="0">
                <a:solidFill>
                  <a:schemeClr val="bg1"/>
                </a:solidFill>
                <a:latin typeface="Times New Roman" panose="02020603050405020304" pitchFamily="18" charset="0"/>
                <a:cs typeface="Times New Roman" panose="02020603050405020304" pitchFamily="18" charset="0"/>
              </a:rPr>
              <a:t>Expo App</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722485" y="4153159"/>
            <a:ext cx="2076253" cy="527924"/>
          </a:xfrm>
          <a:prstGeom prst="rect">
            <a:avLst/>
          </a:prstGeom>
          <a:noFill/>
        </p:spPr>
        <p:txBody>
          <a:bodyPr wrap="square" rtlCol="0">
            <a:spAutoFit/>
          </a:bodyPr>
          <a:lstStyle/>
          <a:p>
            <a:pPr lvl="0" algn="ctr"/>
            <a:r>
              <a:rPr lang="en-US" dirty="0">
                <a:solidFill>
                  <a:schemeClr val="bg1"/>
                </a:solidFill>
                <a:latin typeface="Times New Roman" panose="02020603050405020304" pitchFamily="18" charset="0"/>
                <a:ea typeface="Ubuntu Light"/>
                <a:cs typeface="Times New Roman" panose="02020603050405020304" pitchFamily="18" charset="0"/>
                <a:sym typeface="Ubuntu Light"/>
              </a:rPr>
              <a:t>Converts Android Code(Java, </a:t>
            </a:r>
            <a:r>
              <a:rPr lang="en-US" dirty="0" err="1">
                <a:solidFill>
                  <a:schemeClr val="bg1"/>
                </a:solidFill>
                <a:latin typeface="Times New Roman" panose="02020603050405020304" pitchFamily="18" charset="0"/>
                <a:ea typeface="Ubuntu Light"/>
                <a:cs typeface="Times New Roman" panose="02020603050405020304" pitchFamily="18" charset="0"/>
                <a:sym typeface="Ubuntu Light"/>
              </a:rPr>
              <a:t>Kotlin</a:t>
            </a:r>
            <a:r>
              <a:rPr lang="en-US" dirty="0">
                <a:solidFill>
                  <a:schemeClr val="bg1"/>
                </a:solidFill>
                <a:latin typeface="Times New Roman" panose="02020603050405020304" pitchFamily="18" charset="0"/>
                <a:ea typeface="Ubuntu Light"/>
                <a:cs typeface="Times New Roman" panose="02020603050405020304" pitchFamily="18" charset="0"/>
                <a:sym typeface="Ubuntu Light"/>
              </a:rPr>
              <a:t>)</a:t>
            </a:r>
          </a:p>
        </p:txBody>
      </p:sp>
      <p:sp>
        <p:nvSpPr>
          <p:cNvPr id="33" name="Rounded Rectangle 32"/>
          <p:cNvSpPr/>
          <p:nvPr/>
        </p:nvSpPr>
        <p:spPr>
          <a:xfrm>
            <a:off x="2845339" y="4125718"/>
            <a:ext cx="1964628" cy="63554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4" name="Google Shape;150;p23"/>
          <p:cNvSpPr txBox="1"/>
          <p:nvPr/>
        </p:nvSpPr>
        <p:spPr>
          <a:xfrm>
            <a:off x="2936601" y="4163554"/>
            <a:ext cx="1778071" cy="5209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solidFill>
                  <a:schemeClr val="bg1"/>
                </a:solidFill>
                <a:latin typeface="Times New Roman" panose="02020603050405020304" pitchFamily="18" charset="0"/>
                <a:ea typeface="Ubuntu Light"/>
                <a:cs typeface="Times New Roman" panose="02020603050405020304" pitchFamily="18" charset="0"/>
                <a:sym typeface="Ubuntu Light"/>
              </a:rPr>
              <a:t>Converts IOS </a:t>
            </a:r>
          </a:p>
          <a:p>
            <a:pPr marL="0" lvl="0" indent="0" algn="ctr" rtl="0">
              <a:spcBef>
                <a:spcPts val="0"/>
              </a:spcBef>
              <a:spcAft>
                <a:spcPts val="0"/>
              </a:spcAft>
              <a:buNone/>
            </a:pPr>
            <a:r>
              <a:rPr lang="en-US" sz="1200" dirty="0" smtClean="0">
                <a:solidFill>
                  <a:schemeClr val="bg1"/>
                </a:solidFill>
                <a:latin typeface="Times New Roman" panose="02020603050405020304" pitchFamily="18" charset="0"/>
                <a:ea typeface="Ubuntu Light"/>
                <a:cs typeface="Times New Roman" panose="02020603050405020304" pitchFamily="18" charset="0"/>
                <a:sym typeface="Ubuntu Light"/>
              </a:rPr>
              <a:t>Code </a:t>
            </a:r>
          </a:p>
          <a:p>
            <a:pPr marL="0" lvl="0" indent="0" algn="ctr" rtl="0">
              <a:spcBef>
                <a:spcPts val="0"/>
              </a:spcBef>
              <a:spcAft>
                <a:spcPts val="0"/>
              </a:spcAft>
              <a:buNone/>
            </a:pPr>
            <a:r>
              <a:rPr lang="en-US" sz="1200" dirty="0" smtClean="0">
                <a:solidFill>
                  <a:schemeClr val="bg1"/>
                </a:solidFill>
                <a:latin typeface="Times New Roman" panose="02020603050405020304" pitchFamily="18" charset="0"/>
                <a:ea typeface="Ubuntu Light"/>
                <a:cs typeface="Times New Roman" panose="02020603050405020304" pitchFamily="18" charset="0"/>
                <a:sym typeface="Ubuntu Light"/>
              </a:rPr>
              <a:t>(swift</a:t>
            </a:r>
            <a:r>
              <a:rPr lang="en-US" sz="1200" dirty="0" smtClean="0">
                <a:solidFill>
                  <a:schemeClr val="bg1"/>
                </a:solidFill>
                <a:latin typeface="Times New Roman" panose="02020603050405020304" pitchFamily="18" charset="0"/>
                <a:ea typeface="Ubuntu Light"/>
                <a:cs typeface="Times New Roman" panose="02020603050405020304" pitchFamily="18" charset="0"/>
                <a:sym typeface="Ubuntu Light"/>
              </a:rPr>
              <a:t>, objective-C</a:t>
            </a:r>
            <a:r>
              <a:rPr lang="en-US" sz="1200" dirty="0" smtClean="0">
                <a:solidFill>
                  <a:schemeClr val="bg1"/>
                </a:solidFill>
                <a:latin typeface="Times New Roman" panose="02020603050405020304" pitchFamily="18" charset="0"/>
                <a:ea typeface="Ubuntu Light"/>
                <a:cs typeface="Times New Roman" panose="02020603050405020304" pitchFamily="18" charset="0"/>
                <a:sym typeface="Ubuntu Light"/>
              </a:rPr>
              <a:t>) </a:t>
            </a:r>
            <a:endParaRPr sz="1200" dirty="0">
              <a:solidFill>
                <a:schemeClr val="bg1"/>
              </a:solidFill>
              <a:latin typeface="Times New Roman" panose="02020603050405020304" pitchFamily="18" charset="0"/>
              <a:ea typeface="Ubuntu Light"/>
              <a:cs typeface="Times New Roman" panose="02020603050405020304" pitchFamily="18" charset="0"/>
              <a:sym typeface="Ubuntu Light"/>
            </a:endParaRPr>
          </a:p>
        </p:txBody>
      </p:sp>
      <p:sp>
        <p:nvSpPr>
          <p:cNvPr id="35" name="Rounded Rectangle 34"/>
          <p:cNvSpPr/>
          <p:nvPr/>
        </p:nvSpPr>
        <p:spPr>
          <a:xfrm>
            <a:off x="4901229" y="4125717"/>
            <a:ext cx="1692039" cy="63554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6" name="Google Shape;156;p23"/>
          <p:cNvSpPr txBox="1"/>
          <p:nvPr/>
        </p:nvSpPr>
        <p:spPr>
          <a:xfrm>
            <a:off x="4891949" y="4180088"/>
            <a:ext cx="1654800" cy="5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solidFill>
                  <a:schemeClr val="bg1"/>
                </a:solidFill>
                <a:latin typeface="Times New Roman" panose="02020603050405020304" pitchFamily="18" charset="0"/>
                <a:ea typeface="Ubuntu Light"/>
                <a:cs typeface="Times New Roman" panose="02020603050405020304" pitchFamily="18" charset="0"/>
                <a:sym typeface="Ubuntu Light"/>
              </a:rPr>
              <a:t>Creating Android</a:t>
            </a:r>
          </a:p>
          <a:p>
            <a:pPr marL="0" lvl="0" indent="0" algn="ctr" rtl="0">
              <a:spcBef>
                <a:spcPts val="0"/>
              </a:spcBef>
              <a:spcAft>
                <a:spcPts val="0"/>
              </a:spcAft>
              <a:buNone/>
            </a:pPr>
            <a:r>
              <a:rPr lang="en-US" sz="1200" dirty="0" smtClean="0">
                <a:solidFill>
                  <a:schemeClr val="bg1"/>
                </a:solidFill>
                <a:latin typeface="Times New Roman" panose="02020603050405020304" pitchFamily="18" charset="0"/>
                <a:ea typeface="Ubuntu Light"/>
                <a:cs typeface="Times New Roman" panose="02020603050405020304" pitchFamily="18" charset="0"/>
                <a:sym typeface="Ubuntu Light"/>
              </a:rPr>
              <a:t>Modules</a:t>
            </a:r>
            <a:endParaRPr sz="1200" dirty="0">
              <a:solidFill>
                <a:schemeClr val="bg1"/>
              </a:solidFill>
              <a:latin typeface="Times New Roman" panose="02020603050405020304" pitchFamily="18" charset="0"/>
              <a:ea typeface="Ubuntu Light"/>
              <a:cs typeface="Times New Roman" panose="02020603050405020304" pitchFamily="18" charset="0"/>
              <a:sym typeface="Ubuntu Light"/>
            </a:endParaRPr>
          </a:p>
        </p:txBody>
      </p:sp>
      <p:sp>
        <p:nvSpPr>
          <p:cNvPr id="37" name="Rounded Rectangle 36"/>
          <p:cNvSpPr/>
          <p:nvPr/>
        </p:nvSpPr>
        <p:spPr>
          <a:xfrm>
            <a:off x="6696882" y="4101968"/>
            <a:ext cx="1692039" cy="63554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8" name="Google Shape;154;p23"/>
          <p:cNvSpPr txBox="1"/>
          <p:nvPr/>
        </p:nvSpPr>
        <p:spPr>
          <a:xfrm>
            <a:off x="6715501" y="4180088"/>
            <a:ext cx="1654800" cy="5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solidFill>
                  <a:schemeClr val="bg1"/>
                </a:solidFill>
                <a:latin typeface="Times New Roman" panose="02020603050405020304" pitchFamily="18" charset="0"/>
                <a:ea typeface="Ubuntu Light"/>
                <a:cs typeface="Times New Roman" panose="02020603050405020304" pitchFamily="18" charset="0"/>
                <a:sym typeface="Ubuntu Light"/>
              </a:rPr>
              <a:t>Creating IOS </a:t>
            </a:r>
          </a:p>
          <a:p>
            <a:pPr marL="0" lvl="0" indent="0" algn="ctr" rtl="0">
              <a:spcBef>
                <a:spcPts val="0"/>
              </a:spcBef>
              <a:spcAft>
                <a:spcPts val="0"/>
              </a:spcAft>
              <a:buNone/>
            </a:pPr>
            <a:r>
              <a:rPr lang="en-US" sz="1200" dirty="0" smtClean="0">
                <a:solidFill>
                  <a:schemeClr val="bg1"/>
                </a:solidFill>
                <a:latin typeface="Times New Roman" panose="02020603050405020304" pitchFamily="18" charset="0"/>
                <a:ea typeface="Ubuntu Light"/>
                <a:cs typeface="Times New Roman" panose="02020603050405020304" pitchFamily="18" charset="0"/>
                <a:sym typeface="Ubuntu Light"/>
              </a:rPr>
              <a:t>Modules</a:t>
            </a:r>
            <a:endParaRPr sz="1200" dirty="0">
              <a:solidFill>
                <a:schemeClr val="bg1"/>
              </a:solidFill>
              <a:latin typeface="Times New Roman" panose="02020603050405020304" pitchFamily="18" charset="0"/>
              <a:ea typeface="Ubuntu Light"/>
              <a:cs typeface="Times New Roman" panose="02020603050405020304" pitchFamily="18" charset="0"/>
              <a:sym typeface="Ubuntu Light"/>
            </a:endParaRPr>
          </a:p>
        </p:txBody>
      </p:sp>
      <p:sp>
        <p:nvSpPr>
          <p:cNvPr id="39" name="Title 1"/>
          <p:cNvSpPr txBox="1">
            <a:spLocks/>
          </p:cNvSpPr>
          <p:nvPr/>
        </p:nvSpPr>
        <p:spPr>
          <a:xfrm>
            <a:off x="3079923" y="450875"/>
            <a:ext cx="5441404" cy="654822"/>
          </a:xfrm>
          <a:prstGeom prst="rect">
            <a:avLst/>
          </a:prstGeom>
        </p:spPr>
        <p:txBody>
          <a:bodyPr spcFirstLastPara="1" vert="horz" wrap="square" lIns="91425" tIns="91425" rIns="91425" bIns="91425" rtlCol="0" anchor="b" anchorCtr="0">
            <a:noAutofit/>
          </a:bodyPr>
          <a:lstStyle>
            <a:lvl1pPr lvl="0" algn="l" defTabSz="685800" rtl="0" eaLnBrk="1" latinLnBrk="0" hangingPunct="1">
              <a:lnSpc>
                <a:spcPct val="90000"/>
              </a:lnSpc>
              <a:spcBef>
                <a:spcPts val="0"/>
              </a:spcBef>
              <a:spcAft>
                <a:spcPts val="0"/>
              </a:spcAft>
              <a:buSzPts val="4000"/>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pPr>
              <a:buClrTx/>
              <a:buFontTx/>
            </a:pPr>
            <a:r>
              <a:rPr lang="en-IN" dirty="0" smtClean="0">
                <a:solidFill>
                  <a:schemeClr val="tx1"/>
                </a:solidFill>
                <a:latin typeface="Times New Roman" panose="02020603050405020304" pitchFamily="18" charset="0"/>
                <a:cs typeface="Times New Roman" panose="02020603050405020304" pitchFamily="18" charset="0"/>
              </a:rPr>
              <a:t>“Architecture”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619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1982400"/>
            <a:ext cx="9144000" cy="1159800"/>
          </a:xfrm>
        </p:spPr>
        <p:txBody>
          <a:bodyPr/>
          <a:lstStyle/>
          <a:p>
            <a:pPr algn="ctr"/>
            <a:r>
              <a:rPr lang="en-IN" dirty="0" smtClean="0">
                <a:solidFill>
                  <a:schemeClr val="tx1"/>
                </a:solidFill>
                <a:latin typeface="Times New Roman" panose="02020603050405020304" pitchFamily="18" charset="0"/>
                <a:cs typeface="Times New Roman" panose="02020603050405020304" pitchFamily="18" charset="0"/>
              </a:rPr>
              <a:t>“System Modules/Methodology”</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704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3;p19"/>
          <p:cNvSpPr txBox="1">
            <a:spLocks noGrp="1"/>
          </p:cNvSpPr>
          <p:nvPr>
            <p:ph type="title"/>
          </p:nvPr>
        </p:nvSpPr>
        <p:spPr>
          <a:xfrm>
            <a:off x="1948761" y="810637"/>
            <a:ext cx="7195239" cy="61467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latin typeface="Times New Roman" panose="02020603050405020304" pitchFamily="18" charset="0"/>
                <a:cs typeface="Times New Roman" panose="02020603050405020304" pitchFamily="18" charset="0"/>
              </a:rPr>
              <a:t>React native vs Flutter ?</a:t>
            </a:r>
            <a:endParaRPr sz="3600" dirty="0">
              <a:latin typeface="Times New Roman" panose="02020603050405020304" pitchFamily="18" charset="0"/>
              <a:cs typeface="Times New Roman" panose="02020603050405020304" pitchFamily="18" charset="0"/>
            </a:endParaRPr>
          </a:p>
        </p:txBody>
      </p:sp>
      <p:sp>
        <p:nvSpPr>
          <p:cNvPr id="7" name="Google Shape;112;p19"/>
          <p:cNvSpPr txBox="1">
            <a:spLocks noGrp="1"/>
          </p:cNvSpPr>
          <p:nvPr>
            <p:ph type="body" idx="1"/>
          </p:nvPr>
        </p:nvSpPr>
        <p:spPr>
          <a:xfrm>
            <a:off x="376136" y="1876118"/>
            <a:ext cx="4177533" cy="2788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IN" sz="2000" b="1" dirty="0" smtClean="0">
                <a:latin typeface="Times New Roman" panose="02020603050405020304" pitchFamily="18" charset="0"/>
                <a:cs typeface="Times New Roman" panose="02020603050405020304" pitchFamily="18" charset="0"/>
              </a:rPr>
              <a:t>React Native</a:t>
            </a:r>
          </a:p>
          <a:p>
            <a:pPr marL="342900" indent="-342900"/>
            <a:r>
              <a:rPr lang="en-IN" sz="2000" dirty="0" smtClean="0">
                <a:latin typeface="Times New Roman" panose="02020603050405020304" pitchFamily="18" charset="0"/>
                <a:cs typeface="Times New Roman" panose="02020603050405020304" pitchFamily="18" charset="0"/>
              </a:rPr>
              <a:t>Can Bundle Code From JS To Native.</a:t>
            </a:r>
          </a:p>
          <a:p>
            <a:pPr marL="342900" indent="-342900"/>
            <a:r>
              <a:rPr lang="en-IN" sz="2000" dirty="0" smtClean="0">
                <a:latin typeface="Times New Roman" panose="02020603050405020304" pitchFamily="18" charset="0"/>
                <a:cs typeface="Times New Roman" panose="02020603050405020304" pitchFamily="18" charset="0"/>
              </a:rPr>
              <a:t>More Easy To learn if you are a web developer.</a:t>
            </a:r>
          </a:p>
          <a:p>
            <a:pPr marL="342900" indent="-342900"/>
            <a:r>
              <a:rPr lang="en-IN" sz="2000" dirty="0" smtClean="0">
                <a:latin typeface="Times New Roman" panose="02020603050405020304" pitchFamily="18" charset="0"/>
                <a:cs typeface="Times New Roman" panose="02020603050405020304" pitchFamily="18" charset="0"/>
              </a:rPr>
              <a:t>Support of many libraries.</a:t>
            </a:r>
            <a:endParaRPr sz="2000" dirty="0">
              <a:latin typeface="Times New Roman" panose="02020603050405020304" pitchFamily="18" charset="0"/>
              <a:cs typeface="Times New Roman" panose="02020603050405020304" pitchFamily="18" charset="0"/>
            </a:endParaRPr>
          </a:p>
        </p:txBody>
      </p:sp>
      <p:sp>
        <p:nvSpPr>
          <p:cNvPr id="9" name="Google Shape;114;p19"/>
          <p:cNvSpPr txBox="1">
            <a:spLocks noGrp="1"/>
          </p:cNvSpPr>
          <p:nvPr>
            <p:ph type="body" idx="2"/>
          </p:nvPr>
        </p:nvSpPr>
        <p:spPr>
          <a:xfrm>
            <a:off x="4810799" y="1876118"/>
            <a:ext cx="4047855" cy="27882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IN" sz="2000" b="1" dirty="0" smtClean="0">
                <a:latin typeface="Times New Roman" panose="02020603050405020304" pitchFamily="18" charset="0"/>
                <a:cs typeface="Times New Roman" panose="02020603050405020304" pitchFamily="18" charset="0"/>
              </a:rPr>
              <a:t>Flutter</a:t>
            </a:r>
          </a:p>
          <a:p>
            <a:pPr marL="342900" indent="-342900"/>
            <a:r>
              <a:rPr lang="en-IN" sz="2000" dirty="0" smtClean="0">
                <a:latin typeface="Times New Roman" panose="02020603050405020304" pitchFamily="18" charset="0"/>
                <a:cs typeface="Times New Roman" panose="02020603050405020304" pitchFamily="18" charset="0"/>
              </a:rPr>
              <a:t>Use Dart Programming Language for Bundle things up.</a:t>
            </a:r>
          </a:p>
          <a:p>
            <a:pPr marL="342900" indent="-342900"/>
            <a:r>
              <a:rPr lang="en-IN" sz="2000" dirty="0" smtClean="0">
                <a:latin typeface="Times New Roman" panose="02020603050405020304" pitchFamily="18" charset="0"/>
                <a:cs typeface="Times New Roman" panose="02020603050405020304" pitchFamily="18" charset="0"/>
              </a:rPr>
              <a:t>Uses OOP Based Concepts</a:t>
            </a:r>
          </a:p>
          <a:p>
            <a:pPr marL="342900" indent="-342900"/>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446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11" name="Google Shape;120;p20"/>
          <p:cNvSpPr txBox="1">
            <a:spLocks noGrp="1"/>
          </p:cNvSpPr>
          <p:nvPr>
            <p:ph type="title"/>
          </p:nvPr>
        </p:nvSpPr>
        <p:spPr>
          <a:xfrm>
            <a:off x="1141379" y="609600"/>
            <a:ext cx="7142279" cy="1212713"/>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latin typeface="Times New Roman" panose="02020603050405020304" pitchFamily="18" charset="0"/>
                <a:cs typeface="Times New Roman" panose="02020603050405020304" pitchFamily="18" charset="0"/>
              </a:rPr>
              <a:t>Different Technologies Like React Native?</a:t>
            </a:r>
            <a:endParaRPr dirty="0">
              <a:latin typeface="Times New Roman" panose="02020603050405020304" pitchFamily="18" charset="0"/>
              <a:cs typeface="Times New Roman" panose="02020603050405020304" pitchFamily="18" charset="0"/>
            </a:endParaRPr>
          </a:p>
        </p:txBody>
      </p:sp>
      <p:sp>
        <p:nvSpPr>
          <p:cNvPr id="12" name="Google Shape;121;p20"/>
          <p:cNvSpPr txBox="1">
            <a:spLocks noGrp="1"/>
          </p:cNvSpPr>
          <p:nvPr>
            <p:ph type="body" idx="1"/>
          </p:nvPr>
        </p:nvSpPr>
        <p:spPr>
          <a:xfrm>
            <a:off x="324255" y="2380034"/>
            <a:ext cx="2380034" cy="1843297"/>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0" tIns="0" rIns="0" bIns="0" anchor="t" anchorCtr="0">
            <a:noAutofit/>
          </a:bodyPr>
          <a:lstStyle/>
          <a:p>
            <a:pPr marL="0" lvl="0" indent="0" algn="ctr" rtl="0">
              <a:spcBef>
                <a:spcPts val="600"/>
              </a:spcBef>
              <a:spcAft>
                <a:spcPts val="0"/>
              </a:spcAft>
              <a:buNone/>
            </a:pPr>
            <a:r>
              <a:rPr lang="en-IN" b="1" dirty="0" smtClean="0">
                <a:latin typeface="Times New Roman" panose="02020603050405020304" pitchFamily="18" charset="0"/>
                <a:cs typeface="Times New Roman" panose="02020603050405020304" pitchFamily="18" charset="0"/>
              </a:rPr>
              <a:t>Flutter</a:t>
            </a:r>
            <a:endParaRPr b="1" dirty="0">
              <a:latin typeface="Times New Roman" panose="02020603050405020304" pitchFamily="18" charset="0"/>
              <a:cs typeface="Times New Roman" panose="02020603050405020304" pitchFamily="18" charset="0"/>
            </a:endParaRPr>
          </a:p>
          <a:p>
            <a:pPr marL="0" lvl="0" indent="0" algn="just" rtl="0">
              <a:spcBef>
                <a:spcPts val="600"/>
              </a:spcBef>
              <a:spcAft>
                <a:spcPts val="0"/>
              </a:spcAft>
              <a:buNone/>
            </a:pPr>
            <a:r>
              <a:rPr lang="en" sz="1800" dirty="0" smtClean="0">
                <a:latin typeface="Times New Roman" panose="02020603050405020304" pitchFamily="18" charset="0"/>
                <a:cs typeface="Times New Roman" panose="02020603050405020304" pitchFamily="18" charset="0"/>
              </a:rPr>
              <a:t>Created By Google used for cross-platform application development with dart language support.</a:t>
            </a:r>
            <a:endParaRPr sz="1800" dirty="0">
              <a:latin typeface="Times New Roman" panose="02020603050405020304" pitchFamily="18" charset="0"/>
              <a:cs typeface="Times New Roman" panose="02020603050405020304" pitchFamily="18" charset="0"/>
            </a:endParaRPr>
          </a:p>
        </p:txBody>
      </p:sp>
      <p:sp>
        <p:nvSpPr>
          <p:cNvPr id="13" name="Google Shape;122;p20"/>
          <p:cNvSpPr txBox="1">
            <a:spLocks noGrp="1"/>
          </p:cNvSpPr>
          <p:nvPr>
            <p:ph type="body" idx="2"/>
          </p:nvPr>
        </p:nvSpPr>
        <p:spPr>
          <a:xfrm>
            <a:off x="3547353" y="2380034"/>
            <a:ext cx="2157412" cy="1909384"/>
          </a:xfrm>
          <a:prstGeom prst="rect">
            <a:avLst/>
          </a:prstGeom>
        </p:spPr>
        <p:style>
          <a:lnRef idx="3">
            <a:schemeClr val="lt1"/>
          </a:lnRef>
          <a:fillRef idx="1">
            <a:schemeClr val="accent1"/>
          </a:fillRef>
          <a:effectRef idx="1">
            <a:schemeClr val="accent1"/>
          </a:effectRef>
          <a:fontRef idx="minor">
            <a:schemeClr val="lt1"/>
          </a:fontRef>
        </p:style>
        <p:txBody>
          <a:bodyPr spcFirstLastPara="1" wrap="square" lIns="0" tIns="0" rIns="0" bIns="0" anchor="t" anchorCtr="0">
            <a:noAutofit/>
          </a:bodyPr>
          <a:lstStyle/>
          <a:p>
            <a:pPr marL="0" lvl="0" indent="0" algn="ctr" rtl="0">
              <a:spcBef>
                <a:spcPts val="600"/>
              </a:spcBef>
              <a:spcAft>
                <a:spcPts val="0"/>
              </a:spcAft>
              <a:buNone/>
            </a:pPr>
            <a:r>
              <a:rPr lang="en-IN" b="1" dirty="0" smtClean="0">
                <a:latin typeface="Times New Roman" panose="02020603050405020304" pitchFamily="18" charset="0"/>
                <a:cs typeface="Times New Roman" panose="02020603050405020304" pitchFamily="18" charset="0"/>
              </a:rPr>
              <a:t>IONIC</a:t>
            </a:r>
            <a:endParaRPr b="1" dirty="0">
              <a:latin typeface="Times New Roman" panose="02020603050405020304" pitchFamily="18" charset="0"/>
              <a:cs typeface="Times New Roman" panose="02020603050405020304" pitchFamily="18" charset="0"/>
            </a:endParaRPr>
          </a:p>
          <a:p>
            <a:pPr marL="0" lvl="0" indent="0" algn="just" rtl="0">
              <a:spcBef>
                <a:spcPts val="600"/>
              </a:spcBef>
              <a:spcAft>
                <a:spcPts val="0"/>
              </a:spcAft>
              <a:buNone/>
            </a:pPr>
            <a:r>
              <a:rPr lang="en" sz="1800" dirty="0" smtClean="0">
                <a:latin typeface="Times New Roman" panose="02020603050405020304" pitchFamily="18" charset="0"/>
                <a:cs typeface="Times New Roman" panose="02020603050405020304" pitchFamily="18" charset="0"/>
              </a:rPr>
              <a:t>Based on Angular Framework Concepts are similar like React Native but a huge Framework to build apps.</a:t>
            </a:r>
            <a:endParaRPr sz="1800" dirty="0">
              <a:latin typeface="Times New Roman" panose="02020603050405020304" pitchFamily="18" charset="0"/>
              <a:cs typeface="Times New Roman" panose="02020603050405020304" pitchFamily="18" charset="0"/>
            </a:endParaRPr>
          </a:p>
        </p:txBody>
      </p:sp>
      <p:sp>
        <p:nvSpPr>
          <p:cNvPr id="14" name="Google Shape;123;p20"/>
          <p:cNvSpPr txBox="1">
            <a:spLocks noGrp="1"/>
          </p:cNvSpPr>
          <p:nvPr>
            <p:ph type="body" idx="3"/>
          </p:nvPr>
        </p:nvSpPr>
        <p:spPr>
          <a:xfrm>
            <a:off x="6372817" y="2380034"/>
            <a:ext cx="2544203" cy="25494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spcFirstLastPara="1" wrap="square" lIns="0" tIns="0" rIns="0" bIns="0" anchor="t" anchorCtr="0">
            <a:noAutofit/>
          </a:bodyPr>
          <a:lstStyle/>
          <a:p>
            <a:pPr marL="0" lvl="0" indent="0" algn="ctr" rtl="0">
              <a:spcBef>
                <a:spcPts val="600"/>
              </a:spcBef>
              <a:spcAft>
                <a:spcPts val="0"/>
              </a:spcAft>
              <a:buNone/>
            </a:pPr>
            <a:r>
              <a:rPr lang="en" b="1" dirty="0" smtClean="0">
                <a:latin typeface="Times New Roman" panose="02020603050405020304" pitchFamily="18" charset="0"/>
                <a:cs typeface="Times New Roman" panose="02020603050405020304" pitchFamily="18" charset="0"/>
              </a:rPr>
              <a:t>Xamarin</a:t>
            </a:r>
            <a:endParaRPr b="1" dirty="0" smtClean="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r>
              <a:rPr lang="en-IN" dirty="0" smtClean="0">
                <a:latin typeface="Times New Roman" panose="02020603050405020304" pitchFamily="18" charset="0"/>
                <a:cs typeface="Times New Roman" panose="02020603050405020304" pitchFamily="18" charset="0"/>
              </a:rPr>
              <a:t>.NET Based </a:t>
            </a:r>
            <a:r>
              <a:rPr lang="en-IN" dirty="0" err="1" smtClean="0">
                <a:latin typeface="Times New Roman" panose="02020603050405020304" pitchFamily="18" charset="0"/>
                <a:cs typeface="Times New Roman" panose="02020603050405020304" pitchFamily="18" charset="0"/>
              </a:rPr>
              <a:t>Framwork</a:t>
            </a:r>
            <a:r>
              <a:rPr lang="en-IN" dirty="0" smtClean="0">
                <a:latin typeface="Times New Roman" panose="02020603050405020304" pitchFamily="18" charset="0"/>
                <a:cs typeface="Times New Roman" panose="02020603050405020304" pitchFamily="18" charset="0"/>
              </a:rPr>
              <a:t> for building apps for android and IOS, It uses C# Programming Language.</a:t>
            </a:r>
            <a:endParaRPr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dirty="0">
              <a:latin typeface="Times New Roman" panose="02020603050405020304" pitchFamily="18" charset="0"/>
              <a:cs typeface="Times New Roman" panose="02020603050405020304" pitchFamily="18" charset="0"/>
            </a:endParaRPr>
          </a:p>
        </p:txBody>
      </p:sp>
      <p:sp>
        <p:nvSpPr>
          <p:cNvPr id="15" name="Google Shape;124;p20"/>
          <p:cNvSpPr txBox="1">
            <a:spLocks noGrp="1"/>
          </p:cNvSpPr>
          <p:nvPr>
            <p:ph type="sldNum" idx="12"/>
          </p:nvPr>
        </p:nvSpPr>
        <p:spPr>
          <a:xfrm>
            <a:off x="9017554" y="4929522"/>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19</a:t>
            </a:fld>
            <a:endParaRPr>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29447" y="1079770"/>
            <a:ext cx="5263859" cy="366254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3200" dirty="0" smtClean="0">
                <a:solidFill>
                  <a:srgbClr val="FFC000"/>
                </a:solidFill>
                <a:latin typeface="Times New Roman" panose="02020603050405020304" pitchFamily="18" charset="0"/>
                <a:cs typeface="Times New Roman" panose="02020603050405020304" pitchFamily="18" charset="0"/>
              </a:rPr>
              <a:t>Contents</a:t>
            </a:r>
          </a:p>
          <a:p>
            <a:pPr algn="ct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a:t>
            </a:r>
            <a:r>
              <a:rPr lang="en-US" sz="2000" dirty="0" smtClean="0">
                <a:solidFill>
                  <a:schemeClr val="tx1"/>
                </a:solidFill>
                <a:latin typeface="Times New Roman" panose="02020603050405020304" pitchFamily="18" charset="0"/>
                <a:cs typeface="Times New Roman" panose="02020603050405020304" pitchFamily="18" charset="0"/>
              </a:rPr>
              <a:t>otivation</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Objectives</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Literature Survey</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System Architecture</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System </a:t>
            </a:r>
            <a:r>
              <a:rPr lang="en-US" sz="2000" dirty="0" smtClean="0">
                <a:solidFill>
                  <a:schemeClr val="tx1"/>
                </a:solidFill>
                <a:latin typeface="Times New Roman" panose="02020603050405020304" pitchFamily="18" charset="0"/>
                <a:cs typeface="Times New Roman" panose="02020603050405020304" pitchFamily="18" charset="0"/>
              </a:rPr>
              <a:t>Modules / Methodology</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Conclusion and Future Scope</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References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37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ctrTitle" idx="4294967295"/>
          </p:nvPr>
        </p:nvSpPr>
        <p:spPr>
          <a:xfrm>
            <a:off x="843063" y="526104"/>
            <a:ext cx="7772400" cy="8953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smtClean="0">
                <a:solidFill>
                  <a:srgbClr val="00E1C6"/>
                </a:solidFill>
                <a:latin typeface="Times New Roman" panose="02020603050405020304" pitchFamily="18" charset="0"/>
                <a:ea typeface="Muli"/>
                <a:cs typeface="Times New Roman" panose="02020603050405020304" pitchFamily="18" charset="0"/>
                <a:sym typeface="Muli"/>
              </a:rPr>
              <a:t>5000+</a:t>
            </a:r>
            <a:endParaRPr sz="4800" b="1" dirty="0">
              <a:solidFill>
                <a:srgbClr val="00E1C6"/>
              </a:solidFill>
              <a:latin typeface="Times New Roman" panose="02020603050405020304" pitchFamily="18" charset="0"/>
              <a:ea typeface="Muli"/>
              <a:cs typeface="Times New Roman" panose="02020603050405020304" pitchFamily="18" charset="0"/>
              <a:sym typeface="Muli"/>
            </a:endParaRPr>
          </a:p>
        </p:txBody>
      </p:sp>
      <p:sp>
        <p:nvSpPr>
          <p:cNvPr id="467" name="Google Shape;467;p26"/>
          <p:cNvSpPr txBox="1">
            <a:spLocks noGrp="1"/>
          </p:cNvSpPr>
          <p:nvPr>
            <p:ph type="subTitle" idx="4294967295"/>
          </p:nvPr>
        </p:nvSpPr>
        <p:spPr>
          <a:xfrm>
            <a:off x="843063" y="1137292"/>
            <a:ext cx="7772400" cy="46355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latin typeface="Times New Roman" panose="02020603050405020304" pitchFamily="18" charset="0"/>
                <a:cs typeface="Times New Roman" panose="02020603050405020304" pitchFamily="18" charset="0"/>
              </a:rPr>
              <a:t>Apps on Playstore</a:t>
            </a:r>
            <a:endParaRPr dirty="0">
              <a:latin typeface="Times New Roman" panose="02020603050405020304" pitchFamily="18" charset="0"/>
              <a:cs typeface="Times New Roman" panose="02020603050405020304" pitchFamily="18" charset="0"/>
            </a:endParaRPr>
          </a:p>
        </p:txBody>
      </p:sp>
      <p:sp>
        <p:nvSpPr>
          <p:cNvPr id="468" name="Google Shape;468;p26"/>
          <p:cNvSpPr txBox="1">
            <a:spLocks noGrp="1"/>
          </p:cNvSpPr>
          <p:nvPr>
            <p:ph type="ctrTitle" idx="4294967295"/>
          </p:nvPr>
        </p:nvSpPr>
        <p:spPr>
          <a:xfrm>
            <a:off x="843063" y="3459804"/>
            <a:ext cx="7772400" cy="8953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smtClean="0">
                <a:solidFill>
                  <a:srgbClr val="3292E1"/>
                </a:solidFill>
                <a:latin typeface="Times New Roman" panose="02020603050405020304" pitchFamily="18" charset="0"/>
                <a:ea typeface="Muli"/>
                <a:cs typeface="Times New Roman" panose="02020603050405020304" pitchFamily="18" charset="0"/>
                <a:sym typeface="Muli"/>
              </a:rPr>
              <a:t>500+</a:t>
            </a:r>
            <a:endParaRPr sz="4800" b="1" dirty="0">
              <a:solidFill>
                <a:srgbClr val="3292E1"/>
              </a:solidFill>
              <a:latin typeface="Times New Roman" panose="02020603050405020304" pitchFamily="18" charset="0"/>
              <a:ea typeface="Muli"/>
              <a:cs typeface="Times New Roman" panose="02020603050405020304" pitchFamily="18" charset="0"/>
              <a:sym typeface="Muli"/>
            </a:endParaRPr>
          </a:p>
        </p:txBody>
      </p:sp>
      <p:sp>
        <p:nvSpPr>
          <p:cNvPr id="469" name="Google Shape;469;p26"/>
          <p:cNvSpPr txBox="1">
            <a:spLocks noGrp="1"/>
          </p:cNvSpPr>
          <p:nvPr>
            <p:ph type="subTitle" idx="4294967295"/>
          </p:nvPr>
        </p:nvSpPr>
        <p:spPr>
          <a:xfrm>
            <a:off x="843063" y="4070992"/>
            <a:ext cx="7772400" cy="46355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latin typeface="Times New Roman" panose="02020603050405020304" pitchFamily="18" charset="0"/>
                <a:cs typeface="Times New Roman" panose="02020603050405020304" pitchFamily="18" charset="0"/>
              </a:rPr>
              <a:t>Companies All over the world uses React Native.</a:t>
            </a:r>
            <a:endParaRPr dirty="0">
              <a:latin typeface="Times New Roman" panose="02020603050405020304" pitchFamily="18" charset="0"/>
              <a:cs typeface="Times New Roman" panose="02020603050405020304" pitchFamily="18" charset="0"/>
            </a:endParaRPr>
          </a:p>
        </p:txBody>
      </p:sp>
      <p:sp>
        <p:nvSpPr>
          <p:cNvPr id="470" name="Google Shape;470;p26"/>
          <p:cNvSpPr txBox="1">
            <a:spLocks noGrp="1"/>
          </p:cNvSpPr>
          <p:nvPr>
            <p:ph type="ctrTitle" idx="4294967295"/>
          </p:nvPr>
        </p:nvSpPr>
        <p:spPr>
          <a:xfrm>
            <a:off x="843063" y="1992954"/>
            <a:ext cx="7772400" cy="8953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dirty="0" smtClean="0">
                <a:latin typeface="Times New Roman" panose="02020603050405020304" pitchFamily="18" charset="0"/>
                <a:ea typeface="Muli"/>
                <a:cs typeface="Times New Roman" panose="02020603050405020304" pitchFamily="18" charset="0"/>
                <a:sym typeface="Muli"/>
              </a:rPr>
              <a:t>185,244+</a:t>
            </a:r>
            <a:endParaRPr sz="4800" b="1" dirty="0">
              <a:latin typeface="Times New Roman" panose="02020603050405020304" pitchFamily="18" charset="0"/>
              <a:ea typeface="Muli"/>
              <a:cs typeface="Times New Roman" panose="02020603050405020304" pitchFamily="18" charset="0"/>
              <a:sym typeface="Muli"/>
            </a:endParaRPr>
          </a:p>
        </p:txBody>
      </p:sp>
      <p:sp>
        <p:nvSpPr>
          <p:cNvPr id="471" name="Google Shape;471;p26"/>
          <p:cNvSpPr txBox="1">
            <a:spLocks noGrp="1"/>
          </p:cNvSpPr>
          <p:nvPr>
            <p:ph type="subTitle" idx="4294967295"/>
          </p:nvPr>
        </p:nvSpPr>
        <p:spPr>
          <a:xfrm>
            <a:off x="843063" y="2604142"/>
            <a:ext cx="7772400" cy="46355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latin typeface="Times New Roman" panose="02020603050405020304" pitchFamily="18" charset="0"/>
                <a:cs typeface="Times New Roman" panose="02020603050405020304" pitchFamily="18" charset="0"/>
              </a:rPr>
              <a:t>Developers in India</a:t>
            </a: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2;p24"/>
          <p:cNvSpPr txBox="1">
            <a:spLocks/>
          </p:cNvSpPr>
          <p:nvPr/>
        </p:nvSpPr>
        <p:spPr>
          <a:xfrm>
            <a:off x="930600" y="886017"/>
            <a:ext cx="7282800" cy="3642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smtClean="0">
                <a:solidFill>
                  <a:schemeClr val="tx1"/>
                </a:solidFill>
                <a:latin typeface="Times New Roman" panose="02020603050405020304" pitchFamily="18" charset="0"/>
                <a:cs typeface="Times New Roman" panose="02020603050405020304" pitchFamily="18" charset="0"/>
              </a:rPr>
              <a:t>Other Platforms to compare data</a:t>
            </a:r>
            <a:endParaRPr 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Google Shape;163;p24"/>
          <p:cNvGraphicFramePr/>
          <p:nvPr>
            <p:extLst>
              <p:ext uri="{D42A27DB-BD31-4B8C-83A1-F6EECF244321}">
                <p14:modId xmlns:p14="http://schemas.microsoft.com/office/powerpoint/2010/main" val="1913992639"/>
              </p:ext>
            </p:extLst>
          </p:nvPr>
        </p:nvGraphicFramePr>
        <p:xfrm>
          <a:off x="930600" y="1555681"/>
          <a:ext cx="7282800" cy="2648200"/>
        </p:xfrm>
        <a:graphic>
          <a:graphicData uri="http://schemas.openxmlformats.org/drawingml/2006/table">
            <a:tbl>
              <a:tblPr>
                <a:tableStyleId>{8799B23B-EC83-4686-B30A-512413B5E67A}</a:tableStyleId>
              </a:tblPr>
              <a:tblGrid>
                <a:gridCol w="1994183"/>
                <a:gridCol w="1647217"/>
                <a:gridCol w="1820700"/>
                <a:gridCol w="1820700"/>
              </a:tblGrid>
              <a:tr h="662050">
                <a:tc>
                  <a:txBody>
                    <a:bodyPr/>
                    <a:lstStyle/>
                    <a:p>
                      <a:pPr marL="0" lvl="0" indent="0" algn="l" rtl="0">
                        <a:spcBef>
                          <a:spcPts val="0"/>
                        </a:spcBef>
                        <a:spcAft>
                          <a:spcPts val="0"/>
                        </a:spcAft>
                        <a:buNone/>
                      </a:pPr>
                      <a:endParaRPr sz="1800" dirty="0">
                        <a:solidFill>
                          <a:schemeClr val="tx1"/>
                        </a:solidFill>
                        <a:latin typeface="Times New Roman" panose="02020603050405020304" pitchFamily="18" charset="0"/>
                        <a:ea typeface="Ubuntu Light"/>
                        <a:cs typeface="Times New Roman" panose="02020603050405020304" pitchFamily="18" charset="0"/>
                        <a:sym typeface="Ubuntu Light"/>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Light"/>
                        </a:rPr>
                        <a:t>Debugging</a:t>
                      </a:r>
                      <a:endParaRPr sz="1500" dirty="0">
                        <a:solidFill>
                          <a:schemeClr val="tx1"/>
                        </a:solidFill>
                        <a:latin typeface="Times New Roman" panose="02020603050405020304" pitchFamily="18" charset="0"/>
                        <a:ea typeface="Ubuntu Light"/>
                        <a:cs typeface="Times New Roman" panose="02020603050405020304" pitchFamily="18" charset="0"/>
                        <a:sym typeface="Ubuntu Light"/>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Light"/>
                        </a:rPr>
                        <a:t>UI-Kits</a:t>
                      </a:r>
                      <a:endParaRPr sz="1500" dirty="0">
                        <a:solidFill>
                          <a:schemeClr val="tx1"/>
                        </a:solidFill>
                        <a:latin typeface="Times New Roman" panose="02020603050405020304" pitchFamily="18" charset="0"/>
                        <a:ea typeface="Ubuntu Light"/>
                        <a:cs typeface="Times New Roman" panose="02020603050405020304" pitchFamily="18" charset="0"/>
                        <a:sym typeface="Ubuntu Light"/>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Light"/>
                        </a:rPr>
                        <a:t>Performance</a:t>
                      </a:r>
                      <a:endParaRPr sz="1500" dirty="0">
                        <a:solidFill>
                          <a:schemeClr val="tx1"/>
                        </a:solidFill>
                        <a:latin typeface="Times New Roman" panose="02020603050405020304" pitchFamily="18" charset="0"/>
                        <a:ea typeface="Ubuntu Light"/>
                        <a:cs typeface="Times New Roman" panose="02020603050405020304" pitchFamily="18" charset="0"/>
                        <a:sym typeface="Ubuntu Light"/>
                      </a:endParaRPr>
                    </a:p>
                  </a:txBody>
                  <a:tcPr marL="91425" marR="91425" marT="68575" marB="68575" anchor="ctr"/>
                </a:tc>
              </a:tr>
              <a:tr h="662050">
                <a:tc>
                  <a:txBody>
                    <a:bodyPr/>
                    <a:lstStyle/>
                    <a:p>
                      <a:pPr marL="0" lvl="0" indent="0" algn="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Light"/>
                        </a:rPr>
                        <a:t>React Native</a:t>
                      </a:r>
                      <a:endParaRPr sz="1500" dirty="0">
                        <a:solidFill>
                          <a:schemeClr val="tx1"/>
                        </a:solidFill>
                        <a:latin typeface="Times New Roman" panose="02020603050405020304" pitchFamily="18" charset="0"/>
                        <a:ea typeface="Ubuntu Light"/>
                        <a:cs typeface="Times New Roman" panose="02020603050405020304" pitchFamily="18" charset="0"/>
                        <a:sym typeface="Ubuntu Light"/>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1.5m+</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50+</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7.5/10</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r>
              <a:tr h="662050">
                <a:tc>
                  <a:txBody>
                    <a:bodyPr/>
                    <a:lstStyle/>
                    <a:p>
                      <a:pPr marL="0" lvl="0" indent="0" algn="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Light"/>
                        </a:rPr>
                        <a:t>Flutter</a:t>
                      </a:r>
                      <a:endParaRPr sz="1500" dirty="0">
                        <a:solidFill>
                          <a:schemeClr val="tx1"/>
                        </a:solidFill>
                        <a:latin typeface="Times New Roman" panose="02020603050405020304" pitchFamily="18" charset="0"/>
                        <a:ea typeface="Ubuntu Light"/>
                        <a:cs typeface="Times New Roman" panose="02020603050405020304" pitchFamily="18" charset="0"/>
                        <a:sym typeface="Ubuntu Light"/>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1.2m+</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30+</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8/10</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r>
              <a:tr h="662050">
                <a:tc>
                  <a:txBody>
                    <a:bodyPr/>
                    <a:lstStyle/>
                    <a:p>
                      <a:pPr marL="0" lvl="0" indent="0" algn="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Light"/>
                        </a:rPr>
                        <a:t>Native</a:t>
                      </a:r>
                      <a:endParaRPr sz="1500" dirty="0">
                        <a:solidFill>
                          <a:schemeClr val="tx1"/>
                        </a:solidFill>
                        <a:latin typeface="Times New Roman" panose="02020603050405020304" pitchFamily="18" charset="0"/>
                        <a:ea typeface="Ubuntu Light"/>
                        <a:cs typeface="Times New Roman" panose="02020603050405020304" pitchFamily="18" charset="0"/>
                        <a:sym typeface="Ubuntu Light"/>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0.5m+</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10+</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c>
                  <a:txBody>
                    <a:bodyPr/>
                    <a:lstStyle/>
                    <a:p>
                      <a:pPr marL="0" lvl="0" indent="0" algn="ctr" rtl="0">
                        <a:spcBef>
                          <a:spcPts val="0"/>
                        </a:spcBef>
                        <a:spcAft>
                          <a:spcPts val="0"/>
                        </a:spcAft>
                        <a:buNone/>
                      </a:pPr>
                      <a:r>
                        <a:rPr lang="en" sz="1500" dirty="0" smtClean="0">
                          <a:latin typeface="Times New Roman" panose="02020603050405020304" pitchFamily="18" charset="0"/>
                          <a:cs typeface="Times New Roman" panose="02020603050405020304" pitchFamily="18" charset="0"/>
                          <a:sym typeface="Ubuntu"/>
                        </a:rPr>
                        <a:t>9/10</a:t>
                      </a:r>
                      <a:endParaRPr sz="1500" b="1" dirty="0">
                        <a:solidFill>
                          <a:schemeClr val="tx1"/>
                        </a:solidFill>
                        <a:latin typeface="Times New Roman" panose="02020603050405020304" pitchFamily="18" charset="0"/>
                        <a:ea typeface="Ubuntu"/>
                        <a:cs typeface="Times New Roman" panose="02020603050405020304" pitchFamily="18" charset="0"/>
                        <a:sym typeface="Ubuntu"/>
                      </a:endParaRPr>
                    </a:p>
                  </a:txBody>
                  <a:tcPr marL="91425" marR="91425" marT="68575" marB="68575" anchor="ctr"/>
                </a:tc>
              </a:tr>
            </a:tbl>
          </a:graphicData>
        </a:graphic>
      </p:graphicFrame>
      <p:cxnSp>
        <p:nvCxnSpPr>
          <p:cNvPr id="5" name="Straight Connector 4"/>
          <p:cNvCxnSpPr/>
          <p:nvPr/>
        </p:nvCxnSpPr>
        <p:spPr>
          <a:xfrm>
            <a:off x="930600" y="1555681"/>
            <a:ext cx="1819085" cy="66871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30600" y="1890036"/>
            <a:ext cx="1089497" cy="307777"/>
          </a:xfrm>
          <a:prstGeom prst="rect">
            <a:avLst/>
          </a:prstGeom>
          <a:noFill/>
        </p:spPr>
        <p:txBody>
          <a:bodyPr wrap="square" rtlCol="0">
            <a:spAutoFit/>
          </a:bodyPr>
          <a:lstStyle/>
          <a:p>
            <a:r>
              <a:rPr lang="en-IN" dirty="0" smtClean="0">
                <a:solidFill>
                  <a:schemeClr val="tx1"/>
                </a:solidFill>
                <a:latin typeface="Times New Roman" panose="02020603050405020304" pitchFamily="18" charset="0"/>
                <a:cs typeface="Times New Roman" panose="02020603050405020304" pitchFamily="18" charset="0"/>
              </a:rPr>
              <a:t>Technology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66589" y="1583416"/>
            <a:ext cx="920885" cy="307777"/>
          </a:xfrm>
          <a:prstGeom prst="rect">
            <a:avLst/>
          </a:prstGeom>
          <a:noFill/>
        </p:spPr>
        <p:txBody>
          <a:bodyPr wrap="square" rtlCol="0">
            <a:spAutoFit/>
          </a:bodyPr>
          <a:lstStyle/>
          <a:p>
            <a:r>
              <a:rPr lang="en-IN" dirty="0">
                <a:solidFill>
                  <a:schemeClr val="tx1"/>
                </a:solidFill>
                <a:latin typeface="Times New Roman" panose="02020603050405020304" pitchFamily="18" charset="0"/>
                <a:cs typeface="Times New Roman" panose="02020603050405020304" pitchFamily="18" charset="0"/>
              </a:rPr>
              <a:t>O</a:t>
            </a:r>
            <a:r>
              <a:rPr lang="en-IN" dirty="0" smtClean="0">
                <a:solidFill>
                  <a:schemeClr val="tx1"/>
                </a:solidFill>
                <a:latin typeface="Times New Roman" panose="02020603050405020304" pitchFamily="18" charset="0"/>
                <a:cs typeface="Times New Roman" panose="02020603050405020304" pitchFamily="18" charset="0"/>
              </a:rPr>
              <a:t>ption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9556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6" name="TextBox 5"/>
          <p:cNvSpPr txBox="1"/>
          <p:nvPr/>
        </p:nvSpPr>
        <p:spPr>
          <a:xfrm>
            <a:off x="804153" y="745788"/>
            <a:ext cx="7632970" cy="652816"/>
          </a:xfrm>
          <a:prstGeom prst="rect">
            <a:avLst/>
          </a:prstGeom>
          <a:noFill/>
        </p:spPr>
        <p:txBody>
          <a:bodyPr wrap="square" rtlCol="0">
            <a:spAutoFit/>
          </a:bodyPr>
          <a:lstStyle/>
          <a:p>
            <a:pPr algn="ctr"/>
            <a:r>
              <a:rPr lang="en-US" sz="3600" dirty="0" smtClean="0">
                <a:solidFill>
                  <a:schemeClr val="tx1"/>
                </a:solidFill>
                <a:latin typeface="Times New Roman" panose="02020603050405020304" pitchFamily="18" charset="0"/>
                <a:cs typeface="Times New Roman" panose="02020603050405020304" pitchFamily="18" charset="0"/>
              </a:rPr>
              <a:t>Conclusion</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942316" y="1734922"/>
            <a:ext cx="7503735" cy="1938992"/>
          </a:xfrm>
          <a:prstGeom prst="rect">
            <a:avLst/>
          </a:prstGeom>
          <a:noFill/>
        </p:spPr>
        <p:txBody>
          <a:bodyPr wrap="square" rtlCol="0">
            <a:spAutoFit/>
          </a:bodyPr>
          <a:lstStyle/>
          <a:p>
            <a:pPr algn="just"/>
            <a:r>
              <a:rPr lang="en-US" sz="2000" dirty="0" smtClean="0">
                <a:solidFill>
                  <a:schemeClr val="tx1"/>
                </a:solidFill>
                <a:latin typeface="Times New Roman" panose="02020603050405020304" pitchFamily="18" charset="0"/>
                <a:cs typeface="Times New Roman" panose="02020603050405020304" pitchFamily="18" charset="0"/>
              </a:rPr>
              <a:t>We can use React Native for Developing Android and IOS app but one thing you need to keep in mind is that it usage third party libraries so performance that we get it really bad on higher level applications, so that if you are building something like website app (creating web app on android or </a:t>
            </a:r>
            <a:r>
              <a:rPr lang="en-US" sz="2000" dirty="0" err="1" smtClean="0">
                <a:solidFill>
                  <a:schemeClr val="tx1"/>
                </a:solidFill>
                <a:latin typeface="Times New Roman" panose="02020603050405020304" pitchFamily="18" charset="0"/>
                <a:cs typeface="Times New Roman" panose="02020603050405020304" pitchFamily="18" charset="0"/>
              </a:rPr>
              <a:t>ios</a:t>
            </a:r>
            <a:r>
              <a:rPr lang="en-US" sz="2000" dirty="0" smtClean="0">
                <a:solidFill>
                  <a:schemeClr val="tx1"/>
                </a:solidFill>
                <a:latin typeface="Times New Roman" panose="02020603050405020304" pitchFamily="18" charset="0"/>
                <a:cs typeface="Times New Roman" panose="02020603050405020304" pitchFamily="18" charset="0"/>
              </a:rPr>
              <a:t> ) then its better to use that thing, also if you are creating app for UI Thing then its better as well.</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0885" y="752272"/>
            <a:ext cx="7516238" cy="646331"/>
          </a:xfrm>
          <a:prstGeom prst="rect">
            <a:avLst/>
          </a:prstGeom>
          <a:noFill/>
        </p:spPr>
        <p:txBody>
          <a:bodyPr wrap="square" rtlCol="0">
            <a:spAutoFit/>
          </a:bodyPr>
          <a:lstStyle/>
          <a:p>
            <a:pPr algn="ctr"/>
            <a:r>
              <a:rPr lang="en-IN" sz="3600" dirty="0" smtClean="0">
                <a:solidFill>
                  <a:schemeClr val="tx1"/>
                </a:solidFill>
                <a:latin typeface="Times New Roman" panose="02020603050405020304" pitchFamily="18" charset="0"/>
                <a:cs typeface="Times New Roman" panose="02020603050405020304" pitchFamily="18" charset="0"/>
              </a:rPr>
              <a:t>Future Scope</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57072" y="1757464"/>
            <a:ext cx="7388979" cy="1323439"/>
          </a:xfrm>
          <a:prstGeom prst="rect">
            <a:avLst/>
          </a:prstGeom>
          <a:noFill/>
        </p:spPr>
        <p:txBody>
          <a:bodyPr wrap="square" rtlCol="0">
            <a:spAutoFit/>
          </a:bodyPr>
          <a:lstStyle/>
          <a:p>
            <a:pPr algn="just"/>
            <a:r>
              <a:rPr lang="en-US" sz="2000" dirty="0" smtClean="0">
                <a:solidFill>
                  <a:schemeClr val="tx1"/>
                </a:solidFill>
                <a:latin typeface="Times New Roman" panose="02020603050405020304" pitchFamily="18" charset="0"/>
                <a:cs typeface="Times New Roman" panose="02020603050405020304" pitchFamily="18" charset="0"/>
              </a:rPr>
              <a:t>If React Native can add Some More UI built-in Components it will be more great and save lots of time. The future of react native is great many companies are hire react native developers for creating apps and they also </a:t>
            </a:r>
            <a:r>
              <a:rPr lang="en-US" sz="2000" dirty="0" err="1" smtClean="0">
                <a:solidFill>
                  <a:schemeClr val="tx1"/>
                </a:solidFill>
                <a:latin typeface="Times New Roman" panose="02020603050405020304" pitchFamily="18" charset="0"/>
                <a:cs typeface="Times New Roman" panose="02020603050405020304" pitchFamily="18" charset="0"/>
              </a:rPr>
              <a:t>also</a:t>
            </a:r>
            <a:r>
              <a:rPr lang="en-US" sz="2000" dirty="0" smtClean="0">
                <a:solidFill>
                  <a:schemeClr val="tx1"/>
                </a:solidFill>
                <a:latin typeface="Times New Roman" panose="02020603050405020304" pitchFamily="18" charset="0"/>
                <a:cs typeface="Times New Roman" panose="02020603050405020304" pitchFamily="18" charset="0"/>
              </a:rPr>
              <a:t> don’t </a:t>
            </a:r>
            <a:r>
              <a:rPr lang="en-US" sz="2000" dirty="0" err="1" smtClean="0">
                <a:solidFill>
                  <a:schemeClr val="tx1"/>
                </a:solidFill>
                <a:latin typeface="Times New Roman" panose="02020603050405020304" pitchFamily="18" charset="0"/>
                <a:cs typeface="Times New Roman" panose="02020603050405020304" pitchFamily="18" charset="0"/>
              </a:rPr>
              <a:t>wan’t</a:t>
            </a:r>
            <a:r>
              <a:rPr lang="en-US" sz="2000" dirty="0" smtClean="0">
                <a:solidFill>
                  <a:schemeClr val="tx1"/>
                </a:solidFill>
                <a:latin typeface="Times New Roman" panose="02020603050405020304" pitchFamily="18" charset="0"/>
                <a:cs typeface="Times New Roman" panose="02020603050405020304" pitchFamily="18" charset="0"/>
              </a:rPr>
              <a:t> to hire two developers for two platforms.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7329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txBox="1">
            <a:spLocks/>
          </p:cNvSpPr>
          <p:nvPr/>
        </p:nvSpPr>
        <p:spPr>
          <a:xfrm>
            <a:off x="8213401" y="4248586"/>
            <a:ext cx="465300" cy="47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000000"/>
              </a:buClr>
              <a:buFont typeface="Arial"/>
              <a:buNone/>
              <a:defRPr sz="1200" b="0" i="0" u="none" strike="noStrike" cap="none">
                <a:solidFill>
                  <a:srgbClr val="19BBD5"/>
                </a:solidFill>
                <a:latin typeface="Nixie One"/>
                <a:ea typeface="Nixie One"/>
                <a:cs typeface="Nixie One"/>
                <a:sym typeface="Nixie One"/>
              </a:defRPr>
            </a:lvl9pPr>
          </a:lstStyle>
          <a:p>
            <a:pPr algn="r"/>
            <a:endParaRPr lang="en" sz="2000"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920885" y="752272"/>
            <a:ext cx="7516238" cy="523220"/>
          </a:xfrm>
          <a:prstGeom prst="rect">
            <a:avLst/>
          </a:prstGeom>
          <a:noFill/>
        </p:spPr>
        <p:txBody>
          <a:bodyPr wrap="square" rtlCol="0">
            <a:spAutoFi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Reference</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57072" y="1485089"/>
            <a:ext cx="7388979" cy="3170099"/>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err="1">
                <a:solidFill>
                  <a:schemeClr val="tx1"/>
                </a:solidFill>
                <a:latin typeface="Times New Roman" panose="02020603050405020304" pitchFamily="18" charset="0"/>
                <a:cs typeface="Times New Roman" panose="02020603050405020304" pitchFamily="18" charset="0"/>
              </a:rPr>
              <a:t>Xingwei</a:t>
            </a:r>
            <a:r>
              <a:rPr lang="en-IN" sz="2000" dirty="0">
                <a:solidFill>
                  <a:schemeClr val="tx1"/>
                </a:solidFill>
                <a:latin typeface="Times New Roman" panose="02020603050405020304" pitchFamily="18" charset="0"/>
                <a:cs typeface="Times New Roman" panose="02020603050405020304" pitchFamily="18" charset="0"/>
              </a:rPr>
              <a:t> Zhou</a:t>
            </a:r>
            <a:r>
              <a:rPr lang="en-IN"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“React </a:t>
            </a:r>
            <a:r>
              <a:rPr lang="en-US" sz="2000" dirty="0">
                <a:solidFill>
                  <a:schemeClr val="tx1"/>
                </a:solidFill>
                <a:latin typeface="Times New Roman" panose="02020603050405020304" pitchFamily="18" charset="0"/>
                <a:cs typeface="Times New Roman" panose="02020603050405020304" pitchFamily="18" charset="0"/>
              </a:rPr>
              <a:t>Native Based Mobile App for Online </a:t>
            </a:r>
            <a:r>
              <a:rPr lang="en-US" sz="2000" dirty="0" smtClean="0">
                <a:solidFill>
                  <a:schemeClr val="tx1"/>
                </a:solidFill>
                <a:latin typeface="Times New Roman" panose="02020603050405020304" pitchFamily="18" charset="0"/>
                <a:cs typeface="Times New Roman" panose="02020603050405020304" pitchFamily="18" charset="0"/>
              </a:rPr>
              <a:t>Experimentation”, IEEE </a:t>
            </a:r>
            <a:r>
              <a:rPr lang="en-US" sz="2000" dirty="0" err="1" smtClean="0">
                <a:solidFill>
                  <a:schemeClr val="tx1"/>
                </a:solidFill>
                <a:latin typeface="Times New Roman" panose="02020603050405020304" pitchFamily="18" charset="0"/>
                <a:cs typeface="Times New Roman" panose="02020603050405020304" pitchFamily="18" charset="0"/>
              </a:rPr>
              <a:t>Xplore</a:t>
            </a:r>
            <a:r>
              <a:rPr lang="en-US" sz="2000" dirty="0" smtClean="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2020.</a:t>
            </a:r>
          </a:p>
          <a:p>
            <a:pPr algn="just"/>
            <a:endParaRPr lang="en-IN" sz="200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Paul, “</a:t>
            </a:r>
            <a:r>
              <a:rPr lang="en-IN" sz="2000" dirty="0" smtClean="0">
                <a:solidFill>
                  <a:schemeClr val="tx1"/>
                </a:solidFill>
                <a:latin typeface="Times New Roman" panose="02020603050405020304" pitchFamily="18" charset="0"/>
                <a:cs typeface="Times New Roman" panose="02020603050405020304" pitchFamily="18" charset="0"/>
              </a:rPr>
              <a:t>React </a:t>
            </a:r>
            <a:r>
              <a:rPr lang="en-IN" sz="2000" dirty="0">
                <a:solidFill>
                  <a:schemeClr val="tx1"/>
                </a:solidFill>
                <a:latin typeface="Times New Roman" panose="02020603050405020304" pitchFamily="18" charset="0"/>
                <a:cs typeface="Times New Roman" panose="02020603050405020304" pitchFamily="18" charset="0"/>
              </a:rPr>
              <a:t>Native </a:t>
            </a:r>
            <a:r>
              <a:rPr lang="en-IN" sz="2000" dirty="0" smtClean="0">
                <a:solidFill>
                  <a:schemeClr val="tx1"/>
                </a:solidFill>
                <a:latin typeface="Times New Roman" panose="02020603050405020304" pitchFamily="18" charset="0"/>
                <a:cs typeface="Times New Roman" panose="02020603050405020304" pitchFamily="18" charset="0"/>
              </a:rPr>
              <a:t>Supplements”, Springer, 2019.</a:t>
            </a:r>
          </a:p>
          <a:p>
            <a:pPr marL="342900" indent="-342900" algn="just">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Hugo Barito, “</a:t>
            </a:r>
            <a:r>
              <a:rPr lang="en-US" sz="2000" dirty="0">
                <a:solidFill>
                  <a:schemeClr val="tx1"/>
                </a:solidFill>
                <a:latin typeface="Times New Roman" panose="02020603050405020304" pitchFamily="18" charset="0"/>
                <a:cs typeface="Times New Roman" panose="02020603050405020304" pitchFamily="18" charset="0"/>
              </a:rPr>
              <a:t>Mobile Development in Swift, Java and React Native</a:t>
            </a:r>
            <a:r>
              <a:rPr lang="en-IN" sz="2000" dirty="0" smtClean="0">
                <a:solidFill>
                  <a:schemeClr val="tx1"/>
                </a:solidFill>
                <a:latin typeface="Times New Roman" panose="02020603050405020304" pitchFamily="18" charset="0"/>
                <a:cs typeface="Times New Roman" panose="02020603050405020304" pitchFamily="18" charset="0"/>
              </a:rPr>
              <a:t>”, IEEE </a:t>
            </a:r>
            <a:r>
              <a:rPr lang="en-IN" sz="2000" dirty="0" err="1" smtClean="0">
                <a:solidFill>
                  <a:schemeClr val="tx1"/>
                </a:solidFill>
                <a:latin typeface="Times New Roman" panose="02020603050405020304" pitchFamily="18" charset="0"/>
                <a:cs typeface="Times New Roman" panose="02020603050405020304" pitchFamily="18" charset="0"/>
              </a:rPr>
              <a:t>Xplore</a:t>
            </a:r>
            <a:r>
              <a:rPr lang="en-IN" sz="2000" dirty="0" smtClean="0">
                <a:solidFill>
                  <a:schemeClr val="tx1"/>
                </a:solidFill>
                <a:latin typeface="Times New Roman" panose="02020603050405020304" pitchFamily="18" charset="0"/>
                <a:cs typeface="Times New Roman" panose="02020603050405020304" pitchFamily="18" charset="0"/>
              </a:rPr>
              <a:t>, 2019.</a:t>
            </a:r>
          </a:p>
          <a:p>
            <a:pPr marL="342900" indent="-342900" algn="just">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err="1" smtClean="0">
                <a:solidFill>
                  <a:schemeClr val="tx1"/>
                </a:solidFill>
                <a:latin typeface="Times New Roman" panose="02020603050405020304" pitchFamily="18" charset="0"/>
                <a:cs typeface="Times New Roman" panose="02020603050405020304" pitchFamily="18" charset="0"/>
              </a:rPr>
              <a:t>Anabela</a:t>
            </a:r>
            <a:r>
              <a:rPr lang="en-IN" sz="2000" dirty="0" smtClean="0">
                <a:solidFill>
                  <a:schemeClr val="tx1"/>
                </a:solidFill>
                <a:latin typeface="Times New Roman" panose="02020603050405020304" pitchFamily="18" charset="0"/>
                <a:cs typeface="Times New Roman" panose="02020603050405020304" pitchFamily="18" charset="0"/>
              </a:rPr>
              <a:t> Gems, “</a:t>
            </a:r>
            <a:r>
              <a:rPr lang="en-IN" sz="2000" dirty="0">
                <a:solidFill>
                  <a:schemeClr val="tx1"/>
                </a:solidFill>
                <a:latin typeface="Times New Roman" panose="02020603050405020304" pitchFamily="18" charset="0"/>
                <a:cs typeface="Times New Roman" panose="02020603050405020304" pitchFamily="18" charset="0"/>
              </a:rPr>
              <a:t>JavaScript in Mobile Applications: React native vs Ionic vs </a:t>
            </a:r>
            <a:r>
              <a:rPr lang="en-IN" sz="2000" dirty="0" smtClean="0">
                <a:solidFill>
                  <a:schemeClr val="tx1"/>
                </a:solidFill>
                <a:latin typeface="Times New Roman" panose="02020603050405020304" pitchFamily="18" charset="0"/>
                <a:cs typeface="Times New Roman" panose="02020603050405020304" pitchFamily="18" charset="0"/>
              </a:rPr>
              <a:t>Flutter vs </a:t>
            </a:r>
            <a:r>
              <a:rPr lang="en-IN" sz="2000" dirty="0">
                <a:solidFill>
                  <a:schemeClr val="tx1"/>
                </a:solidFill>
                <a:latin typeface="Times New Roman" panose="02020603050405020304" pitchFamily="18" charset="0"/>
                <a:cs typeface="Times New Roman" panose="02020603050405020304" pitchFamily="18" charset="0"/>
              </a:rPr>
              <a:t>Native Development</a:t>
            </a:r>
            <a:r>
              <a:rPr lang="en-IN" sz="2000" dirty="0" smtClean="0">
                <a:solidFill>
                  <a:schemeClr val="tx1"/>
                </a:solidFill>
                <a:latin typeface="Times New Roman" panose="02020603050405020304" pitchFamily="18" charset="0"/>
                <a:cs typeface="Times New Roman" panose="02020603050405020304" pitchFamily="18" charset="0"/>
              </a:rPr>
              <a:t>”, IEEE </a:t>
            </a:r>
            <a:r>
              <a:rPr lang="en-IN" sz="2000" dirty="0" err="1" smtClean="0">
                <a:solidFill>
                  <a:schemeClr val="tx1"/>
                </a:solidFill>
                <a:latin typeface="Times New Roman" panose="02020603050405020304" pitchFamily="18" charset="0"/>
                <a:cs typeface="Times New Roman" panose="02020603050405020304" pitchFamily="18" charset="0"/>
              </a:rPr>
              <a:t>Xplore</a:t>
            </a:r>
            <a:r>
              <a:rPr lang="en-IN" sz="2000" dirty="0" smtClean="0">
                <a:solidFill>
                  <a:schemeClr val="tx1"/>
                </a:solidFill>
                <a:latin typeface="Times New Roman" panose="02020603050405020304" pitchFamily="18" charset="0"/>
                <a:cs typeface="Times New Roman" panose="02020603050405020304" pitchFamily="18" charset="0"/>
              </a:rPr>
              <a:t>, 2018.</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049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66570" y="1548033"/>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479056" y="1111352"/>
            <a:ext cx="4562475"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i="1" dirty="0" smtClean="0">
                <a:solidFill>
                  <a:srgbClr val="FFFF00"/>
                </a:solidFill>
                <a:latin typeface="Bahnschrift Condensed" panose="020B0502040204020203" pitchFamily="34" charset="0"/>
              </a:rPr>
              <a:t>Thank You!</a:t>
            </a:r>
            <a:endParaRPr sz="7200" i="1" dirty="0">
              <a:solidFill>
                <a:srgbClr val="FFFF00"/>
              </a:solidFill>
              <a:latin typeface="Bahnschrift Condensed" panose="020B0502040204020203" pitchFamily="34" charset="0"/>
            </a:endParaRPr>
          </a:p>
        </p:txBody>
      </p:sp>
      <p:sp>
        <p:nvSpPr>
          <p:cNvPr id="593" name="Google Shape;593;p34"/>
          <p:cNvSpPr txBox="1">
            <a:spLocks noGrp="1"/>
          </p:cNvSpPr>
          <p:nvPr>
            <p:ph type="body" idx="4294967295"/>
          </p:nvPr>
        </p:nvSpPr>
        <p:spPr>
          <a:xfrm>
            <a:off x="3621729" y="2271814"/>
            <a:ext cx="4562475" cy="246221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a:p>
            <a:pPr marL="0" lvl="0" indent="0" algn="l" rtl="0">
              <a:spcBef>
                <a:spcPts val="600"/>
              </a:spcBef>
              <a:spcAft>
                <a:spcPts val="0"/>
              </a:spcAft>
              <a:buClr>
                <a:schemeClr val="dk1"/>
              </a:buClr>
              <a:buSzPts val="1100"/>
              <a:buFont typeface="Arial"/>
              <a:buNone/>
            </a:pPr>
            <a:r>
              <a:rPr lang="en" dirty="0"/>
              <a:t>You can find me at:</a:t>
            </a:r>
            <a:endParaRPr dirty="0"/>
          </a:p>
          <a:p>
            <a:pPr marL="457200" lvl="0" indent="-317500" algn="l" rtl="0">
              <a:spcBef>
                <a:spcPts val="600"/>
              </a:spcBef>
              <a:spcAft>
                <a:spcPts val="0"/>
              </a:spcAft>
              <a:buSzPts val="1400"/>
              <a:buChar char="◇"/>
            </a:pPr>
            <a:r>
              <a:rPr lang="en" dirty="0" smtClean="0"/>
              <a:t>@github.com/</a:t>
            </a:r>
            <a:r>
              <a:rPr lang="en-IN" dirty="0" err="1" smtClean="0"/>
              <a:t>sanketscode</a:t>
            </a:r>
            <a:endParaRPr dirty="0"/>
          </a:p>
          <a:p>
            <a:pPr marL="457200" lvl="0" indent="-317500" algn="l" rtl="0">
              <a:spcBef>
                <a:spcPts val="0"/>
              </a:spcBef>
              <a:spcAft>
                <a:spcPts val="0"/>
              </a:spcAft>
              <a:buSzPts val="1400"/>
              <a:buChar char="◇"/>
            </a:pPr>
            <a:r>
              <a:rPr lang="en-IN" dirty="0" smtClean="0"/>
              <a:t>S</a:t>
            </a:r>
            <a:r>
              <a:rPr lang="en" dirty="0" smtClean="0"/>
              <a:t>anket.202165@srttc.ac.in</a:t>
            </a:r>
            <a:endParaRPr dirty="0"/>
          </a:p>
        </p:txBody>
      </p:sp>
      <p:sp>
        <p:nvSpPr>
          <p:cNvPr id="594" name="Google Shape;594;p34"/>
          <p:cNvSpPr/>
          <p:nvPr/>
        </p:nvSpPr>
        <p:spPr>
          <a:xfrm>
            <a:off x="1604689" y="2229702"/>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prstGeom prst="rect">
            <a:avLst/>
          </a:prstGeom>
        </p:spPr>
        <p:txBody>
          <a:bodyPr spcFirstLastPara="1" wrap="square" lIns="91425" tIns="91425" rIns="91425" bIns="91425" anchor="ctr" anchorCtr="0">
            <a:noAutofit/>
          </a:bodyPr>
          <a:lstStyle/>
          <a:p>
            <a:pPr lvl="0"/>
            <a:r>
              <a:rPr lang="en"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sz="4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23;p37"/>
          <p:cNvSpPr txBox="1">
            <a:spLocks/>
          </p:cNvSpPr>
          <p:nvPr/>
        </p:nvSpPr>
        <p:spPr>
          <a:xfrm>
            <a:off x="680936" y="544225"/>
            <a:ext cx="8352817" cy="5464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i="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Which Companies Uses React Native ???</a:t>
            </a:r>
            <a:endParaRPr lang="en-US" sz="3200"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121" y="2475331"/>
            <a:ext cx="2426192" cy="94419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23" y="3170727"/>
            <a:ext cx="3037509" cy="202500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548" y="2475331"/>
            <a:ext cx="1591592" cy="974054"/>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3358" y="3677874"/>
            <a:ext cx="3536911" cy="1010712"/>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042" y="2577137"/>
            <a:ext cx="1518049" cy="948781"/>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8891" y="2577137"/>
            <a:ext cx="971715" cy="971715"/>
          </a:xfrm>
          <a:prstGeom prst="rect">
            <a:avLst/>
          </a:prstGeom>
        </p:spPr>
      </p:pic>
    </p:spTree>
    <p:extLst>
      <p:ext uri="{BB962C8B-B14F-4D97-AF65-F5344CB8AC3E}">
        <p14:creationId xmlns:p14="http://schemas.microsoft.com/office/powerpoint/2010/main" val="3980645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73272" y="356901"/>
            <a:ext cx="7282800" cy="5841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TRENDS</a:t>
            </a:r>
            <a:endParaRPr lang="en-IN"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6" t="8806"/>
          <a:stretch/>
        </p:blipFill>
        <p:spPr>
          <a:xfrm>
            <a:off x="1517515" y="1407266"/>
            <a:ext cx="6705600" cy="3586265"/>
          </a:xfrm>
          <a:prstGeom prst="rect">
            <a:avLst/>
          </a:prstGeom>
        </p:spPr>
      </p:pic>
    </p:spTree>
    <p:extLst>
      <p:ext uri="{BB962C8B-B14F-4D97-AF65-F5344CB8AC3E}">
        <p14:creationId xmlns:p14="http://schemas.microsoft.com/office/powerpoint/2010/main" val="3095410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7" name="Google Shape;264;p31"/>
          <p:cNvSpPr txBox="1">
            <a:spLocks noGrp="1"/>
          </p:cNvSpPr>
          <p:nvPr>
            <p:ph type="body" idx="1"/>
          </p:nvPr>
        </p:nvSpPr>
        <p:spPr>
          <a:xfrm>
            <a:off x="1011677" y="1335648"/>
            <a:ext cx="4105072" cy="238397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sz="2800" b="1" dirty="0" smtClean="0">
                <a:latin typeface="Times New Roman" panose="02020603050405020304" pitchFamily="18" charset="0"/>
                <a:ea typeface="Ubuntu"/>
                <a:cs typeface="Times New Roman" panose="02020603050405020304" pitchFamily="18" charset="0"/>
                <a:sym typeface="Ubuntu"/>
              </a:rPr>
              <a:t>What is Native Apps</a:t>
            </a:r>
            <a:r>
              <a:rPr lang="en-IN" sz="2800" b="1" dirty="0" smtClean="0">
                <a:latin typeface="Times New Roman" panose="02020603050405020304" pitchFamily="18" charset="0"/>
                <a:ea typeface="Ubuntu"/>
                <a:cs typeface="Times New Roman" panose="02020603050405020304" pitchFamily="18" charset="0"/>
                <a:sym typeface="Ubuntu"/>
              </a:rPr>
              <a:t>?</a:t>
            </a:r>
          </a:p>
          <a:p>
            <a:pPr marL="0" lvl="0" indent="0" algn="l" rtl="0">
              <a:spcBef>
                <a:spcPts val="600"/>
              </a:spcBef>
              <a:spcAft>
                <a:spcPts val="0"/>
              </a:spcAft>
              <a:buNone/>
            </a:pPr>
            <a:r>
              <a:rPr lang="en" sz="1800" dirty="0" smtClean="0">
                <a:latin typeface="Times New Roman" panose="02020603050405020304" pitchFamily="18" charset="0"/>
                <a:cs typeface="Times New Roman" panose="02020603050405020304" pitchFamily="18" charset="0"/>
              </a:rPr>
              <a:t>Native </a:t>
            </a:r>
            <a:r>
              <a:rPr lang="en" sz="1800" dirty="0" smtClean="0">
                <a:latin typeface="Times New Roman" panose="02020603050405020304" pitchFamily="18" charset="0"/>
                <a:cs typeface="Times New Roman" panose="02020603050405020304" pitchFamily="18" charset="0"/>
              </a:rPr>
              <a:t>apps Build using </a:t>
            </a:r>
            <a:r>
              <a:rPr lang="en" sz="1800" dirty="0" smtClean="0">
                <a:latin typeface="Times New Roman" panose="02020603050405020304" pitchFamily="18" charset="0"/>
                <a:cs typeface="Times New Roman" panose="02020603050405020304" pitchFamily="18" charset="0"/>
              </a:rPr>
              <a:t>one Programming </a:t>
            </a:r>
            <a:r>
              <a:rPr lang="en" sz="1800" dirty="0" smtClean="0">
                <a:latin typeface="Times New Roman" panose="02020603050405020304" pitchFamily="18" charset="0"/>
                <a:cs typeface="Times New Roman" panose="02020603050405020304" pitchFamily="18" charset="0"/>
              </a:rPr>
              <a:t>Language and Specifically for one Platform.</a:t>
            </a:r>
            <a:endParaRPr sz="1800" dirty="0">
              <a:latin typeface="Times New Roman" panose="02020603050405020304" pitchFamily="18" charset="0"/>
              <a:cs typeface="Times New Roman" panose="02020603050405020304" pitchFamily="18" charset="0"/>
            </a:endParaRPr>
          </a:p>
        </p:txBody>
      </p:sp>
      <p:grpSp>
        <p:nvGrpSpPr>
          <p:cNvPr id="10" name="Google Shape;266;p31"/>
          <p:cNvGrpSpPr/>
          <p:nvPr/>
        </p:nvGrpSpPr>
        <p:grpSpPr>
          <a:xfrm>
            <a:off x="5289149" y="518808"/>
            <a:ext cx="2033423" cy="3991718"/>
            <a:chOff x="5353200" y="373572"/>
            <a:chExt cx="2119546" cy="4396359"/>
          </a:xfrm>
        </p:grpSpPr>
        <p:sp>
          <p:nvSpPr>
            <p:cNvPr id="11" name="Google Shape;267;p31"/>
            <p:cNvSpPr/>
            <p:nvPr/>
          </p:nvSpPr>
          <p:spPr>
            <a:xfrm>
              <a:off x="5353200"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8;p31"/>
            <p:cNvSpPr/>
            <p:nvPr/>
          </p:nvSpPr>
          <p:spPr>
            <a:xfrm>
              <a:off x="6200687"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9;p31"/>
            <p:cNvSpPr/>
            <p:nvPr/>
          </p:nvSpPr>
          <p:spPr>
            <a:xfrm>
              <a:off x="5739987"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0;p31"/>
            <p:cNvSpPr/>
            <p:nvPr/>
          </p:nvSpPr>
          <p:spPr>
            <a:xfrm>
              <a:off x="6208555"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Google Shape;271;p31"/>
          <p:cNvPicPr preferRelativeResize="0"/>
          <p:nvPr/>
        </p:nvPicPr>
        <p:blipFill rotWithShape="1">
          <a:blip r:embed="rId3">
            <a:alphaModFix/>
          </a:blip>
          <a:srcRect b="23786"/>
          <a:stretch/>
        </p:blipFill>
        <p:spPr>
          <a:xfrm>
            <a:off x="5334250" y="852531"/>
            <a:ext cx="1943222" cy="3297484"/>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342032" y="1043276"/>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grpSp>
        <p:nvGrpSpPr>
          <p:cNvPr id="382" name="Google Shape;382;p17"/>
          <p:cNvGrpSpPr/>
          <p:nvPr/>
        </p:nvGrpSpPr>
        <p:grpSpPr>
          <a:xfrm>
            <a:off x="1360278" y="1526926"/>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079672" y="2776327"/>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131744" y="2688977"/>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695493" y="2173357"/>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472991" y="2119283"/>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2;p18"/>
          <p:cNvSpPr txBox="1">
            <a:spLocks/>
          </p:cNvSpPr>
          <p:nvPr/>
        </p:nvSpPr>
        <p:spPr>
          <a:xfrm>
            <a:off x="3379733" y="946872"/>
            <a:ext cx="5621595" cy="165055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nSpc>
                <a:spcPct val="80000"/>
              </a:lnSpc>
            </a:pPr>
            <a:r>
              <a:rPr lang="en-IN" sz="4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 FOR REACT NATIVE?</a:t>
            </a:r>
            <a:endParaRPr lang="en-IN"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9" name="Google Shape;93;p18"/>
          <p:cNvSpPr txBox="1">
            <a:spLocks/>
          </p:cNvSpPr>
          <p:nvPr/>
        </p:nvSpPr>
        <p:spPr>
          <a:xfrm>
            <a:off x="3630450" y="2332559"/>
            <a:ext cx="5370877" cy="179429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285750" indent="-285750"/>
            <a:r>
              <a:rPr lang="en-US" sz="24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HTML,CSS and JavaScript </a:t>
            </a:r>
          </a:p>
          <a:p>
            <a:pPr marL="285750" indent="-285750"/>
            <a:r>
              <a:rPr lang="en-US" sz="24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Programming Experience Needed also Little bit knowledge on </a:t>
            </a:r>
            <a:r>
              <a:rPr lang="en-US" sz="2400" dirty="0" err="1"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ReactJS</a:t>
            </a:r>
            <a:r>
              <a:rPr lang="en-US" sz="2400"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5;p17"/>
          <p:cNvSpPr txBox="1">
            <a:spLocks noGrp="1"/>
          </p:cNvSpPr>
          <p:nvPr>
            <p:ph type="title"/>
          </p:nvPr>
        </p:nvSpPr>
        <p:spPr>
          <a:xfrm>
            <a:off x="1822314" y="913739"/>
            <a:ext cx="7514191" cy="138729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solidFill>
                  <a:schemeClr val="tx1"/>
                </a:solidFill>
                <a:latin typeface="Times New Roman" panose="02020603050405020304" pitchFamily="18" charset="0"/>
                <a:cs typeface="Times New Roman" panose="02020603050405020304" pitchFamily="18" charset="0"/>
              </a:rPr>
              <a:t>WHAT IS REACT NATIVE ? (INTRODUCTION)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Google Shape;86;p17"/>
          <p:cNvSpPr txBox="1">
            <a:spLocks noGrp="1"/>
          </p:cNvSpPr>
          <p:nvPr>
            <p:ph type="body" idx="1"/>
          </p:nvPr>
        </p:nvSpPr>
        <p:spPr>
          <a:xfrm>
            <a:off x="1024647" y="2390805"/>
            <a:ext cx="7879404" cy="2669922"/>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dirty="0" smtClean="0">
                <a:latin typeface="Times New Roman" panose="02020603050405020304" pitchFamily="18" charset="0"/>
                <a:cs typeface="Times New Roman" panose="02020603050405020304" pitchFamily="18" charset="0"/>
              </a:rPr>
              <a:t>React native is UI-Software Framework.</a:t>
            </a:r>
            <a:endParaRPr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r>
              <a:rPr lang="en-US" dirty="0" smtClean="0">
                <a:latin typeface="Times New Roman" panose="02020603050405020304" pitchFamily="18" charset="0"/>
                <a:cs typeface="Times New Roman" panose="02020603050405020304" pitchFamily="18" charset="0"/>
              </a:rPr>
              <a:t>It can create IOS and Android app.</a:t>
            </a:r>
            <a:endParaRPr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r>
              <a:rPr lang="en-US" dirty="0" smtClean="0">
                <a:latin typeface="Times New Roman" panose="02020603050405020304" pitchFamily="18" charset="0"/>
                <a:cs typeface="Times New Roman" panose="02020603050405020304" pitchFamily="18" charset="0"/>
              </a:rPr>
              <a:t>It uses JavaScript to write code.</a:t>
            </a:r>
            <a:endParaRPr dirty="0">
              <a:latin typeface="Times New Roman" panose="02020603050405020304" pitchFamily="18" charset="0"/>
              <a:cs typeface="Times New Roman" panose="02020603050405020304" pitchFamily="18" charset="0"/>
            </a:endParaRPr>
          </a:p>
          <a:p>
            <a:pPr marL="285750" lvl="0" indent="-285750" algn="l" rtl="0">
              <a:spcBef>
                <a:spcPts val="600"/>
              </a:spcBef>
              <a:spcAft>
                <a:spcPts val="0"/>
              </a:spcAft>
              <a:buFont typeface="Wingdings" panose="05000000000000000000" pitchFamily="2" charset="2"/>
              <a:buChar char="Ø"/>
            </a:pPr>
            <a:r>
              <a:rPr lang="en" dirty="0" smtClean="0">
                <a:latin typeface="Times New Roman" panose="02020603050405020304" pitchFamily="18" charset="0"/>
                <a:cs typeface="Times New Roman" panose="02020603050405020304" pitchFamily="18" charset="0"/>
              </a:rPr>
              <a:t>It more liked one when its come in market and Lots of companies are Hiring Developers. </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138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6" name="Title 1"/>
          <p:cNvSpPr txBox="1">
            <a:spLocks/>
          </p:cNvSpPr>
          <p:nvPr/>
        </p:nvSpPr>
        <p:spPr>
          <a:xfrm>
            <a:off x="0" y="2224390"/>
            <a:ext cx="9143999" cy="6808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pPr algn="ctr"/>
            <a:r>
              <a:rPr lang="en-IN" dirty="0" smtClean="0">
                <a:solidFill>
                  <a:schemeClr val="tx1"/>
                </a:solidFill>
                <a:latin typeface="Times New Roman" panose="02020603050405020304" pitchFamily="18" charset="0"/>
                <a:cs typeface="Times New Roman" panose="02020603050405020304" pitchFamily="18" charset="0"/>
              </a:rPr>
              <a:t>“ LITERATURE SURVEY ”</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Depth</Template>
  <TotalTime>405</TotalTime>
  <Words>866</Words>
  <Application>Microsoft Office PowerPoint</Application>
  <PresentationFormat>On-screen Show (16:9)</PresentationFormat>
  <Paragraphs>159</Paragraphs>
  <Slides>25</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Bahnschrift Condensed</vt:lpstr>
      <vt:lpstr>Corbel</vt:lpstr>
      <vt:lpstr>Helvetica Neue</vt:lpstr>
      <vt:lpstr>Muli</vt:lpstr>
      <vt:lpstr>Nixie One</vt:lpstr>
      <vt:lpstr>Tahoma</vt:lpstr>
      <vt:lpstr>Times New Roman</vt:lpstr>
      <vt:lpstr>Ubuntu</vt:lpstr>
      <vt:lpstr>Ubuntu Light</vt:lpstr>
      <vt:lpstr>Wingdings</vt:lpstr>
      <vt:lpstr>Depth</vt:lpstr>
      <vt:lpstr>PowerPoint Presentation</vt:lpstr>
      <vt:lpstr>PowerPoint Presentation</vt:lpstr>
      <vt:lpstr>“Introduction”</vt:lpstr>
      <vt:lpstr>PowerPoint Presentation</vt:lpstr>
      <vt:lpstr>PowerPoint Presentation</vt:lpstr>
      <vt:lpstr>PowerPoint Presentation</vt:lpstr>
      <vt:lpstr>PowerPoint Presentation</vt:lpstr>
      <vt:lpstr>WHAT IS REACT NATIVE ? (INTRODUCTION)</vt:lpstr>
      <vt:lpstr>PowerPoint Presentation</vt:lpstr>
      <vt:lpstr>PowerPoint Presentation</vt:lpstr>
      <vt:lpstr>PowerPoint Presentation</vt:lpstr>
      <vt:lpstr>“ PROBLEM SURVEY AND OBJECTIVES ”</vt:lpstr>
      <vt:lpstr>What is a Problem that React Native is trying to solve?</vt:lpstr>
      <vt:lpstr>What is Single Code Base ?</vt:lpstr>
      <vt:lpstr>WE CAN USE BACKEND SERVER IN IT?</vt:lpstr>
      <vt:lpstr>PowerPoint Presentation</vt:lpstr>
      <vt:lpstr>“System Modules/Methodology”</vt:lpstr>
      <vt:lpstr>React native vs Flutter ?</vt:lpstr>
      <vt:lpstr>Different Technologies Like React Native?</vt:lpstr>
      <vt:lpstr>5000+</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41</cp:revision>
  <dcterms:modified xsi:type="dcterms:W3CDTF">2021-12-14T09:23:35Z</dcterms:modified>
</cp:coreProperties>
</file>