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3"/>
  </p:notesMasterIdLst>
  <p:sldIdLst>
    <p:sldId id="256" r:id="rId2"/>
    <p:sldId id="281" r:id="rId3"/>
    <p:sldId id="300" r:id="rId4"/>
    <p:sldId id="260" r:id="rId5"/>
    <p:sldId id="275" r:id="rId6"/>
    <p:sldId id="261" r:id="rId7"/>
    <p:sldId id="259" r:id="rId8"/>
    <p:sldId id="262" r:id="rId9"/>
    <p:sldId id="263" r:id="rId10"/>
    <p:sldId id="264" r:id="rId11"/>
    <p:sldId id="296" r:id="rId12"/>
    <p:sldId id="297" r:id="rId13"/>
    <p:sldId id="267" r:id="rId14"/>
    <p:sldId id="265" r:id="rId15"/>
    <p:sldId id="270" r:id="rId16"/>
    <p:sldId id="295" r:id="rId17"/>
    <p:sldId id="271" r:id="rId18"/>
    <p:sldId id="268" r:id="rId19"/>
    <p:sldId id="298" r:id="rId20"/>
    <p:sldId id="299" r:id="rId21"/>
    <p:sldId id="278" r:id="rId22"/>
  </p:sldIdLst>
  <p:sldSz cx="9144000" cy="5143500" type="screen16x9"/>
  <p:notesSz cx="6858000" cy="9144000"/>
  <p:embeddedFontLst>
    <p:embeddedFont>
      <p:font typeface="Ubuntu" panose="020B0604020202020204" charset="0"/>
      <p:regular r:id="rId24"/>
      <p:bold r:id="rId25"/>
      <p:italic r:id="rId26"/>
      <p:boldItalic r:id="rId27"/>
    </p:embeddedFont>
    <p:embeddedFont>
      <p:font typeface="Ubuntu Light" panose="020B0604020202020204" charset="0"/>
      <p:regular r:id="rId28"/>
      <p:bold r:id="rId29"/>
      <p:italic r:id="rId30"/>
      <p:boldItalic r:id="rId31"/>
    </p:embeddedFont>
    <p:embeddedFont>
      <p:font typeface="Work Sans Regular"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4379CE-DF76-49EC-B630-198188EDF416}">
  <a:tblStyle styleId="{B84379CE-DF76-49EC-B630-198188EDF41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0C1D61-F382-416E-A118-38419C8BC46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44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6805868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512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7032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3803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300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39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462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8b1253edf7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8b1253edf7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0825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c8a06234e5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c8a06234e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083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194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018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72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8592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494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107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6383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930600" y="939700"/>
            <a:ext cx="7282800" cy="32640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930600" y="2056000"/>
            <a:ext cx="7282800" cy="584100"/>
          </a:xfrm>
          <a:prstGeom prst="rect">
            <a:avLst/>
          </a:prstGeom>
        </p:spPr>
        <p:txBody>
          <a:bodyPr spcFirstLastPara="1" wrap="square" lIns="0" tIns="0" rIns="0" bIns="0" anchor="b"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6" name="Google Shape;16;p3"/>
          <p:cNvSpPr txBox="1">
            <a:spLocks noGrp="1"/>
          </p:cNvSpPr>
          <p:nvPr>
            <p:ph type="subTitle" idx="1"/>
          </p:nvPr>
        </p:nvSpPr>
        <p:spPr>
          <a:xfrm>
            <a:off x="930600" y="2736802"/>
            <a:ext cx="7282800" cy="35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body" idx="1"/>
          </p:nvPr>
        </p:nvSpPr>
        <p:spPr>
          <a:xfrm>
            <a:off x="930600" y="939700"/>
            <a:ext cx="7282800" cy="3264000"/>
          </a:xfrm>
          <a:prstGeom prst="rect">
            <a:avLst/>
          </a:prstGeom>
        </p:spPr>
        <p:txBody>
          <a:bodyPr spcFirstLastPara="1" wrap="square" lIns="0" tIns="0" rIns="0" bIns="0" anchor="ctr" anchorCtr="0">
            <a:noAutofit/>
          </a:bodyPr>
          <a:lstStyle>
            <a:lvl1pPr marL="457200" lvl="0" indent="-431800" rtl="0">
              <a:spcBef>
                <a:spcPts val="600"/>
              </a:spcBef>
              <a:spcAft>
                <a:spcPts val="0"/>
              </a:spcAft>
              <a:buSzPts val="3200"/>
              <a:buChar char="▪"/>
              <a:defRPr sz="3200"/>
            </a:lvl1pPr>
            <a:lvl2pPr marL="914400" lvl="1" indent="-431800" rtl="0">
              <a:spcBef>
                <a:spcPts val="0"/>
              </a:spcBef>
              <a:spcAft>
                <a:spcPts val="0"/>
              </a:spcAft>
              <a:buSzPts val="3200"/>
              <a:buChar char="▫"/>
              <a:defRPr sz="3200"/>
            </a:lvl2pPr>
            <a:lvl3pPr marL="1371600" lvl="2" indent="-431800" rtl="0">
              <a:spcBef>
                <a:spcPts val="0"/>
              </a:spcBef>
              <a:spcAft>
                <a:spcPts val="0"/>
              </a:spcAft>
              <a:buSzPts val="3200"/>
              <a:buChar char="▫"/>
              <a:defRPr sz="3200"/>
            </a:lvl3pPr>
            <a:lvl4pPr marL="1828800" lvl="3" indent="-431800" rtl="0">
              <a:spcBef>
                <a:spcPts val="0"/>
              </a:spcBef>
              <a:spcAft>
                <a:spcPts val="0"/>
              </a:spcAft>
              <a:buSzPts val="3200"/>
              <a:buChar char="▫"/>
              <a:defRPr sz="3200"/>
            </a:lvl4pPr>
            <a:lvl5pPr marL="2286000" lvl="4" indent="-431800" rtl="0">
              <a:spcBef>
                <a:spcPts val="0"/>
              </a:spcBef>
              <a:spcAft>
                <a:spcPts val="0"/>
              </a:spcAft>
              <a:buSzPts val="3200"/>
              <a:buChar char="▫"/>
              <a:defRPr sz="3200"/>
            </a:lvl5pPr>
            <a:lvl6pPr marL="2743200" lvl="5" indent="-431800" rtl="0">
              <a:spcBef>
                <a:spcPts val="0"/>
              </a:spcBef>
              <a:spcAft>
                <a:spcPts val="0"/>
              </a:spcAft>
              <a:buSzPts val="3200"/>
              <a:buChar char="▫"/>
              <a:defRPr sz="3200"/>
            </a:lvl6pPr>
            <a:lvl7pPr marL="3200400" lvl="6" indent="-431800" rtl="0">
              <a:spcBef>
                <a:spcPts val="0"/>
              </a:spcBef>
              <a:spcAft>
                <a:spcPts val="0"/>
              </a:spcAft>
              <a:buSzPts val="3200"/>
              <a:buChar char="▫"/>
              <a:defRPr sz="3200"/>
            </a:lvl7pPr>
            <a:lvl8pPr marL="3657600" lvl="7" indent="-431800" rtl="0">
              <a:spcBef>
                <a:spcPts val="0"/>
              </a:spcBef>
              <a:spcAft>
                <a:spcPts val="0"/>
              </a:spcAft>
              <a:buSzPts val="3200"/>
              <a:buChar char="▫"/>
              <a:defRPr sz="3200"/>
            </a:lvl8pPr>
            <a:lvl9pPr marL="4114800" lvl="8" indent="-431800" rtl="0">
              <a:spcBef>
                <a:spcPts val="0"/>
              </a:spcBef>
              <a:spcAft>
                <a:spcPts val="0"/>
              </a:spcAft>
              <a:buSzPts val="3200"/>
              <a:buChar char="▫"/>
              <a:defRPr sz="3200"/>
            </a:lvl9pPr>
          </a:lstStyle>
          <a:p>
            <a:endParaRPr/>
          </a:p>
        </p:txBody>
      </p:sp>
      <p:sp>
        <p:nvSpPr>
          <p:cNvPr id="19" name="Google Shape;19;p4"/>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p:nvPr/>
        </p:nvSpPr>
        <p:spPr>
          <a:xfrm>
            <a:off x="465300" y="465400"/>
            <a:ext cx="465300" cy="366562"/>
          </a:xfrm>
          <a:prstGeom prst="rect">
            <a:avLst/>
          </a:prstGeom>
        </p:spPr>
        <p:txBody>
          <a:bodyPr>
            <a:prstTxWarp prst="textPlain">
              <a:avLst/>
            </a:prstTxWarp>
          </a:bodyPr>
          <a:lstStyle/>
          <a:p>
            <a:pPr lvl="0" algn="ctr"/>
            <a:r>
              <a:rPr b="1" i="0">
                <a:ln>
                  <a:noFill/>
                </a:ln>
                <a:solidFill>
                  <a:schemeClr val="lt1"/>
                </a:solidFill>
                <a:latin typeface="Arial"/>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 name="Google Shape;23;p5"/>
          <p:cNvSpPr txBox="1">
            <a:spLocks noGrp="1"/>
          </p:cNvSpPr>
          <p:nvPr>
            <p:ph type="body" idx="1"/>
          </p:nvPr>
        </p:nvSpPr>
        <p:spPr>
          <a:xfrm>
            <a:off x="930600" y="1415684"/>
            <a:ext cx="7282800" cy="27882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4" name="Google Shape;24;p5"/>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7" name="Google Shape;27;p6"/>
          <p:cNvSpPr txBox="1">
            <a:spLocks noGrp="1"/>
          </p:cNvSpPr>
          <p:nvPr>
            <p:ph type="body" idx="1"/>
          </p:nvPr>
        </p:nvSpPr>
        <p:spPr>
          <a:xfrm>
            <a:off x="930575" y="1415675"/>
            <a:ext cx="3402600" cy="2788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8" name="Google Shape;28;p6"/>
          <p:cNvSpPr txBox="1">
            <a:spLocks noGrp="1"/>
          </p:cNvSpPr>
          <p:nvPr>
            <p:ph type="body" idx="2"/>
          </p:nvPr>
        </p:nvSpPr>
        <p:spPr>
          <a:xfrm>
            <a:off x="4810650" y="1415675"/>
            <a:ext cx="3402600" cy="2788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9" name="Google Shape;29;p6"/>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2" name="Google Shape;32;p7"/>
          <p:cNvSpPr txBox="1">
            <a:spLocks noGrp="1"/>
          </p:cNvSpPr>
          <p:nvPr>
            <p:ph type="body" idx="1"/>
          </p:nvPr>
        </p:nvSpPr>
        <p:spPr>
          <a:xfrm>
            <a:off x="914562" y="1415675"/>
            <a:ext cx="2268600" cy="2788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3" name="Google Shape;33;p7"/>
          <p:cNvSpPr txBox="1">
            <a:spLocks noGrp="1"/>
          </p:cNvSpPr>
          <p:nvPr>
            <p:ph type="body" idx="2"/>
          </p:nvPr>
        </p:nvSpPr>
        <p:spPr>
          <a:xfrm>
            <a:off x="3421615" y="1415675"/>
            <a:ext cx="2268600" cy="2788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4" name="Google Shape;34;p7"/>
          <p:cNvSpPr txBox="1">
            <a:spLocks noGrp="1"/>
          </p:cNvSpPr>
          <p:nvPr>
            <p:ph type="body" idx="3"/>
          </p:nvPr>
        </p:nvSpPr>
        <p:spPr>
          <a:xfrm>
            <a:off x="5928668" y="1415675"/>
            <a:ext cx="2268600" cy="2788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7"/>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8" name="Google Shape;38;p8"/>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8000">
              <a:schemeClr val="accent3"/>
            </a:gs>
            <a:gs pos="41000">
              <a:schemeClr val="accent2"/>
            </a:gs>
            <a:gs pos="61000">
              <a:schemeClr val="accent1"/>
            </a:gs>
            <a:gs pos="82000">
              <a:schemeClr val="accent6"/>
            </a:gs>
            <a:gs pos="100000">
              <a:schemeClr val="accent5"/>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30600" y="886017"/>
            <a:ext cx="7282800" cy="3642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1pPr>
            <a:lvl2pPr lvl="1"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2pPr>
            <a:lvl3pPr lvl="2"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3pPr>
            <a:lvl4pPr lvl="3"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4pPr>
            <a:lvl5pPr lvl="4"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5pPr>
            <a:lvl6pPr lvl="5"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6pPr>
            <a:lvl7pPr lvl="6"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7pPr>
            <a:lvl8pPr lvl="7"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8pPr>
            <a:lvl9pPr lvl="8"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9pPr>
          </a:lstStyle>
          <a:p>
            <a:endParaRPr/>
          </a:p>
        </p:txBody>
      </p:sp>
      <p:sp>
        <p:nvSpPr>
          <p:cNvPr id="7" name="Google Shape;7;p1"/>
          <p:cNvSpPr txBox="1">
            <a:spLocks noGrp="1"/>
          </p:cNvSpPr>
          <p:nvPr>
            <p:ph type="body" idx="1"/>
          </p:nvPr>
        </p:nvSpPr>
        <p:spPr>
          <a:xfrm>
            <a:off x="930600" y="1415684"/>
            <a:ext cx="7282800" cy="27882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1pPr>
            <a:lvl2pPr marL="914400" lvl="1"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2pPr>
            <a:lvl3pPr marL="1371600" lvl="2"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3pPr>
            <a:lvl4pPr marL="1828800" lvl="3"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4pPr>
            <a:lvl5pPr marL="2286000" lvl="4"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5pPr>
            <a:lvl6pPr marL="2743200" lvl="5"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6pPr>
            <a:lvl7pPr marL="3200400" lvl="6"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7pPr>
            <a:lvl8pPr marL="3657600" lvl="7"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8pPr>
            <a:lvl9pPr marL="4114800" lvl="8"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9pPr>
          </a:lstStyle>
          <a:p>
            <a:endParaRPr/>
          </a:p>
        </p:txBody>
      </p:sp>
      <p:sp>
        <p:nvSpPr>
          <p:cNvPr id="8" name="Google Shape;8;p1"/>
          <p:cNvSpPr txBox="1">
            <a:spLocks noGrp="1"/>
          </p:cNvSpPr>
          <p:nvPr>
            <p:ph type="sldNum" idx="12"/>
          </p:nvPr>
        </p:nvSpPr>
        <p:spPr>
          <a:xfrm>
            <a:off x="8213401" y="4248586"/>
            <a:ext cx="465300" cy="474300"/>
          </a:xfrm>
          <a:prstGeom prst="rect">
            <a:avLst/>
          </a:prstGeom>
          <a:noFill/>
          <a:ln>
            <a:noFill/>
          </a:ln>
        </p:spPr>
        <p:txBody>
          <a:bodyPr spcFirstLastPara="1" wrap="square" lIns="0" tIns="0" rIns="0" bIns="0" anchor="b" anchorCtr="0">
            <a:noAutofit/>
          </a:bodyPr>
          <a:lstStyle>
            <a:lvl1pPr lvl="0" algn="r" rtl="0">
              <a:buNone/>
              <a:defRPr sz="1600" b="1">
                <a:solidFill>
                  <a:schemeClr val="lt1"/>
                </a:solidFill>
                <a:latin typeface="Ubuntu"/>
                <a:ea typeface="Ubuntu"/>
                <a:cs typeface="Ubuntu"/>
                <a:sym typeface="Ubuntu"/>
              </a:defRPr>
            </a:lvl1pPr>
            <a:lvl2pPr lvl="1" algn="r" rtl="0">
              <a:buNone/>
              <a:defRPr sz="1600" b="1">
                <a:solidFill>
                  <a:schemeClr val="lt1"/>
                </a:solidFill>
                <a:latin typeface="Ubuntu"/>
                <a:ea typeface="Ubuntu"/>
                <a:cs typeface="Ubuntu"/>
                <a:sym typeface="Ubuntu"/>
              </a:defRPr>
            </a:lvl2pPr>
            <a:lvl3pPr lvl="2" algn="r" rtl="0">
              <a:buNone/>
              <a:defRPr sz="1600" b="1">
                <a:solidFill>
                  <a:schemeClr val="lt1"/>
                </a:solidFill>
                <a:latin typeface="Ubuntu"/>
                <a:ea typeface="Ubuntu"/>
                <a:cs typeface="Ubuntu"/>
                <a:sym typeface="Ubuntu"/>
              </a:defRPr>
            </a:lvl3pPr>
            <a:lvl4pPr lvl="3" algn="r" rtl="0">
              <a:buNone/>
              <a:defRPr sz="1600" b="1">
                <a:solidFill>
                  <a:schemeClr val="lt1"/>
                </a:solidFill>
                <a:latin typeface="Ubuntu"/>
                <a:ea typeface="Ubuntu"/>
                <a:cs typeface="Ubuntu"/>
                <a:sym typeface="Ubuntu"/>
              </a:defRPr>
            </a:lvl4pPr>
            <a:lvl5pPr lvl="4" algn="r" rtl="0">
              <a:buNone/>
              <a:defRPr sz="1600" b="1">
                <a:solidFill>
                  <a:schemeClr val="lt1"/>
                </a:solidFill>
                <a:latin typeface="Ubuntu"/>
                <a:ea typeface="Ubuntu"/>
                <a:cs typeface="Ubuntu"/>
                <a:sym typeface="Ubuntu"/>
              </a:defRPr>
            </a:lvl5pPr>
            <a:lvl6pPr lvl="5" algn="r" rtl="0">
              <a:buNone/>
              <a:defRPr sz="1600" b="1">
                <a:solidFill>
                  <a:schemeClr val="lt1"/>
                </a:solidFill>
                <a:latin typeface="Ubuntu"/>
                <a:ea typeface="Ubuntu"/>
                <a:cs typeface="Ubuntu"/>
                <a:sym typeface="Ubuntu"/>
              </a:defRPr>
            </a:lvl6pPr>
            <a:lvl7pPr lvl="6" algn="r" rtl="0">
              <a:buNone/>
              <a:defRPr sz="1600" b="1">
                <a:solidFill>
                  <a:schemeClr val="lt1"/>
                </a:solidFill>
                <a:latin typeface="Ubuntu"/>
                <a:ea typeface="Ubuntu"/>
                <a:cs typeface="Ubuntu"/>
                <a:sym typeface="Ubuntu"/>
              </a:defRPr>
            </a:lvl7pPr>
            <a:lvl8pPr lvl="7" algn="r" rtl="0">
              <a:buNone/>
              <a:defRPr sz="1600" b="1">
                <a:solidFill>
                  <a:schemeClr val="lt1"/>
                </a:solidFill>
                <a:latin typeface="Ubuntu"/>
                <a:ea typeface="Ubuntu"/>
                <a:cs typeface="Ubuntu"/>
                <a:sym typeface="Ubuntu"/>
              </a:defRPr>
            </a:lvl8pPr>
            <a:lvl9pPr lvl="8" algn="r" rtl="0">
              <a:buNone/>
              <a:defRPr sz="1600" b="1">
                <a:solidFill>
                  <a:schemeClr val="lt1"/>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
              <a:t>‹#›</a:t>
            </a:fld>
            <a:endParaRPr/>
          </a:p>
        </p:txBody>
      </p:sp>
      <p:grpSp>
        <p:nvGrpSpPr>
          <p:cNvPr id="9" name="Google Shape;9;p1"/>
          <p:cNvGrpSpPr/>
          <p:nvPr/>
        </p:nvGrpSpPr>
        <p:grpSpPr>
          <a:xfrm>
            <a:off x="465300" y="465400"/>
            <a:ext cx="8213400" cy="4212750"/>
            <a:chOff x="465300" y="465400"/>
            <a:chExt cx="8213400" cy="4212750"/>
          </a:xfrm>
        </p:grpSpPr>
        <p:sp>
          <p:nvSpPr>
            <p:cNvPr id="10" name="Google Shape;10;p1"/>
            <p:cNvSpPr/>
            <p:nvPr/>
          </p:nvSpPr>
          <p:spPr>
            <a:xfrm rot="10800000">
              <a:off x="3221100" y="465400"/>
              <a:ext cx="5457600" cy="1395600"/>
            </a:xfrm>
            <a:prstGeom prst="corner">
              <a:avLst>
                <a:gd name="adj1" fmla="val 1582"/>
                <a:gd name="adj2" fmla="val 154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Work Sans Regular"/>
                <a:ea typeface="Work Sans Regular"/>
                <a:cs typeface="Work Sans Regular"/>
                <a:sym typeface="Work Sans Regular"/>
              </a:endParaRPr>
            </a:p>
          </p:txBody>
        </p:sp>
        <p:sp>
          <p:nvSpPr>
            <p:cNvPr id="11" name="Google Shape;11;p1"/>
            <p:cNvSpPr/>
            <p:nvPr/>
          </p:nvSpPr>
          <p:spPr>
            <a:xfrm>
              <a:off x="465300" y="3282550"/>
              <a:ext cx="5457600" cy="1395600"/>
            </a:xfrm>
            <a:prstGeom prst="corner">
              <a:avLst>
                <a:gd name="adj1" fmla="val 1582"/>
                <a:gd name="adj2" fmla="val 154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Work Sans Regular"/>
                <a:ea typeface="Work Sans Regular"/>
                <a:cs typeface="Work Sans Regular"/>
                <a:sym typeface="Work Sans Regular"/>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467">
          <p15:clr>
            <a:srgbClr val="EA4335"/>
          </p15:clr>
        </p15:guide>
        <p15:guide id="2" orient="horz" pos="2947">
          <p15:clr>
            <a:srgbClr val="EA4335"/>
          </p15:clr>
        </p15:guide>
        <p15:guide id="3" pos="586">
          <p15:clr>
            <a:srgbClr val="EA4335"/>
          </p15:clr>
        </p15:guide>
        <p15:guide id="4" orient="horz" pos="592">
          <p15:clr>
            <a:srgbClr val="EA4335"/>
          </p15:clr>
        </p15:guide>
        <p15:guide id="5" pos="5174">
          <p15:clr>
            <a:srgbClr val="EA4335"/>
          </p15:clr>
        </p15:guide>
        <p15:guide id="6" orient="horz" pos="2648">
          <p15:clr>
            <a:srgbClr val="EA4335"/>
          </p15:clr>
        </p15:guide>
        <p15:guide id="7" orient="horz" pos="293">
          <p15:clr>
            <a:srgbClr val="EA4335"/>
          </p15:clr>
        </p15:guide>
        <p15:guide id="8" pos="2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ctrTitle"/>
          </p:nvPr>
        </p:nvSpPr>
        <p:spPr>
          <a:xfrm>
            <a:off x="674452" y="551234"/>
            <a:ext cx="7911830" cy="396888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400" dirty="0" smtClean="0">
                <a:effectLst>
                  <a:outerShdw blurRad="38100" dist="38100" dir="2700000" algn="tl">
                    <a:srgbClr val="000000">
                      <a:alpha val="43137"/>
                    </a:srgbClr>
                  </a:outerShdw>
                </a:effectLst>
              </a:rPr>
              <a:t>“CROSS-PLATFORM</a:t>
            </a:r>
            <a:br>
              <a:rPr lang="en" sz="5400" dirty="0" smtClean="0">
                <a:effectLst>
                  <a:outerShdw blurRad="38100" dist="38100" dir="2700000" algn="tl">
                    <a:srgbClr val="000000">
                      <a:alpha val="43137"/>
                    </a:srgbClr>
                  </a:outerShdw>
                </a:effectLst>
              </a:rPr>
            </a:br>
            <a:r>
              <a:rPr lang="en" sz="5400" dirty="0" smtClean="0">
                <a:effectLst>
                  <a:outerShdw blurRad="38100" dist="38100" dir="2700000" algn="tl">
                    <a:srgbClr val="000000">
                      <a:alpha val="43137"/>
                    </a:srgbClr>
                  </a:outerShdw>
                </a:effectLst>
              </a:rPr>
              <a:t>APPLICATION DEVELOPMENT IN REACT NATIVE”</a:t>
            </a:r>
            <a:endParaRPr sz="5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930599" y="886016"/>
            <a:ext cx="7350881" cy="72228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Different Technologies Like React Native?</a:t>
            </a:r>
            <a:endParaRPr dirty="0"/>
          </a:p>
        </p:txBody>
      </p:sp>
      <p:sp>
        <p:nvSpPr>
          <p:cNvPr id="121" name="Google Shape;121;p20"/>
          <p:cNvSpPr txBox="1">
            <a:spLocks noGrp="1"/>
          </p:cNvSpPr>
          <p:nvPr>
            <p:ph type="body" idx="1"/>
          </p:nvPr>
        </p:nvSpPr>
        <p:spPr>
          <a:xfrm>
            <a:off x="732979" y="1804782"/>
            <a:ext cx="2268600" cy="2788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b="1" dirty="0" smtClean="0"/>
              <a:t>Flutter</a:t>
            </a:r>
            <a:endParaRPr b="1" dirty="0"/>
          </a:p>
          <a:p>
            <a:pPr marL="0" lvl="0" indent="0" algn="l" rtl="0">
              <a:spcBef>
                <a:spcPts val="600"/>
              </a:spcBef>
              <a:spcAft>
                <a:spcPts val="0"/>
              </a:spcAft>
              <a:buNone/>
            </a:pPr>
            <a:r>
              <a:rPr lang="en" dirty="0" smtClean="0"/>
              <a:t>Created By Google used for cross-platform application development with dart language support.</a:t>
            </a:r>
            <a:endParaRPr dirty="0"/>
          </a:p>
        </p:txBody>
      </p:sp>
      <p:sp>
        <p:nvSpPr>
          <p:cNvPr id="122" name="Google Shape;122;p20"/>
          <p:cNvSpPr txBox="1">
            <a:spLocks noGrp="1"/>
          </p:cNvSpPr>
          <p:nvPr>
            <p:ph type="body" idx="2"/>
          </p:nvPr>
        </p:nvSpPr>
        <p:spPr>
          <a:xfrm>
            <a:off x="3338890" y="1804782"/>
            <a:ext cx="2268600" cy="2788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b="1" dirty="0" smtClean="0"/>
              <a:t>IONIC</a:t>
            </a:r>
            <a:endParaRPr b="1" dirty="0"/>
          </a:p>
          <a:p>
            <a:pPr marL="0" lvl="0" indent="0" algn="l" rtl="0">
              <a:spcBef>
                <a:spcPts val="600"/>
              </a:spcBef>
              <a:spcAft>
                <a:spcPts val="0"/>
              </a:spcAft>
              <a:buNone/>
            </a:pPr>
            <a:r>
              <a:rPr lang="en" dirty="0" smtClean="0"/>
              <a:t>Based on Angular Framework Concepts are similar like React Native but a huge Framework to build apps.</a:t>
            </a:r>
            <a:endParaRPr dirty="0"/>
          </a:p>
        </p:txBody>
      </p:sp>
      <p:sp>
        <p:nvSpPr>
          <p:cNvPr id="123" name="Google Shape;123;p20"/>
          <p:cNvSpPr txBox="1">
            <a:spLocks noGrp="1"/>
          </p:cNvSpPr>
          <p:nvPr>
            <p:ph type="body" idx="3"/>
          </p:nvPr>
        </p:nvSpPr>
        <p:spPr>
          <a:xfrm>
            <a:off x="5944801" y="1804782"/>
            <a:ext cx="2268600" cy="2788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smtClean="0"/>
              <a:t>Xamarin</a:t>
            </a:r>
            <a:endParaRPr b="1" dirty="0" smtClean="0"/>
          </a:p>
          <a:p>
            <a:pPr marL="0" lvl="0" indent="0" algn="l" rtl="0">
              <a:spcBef>
                <a:spcPts val="600"/>
              </a:spcBef>
              <a:spcAft>
                <a:spcPts val="0"/>
              </a:spcAft>
              <a:buNone/>
            </a:pPr>
            <a:r>
              <a:rPr lang="en-IN" dirty="0" smtClean="0"/>
              <a:t>.NET Based </a:t>
            </a:r>
            <a:r>
              <a:rPr lang="en-IN" dirty="0" err="1" smtClean="0"/>
              <a:t>Framwork</a:t>
            </a:r>
            <a:r>
              <a:rPr lang="en-IN" dirty="0" smtClean="0"/>
              <a:t> for building apps for android and IOS, It uses C# Programming Language.</a:t>
            </a:r>
            <a:endParaRPr dirty="0"/>
          </a:p>
          <a:p>
            <a:pPr marL="0" lvl="0" indent="0" algn="l" rtl="0">
              <a:spcBef>
                <a:spcPts val="600"/>
              </a:spcBef>
              <a:spcAft>
                <a:spcPts val="0"/>
              </a:spcAft>
              <a:buNone/>
            </a:pPr>
            <a:endParaRPr dirty="0"/>
          </a:p>
        </p:txBody>
      </p:sp>
      <p:sp>
        <p:nvSpPr>
          <p:cNvPr id="124" name="Google Shape;124;p20"/>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TextBox 2"/>
          <p:cNvSpPr txBox="1"/>
          <p:nvPr/>
        </p:nvSpPr>
        <p:spPr>
          <a:xfrm>
            <a:off x="1199745" y="648511"/>
            <a:ext cx="7133617" cy="830997"/>
          </a:xfrm>
          <a:prstGeom prst="rect">
            <a:avLst/>
          </a:prstGeom>
          <a:noFill/>
        </p:spPr>
        <p:txBody>
          <a:bodyPr wrap="square" rtlCol="0">
            <a:spAutoFit/>
          </a:bodyPr>
          <a:lstStyle/>
          <a:p>
            <a:r>
              <a:rPr lang="en-US" sz="4800" dirty="0" smtClean="0">
                <a:solidFill>
                  <a:schemeClr val="bg1"/>
                </a:solidFill>
                <a:latin typeface="Ubuntu" panose="020B0604020202020204" charset="0"/>
              </a:rPr>
              <a:t>Literature Survey</a:t>
            </a:r>
            <a:endParaRPr lang="en-IN" sz="4800" dirty="0">
              <a:solidFill>
                <a:schemeClr val="bg1"/>
              </a:solidFill>
              <a:latin typeface="Ubuntu" panose="020B060402020202020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034632404"/>
              </p:ext>
            </p:extLst>
          </p:nvPr>
        </p:nvGraphicFramePr>
        <p:xfrm>
          <a:off x="1403562" y="1934048"/>
          <a:ext cx="6725982" cy="2103120"/>
        </p:xfrm>
        <a:graphic>
          <a:graphicData uri="http://schemas.openxmlformats.org/drawingml/2006/table">
            <a:tbl>
              <a:tblPr firstRow="1" bandRow="1">
                <a:tableStyleId>{B84379CE-DF76-49EC-B630-198188EDF416}</a:tableStyleId>
              </a:tblPr>
              <a:tblGrid>
                <a:gridCol w="1120997"/>
                <a:gridCol w="1360020"/>
                <a:gridCol w="881974"/>
                <a:gridCol w="1120997"/>
                <a:gridCol w="1120997"/>
                <a:gridCol w="1120997"/>
              </a:tblGrid>
              <a:tr h="458957">
                <a:tc>
                  <a:txBody>
                    <a:bodyPr/>
                    <a:lstStyle/>
                    <a:p>
                      <a:pPr algn="ctr"/>
                      <a:r>
                        <a:rPr lang="en-US" dirty="0" smtClean="0">
                          <a:solidFill>
                            <a:schemeClr val="bg1"/>
                          </a:solidFill>
                          <a:latin typeface="Ubuntu" panose="020B0604020202020204" charset="0"/>
                        </a:rPr>
                        <a:t>sr.no</a:t>
                      </a:r>
                      <a:endParaRPr lang="en-IN" dirty="0">
                        <a:solidFill>
                          <a:schemeClr val="bg1"/>
                        </a:solidFill>
                        <a:latin typeface="Ubuntu" panose="020B0604020202020204" charset="0"/>
                      </a:endParaRPr>
                    </a:p>
                  </a:txBody>
                  <a:tcPr/>
                </a:tc>
                <a:tc>
                  <a:txBody>
                    <a:bodyPr/>
                    <a:lstStyle/>
                    <a:p>
                      <a:pPr algn="ctr"/>
                      <a:r>
                        <a:rPr lang="en-IN" sz="1400" b="0" i="0" u="none" strike="noStrike" cap="none" dirty="0" smtClean="0">
                          <a:solidFill>
                            <a:schemeClr val="bg1"/>
                          </a:solidFill>
                          <a:effectLst/>
                          <a:latin typeface="Ubuntu" panose="020B0604020202020204" charset="0"/>
                          <a:ea typeface="Arial"/>
                          <a:cs typeface="Arial"/>
                          <a:sym typeface="Arial"/>
                        </a:rPr>
                        <a:t>Title of Page</a:t>
                      </a:r>
                      <a:endParaRPr lang="en-IN" dirty="0">
                        <a:solidFill>
                          <a:schemeClr val="bg1"/>
                        </a:solidFill>
                        <a:latin typeface="Ubuntu" panose="020B0604020202020204" charset="0"/>
                      </a:endParaRPr>
                    </a:p>
                  </a:txBody>
                  <a:tcPr/>
                </a:tc>
                <a:tc>
                  <a:txBody>
                    <a:bodyPr/>
                    <a:lstStyle/>
                    <a:p>
                      <a:pPr algn="ctr"/>
                      <a:r>
                        <a:rPr lang="en-IN" sz="1400" b="0" i="0" u="none" strike="noStrike" cap="none" dirty="0" smtClean="0">
                          <a:solidFill>
                            <a:schemeClr val="bg1"/>
                          </a:solidFill>
                          <a:effectLst/>
                          <a:latin typeface="Ubuntu" panose="020B0604020202020204" charset="0"/>
                          <a:ea typeface="Arial"/>
                          <a:cs typeface="Arial"/>
                          <a:sym typeface="Arial"/>
                        </a:rPr>
                        <a:t>Author</a:t>
                      </a:r>
                      <a:endParaRPr lang="en-IN" dirty="0">
                        <a:solidFill>
                          <a:schemeClr val="bg1"/>
                        </a:solidFill>
                        <a:latin typeface="Ubuntu" panose="020B0604020202020204" charset="0"/>
                      </a:endParaRPr>
                    </a:p>
                  </a:txBody>
                  <a:tcPr/>
                </a:tc>
                <a:tc>
                  <a:txBody>
                    <a:bodyPr/>
                    <a:lstStyle/>
                    <a:p>
                      <a:pPr algn="ctr"/>
                      <a:r>
                        <a:rPr lang="en-IN" sz="1400" b="0" i="0" u="none" strike="noStrike" cap="none" dirty="0" smtClean="0">
                          <a:solidFill>
                            <a:schemeClr val="bg1"/>
                          </a:solidFill>
                          <a:effectLst/>
                          <a:latin typeface="Ubuntu" panose="020B0604020202020204" charset="0"/>
                          <a:ea typeface="Arial"/>
                          <a:cs typeface="Arial"/>
                          <a:sym typeface="Arial"/>
                        </a:rPr>
                        <a:t>Published Year</a:t>
                      </a:r>
                      <a:endParaRPr lang="en-IN" dirty="0">
                        <a:solidFill>
                          <a:schemeClr val="bg1"/>
                        </a:solidFill>
                        <a:latin typeface="Ubuntu" panose="020B0604020202020204" charset="0"/>
                      </a:endParaRPr>
                    </a:p>
                  </a:txBody>
                  <a:tcPr/>
                </a:tc>
                <a:tc>
                  <a:txBody>
                    <a:bodyPr/>
                    <a:lstStyle/>
                    <a:p>
                      <a:pPr algn="ctr"/>
                      <a:r>
                        <a:rPr lang="en-IN" sz="1400" b="0" i="0" u="none" strike="noStrike" cap="none" dirty="0" smtClean="0">
                          <a:solidFill>
                            <a:schemeClr val="bg1"/>
                          </a:solidFill>
                          <a:effectLst/>
                          <a:latin typeface="Ubuntu" panose="020B0604020202020204" charset="0"/>
                          <a:ea typeface="Arial"/>
                          <a:cs typeface="Arial"/>
                          <a:sym typeface="Arial"/>
                        </a:rPr>
                        <a:t>Finding</a:t>
                      </a:r>
                      <a:endParaRPr lang="en-IN" dirty="0">
                        <a:solidFill>
                          <a:schemeClr val="bg1"/>
                        </a:solidFill>
                        <a:latin typeface="Ubuntu" panose="020B0604020202020204" charset="0"/>
                      </a:endParaRPr>
                    </a:p>
                  </a:txBody>
                  <a:tcPr/>
                </a:tc>
                <a:tc>
                  <a:txBody>
                    <a:bodyPr/>
                    <a:lstStyle/>
                    <a:p>
                      <a:pPr algn="ctr"/>
                      <a:r>
                        <a:rPr lang="en-IN" sz="1400" b="0" i="0" u="none" strike="noStrike" cap="none" dirty="0" smtClean="0">
                          <a:solidFill>
                            <a:schemeClr val="bg1"/>
                          </a:solidFill>
                          <a:effectLst/>
                          <a:latin typeface="Ubuntu" panose="020B0604020202020204" charset="0"/>
                          <a:ea typeface="Arial"/>
                          <a:cs typeface="Arial"/>
                          <a:sym typeface="Arial"/>
                        </a:rPr>
                        <a:t>Future Scope</a:t>
                      </a:r>
                      <a:endParaRPr lang="en-IN" dirty="0">
                        <a:solidFill>
                          <a:schemeClr val="bg1"/>
                        </a:solidFill>
                        <a:latin typeface="Ubuntu" panose="020B0604020202020204" charset="0"/>
                      </a:endParaRPr>
                    </a:p>
                  </a:txBody>
                  <a:tcPr/>
                </a:tc>
              </a:tr>
              <a:tr h="1023904">
                <a:tc>
                  <a:txBody>
                    <a:bodyPr/>
                    <a:lstStyle/>
                    <a:p>
                      <a:pPr algn="ctr"/>
                      <a:r>
                        <a:rPr lang="en-US" dirty="0" smtClean="0">
                          <a:solidFill>
                            <a:schemeClr val="bg1"/>
                          </a:solidFill>
                          <a:latin typeface="Ubuntu" panose="020B0604020202020204" charset="0"/>
                        </a:rPr>
                        <a:t>1.</a:t>
                      </a:r>
                      <a:endParaRPr lang="en-IN" dirty="0">
                        <a:solidFill>
                          <a:schemeClr val="bg1"/>
                        </a:solidFill>
                        <a:latin typeface="Ubuntu" panose="020B0604020202020204" charset="0"/>
                      </a:endParaRPr>
                    </a:p>
                  </a:txBody>
                  <a:tcPr/>
                </a:tc>
                <a:tc>
                  <a:txBody>
                    <a:bodyPr/>
                    <a:lstStyle/>
                    <a:p>
                      <a:pPr algn="ctr"/>
                      <a:r>
                        <a:rPr lang="en-US" sz="1400" b="0" i="0" u="none" strike="noStrike" cap="none" dirty="0" smtClean="0">
                          <a:solidFill>
                            <a:schemeClr val="bg1"/>
                          </a:solidFill>
                          <a:effectLst/>
                          <a:latin typeface="Ubuntu" panose="020B0604020202020204" charset="0"/>
                          <a:ea typeface="Arial"/>
                          <a:cs typeface="Arial"/>
                          <a:sym typeface="Arial"/>
                        </a:rPr>
                        <a:t>React Native Based Mobile App for Online Experimentation</a:t>
                      </a:r>
                      <a:endParaRPr lang="en-IN" dirty="0">
                        <a:solidFill>
                          <a:schemeClr val="bg1"/>
                        </a:solidFill>
                        <a:latin typeface="Ubuntu" panose="020B0604020202020204" charset="0"/>
                      </a:endParaRPr>
                    </a:p>
                  </a:txBody>
                  <a:tcPr/>
                </a:tc>
                <a:tc>
                  <a:txBody>
                    <a:bodyPr/>
                    <a:lstStyle/>
                    <a:p>
                      <a:pPr algn="ctr"/>
                      <a:r>
                        <a:rPr lang="en-IN" sz="1400" b="0" i="0" u="none" strike="noStrike" cap="none" dirty="0" err="1" smtClean="0">
                          <a:solidFill>
                            <a:schemeClr val="bg1"/>
                          </a:solidFill>
                          <a:effectLst/>
                          <a:latin typeface="Ubuntu" panose="020B0604020202020204" charset="0"/>
                          <a:ea typeface="Arial"/>
                          <a:cs typeface="Arial"/>
                          <a:sym typeface="Arial"/>
                        </a:rPr>
                        <a:t>Xingwei</a:t>
                      </a:r>
                      <a:r>
                        <a:rPr lang="en-IN" sz="1400" b="0" i="0" u="none" strike="noStrike" cap="none" dirty="0" smtClean="0">
                          <a:solidFill>
                            <a:schemeClr val="bg1"/>
                          </a:solidFill>
                          <a:effectLst/>
                          <a:latin typeface="Ubuntu" panose="020B0604020202020204" charset="0"/>
                          <a:ea typeface="Arial"/>
                          <a:cs typeface="Arial"/>
                          <a:sym typeface="Arial"/>
                        </a:rPr>
                        <a:t> Zhou </a:t>
                      </a:r>
                      <a:r>
                        <a:rPr lang="en-IN" sz="1400" b="0" i="0" u="none" strike="noStrike" cap="none" dirty="0" err="1" smtClean="0">
                          <a:solidFill>
                            <a:schemeClr val="bg1"/>
                          </a:solidFill>
                          <a:effectLst/>
                          <a:latin typeface="Ubuntu" panose="020B0604020202020204" charset="0"/>
                          <a:ea typeface="Arial"/>
                          <a:cs typeface="Arial"/>
                          <a:sym typeface="Arial"/>
                        </a:rPr>
                        <a:t>etal</a:t>
                      </a:r>
                      <a:r>
                        <a:rPr lang="en-IN" sz="1400" b="0" i="0" u="none" strike="noStrike" cap="none" dirty="0" smtClean="0">
                          <a:solidFill>
                            <a:schemeClr val="bg1"/>
                          </a:solidFill>
                          <a:effectLst/>
                          <a:latin typeface="Ubuntu" panose="020B0604020202020204" charset="0"/>
                          <a:ea typeface="Arial"/>
                          <a:cs typeface="Arial"/>
                          <a:sym typeface="Arial"/>
                        </a:rPr>
                        <a:t>.</a:t>
                      </a:r>
                      <a:endParaRPr lang="en-IN" dirty="0">
                        <a:solidFill>
                          <a:schemeClr val="bg1"/>
                        </a:solidFill>
                        <a:latin typeface="Ubuntu" panose="020B0604020202020204" charset="0"/>
                      </a:endParaRPr>
                    </a:p>
                  </a:txBody>
                  <a:tcPr/>
                </a:tc>
                <a:tc>
                  <a:txBody>
                    <a:bodyPr/>
                    <a:lstStyle/>
                    <a:p>
                      <a:pPr algn="ctr"/>
                      <a:r>
                        <a:rPr lang="en-IN" sz="1400" b="0" i="0" u="none" strike="noStrike" cap="none" dirty="0" smtClean="0">
                          <a:solidFill>
                            <a:schemeClr val="bg1"/>
                          </a:solidFill>
                          <a:effectLst/>
                          <a:latin typeface="Ubuntu" panose="020B0604020202020204" charset="0"/>
                          <a:ea typeface="Arial"/>
                          <a:cs typeface="Arial"/>
                          <a:sym typeface="Arial"/>
                        </a:rPr>
                        <a:t>2020</a:t>
                      </a:r>
                      <a:endParaRPr lang="en-IN" dirty="0">
                        <a:solidFill>
                          <a:schemeClr val="bg1"/>
                        </a:solidFill>
                        <a:latin typeface="Ubuntu" panose="020B0604020202020204" charset="0"/>
                      </a:endParaRPr>
                    </a:p>
                  </a:txBody>
                  <a:tcPr/>
                </a:tc>
                <a:tc>
                  <a:txBody>
                    <a:bodyPr/>
                    <a:lstStyle/>
                    <a:p>
                      <a:pPr algn="ctr"/>
                      <a:r>
                        <a:rPr lang="en-IN" sz="1400" b="0" i="0" u="none" strike="noStrike" cap="none" dirty="0" smtClean="0">
                          <a:solidFill>
                            <a:schemeClr val="bg1"/>
                          </a:solidFill>
                          <a:effectLst/>
                          <a:latin typeface="Ubuntu" panose="020B0604020202020204" charset="0"/>
                          <a:ea typeface="Arial"/>
                          <a:cs typeface="Arial"/>
                          <a:sym typeface="Arial"/>
                        </a:rPr>
                        <a:t>IEEE </a:t>
                      </a:r>
                      <a:r>
                        <a:rPr lang="en-IN" sz="1400" b="0" i="0" u="none" strike="noStrike" cap="none" dirty="0" err="1" smtClean="0">
                          <a:solidFill>
                            <a:schemeClr val="bg1"/>
                          </a:solidFill>
                          <a:effectLst/>
                          <a:latin typeface="Ubuntu" panose="020B0604020202020204" charset="0"/>
                          <a:ea typeface="Arial"/>
                          <a:cs typeface="Arial"/>
                          <a:sym typeface="Arial"/>
                        </a:rPr>
                        <a:t>Xplore</a:t>
                      </a:r>
                      <a:r>
                        <a:rPr lang="en-IN" sz="1400" b="0" i="0" u="none" strike="noStrike" cap="none" dirty="0" smtClean="0">
                          <a:solidFill>
                            <a:schemeClr val="bg1"/>
                          </a:solidFill>
                          <a:effectLst/>
                          <a:latin typeface="Ubuntu" panose="020B0604020202020204" charset="0"/>
                          <a:ea typeface="Arial"/>
                          <a:cs typeface="Arial"/>
                          <a:sym typeface="Arial"/>
                        </a:rPr>
                        <a:t>.</a:t>
                      </a:r>
                      <a:endParaRPr lang="en-IN" dirty="0">
                        <a:solidFill>
                          <a:schemeClr val="bg1"/>
                        </a:solidFill>
                        <a:latin typeface="Ubuntu" panose="020B0604020202020204" charset="0"/>
                      </a:endParaRPr>
                    </a:p>
                  </a:txBody>
                  <a:tcPr/>
                </a:tc>
                <a:tc>
                  <a:txBody>
                    <a:bodyPr/>
                    <a:lstStyle/>
                    <a:p>
                      <a:pPr algn="ctr"/>
                      <a:r>
                        <a:rPr lang="en-US" sz="1400" b="0" i="0" u="none" strike="noStrike" cap="none" dirty="0" smtClean="0">
                          <a:solidFill>
                            <a:schemeClr val="bg1"/>
                          </a:solidFill>
                          <a:effectLst/>
                          <a:latin typeface="Ubuntu" panose="020B0604020202020204" charset="0"/>
                          <a:ea typeface="Arial"/>
                          <a:cs typeface="Arial"/>
                          <a:sym typeface="Arial"/>
                        </a:rPr>
                        <a:t>Helps Student To get Practical Experience Through 3D</a:t>
                      </a:r>
                      <a:endParaRPr lang="en-IN" dirty="0">
                        <a:solidFill>
                          <a:schemeClr val="bg1"/>
                        </a:solidFill>
                        <a:latin typeface="Ubuntu" panose="020B0604020202020204" charset="0"/>
                      </a:endParaRPr>
                    </a:p>
                  </a:txBody>
                  <a:tcPr/>
                </a:tc>
              </a:tr>
            </a:tbl>
          </a:graphicData>
        </a:graphic>
      </p:graphicFrame>
    </p:spTree>
    <p:extLst>
      <p:ext uri="{BB962C8B-B14F-4D97-AF65-F5344CB8AC3E}">
        <p14:creationId xmlns:p14="http://schemas.microsoft.com/office/powerpoint/2010/main" val="2839583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aphicFrame>
        <p:nvGraphicFramePr>
          <p:cNvPr id="3" name="Table 2"/>
          <p:cNvGraphicFramePr>
            <a:graphicFrameLocks noGrp="1"/>
          </p:cNvGraphicFramePr>
          <p:nvPr>
            <p:extLst>
              <p:ext uri="{D42A27DB-BD31-4B8C-83A1-F6EECF244321}">
                <p14:modId xmlns:p14="http://schemas.microsoft.com/office/powerpoint/2010/main" val="2958965089"/>
              </p:ext>
            </p:extLst>
          </p:nvPr>
        </p:nvGraphicFramePr>
        <p:xfrm>
          <a:off x="1371136" y="1557912"/>
          <a:ext cx="6725982" cy="1542064"/>
        </p:xfrm>
        <a:graphic>
          <a:graphicData uri="http://schemas.openxmlformats.org/drawingml/2006/table">
            <a:tbl>
              <a:tblPr firstRow="1" bandRow="1">
                <a:tableStyleId>{B84379CE-DF76-49EC-B630-198188EDF416}</a:tableStyleId>
              </a:tblPr>
              <a:tblGrid>
                <a:gridCol w="1120997"/>
                <a:gridCol w="1360020"/>
                <a:gridCol w="881974"/>
                <a:gridCol w="1120997"/>
                <a:gridCol w="1120997"/>
                <a:gridCol w="1120997"/>
              </a:tblGrid>
              <a:tr h="458957">
                <a:tc>
                  <a:txBody>
                    <a:bodyPr/>
                    <a:lstStyle/>
                    <a:p>
                      <a:pPr algn="ctr"/>
                      <a:r>
                        <a:rPr lang="en-US" dirty="0" smtClean="0">
                          <a:solidFill>
                            <a:schemeClr val="bg1"/>
                          </a:solidFill>
                          <a:latin typeface="Ubuntu" panose="020B0604020202020204" charset="0"/>
                        </a:rPr>
                        <a:t>sr.no</a:t>
                      </a:r>
                      <a:endParaRPr lang="en-IN" dirty="0">
                        <a:solidFill>
                          <a:schemeClr val="bg1"/>
                        </a:solidFill>
                        <a:latin typeface="Ubuntu" panose="020B0604020202020204" charset="0"/>
                      </a:endParaRPr>
                    </a:p>
                  </a:txBody>
                  <a:tcPr/>
                </a:tc>
                <a:tc>
                  <a:txBody>
                    <a:bodyPr/>
                    <a:lstStyle/>
                    <a:p>
                      <a:pPr algn="ctr"/>
                      <a:r>
                        <a:rPr lang="en-IN" sz="1400" b="0" i="0" u="none" strike="noStrike" cap="none" dirty="0" smtClean="0">
                          <a:solidFill>
                            <a:schemeClr val="bg1"/>
                          </a:solidFill>
                          <a:effectLst/>
                          <a:latin typeface="Ubuntu" panose="020B0604020202020204" charset="0"/>
                          <a:ea typeface="Arial"/>
                          <a:cs typeface="Arial"/>
                          <a:sym typeface="Arial"/>
                        </a:rPr>
                        <a:t>Title of Page</a:t>
                      </a:r>
                      <a:endParaRPr lang="en-IN" dirty="0">
                        <a:solidFill>
                          <a:schemeClr val="bg1"/>
                        </a:solidFill>
                        <a:latin typeface="Ubuntu" panose="020B0604020202020204" charset="0"/>
                      </a:endParaRPr>
                    </a:p>
                  </a:txBody>
                  <a:tcPr/>
                </a:tc>
                <a:tc>
                  <a:txBody>
                    <a:bodyPr/>
                    <a:lstStyle/>
                    <a:p>
                      <a:pPr algn="ctr"/>
                      <a:r>
                        <a:rPr lang="en-IN" sz="1400" b="0" i="0" u="none" strike="noStrike" cap="none" dirty="0" smtClean="0">
                          <a:solidFill>
                            <a:schemeClr val="bg1"/>
                          </a:solidFill>
                          <a:effectLst/>
                          <a:latin typeface="Ubuntu" panose="020B0604020202020204" charset="0"/>
                          <a:ea typeface="Arial"/>
                          <a:cs typeface="Arial"/>
                          <a:sym typeface="Arial"/>
                        </a:rPr>
                        <a:t>Author</a:t>
                      </a:r>
                      <a:endParaRPr lang="en-IN" dirty="0">
                        <a:solidFill>
                          <a:schemeClr val="bg1"/>
                        </a:solidFill>
                        <a:latin typeface="Ubuntu" panose="020B0604020202020204" charset="0"/>
                      </a:endParaRPr>
                    </a:p>
                  </a:txBody>
                  <a:tcPr/>
                </a:tc>
                <a:tc>
                  <a:txBody>
                    <a:bodyPr/>
                    <a:lstStyle/>
                    <a:p>
                      <a:pPr algn="ctr"/>
                      <a:r>
                        <a:rPr lang="en-IN" sz="1400" b="0" i="0" u="none" strike="noStrike" cap="none" dirty="0" smtClean="0">
                          <a:solidFill>
                            <a:schemeClr val="bg1"/>
                          </a:solidFill>
                          <a:effectLst/>
                          <a:latin typeface="Ubuntu" panose="020B0604020202020204" charset="0"/>
                          <a:ea typeface="Arial"/>
                          <a:cs typeface="Arial"/>
                          <a:sym typeface="Arial"/>
                        </a:rPr>
                        <a:t>Published Year</a:t>
                      </a:r>
                      <a:endParaRPr lang="en-IN" dirty="0">
                        <a:solidFill>
                          <a:schemeClr val="bg1"/>
                        </a:solidFill>
                        <a:latin typeface="Ubuntu" panose="020B0604020202020204" charset="0"/>
                      </a:endParaRPr>
                    </a:p>
                  </a:txBody>
                  <a:tcPr/>
                </a:tc>
                <a:tc>
                  <a:txBody>
                    <a:bodyPr/>
                    <a:lstStyle/>
                    <a:p>
                      <a:pPr algn="ctr"/>
                      <a:r>
                        <a:rPr lang="en-IN" sz="1400" b="0" i="0" u="none" strike="noStrike" cap="none" dirty="0" smtClean="0">
                          <a:solidFill>
                            <a:schemeClr val="bg1"/>
                          </a:solidFill>
                          <a:effectLst/>
                          <a:latin typeface="Ubuntu" panose="020B0604020202020204" charset="0"/>
                          <a:ea typeface="Arial"/>
                          <a:cs typeface="Arial"/>
                          <a:sym typeface="Arial"/>
                        </a:rPr>
                        <a:t>Finding</a:t>
                      </a:r>
                      <a:endParaRPr lang="en-IN" dirty="0">
                        <a:solidFill>
                          <a:schemeClr val="bg1"/>
                        </a:solidFill>
                        <a:latin typeface="Ubuntu" panose="020B0604020202020204" charset="0"/>
                      </a:endParaRPr>
                    </a:p>
                  </a:txBody>
                  <a:tcPr/>
                </a:tc>
                <a:tc>
                  <a:txBody>
                    <a:bodyPr/>
                    <a:lstStyle/>
                    <a:p>
                      <a:pPr algn="ctr"/>
                      <a:r>
                        <a:rPr lang="en-IN" sz="1400" b="0" i="0" u="none" strike="noStrike" cap="none" dirty="0" smtClean="0">
                          <a:solidFill>
                            <a:schemeClr val="bg1"/>
                          </a:solidFill>
                          <a:effectLst/>
                          <a:latin typeface="Ubuntu" panose="020B0604020202020204" charset="0"/>
                          <a:ea typeface="Arial"/>
                          <a:cs typeface="Arial"/>
                          <a:sym typeface="Arial"/>
                        </a:rPr>
                        <a:t>Future Scope</a:t>
                      </a:r>
                      <a:endParaRPr lang="en-IN" dirty="0">
                        <a:solidFill>
                          <a:schemeClr val="bg1"/>
                        </a:solidFill>
                        <a:latin typeface="Ubuntu" panose="020B0604020202020204" charset="0"/>
                      </a:endParaRPr>
                    </a:p>
                  </a:txBody>
                  <a:tcPr/>
                </a:tc>
              </a:tr>
              <a:tr h="1023904">
                <a:tc>
                  <a:txBody>
                    <a:bodyPr/>
                    <a:lstStyle/>
                    <a:p>
                      <a:pPr algn="ctr"/>
                      <a:r>
                        <a:rPr lang="en-US" dirty="0" smtClean="0">
                          <a:solidFill>
                            <a:schemeClr val="bg1"/>
                          </a:solidFill>
                          <a:latin typeface="Ubuntu" panose="020B0604020202020204" charset="0"/>
                        </a:rPr>
                        <a:t>2</a:t>
                      </a:r>
                      <a:endParaRPr lang="en-IN" dirty="0">
                        <a:solidFill>
                          <a:schemeClr val="bg1"/>
                        </a:solidFill>
                        <a:latin typeface="Ubuntu" panose="020B0604020202020204" charset="0"/>
                      </a:endParaRPr>
                    </a:p>
                  </a:txBody>
                  <a:tcPr/>
                </a:tc>
                <a:tc>
                  <a:txBody>
                    <a:bodyPr/>
                    <a:lstStyle/>
                    <a:p>
                      <a:pPr algn="ctr"/>
                      <a:r>
                        <a:rPr lang="en-IN" sz="1400" b="0" i="0" u="none" strike="noStrike" cap="none" dirty="0" smtClean="0">
                          <a:solidFill>
                            <a:schemeClr val="bg1"/>
                          </a:solidFill>
                          <a:effectLst/>
                          <a:latin typeface="Ubuntu" panose="020B0604020202020204" charset="0"/>
                          <a:ea typeface="Arial"/>
                          <a:cs typeface="Arial"/>
                          <a:sym typeface="Arial"/>
                        </a:rPr>
                        <a:t>React Native Supplements.</a:t>
                      </a:r>
                      <a:endParaRPr lang="en-IN" dirty="0">
                        <a:solidFill>
                          <a:schemeClr val="bg1"/>
                        </a:solidFill>
                        <a:latin typeface="Ubuntu" panose="020B0604020202020204" charset="0"/>
                      </a:endParaRPr>
                    </a:p>
                  </a:txBody>
                  <a:tcPr/>
                </a:tc>
                <a:tc>
                  <a:txBody>
                    <a:bodyPr/>
                    <a:lstStyle/>
                    <a:p>
                      <a:pPr algn="ctr"/>
                      <a:r>
                        <a:rPr lang="en-IN" sz="1400" b="0" i="0" u="none" strike="noStrike" cap="none" dirty="0" smtClean="0">
                          <a:solidFill>
                            <a:schemeClr val="bg1"/>
                          </a:solidFill>
                          <a:effectLst/>
                          <a:latin typeface="Ubuntu" panose="020B0604020202020204" charset="0"/>
                          <a:ea typeface="Arial"/>
                          <a:cs typeface="Arial"/>
                          <a:sym typeface="Arial"/>
                        </a:rPr>
                        <a:t>Paul </a:t>
                      </a:r>
                      <a:r>
                        <a:rPr lang="en-IN" sz="1400" b="0" i="0" u="none" strike="noStrike" cap="none" dirty="0" err="1" smtClean="0">
                          <a:solidFill>
                            <a:schemeClr val="bg1"/>
                          </a:solidFill>
                          <a:effectLst/>
                          <a:latin typeface="Ubuntu" panose="020B0604020202020204" charset="0"/>
                          <a:ea typeface="Arial"/>
                          <a:cs typeface="Arial"/>
                          <a:sym typeface="Arial"/>
                        </a:rPr>
                        <a:t>etal</a:t>
                      </a:r>
                      <a:r>
                        <a:rPr lang="en-IN" sz="1400" b="0" i="0" u="none" strike="noStrike" cap="none" dirty="0" smtClean="0">
                          <a:solidFill>
                            <a:schemeClr val="bg1"/>
                          </a:solidFill>
                          <a:effectLst/>
                          <a:latin typeface="Ubuntu" panose="020B0604020202020204" charset="0"/>
                          <a:ea typeface="Arial"/>
                          <a:cs typeface="Arial"/>
                          <a:sym typeface="Arial"/>
                        </a:rPr>
                        <a:t>.</a:t>
                      </a:r>
                      <a:endParaRPr lang="en-IN" dirty="0">
                        <a:solidFill>
                          <a:schemeClr val="bg1"/>
                        </a:solidFill>
                        <a:latin typeface="Ubuntu" panose="020B0604020202020204" charset="0"/>
                      </a:endParaRPr>
                    </a:p>
                  </a:txBody>
                  <a:tcPr/>
                </a:tc>
                <a:tc>
                  <a:txBody>
                    <a:bodyPr/>
                    <a:lstStyle/>
                    <a:p>
                      <a:pPr algn="ctr"/>
                      <a:r>
                        <a:rPr lang="en-IN" sz="1400" b="0" i="0" u="none" strike="noStrike" cap="none" dirty="0" smtClean="0">
                          <a:solidFill>
                            <a:schemeClr val="bg1"/>
                          </a:solidFill>
                          <a:effectLst/>
                          <a:latin typeface="Ubuntu" panose="020B0604020202020204" charset="0"/>
                          <a:ea typeface="Arial"/>
                          <a:cs typeface="Arial"/>
                          <a:sym typeface="Arial"/>
                        </a:rPr>
                        <a:t>2019</a:t>
                      </a:r>
                      <a:endParaRPr lang="en-IN" dirty="0">
                        <a:solidFill>
                          <a:schemeClr val="bg1"/>
                        </a:solidFill>
                        <a:latin typeface="Ubuntu" panose="020B0604020202020204" charset="0"/>
                      </a:endParaRPr>
                    </a:p>
                  </a:txBody>
                  <a:tcPr/>
                </a:tc>
                <a:tc>
                  <a:txBody>
                    <a:bodyPr/>
                    <a:lstStyle/>
                    <a:p>
                      <a:pPr algn="ctr"/>
                      <a:r>
                        <a:rPr lang="en-IN" sz="1400" b="0" i="0" u="none" strike="noStrike" cap="none" dirty="0" smtClean="0">
                          <a:solidFill>
                            <a:schemeClr val="bg1"/>
                          </a:solidFill>
                          <a:effectLst/>
                          <a:latin typeface="Ubuntu" panose="020B0604020202020204" charset="0"/>
                          <a:ea typeface="Arial"/>
                          <a:cs typeface="Arial"/>
                          <a:sym typeface="Arial"/>
                        </a:rPr>
                        <a:t>Springer.</a:t>
                      </a:r>
                      <a:endParaRPr lang="en-IN" dirty="0">
                        <a:solidFill>
                          <a:schemeClr val="bg1"/>
                        </a:solidFill>
                        <a:latin typeface="Ubuntu" panose="020B0604020202020204" charset="0"/>
                      </a:endParaRPr>
                    </a:p>
                  </a:txBody>
                  <a:tcPr/>
                </a:tc>
                <a:tc>
                  <a:txBody>
                    <a:bodyPr/>
                    <a:lstStyle/>
                    <a:p>
                      <a:pPr algn="ctr"/>
                      <a:r>
                        <a:rPr lang="en-IN" sz="1400" b="0" i="0" u="none" strike="noStrike" cap="none" dirty="0" smtClean="0">
                          <a:solidFill>
                            <a:schemeClr val="bg1"/>
                          </a:solidFill>
                          <a:effectLst/>
                          <a:latin typeface="Ubuntu" panose="020B0604020202020204" charset="0"/>
                          <a:ea typeface="Arial"/>
                          <a:cs typeface="Arial"/>
                          <a:sym typeface="Arial"/>
                        </a:rPr>
                        <a:t>Guide For Developers</a:t>
                      </a:r>
                      <a:endParaRPr lang="en-IN" dirty="0">
                        <a:solidFill>
                          <a:schemeClr val="bg1"/>
                        </a:solidFill>
                        <a:latin typeface="Ubuntu" panose="020B0604020202020204" charset="0"/>
                      </a:endParaRPr>
                    </a:p>
                  </a:txBody>
                  <a:tcPr/>
                </a:tc>
              </a:tr>
            </a:tbl>
          </a:graphicData>
        </a:graphic>
      </p:graphicFrame>
    </p:spTree>
    <p:extLst>
      <p:ext uri="{BB962C8B-B14F-4D97-AF65-F5344CB8AC3E}">
        <p14:creationId xmlns:p14="http://schemas.microsoft.com/office/powerpoint/2010/main" val="2181165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React Native Architecture</a:t>
            </a:r>
            <a:endParaRPr dirty="0"/>
          </a:p>
        </p:txBody>
      </p:sp>
      <p:sp>
        <p:nvSpPr>
          <p:cNvPr id="144" name="Google Shape;144;p23"/>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cxnSp>
        <p:nvCxnSpPr>
          <p:cNvPr id="145" name="Google Shape;145;p23"/>
          <p:cNvCxnSpPr>
            <a:stCxn id="146" idx="2"/>
            <a:endCxn id="147" idx="0"/>
          </p:cNvCxnSpPr>
          <p:nvPr/>
        </p:nvCxnSpPr>
        <p:spPr>
          <a:xfrm rot="-5400000" flipH="1">
            <a:off x="5265450" y="1298175"/>
            <a:ext cx="517800" cy="1904700"/>
          </a:xfrm>
          <a:prstGeom prst="bentConnector3">
            <a:avLst>
              <a:gd name="adj1" fmla="val 49995"/>
            </a:avLst>
          </a:prstGeom>
          <a:noFill/>
          <a:ln w="9525" cap="flat" cmpd="sng">
            <a:solidFill>
              <a:schemeClr val="accent3"/>
            </a:solidFill>
            <a:prstDash val="solid"/>
            <a:round/>
            <a:headEnd type="diamond" w="med" len="med"/>
            <a:tailEnd type="diamond" w="med" len="med"/>
          </a:ln>
        </p:spPr>
      </p:cxnSp>
      <p:cxnSp>
        <p:nvCxnSpPr>
          <p:cNvPr id="148" name="Google Shape;148;p23"/>
          <p:cNvCxnSpPr>
            <a:stCxn id="149" idx="2"/>
            <a:endCxn id="150" idx="0"/>
          </p:cNvCxnSpPr>
          <p:nvPr/>
        </p:nvCxnSpPr>
        <p:spPr>
          <a:xfrm rot="16200000" flipH="1">
            <a:off x="2816041" y="2887531"/>
            <a:ext cx="640859" cy="938176"/>
          </a:xfrm>
          <a:prstGeom prst="bentConnector3">
            <a:avLst>
              <a:gd name="adj1" fmla="val 50000"/>
            </a:avLst>
          </a:prstGeom>
          <a:noFill/>
          <a:ln w="9525" cap="flat" cmpd="sng">
            <a:solidFill>
              <a:schemeClr val="accent4"/>
            </a:solidFill>
            <a:prstDash val="solid"/>
            <a:round/>
            <a:headEnd type="diamond" w="med" len="med"/>
            <a:tailEnd type="diamond" w="med" len="med"/>
          </a:ln>
        </p:spPr>
      </p:cxnSp>
      <p:cxnSp>
        <p:nvCxnSpPr>
          <p:cNvPr id="151" name="Google Shape;151;p23"/>
          <p:cNvCxnSpPr>
            <a:stCxn id="152" idx="0"/>
            <a:endCxn id="149" idx="2"/>
          </p:cNvCxnSpPr>
          <p:nvPr/>
        </p:nvCxnSpPr>
        <p:spPr>
          <a:xfrm rot="5400000" flipH="1" flipV="1">
            <a:off x="1892220" y="2901888"/>
            <a:ext cx="640860" cy="909464"/>
          </a:xfrm>
          <a:prstGeom prst="bentConnector3">
            <a:avLst>
              <a:gd name="adj1" fmla="val 50000"/>
            </a:avLst>
          </a:prstGeom>
          <a:noFill/>
          <a:ln w="9525" cap="flat" cmpd="sng">
            <a:solidFill>
              <a:schemeClr val="accent4"/>
            </a:solidFill>
            <a:prstDash val="solid"/>
            <a:round/>
            <a:headEnd type="diamond" w="med" len="med"/>
            <a:tailEnd type="diamond" w="med" len="med"/>
          </a:ln>
        </p:spPr>
      </p:cxnSp>
      <p:cxnSp>
        <p:nvCxnSpPr>
          <p:cNvPr id="153" name="Google Shape;153;p23"/>
          <p:cNvCxnSpPr>
            <a:stCxn id="147" idx="2"/>
            <a:endCxn id="154" idx="0"/>
          </p:cNvCxnSpPr>
          <p:nvPr/>
        </p:nvCxnSpPr>
        <p:spPr>
          <a:xfrm rot="-5400000" flipH="1">
            <a:off x="6610868" y="2901940"/>
            <a:ext cx="640800" cy="909300"/>
          </a:xfrm>
          <a:prstGeom prst="bentConnector3">
            <a:avLst>
              <a:gd name="adj1" fmla="val 50000"/>
            </a:avLst>
          </a:prstGeom>
          <a:noFill/>
          <a:ln w="9525" cap="flat" cmpd="sng">
            <a:solidFill>
              <a:schemeClr val="accent5"/>
            </a:solidFill>
            <a:prstDash val="solid"/>
            <a:round/>
            <a:headEnd type="diamond" w="med" len="med"/>
            <a:tailEnd type="diamond" w="med" len="med"/>
          </a:ln>
        </p:spPr>
      </p:cxnSp>
      <p:cxnSp>
        <p:nvCxnSpPr>
          <p:cNvPr id="155" name="Google Shape;155;p23"/>
          <p:cNvCxnSpPr>
            <a:stCxn id="156" idx="0"/>
            <a:endCxn id="147" idx="2"/>
          </p:cNvCxnSpPr>
          <p:nvPr/>
        </p:nvCxnSpPr>
        <p:spPr>
          <a:xfrm rot="-5400000">
            <a:off x="5701486" y="2902000"/>
            <a:ext cx="640800" cy="909300"/>
          </a:xfrm>
          <a:prstGeom prst="bentConnector3">
            <a:avLst>
              <a:gd name="adj1" fmla="val 50000"/>
            </a:avLst>
          </a:prstGeom>
          <a:noFill/>
          <a:ln w="9525" cap="flat" cmpd="sng">
            <a:solidFill>
              <a:schemeClr val="accent5"/>
            </a:solidFill>
            <a:prstDash val="solid"/>
            <a:round/>
            <a:headEnd type="diamond" w="med" len="med"/>
            <a:tailEnd type="diamond" w="med" len="med"/>
          </a:ln>
        </p:spPr>
      </p:cxnSp>
      <p:cxnSp>
        <p:nvCxnSpPr>
          <p:cNvPr id="157" name="Google Shape;157;p23"/>
          <p:cNvCxnSpPr>
            <a:stCxn id="149" idx="0"/>
            <a:endCxn id="146" idx="2"/>
          </p:cNvCxnSpPr>
          <p:nvPr/>
        </p:nvCxnSpPr>
        <p:spPr>
          <a:xfrm rot="-5400000">
            <a:off x="3360832" y="1298140"/>
            <a:ext cx="517800" cy="1904700"/>
          </a:xfrm>
          <a:prstGeom prst="bentConnector3">
            <a:avLst>
              <a:gd name="adj1" fmla="val 49995"/>
            </a:avLst>
          </a:prstGeom>
          <a:noFill/>
          <a:ln w="9525" cap="flat" cmpd="sng">
            <a:solidFill>
              <a:schemeClr val="accent3"/>
            </a:solidFill>
            <a:prstDash val="solid"/>
            <a:round/>
            <a:headEnd type="diamond" w="med" len="med"/>
            <a:tailEnd type="diamond" w="med" len="med"/>
          </a:ln>
        </p:spPr>
      </p:cxnSp>
      <p:sp>
        <p:nvSpPr>
          <p:cNvPr id="146" name="Google Shape;146;p23"/>
          <p:cNvSpPr txBox="1"/>
          <p:nvPr/>
        </p:nvSpPr>
        <p:spPr>
          <a:xfrm>
            <a:off x="3744600" y="1464825"/>
            <a:ext cx="1654800" cy="52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smtClean="0">
                <a:solidFill>
                  <a:schemeClr val="lt1"/>
                </a:solidFill>
                <a:latin typeface="Ubuntu Light"/>
                <a:ea typeface="Ubuntu Light"/>
                <a:cs typeface="Ubuntu Light"/>
                <a:sym typeface="Ubuntu Light"/>
              </a:rPr>
              <a:t>React Native Code</a:t>
            </a:r>
            <a:endParaRPr sz="1200" dirty="0">
              <a:solidFill>
                <a:schemeClr val="lt1"/>
              </a:solidFill>
              <a:latin typeface="Ubuntu Light"/>
              <a:ea typeface="Ubuntu Light"/>
              <a:cs typeface="Ubuntu Light"/>
              <a:sym typeface="Ubuntu Light"/>
            </a:endParaRPr>
          </a:p>
        </p:txBody>
      </p:sp>
      <p:sp>
        <p:nvSpPr>
          <p:cNvPr id="149" name="Google Shape;149;p23"/>
          <p:cNvSpPr txBox="1"/>
          <p:nvPr/>
        </p:nvSpPr>
        <p:spPr>
          <a:xfrm>
            <a:off x="1839982" y="2509390"/>
            <a:ext cx="1654800" cy="52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lt1"/>
                </a:solidFill>
                <a:latin typeface="Ubuntu Light"/>
                <a:ea typeface="Ubuntu Light"/>
                <a:cs typeface="Ubuntu Light"/>
                <a:sym typeface="Ubuntu Light"/>
              </a:rPr>
              <a:t>Expo App</a:t>
            </a:r>
            <a:endParaRPr sz="1200" dirty="0">
              <a:solidFill>
                <a:schemeClr val="lt1"/>
              </a:solidFill>
              <a:latin typeface="Ubuntu Light"/>
              <a:ea typeface="Ubuntu Light"/>
              <a:cs typeface="Ubuntu Light"/>
              <a:sym typeface="Ubuntu Light"/>
            </a:endParaRPr>
          </a:p>
        </p:txBody>
      </p:sp>
      <p:sp>
        <p:nvSpPr>
          <p:cNvPr id="147" name="Google Shape;147;p23"/>
          <p:cNvSpPr txBox="1"/>
          <p:nvPr/>
        </p:nvSpPr>
        <p:spPr>
          <a:xfrm>
            <a:off x="5649218" y="2509390"/>
            <a:ext cx="1654800" cy="52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smtClean="0">
                <a:solidFill>
                  <a:schemeClr val="lt1"/>
                </a:solidFill>
                <a:latin typeface="Ubuntu Light"/>
                <a:ea typeface="Ubuntu Light"/>
                <a:cs typeface="Ubuntu Light"/>
                <a:sym typeface="Ubuntu Light"/>
              </a:rPr>
              <a:t>Native Modules </a:t>
            </a:r>
          </a:p>
          <a:p>
            <a:pPr marL="0" lvl="0" indent="0" algn="ctr" rtl="0">
              <a:spcBef>
                <a:spcPts val="0"/>
              </a:spcBef>
              <a:spcAft>
                <a:spcPts val="0"/>
              </a:spcAft>
              <a:buNone/>
            </a:pPr>
            <a:r>
              <a:rPr lang="en-US" sz="1200" dirty="0" smtClean="0">
                <a:solidFill>
                  <a:schemeClr val="lt1"/>
                </a:solidFill>
                <a:latin typeface="Ubuntu Light"/>
                <a:ea typeface="Ubuntu Light"/>
                <a:cs typeface="Ubuntu Light"/>
                <a:sym typeface="Ubuntu Light"/>
              </a:rPr>
              <a:t>Implementation</a:t>
            </a:r>
            <a:endParaRPr sz="1200" dirty="0">
              <a:solidFill>
                <a:schemeClr val="lt1"/>
              </a:solidFill>
              <a:latin typeface="Ubuntu Light"/>
              <a:ea typeface="Ubuntu Light"/>
              <a:cs typeface="Ubuntu Light"/>
              <a:sym typeface="Ubuntu Light"/>
            </a:endParaRPr>
          </a:p>
        </p:txBody>
      </p:sp>
      <p:sp>
        <p:nvSpPr>
          <p:cNvPr id="154" name="Google Shape;154;p23"/>
          <p:cNvSpPr txBox="1"/>
          <p:nvPr/>
        </p:nvSpPr>
        <p:spPr>
          <a:xfrm>
            <a:off x="6558600" y="3677050"/>
            <a:ext cx="1654800" cy="52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smtClean="0">
                <a:solidFill>
                  <a:schemeClr val="lt1"/>
                </a:solidFill>
                <a:latin typeface="Ubuntu Light"/>
                <a:ea typeface="Ubuntu Light"/>
                <a:cs typeface="Ubuntu Light"/>
                <a:sym typeface="Ubuntu Light"/>
              </a:rPr>
              <a:t>Creating IOS </a:t>
            </a:r>
          </a:p>
          <a:p>
            <a:pPr marL="0" lvl="0" indent="0" algn="ctr" rtl="0">
              <a:spcBef>
                <a:spcPts val="0"/>
              </a:spcBef>
              <a:spcAft>
                <a:spcPts val="0"/>
              </a:spcAft>
              <a:buNone/>
            </a:pPr>
            <a:r>
              <a:rPr lang="en-US" sz="1200" dirty="0" smtClean="0">
                <a:solidFill>
                  <a:schemeClr val="lt1"/>
                </a:solidFill>
                <a:latin typeface="Ubuntu Light"/>
                <a:ea typeface="Ubuntu Light"/>
                <a:cs typeface="Ubuntu Light"/>
                <a:sym typeface="Ubuntu Light"/>
              </a:rPr>
              <a:t>Modules</a:t>
            </a:r>
            <a:endParaRPr sz="1200" dirty="0">
              <a:solidFill>
                <a:schemeClr val="lt1"/>
              </a:solidFill>
              <a:latin typeface="Ubuntu Light"/>
              <a:ea typeface="Ubuntu Light"/>
              <a:cs typeface="Ubuntu Light"/>
              <a:sym typeface="Ubuntu Light"/>
            </a:endParaRPr>
          </a:p>
        </p:txBody>
      </p:sp>
      <p:sp>
        <p:nvSpPr>
          <p:cNvPr id="156" name="Google Shape;156;p23"/>
          <p:cNvSpPr txBox="1"/>
          <p:nvPr/>
        </p:nvSpPr>
        <p:spPr>
          <a:xfrm>
            <a:off x="4739836" y="3677050"/>
            <a:ext cx="1654800" cy="52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smtClean="0">
                <a:solidFill>
                  <a:schemeClr val="lt1"/>
                </a:solidFill>
                <a:latin typeface="Ubuntu Light"/>
                <a:ea typeface="Ubuntu Light"/>
                <a:cs typeface="Ubuntu Light"/>
                <a:sym typeface="Ubuntu Light"/>
              </a:rPr>
              <a:t>Creating Android</a:t>
            </a:r>
          </a:p>
          <a:p>
            <a:pPr marL="0" lvl="0" indent="0" algn="ctr" rtl="0">
              <a:spcBef>
                <a:spcPts val="0"/>
              </a:spcBef>
              <a:spcAft>
                <a:spcPts val="0"/>
              </a:spcAft>
              <a:buNone/>
            </a:pPr>
            <a:r>
              <a:rPr lang="en-US" sz="1200" dirty="0" smtClean="0">
                <a:solidFill>
                  <a:schemeClr val="lt1"/>
                </a:solidFill>
                <a:latin typeface="Ubuntu Light"/>
                <a:ea typeface="Ubuntu Light"/>
                <a:cs typeface="Ubuntu Light"/>
                <a:sym typeface="Ubuntu Light"/>
              </a:rPr>
              <a:t>Modules</a:t>
            </a:r>
            <a:endParaRPr sz="1200" dirty="0">
              <a:solidFill>
                <a:schemeClr val="lt1"/>
              </a:solidFill>
              <a:latin typeface="Ubuntu Light"/>
              <a:ea typeface="Ubuntu Light"/>
              <a:cs typeface="Ubuntu Light"/>
              <a:sym typeface="Ubuntu Light"/>
            </a:endParaRPr>
          </a:p>
        </p:txBody>
      </p:sp>
      <p:sp>
        <p:nvSpPr>
          <p:cNvPr id="150" name="Google Shape;150;p23"/>
          <p:cNvSpPr txBox="1"/>
          <p:nvPr/>
        </p:nvSpPr>
        <p:spPr>
          <a:xfrm>
            <a:off x="2749363" y="3677049"/>
            <a:ext cx="1712390" cy="61831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smtClean="0">
                <a:solidFill>
                  <a:schemeClr val="lt1"/>
                </a:solidFill>
                <a:latin typeface="Ubuntu Light"/>
                <a:ea typeface="Ubuntu Light"/>
                <a:cs typeface="Ubuntu Light"/>
                <a:sym typeface="Ubuntu Light"/>
              </a:rPr>
              <a:t>Converts IOS </a:t>
            </a:r>
          </a:p>
          <a:p>
            <a:pPr marL="0" lvl="0" indent="0" algn="ctr" rtl="0">
              <a:spcBef>
                <a:spcPts val="0"/>
              </a:spcBef>
              <a:spcAft>
                <a:spcPts val="0"/>
              </a:spcAft>
              <a:buNone/>
            </a:pPr>
            <a:r>
              <a:rPr lang="en-US" sz="1200" dirty="0" smtClean="0">
                <a:solidFill>
                  <a:schemeClr val="lt1"/>
                </a:solidFill>
                <a:latin typeface="Ubuntu Light"/>
                <a:ea typeface="Ubuntu Light"/>
                <a:cs typeface="Ubuntu Light"/>
                <a:sym typeface="Ubuntu Light"/>
              </a:rPr>
              <a:t>Code </a:t>
            </a:r>
          </a:p>
          <a:p>
            <a:pPr marL="0" lvl="0" indent="0" algn="ctr" rtl="0">
              <a:spcBef>
                <a:spcPts val="0"/>
              </a:spcBef>
              <a:spcAft>
                <a:spcPts val="0"/>
              </a:spcAft>
              <a:buNone/>
            </a:pPr>
            <a:r>
              <a:rPr lang="en-US" sz="1200" dirty="0" smtClean="0">
                <a:solidFill>
                  <a:schemeClr val="lt1"/>
                </a:solidFill>
                <a:latin typeface="Ubuntu Light"/>
                <a:ea typeface="Ubuntu Light"/>
                <a:cs typeface="Ubuntu Light"/>
                <a:sym typeface="Ubuntu Light"/>
              </a:rPr>
              <a:t>(</a:t>
            </a:r>
            <a:r>
              <a:rPr lang="en-US" sz="1200" dirty="0" err="1" smtClean="0">
                <a:solidFill>
                  <a:schemeClr val="lt1"/>
                </a:solidFill>
                <a:latin typeface="Ubuntu Light"/>
                <a:ea typeface="Ubuntu Light"/>
                <a:cs typeface="Ubuntu Light"/>
                <a:sym typeface="Ubuntu Light"/>
              </a:rPr>
              <a:t>swift,objective</a:t>
            </a:r>
            <a:r>
              <a:rPr lang="en-US" sz="1200" dirty="0">
                <a:solidFill>
                  <a:schemeClr val="lt1"/>
                </a:solidFill>
                <a:latin typeface="Ubuntu Light"/>
                <a:ea typeface="Ubuntu Light"/>
                <a:cs typeface="Ubuntu Light"/>
                <a:sym typeface="Ubuntu Light"/>
              </a:rPr>
              <a:t>-</a:t>
            </a:r>
            <a:r>
              <a:rPr lang="en-US" sz="1200" dirty="0" smtClean="0">
                <a:solidFill>
                  <a:schemeClr val="lt1"/>
                </a:solidFill>
                <a:latin typeface="Ubuntu Light"/>
                <a:ea typeface="Ubuntu Light"/>
                <a:cs typeface="Ubuntu Light"/>
                <a:sym typeface="Ubuntu Light"/>
              </a:rPr>
              <a:t>C) </a:t>
            </a:r>
            <a:endParaRPr sz="1200" dirty="0">
              <a:solidFill>
                <a:schemeClr val="lt1"/>
              </a:solidFill>
              <a:latin typeface="Ubuntu Light"/>
              <a:ea typeface="Ubuntu Light"/>
              <a:cs typeface="Ubuntu Light"/>
              <a:sym typeface="Ubuntu Light"/>
            </a:endParaRPr>
          </a:p>
        </p:txBody>
      </p:sp>
      <p:sp>
        <p:nvSpPr>
          <p:cNvPr id="152" name="Google Shape;152;p23"/>
          <p:cNvSpPr txBox="1"/>
          <p:nvPr/>
        </p:nvSpPr>
        <p:spPr>
          <a:xfrm>
            <a:off x="930518" y="3677050"/>
            <a:ext cx="1654800" cy="52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smtClean="0">
                <a:solidFill>
                  <a:schemeClr val="lt1"/>
                </a:solidFill>
                <a:latin typeface="Ubuntu Light"/>
                <a:ea typeface="Ubuntu Light"/>
                <a:cs typeface="Ubuntu Light"/>
                <a:sym typeface="Ubuntu Light"/>
              </a:rPr>
              <a:t>Converts Android Code(Java, </a:t>
            </a:r>
            <a:r>
              <a:rPr lang="en-US" sz="1200" dirty="0" err="1" smtClean="0">
                <a:solidFill>
                  <a:schemeClr val="lt1"/>
                </a:solidFill>
                <a:latin typeface="Ubuntu Light"/>
                <a:ea typeface="Ubuntu Light"/>
                <a:cs typeface="Ubuntu Light"/>
                <a:sym typeface="Ubuntu Light"/>
              </a:rPr>
              <a:t>Kotlin</a:t>
            </a:r>
            <a:r>
              <a:rPr lang="en-US" sz="1200" dirty="0" smtClean="0">
                <a:solidFill>
                  <a:schemeClr val="lt1"/>
                </a:solidFill>
                <a:latin typeface="Ubuntu Light"/>
                <a:ea typeface="Ubuntu Light"/>
                <a:cs typeface="Ubuntu Light"/>
                <a:sym typeface="Ubuntu Light"/>
              </a:rPr>
              <a:t>)</a:t>
            </a:r>
            <a:endParaRPr sz="1200" dirty="0">
              <a:solidFill>
                <a:schemeClr val="lt1"/>
              </a:solidFill>
              <a:latin typeface="Ubuntu Light"/>
              <a:ea typeface="Ubuntu Light"/>
              <a:cs typeface="Ubuntu Light"/>
              <a:sym typeface="Ubuntu Ligh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930600" y="886025"/>
            <a:ext cx="3520800" cy="364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How React Native Uses ReactJS?</a:t>
            </a:r>
            <a:endParaRPr dirty="0"/>
          </a:p>
        </p:txBody>
      </p:sp>
      <p:sp>
        <p:nvSpPr>
          <p:cNvPr id="130" name="Google Shape;130;p21"/>
          <p:cNvSpPr txBox="1">
            <a:spLocks noGrp="1"/>
          </p:cNvSpPr>
          <p:nvPr>
            <p:ph type="body" idx="1"/>
          </p:nvPr>
        </p:nvSpPr>
        <p:spPr>
          <a:xfrm>
            <a:off x="930600" y="1935333"/>
            <a:ext cx="3520800" cy="2195679"/>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000" dirty="0" smtClean="0"/>
              <a:t>ReactJS is Frontend Library and some state concepts are </a:t>
            </a:r>
            <a:r>
              <a:rPr lang="en-IN" sz="2000" dirty="0" smtClean="0"/>
              <a:t>in it so react native also support some of the state components that are available in </a:t>
            </a:r>
            <a:r>
              <a:rPr lang="en-IN" sz="2000" dirty="0" err="1" smtClean="0"/>
              <a:t>ReactJS</a:t>
            </a:r>
            <a:r>
              <a:rPr lang="en-IN" sz="2000" dirty="0" smtClean="0"/>
              <a:t>.</a:t>
            </a:r>
            <a:endParaRPr sz="2000" dirty="0"/>
          </a:p>
        </p:txBody>
      </p:sp>
      <p:sp>
        <p:nvSpPr>
          <p:cNvPr id="131" name="Google Shape;131;p21"/>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6" name="Google Shape;278;p32"/>
          <p:cNvGrpSpPr/>
          <p:nvPr/>
        </p:nvGrpSpPr>
        <p:grpSpPr>
          <a:xfrm>
            <a:off x="5992239" y="664255"/>
            <a:ext cx="2497936" cy="3771557"/>
            <a:chOff x="4312694" y="319800"/>
            <a:chExt cx="2925854" cy="4514755"/>
          </a:xfrm>
        </p:grpSpPr>
        <p:sp>
          <p:nvSpPr>
            <p:cNvPr id="7" name="Google Shape;279;p32"/>
            <p:cNvSpPr/>
            <p:nvPr/>
          </p:nvSpPr>
          <p:spPr>
            <a:xfrm>
              <a:off x="4312694" y="319800"/>
              <a:ext cx="2925854" cy="4514755"/>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0;p32"/>
            <p:cNvSpPr/>
            <p:nvPr/>
          </p:nvSpPr>
          <p:spPr>
            <a:xfrm>
              <a:off x="5656132" y="4550355"/>
              <a:ext cx="240593" cy="155038"/>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1;p32"/>
            <p:cNvSpPr/>
            <p:nvPr/>
          </p:nvSpPr>
          <p:spPr>
            <a:xfrm>
              <a:off x="5638357" y="499033"/>
              <a:ext cx="46860" cy="46839"/>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2;p32"/>
            <p:cNvSpPr/>
            <p:nvPr/>
          </p:nvSpPr>
          <p:spPr>
            <a:xfrm>
              <a:off x="5733629" y="479643"/>
              <a:ext cx="85598" cy="85598"/>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Google Shape;283;p32"/>
          <p:cNvPicPr preferRelativeResize="0"/>
          <p:nvPr/>
        </p:nvPicPr>
        <p:blipFill>
          <a:blip r:embed="rId3">
            <a:alphaModFix/>
          </a:blip>
          <a:stretch>
            <a:fillRect/>
          </a:stretch>
        </p:blipFill>
        <p:spPr>
          <a:xfrm>
            <a:off x="6042804" y="896673"/>
            <a:ext cx="2371382" cy="3301723"/>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ctrTitle" idx="4294967295"/>
          </p:nvPr>
        </p:nvSpPr>
        <p:spPr>
          <a:xfrm>
            <a:off x="1222430" y="543516"/>
            <a:ext cx="7282800" cy="1129641"/>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sz="8000" dirty="0" smtClean="0"/>
              <a:t>ADVANTAGES</a:t>
            </a:r>
            <a:endParaRPr sz="8000" dirty="0"/>
          </a:p>
        </p:txBody>
      </p:sp>
      <p:sp>
        <p:nvSpPr>
          <p:cNvPr id="185" name="Google Shape;185;p26"/>
          <p:cNvSpPr txBox="1">
            <a:spLocks noGrp="1"/>
          </p:cNvSpPr>
          <p:nvPr>
            <p:ph type="subTitle" idx="4294967295"/>
          </p:nvPr>
        </p:nvSpPr>
        <p:spPr>
          <a:xfrm>
            <a:off x="1222430" y="1842132"/>
            <a:ext cx="7282800" cy="2406453"/>
          </a:xfrm>
          <a:prstGeom prst="rect">
            <a:avLst/>
          </a:prstGeom>
        </p:spPr>
        <p:txBody>
          <a:bodyPr spcFirstLastPara="1" wrap="square" lIns="0" tIns="0" rIns="0" bIns="0" anchor="t" anchorCtr="0">
            <a:noAutofit/>
          </a:bodyPr>
          <a:lstStyle/>
          <a:p>
            <a:pPr marL="342900" indent="-342900"/>
            <a:r>
              <a:rPr lang="en-IN" dirty="0" smtClean="0"/>
              <a:t>Basic Structure for Develop apps.</a:t>
            </a:r>
          </a:p>
          <a:p>
            <a:pPr marL="342900" indent="-342900"/>
            <a:r>
              <a:rPr lang="en-IN" dirty="0" smtClean="0"/>
              <a:t>Easy To add External Library.</a:t>
            </a:r>
          </a:p>
          <a:p>
            <a:pPr marL="342900" indent="-342900"/>
            <a:r>
              <a:rPr lang="en-IN" dirty="0" smtClean="0"/>
              <a:t>Many Backend Framework Support.</a:t>
            </a:r>
          </a:p>
          <a:p>
            <a:pPr marL="342900" indent="-342900"/>
            <a:r>
              <a:rPr lang="en-IN" dirty="0" smtClean="0"/>
              <a:t>Customizable Builds</a:t>
            </a:r>
          </a:p>
          <a:p>
            <a:pPr marL="342900" indent="-342900"/>
            <a:endParaRPr dirty="0"/>
          </a:p>
        </p:txBody>
      </p:sp>
      <p:sp>
        <p:nvSpPr>
          <p:cNvPr id="186" name="Google Shape;186;p26"/>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Google Shape;184;p26"/>
          <p:cNvSpPr txBox="1">
            <a:spLocks/>
          </p:cNvSpPr>
          <p:nvPr/>
        </p:nvSpPr>
        <p:spPr>
          <a:xfrm>
            <a:off x="603115" y="550001"/>
            <a:ext cx="7902115" cy="1129641"/>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Ubuntu"/>
              <a:buNone/>
              <a:defRPr sz="3200" b="1" i="0" u="none" strike="noStrike" cap="none">
                <a:solidFill>
                  <a:schemeClr val="lt1"/>
                </a:solidFill>
                <a:latin typeface="Ubuntu"/>
                <a:ea typeface="Ubuntu"/>
                <a:cs typeface="Ubuntu"/>
                <a:sym typeface="Ubuntu"/>
              </a:defRPr>
            </a:lvl1pPr>
            <a:lvl2pPr marR="0" lvl="1" algn="l" rtl="0">
              <a:lnSpc>
                <a:spcPct val="90000"/>
              </a:lnSpc>
              <a:spcBef>
                <a:spcPts val="0"/>
              </a:spcBef>
              <a:spcAft>
                <a:spcPts val="0"/>
              </a:spcAft>
              <a:buClr>
                <a:schemeClr val="lt1"/>
              </a:buClr>
              <a:buSzPts val="3200"/>
              <a:buFont typeface="Ubuntu"/>
              <a:buNone/>
              <a:defRPr sz="3200" b="1" i="0" u="none" strike="noStrike" cap="none">
                <a:solidFill>
                  <a:schemeClr val="lt1"/>
                </a:solidFill>
                <a:latin typeface="Ubuntu"/>
                <a:ea typeface="Ubuntu"/>
                <a:cs typeface="Ubuntu"/>
                <a:sym typeface="Ubuntu"/>
              </a:defRPr>
            </a:lvl2pPr>
            <a:lvl3pPr marR="0" lvl="2" algn="l" rtl="0">
              <a:lnSpc>
                <a:spcPct val="90000"/>
              </a:lnSpc>
              <a:spcBef>
                <a:spcPts val="0"/>
              </a:spcBef>
              <a:spcAft>
                <a:spcPts val="0"/>
              </a:spcAft>
              <a:buClr>
                <a:schemeClr val="lt1"/>
              </a:buClr>
              <a:buSzPts val="3200"/>
              <a:buFont typeface="Ubuntu"/>
              <a:buNone/>
              <a:defRPr sz="3200" b="1" i="0" u="none" strike="noStrike" cap="none">
                <a:solidFill>
                  <a:schemeClr val="lt1"/>
                </a:solidFill>
                <a:latin typeface="Ubuntu"/>
                <a:ea typeface="Ubuntu"/>
                <a:cs typeface="Ubuntu"/>
                <a:sym typeface="Ubuntu"/>
              </a:defRPr>
            </a:lvl3pPr>
            <a:lvl4pPr marR="0" lvl="3" algn="l" rtl="0">
              <a:lnSpc>
                <a:spcPct val="90000"/>
              </a:lnSpc>
              <a:spcBef>
                <a:spcPts val="0"/>
              </a:spcBef>
              <a:spcAft>
                <a:spcPts val="0"/>
              </a:spcAft>
              <a:buClr>
                <a:schemeClr val="lt1"/>
              </a:buClr>
              <a:buSzPts val="3200"/>
              <a:buFont typeface="Ubuntu"/>
              <a:buNone/>
              <a:defRPr sz="3200" b="1" i="0" u="none" strike="noStrike" cap="none">
                <a:solidFill>
                  <a:schemeClr val="lt1"/>
                </a:solidFill>
                <a:latin typeface="Ubuntu"/>
                <a:ea typeface="Ubuntu"/>
                <a:cs typeface="Ubuntu"/>
                <a:sym typeface="Ubuntu"/>
              </a:defRPr>
            </a:lvl4pPr>
            <a:lvl5pPr marR="0" lvl="4" algn="l" rtl="0">
              <a:lnSpc>
                <a:spcPct val="90000"/>
              </a:lnSpc>
              <a:spcBef>
                <a:spcPts val="0"/>
              </a:spcBef>
              <a:spcAft>
                <a:spcPts val="0"/>
              </a:spcAft>
              <a:buClr>
                <a:schemeClr val="lt1"/>
              </a:buClr>
              <a:buSzPts val="3200"/>
              <a:buFont typeface="Ubuntu"/>
              <a:buNone/>
              <a:defRPr sz="3200" b="1" i="0" u="none" strike="noStrike" cap="none">
                <a:solidFill>
                  <a:schemeClr val="lt1"/>
                </a:solidFill>
                <a:latin typeface="Ubuntu"/>
                <a:ea typeface="Ubuntu"/>
                <a:cs typeface="Ubuntu"/>
                <a:sym typeface="Ubuntu"/>
              </a:defRPr>
            </a:lvl5pPr>
            <a:lvl6pPr marR="0" lvl="5" algn="l" rtl="0">
              <a:lnSpc>
                <a:spcPct val="90000"/>
              </a:lnSpc>
              <a:spcBef>
                <a:spcPts val="0"/>
              </a:spcBef>
              <a:spcAft>
                <a:spcPts val="0"/>
              </a:spcAft>
              <a:buClr>
                <a:schemeClr val="lt1"/>
              </a:buClr>
              <a:buSzPts val="3200"/>
              <a:buFont typeface="Ubuntu"/>
              <a:buNone/>
              <a:defRPr sz="3200" b="1" i="0" u="none" strike="noStrike" cap="none">
                <a:solidFill>
                  <a:schemeClr val="lt1"/>
                </a:solidFill>
                <a:latin typeface="Ubuntu"/>
                <a:ea typeface="Ubuntu"/>
                <a:cs typeface="Ubuntu"/>
                <a:sym typeface="Ubuntu"/>
              </a:defRPr>
            </a:lvl6pPr>
            <a:lvl7pPr marR="0" lvl="6" algn="l" rtl="0">
              <a:lnSpc>
                <a:spcPct val="90000"/>
              </a:lnSpc>
              <a:spcBef>
                <a:spcPts val="0"/>
              </a:spcBef>
              <a:spcAft>
                <a:spcPts val="0"/>
              </a:spcAft>
              <a:buClr>
                <a:schemeClr val="lt1"/>
              </a:buClr>
              <a:buSzPts val="3200"/>
              <a:buFont typeface="Ubuntu"/>
              <a:buNone/>
              <a:defRPr sz="3200" b="1" i="0" u="none" strike="noStrike" cap="none">
                <a:solidFill>
                  <a:schemeClr val="lt1"/>
                </a:solidFill>
                <a:latin typeface="Ubuntu"/>
                <a:ea typeface="Ubuntu"/>
                <a:cs typeface="Ubuntu"/>
                <a:sym typeface="Ubuntu"/>
              </a:defRPr>
            </a:lvl7pPr>
            <a:lvl8pPr marR="0" lvl="7" algn="l" rtl="0">
              <a:lnSpc>
                <a:spcPct val="90000"/>
              </a:lnSpc>
              <a:spcBef>
                <a:spcPts val="0"/>
              </a:spcBef>
              <a:spcAft>
                <a:spcPts val="0"/>
              </a:spcAft>
              <a:buClr>
                <a:schemeClr val="lt1"/>
              </a:buClr>
              <a:buSzPts val="3200"/>
              <a:buFont typeface="Ubuntu"/>
              <a:buNone/>
              <a:defRPr sz="3200" b="1" i="0" u="none" strike="noStrike" cap="none">
                <a:solidFill>
                  <a:schemeClr val="lt1"/>
                </a:solidFill>
                <a:latin typeface="Ubuntu"/>
                <a:ea typeface="Ubuntu"/>
                <a:cs typeface="Ubuntu"/>
                <a:sym typeface="Ubuntu"/>
              </a:defRPr>
            </a:lvl8pPr>
            <a:lvl9pPr marR="0" lvl="8" algn="l" rtl="0">
              <a:lnSpc>
                <a:spcPct val="90000"/>
              </a:lnSpc>
              <a:spcBef>
                <a:spcPts val="0"/>
              </a:spcBef>
              <a:spcAft>
                <a:spcPts val="0"/>
              </a:spcAft>
              <a:buClr>
                <a:schemeClr val="lt1"/>
              </a:buClr>
              <a:buSzPts val="3200"/>
              <a:buFont typeface="Ubuntu"/>
              <a:buNone/>
              <a:defRPr sz="3200" b="1" i="0" u="none" strike="noStrike" cap="none">
                <a:solidFill>
                  <a:schemeClr val="lt1"/>
                </a:solidFill>
                <a:latin typeface="Ubuntu"/>
                <a:ea typeface="Ubuntu"/>
                <a:cs typeface="Ubuntu"/>
                <a:sym typeface="Ubuntu"/>
              </a:defRPr>
            </a:lvl9pPr>
          </a:lstStyle>
          <a:p>
            <a:pPr algn="ctr"/>
            <a:r>
              <a:rPr lang="en-IN" sz="6000" dirty="0" smtClean="0"/>
              <a:t>LIMITATIONS</a:t>
            </a:r>
            <a:endParaRPr lang="en-IN" sz="6000" dirty="0"/>
          </a:p>
        </p:txBody>
      </p:sp>
      <p:sp>
        <p:nvSpPr>
          <p:cNvPr id="4" name="Google Shape;185;p26"/>
          <p:cNvSpPr txBox="1">
            <a:spLocks/>
          </p:cNvSpPr>
          <p:nvPr/>
        </p:nvSpPr>
        <p:spPr>
          <a:xfrm>
            <a:off x="1222430" y="1842132"/>
            <a:ext cx="7282800" cy="240645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1pPr>
            <a:lvl2pPr marL="914400" marR="0" lvl="1"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2pPr>
            <a:lvl3pPr marL="1371600" marR="0" lvl="2"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3pPr>
            <a:lvl4pPr marL="1828800" marR="0" lvl="3"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4pPr>
            <a:lvl5pPr marL="2286000" marR="0" lvl="4"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5pPr>
            <a:lvl6pPr marL="2743200" marR="0" lvl="5"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6pPr>
            <a:lvl7pPr marL="3200400" marR="0" lvl="6"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7pPr>
            <a:lvl8pPr marL="3657600" marR="0" lvl="7"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8pPr>
            <a:lvl9pPr marL="4114800" marR="0" lvl="8" indent="-381000" algn="l" rtl="0">
              <a:lnSpc>
                <a:spcPct val="115000"/>
              </a:lnSpc>
              <a:spcBef>
                <a:spcPts val="0"/>
              </a:spcBef>
              <a:spcAft>
                <a:spcPts val="0"/>
              </a:spcAft>
              <a:buClr>
                <a:schemeClr val="lt1"/>
              </a:buClr>
              <a:buSzPts val="2400"/>
              <a:buFont typeface="Ubuntu Light"/>
              <a:buChar char="▫"/>
              <a:defRPr sz="2400" b="0" i="0" u="none" strike="noStrike" cap="none">
                <a:solidFill>
                  <a:schemeClr val="lt1"/>
                </a:solidFill>
                <a:latin typeface="Ubuntu Light"/>
                <a:ea typeface="Ubuntu Light"/>
                <a:cs typeface="Ubuntu Light"/>
                <a:sym typeface="Ubuntu Light"/>
              </a:defRPr>
            </a:lvl9pPr>
          </a:lstStyle>
          <a:p>
            <a:pPr marL="342900" indent="-342900"/>
            <a:r>
              <a:rPr lang="en-US" dirty="0" smtClean="0"/>
              <a:t>More Requirements To Learn React Native.</a:t>
            </a:r>
          </a:p>
          <a:p>
            <a:pPr marL="342900" indent="-342900"/>
            <a:r>
              <a:rPr lang="en-US" dirty="0" smtClean="0"/>
              <a:t>Less Third Party Dependencies as  compare to Native Apps.</a:t>
            </a:r>
          </a:p>
          <a:p>
            <a:pPr marL="342900" indent="-342900"/>
            <a:r>
              <a:rPr lang="en-US" dirty="0" smtClean="0"/>
              <a:t>Takes To much Time while Debugging.</a:t>
            </a:r>
          </a:p>
        </p:txBody>
      </p:sp>
    </p:spTree>
    <p:extLst>
      <p:ext uri="{BB962C8B-B14F-4D97-AF65-F5344CB8AC3E}">
        <p14:creationId xmlns:p14="http://schemas.microsoft.com/office/powerpoint/2010/main" val="17548397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7"/>
          <p:cNvSpPr txBox="1">
            <a:spLocks noGrp="1"/>
          </p:cNvSpPr>
          <p:nvPr>
            <p:ph type="ctrTitle" idx="4294967295"/>
          </p:nvPr>
        </p:nvSpPr>
        <p:spPr>
          <a:xfrm>
            <a:off x="1489600" y="887675"/>
            <a:ext cx="6968400" cy="535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200" dirty="0" smtClean="0"/>
              <a:t>5000+</a:t>
            </a:r>
            <a:endParaRPr sz="4200" dirty="0"/>
          </a:p>
        </p:txBody>
      </p:sp>
      <p:sp>
        <p:nvSpPr>
          <p:cNvPr id="192" name="Google Shape;192;p27"/>
          <p:cNvSpPr txBox="1">
            <a:spLocks noGrp="1"/>
          </p:cNvSpPr>
          <p:nvPr>
            <p:ph type="subTitle" idx="4294967295"/>
          </p:nvPr>
        </p:nvSpPr>
        <p:spPr>
          <a:xfrm>
            <a:off x="1489600" y="1291307"/>
            <a:ext cx="6968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000" dirty="0" smtClean="0"/>
              <a:t>Apps on Play Store which build with react native.</a:t>
            </a:r>
            <a:endParaRPr sz="2000" dirty="0"/>
          </a:p>
        </p:txBody>
      </p:sp>
      <p:sp>
        <p:nvSpPr>
          <p:cNvPr id="193" name="Google Shape;193;p27"/>
          <p:cNvSpPr txBox="1">
            <a:spLocks noGrp="1"/>
          </p:cNvSpPr>
          <p:nvPr>
            <p:ph type="ctrTitle" idx="4294967295"/>
          </p:nvPr>
        </p:nvSpPr>
        <p:spPr>
          <a:xfrm>
            <a:off x="1489600" y="3475447"/>
            <a:ext cx="6968400" cy="535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200" dirty="0" smtClean="0"/>
              <a:t>500+</a:t>
            </a:r>
            <a:endParaRPr sz="4200" dirty="0"/>
          </a:p>
        </p:txBody>
      </p:sp>
      <p:sp>
        <p:nvSpPr>
          <p:cNvPr id="194" name="Google Shape;194;p27"/>
          <p:cNvSpPr txBox="1">
            <a:spLocks noGrp="1"/>
          </p:cNvSpPr>
          <p:nvPr>
            <p:ph type="subTitle" idx="4294967295"/>
          </p:nvPr>
        </p:nvSpPr>
        <p:spPr>
          <a:xfrm>
            <a:off x="1489600" y="3879050"/>
            <a:ext cx="6968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000" dirty="0" smtClean="0"/>
              <a:t>Companies All Over the world Use React Native.</a:t>
            </a:r>
            <a:endParaRPr sz="2000" dirty="0"/>
          </a:p>
        </p:txBody>
      </p:sp>
      <p:sp>
        <p:nvSpPr>
          <p:cNvPr id="195" name="Google Shape;195;p27"/>
          <p:cNvSpPr txBox="1">
            <a:spLocks noGrp="1"/>
          </p:cNvSpPr>
          <p:nvPr>
            <p:ph type="ctrTitle" idx="4294967295"/>
          </p:nvPr>
        </p:nvSpPr>
        <p:spPr>
          <a:xfrm>
            <a:off x="1489600" y="2179011"/>
            <a:ext cx="6968400" cy="535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200" dirty="0" smtClean="0"/>
              <a:t>185,244+</a:t>
            </a:r>
            <a:endParaRPr sz="4200" dirty="0"/>
          </a:p>
        </p:txBody>
      </p:sp>
      <p:sp>
        <p:nvSpPr>
          <p:cNvPr id="196" name="Google Shape;196;p27"/>
          <p:cNvSpPr txBox="1">
            <a:spLocks noGrp="1"/>
          </p:cNvSpPr>
          <p:nvPr>
            <p:ph type="subTitle" idx="4294967295"/>
          </p:nvPr>
        </p:nvSpPr>
        <p:spPr>
          <a:xfrm>
            <a:off x="1489600" y="2582613"/>
            <a:ext cx="6968400" cy="381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000" dirty="0" smtClean="0"/>
              <a:t>Developers in India</a:t>
            </a:r>
            <a:r>
              <a:rPr lang="en-IN" sz="2000" dirty="0" smtClean="0"/>
              <a:t>.</a:t>
            </a:r>
            <a:endParaRPr sz="2000" dirty="0"/>
          </a:p>
        </p:txBody>
      </p:sp>
      <p:sp>
        <p:nvSpPr>
          <p:cNvPr id="197" name="Google Shape;197;p27"/>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sp>
        <p:nvSpPr>
          <p:cNvPr id="198" name="Google Shape;198;p27"/>
          <p:cNvSpPr/>
          <p:nvPr/>
        </p:nvSpPr>
        <p:spPr>
          <a:xfrm>
            <a:off x="949624" y="2210979"/>
            <a:ext cx="384276" cy="40513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99" name="Google Shape;199;p27"/>
          <p:cNvGrpSpPr/>
          <p:nvPr/>
        </p:nvGrpSpPr>
        <p:grpSpPr>
          <a:xfrm>
            <a:off x="930589" y="3547849"/>
            <a:ext cx="422327" cy="390408"/>
            <a:chOff x="5975075" y="2327500"/>
            <a:chExt cx="420100" cy="388350"/>
          </a:xfrm>
        </p:grpSpPr>
        <p:sp>
          <p:nvSpPr>
            <p:cNvPr id="200" name="Google Shape;200;p2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1" name="Google Shape;201;p2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2" name="Google Shape;202;p27"/>
          <p:cNvSpPr/>
          <p:nvPr/>
        </p:nvSpPr>
        <p:spPr>
          <a:xfrm>
            <a:off x="930596" y="913408"/>
            <a:ext cx="465278" cy="365854"/>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Other Platforms to </a:t>
            </a:r>
            <a:r>
              <a:rPr lang="en" dirty="0"/>
              <a:t>compare data</a:t>
            </a:r>
            <a:endParaRPr dirty="0"/>
          </a:p>
        </p:txBody>
      </p:sp>
      <p:graphicFrame>
        <p:nvGraphicFramePr>
          <p:cNvPr id="163" name="Google Shape;163;p24"/>
          <p:cNvGraphicFramePr/>
          <p:nvPr>
            <p:extLst>
              <p:ext uri="{D42A27DB-BD31-4B8C-83A1-F6EECF244321}">
                <p14:modId xmlns:p14="http://schemas.microsoft.com/office/powerpoint/2010/main" val="1319973898"/>
              </p:ext>
            </p:extLst>
          </p:nvPr>
        </p:nvGraphicFramePr>
        <p:xfrm>
          <a:off x="930600" y="1555681"/>
          <a:ext cx="7282800" cy="2648200"/>
        </p:xfrm>
        <a:graphic>
          <a:graphicData uri="http://schemas.openxmlformats.org/drawingml/2006/table">
            <a:tbl>
              <a:tblPr>
                <a:noFill/>
                <a:tableStyleId>{B84379CE-DF76-49EC-B630-198188EDF416}</a:tableStyleId>
              </a:tblPr>
              <a:tblGrid>
                <a:gridCol w="1820700"/>
                <a:gridCol w="1820700"/>
                <a:gridCol w="1820700"/>
                <a:gridCol w="1820700"/>
              </a:tblGrid>
              <a:tr h="662050">
                <a:tc>
                  <a:txBody>
                    <a:bodyPr/>
                    <a:lstStyle/>
                    <a:p>
                      <a:pPr marL="0" lvl="0" indent="0" algn="l" rtl="0">
                        <a:spcBef>
                          <a:spcPts val="0"/>
                        </a:spcBef>
                        <a:spcAft>
                          <a:spcPts val="0"/>
                        </a:spcAft>
                        <a:buNone/>
                      </a:pPr>
                      <a:endParaRPr sz="1800" dirty="0">
                        <a:solidFill>
                          <a:schemeClr val="lt1"/>
                        </a:solidFill>
                        <a:latin typeface="Ubuntu Light"/>
                        <a:ea typeface="Ubuntu Light"/>
                        <a:cs typeface="Ubuntu Light"/>
                        <a:sym typeface="Ubuntu Light"/>
                      </a:endParaRPr>
                    </a:p>
                  </a:txBody>
                  <a:tcPr marL="91425" marR="91425" marT="68575" marB="68575" anchor="ctr">
                    <a:lnL w="19050" cap="flat" cmpd="sng">
                      <a:solidFill>
                        <a:schemeClr val="dk1"/>
                      </a:solidFill>
                      <a:prstDash val="solid"/>
                      <a:round/>
                      <a:headEnd type="none" w="sm" len="sm"/>
                      <a:tailEnd type="none" w="sm" len="sm"/>
                    </a:lnL>
                    <a:lnR w="9525" cap="flat" cmpd="sng">
                      <a:solidFill>
                        <a:schemeClr val="dk1">
                          <a:alpha val="0"/>
                        </a:schemeClr>
                      </a:solidFill>
                      <a:prstDash val="dash"/>
                      <a:round/>
                      <a:headEnd type="none" w="sm" len="sm"/>
                      <a:tailEnd type="none" w="sm" len="sm"/>
                    </a:lnR>
                    <a:lnT w="19050" cap="flat" cmpd="sng">
                      <a:solidFill>
                        <a:schemeClr val="dk1"/>
                      </a:solidFill>
                      <a:prstDash val="solid"/>
                      <a:round/>
                      <a:headEnd type="none" w="sm" len="sm"/>
                      <a:tailEnd type="none" w="sm" len="sm"/>
                    </a:lnT>
                    <a:lnB w="9525" cap="flat" cmpd="sng">
                      <a:solidFill>
                        <a:schemeClr val="dk1"/>
                      </a:solidFill>
                      <a:prstDash val="dash"/>
                      <a:round/>
                      <a:headEnd type="none" w="sm" len="sm"/>
                      <a:tailEnd type="none" w="sm" len="sm"/>
                    </a:lnB>
                  </a:tcPr>
                </a:tc>
                <a:tc>
                  <a:txBody>
                    <a:bodyPr/>
                    <a:lstStyle/>
                    <a:p>
                      <a:pPr marL="0" lvl="0" indent="0" algn="ctr" rtl="0">
                        <a:spcBef>
                          <a:spcPts val="0"/>
                        </a:spcBef>
                        <a:spcAft>
                          <a:spcPts val="0"/>
                        </a:spcAft>
                        <a:buNone/>
                      </a:pPr>
                      <a:r>
                        <a:rPr lang="en" sz="1500" dirty="0" smtClean="0">
                          <a:solidFill>
                            <a:schemeClr val="lt1"/>
                          </a:solidFill>
                          <a:latin typeface="Ubuntu Light"/>
                          <a:ea typeface="Ubuntu Light"/>
                          <a:cs typeface="Ubuntu Light"/>
                          <a:sym typeface="Ubuntu Light"/>
                        </a:rPr>
                        <a:t>Debugging</a:t>
                      </a:r>
                      <a:endParaRPr sz="1500" dirty="0">
                        <a:solidFill>
                          <a:schemeClr val="lt1"/>
                        </a:solidFill>
                        <a:latin typeface="Ubuntu Light"/>
                        <a:ea typeface="Ubuntu Light"/>
                        <a:cs typeface="Ubuntu Light"/>
                        <a:sym typeface="Ubuntu Light"/>
                      </a:endParaRPr>
                    </a:p>
                  </a:txBody>
                  <a:tcPr marL="91425" marR="91425" marT="68575" marB="68575" anchor="ctr">
                    <a:lnL w="9525" cap="flat" cmpd="sng">
                      <a:solidFill>
                        <a:schemeClr val="dk1">
                          <a:alpha val="0"/>
                        </a:schemeClr>
                      </a:solidFill>
                      <a:prstDash val="dash"/>
                      <a:round/>
                      <a:headEnd type="none" w="sm" len="sm"/>
                      <a:tailEnd type="none" w="sm" len="sm"/>
                    </a:lnL>
                    <a:lnR w="9525" cap="flat" cmpd="sng">
                      <a:solidFill>
                        <a:schemeClr val="dk1">
                          <a:alpha val="0"/>
                        </a:schemeClr>
                      </a:solidFill>
                      <a:prstDash val="dash"/>
                      <a:round/>
                      <a:headEnd type="none" w="sm" len="sm"/>
                      <a:tailEnd type="none" w="sm" len="sm"/>
                    </a:lnR>
                    <a:lnT w="19050" cap="flat" cmpd="sng">
                      <a:solidFill>
                        <a:schemeClr val="dk1"/>
                      </a:solidFill>
                      <a:prstDash val="solid"/>
                      <a:round/>
                      <a:headEnd type="none" w="sm" len="sm"/>
                      <a:tailEnd type="none" w="sm" len="sm"/>
                    </a:lnT>
                    <a:lnB w="9525" cap="flat" cmpd="sng">
                      <a:solidFill>
                        <a:schemeClr val="dk1"/>
                      </a:solidFill>
                      <a:prstDash val="dash"/>
                      <a:round/>
                      <a:headEnd type="none" w="sm" len="sm"/>
                      <a:tailEnd type="none" w="sm" len="sm"/>
                    </a:lnB>
                  </a:tcPr>
                </a:tc>
                <a:tc>
                  <a:txBody>
                    <a:bodyPr/>
                    <a:lstStyle/>
                    <a:p>
                      <a:pPr marL="0" lvl="0" indent="0" algn="ctr" rtl="0">
                        <a:spcBef>
                          <a:spcPts val="0"/>
                        </a:spcBef>
                        <a:spcAft>
                          <a:spcPts val="0"/>
                        </a:spcAft>
                        <a:buNone/>
                      </a:pPr>
                      <a:r>
                        <a:rPr lang="en" sz="1500" dirty="0" smtClean="0">
                          <a:solidFill>
                            <a:schemeClr val="lt1"/>
                          </a:solidFill>
                          <a:latin typeface="Ubuntu Light"/>
                          <a:ea typeface="Ubuntu Light"/>
                          <a:cs typeface="Ubuntu Light"/>
                          <a:sym typeface="Ubuntu Light"/>
                        </a:rPr>
                        <a:t>UI-Kits</a:t>
                      </a:r>
                      <a:endParaRPr sz="1500" dirty="0">
                        <a:solidFill>
                          <a:schemeClr val="lt1"/>
                        </a:solidFill>
                        <a:latin typeface="Ubuntu Light"/>
                        <a:ea typeface="Ubuntu Light"/>
                        <a:cs typeface="Ubuntu Light"/>
                        <a:sym typeface="Ubuntu Light"/>
                      </a:endParaRPr>
                    </a:p>
                  </a:txBody>
                  <a:tcPr marL="91425" marR="91425" marT="68575" marB="68575" anchor="ctr">
                    <a:lnL w="9525" cap="flat" cmpd="sng">
                      <a:solidFill>
                        <a:schemeClr val="dk1">
                          <a:alpha val="0"/>
                        </a:schemeClr>
                      </a:solidFill>
                      <a:prstDash val="dash"/>
                      <a:round/>
                      <a:headEnd type="none" w="sm" len="sm"/>
                      <a:tailEnd type="none" w="sm" len="sm"/>
                    </a:lnL>
                    <a:lnR w="9525" cap="flat" cmpd="sng">
                      <a:solidFill>
                        <a:schemeClr val="dk1">
                          <a:alpha val="0"/>
                        </a:schemeClr>
                      </a:solidFill>
                      <a:prstDash val="dash"/>
                      <a:round/>
                      <a:headEnd type="none" w="sm" len="sm"/>
                      <a:tailEnd type="none" w="sm" len="sm"/>
                    </a:lnR>
                    <a:lnT w="19050" cap="flat" cmpd="sng">
                      <a:solidFill>
                        <a:schemeClr val="dk1"/>
                      </a:solidFill>
                      <a:prstDash val="solid"/>
                      <a:round/>
                      <a:headEnd type="none" w="sm" len="sm"/>
                      <a:tailEnd type="none" w="sm" len="sm"/>
                    </a:lnT>
                    <a:lnB w="9525" cap="flat" cmpd="sng">
                      <a:solidFill>
                        <a:schemeClr val="dk1"/>
                      </a:solidFill>
                      <a:prstDash val="dash"/>
                      <a:round/>
                      <a:headEnd type="none" w="sm" len="sm"/>
                      <a:tailEnd type="none" w="sm" len="sm"/>
                    </a:lnB>
                  </a:tcPr>
                </a:tc>
                <a:tc>
                  <a:txBody>
                    <a:bodyPr/>
                    <a:lstStyle/>
                    <a:p>
                      <a:pPr marL="0" lvl="0" indent="0" algn="ctr" rtl="0">
                        <a:spcBef>
                          <a:spcPts val="0"/>
                        </a:spcBef>
                        <a:spcAft>
                          <a:spcPts val="0"/>
                        </a:spcAft>
                        <a:buNone/>
                      </a:pPr>
                      <a:r>
                        <a:rPr lang="en" sz="1500" dirty="0" smtClean="0">
                          <a:solidFill>
                            <a:schemeClr val="lt1"/>
                          </a:solidFill>
                          <a:latin typeface="Ubuntu Light"/>
                          <a:ea typeface="Ubuntu Light"/>
                          <a:cs typeface="Ubuntu Light"/>
                          <a:sym typeface="Ubuntu Light"/>
                        </a:rPr>
                        <a:t>Performance</a:t>
                      </a:r>
                      <a:endParaRPr sz="1500" dirty="0">
                        <a:solidFill>
                          <a:schemeClr val="lt1"/>
                        </a:solidFill>
                        <a:latin typeface="Ubuntu Light"/>
                        <a:ea typeface="Ubuntu Light"/>
                        <a:cs typeface="Ubuntu Light"/>
                        <a:sym typeface="Ubuntu Light"/>
                      </a:endParaRPr>
                    </a:p>
                  </a:txBody>
                  <a:tcPr marL="91425" marR="91425" marT="68575" marB="68575" anchor="ctr">
                    <a:lnL w="9525" cap="flat" cmpd="sng">
                      <a:solidFill>
                        <a:schemeClr val="dk1">
                          <a:alpha val="0"/>
                        </a:schemeClr>
                      </a:solidFill>
                      <a:prstDash val="dash"/>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chemeClr val="dk1"/>
                      </a:solidFill>
                      <a:prstDash val="dash"/>
                      <a:round/>
                      <a:headEnd type="none" w="sm" len="sm"/>
                      <a:tailEnd type="none" w="sm" len="sm"/>
                    </a:lnB>
                  </a:tcPr>
                </a:tc>
              </a:tr>
              <a:tr h="662050">
                <a:tc>
                  <a:txBody>
                    <a:bodyPr/>
                    <a:lstStyle/>
                    <a:p>
                      <a:pPr marL="0" lvl="0" indent="0" algn="r" rtl="0">
                        <a:spcBef>
                          <a:spcPts val="0"/>
                        </a:spcBef>
                        <a:spcAft>
                          <a:spcPts val="0"/>
                        </a:spcAft>
                        <a:buNone/>
                      </a:pPr>
                      <a:r>
                        <a:rPr lang="en" sz="1500" dirty="0" smtClean="0">
                          <a:solidFill>
                            <a:schemeClr val="lt1"/>
                          </a:solidFill>
                          <a:latin typeface="Ubuntu Light"/>
                          <a:ea typeface="Ubuntu Light"/>
                          <a:cs typeface="Ubuntu Light"/>
                          <a:sym typeface="Ubuntu Light"/>
                        </a:rPr>
                        <a:t>React Native</a:t>
                      </a:r>
                      <a:endParaRPr sz="1500" dirty="0">
                        <a:solidFill>
                          <a:schemeClr val="lt1"/>
                        </a:solidFill>
                        <a:latin typeface="Ubuntu Light"/>
                        <a:ea typeface="Ubuntu Light"/>
                        <a:cs typeface="Ubuntu Light"/>
                        <a:sym typeface="Ubuntu Light"/>
                      </a:endParaRPr>
                    </a:p>
                  </a:txBody>
                  <a:tcPr marL="91425" marR="91425" marT="68575" marB="68575" anchor="ctr">
                    <a:lnL w="19050" cap="flat" cmpd="sng">
                      <a:solidFill>
                        <a:schemeClr val="dk1"/>
                      </a:solidFill>
                      <a:prstDash val="solid"/>
                      <a:round/>
                      <a:headEnd type="none" w="sm" len="sm"/>
                      <a:tailEnd type="none" w="sm" len="sm"/>
                    </a:lnL>
                    <a:lnR w="9525" cap="flat" cmpd="sng">
                      <a:solidFill>
                        <a:schemeClr val="dk1">
                          <a:alpha val="0"/>
                        </a:schemeClr>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marL="0" lvl="0" indent="0" algn="ctr" rtl="0">
                        <a:spcBef>
                          <a:spcPts val="0"/>
                        </a:spcBef>
                        <a:spcAft>
                          <a:spcPts val="0"/>
                        </a:spcAft>
                        <a:buNone/>
                      </a:pPr>
                      <a:r>
                        <a:rPr lang="en" sz="1500" b="1" dirty="0" smtClean="0">
                          <a:solidFill>
                            <a:schemeClr val="lt1"/>
                          </a:solidFill>
                          <a:latin typeface="Ubuntu"/>
                          <a:ea typeface="Ubuntu"/>
                          <a:cs typeface="Ubuntu"/>
                          <a:sym typeface="Ubuntu"/>
                        </a:rPr>
                        <a:t>1.5m+</a:t>
                      </a:r>
                      <a:endParaRPr sz="1500" b="1" dirty="0">
                        <a:solidFill>
                          <a:schemeClr val="lt1"/>
                        </a:solidFill>
                        <a:latin typeface="Ubuntu"/>
                        <a:ea typeface="Ubuntu"/>
                        <a:cs typeface="Ubuntu"/>
                        <a:sym typeface="Ubuntu"/>
                      </a:endParaRPr>
                    </a:p>
                  </a:txBody>
                  <a:tcPr marL="91425" marR="91425" marT="68575" marB="68575" anchor="ctr">
                    <a:lnL w="9525" cap="flat" cmpd="sng">
                      <a:solidFill>
                        <a:schemeClr val="dk1">
                          <a:alpha val="0"/>
                        </a:schemeClr>
                      </a:solidFill>
                      <a:prstDash val="dash"/>
                      <a:round/>
                      <a:headEnd type="none" w="sm" len="sm"/>
                      <a:tailEnd type="none" w="sm" len="sm"/>
                    </a:lnL>
                    <a:lnR w="9525" cap="flat" cmpd="sng">
                      <a:solidFill>
                        <a:schemeClr val="dk1">
                          <a:alpha val="0"/>
                        </a:schemeClr>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marL="0" lvl="0" indent="0" algn="ctr" rtl="0">
                        <a:spcBef>
                          <a:spcPts val="0"/>
                        </a:spcBef>
                        <a:spcAft>
                          <a:spcPts val="0"/>
                        </a:spcAft>
                        <a:buNone/>
                      </a:pPr>
                      <a:r>
                        <a:rPr lang="en" sz="1500" b="1" dirty="0" smtClean="0">
                          <a:solidFill>
                            <a:schemeClr val="lt1"/>
                          </a:solidFill>
                          <a:latin typeface="Ubuntu"/>
                          <a:ea typeface="Ubuntu"/>
                          <a:cs typeface="Ubuntu"/>
                          <a:sym typeface="Ubuntu"/>
                        </a:rPr>
                        <a:t>50+</a:t>
                      </a:r>
                      <a:endParaRPr sz="1500" b="1" dirty="0">
                        <a:solidFill>
                          <a:schemeClr val="lt1"/>
                        </a:solidFill>
                        <a:latin typeface="Ubuntu"/>
                        <a:ea typeface="Ubuntu"/>
                        <a:cs typeface="Ubuntu"/>
                        <a:sym typeface="Ubuntu"/>
                      </a:endParaRPr>
                    </a:p>
                  </a:txBody>
                  <a:tcPr marL="91425" marR="91425" marT="68575" marB="68575" anchor="ctr">
                    <a:lnL w="9525" cap="flat" cmpd="sng">
                      <a:solidFill>
                        <a:schemeClr val="dk1">
                          <a:alpha val="0"/>
                        </a:schemeClr>
                      </a:solidFill>
                      <a:prstDash val="dash"/>
                      <a:round/>
                      <a:headEnd type="none" w="sm" len="sm"/>
                      <a:tailEnd type="none" w="sm" len="sm"/>
                    </a:lnL>
                    <a:lnR w="9525" cap="flat" cmpd="sng">
                      <a:solidFill>
                        <a:schemeClr val="dk1">
                          <a:alpha val="0"/>
                        </a:schemeClr>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marL="0" lvl="0" indent="0" algn="ctr" rtl="0">
                        <a:spcBef>
                          <a:spcPts val="0"/>
                        </a:spcBef>
                        <a:spcAft>
                          <a:spcPts val="0"/>
                        </a:spcAft>
                        <a:buNone/>
                      </a:pPr>
                      <a:r>
                        <a:rPr lang="en" sz="1500" b="1" dirty="0" smtClean="0">
                          <a:solidFill>
                            <a:schemeClr val="lt1"/>
                          </a:solidFill>
                          <a:latin typeface="Ubuntu"/>
                          <a:ea typeface="Ubuntu"/>
                          <a:cs typeface="Ubuntu"/>
                          <a:sym typeface="Ubuntu"/>
                        </a:rPr>
                        <a:t>7.5/10</a:t>
                      </a:r>
                      <a:endParaRPr sz="1500" b="1" dirty="0">
                        <a:solidFill>
                          <a:schemeClr val="lt1"/>
                        </a:solidFill>
                        <a:latin typeface="Ubuntu"/>
                        <a:ea typeface="Ubuntu"/>
                        <a:cs typeface="Ubuntu"/>
                        <a:sym typeface="Ubuntu"/>
                      </a:endParaRPr>
                    </a:p>
                  </a:txBody>
                  <a:tcPr marL="91425" marR="91425" marT="68575" marB="68575" anchor="ctr">
                    <a:lnL w="9525" cap="flat" cmpd="sng">
                      <a:solidFill>
                        <a:schemeClr val="dk1">
                          <a:alpha val="0"/>
                        </a:schemeClr>
                      </a:solidFill>
                      <a:prstDash val="dash"/>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r>
              <a:tr h="662050">
                <a:tc>
                  <a:txBody>
                    <a:bodyPr/>
                    <a:lstStyle/>
                    <a:p>
                      <a:pPr marL="0" lvl="0" indent="0" algn="r" rtl="0">
                        <a:spcBef>
                          <a:spcPts val="0"/>
                        </a:spcBef>
                        <a:spcAft>
                          <a:spcPts val="0"/>
                        </a:spcAft>
                        <a:buNone/>
                      </a:pPr>
                      <a:r>
                        <a:rPr lang="en" sz="1500" dirty="0" smtClean="0">
                          <a:solidFill>
                            <a:schemeClr val="lt1"/>
                          </a:solidFill>
                          <a:latin typeface="Ubuntu Light"/>
                          <a:ea typeface="Ubuntu Light"/>
                          <a:cs typeface="Ubuntu Light"/>
                          <a:sym typeface="Ubuntu Light"/>
                        </a:rPr>
                        <a:t>Flutter</a:t>
                      </a:r>
                      <a:endParaRPr sz="1500" dirty="0">
                        <a:solidFill>
                          <a:schemeClr val="lt1"/>
                        </a:solidFill>
                        <a:latin typeface="Ubuntu Light"/>
                        <a:ea typeface="Ubuntu Light"/>
                        <a:cs typeface="Ubuntu Light"/>
                        <a:sym typeface="Ubuntu Light"/>
                      </a:endParaRPr>
                    </a:p>
                  </a:txBody>
                  <a:tcPr marL="91425" marR="91425" marT="68575" marB="68575" anchor="ctr">
                    <a:lnL w="19050" cap="flat" cmpd="sng">
                      <a:solidFill>
                        <a:schemeClr val="dk1"/>
                      </a:solidFill>
                      <a:prstDash val="solid"/>
                      <a:round/>
                      <a:headEnd type="none" w="sm" len="sm"/>
                      <a:tailEnd type="none" w="sm" len="sm"/>
                    </a:lnL>
                    <a:lnR w="9525" cap="flat" cmpd="sng">
                      <a:solidFill>
                        <a:schemeClr val="dk1">
                          <a:alpha val="0"/>
                        </a:schemeClr>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marL="0" lvl="0" indent="0" algn="ctr" rtl="0">
                        <a:spcBef>
                          <a:spcPts val="0"/>
                        </a:spcBef>
                        <a:spcAft>
                          <a:spcPts val="0"/>
                        </a:spcAft>
                        <a:buNone/>
                      </a:pPr>
                      <a:r>
                        <a:rPr lang="en" sz="1500" b="1" dirty="0" smtClean="0">
                          <a:solidFill>
                            <a:schemeClr val="lt1"/>
                          </a:solidFill>
                          <a:latin typeface="Ubuntu"/>
                          <a:ea typeface="Ubuntu"/>
                          <a:cs typeface="Ubuntu"/>
                          <a:sym typeface="Ubuntu"/>
                        </a:rPr>
                        <a:t>1.2m+</a:t>
                      </a:r>
                      <a:endParaRPr sz="1500" b="1" dirty="0">
                        <a:solidFill>
                          <a:schemeClr val="lt1"/>
                        </a:solidFill>
                        <a:latin typeface="Ubuntu"/>
                        <a:ea typeface="Ubuntu"/>
                        <a:cs typeface="Ubuntu"/>
                        <a:sym typeface="Ubuntu"/>
                      </a:endParaRPr>
                    </a:p>
                  </a:txBody>
                  <a:tcPr marL="91425" marR="91425" marT="68575" marB="68575" anchor="ctr">
                    <a:lnL w="9525" cap="flat" cmpd="sng">
                      <a:solidFill>
                        <a:schemeClr val="dk1">
                          <a:alpha val="0"/>
                        </a:schemeClr>
                      </a:solidFill>
                      <a:prstDash val="dash"/>
                      <a:round/>
                      <a:headEnd type="none" w="sm" len="sm"/>
                      <a:tailEnd type="none" w="sm" len="sm"/>
                    </a:lnL>
                    <a:lnR w="9525" cap="flat" cmpd="sng">
                      <a:solidFill>
                        <a:schemeClr val="dk1">
                          <a:alpha val="0"/>
                        </a:schemeClr>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marL="0" lvl="0" indent="0" algn="ctr" rtl="0">
                        <a:spcBef>
                          <a:spcPts val="0"/>
                        </a:spcBef>
                        <a:spcAft>
                          <a:spcPts val="0"/>
                        </a:spcAft>
                        <a:buNone/>
                      </a:pPr>
                      <a:r>
                        <a:rPr lang="en" sz="1500" b="1" dirty="0" smtClean="0">
                          <a:solidFill>
                            <a:schemeClr val="lt1"/>
                          </a:solidFill>
                          <a:latin typeface="Ubuntu"/>
                          <a:ea typeface="Ubuntu"/>
                          <a:cs typeface="Ubuntu"/>
                          <a:sym typeface="Ubuntu"/>
                        </a:rPr>
                        <a:t>30+</a:t>
                      </a:r>
                      <a:endParaRPr sz="1500" b="1" dirty="0">
                        <a:solidFill>
                          <a:schemeClr val="lt1"/>
                        </a:solidFill>
                        <a:latin typeface="Ubuntu"/>
                        <a:ea typeface="Ubuntu"/>
                        <a:cs typeface="Ubuntu"/>
                        <a:sym typeface="Ubuntu"/>
                      </a:endParaRPr>
                    </a:p>
                  </a:txBody>
                  <a:tcPr marL="91425" marR="91425" marT="68575" marB="68575" anchor="ctr">
                    <a:lnL w="9525" cap="flat" cmpd="sng">
                      <a:solidFill>
                        <a:schemeClr val="dk1">
                          <a:alpha val="0"/>
                        </a:schemeClr>
                      </a:solidFill>
                      <a:prstDash val="dash"/>
                      <a:round/>
                      <a:headEnd type="none" w="sm" len="sm"/>
                      <a:tailEnd type="none" w="sm" len="sm"/>
                    </a:lnL>
                    <a:lnR w="9525" cap="flat" cmpd="sng">
                      <a:solidFill>
                        <a:schemeClr val="dk1">
                          <a:alpha val="0"/>
                        </a:schemeClr>
                      </a:solidFill>
                      <a:prstDash val="dash"/>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c>
                  <a:txBody>
                    <a:bodyPr/>
                    <a:lstStyle/>
                    <a:p>
                      <a:pPr marL="0" lvl="0" indent="0" algn="ctr" rtl="0">
                        <a:spcBef>
                          <a:spcPts val="0"/>
                        </a:spcBef>
                        <a:spcAft>
                          <a:spcPts val="0"/>
                        </a:spcAft>
                        <a:buNone/>
                      </a:pPr>
                      <a:r>
                        <a:rPr lang="en" sz="1500" b="1" dirty="0" smtClean="0">
                          <a:solidFill>
                            <a:schemeClr val="lt1"/>
                          </a:solidFill>
                          <a:latin typeface="Ubuntu"/>
                          <a:ea typeface="Ubuntu"/>
                          <a:cs typeface="Ubuntu"/>
                          <a:sym typeface="Ubuntu"/>
                        </a:rPr>
                        <a:t>8/10</a:t>
                      </a:r>
                      <a:endParaRPr sz="1500" b="1" dirty="0">
                        <a:solidFill>
                          <a:schemeClr val="lt1"/>
                        </a:solidFill>
                        <a:latin typeface="Ubuntu"/>
                        <a:ea typeface="Ubuntu"/>
                        <a:cs typeface="Ubuntu"/>
                        <a:sym typeface="Ubuntu"/>
                      </a:endParaRPr>
                    </a:p>
                  </a:txBody>
                  <a:tcPr marL="91425" marR="91425" marT="68575" marB="68575" anchor="ctr">
                    <a:lnL w="9525" cap="flat" cmpd="sng">
                      <a:solidFill>
                        <a:schemeClr val="dk1">
                          <a:alpha val="0"/>
                        </a:schemeClr>
                      </a:solidFill>
                      <a:prstDash val="dash"/>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dash"/>
                      <a:round/>
                      <a:headEnd type="none" w="sm" len="sm"/>
                      <a:tailEnd type="none" w="sm" len="sm"/>
                    </a:lnT>
                    <a:lnB w="9525" cap="flat" cmpd="sng">
                      <a:solidFill>
                        <a:schemeClr val="dk1"/>
                      </a:solidFill>
                      <a:prstDash val="dash"/>
                      <a:round/>
                      <a:headEnd type="none" w="sm" len="sm"/>
                      <a:tailEnd type="none" w="sm" len="sm"/>
                    </a:lnB>
                  </a:tcPr>
                </a:tc>
              </a:tr>
              <a:tr h="662050">
                <a:tc>
                  <a:txBody>
                    <a:bodyPr/>
                    <a:lstStyle/>
                    <a:p>
                      <a:pPr marL="0" lvl="0" indent="0" algn="r" rtl="0">
                        <a:spcBef>
                          <a:spcPts val="0"/>
                        </a:spcBef>
                        <a:spcAft>
                          <a:spcPts val="0"/>
                        </a:spcAft>
                        <a:buNone/>
                      </a:pPr>
                      <a:r>
                        <a:rPr lang="en" sz="1500" dirty="0" smtClean="0">
                          <a:solidFill>
                            <a:schemeClr val="lt1"/>
                          </a:solidFill>
                          <a:latin typeface="Ubuntu Light"/>
                          <a:ea typeface="Ubuntu Light"/>
                          <a:cs typeface="Ubuntu Light"/>
                          <a:sym typeface="Ubuntu Light"/>
                        </a:rPr>
                        <a:t>Native</a:t>
                      </a:r>
                      <a:endParaRPr sz="1500" dirty="0">
                        <a:solidFill>
                          <a:schemeClr val="lt1"/>
                        </a:solidFill>
                        <a:latin typeface="Ubuntu Light"/>
                        <a:ea typeface="Ubuntu Light"/>
                        <a:cs typeface="Ubuntu Light"/>
                        <a:sym typeface="Ubuntu Light"/>
                      </a:endParaRPr>
                    </a:p>
                  </a:txBody>
                  <a:tcPr marL="91425" marR="91425" marT="68575" marB="68575" anchor="ctr">
                    <a:lnL w="19050" cap="flat" cmpd="sng">
                      <a:solidFill>
                        <a:schemeClr val="dk1"/>
                      </a:solidFill>
                      <a:prstDash val="solid"/>
                      <a:round/>
                      <a:headEnd type="none" w="sm" len="sm"/>
                      <a:tailEnd type="none" w="sm" len="sm"/>
                    </a:lnL>
                    <a:lnR w="9525" cap="flat" cmpd="sng">
                      <a:solidFill>
                        <a:schemeClr val="dk1">
                          <a:alpha val="0"/>
                        </a:schemeClr>
                      </a:solidFill>
                      <a:prstDash val="dash"/>
                      <a:round/>
                      <a:headEnd type="none" w="sm" len="sm"/>
                      <a:tailEnd type="none" w="sm" len="sm"/>
                    </a:lnR>
                    <a:lnT w="9525" cap="flat" cmpd="sng">
                      <a:solidFill>
                        <a:schemeClr val="dk1"/>
                      </a:solidFill>
                      <a:prstDash val="dash"/>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500" b="1" dirty="0" smtClean="0">
                          <a:solidFill>
                            <a:schemeClr val="lt1"/>
                          </a:solidFill>
                          <a:latin typeface="Ubuntu"/>
                          <a:ea typeface="Ubuntu"/>
                          <a:cs typeface="Ubuntu"/>
                          <a:sym typeface="Ubuntu"/>
                        </a:rPr>
                        <a:t>0.5m+</a:t>
                      </a:r>
                      <a:endParaRPr sz="1500" b="1" dirty="0">
                        <a:solidFill>
                          <a:schemeClr val="lt1"/>
                        </a:solidFill>
                        <a:latin typeface="Ubuntu"/>
                        <a:ea typeface="Ubuntu"/>
                        <a:cs typeface="Ubuntu"/>
                        <a:sym typeface="Ubuntu"/>
                      </a:endParaRPr>
                    </a:p>
                  </a:txBody>
                  <a:tcPr marL="91425" marR="91425" marT="68575" marB="68575" anchor="ctr">
                    <a:lnL w="9525" cap="flat" cmpd="sng">
                      <a:solidFill>
                        <a:schemeClr val="dk1">
                          <a:alpha val="0"/>
                        </a:schemeClr>
                      </a:solidFill>
                      <a:prstDash val="dash"/>
                      <a:round/>
                      <a:headEnd type="none" w="sm" len="sm"/>
                      <a:tailEnd type="none" w="sm" len="sm"/>
                    </a:lnL>
                    <a:lnR w="9525" cap="flat" cmpd="sng">
                      <a:solidFill>
                        <a:schemeClr val="dk1">
                          <a:alpha val="0"/>
                        </a:schemeClr>
                      </a:solidFill>
                      <a:prstDash val="dash"/>
                      <a:round/>
                      <a:headEnd type="none" w="sm" len="sm"/>
                      <a:tailEnd type="none" w="sm" len="sm"/>
                    </a:lnR>
                    <a:lnT w="9525" cap="flat" cmpd="sng">
                      <a:solidFill>
                        <a:schemeClr val="dk1"/>
                      </a:solidFill>
                      <a:prstDash val="dash"/>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500" b="1" dirty="0" smtClean="0">
                          <a:solidFill>
                            <a:schemeClr val="lt1"/>
                          </a:solidFill>
                          <a:latin typeface="Ubuntu"/>
                          <a:ea typeface="Ubuntu"/>
                          <a:cs typeface="Ubuntu"/>
                          <a:sym typeface="Ubuntu"/>
                        </a:rPr>
                        <a:t>10+</a:t>
                      </a:r>
                      <a:endParaRPr sz="1500" b="1" dirty="0">
                        <a:solidFill>
                          <a:schemeClr val="lt1"/>
                        </a:solidFill>
                        <a:latin typeface="Ubuntu"/>
                        <a:ea typeface="Ubuntu"/>
                        <a:cs typeface="Ubuntu"/>
                        <a:sym typeface="Ubuntu"/>
                      </a:endParaRPr>
                    </a:p>
                  </a:txBody>
                  <a:tcPr marL="91425" marR="91425" marT="68575" marB="68575" anchor="ctr">
                    <a:lnL w="9525" cap="flat" cmpd="sng">
                      <a:solidFill>
                        <a:schemeClr val="dk1">
                          <a:alpha val="0"/>
                        </a:schemeClr>
                      </a:solidFill>
                      <a:prstDash val="dash"/>
                      <a:round/>
                      <a:headEnd type="none" w="sm" len="sm"/>
                      <a:tailEnd type="none" w="sm" len="sm"/>
                    </a:lnL>
                    <a:lnR w="9525" cap="flat" cmpd="sng">
                      <a:solidFill>
                        <a:schemeClr val="dk1">
                          <a:alpha val="0"/>
                        </a:schemeClr>
                      </a:solidFill>
                      <a:prstDash val="dash"/>
                      <a:round/>
                      <a:headEnd type="none" w="sm" len="sm"/>
                      <a:tailEnd type="none" w="sm" len="sm"/>
                    </a:lnR>
                    <a:lnT w="9525" cap="flat" cmpd="sng">
                      <a:solidFill>
                        <a:schemeClr val="dk1"/>
                      </a:solidFill>
                      <a:prstDash val="dash"/>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500" b="1" dirty="0" smtClean="0">
                          <a:solidFill>
                            <a:schemeClr val="lt1"/>
                          </a:solidFill>
                          <a:latin typeface="Ubuntu"/>
                          <a:ea typeface="Ubuntu"/>
                          <a:cs typeface="Ubuntu"/>
                          <a:sym typeface="Ubuntu"/>
                        </a:rPr>
                        <a:t>9/10</a:t>
                      </a:r>
                      <a:endParaRPr sz="1500" b="1" dirty="0">
                        <a:solidFill>
                          <a:schemeClr val="lt1"/>
                        </a:solidFill>
                        <a:latin typeface="Ubuntu"/>
                        <a:ea typeface="Ubuntu"/>
                        <a:cs typeface="Ubuntu"/>
                        <a:sym typeface="Ubuntu"/>
                      </a:endParaRPr>
                    </a:p>
                  </a:txBody>
                  <a:tcPr marL="91425" marR="91425" marT="68575" marB="68575" anchor="ctr">
                    <a:lnL w="9525" cap="flat" cmpd="sng">
                      <a:solidFill>
                        <a:schemeClr val="dk1">
                          <a:alpha val="0"/>
                        </a:schemeClr>
                      </a:solidFill>
                      <a:prstDash val="dash"/>
                      <a:round/>
                      <a:headEnd type="none" w="sm" len="sm"/>
                      <a:tailEnd type="none" w="sm" len="sm"/>
                    </a:lnL>
                    <a:lnR w="19050" cap="flat" cmpd="sng">
                      <a:solidFill>
                        <a:schemeClr val="dk1"/>
                      </a:solidFill>
                      <a:prstDash val="solid"/>
                      <a:round/>
                      <a:headEnd type="none" w="sm" len="sm"/>
                      <a:tailEnd type="none" w="sm" len="sm"/>
                    </a:lnR>
                    <a:lnT w="9525" cap="flat" cmpd="sng">
                      <a:solidFill>
                        <a:schemeClr val="dk1"/>
                      </a:solidFill>
                      <a:prstDash val="dash"/>
                      <a:round/>
                      <a:headEnd type="none" w="sm" len="sm"/>
                      <a:tailEnd type="none" w="sm" len="sm"/>
                    </a:lnT>
                    <a:lnB w="19050" cap="flat" cmpd="sng">
                      <a:solidFill>
                        <a:schemeClr val="dk1"/>
                      </a:solidFill>
                      <a:prstDash val="solid"/>
                      <a:round/>
                      <a:headEnd type="none" w="sm" len="sm"/>
                      <a:tailEnd type="none" w="sm" len="sm"/>
                    </a:lnB>
                  </a:tcPr>
                </a:tc>
              </a:tr>
            </a:tbl>
          </a:graphicData>
        </a:graphic>
      </p:graphicFrame>
      <p:sp>
        <p:nvSpPr>
          <p:cNvPr id="164" name="Google Shape;164;p24"/>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TextBox 2"/>
          <p:cNvSpPr txBox="1"/>
          <p:nvPr/>
        </p:nvSpPr>
        <p:spPr>
          <a:xfrm>
            <a:off x="920885" y="752272"/>
            <a:ext cx="7516238" cy="646331"/>
          </a:xfrm>
          <a:prstGeom prst="rect">
            <a:avLst/>
          </a:prstGeom>
          <a:noFill/>
        </p:spPr>
        <p:txBody>
          <a:bodyPr wrap="square" rtlCol="0">
            <a:spAutoFit/>
          </a:bodyPr>
          <a:lstStyle/>
          <a:p>
            <a:pPr algn="ctr"/>
            <a:r>
              <a:rPr lang="en-US" sz="3600" dirty="0" smtClean="0">
                <a:solidFill>
                  <a:schemeClr val="bg1"/>
                </a:solidFill>
                <a:latin typeface="Ubuntu" panose="020B0604020202020204" charset="0"/>
              </a:rPr>
              <a:t>Conclusion</a:t>
            </a:r>
            <a:endParaRPr lang="en-IN" sz="3600" dirty="0">
              <a:solidFill>
                <a:schemeClr val="bg1"/>
              </a:solidFill>
              <a:latin typeface="Ubuntu" panose="020B0604020202020204" charset="0"/>
            </a:endParaRPr>
          </a:p>
        </p:txBody>
      </p:sp>
      <p:sp>
        <p:nvSpPr>
          <p:cNvPr id="4" name="TextBox 3"/>
          <p:cNvSpPr txBox="1"/>
          <p:nvPr/>
        </p:nvSpPr>
        <p:spPr>
          <a:xfrm>
            <a:off x="1057072" y="1757464"/>
            <a:ext cx="7388979" cy="2246769"/>
          </a:xfrm>
          <a:prstGeom prst="rect">
            <a:avLst/>
          </a:prstGeom>
          <a:noFill/>
        </p:spPr>
        <p:txBody>
          <a:bodyPr wrap="square" rtlCol="0">
            <a:spAutoFit/>
          </a:bodyPr>
          <a:lstStyle/>
          <a:p>
            <a:r>
              <a:rPr lang="en-US" sz="2000" dirty="0" smtClean="0">
                <a:solidFill>
                  <a:schemeClr val="bg1"/>
                </a:solidFill>
                <a:latin typeface="Ubuntu" panose="020B0604020202020204" charset="0"/>
              </a:rPr>
              <a:t>We can use React Native for Developing Android and IOS app but one thing you need to keep in mind is that it usage third party libraries so performance that we get it really bad on higher level applications, so that if you are building something like website app (creating web app on android or </a:t>
            </a:r>
            <a:r>
              <a:rPr lang="en-US" sz="2000" dirty="0" err="1" smtClean="0">
                <a:solidFill>
                  <a:schemeClr val="bg1"/>
                </a:solidFill>
                <a:latin typeface="Ubuntu" panose="020B0604020202020204" charset="0"/>
              </a:rPr>
              <a:t>ios</a:t>
            </a:r>
            <a:r>
              <a:rPr lang="en-US" sz="2000" dirty="0" smtClean="0">
                <a:solidFill>
                  <a:schemeClr val="bg1"/>
                </a:solidFill>
                <a:latin typeface="Ubuntu" panose="020B0604020202020204" charset="0"/>
              </a:rPr>
              <a:t> ) then its better to use that thing, also if you are creating app for UI Thing then its better as well.</a:t>
            </a:r>
            <a:endParaRPr lang="en-IN" sz="2000" dirty="0">
              <a:solidFill>
                <a:schemeClr val="bg1"/>
              </a:solidFill>
              <a:latin typeface="Ubuntu" panose="020B0604020202020204" charset="0"/>
            </a:endParaRPr>
          </a:p>
        </p:txBody>
      </p:sp>
    </p:spTree>
    <p:extLst>
      <p:ext uri="{BB962C8B-B14F-4D97-AF65-F5344CB8AC3E}">
        <p14:creationId xmlns:p14="http://schemas.microsoft.com/office/powerpoint/2010/main" val="3398052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7"/>
          <p:cNvSpPr txBox="1">
            <a:spLocks noGrp="1"/>
          </p:cNvSpPr>
          <p:nvPr>
            <p:ph type="ctrTitle"/>
          </p:nvPr>
        </p:nvSpPr>
        <p:spPr>
          <a:xfrm>
            <a:off x="800898" y="168613"/>
            <a:ext cx="7130387" cy="169327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effectLst>
                  <a:outerShdw blurRad="38100" dist="38100" dir="2700000" algn="tl">
                    <a:srgbClr val="000000">
                      <a:alpha val="43137"/>
                    </a:srgbClr>
                  </a:outerShdw>
                </a:effectLst>
              </a:rPr>
              <a:t>Which Companies Uses React Native ? </a:t>
            </a:r>
            <a:endParaRPr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8818" y="2105415"/>
            <a:ext cx="2426192" cy="94419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274" y="2977483"/>
            <a:ext cx="3037509" cy="202500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2665" y="2060386"/>
            <a:ext cx="1591592" cy="974054"/>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0892" y="3387353"/>
            <a:ext cx="3536911" cy="101071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843" y="2202153"/>
            <a:ext cx="1518049" cy="948781"/>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07595" y="2151359"/>
            <a:ext cx="971715" cy="97171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4" name="TextBox 3"/>
          <p:cNvSpPr txBox="1"/>
          <p:nvPr/>
        </p:nvSpPr>
        <p:spPr>
          <a:xfrm>
            <a:off x="920885" y="752272"/>
            <a:ext cx="7516238" cy="646331"/>
          </a:xfrm>
          <a:prstGeom prst="rect">
            <a:avLst/>
          </a:prstGeom>
          <a:noFill/>
        </p:spPr>
        <p:txBody>
          <a:bodyPr wrap="square" rtlCol="0">
            <a:spAutoFit/>
          </a:bodyPr>
          <a:lstStyle/>
          <a:p>
            <a:pPr algn="ctr"/>
            <a:r>
              <a:rPr lang="en-US" sz="3600" dirty="0" smtClean="0">
                <a:solidFill>
                  <a:schemeClr val="bg1"/>
                </a:solidFill>
                <a:latin typeface="Ubuntu" panose="020B0604020202020204" charset="0"/>
              </a:rPr>
              <a:t>Reference</a:t>
            </a:r>
            <a:endParaRPr lang="en-IN" sz="3600" dirty="0">
              <a:solidFill>
                <a:schemeClr val="bg1"/>
              </a:solidFill>
              <a:latin typeface="Ubuntu" panose="020B0604020202020204" charset="0"/>
            </a:endParaRPr>
          </a:p>
        </p:txBody>
      </p:sp>
      <p:sp>
        <p:nvSpPr>
          <p:cNvPr id="5" name="TextBox 4"/>
          <p:cNvSpPr txBox="1"/>
          <p:nvPr/>
        </p:nvSpPr>
        <p:spPr>
          <a:xfrm>
            <a:off x="1057072" y="1757464"/>
            <a:ext cx="7388979"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chemeClr val="bg1"/>
                </a:solidFill>
                <a:latin typeface="Ubuntu" panose="020B0604020202020204" charset="0"/>
              </a:rPr>
              <a:t>(IEEE) </a:t>
            </a:r>
            <a:r>
              <a:rPr lang="en-US" sz="2000" dirty="0">
                <a:solidFill>
                  <a:schemeClr val="bg1"/>
                </a:solidFill>
                <a:latin typeface="Ubuntu" panose="020B0604020202020204" charset="0"/>
              </a:rPr>
              <a:t>React Native Based Mobile App for Online </a:t>
            </a:r>
            <a:r>
              <a:rPr lang="en-US" sz="2000" dirty="0" smtClean="0">
                <a:solidFill>
                  <a:schemeClr val="bg1"/>
                </a:solidFill>
                <a:latin typeface="Ubuntu" panose="020B0604020202020204" charset="0"/>
              </a:rPr>
              <a:t>Experimentation, </a:t>
            </a:r>
            <a:r>
              <a:rPr lang="en-IN" sz="2000" dirty="0" err="1">
                <a:solidFill>
                  <a:schemeClr val="bg1"/>
                </a:solidFill>
                <a:latin typeface="Ubuntu" panose="020B0604020202020204" charset="0"/>
              </a:rPr>
              <a:t>Xingwei</a:t>
            </a:r>
            <a:r>
              <a:rPr lang="en-IN" sz="2000" dirty="0">
                <a:solidFill>
                  <a:schemeClr val="bg1"/>
                </a:solidFill>
                <a:latin typeface="Ubuntu" panose="020B0604020202020204" charset="0"/>
              </a:rPr>
              <a:t> </a:t>
            </a:r>
            <a:r>
              <a:rPr lang="en-IN" sz="2000" dirty="0" smtClean="0">
                <a:solidFill>
                  <a:schemeClr val="bg1"/>
                </a:solidFill>
                <a:latin typeface="Ubuntu" panose="020B0604020202020204" charset="0"/>
              </a:rPr>
              <a:t>Zhou, 2020.</a:t>
            </a:r>
          </a:p>
          <a:p>
            <a:pPr marL="342900" indent="-342900">
              <a:buFont typeface="Arial" panose="020B0604020202020204" pitchFamily="34" charset="0"/>
              <a:buChar char="•"/>
            </a:pPr>
            <a:endParaRPr lang="en-US" sz="2000" dirty="0" smtClean="0">
              <a:solidFill>
                <a:schemeClr val="bg1"/>
              </a:solidFill>
              <a:latin typeface="Ubuntu" panose="020B0604020202020204" charset="0"/>
            </a:endParaRPr>
          </a:p>
          <a:p>
            <a:pPr marL="342900" indent="-342900">
              <a:buFont typeface="Arial" panose="020B0604020202020204" pitchFamily="34" charset="0"/>
              <a:buChar char="•"/>
            </a:pPr>
            <a:r>
              <a:rPr lang="en-US" sz="2000" dirty="0" smtClean="0">
                <a:solidFill>
                  <a:schemeClr val="bg1"/>
                </a:solidFill>
                <a:latin typeface="Ubuntu" panose="020B0604020202020204" charset="0"/>
              </a:rPr>
              <a:t>(Springer) </a:t>
            </a:r>
            <a:r>
              <a:rPr lang="en-IN" sz="2000" dirty="0">
                <a:solidFill>
                  <a:schemeClr val="bg1"/>
                </a:solidFill>
                <a:latin typeface="Ubuntu" panose="020B0604020202020204" charset="0"/>
              </a:rPr>
              <a:t>React Native </a:t>
            </a:r>
            <a:r>
              <a:rPr lang="en-IN" sz="2000" dirty="0" smtClean="0">
                <a:solidFill>
                  <a:schemeClr val="bg1"/>
                </a:solidFill>
                <a:latin typeface="Ubuntu" panose="020B0604020202020204" charset="0"/>
              </a:rPr>
              <a:t>Supplements, Paul, 2019.</a:t>
            </a:r>
            <a:endParaRPr lang="en-IN" sz="2000" dirty="0">
              <a:solidFill>
                <a:schemeClr val="bg1"/>
              </a:solidFill>
              <a:latin typeface="Ubuntu" panose="020B0604020202020204" charset="0"/>
            </a:endParaRPr>
          </a:p>
        </p:txBody>
      </p:sp>
    </p:spTree>
    <p:extLst>
      <p:ext uri="{BB962C8B-B14F-4D97-AF65-F5344CB8AC3E}">
        <p14:creationId xmlns:p14="http://schemas.microsoft.com/office/powerpoint/2010/main" val="12766975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4"/>
          <p:cNvSpPr txBox="1">
            <a:spLocks noGrp="1"/>
          </p:cNvSpPr>
          <p:nvPr>
            <p:ph type="ctrTitle" idx="4294967295"/>
          </p:nvPr>
        </p:nvSpPr>
        <p:spPr>
          <a:xfrm>
            <a:off x="930600" y="789712"/>
            <a:ext cx="3582000" cy="846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a:t>Thanks!</a:t>
            </a:r>
            <a:endParaRPr sz="6000"/>
          </a:p>
        </p:txBody>
      </p:sp>
      <p:sp>
        <p:nvSpPr>
          <p:cNvPr id="301" name="Google Shape;301;p34"/>
          <p:cNvSpPr txBox="1">
            <a:spLocks noGrp="1"/>
          </p:cNvSpPr>
          <p:nvPr>
            <p:ph type="subTitle" idx="4294967295"/>
          </p:nvPr>
        </p:nvSpPr>
        <p:spPr>
          <a:xfrm>
            <a:off x="930599" y="1903103"/>
            <a:ext cx="4387187" cy="2300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latin typeface="Ubuntu"/>
                <a:ea typeface="Ubuntu"/>
                <a:cs typeface="Ubuntu"/>
                <a:sym typeface="Ubuntu"/>
              </a:rPr>
              <a:t>Any questions?</a:t>
            </a:r>
            <a:endParaRPr b="1" dirty="0">
              <a:latin typeface="Ubuntu"/>
              <a:ea typeface="Ubuntu"/>
              <a:cs typeface="Ubuntu"/>
              <a:sym typeface="Ubuntu"/>
            </a:endParaRPr>
          </a:p>
          <a:p>
            <a:pPr marL="0" lvl="0" indent="0" algn="l" rtl="0">
              <a:spcBef>
                <a:spcPts val="600"/>
              </a:spcBef>
              <a:spcAft>
                <a:spcPts val="0"/>
              </a:spcAft>
              <a:buNone/>
            </a:pPr>
            <a:r>
              <a:rPr lang="en" dirty="0"/>
              <a:t>You can find me at:</a:t>
            </a:r>
            <a:endParaRPr dirty="0"/>
          </a:p>
          <a:p>
            <a:pPr marL="457200" lvl="0" indent="-381000" algn="l" rtl="0">
              <a:spcBef>
                <a:spcPts val="600"/>
              </a:spcBef>
              <a:spcAft>
                <a:spcPts val="0"/>
              </a:spcAft>
              <a:buSzPts val="2400"/>
              <a:buChar char="▪"/>
            </a:pPr>
            <a:r>
              <a:rPr lang="en" dirty="0" smtClean="0"/>
              <a:t>@github.com/sanketscode</a:t>
            </a:r>
          </a:p>
          <a:p>
            <a:pPr marL="457200" lvl="0" indent="-381000" algn="l" rtl="0">
              <a:spcBef>
                <a:spcPts val="600"/>
              </a:spcBef>
              <a:spcAft>
                <a:spcPts val="0"/>
              </a:spcAft>
              <a:buSzPts val="2400"/>
              <a:buChar char="▪"/>
            </a:pPr>
            <a:r>
              <a:rPr lang="en-IN" dirty="0" smtClean="0"/>
              <a:t>Sanket.202165@srttc.ac.in</a:t>
            </a:r>
            <a:endParaRPr dirty="0"/>
          </a:p>
        </p:txBody>
      </p:sp>
      <p:sp>
        <p:nvSpPr>
          <p:cNvPr id="302" name="Google Shape;302;p34"/>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21</a:t>
            </a:fld>
            <a:endParaRPr/>
          </a:p>
        </p:txBody>
      </p:sp>
      <p:sp>
        <p:nvSpPr>
          <p:cNvPr id="303" name="Google Shape;303;p34"/>
          <p:cNvSpPr/>
          <p:nvPr/>
        </p:nvSpPr>
        <p:spPr>
          <a:xfrm>
            <a:off x="5504401" y="1494825"/>
            <a:ext cx="2153902" cy="2153864"/>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123" y="668187"/>
            <a:ext cx="7282800" cy="584100"/>
          </a:xfrm>
        </p:spPr>
        <p:txBody>
          <a:bodyPr/>
          <a:lstStyle/>
          <a:p>
            <a:pPr algn="ctr"/>
            <a:r>
              <a:rPr lang="en-US" dirty="0" smtClean="0"/>
              <a:t>TRENDS</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6" t="8806"/>
          <a:stretch/>
        </p:blipFill>
        <p:spPr>
          <a:xfrm>
            <a:off x="1994170" y="1407267"/>
            <a:ext cx="5570705" cy="2854258"/>
          </a:xfrm>
          <a:prstGeom prst="rect">
            <a:avLst/>
          </a:prstGeom>
        </p:spPr>
      </p:pic>
    </p:spTree>
    <p:extLst>
      <p:ext uri="{BB962C8B-B14F-4D97-AF65-F5344CB8AC3E}">
        <p14:creationId xmlns:p14="http://schemas.microsoft.com/office/powerpoint/2010/main" val="1487758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930600" y="939700"/>
            <a:ext cx="7282800" cy="3264000"/>
          </a:xfrm>
          <a:prstGeom prst="rect">
            <a:avLst/>
          </a:prstGeom>
        </p:spPr>
        <p:txBody>
          <a:bodyPr spcFirstLastPara="1" wrap="square" lIns="0" tIns="0" rIns="0" bIns="0" anchor="ctr" anchorCtr="0">
            <a:noAutofit/>
          </a:bodyPr>
          <a:lstStyle/>
          <a:p>
            <a:pPr marL="0" indent="0">
              <a:buNone/>
            </a:pPr>
            <a:r>
              <a:rPr lang="en-US" b="1" dirty="0">
                <a:effectLst>
                  <a:outerShdw blurRad="38100" dist="38100" dir="2700000" algn="tl">
                    <a:srgbClr val="000000">
                      <a:alpha val="43137"/>
                    </a:srgbClr>
                  </a:outerShdw>
                </a:effectLst>
              </a:rPr>
              <a:t>Lets Start To Understand why React Native is best to create Cross-</a:t>
            </a:r>
            <a:r>
              <a:rPr lang="en-US" b="1" dirty="0" err="1">
                <a:effectLst>
                  <a:outerShdw blurRad="38100" dist="38100" dir="2700000" algn="tl">
                    <a:srgbClr val="000000">
                      <a:alpha val="43137"/>
                    </a:srgbClr>
                  </a:outerShdw>
                </a:effectLst>
              </a:rPr>
              <a:t>Plaform</a:t>
            </a:r>
            <a:r>
              <a:rPr lang="en-US" b="1" dirty="0">
                <a:effectLst>
                  <a:outerShdw blurRad="38100" dist="38100" dir="2700000" algn="tl">
                    <a:srgbClr val="000000">
                      <a:alpha val="43137"/>
                    </a:srgbClr>
                  </a:outerShdw>
                </a:effectLst>
              </a:rPr>
              <a:t> apps</a:t>
            </a:r>
            <a:r>
              <a:rPr lang="en-US" dirty="0"/>
              <a:t>.</a:t>
            </a:r>
          </a:p>
          <a:p>
            <a:pPr marL="0" lvl="0" indent="0" algn="l" rtl="0">
              <a:spcBef>
                <a:spcPts val="600"/>
              </a:spcBef>
              <a:spcAft>
                <a:spcPts val="0"/>
              </a:spcAft>
              <a:buNone/>
            </a:pPr>
            <a:endParaRPr dirty="0"/>
          </a:p>
        </p:txBody>
      </p:sp>
      <p:sp>
        <p:nvSpPr>
          <p:cNvPr id="80" name="Google Shape;80;p16"/>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1"/>
          <p:cNvSpPr txBox="1">
            <a:spLocks noGrp="1"/>
          </p:cNvSpPr>
          <p:nvPr>
            <p:ph type="body" idx="4294967295"/>
          </p:nvPr>
        </p:nvSpPr>
        <p:spPr>
          <a:xfrm>
            <a:off x="457200" y="465400"/>
            <a:ext cx="2762100" cy="4212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b="1" dirty="0" smtClean="0">
                <a:latin typeface="Ubuntu"/>
                <a:ea typeface="Ubuntu"/>
                <a:cs typeface="Ubuntu"/>
                <a:sym typeface="Ubuntu"/>
              </a:rPr>
              <a:t>What is Native Apps?</a:t>
            </a:r>
            <a:endParaRPr b="1" dirty="0">
              <a:latin typeface="Ubuntu"/>
              <a:ea typeface="Ubuntu"/>
              <a:cs typeface="Ubuntu"/>
              <a:sym typeface="Ubuntu"/>
            </a:endParaRPr>
          </a:p>
          <a:p>
            <a:pPr marL="0" lvl="0" indent="0" algn="l" rtl="0">
              <a:spcBef>
                <a:spcPts val="600"/>
              </a:spcBef>
              <a:spcAft>
                <a:spcPts val="0"/>
              </a:spcAft>
              <a:buNone/>
            </a:pPr>
            <a:r>
              <a:rPr lang="en" sz="1800" dirty="0" smtClean="0"/>
              <a:t>Native apps Build using one Programming Language and Specifically for one Platform.</a:t>
            </a:r>
            <a:endParaRPr sz="1800" dirty="0"/>
          </a:p>
        </p:txBody>
      </p:sp>
      <p:sp>
        <p:nvSpPr>
          <p:cNvPr id="265" name="Google Shape;265;p31"/>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66" name="Google Shape;266;p31"/>
          <p:cNvGrpSpPr/>
          <p:nvPr/>
        </p:nvGrpSpPr>
        <p:grpSpPr>
          <a:xfrm>
            <a:off x="5538280" y="531779"/>
            <a:ext cx="2033423" cy="3991718"/>
            <a:chOff x="5353200" y="373572"/>
            <a:chExt cx="2119546" cy="4396359"/>
          </a:xfrm>
        </p:grpSpPr>
        <p:sp>
          <p:nvSpPr>
            <p:cNvPr id="267" name="Google Shape;267;p31"/>
            <p:cNvSpPr/>
            <p:nvPr/>
          </p:nvSpPr>
          <p:spPr>
            <a:xfrm>
              <a:off x="5353200" y="373572"/>
              <a:ext cx="2119546" cy="4396359"/>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6200687" y="4493184"/>
              <a:ext cx="422999" cy="150972"/>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5739987" y="529223"/>
              <a:ext cx="83354" cy="83354"/>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6208555" y="538664"/>
              <a:ext cx="408837" cy="64493"/>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1" name="Google Shape;271;p31"/>
          <p:cNvPicPr preferRelativeResize="0"/>
          <p:nvPr/>
        </p:nvPicPr>
        <p:blipFill rotWithShape="1">
          <a:blip r:embed="rId3">
            <a:alphaModFix/>
          </a:blip>
          <a:srcRect b="23786"/>
          <a:stretch/>
        </p:blipFill>
        <p:spPr>
          <a:xfrm>
            <a:off x="5580684" y="865501"/>
            <a:ext cx="1943222" cy="3297484"/>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930600" y="886016"/>
            <a:ext cx="7282800" cy="60555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What is React Native ? (Introduction)</a:t>
            </a:r>
            <a:endParaRPr dirty="0"/>
          </a:p>
        </p:txBody>
      </p:sp>
      <p:sp>
        <p:nvSpPr>
          <p:cNvPr id="86" name="Google Shape;86;p17"/>
          <p:cNvSpPr txBox="1">
            <a:spLocks noGrp="1"/>
          </p:cNvSpPr>
          <p:nvPr>
            <p:ph type="body" idx="1"/>
          </p:nvPr>
        </p:nvSpPr>
        <p:spPr>
          <a:xfrm>
            <a:off x="680936" y="1415684"/>
            <a:ext cx="7532464" cy="2585627"/>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dirty="0" smtClean="0"/>
              <a:t>React native is UI-Software Framework.</a:t>
            </a:r>
            <a:endParaRPr dirty="0"/>
          </a:p>
          <a:p>
            <a:pPr marL="457200" lvl="0" indent="-381000" algn="l" rtl="0">
              <a:spcBef>
                <a:spcPts val="0"/>
              </a:spcBef>
              <a:spcAft>
                <a:spcPts val="0"/>
              </a:spcAft>
              <a:buSzPts val="2400"/>
              <a:buChar char="▪"/>
            </a:pPr>
            <a:r>
              <a:rPr lang="en-US" dirty="0" smtClean="0"/>
              <a:t>It can create IOS and Android app.</a:t>
            </a:r>
            <a:endParaRPr dirty="0"/>
          </a:p>
          <a:p>
            <a:pPr marL="457200" lvl="0" indent="-381000" algn="l" rtl="0">
              <a:spcBef>
                <a:spcPts val="0"/>
              </a:spcBef>
              <a:spcAft>
                <a:spcPts val="0"/>
              </a:spcAft>
              <a:buSzPts val="2400"/>
              <a:buChar char="▪"/>
            </a:pPr>
            <a:r>
              <a:rPr lang="en-US" dirty="0" smtClean="0"/>
              <a:t>It uses JavaScript to write code.</a:t>
            </a:r>
            <a:endParaRPr dirty="0"/>
          </a:p>
          <a:p>
            <a:pPr marL="0" lvl="0" indent="0" algn="l" rtl="0">
              <a:spcBef>
                <a:spcPts val="600"/>
              </a:spcBef>
              <a:spcAft>
                <a:spcPts val="0"/>
              </a:spcAft>
              <a:buNone/>
            </a:pPr>
            <a:r>
              <a:rPr lang="en" dirty="0" smtClean="0"/>
              <a:t>It more liked one when its come in market and Lots of companies are Hiring Developers. </a:t>
            </a:r>
            <a:endParaRPr dirty="0"/>
          </a:p>
        </p:txBody>
      </p:sp>
      <p:sp>
        <p:nvSpPr>
          <p:cNvPr id="87" name="Google Shape;87;p17"/>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079" y="1149310"/>
            <a:ext cx="4459164" cy="3332709"/>
          </a:xfrm>
          <a:prstGeom prst="rect">
            <a:avLst/>
          </a:prstGeom>
        </p:spPr>
      </p:pic>
      <p:sp>
        <p:nvSpPr>
          <p:cNvPr id="4" name="TextBox 3"/>
          <p:cNvSpPr txBox="1"/>
          <p:nvPr/>
        </p:nvSpPr>
        <p:spPr>
          <a:xfrm>
            <a:off x="5337243" y="953311"/>
            <a:ext cx="2710774" cy="3046988"/>
          </a:xfrm>
          <a:prstGeom prst="rect">
            <a:avLst/>
          </a:prstGeom>
          <a:noFill/>
        </p:spPr>
        <p:txBody>
          <a:bodyPr wrap="square" rtlCol="0">
            <a:spAutoFit/>
          </a:bodyPr>
          <a:lstStyle/>
          <a:p>
            <a:pPr algn="ctr"/>
            <a:r>
              <a:rPr lang="en-US" sz="4800" b="1" dirty="0" smtClean="0">
                <a:solidFill>
                  <a:schemeClr val="bg1"/>
                </a:solidFill>
                <a:effectLst>
                  <a:outerShdw blurRad="38100" dist="38100" dir="2700000" algn="tl">
                    <a:srgbClr val="000000">
                      <a:alpha val="43137"/>
                    </a:srgbClr>
                  </a:outerShdw>
                </a:effectLst>
                <a:latin typeface="Ubuntu" panose="020B0604020202020204" charset="0"/>
              </a:rPr>
              <a:t>How React</a:t>
            </a:r>
          </a:p>
          <a:p>
            <a:pPr algn="ctr"/>
            <a:r>
              <a:rPr lang="en-US" sz="4800" b="1" dirty="0" smtClean="0">
                <a:solidFill>
                  <a:schemeClr val="bg1"/>
                </a:solidFill>
                <a:effectLst>
                  <a:outerShdw blurRad="38100" dist="38100" dir="2700000" algn="tl">
                    <a:srgbClr val="000000">
                      <a:alpha val="43137"/>
                    </a:srgbClr>
                  </a:outerShdw>
                </a:effectLst>
                <a:latin typeface="Ubuntu" panose="020B0604020202020204" charset="0"/>
              </a:rPr>
              <a:t>NATIVE</a:t>
            </a:r>
            <a:br>
              <a:rPr lang="en-US" sz="4800" b="1" dirty="0" smtClean="0">
                <a:solidFill>
                  <a:schemeClr val="bg1"/>
                </a:solidFill>
                <a:effectLst>
                  <a:outerShdw blurRad="38100" dist="38100" dir="2700000" algn="tl">
                    <a:srgbClr val="000000">
                      <a:alpha val="43137"/>
                    </a:srgbClr>
                  </a:outerShdw>
                </a:effectLst>
                <a:latin typeface="Ubuntu" panose="020B0604020202020204" charset="0"/>
              </a:rPr>
            </a:br>
            <a:r>
              <a:rPr lang="en-US" sz="4800" b="1" dirty="0" smtClean="0">
                <a:solidFill>
                  <a:schemeClr val="bg1"/>
                </a:solidFill>
                <a:effectLst>
                  <a:outerShdw blurRad="38100" dist="38100" dir="2700000" algn="tl">
                    <a:srgbClr val="000000">
                      <a:alpha val="43137"/>
                    </a:srgbClr>
                  </a:outerShdw>
                </a:effectLst>
                <a:latin typeface="Ubuntu" panose="020B0604020202020204" charset="0"/>
              </a:rPr>
              <a:t>WORKS?</a:t>
            </a:r>
            <a:endParaRPr lang="en-IN" sz="4800" b="1" dirty="0">
              <a:solidFill>
                <a:schemeClr val="bg1"/>
              </a:solidFill>
              <a:effectLst>
                <a:outerShdw blurRad="38100" dist="38100" dir="2700000" algn="tl">
                  <a:srgbClr val="000000">
                    <a:alpha val="43137"/>
                  </a:srgbClr>
                </a:outerShdw>
              </a:effectLst>
              <a:latin typeface="Ubuntu" panose="020B06040202020202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ctrTitle" idx="4294967295"/>
          </p:nvPr>
        </p:nvSpPr>
        <p:spPr>
          <a:xfrm>
            <a:off x="4604898" y="946872"/>
            <a:ext cx="3630053" cy="1650554"/>
          </a:xfrm>
          <a:prstGeom prst="rect">
            <a:avLst/>
          </a:prstGeom>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4400" dirty="0" smtClean="0">
                <a:effectLst>
                  <a:outerShdw blurRad="38100" dist="38100" dir="2700000" algn="tl">
                    <a:srgbClr val="000000">
                      <a:alpha val="43137"/>
                    </a:srgbClr>
                  </a:outerShdw>
                </a:effectLst>
              </a:rPr>
              <a:t>Requirement For React Native?</a:t>
            </a:r>
            <a:endParaRPr sz="4400" dirty="0">
              <a:effectLst>
                <a:outerShdw blurRad="38100" dist="38100" dir="2700000" algn="tl">
                  <a:srgbClr val="000000">
                    <a:alpha val="43137"/>
                  </a:srgbClr>
                </a:outerShdw>
              </a:effectLst>
            </a:endParaRPr>
          </a:p>
        </p:txBody>
      </p:sp>
      <p:sp>
        <p:nvSpPr>
          <p:cNvPr id="93" name="Google Shape;93;p18"/>
          <p:cNvSpPr txBox="1">
            <a:spLocks noGrp="1"/>
          </p:cNvSpPr>
          <p:nvPr>
            <p:ph type="subTitle" idx="4294967295"/>
          </p:nvPr>
        </p:nvSpPr>
        <p:spPr>
          <a:xfrm>
            <a:off x="4626525" y="2538774"/>
            <a:ext cx="3586876" cy="1794298"/>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smtClean="0">
                <a:effectLst>
                  <a:outerShdw blurRad="38100" dist="38100" dir="2700000" algn="tl">
                    <a:srgbClr val="000000">
                      <a:alpha val="43137"/>
                    </a:srgbClr>
                  </a:outerShdw>
                </a:effectLst>
              </a:rPr>
              <a:t>HTML,CSS and JavaScript </a:t>
            </a:r>
          </a:p>
          <a:p>
            <a:pPr marL="0" lvl="0" indent="0" algn="l" rtl="0">
              <a:spcBef>
                <a:spcPts val="600"/>
              </a:spcBef>
              <a:spcAft>
                <a:spcPts val="0"/>
              </a:spcAft>
              <a:buNone/>
            </a:pPr>
            <a:r>
              <a:rPr lang="en" dirty="0" smtClean="0">
                <a:effectLst>
                  <a:outerShdw blurRad="38100" dist="38100" dir="2700000" algn="tl">
                    <a:srgbClr val="000000">
                      <a:alpha val="43137"/>
                    </a:srgbClr>
                  </a:outerShdw>
                </a:effectLst>
              </a:rPr>
              <a:t>Programming Experience Needed also Little bit knowledge on ReactJS.</a:t>
            </a:r>
            <a:endParaRPr dirty="0">
              <a:effectLst>
                <a:outerShdw blurRad="38100" dist="38100" dir="2700000" algn="tl">
                  <a:srgbClr val="000000">
                    <a:alpha val="43137"/>
                  </a:srgbClr>
                </a:outerShdw>
              </a:effectLst>
            </a:endParaRPr>
          </a:p>
        </p:txBody>
      </p:sp>
      <p:sp>
        <p:nvSpPr>
          <p:cNvPr id="94" name="Google Shape;94;p18"/>
          <p:cNvSpPr/>
          <p:nvPr/>
        </p:nvSpPr>
        <p:spPr>
          <a:xfrm>
            <a:off x="2665634" y="2770968"/>
            <a:ext cx="370763" cy="3540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18"/>
          <p:cNvGrpSpPr/>
          <p:nvPr/>
        </p:nvGrpSpPr>
        <p:grpSpPr>
          <a:xfrm>
            <a:off x="2056830" y="763145"/>
            <a:ext cx="1588372" cy="1588796"/>
            <a:chOff x="6654650" y="3665275"/>
            <a:chExt cx="409100" cy="409125"/>
          </a:xfrm>
        </p:grpSpPr>
        <p:sp>
          <p:nvSpPr>
            <p:cNvPr id="96" name="Google Shape;96;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18"/>
          <p:cNvGrpSpPr/>
          <p:nvPr/>
        </p:nvGrpSpPr>
        <p:grpSpPr>
          <a:xfrm rot="290">
            <a:off x="868449" y="2771014"/>
            <a:ext cx="1049424" cy="1049483"/>
            <a:chOff x="570875" y="4322250"/>
            <a:chExt cx="443300" cy="443325"/>
          </a:xfrm>
        </p:grpSpPr>
        <p:sp>
          <p:nvSpPr>
            <p:cNvPr id="99" name="Google Shape;99;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8"/>
          <p:cNvSpPr/>
          <p:nvPr/>
        </p:nvSpPr>
        <p:spPr>
          <a:xfrm rot="2466663">
            <a:off x="480742" y="433732"/>
            <a:ext cx="515110" cy="49184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rot="-1609291">
            <a:off x="990504" y="1768443"/>
            <a:ext cx="370702" cy="3539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p:nvPr/>
        </p:nvSpPr>
        <p:spPr>
          <a:xfrm rot="2926243">
            <a:off x="3718349" y="1461750"/>
            <a:ext cx="277628" cy="2650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p:nvPr/>
        </p:nvSpPr>
        <p:spPr>
          <a:xfrm rot="-1609496">
            <a:off x="1766293" y="751924"/>
            <a:ext cx="250098" cy="23880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18" name="Google Shape;266;p31"/>
          <p:cNvGrpSpPr/>
          <p:nvPr/>
        </p:nvGrpSpPr>
        <p:grpSpPr>
          <a:xfrm>
            <a:off x="1186791" y="871325"/>
            <a:ext cx="1763002" cy="3563701"/>
            <a:chOff x="5353200" y="373572"/>
            <a:chExt cx="2119546" cy="4396359"/>
          </a:xfrm>
        </p:grpSpPr>
        <p:sp>
          <p:nvSpPr>
            <p:cNvPr id="19" name="Google Shape;267;p31"/>
            <p:cNvSpPr/>
            <p:nvPr/>
          </p:nvSpPr>
          <p:spPr>
            <a:xfrm>
              <a:off x="5353200" y="373572"/>
              <a:ext cx="2119546" cy="4396359"/>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8;p31"/>
            <p:cNvSpPr/>
            <p:nvPr/>
          </p:nvSpPr>
          <p:spPr>
            <a:xfrm>
              <a:off x="6200687" y="4493184"/>
              <a:ext cx="422999" cy="150972"/>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9;p31"/>
            <p:cNvSpPr/>
            <p:nvPr/>
          </p:nvSpPr>
          <p:spPr>
            <a:xfrm>
              <a:off x="5739987" y="529223"/>
              <a:ext cx="83354" cy="83354"/>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0;p31"/>
            <p:cNvSpPr/>
            <p:nvPr/>
          </p:nvSpPr>
          <p:spPr>
            <a:xfrm>
              <a:off x="6208555" y="538664"/>
              <a:ext cx="408837" cy="64493"/>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body" idx="1"/>
          </p:nvPr>
        </p:nvSpPr>
        <p:spPr>
          <a:xfrm>
            <a:off x="930575" y="1415675"/>
            <a:ext cx="3402600" cy="2788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b="1" dirty="0" smtClean="0"/>
              <a:t>React Native</a:t>
            </a:r>
          </a:p>
          <a:p>
            <a:pPr marL="342900" indent="-342900"/>
            <a:r>
              <a:rPr lang="en-IN" b="1" dirty="0" smtClean="0"/>
              <a:t>Can Bundle Code From JS To Native.</a:t>
            </a:r>
          </a:p>
          <a:p>
            <a:pPr marL="342900" indent="-342900"/>
            <a:r>
              <a:rPr lang="en-IN" b="1" dirty="0" smtClean="0"/>
              <a:t>More Easy To learn if you are a web developer.</a:t>
            </a:r>
          </a:p>
          <a:p>
            <a:pPr marL="342900" indent="-342900"/>
            <a:r>
              <a:rPr lang="en-IN" b="1" dirty="0" smtClean="0"/>
              <a:t>Support of many libraries.</a:t>
            </a:r>
            <a:endParaRPr b="1" dirty="0"/>
          </a:p>
        </p:txBody>
      </p:sp>
      <p:sp>
        <p:nvSpPr>
          <p:cNvPr id="113" name="Google Shape;113;p19"/>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React native vs Flutter?</a:t>
            </a:r>
            <a:endParaRPr dirty="0"/>
          </a:p>
        </p:txBody>
      </p:sp>
      <p:sp>
        <p:nvSpPr>
          <p:cNvPr id="114" name="Google Shape;114;p19"/>
          <p:cNvSpPr txBox="1">
            <a:spLocks noGrp="1"/>
          </p:cNvSpPr>
          <p:nvPr>
            <p:ph type="body" idx="2"/>
          </p:nvPr>
        </p:nvSpPr>
        <p:spPr>
          <a:xfrm>
            <a:off x="4810650" y="1415675"/>
            <a:ext cx="3402600" cy="2788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b="1" dirty="0" smtClean="0"/>
              <a:t>Flutter</a:t>
            </a:r>
          </a:p>
          <a:p>
            <a:pPr marL="342900" indent="-342900"/>
            <a:r>
              <a:rPr lang="en-IN" b="1" dirty="0" smtClean="0"/>
              <a:t>Use Dart Programming Language for Bundle things up.</a:t>
            </a:r>
          </a:p>
          <a:p>
            <a:pPr marL="342900" indent="-342900"/>
            <a:r>
              <a:rPr lang="en-IN" b="1" dirty="0" smtClean="0"/>
              <a:t>Uses OOP Based Concepts</a:t>
            </a:r>
          </a:p>
          <a:p>
            <a:pPr marL="342900" indent="-342900"/>
            <a:endParaRPr lang="en-IN" b="1" dirty="0"/>
          </a:p>
        </p:txBody>
      </p:sp>
      <p:sp>
        <p:nvSpPr>
          <p:cNvPr id="115" name="Google Shape;115;p19"/>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sidore template">
  <a:themeElements>
    <a:clrScheme name="Custom 347">
      <a:dk1>
        <a:srgbClr val="0D0335"/>
      </a:dk1>
      <a:lt1>
        <a:srgbClr val="FFFFFF"/>
      </a:lt1>
      <a:dk2>
        <a:srgbClr val="573F68"/>
      </a:dk2>
      <a:lt2>
        <a:srgbClr val="E9DDEC"/>
      </a:lt2>
      <a:accent1>
        <a:srgbClr val="E9204E"/>
      </a:accent1>
      <a:accent2>
        <a:srgbClr val="ED4636"/>
      </a:accent2>
      <a:accent3>
        <a:srgbClr val="FCB42E"/>
      </a:accent3>
      <a:accent4>
        <a:srgbClr val="94C486"/>
      </a:accent4>
      <a:accent5>
        <a:srgbClr val="39B8E3"/>
      </a:accent5>
      <a:accent6>
        <a:srgbClr val="412D8C"/>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Isidore · SlidesCarnival</Template>
  <TotalTime>482</TotalTime>
  <Words>580</Words>
  <Application>Microsoft Office PowerPoint</Application>
  <PresentationFormat>On-screen Show (16:9)</PresentationFormat>
  <Paragraphs>130</Paragraphs>
  <Slides>21</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Ubuntu</vt:lpstr>
      <vt:lpstr>Ubuntu Light</vt:lpstr>
      <vt:lpstr>Work Sans Regular</vt:lpstr>
      <vt:lpstr>Isidore template</vt:lpstr>
      <vt:lpstr>“CROSS-PLATFORM APPLICATION DEVELOPMENT IN REACT NATIVE”</vt:lpstr>
      <vt:lpstr>Which Companies Uses React Native ? </vt:lpstr>
      <vt:lpstr>TRENDS</vt:lpstr>
      <vt:lpstr>PowerPoint Presentation</vt:lpstr>
      <vt:lpstr>PowerPoint Presentation</vt:lpstr>
      <vt:lpstr>What is React Native ? (Introduction)</vt:lpstr>
      <vt:lpstr>PowerPoint Presentation</vt:lpstr>
      <vt:lpstr>Requirement For React Native?</vt:lpstr>
      <vt:lpstr>React native vs Flutter?</vt:lpstr>
      <vt:lpstr>Different Technologies Like React Native?</vt:lpstr>
      <vt:lpstr>PowerPoint Presentation</vt:lpstr>
      <vt:lpstr>PowerPoint Presentation</vt:lpstr>
      <vt:lpstr>React Native Architecture</vt:lpstr>
      <vt:lpstr>How React Native Uses ReactJS?</vt:lpstr>
      <vt:lpstr>ADVANTAGES</vt:lpstr>
      <vt:lpstr>PowerPoint Presentation</vt:lpstr>
      <vt:lpstr>5000+</vt:lpstr>
      <vt:lpstr>Other Platforms to compare data</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“CROSS-PLATFORM APPLICATION DEVELOPMENT IN REACT NATIVE”</dc:title>
  <cp:lastModifiedBy>Microsoft account</cp:lastModifiedBy>
  <cp:revision>20</cp:revision>
  <dcterms:modified xsi:type="dcterms:W3CDTF">2021-12-13T11:40:23Z</dcterms:modified>
</cp:coreProperties>
</file>