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59F3-93BE-B897-E5EE-A120AE89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E9773-52B6-CEEE-711D-E7BD0185D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8A6F8-F790-7BDF-4643-22A3E44D9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E4630-244F-2184-9B54-A0F2A2702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673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8F31F-ABA9-D5CB-C663-C3D3AE0B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9A3371-9565-463A-0563-962695032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C2562-89C6-D53E-AB30-AAEAF6937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561E-4DA5-7474-6B6A-0AA297654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8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SUPERSTORE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Name- SANKET SHINDE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A3869-D4C0-03F3-3A37-0272BF3FA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17" y="1"/>
            <a:ext cx="690995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" y="-2955"/>
            <a:ext cx="12191999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C2A1B-C079-DAE9-B7BC-B66608F9999E}"/>
              </a:ext>
            </a:extLst>
          </p:cNvPr>
          <p:cNvSpPr txBox="1"/>
          <p:nvPr/>
        </p:nvSpPr>
        <p:spPr>
          <a:xfrm>
            <a:off x="1514167" y="322750"/>
            <a:ext cx="7118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highlight>
                  <a:srgbClr val="000000"/>
                </a:highlight>
              </a:rPr>
              <a:t>1. Sales Performance Over Time</a:t>
            </a:r>
            <a:endParaRPr lang="en-IN" sz="4000" b="1" dirty="0">
              <a:highlight>
                <a:srgbClr val="000000"/>
              </a:highligh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6BEE93-6280-04B3-3F1D-85AB616479C8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/>
              <a:t>	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7F755-5A4B-CDD9-C221-D79FBB2091FB}"/>
              </a:ext>
            </a:extLst>
          </p:cNvPr>
          <p:cNvSpPr txBox="1"/>
          <p:nvPr/>
        </p:nvSpPr>
        <p:spPr>
          <a:xfrm>
            <a:off x="1641987" y="1317486"/>
            <a:ext cx="8219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0000"/>
                </a:highlight>
              </a:rPr>
              <a:t>Sales have shown consistent growth over the last few months, with a peak observed in </a:t>
            </a:r>
            <a:r>
              <a:rPr lang="en-US" sz="2000" b="1" dirty="0">
                <a:highlight>
                  <a:srgbClr val="000000"/>
                </a:highlight>
              </a:rPr>
              <a:t>[Month-Year]</a:t>
            </a:r>
            <a:r>
              <a:rPr lang="en-US" sz="2000" dirty="0">
                <a:highlight>
                  <a:srgbClr val="000000"/>
                </a:highlight>
              </a:rPr>
              <a:t>. This indicates strong seasonal demand and effective promotional campaigns during that period.</a:t>
            </a:r>
            <a:endParaRPr lang="en-IN" sz="2000" dirty="0">
              <a:highlight>
                <a:srgbClr val="00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2EA1ED-2D2D-21DA-062B-A7EA30C7F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6997" y="2624266"/>
            <a:ext cx="804974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7A81-930C-E27B-92E4-22488D71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8E0C2B-9E2A-9AD9-0552-8EEB32729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" y="-2955"/>
            <a:ext cx="1219199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9869A8-7BD2-607F-AAA3-615964FE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C08A3-A8AC-E34F-7C2D-11D6C86263AF}"/>
              </a:ext>
            </a:extLst>
          </p:cNvPr>
          <p:cNvSpPr txBox="1"/>
          <p:nvPr/>
        </p:nvSpPr>
        <p:spPr>
          <a:xfrm>
            <a:off x="1137476" y="386939"/>
            <a:ext cx="7118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highlight>
                  <a:srgbClr val="000000"/>
                </a:highlight>
              </a:rPr>
              <a:t>2. Top Performing Region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616766-79E8-E18C-7108-181D237E875B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/>
              <a:t>	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3A59-D7BC-AD37-D2B8-79C1068563ED}"/>
              </a:ext>
            </a:extLst>
          </p:cNvPr>
          <p:cNvSpPr txBox="1"/>
          <p:nvPr/>
        </p:nvSpPr>
        <p:spPr>
          <a:xfrm>
            <a:off x="1641987" y="1317486"/>
            <a:ext cx="8219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0000"/>
                </a:highlight>
              </a:rPr>
              <a:t>The </a:t>
            </a:r>
            <a:r>
              <a:rPr lang="en-US" sz="2000" b="1" dirty="0">
                <a:highlight>
                  <a:srgbClr val="000000"/>
                </a:highlight>
              </a:rPr>
              <a:t>[e.g., West] Region</a:t>
            </a:r>
            <a:r>
              <a:rPr lang="en-US" sz="2000" dirty="0">
                <a:highlight>
                  <a:srgbClr val="000000"/>
                </a:highlight>
              </a:rPr>
              <a:t> contributed the highest revenue, accounting for </a:t>
            </a:r>
            <a:r>
              <a:rPr lang="en-US" sz="2000" b="1" dirty="0">
                <a:highlight>
                  <a:srgbClr val="000000"/>
                </a:highlight>
              </a:rPr>
              <a:t>725514</a:t>
            </a:r>
            <a:r>
              <a:rPr lang="en-US" sz="2000" dirty="0">
                <a:highlight>
                  <a:srgbClr val="000000"/>
                </a:highlight>
              </a:rPr>
              <a:t> of total sales. It outperformed other regions consistently across months.</a:t>
            </a:r>
            <a:endParaRPr lang="en-IN" sz="2000" dirty="0">
              <a:highlight>
                <a:srgbClr val="0000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8FB5E-0CA2-C26B-1225-F8551D095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786" y="2452967"/>
            <a:ext cx="7840169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09AA1-E989-E0A3-D015-3FEFA02F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661FA-713D-5C78-6CC9-31C089FFA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" y="-2955"/>
            <a:ext cx="1219199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32A9D8-4C6B-C9D1-62E9-769B142E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2573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03933-8962-277A-845A-80C9F003E5E5}"/>
              </a:ext>
            </a:extLst>
          </p:cNvPr>
          <p:cNvSpPr txBox="1"/>
          <p:nvPr/>
        </p:nvSpPr>
        <p:spPr>
          <a:xfrm>
            <a:off x="1137476" y="386939"/>
            <a:ext cx="7118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highlight>
                  <a:srgbClr val="000000"/>
                </a:highlight>
              </a:rPr>
              <a:t>3. Most Profitable Category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A839B3-89D4-8072-950F-2DAEED8983A5}"/>
              </a:ext>
            </a:extLst>
          </p:cNvPr>
          <p:cNvSpPr txBox="1">
            <a:spLocks/>
          </p:cNvSpPr>
          <p:nvPr/>
        </p:nvSpPr>
        <p:spPr>
          <a:xfrm>
            <a:off x="6900493" y="60960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/>
              <a:t>	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FC129-9F42-51EA-8B91-18A8530DB62A}"/>
              </a:ext>
            </a:extLst>
          </p:cNvPr>
          <p:cNvSpPr txBox="1"/>
          <p:nvPr/>
        </p:nvSpPr>
        <p:spPr>
          <a:xfrm>
            <a:off x="1641986" y="1317485"/>
            <a:ext cx="824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0000"/>
                </a:highlight>
              </a:rPr>
              <a:t>The </a:t>
            </a:r>
            <a:r>
              <a:rPr lang="en-US" sz="2000" b="1" dirty="0">
                <a:highlight>
                  <a:srgbClr val="000000"/>
                </a:highlight>
              </a:rPr>
              <a:t>[e.g., Technology] Category</a:t>
            </a:r>
            <a:r>
              <a:rPr lang="en-US" sz="2000" dirty="0">
                <a:highlight>
                  <a:srgbClr val="000000"/>
                </a:highlight>
              </a:rPr>
              <a:t> generated the highest sales and profit margins. Within this category, </a:t>
            </a:r>
            <a:r>
              <a:rPr lang="en-US" sz="2000" b="1" dirty="0">
                <a:highlight>
                  <a:srgbClr val="000000"/>
                </a:highlight>
              </a:rPr>
              <a:t>[e.g., Office supplies]</a:t>
            </a:r>
            <a:r>
              <a:rPr lang="en-US" sz="2000" dirty="0">
                <a:highlight>
                  <a:srgbClr val="000000"/>
                </a:highlight>
              </a:rPr>
              <a:t> stood out as the top sub-category.</a:t>
            </a:r>
            <a:endParaRPr lang="en-IN" sz="2000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99B8E-C6A9-57EC-B161-F917AEBC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76" y="2289002"/>
            <a:ext cx="978354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4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{77C1C110-F635-4CC7-846A-62DFFBE0C942}tf55705232_win32</Template>
  <TotalTime>19</TotalTime>
  <Words>128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SUPERSTORE SALES DASHBOARD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Shinde</dc:creator>
  <cp:lastModifiedBy>Sanket Shinde</cp:lastModifiedBy>
  <cp:revision>1</cp:revision>
  <dcterms:created xsi:type="dcterms:W3CDTF">2025-04-18T08:42:25Z</dcterms:created>
  <dcterms:modified xsi:type="dcterms:W3CDTF">2025-04-18T09:01:33Z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