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Default Extension="jpg" ContentType="image/jp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Default Extension="png" ContentType="image/png"/>
  <Override PartName="/ppt/slides/slide1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11350" y="2967977"/>
            <a:ext cx="3949700" cy="1692275"/>
          </a:xfrm>
          <a:prstGeom prst="rect">
            <a:avLst/>
          </a:prstGeom>
        </p:spPr>
        <p:txBody>
          <a:bodyPr wrap="square" lIns="0" tIns="0" rIns="0" bIns="0">
            <a:spAutoFit/>
          </a:bodyPr>
          <a:lstStyle>
            <a:lvl1pPr>
              <a:defRPr sz="2600" b="1" i="0">
                <a:solidFill>
                  <a:schemeClr val="tx1"/>
                </a:solidFill>
                <a:latin typeface="Arial"/>
                <a:cs typeface="Arial"/>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68910" rIns="0" bIns="0" rtlCol="0" vert="horz">
            <a:spAutoFit/>
          </a:bodyPr>
          <a:lstStyle/>
          <a:p>
            <a:pPr algn="ctr">
              <a:lnSpc>
                <a:spcPct val="100000"/>
              </a:lnSpc>
              <a:spcBef>
                <a:spcPts val="1330"/>
              </a:spcBef>
            </a:pPr>
            <a:r>
              <a:rPr dirty="0" spc="5"/>
              <a:t>GROUP-5</a:t>
            </a:r>
          </a:p>
          <a:p>
            <a:pPr algn="ctr" marR="5080">
              <a:lnSpc>
                <a:spcPts val="4430"/>
              </a:lnSpc>
              <a:spcBef>
                <a:spcPts val="285"/>
              </a:spcBef>
            </a:pPr>
            <a:r>
              <a:rPr dirty="0" spc="-15"/>
              <a:t>Software </a:t>
            </a:r>
            <a:r>
              <a:rPr dirty="0" spc="-85"/>
              <a:t>Engineering</a:t>
            </a:r>
            <a:r>
              <a:rPr dirty="0" spc="-155"/>
              <a:t> </a:t>
            </a:r>
            <a:r>
              <a:rPr dirty="0" spc="-90"/>
              <a:t>Lab  </a:t>
            </a:r>
            <a:r>
              <a:rPr dirty="0" spc="-75"/>
              <a:t>Assignment </a:t>
            </a:r>
            <a:r>
              <a:rPr dirty="0" spc="110"/>
              <a:t>3</a:t>
            </a:r>
            <a:r>
              <a:rPr dirty="0" spc="-30"/>
              <a:t> </a:t>
            </a:r>
            <a:r>
              <a:rPr dirty="0" spc="-55"/>
              <a:t>Report</a:t>
            </a:r>
          </a:p>
        </p:txBody>
      </p:sp>
      <p:sp>
        <p:nvSpPr>
          <p:cNvPr id="3" name="object 3"/>
          <p:cNvSpPr txBox="1"/>
          <p:nvPr/>
        </p:nvSpPr>
        <p:spPr>
          <a:xfrm>
            <a:off x="2730500" y="7671422"/>
            <a:ext cx="1400175" cy="1149350"/>
          </a:xfrm>
          <a:prstGeom prst="rect">
            <a:avLst/>
          </a:prstGeom>
        </p:spPr>
        <p:txBody>
          <a:bodyPr wrap="square" lIns="0" tIns="17145" rIns="0" bIns="0" rtlCol="0" vert="horz">
            <a:spAutoFit/>
          </a:bodyPr>
          <a:lstStyle/>
          <a:p>
            <a:pPr algn="just" marL="12700" marR="5080">
              <a:lnSpc>
                <a:spcPct val="131700"/>
              </a:lnSpc>
              <a:spcBef>
                <a:spcPts val="135"/>
              </a:spcBef>
            </a:pPr>
            <a:r>
              <a:rPr dirty="0" sz="1400" spc="-45" b="1">
                <a:latin typeface="Arial"/>
                <a:cs typeface="Arial"/>
              </a:rPr>
              <a:t>B</a:t>
            </a:r>
            <a:r>
              <a:rPr dirty="0" sz="1400" spc="55" b="1">
                <a:latin typeface="Arial"/>
                <a:cs typeface="Arial"/>
              </a:rPr>
              <a:t>05</a:t>
            </a:r>
            <a:r>
              <a:rPr dirty="0" sz="1400" spc="140" b="1">
                <a:latin typeface="Arial"/>
                <a:cs typeface="Arial"/>
              </a:rPr>
              <a:t>-</a:t>
            </a:r>
            <a:r>
              <a:rPr dirty="0" sz="1400" spc="55" b="1">
                <a:latin typeface="Arial"/>
                <a:cs typeface="Arial"/>
              </a:rPr>
              <a:t>51101702</a:t>
            </a:r>
            <a:r>
              <a:rPr dirty="0" sz="1400" spc="40" b="1">
                <a:latin typeface="Arial"/>
                <a:cs typeface="Arial"/>
              </a:rPr>
              <a:t>0  </a:t>
            </a:r>
            <a:r>
              <a:rPr dirty="0" sz="1400" spc="-45" b="1">
                <a:latin typeface="Arial"/>
                <a:cs typeface="Arial"/>
              </a:rPr>
              <a:t>B</a:t>
            </a:r>
            <a:r>
              <a:rPr dirty="0" sz="1400" spc="55" b="1">
                <a:latin typeface="Arial"/>
                <a:cs typeface="Arial"/>
              </a:rPr>
              <a:t>05</a:t>
            </a:r>
            <a:r>
              <a:rPr dirty="0" sz="1400" spc="140" b="1">
                <a:latin typeface="Arial"/>
                <a:cs typeface="Arial"/>
              </a:rPr>
              <a:t>-</a:t>
            </a:r>
            <a:r>
              <a:rPr dirty="0" sz="1400" spc="55" b="1">
                <a:latin typeface="Arial"/>
                <a:cs typeface="Arial"/>
              </a:rPr>
              <a:t>51041709</a:t>
            </a:r>
            <a:r>
              <a:rPr dirty="0" sz="1400" spc="40" b="1">
                <a:latin typeface="Arial"/>
                <a:cs typeface="Arial"/>
              </a:rPr>
              <a:t>0  </a:t>
            </a:r>
            <a:r>
              <a:rPr dirty="0" sz="1400" spc="55" b="1">
                <a:latin typeface="Arial"/>
                <a:cs typeface="Arial"/>
              </a:rPr>
              <a:t>510517063</a:t>
            </a:r>
            <a:endParaRPr sz="1400">
              <a:latin typeface="Arial"/>
              <a:cs typeface="Arial"/>
            </a:endParaRPr>
          </a:p>
          <a:p>
            <a:pPr marL="12700">
              <a:lnSpc>
                <a:spcPct val="100000"/>
              </a:lnSpc>
              <a:spcBef>
                <a:spcPts val="495"/>
              </a:spcBef>
            </a:pPr>
            <a:r>
              <a:rPr dirty="0" sz="1400" spc="55" b="1">
                <a:latin typeface="Arial"/>
                <a:cs typeface="Arial"/>
              </a:rPr>
              <a:t>510517010</a:t>
            </a:r>
            <a:endParaRPr sz="1400">
              <a:latin typeface="Arial"/>
              <a:cs typeface="Arial"/>
            </a:endParaRPr>
          </a:p>
        </p:txBody>
      </p:sp>
      <p:sp>
        <p:nvSpPr>
          <p:cNvPr id="4" name="object 4"/>
          <p:cNvSpPr txBox="1"/>
          <p:nvPr/>
        </p:nvSpPr>
        <p:spPr>
          <a:xfrm>
            <a:off x="4559300" y="7671422"/>
            <a:ext cx="1903095" cy="1149350"/>
          </a:xfrm>
          <a:prstGeom prst="rect">
            <a:avLst/>
          </a:prstGeom>
        </p:spPr>
        <p:txBody>
          <a:bodyPr wrap="square" lIns="0" tIns="19050" rIns="0" bIns="0" rtlCol="0" vert="horz">
            <a:spAutoFit/>
          </a:bodyPr>
          <a:lstStyle/>
          <a:p>
            <a:pPr marL="12700" marR="5080">
              <a:lnSpc>
                <a:spcPct val="131000"/>
              </a:lnSpc>
              <a:spcBef>
                <a:spcPts val="150"/>
              </a:spcBef>
            </a:pPr>
            <a:r>
              <a:rPr dirty="0" sz="1400" spc="-25" b="1">
                <a:latin typeface="Arial"/>
                <a:cs typeface="Arial"/>
              </a:rPr>
              <a:t>Anjishnu </a:t>
            </a:r>
            <a:r>
              <a:rPr dirty="0" sz="1400" spc="-5" b="1">
                <a:latin typeface="Arial"/>
                <a:cs typeface="Arial"/>
              </a:rPr>
              <a:t>Mukherjee  </a:t>
            </a:r>
            <a:r>
              <a:rPr dirty="0" sz="1400" spc="-20" b="1">
                <a:latin typeface="Arial"/>
                <a:cs typeface="Arial"/>
              </a:rPr>
              <a:t>Sunirban </a:t>
            </a:r>
            <a:r>
              <a:rPr dirty="0" sz="1400" b="1">
                <a:latin typeface="Arial"/>
                <a:cs typeface="Arial"/>
              </a:rPr>
              <a:t>Sarkar  </a:t>
            </a:r>
            <a:r>
              <a:rPr dirty="0" sz="1400" spc="-20" b="1">
                <a:latin typeface="Arial"/>
                <a:cs typeface="Arial"/>
              </a:rPr>
              <a:t>Sankhasubhra</a:t>
            </a:r>
            <a:r>
              <a:rPr dirty="0" sz="1400" spc="-85" b="1">
                <a:latin typeface="Arial"/>
                <a:cs typeface="Arial"/>
              </a:rPr>
              <a:t> </a:t>
            </a:r>
            <a:r>
              <a:rPr dirty="0" sz="1400" spc="15" b="1">
                <a:latin typeface="Arial"/>
                <a:cs typeface="Arial"/>
              </a:rPr>
              <a:t>Mandal  </a:t>
            </a:r>
            <a:r>
              <a:rPr dirty="0" sz="1400" spc="10" b="1">
                <a:latin typeface="Arial"/>
                <a:cs typeface="Arial"/>
              </a:rPr>
              <a:t>Samrat</a:t>
            </a:r>
            <a:r>
              <a:rPr dirty="0" sz="1400" spc="-10" b="1">
                <a:latin typeface="Arial"/>
                <a:cs typeface="Arial"/>
              </a:rPr>
              <a:t> </a:t>
            </a:r>
            <a:r>
              <a:rPr dirty="0" sz="1400" b="1">
                <a:latin typeface="Arial"/>
                <a:cs typeface="Arial"/>
              </a:rPr>
              <a:t>Sarkar</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14400" y="914400"/>
          <a:ext cx="5958205" cy="2028825"/>
        </p:xfrm>
        <a:graphic>
          <a:graphicData uri="http://schemas.openxmlformats.org/drawingml/2006/table">
            <a:tbl>
              <a:tblPr firstRow="1" bandRow="1">
                <a:tableStyleId>{2D5ABB26-0587-4C30-8999-92F81FD0307C}</a:tableStyleId>
              </a:tblPr>
              <a:tblGrid>
                <a:gridCol w="1524000"/>
                <a:gridCol w="4419600"/>
              </a:tblGrid>
              <a:tr h="304800">
                <a:tc>
                  <a:txBody>
                    <a:bodyPr/>
                    <a:lstStyle/>
                    <a:p>
                      <a:pPr marL="61594">
                        <a:lnSpc>
                          <a:spcPct val="100000"/>
                        </a:lnSpc>
                        <a:spcBef>
                          <a:spcPts val="509"/>
                        </a:spcBef>
                      </a:pPr>
                      <a:r>
                        <a:rPr dirty="0" sz="1100" spc="-5">
                          <a:latin typeface="Arial"/>
                          <a:cs typeface="Arial"/>
                        </a:rPr>
                        <a:t>Requirement 10</a:t>
                      </a:r>
                      <a:r>
                        <a:rPr dirty="0" sz="1100" spc="-40">
                          <a:latin typeface="Arial"/>
                          <a:cs typeface="Arial"/>
                        </a:rPr>
                        <a:t> </a:t>
                      </a:r>
                      <a:r>
                        <a:rPr dirty="0" sz="1100" spc="-5">
                          <a:latin typeface="Arial"/>
                          <a:cs typeface="Arial"/>
                        </a:rPr>
                        <a:t>(</a:t>
                      </a:r>
                      <a:r>
                        <a:rPr dirty="0" sz="1000" spc="-5" b="1">
                          <a:latin typeface="Arial"/>
                          <a:cs typeface="Arial"/>
                        </a:rPr>
                        <a:t>R10</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b="1">
                          <a:latin typeface="Arial"/>
                          <a:cs typeface="Arial"/>
                        </a:rPr>
                        <a:t>Issue Receipts </a:t>
                      </a:r>
                      <a:r>
                        <a:rPr dirty="0" sz="1100" spc="-5">
                          <a:latin typeface="Arial"/>
                          <a:cs typeface="Arial"/>
                        </a:rPr>
                        <a:t>to the guests on booking</a:t>
                      </a:r>
                      <a:r>
                        <a:rPr dirty="0" sz="1100" spc="-20">
                          <a:latin typeface="Arial"/>
                          <a:cs typeface="Arial"/>
                        </a:rPr>
                        <a:t> </a:t>
                      </a:r>
                      <a:r>
                        <a:rPr dirty="0" sz="1100" spc="-5">
                          <a:latin typeface="Arial"/>
                          <a:cs typeface="Arial"/>
                        </a:rPr>
                        <a:t>confirmation</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Host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238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Billing no, Quantity, Price, Taxes, Date, Services,</a:t>
                      </a:r>
                      <a:r>
                        <a:rPr dirty="0" sz="1100" spc="-20">
                          <a:latin typeface="Arial"/>
                          <a:cs typeface="Arial"/>
                        </a:rPr>
                        <a:t> </a:t>
                      </a:r>
                      <a:r>
                        <a:rPr dirty="0" sz="1100" spc="-5">
                          <a:latin typeface="Arial"/>
                          <a:cs typeface="Arial"/>
                        </a:rPr>
                        <a:t>Unit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5">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781050">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244475">
                        <a:lnSpc>
                          <a:spcPct val="94700"/>
                        </a:lnSpc>
                        <a:spcBef>
                          <a:spcPts val="580"/>
                        </a:spcBef>
                      </a:pPr>
                      <a:r>
                        <a:rPr dirty="0" sz="1100" spc="-5">
                          <a:latin typeface="Arial"/>
                          <a:cs typeface="Arial"/>
                        </a:rPr>
                        <a:t>Validate the given details and query the database to calculate total  cost according to the services gained by the guest. Generate an  electronic version of the receipt (automatically by the system) and  mail </a:t>
                      </a:r>
                      <a:r>
                        <a:rPr dirty="0" sz="1100">
                          <a:latin typeface="Arial"/>
                          <a:cs typeface="Arial"/>
                        </a:rPr>
                        <a:t>a </a:t>
                      </a:r>
                      <a:r>
                        <a:rPr dirty="0" sz="1100" spc="-5">
                          <a:latin typeface="Arial"/>
                          <a:cs typeface="Arial"/>
                        </a:rPr>
                        <a:t>copy to the</a:t>
                      </a:r>
                      <a:r>
                        <a:rPr dirty="0" sz="1100" spc="-20">
                          <a:latin typeface="Arial"/>
                          <a:cs typeface="Arial"/>
                        </a:rPr>
                        <a:t> </a:t>
                      </a:r>
                      <a:r>
                        <a:rPr dirty="0" sz="1100" spc="-5">
                          <a:latin typeface="Arial"/>
                          <a:cs typeface="Arial"/>
                        </a:rPr>
                        <a:t>guest.</a:t>
                      </a:r>
                      <a:endParaRPr sz="1100">
                        <a:latin typeface="Arial"/>
                        <a:cs typeface="Arial"/>
                      </a:endParaRPr>
                    </a:p>
                  </a:txBody>
                  <a:tcPr marL="0" marR="0" marB="0" marT="7366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3" name="object 3"/>
          <p:cNvGraphicFramePr>
            <a:graphicFrameLocks noGrp="1"/>
          </p:cNvGraphicFramePr>
          <p:nvPr/>
        </p:nvGraphicFramePr>
        <p:xfrm>
          <a:off x="914400" y="3314700"/>
          <a:ext cx="5958205" cy="1876425"/>
        </p:xfrm>
        <a:graphic>
          <a:graphicData uri="http://schemas.openxmlformats.org/drawingml/2006/table">
            <a:tbl>
              <a:tblPr firstRow="1" bandRow="1">
                <a:tableStyleId>{2D5ABB26-0587-4C30-8999-92F81FD0307C}</a:tableStyleId>
              </a:tblPr>
              <a:tblGrid>
                <a:gridCol w="1533525"/>
                <a:gridCol w="4410075"/>
              </a:tblGrid>
              <a:tr h="304800">
                <a:tc>
                  <a:txBody>
                    <a:bodyPr/>
                    <a:lstStyle/>
                    <a:p>
                      <a:pPr marL="61594">
                        <a:lnSpc>
                          <a:spcPct val="100000"/>
                        </a:lnSpc>
                        <a:spcBef>
                          <a:spcPts val="509"/>
                        </a:spcBef>
                      </a:pPr>
                      <a:r>
                        <a:rPr dirty="0" sz="1100" spc="-5">
                          <a:latin typeface="Arial"/>
                          <a:cs typeface="Arial"/>
                        </a:rPr>
                        <a:t>Requirement 11</a:t>
                      </a:r>
                      <a:r>
                        <a:rPr dirty="0" sz="1100" spc="-40">
                          <a:latin typeface="Arial"/>
                          <a:cs typeface="Arial"/>
                        </a:rPr>
                        <a:t> </a:t>
                      </a:r>
                      <a:r>
                        <a:rPr dirty="0" sz="1100" spc="-5">
                          <a:latin typeface="Arial"/>
                          <a:cs typeface="Arial"/>
                        </a:rPr>
                        <a:t>(</a:t>
                      </a:r>
                      <a:r>
                        <a:rPr dirty="0" sz="1000" spc="-5" b="1">
                          <a:latin typeface="Arial"/>
                          <a:cs typeface="Arial"/>
                        </a:rPr>
                        <a:t>R11</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b="1">
                          <a:latin typeface="Arial"/>
                          <a:cs typeface="Arial"/>
                        </a:rPr>
                        <a:t>Check-in </a:t>
                      </a:r>
                      <a:r>
                        <a:rPr dirty="0" sz="1100" b="1">
                          <a:latin typeface="Arial"/>
                          <a:cs typeface="Arial"/>
                        </a:rPr>
                        <a:t>/ </a:t>
                      </a:r>
                      <a:r>
                        <a:rPr dirty="0" sz="1100" spc="-5" b="1">
                          <a:latin typeface="Arial"/>
                          <a:cs typeface="Arial"/>
                        </a:rPr>
                        <a:t>Check-out</a:t>
                      </a:r>
                      <a:r>
                        <a:rPr dirty="0" sz="1100" spc="-15" b="1">
                          <a:latin typeface="Arial"/>
                          <a:cs typeface="Arial"/>
                        </a:rPr>
                        <a:t> </a:t>
                      </a:r>
                      <a:r>
                        <a:rPr dirty="0" sz="1100" spc="-5">
                          <a:latin typeface="Arial"/>
                          <a:cs typeface="Arial"/>
                        </a:rPr>
                        <a:t>facility</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238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Check-in, Check-out, Number of</a:t>
                      </a:r>
                      <a:r>
                        <a:rPr dirty="0" sz="1100" spc="-15">
                          <a:latin typeface="Arial"/>
                          <a:cs typeface="Arial"/>
                        </a:rPr>
                        <a:t> </a:t>
                      </a:r>
                      <a:r>
                        <a:rPr dirty="0" sz="1100" spc="-5">
                          <a:latin typeface="Arial"/>
                          <a:cs typeface="Arial"/>
                        </a:rPr>
                        <a:t>days</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5">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628650">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95250">
                        <a:lnSpc>
                          <a:spcPts val="1280"/>
                        </a:lnSpc>
                        <a:spcBef>
                          <a:spcPts val="585"/>
                        </a:spcBef>
                      </a:pPr>
                      <a:r>
                        <a:rPr dirty="0" sz="1100" spc="-5">
                          <a:latin typeface="Arial"/>
                          <a:cs typeface="Arial"/>
                        </a:rPr>
                        <a:t>Validate the given details and record the information into the  database and make the property unavailable for further booking from  check-in date to check-out date</a:t>
                      </a:r>
                      <a:r>
                        <a:rPr dirty="0" sz="1100" spc="-15">
                          <a:latin typeface="Arial"/>
                          <a:cs typeface="Arial"/>
                        </a:rPr>
                        <a:t> </a:t>
                      </a:r>
                      <a:r>
                        <a:rPr dirty="0" sz="1100" spc="-5">
                          <a:latin typeface="Arial"/>
                          <a:cs typeface="Arial"/>
                        </a:rPr>
                        <a:t>midnight.</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4" name="object 4"/>
          <p:cNvGraphicFramePr>
            <a:graphicFrameLocks noGrp="1"/>
          </p:cNvGraphicFramePr>
          <p:nvPr/>
        </p:nvGraphicFramePr>
        <p:xfrm>
          <a:off x="914400" y="5562600"/>
          <a:ext cx="5958205" cy="1704975"/>
        </p:xfrm>
        <a:graphic>
          <a:graphicData uri="http://schemas.openxmlformats.org/drawingml/2006/table">
            <a:tbl>
              <a:tblPr firstRow="1" bandRow="1">
                <a:tableStyleId>{2D5ABB26-0587-4C30-8999-92F81FD0307C}</a:tableStyleId>
              </a:tblPr>
              <a:tblGrid>
                <a:gridCol w="1533525"/>
                <a:gridCol w="4410075"/>
              </a:tblGrid>
              <a:tr h="295275">
                <a:tc>
                  <a:txBody>
                    <a:bodyPr/>
                    <a:lstStyle/>
                    <a:p>
                      <a:pPr marL="61594">
                        <a:lnSpc>
                          <a:spcPct val="100000"/>
                        </a:lnSpc>
                        <a:spcBef>
                          <a:spcPts val="434"/>
                        </a:spcBef>
                      </a:pPr>
                      <a:r>
                        <a:rPr dirty="0" sz="1100" spc="-5">
                          <a:latin typeface="Arial"/>
                          <a:cs typeface="Arial"/>
                        </a:rPr>
                        <a:t>Requirement 12</a:t>
                      </a:r>
                      <a:r>
                        <a:rPr dirty="0" sz="1100" spc="-40">
                          <a:latin typeface="Arial"/>
                          <a:cs typeface="Arial"/>
                        </a:rPr>
                        <a:t> </a:t>
                      </a:r>
                      <a:r>
                        <a:rPr dirty="0" sz="1100" spc="-5">
                          <a:latin typeface="Arial"/>
                          <a:cs typeface="Arial"/>
                        </a:rPr>
                        <a:t>(</a:t>
                      </a:r>
                      <a:r>
                        <a:rPr dirty="0" sz="1000" spc="-5" b="1">
                          <a:latin typeface="Arial"/>
                          <a:cs typeface="Arial"/>
                        </a:rPr>
                        <a:t>R12</a:t>
                      </a:r>
                      <a:r>
                        <a:rPr dirty="0" sz="1100" spc="-5">
                          <a:latin typeface="Arial"/>
                          <a:cs typeface="Arial"/>
                        </a:rPr>
                        <a: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a:latin typeface="Arial"/>
                          <a:cs typeface="Arial"/>
                        </a:rPr>
                        <a:t>A </a:t>
                      </a:r>
                      <a:r>
                        <a:rPr dirty="0" sz="1100" spc="-5" b="1">
                          <a:latin typeface="Arial"/>
                          <a:cs typeface="Arial"/>
                        </a:rPr>
                        <a:t>Rating system </a:t>
                      </a:r>
                      <a:r>
                        <a:rPr dirty="0" sz="1100" spc="-5">
                          <a:latin typeface="Arial"/>
                          <a:cs typeface="Arial"/>
                        </a:rPr>
                        <a:t>for both guests and</a:t>
                      </a:r>
                      <a:r>
                        <a:rPr dirty="0" sz="1100" spc="-20">
                          <a:latin typeface="Arial"/>
                          <a:cs typeface="Arial"/>
                        </a:rPr>
                        <a:t> </a:t>
                      </a:r>
                      <a:r>
                        <a:rPr dirty="0" sz="1100" spc="-5">
                          <a:latin typeface="Arial"/>
                          <a:cs typeface="Arial"/>
                        </a:rPr>
                        <a:t>hosts</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Guest/Host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33375">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Rating between </a:t>
                      </a:r>
                      <a:r>
                        <a:rPr dirty="0" sz="1100">
                          <a:latin typeface="Arial"/>
                          <a:cs typeface="Arial"/>
                        </a:rPr>
                        <a:t>1 </a:t>
                      </a:r>
                      <a:r>
                        <a:rPr dirty="0" sz="1100" spc="-5">
                          <a:latin typeface="Arial"/>
                          <a:cs typeface="Arial"/>
                        </a:rPr>
                        <a:t>to </a:t>
                      </a:r>
                      <a:r>
                        <a:rPr dirty="0" sz="1100">
                          <a:latin typeface="Arial"/>
                          <a:cs typeface="Arial"/>
                        </a:rPr>
                        <a:t>5</a:t>
                      </a:r>
                      <a:r>
                        <a:rPr dirty="0" sz="1100" spc="-20">
                          <a:latin typeface="Arial"/>
                          <a:cs typeface="Arial"/>
                        </a:rPr>
                        <a:t> </a:t>
                      </a:r>
                      <a:r>
                        <a:rPr dirty="0" sz="1100" spc="-5">
                          <a:latin typeface="Arial"/>
                          <a:cs typeface="Arial"/>
                        </a:rPr>
                        <a:t>range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5">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7200">
                <a:tc>
                  <a:txBody>
                    <a:bodyPr/>
                    <a:lstStyle/>
                    <a:p>
                      <a:pPr marL="61594">
                        <a:lnSpc>
                          <a:spcPct val="100000"/>
                        </a:lnSpc>
                        <a:spcBef>
                          <a:spcPts val="434"/>
                        </a:spcBef>
                      </a:pPr>
                      <a:r>
                        <a:rPr dirty="0" sz="1100" spc="-5">
                          <a:latin typeface="Arial"/>
                          <a:cs typeface="Arial"/>
                        </a:rPr>
                        <a:t>Processing</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622935">
                        <a:lnSpc>
                          <a:spcPts val="1280"/>
                        </a:lnSpc>
                        <a:spcBef>
                          <a:spcPts val="509"/>
                        </a:spcBef>
                      </a:pPr>
                      <a:r>
                        <a:rPr dirty="0" sz="1100" spc="-5">
                          <a:latin typeface="Arial"/>
                          <a:cs typeface="Arial"/>
                        </a:rPr>
                        <a:t>Validate the given details and record the information into the  database.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5235575"/>
            <a:ext cx="5922010" cy="390144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Non Functional</a:t>
            </a:r>
            <a:r>
              <a:rPr dirty="0" sz="1200" spc="-5" b="1">
                <a:latin typeface="Arial"/>
                <a:cs typeface="Arial"/>
              </a:rPr>
              <a:t> </a:t>
            </a:r>
            <a:r>
              <a:rPr dirty="0" sz="1200" b="1">
                <a:latin typeface="Arial"/>
                <a:cs typeface="Arial"/>
              </a:rPr>
              <a:t>Requirements</a:t>
            </a:r>
            <a:endParaRPr sz="12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spc="-5" b="1">
                <a:latin typeface="Arial"/>
                <a:cs typeface="Arial"/>
              </a:rPr>
              <a:t>Internal Components of</a:t>
            </a:r>
            <a:r>
              <a:rPr dirty="0" sz="1100" spc="-10" b="1">
                <a:latin typeface="Arial"/>
                <a:cs typeface="Arial"/>
              </a:rPr>
              <a:t> </a:t>
            </a:r>
            <a:r>
              <a:rPr dirty="0" sz="1100" spc="-5" b="1">
                <a:latin typeface="Arial"/>
                <a:cs typeface="Arial"/>
              </a:rPr>
              <a:t>Application</a:t>
            </a:r>
            <a:endParaRPr sz="1100">
              <a:latin typeface="Arial"/>
              <a:cs typeface="Arial"/>
            </a:endParaRPr>
          </a:p>
          <a:p>
            <a:pPr>
              <a:lnSpc>
                <a:spcPct val="100000"/>
              </a:lnSpc>
              <a:spcBef>
                <a:spcPts val="55"/>
              </a:spcBef>
            </a:pPr>
            <a:endParaRPr sz="1350">
              <a:latin typeface="Arial"/>
              <a:cs typeface="Arial"/>
            </a:endParaRPr>
          </a:p>
          <a:p>
            <a:pPr marL="469900" indent="-228600">
              <a:lnSpc>
                <a:spcPct val="100000"/>
              </a:lnSpc>
              <a:buFont typeface="Arial"/>
              <a:buChar char="-"/>
              <a:tabLst>
                <a:tab pos="469265" algn="l"/>
                <a:tab pos="469900" algn="l"/>
              </a:tabLst>
            </a:pPr>
            <a:r>
              <a:rPr dirty="0" sz="1100" spc="-5" b="1">
                <a:latin typeface="Arial"/>
                <a:cs typeface="Arial"/>
              </a:rPr>
              <a:t>Verification System</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50"/>
              </a:spcBef>
              <a:buFont typeface="Arial"/>
              <a:buChar char="-"/>
            </a:pPr>
            <a:endParaRPr sz="1350">
              <a:latin typeface="Arial"/>
              <a:cs typeface="Arial"/>
            </a:endParaRPr>
          </a:p>
          <a:p>
            <a:pPr marL="469900">
              <a:lnSpc>
                <a:spcPct val="100000"/>
              </a:lnSpc>
            </a:pPr>
            <a:r>
              <a:rPr dirty="0" sz="1100" spc="-5">
                <a:latin typeface="Arial"/>
                <a:cs typeface="Arial"/>
              </a:rPr>
              <a:t>This system will have </a:t>
            </a:r>
            <a:r>
              <a:rPr dirty="0" sz="1100">
                <a:latin typeface="Arial"/>
                <a:cs typeface="Arial"/>
              </a:rPr>
              <a:t>2 </a:t>
            </a:r>
            <a:r>
              <a:rPr dirty="0" sz="1100" spc="-5">
                <a:latin typeface="Arial"/>
                <a:cs typeface="Arial"/>
              </a:rPr>
              <a:t>major</a:t>
            </a:r>
            <a:r>
              <a:rPr dirty="0" sz="1100" spc="-20">
                <a:latin typeface="Arial"/>
                <a:cs typeface="Arial"/>
              </a:rPr>
              <a:t> </a:t>
            </a:r>
            <a:r>
              <a:rPr dirty="0" sz="1100" spc="-5">
                <a:latin typeface="Arial"/>
                <a:cs typeface="Arial"/>
              </a:rPr>
              <a:t>components.</a:t>
            </a:r>
            <a:endParaRPr sz="1100">
              <a:latin typeface="Arial"/>
              <a:cs typeface="Arial"/>
            </a:endParaRPr>
          </a:p>
          <a:p>
            <a:pPr>
              <a:lnSpc>
                <a:spcPct val="100000"/>
              </a:lnSpc>
              <a:spcBef>
                <a:spcPts val="55"/>
              </a:spcBef>
            </a:pPr>
            <a:endParaRPr sz="1350">
              <a:latin typeface="Arial"/>
              <a:cs typeface="Arial"/>
            </a:endParaRPr>
          </a:p>
          <a:p>
            <a:pPr lvl="1" marL="927100" indent="-228600">
              <a:lnSpc>
                <a:spcPct val="100000"/>
              </a:lnSpc>
              <a:buChar char="-"/>
              <a:tabLst>
                <a:tab pos="926465" algn="l"/>
                <a:tab pos="927100" algn="l"/>
              </a:tabLst>
            </a:pPr>
            <a:r>
              <a:rPr dirty="0" sz="1100" spc="-5" b="1">
                <a:latin typeface="Arial"/>
                <a:cs typeface="Arial"/>
              </a:rPr>
              <a:t>User</a:t>
            </a:r>
            <a:r>
              <a:rPr dirty="0" sz="1100" spc="-10" b="1">
                <a:latin typeface="Arial"/>
                <a:cs typeface="Arial"/>
              </a:rPr>
              <a:t> </a:t>
            </a:r>
            <a:r>
              <a:rPr dirty="0" sz="1100" spc="-5" b="1">
                <a:latin typeface="Arial"/>
                <a:cs typeface="Arial"/>
              </a:rPr>
              <a:t>Verification</a:t>
            </a:r>
            <a:endParaRPr sz="1100">
              <a:latin typeface="Arial"/>
              <a:cs typeface="Arial"/>
            </a:endParaRPr>
          </a:p>
          <a:p>
            <a:pPr lvl="1">
              <a:lnSpc>
                <a:spcPct val="100000"/>
              </a:lnSpc>
              <a:spcBef>
                <a:spcPts val="35"/>
              </a:spcBef>
              <a:buFont typeface="Arial"/>
              <a:buChar char="-"/>
            </a:pPr>
            <a:endParaRPr sz="1250">
              <a:latin typeface="Arial"/>
              <a:cs typeface="Arial"/>
            </a:endParaRPr>
          </a:p>
          <a:p>
            <a:pPr marL="927100" marR="66675">
              <a:lnSpc>
                <a:spcPct val="109800"/>
              </a:lnSpc>
            </a:pPr>
            <a:r>
              <a:rPr dirty="0" sz="1100" spc="-5">
                <a:latin typeface="Arial"/>
                <a:cs typeface="Arial"/>
              </a:rPr>
              <a:t>Needs to implement facial recognition to match photos from official documents  like passports, driving license, etc., with </a:t>
            </a:r>
            <a:r>
              <a:rPr dirty="0" sz="1100">
                <a:latin typeface="Arial"/>
                <a:cs typeface="Arial"/>
              </a:rPr>
              <a:t>a </a:t>
            </a:r>
            <a:r>
              <a:rPr dirty="0" sz="1100" spc="-5">
                <a:latin typeface="Arial"/>
                <a:cs typeface="Arial"/>
              </a:rPr>
              <a:t>real-time selfie. Can impose some  basic restrictions on the selfie, for lighting conditions and pose, to ensure higher  authenticity rates of</a:t>
            </a:r>
            <a:r>
              <a:rPr dirty="0" sz="1100" spc="-10">
                <a:latin typeface="Arial"/>
                <a:cs typeface="Arial"/>
              </a:rPr>
              <a:t> </a:t>
            </a:r>
            <a:r>
              <a:rPr dirty="0" sz="1100" spc="-5">
                <a:latin typeface="Arial"/>
                <a:cs typeface="Arial"/>
              </a:rPr>
              <a:t>profiles.</a:t>
            </a:r>
            <a:endParaRPr sz="1100">
              <a:latin typeface="Arial"/>
              <a:cs typeface="Arial"/>
            </a:endParaRPr>
          </a:p>
          <a:p>
            <a:pPr>
              <a:lnSpc>
                <a:spcPct val="100000"/>
              </a:lnSpc>
              <a:spcBef>
                <a:spcPts val="55"/>
              </a:spcBef>
            </a:pPr>
            <a:endParaRPr sz="1350">
              <a:latin typeface="Arial"/>
              <a:cs typeface="Arial"/>
            </a:endParaRPr>
          </a:p>
          <a:p>
            <a:pPr lvl="1" marL="927100" indent="-228600">
              <a:lnSpc>
                <a:spcPct val="100000"/>
              </a:lnSpc>
              <a:buChar char="-"/>
              <a:tabLst>
                <a:tab pos="926465" algn="l"/>
                <a:tab pos="927100" algn="l"/>
              </a:tabLst>
            </a:pPr>
            <a:r>
              <a:rPr dirty="0" sz="1100" spc="-5" b="1">
                <a:latin typeface="Arial"/>
                <a:cs typeface="Arial"/>
              </a:rPr>
              <a:t>Listing</a:t>
            </a:r>
            <a:r>
              <a:rPr dirty="0" sz="1100" spc="-10" b="1">
                <a:latin typeface="Arial"/>
                <a:cs typeface="Arial"/>
              </a:rPr>
              <a:t> </a:t>
            </a:r>
            <a:r>
              <a:rPr dirty="0" sz="1100" spc="-5" b="1">
                <a:latin typeface="Arial"/>
                <a:cs typeface="Arial"/>
              </a:rPr>
              <a:t>Verification</a:t>
            </a:r>
            <a:endParaRPr sz="1100">
              <a:latin typeface="Arial"/>
              <a:cs typeface="Arial"/>
            </a:endParaRPr>
          </a:p>
          <a:p>
            <a:pPr>
              <a:lnSpc>
                <a:spcPct val="100000"/>
              </a:lnSpc>
              <a:spcBef>
                <a:spcPts val="20"/>
              </a:spcBef>
            </a:pPr>
            <a:endParaRPr sz="1200">
              <a:latin typeface="Arial"/>
              <a:cs typeface="Arial"/>
            </a:endParaRPr>
          </a:p>
          <a:p>
            <a:pPr marL="927100" marR="5080">
              <a:lnSpc>
                <a:spcPct val="109800"/>
              </a:lnSpc>
            </a:pPr>
            <a:r>
              <a:rPr dirty="0" sz="1100" spc="-5">
                <a:latin typeface="Arial"/>
                <a:cs typeface="Arial"/>
              </a:rPr>
              <a:t>Needs to implement object recognition to match scenes from </a:t>
            </a:r>
            <a:r>
              <a:rPr dirty="0" sz="1100">
                <a:latin typeface="Arial"/>
                <a:cs typeface="Arial"/>
              </a:rPr>
              <a:t>a </a:t>
            </a:r>
            <a:r>
              <a:rPr dirty="0" sz="1100" spc="-5">
                <a:latin typeface="Arial"/>
                <a:cs typeface="Arial"/>
              </a:rPr>
              <a:t>video of the room  tour uploaded by the host with the photographs of the property uploaded by the  host for the listing. High authenticity needs to be ensured to guarantee safety of  guests and avoid potential legal</a:t>
            </a:r>
            <a:r>
              <a:rPr dirty="0" sz="1100" spc="-15">
                <a:latin typeface="Arial"/>
                <a:cs typeface="Arial"/>
              </a:rPr>
              <a:t> </a:t>
            </a:r>
            <a:r>
              <a:rPr dirty="0" sz="1100" spc="-5">
                <a:latin typeface="Arial"/>
                <a:cs typeface="Arial"/>
              </a:rPr>
              <a:t>consequences.</a:t>
            </a:r>
            <a:endParaRPr sz="1100">
              <a:latin typeface="Arial"/>
              <a:cs typeface="Arial"/>
            </a:endParaRPr>
          </a:p>
        </p:txBody>
      </p:sp>
      <p:graphicFrame>
        <p:nvGraphicFramePr>
          <p:cNvPr id="3" name="object 3"/>
          <p:cNvGraphicFramePr>
            <a:graphicFrameLocks noGrp="1"/>
          </p:cNvGraphicFramePr>
          <p:nvPr/>
        </p:nvGraphicFramePr>
        <p:xfrm>
          <a:off x="914400" y="914400"/>
          <a:ext cx="5958205" cy="1733550"/>
        </p:xfrm>
        <a:graphic>
          <a:graphicData uri="http://schemas.openxmlformats.org/drawingml/2006/table">
            <a:tbl>
              <a:tblPr firstRow="1" bandRow="1">
                <a:tableStyleId>{2D5ABB26-0587-4C30-8999-92F81FD0307C}</a:tableStyleId>
              </a:tblPr>
              <a:tblGrid>
                <a:gridCol w="1524000"/>
                <a:gridCol w="4419600"/>
              </a:tblGrid>
              <a:tr h="304800">
                <a:tc>
                  <a:txBody>
                    <a:bodyPr/>
                    <a:lstStyle/>
                    <a:p>
                      <a:pPr marL="61594">
                        <a:lnSpc>
                          <a:spcPct val="100000"/>
                        </a:lnSpc>
                        <a:spcBef>
                          <a:spcPts val="509"/>
                        </a:spcBef>
                      </a:pPr>
                      <a:r>
                        <a:rPr dirty="0" sz="1100" spc="-5">
                          <a:latin typeface="Arial"/>
                          <a:cs typeface="Arial"/>
                        </a:rPr>
                        <a:t>Requirement 13</a:t>
                      </a:r>
                      <a:r>
                        <a:rPr dirty="0" sz="1100" spc="-40">
                          <a:latin typeface="Arial"/>
                          <a:cs typeface="Arial"/>
                        </a:rPr>
                        <a:t> </a:t>
                      </a:r>
                      <a:r>
                        <a:rPr dirty="0" sz="1100" spc="-5">
                          <a:latin typeface="Arial"/>
                          <a:cs typeface="Arial"/>
                        </a:rPr>
                        <a:t>(</a:t>
                      </a:r>
                      <a:r>
                        <a:rPr dirty="0" sz="1000" spc="-5" b="1">
                          <a:latin typeface="Arial"/>
                          <a:cs typeface="Arial"/>
                        </a:rPr>
                        <a:t>R13</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Guests can </a:t>
                      </a:r>
                      <a:r>
                        <a:rPr dirty="0" sz="1100" spc="-5" b="1">
                          <a:latin typeface="Arial"/>
                          <a:cs typeface="Arial"/>
                        </a:rPr>
                        <a:t>share their public profiles </a:t>
                      </a:r>
                      <a:r>
                        <a:rPr dirty="0" sz="1100" spc="-5">
                          <a:latin typeface="Arial"/>
                          <a:cs typeface="Arial"/>
                        </a:rPr>
                        <a:t>to different social</a:t>
                      </a:r>
                      <a:r>
                        <a:rPr dirty="0" sz="1100" spc="-30">
                          <a:latin typeface="Arial"/>
                          <a:cs typeface="Arial"/>
                        </a:rPr>
                        <a:t> </a:t>
                      </a:r>
                      <a:r>
                        <a:rPr dirty="0" sz="1100" spc="-5">
                          <a:latin typeface="Arial"/>
                          <a:cs typeface="Arial"/>
                        </a:rPr>
                        <a:t>media</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238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Third Party Integrations (Google, Facebook, Twitter</a:t>
                      </a:r>
                      <a:r>
                        <a:rPr dirty="0" sz="1100" spc="-20">
                          <a:latin typeface="Arial"/>
                          <a:cs typeface="Arial"/>
                        </a:rPr>
                        <a:t> </a:t>
                      </a:r>
                      <a:r>
                        <a:rPr dirty="0" sz="1100" spc="-5">
                          <a:latin typeface="Arial"/>
                          <a:cs typeface="Arial"/>
                        </a:rPr>
                        <a:t>etc.)</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33375">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Message with link to </a:t>
                      </a:r>
                      <a:r>
                        <a:rPr dirty="0" sz="1100">
                          <a:latin typeface="Arial"/>
                          <a:cs typeface="Arial"/>
                        </a:rPr>
                        <a:t>a </a:t>
                      </a:r>
                      <a:r>
                        <a:rPr dirty="0" sz="1100" spc="-5">
                          <a:latin typeface="Arial"/>
                          <a:cs typeface="Arial"/>
                        </a:rPr>
                        <a:t>person’s public profile on the</a:t>
                      </a:r>
                      <a:r>
                        <a:rPr dirty="0" sz="1100" spc="-30">
                          <a:latin typeface="Arial"/>
                          <a:cs typeface="Arial"/>
                        </a:rPr>
                        <a:t> </a:t>
                      </a:r>
                      <a:r>
                        <a:rPr dirty="0" sz="1100" spc="-5">
                          <a:latin typeface="Arial"/>
                          <a:cs typeface="Arial"/>
                        </a:rPr>
                        <a:t>website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7200">
                <a:tc>
                  <a:txBody>
                    <a:bodyPr/>
                    <a:lstStyle/>
                    <a:p>
                      <a:pPr marL="61594">
                        <a:lnSpc>
                          <a:spcPct val="100000"/>
                        </a:lnSpc>
                        <a:spcBef>
                          <a:spcPts val="434"/>
                        </a:spcBef>
                      </a:pPr>
                      <a:r>
                        <a:rPr dirty="0" sz="1100" spc="-5">
                          <a:latin typeface="Arial"/>
                          <a:cs typeface="Arial"/>
                        </a:rPr>
                        <a:t>Processing</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454025">
                        <a:lnSpc>
                          <a:spcPts val="1280"/>
                        </a:lnSpc>
                        <a:spcBef>
                          <a:spcPts val="509"/>
                        </a:spcBef>
                      </a:pPr>
                      <a:r>
                        <a:rPr dirty="0" sz="1100" spc="-5">
                          <a:latin typeface="Arial"/>
                          <a:cs typeface="Arial"/>
                        </a:rPr>
                        <a:t>Validate the given details and share the generated link to users  preferred social</a:t>
                      </a:r>
                      <a:r>
                        <a:rPr dirty="0" sz="1100" spc="-10">
                          <a:latin typeface="Arial"/>
                          <a:cs typeface="Arial"/>
                        </a:rPr>
                        <a:t> </a:t>
                      </a:r>
                      <a:r>
                        <a:rPr dirty="0" sz="1100" spc="-5">
                          <a:latin typeface="Arial"/>
                          <a:cs typeface="Arial"/>
                        </a:rPr>
                        <a:t>media.</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4" name="object 4"/>
          <p:cNvGraphicFramePr>
            <a:graphicFrameLocks noGrp="1"/>
          </p:cNvGraphicFramePr>
          <p:nvPr/>
        </p:nvGraphicFramePr>
        <p:xfrm>
          <a:off x="914400" y="3019425"/>
          <a:ext cx="5958205" cy="2057400"/>
        </p:xfrm>
        <a:graphic>
          <a:graphicData uri="http://schemas.openxmlformats.org/drawingml/2006/table">
            <a:tbl>
              <a:tblPr firstRow="1" bandRow="1">
                <a:tableStyleId>{2D5ABB26-0587-4C30-8999-92F81FD0307C}</a:tableStyleId>
              </a:tblPr>
              <a:tblGrid>
                <a:gridCol w="1514475"/>
                <a:gridCol w="4429125"/>
              </a:tblGrid>
              <a:tr h="304800">
                <a:tc>
                  <a:txBody>
                    <a:bodyPr/>
                    <a:lstStyle/>
                    <a:p>
                      <a:pPr marL="61594">
                        <a:lnSpc>
                          <a:spcPct val="100000"/>
                        </a:lnSpc>
                        <a:spcBef>
                          <a:spcPts val="509"/>
                        </a:spcBef>
                      </a:pPr>
                      <a:r>
                        <a:rPr dirty="0" sz="1100" spc="-5">
                          <a:latin typeface="Arial"/>
                          <a:cs typeface="Arial"/>
                        </a:rPr>
                        <a:t>Requirement 14</a:t>
                      </a:r>
                      <a:r>
                        <a:rPr dirty="0" sz="1100" spc="-45">
                          <a:latin typeface="Arial"/>
                          <a:cs typeface="Arial"/>
                        </a:rPr>
                        <a:t> </a:t>
                      </a:r>
                      <a:r>
                        <a:rPr dirty="0" sz="1100" spc="-5">
                          <a:latin typeface="Arial"/>
                          <a:cs typeface="Arial"/>
                        </a:rPr>
                        <a:t>(</a:t>
                      </a:r>
                      <a:r>
                        <a:rPr dirty="0" sz="1000" spc="-5" b="1">
                          <a:latin typeface="Arial"/>
                          <a:cs typeface="Arial"/>
                        </a:rPr>
                        <a:t>R14</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Guests can </a:t>
                      </a:r>
                      <a:r>
                        <a:rPr dirty="0" sz="1100" spc="-5" b="1">
                          <a:latin typeface="Arial"/>
                          <a:cs typeface="Arial"/>
                        </a:rPr>
                        <a:t>plan their itinerary </a:t>
                      </a:r>
                      <a:r>
                        <a:rPr dirty="0" sz="1100" spc="-5">
                          <a:latin typeface="Arial"/>
                          <a:cs typeface="Arial"/>
                        </a:rPr>
                        <a:t>within the</a:t>
                      </a:r>
                      <a:r>
                        <a:rPr dirty="0" sz="1100" spc="-20">
                          <a:latin typeface="Arial"/>
                          <a:cs typeface="Arial"/>
                        </a:rPr>
                        <a:t> </a:t>
                      </a:r>
                      <a:r>
                        <a:rPr dirty="0" sz="1100" spc="-5">
                          <a:latin typeface="Arial"/>
                          <a:cs typeface="Arial"/>
                        </a:rPr>
                        <a:t>application</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143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440690">
                        <a:lnSpc>
                          <a:spcPct val="113599"/>
                        </a:lnSpc>
                        <a:spcBef>
                          <a:spcPts val="254"/>
                        </a:spcBef>
                      </a:pPr>
                      <a:r>
                        <a:rPr dirty="0" sz="1100" spc="-5">
                          <a:latin typeface="Arial"/>
                          <a:cs typeface="Arial"/>
                        </a:rPr>
                        <a:t>Activity, Date, Third Party Integrations (Google Calendar, Apple  Calendar</a:t>
                      </a:r>
                      <a:r>
                        <a:rPr dirty="0" sz="1100" spc="-10">
                          <a:latin typeface="Arial"/>
                          <a:cs typeface="Arial"/>
                        </a:rPr>
                        <a:t> </a:t>
                      </a:r>
                      <a:r>
                        <a:rPr dirty="0" sz="1100" spc="-5">
                          <a:latin typeface="Arial"/>
                          <a:cs typeface="Arial"/>
                        </a:rPr>
                        <a:t>etc.)</a:t>
                      </a:r>
                      <a:endParaRPr sz="1100">
                        <a:latin typeface="Arial"/>
                        <a:cs typeface="Arial"/>
                      </a:endParaRPr>
                    </a:p>
                  </a:txBody>
                  <a:tcPr marL="0" marR="0" marB="0" marT="3238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95275">
                <a:tc>
                  <a:txBody>
                    <a:bodyPr/>
                    <a:lstStyle/>
                    <a:p>
                      <a:pPr marL="61594">
                        <a:lnSpc>
                          <a:spcPct val="100000"/>
                        </a:lnSpc>
                        <a:spcBef>
                          <a:spcPts val="434"/>
                        </a:spcBef>
                      </a:pPr>
                      <a:r>
                        <a:rPr dirty="0" sz="1100" spc="-5">
                          <a:latin typeface="Arial"/>
                          <a:cs typeface="Arial"/>
                        </a:rPr>
                        <a:t>Output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Database Record, Database successfully updated</a:t>
                      </a:r>
                      <a:r>
                        <a:rPr dirty="0" sz="1100" spc="-25">
                          <a:latin typeface="Arial"/>
                          <a:cs typeface="Arial"/>
                        </a:rPr>
                        <a:t> </a:t>
                      </a:r>
                      <a:r>
                        <a:rPr dirty="0" sz="1100" spc="-5">
                          <a:latin typeface="Arial"/>
                          <a:cs typeface="Arial"/>
                        </a:rPr>
                        <a:t>message</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628650">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99060">
                        <a:lnSpc>
                          <a:spcPts val="1280"/>
                        </a:lnSpc>
                        <a:spcBef>
                          <a:spcPts val="585"/>
                        </a:spcBef>
                      </a:pPr>
                      <a:r>
                        <a:rPr dirty="0" sz="1100" spc="-5">
                          <a:latin typeface="Arial"/>
                          <a:cs typeface="Arial"/>
                        </a:rPr>
                        <a:t>Validate the given details and record the information into the  database and create </a:t>
                      </a:r>
                      <a:r>
                        <a:rPr dirty="0" sz="1100">
                          <a:latin typeface="Arial"/>
                          <a:cs typeface="Arial"/>
                        </a:rPr>
                        <a:t>a </a:t>
                      </a:r>
                      <a:r>
                        <a:rPr dirty="0" sz="1100" spc="-5">
                          <a:latin typeface="Arial"/>
                          <a:cs typeface="Arial"/>
                        </a:rPr>
                        <a:t>reminder on calendar for the particular activity  and date combo, also show </a:t>
                      </a:r>
                      <a:r>
                        <a:rPr dirty="0" sz="1100">
                          <a:latin typeface="Arial"/>
                          <a:cs typeface="Arial"/>
                        </a:rPr>
                        <a:t>a </a:t>
                      </a:r>
                      <a:r>
                        <a:rPr dirty="0" sz="1100" spc="-5">
                          <a:latin typeface="Arial"/>
                          <a:cs typeface="Arial"/>
                        </a:rPr>
                        <a:t>notification on the</a:t>
                      </a:r>
                      <a:r>
                        <a:rPr dirty="0" sz="1100" spc="-25">
                          <a:latin typeface="Arial"/>
                          <a:cs typeface="Arial"/>
                        </a:rPr>
                        <a:t> </a:t>
                      </a:r>
                      <a:r>
                        <a:rPr dirty="0" sz="1100" spc="-5">
                          <a:latin typeface="Arial"/>
                          <a:cs typeface="Arial"/>
                        </a:rPr>
                        <a:t>app.</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062977"/>
            <a:ext cx="5969000" cy="7407275"/>
          </a:xfrm>
          <a:prstGeom prst="rect">
            <a:avLst/>
          </a:prstGeom>
        </p:spPr>
        <p:txBody>
          <a:bodyPr wrap="square" lIns="0" tIns="12700" rIns="0" bIns="0" rtlCol="0" vert="horz">
            <a:spAutoFit/>
          </a:bodyPr>
          <a:lstStyle/>
          <a:p>
            <a:pPr marL="469900" marR="97155">
              <a:lnSpc>
                <a:spcPct val="108000"/>
              </a:lnSpc>
              <a:spcBef>
                <a:spcPts val="100"/>
              </a:spcBef>
            </a:pPr>
            <a:r>
              <a:rPr dirty="0" sz="1100" spc="-5">
                <a:latin typeface="Arial"/>
                <a:cs typeface="Arial"/>
              </a:rPr>
              <a:t>Both, users and listings, need to be verified before being allowed to use the platform for  ensuring maximum</a:t>
            </a:r>
            <a:r>
              <a:rPr dirty="0" sz="1100" spc="-10">
                <a:latin typeface="Arial"/>
                <a:cs typeface="Arial"/>
              </a:rPr>
              <a:t> </a:t>
            </a:r>
            <a:r>
              <a:rPr dirty="0" sz="1100" spc="-5">
                <a:latin typeface="Arial"/>
                <a:cs typeface="Arial"/>
              </a:rPr>
              <a:t>security.</a:t>
            </a:r>
            <a:endParaRPr sz="1100">
              <a:latin typeface="Arial"/>
              <a:cs typeface="Arial"/>
            </a:endParaRPr>
          </a:p>
          <a:p>
            <a:pPr>
              <a:lnSpc>
                <a:spcPct val="100000"/>
              </a:lnSpc>
              <a:spcBef>
                <a:spcPts val="50"/>
              </a:spcBef>
            </a:pPr>
            <a:endParaRPr sz="1350">
              <a:latin typeface="Arial"/>
              <a:cs typeface="Arial"/>
            </a:endParaRPr>
          </a:p>
          <a:p>
            <a:pPr marL="469900" indent="-228600">
              <a:lnSpc>
                <a:spcPct val="100000"/>
              </a:lnSpc>
              <a:buFont typeface="Arial"/>
              <a:buChar char="-"/>
              <a:tabLst>
                <a:tab pos="469265" algn="l"/>
                <a:tab pos="469900" algn="l"/>
              </a:tabLst>
            </a:pPr>
            <a:r>
              <a:rPr dirty="0" sz="1100" spc="-5" b="1">
                <a:latin typeface="Arial"/>
                <a:cs typeface="Arial"/>
              </a:rPr>
              <a:t>Encrypted Personal Information Database</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40"/>
              </a:spcBef>
              <a:buFont typeface="Arial"/>
              <a:buChar char="-"/>
            </a:pPr>
            <a:endParaRPr sz="1250">
              <a:latin typeface="Arial"/>
              <a:cs typeface="Arial"/>
            </a:endParaRPr>
          </a:p>
          <a:p>
            <a:pPr marL="469900" marR="12065">
              <a:lnSpc>
                <a:spcPct val="109800"/>
              </a:lnSpc>
            </a:pPr>
            <a:r>
              <a:rPr dirty="0" sz="1100" spc="-5">
                <a:latin typeface="Arial"/>
                <a:cs typeface="Arial"/>
              </a:rPr>
              <a:t>All the information provided by users during signup will be stored in this database.  Queries will be made during every login attempt and also when the public profile of </a:t>
            </a:r>
            <a:r>
              <a:rPr dirty="0" sz="1100">
                <a:latin typeface="Arial"/>
                <a:cs typeface="Arial"/>
              </a:rPr>
              <a:t>a  </a:t>
            </a:r>
            <a:r>
              <a:rPr dirty="0" sz="1100" spc="-5">
                <a:latin typeface="Arial"/>
                <a:cs typeface="Arial"/>
              </a:rPr>
              <a:t>user is being viewed. The rules regarding the visibility of the user’s profile have already  been defined previously. One additional rule is that, even when </a:t>
            </a:r>
            <a:r>
              <a:rPr dirty="0" sz="1100">
                <a:latin typeface="Arial"/>
                <a:cs typeface="Arial"/>
              </a:rPr>
              <a:t>a </a:t>
            </a:r>
            <a:r>
              <a:rPr dirty="0" sz="1100" spc="-5">
                <a:latin typeface="Arial"/>
                <a:cs typeface="Arial"/>
              </a:rPr>
              <a:t>user shares their  public profile, they may choose to hide particular portions of the profile, for example,  phone number or email address. Encryption of this database is necessary to prevent  accidental leaks and protect against cyber-attacks to the system. User ratings will also  be stored in this database. Higher rated hosts will have their listings shown at the top of  the results page of any user query. Similarly, if multiple guests are trying to book the  same listing, they will be ordered in decreasing order of their ratings in the host</a:t>
            </a:r>
            <a:r>
              <a:rPr dirty="0" sz="1100" spc="-25">
                <a:latin typeface="Arial"/>
                <a:cs typeface="Arial"/>
              </a:rPr>
              <a:t> </a:t>
            </a:r>
            <a:r>
              <a:rPr dirty="0" sz="1100" spc="-5">
                <a:latin typeface="Arial"/>
                <a:cs typeface="Arial"/>
              </a:rPr>
              <a:t>interface.</a:t>
            </a:r>
            <a:endParaRPr sz="1100">
              <a:latin typeface="Arial"/>
              <a:cs typeface="Arial"/>
            </a:endParaRPr>
          </a:p>
          <a:p>
            <a:pPr>
              <a:lnSpc>
                <a:spcPct val="100000"/>
              </a:lnSpc>
              <a:spcBef>
                <a:spcPts val="25"/>
              </a:spcBef>
            </a:pPr>
            <a:endParaRPr sz="1250">
              <a:latin typeface="Arial"/>
              <a:cs typeface="Arial"/>
            </a:endParaRPr>
          </a:p>
          <a:p>
            <a:pPr marL="12700" marR="26670">
              <a:lnSpc>
                <a:spcPct val="110800"/>
              </a:lnSpc>
            </a:pPr>
            <a:r>
              <a:rPr dirty="0" sz="1100" spc="-5">
                <a:latin typeface="Arial"/>
                <a:cs typeface="Arial"/>
              </a:rPr>
              <a:t>The system will need to be initially implemented to handle at least 100,000 queries per day, with  scope to scale it easily later on when the user base grows. This would need efficient caching  algorithms to be implemented internal to both the database and the</a:t>
            </a:r>
            <a:r>
              <a:rPr dirty="0" sz="1100" spc="-20">
                <a:latin typeface="Arial"/>
                <a:cs typeface="Arial"/>
              </a:rPr>
              <a:t> </a:t>
            </a:r>
            <a:r>
              <a:rPr dirty="0" sz="1100" spc="-5">
                <a:latin typeface="Arial"/>
                <a:cs typeface="Arial"/>
              </a:rPr>
              <a:t>application.</a:t>
            </a:r>
            <a:endParaRPr sz="1100">
              <a:latin typeface="Arial"/>
              <a:cs typeface="Arial"/>
            </a:endParaRPr>
          </a:p>
          <a:p>
            <a:pPr>
              <a:lnSpc>
                <a:spcPct val="100000"/>
              </a:lnSpc>
              <a:spcBef>
                <a:spcPts val="50"/>
              </a:spcBef>
            </a:pPr>
            <a:endParaRPr sz="1350">
              <a:latin typeface="Arial"/>
              <a:cs typeface="Arial"/>
            </a:endParaRPr>
          </a:p>
          <a:p>
            <a:pPr marL="12700">
              <a:lnSpc>
                <a:spcPct val="100000"/>
              </a:lnSpc>
            </a:pPr>
            <a:r>
              <a:rPr dirty="0" sz="1100" spc="-5" b="1">
                <a:latin typeface="Arial"/>
                <a:cs typeface="Arial"/>
              </a:rPr>
              <a:t>Operating Environment of</a:t>
            </a:r>
            <a:r>
              <a:rPr dirty="0" sz="1100" spc="-10" b="1">
                <a:latin typeface="Arial"/>
                <a:cs typeface="Arial"/>
              </a:rPr>
              <a:t> </a:t>
            </a:r>
            <a:r>
              <a:rPr dirty="0" sz="1100" spc="-5" b="1">
                <a:latin typeface="Arial"/>
                <a:cs typeface="Arial"/>
              </a:rPr>
              <a:t>Application</a:t>
            </a:r>
            <a:endParaRPr sz="1100">
              <a:latin typeface="Arial"/>
              <a:cs typeface="Arial"/>
            </a:endParaRPr>
          </a:p>
          <a:p>
            <a:pPr>
              <a:lnSpc>
                <a:spcPct val="100000"/>
              </a:lnSpc>
              <a:spcBef>
                <a:spcPts val="35"/>
              </a:spcBef>
            </a:pPr>
            <a:endParaRPr sz="1300">
              <a:latin typeface="Arial"/>
              <a:cs typeface="Arial"/>
            </a:endParaRPr>
          </a:p>
          <a:p>
            <a:pPr marL="241300">
              <a:lnSpc>
                <a:spcPct val="100000"/>
              </a:lnSpc>
            </a:pPr>
            <a:r>
              <a:rPr dirty="0" sz="1100">
                <a:latin typeface="kiloji"/>
                <a:cs typeface="kiloji"/>
              </a:rPr>
              <a:t>➔ </a:t>
            </a:r>
            <a:r>
              <a:rPr dirty="0" sz="1100" spc="-5" b="1">
                <a:latin typeface="Arial"/>
                <a:cs typeface="Arial"/>
              </a:rPr>
              <a:t>Hardware</a:t>
            </a:r>
            <a:r>
              <a:rPr dirty="0" sz="1100" spc="140" b="1">
                <a:latin typeface="Arial"/>
                <a:cs typeface="Arial"/>
              </a:rPr>
              <a:t> </a:t>
            </a:r>
            <a:r>
              <a:rPr dirty="0" sz="1100" spc="-5" b="1">
                <a:latin typeface="Arial"/>
                <a:cs typeface="Arial"/>
              </a:rPr>
              <a:t>requirements</a:t>
            </a:r>
            <a:endParaRPr sz="1100">
              <a:latin typeface="Arial"/>
              <a:cs typeface="Arial"/>
            </a:endParaRPr>
          </a:p>
          <a:p>
            <a:pPr>
              <a:lnSpc>
                <a:spcPct val="100000"/>
              </a:lnSpc>
              <a:spcBef>
                <a:spcPts val="55"/>
              </a:spcBef>
            </a:pPr>
            <a:endParaRPr sz="1350">
              <a:latin typeface="Arial"/>
              <a:cs typeface="Arial"/>
            </a:endParaRPr>
          </a:p>
          <a:p>
            <a:pPr lvl="1" marL="927100" indent="-228600">
              <a:lnSpc>
                <a:spcPct val="100000"/>
              </a:lnSpc>
              <a:buChar char="●"/>
              <a:tabLst>
                <a:tab pos="926465" algn="l"/>
                <a:tab pos="927100" algn="l"/>
              </a:tabLst>
            </a:pPr>
            <a:r>
              <a:rPr dirty="0" sz="1100" spc="-5">
                <a:latin typeface="Arial"/>
                <a:cs typeface="Arial"/>
              </a:rPr>
              <a:t>All versions of Windows, Linux and MacOS less than 10 years old are</a:t>
            </a:r>
            <a:r>
              <a:rPr dirty="0" sz="1100" spc="-35">
                <a:latin typeface="Arial"/>
                <a:cs typeface="Arial"/>
              </a:rPr>
              <a:t> </a:t>
            </a:r>
            <a:r>
              <a:rPr dirty="0" sz="1100" spc="-5">
                <a:latin typeface="Arial"/>
                <a:cs typeface="Arial"/>
              </a:rPr>
              <a:t>supported.</a:t>
            </a:r>
            <a:endParaRPr sz="1100">
              <a:latin typeface="Arial"/>
              <a:cs typeface="Arial"/>
            </a:endParaRPr>
          </a:p>
          <a:p>
            <a:pPr lvl="1" marL="927100" indent="-228600">
              <a:lnSpc>
                <a:spcPct val="100000"/>
              </a:lnSpc>
              <a:spcBef>
                <a:spcPts val="180"/>
              </a:spcBef>
              <a:buChar char="●"/>
              <a:tabLst>
                <a:tab pos="926465" algn="l"/>
                <a:tab pos="927100" algn="l"/>
              </a:tabLst>
            </a:pPr>
            <a:r>
              <a:rPr dirty="0" sz="1100" spc="-5">
                <a:latin typeface="Arial"/>
                <a:cs typeface="Arial"/>
              </a:rPr>
              <a:t>The application is also supported on mobile devices for both Android and</a:t>
            </a:r>
            <a:r>
              <a:rPr dirty="0" sz="1100" spc="-30">
                <a:latin typeface="Arial"/>
                <a:cs typeface="Arial"/>
              </a:rPr>
              <a:t> </a:t>
            </a:r>
            <a:r>
              <a:rPr dirty="0" sz="1100" spc="-5">
                <a:latin typeface="Arial"/>
                <a:cs typeface="Arial"/>
              </a:rPr>
              <a:t>iOS.</a:t>
            </a:r>
            <a:endParaRPr sz="1100">
              <a:latin typeface="Arial"/>
              <a:cs typeface="Arial"/>
            </a:endParaRPr>
          </a:p>
          <a:p>
            <a:pPr lvl="1" marL="927100" marR="478790" indent="-228600">
              <a:lnSpc>
                <a:spcPct val="108000"/>
              </a:lnSpc>
              <a:buChar char="●"/>
              <a:tabLst>
                <a:tab pos="926465" algn="l"/>
                <a:tab pos="927100" algn="l"/>
              </a:tabLst>
            </a:pPr>
            <a:r>
              <a:rPr dirty="0" sz="1100" spc="-5">
                <a:latin typeface="Arial"/>
                <a:cs typeface="Arial"/>
              </a:rPr>
              <a:t>The minimum requirement is to either have at least an i5 processor based  system for desktop or </a:t>
            </a:r>
            <a:r>
              <a:rPr dirty="0" sz="1100">
                <a:latin typeface="Arial"/>
                <a:cs typeface="Arial"/>
              </a:rPr>
              <a:t>a </a:t>
            </a:r>
            <a:r>
              <a:rPr dirty="0" sz="1100" spc="-5">
                <a:latin typeface="Arial"/>
                <a:cs typeface="Arial"/>
              </a:rPr>
              <a:t>mobile phone with </a:t>
            </a:r>
            <a:r>
              <a:rPr dirty="0" sz="1100">
                <a:latin typeface="Arial"/>
                <a:cs typeface="Arial"/>
              </a:rPr>
              <a:t>a </a:t>
            </a:r>
            <a:r>
              <a:rPr dirty="0" sz="1100" spc="-5">
                <a:latin typeface="Arial"/>
                <a:cs typeface="Arial"/>
              </a:rPr>
              <a:t>touch screen to access</a:t>
            </a:r>
            <a:r>
              <a:rPr dirty="0" sz="1100" spc="-50">
                <a:latin typeface="Arial"/>
                <a:cs typeface="Arial"/>
              </a:rPr>
              <a:t> </a:t>
            </a:r>
            <a:r>
              <a:rPr dirty="0" sz="1100" spc="-5">
                <a:latin typeface="Arial"/>
                <a:cs typeface="Arial"/>
              </a:rPr>
              <a:t>the</a:t>
            </a:r>
            <a:endParaRPr sz="1100">
              <a:latin typeface="Arial"/>
              <a:cs typeface="Arial"/>
            </a:endParaRPr>
          </a:p>
          <a:p>
            <a:pPr marL="927100">
              <a:lnSpc>
                <a:spcPct val="100000"/>
              </a:lnSpc>
              <a:spcBef>
                <a:spcPts val="180"/>
              </a:spcBef>
            </a:pPr>
            <a:r>
              <a:rPr dirty="0" sz="1100" spc="-5">
                <a:latin typeface="Arial"/>
                <a:cs typeface="Arial"/>
              </a:rPr>
              <a:t>application.</a:t>
            </a:r>
            <a:endParaRPr sz="1100">
              <a:latin typeface="Arial"/>
              <a:cs typeface="Arial"/>
            </a:endParaRPr>
          </a:p>
          <a:p>
            <a:pPr lvl="1" marL="927100" indent="-228600">
              <a:lnSpc>
                <a:spcPct val="100000"/>
              </a:lnSpc>
              <a:spcBef>
                <a:spcPts val="105"/>
              </a:spcBef>
              <a:buChar char="●"/>
              <a:tabLst>
                <a:tab pos="926465" algn="l"/>
                <a:tab pos="927100" algn="l"/>
              </a:tabLst>
            </a:pPr>
            <a:r>
              <a:rPr dirty="0" sz="1100">
                <a:latin typeface="Arial"/>
                <a:cs typeface="Arial"/>
              </a:rPr>
              <a:t>A </a:t>
            </a:r>
            <a:r>
              <a:rPr dirty="0" sz="1100" spc="-5">
                <a:latin typeface="Arial"/>
                <a:cs typeface="Arial"/>
              </a:rPr>
              <a:t>printer will be needed to print</a:t>
            </a:r>
            <a:r>
              <a:rPr dirty="0" sz="1100" spc="-20">
                <a:latin typeface="Arial"/>
                <a:cs typeface="Arial"/>
              </a:rPr>
              <a:t> </a:t>
            </a:r>
            <a:r>
              <a:rPr dirty="0" sz="1100" spc="-5">
                <a:latin typeface="Arial"/>
                <a:cs typeface="Arial"/>
              </a:rPr>
              <a:t>receipts.</a:t>
            </a:r>
            <a:endParaRPr sz="1100">
              <a:latin typeface="Arial"/>
              <a:cs typeface="Arial"/>
            </a:endParaRPr>
          </a:p>
          <a:p>
            <a:pPr lvl="1">
              <a:lnSpc>
                <a:spcPct val="100000"/>
              </a:lnSpc>
              <a:spcBef>
                <a:spcPts val="50"/>
              </a:spcBef>
              <a:buFont typeface="Arial"/>
              <a:buChar char="●"/>
            </a:pPr>
            <a:endParaRPr sz="1350">
              <a:latin typeface="Arial"/>
              <a:cs typeface="Arial"/>
            </a:endParaRPr>
          </a:p>
          <a:p>
            <a:pPr marL="241300">
              <a:lnSpc>
                <a:spcPct val="100000"/>
              </a:lnSpc>
            </a:pPr>
            <a:r>
              <a:rPr dirty="0" sz="1100">
                <a:latin typeface="kiloji"/>
                <a:cs typeface="kiloji"/>
              </a:rPr>
              <a:t>➔ </a:t>
            </a:r>
            <a:r>
              <a:rPr dirty="0" sz="1100" spc="-5" b="1">
                <a:latin typeface="Arial"/>
                <a:cs typeface="Arial"/>
              </a:rPr>
              <a:t>Software</a:t>
            </a:r>
            <a:r>
              <a:rPr dirty="0" sz="1100" spc="140" b="1">
                <a:latin typeface="Arial"/>
                <a:cs typeface="Arial"/>
              </a:rPr>
              <a:t> </a:t>
            </a:r>
            <a:r>
              <a:rPr dirty="0" sz="1100" spc="-5" b="1">
                <a:latin typeface="Arial"/>
                <a:cs typeface="Arial"/>
              </a:rPr>
              <a:t>requirements</a:t>
            </a:r>
            <a:endParaRPr sz="1100">
              <a:latin typeface="Arial"/>
              <a:cs typeface="Arial"/>
            </a:endParaRPr>
          </a:p>
          <a:p>
            <a:pPr>
              <a:lnSpc>
                <a:spcPct val="100000"/>
              </a:lnSpc>
              <a:spcBef>
                <a:spcPts val="5"/>
              </a:spcBef>
            </a:pPr>
            <a:endParaRPr sz="1300">
              <a:latin typeface="Arial"/>
              <a:cs typeface="Arial"/>
            </a:endParaRPr>
          </a:p>
          <a:p>
            <a:pPr lvl="1" marL="927100" marR="315595" indent="-228600">
              <a:lnSpc>
                <a:spcPct val="108000"/>
              </a:lnSpc>
              <a:buChar char="●"/>
              <a:tabLst>
                <a:tab pos="926465" algn="l"/>
                <a:tab pos="927100" algn="l"/>
              </a:tabLst>
            </a:pPr>
            <a:r>
              <a:rPr dirty="0" sz="1100" spc="-5">
                <a:latin typeface="Arial"/>
                <a:cs typeface="Arial"/>
              </a:rPr>
              <a:t>The latest version of any web browser is needed to access the platform from  desktop or mobile, if not using the app from the app</a:t>
            </a:r>
            <a:r>
              <a:rPr dirty="0" sz="1100" spc="-20">
                <a:latin typeface="Arial"/>
                <a:cs typeface="Arial"/>
              </a:rPr>
              <a:t> </a:t>
            </a:r>
            <a:r>
              <a:rPr dirty="0" sz="1100" spc="-5">
                <a:latin typeface="Arial"/>
                <a:cs typeface="Arial"/>
              </a:rPr>
              <a:t>store.</a:t>
            </a:r>
            <a:endParaRPr sz="1100">
              <a:latin typeface="Arial"/>
              <a:cs typeface="Arial"/>
            </a:endParaRPr>
          </a:p>
          <a:p>
            <a:pPr lvl="1" marL="927100" marR="21590" indent="-228600">
              <a:lnSpc>
                <a:spcPct val="108000"/>
              </a:lnSpc>
              <a:spcBef>
                <a:spcPts val="75"/>
              </a:spcBef>
              <a:buChar char="●"/>
              <a:tabLst>
                <a:tab pos="926465" algn="l"/>
                <a:tab pos="927100" algn="l"/>
              </a:tabLst>
            </a:pPr>
            <a:r>
              <a:rPr dirty="0" sz="1100" spc="-5">
                <a:latin typeface="Arial"/>
                <a:cs typeface="Arial"/>
              </a:rPr>
              <a:t>If the user is using the app, automatic updates will be pushed from time to time to  improve user experience based on</a:t>
            </a:r>
            <a:r>
              <a:rPr dirty="0" sz="1100" spc="-15">
                <a:latin typeface="Arial"/>
                <a:cs typeface="Arial"/>
              </a:rPr>
              <a:t> </a:t>
            </a:r>
            <a:r>
              <a:rPr dirty="0" sz="1100" spc="-5">
                <a:latin typeface="Arial"/>
                <a:cs typeface="Arial"/>
              </a:rPr>
              <a:t>feedback.</a:t>
            </a:r>
            <a:endParaRPr sz="1100">
              <a:latin typeface="Arial"/>
              <a:cs typeface="Arial"/>
            </a:endParaRPr>
          </a:p>
          <a:p>
            <a:pPr lvl="1" marL="927100" indent="-228600">
              <a:lnSpc>
                <a:spcPct val="100000"/>
              </a:lnSpc>
              <a:spcBef>
                <a:spcPts val="105"/>
              </a:spcBef>
              <a:buChar char="●"/>
              <a:tabLst>
                <a:tab pos="926465" algn="l"/>
                <a:tab pos="927100" algn="l"/>
              </a:tabLst>
            </a:pPr>
            <a:r>
              <a:rPr dirty="0" sz="1100" spc="-5">
                <a:latin typeface="Arial"/>
                <a:cs typeface="Arial"/>
              </a:rPr>
              <a:t>On the user side, there is no need for any additional SQL software to be</a:t>
            </a:r>
            <a:r>
              <a:rPr dirty="0" sz="1100" spc="-25">
                <a:latin typeface="Arial"/>
                <a:cs typeface="Arial"/>
              </a:rPr>
              <a:t> </a:t>
            </a:r>
            <a:r>
              <a:rPr dirty="0" sz="1100" spc="-5">
                <a:latin typeface="Arial"/>
                <a:cs typeface="Arial"/>
              </a:rPr>
              <a:t>installed,</a:t>
            </a:r>
            <a:endParaRPr sz="1100">
              <a:latin typeface="Arial"/>
              <a:cs typeface="Arial"/>
            </a:endParaRPr>
          </a:p>
          <a:p>
            <a:pPr marL="927100" marR="307975">
              <a:lnSpc>
                <a:spcPct val="108000"/>
              </a:lnSpc>
              <a:spcBef>
                <a:spcPts val="75"/>
              </a:spcBef>
            </a:pPr>
            <a:r>
              <a:rPr dirty="0" sz="1100" spc="-5">
                <a:latin typeface="Arial"/>
                <a:cs typeface="Arial"/>
              </a:rPr>
              <a:t>because the data from the application is transmitted securely to the system’s  SQL servers in the</a:t>
            </a:r>
            <a:r>
              <a:rPr dirty="0" sz="1100" spc="-10">
                <a:latin typeface="Arial"/>
                <a:cs typeface="Arial"/>
              </a:rPr>
              <a:t> </a:t>
            </a:r>
            <a:r>
              <a:rPr dirty="0" sz="1100" spc="-5">
                <a:latin typeface="Arial"/>
                <a:cs typeface="Arial"/>
              </a:rPr>
              <a:t>cloud.</a:t>
            </a:r>
            <a:endParaRPr sz="11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53363" y="940117"/>
            <a:ext cx="129235" cy="89534"/>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1153363" y="2054542"/>
            <a:ext cx="129235" cy="89534"/>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153363" y="4454842"/>
            <a:ext cx="129235" cy="8953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153363" y="6112192"/>
            <a:ext cx="129235" cy="89534"/>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130300" y="885888"/>
            <a:ext cx="5739765" cy="6108065"/>
          </a:xfrm>
          <a:prstGeom prst="rect">
            <a:avLst/>
          </a:prstGeom>
        </p:spPr>
        <p:txBody>
          <a:bodyPr wrap="square" lIns="0" tIns="12700" rIns="0" bIns="0" rtlCol="0" vert="horz">
            <a:spAutoFit/>
          </a:bodyPr>
          <a:lstStyle/>
          <a:p>
            <a:pPr marL="12700">
              <a:lnSpc>
                <a:spcPct val="100000"/>
              </a:lnSpc>
              <a:spcBef>
                <a:spcPts val="100"/>
              </a:spcBef>
            </a:pPr>
            <a:r>
              <a:rPr dirty="0" sz="1100">
                <a:latin typeface="kiloji"/>
                <a:cs typeface="kiloji"/>
              </a:rPr>
              <a:t>➔ </a:t>
            </a:r>
            <a:r>
              <a:rPr dirty="0" sz="1100" spc="-5" b="1">
                <a:latin typeface="Arial"/>
                <a:cs typeface="Arial"/>
              </a:rPr>
              <a:t>Communications</a:t>
            </a:r>
            <a:r>
              <a:rPr dirty="0" sz="1100" spc="140" b="1">
                <a:latin typeface="Arial"/>
                <a:cs typeface="Arial"/>
              </a:rPr>
              <a:t> </a:t>
            </a:r>
            <a:r>
              <a:rPr dirty="0" sz="1100" spc="-5" b="1">
                <a:latin typeface="Arial"/>
                <a:cs typeface="Arial"/>
              </a:rPr>
              <a:t>Interfaces</a:t>
            </a:r>
            <a:endParaRPr sz="1100">
              <a:latin typeface="Arial"/>
              <a:cs typeface="Arial"/>
            </a:endParaRPr>
          </a:p>
          <a:p>
            <a:pPr>
              <a:lnSpc>
                <a:spcPct val="100000"/>
              </a:lnSpc>
              <a:spcBef>
                <a:spcPts val="20"/>
              </a:spcBef>
            </a:pPr>
            <a:endParaRPr sz="1250">
              <a:latin typeface="Arial"/>
              <a:cs typeface="Arial"/>
            </a:endParaRPr>
          </a:p>
          <a:p>
            <a:pPr algn="just" marL="698500" marR="19685" indent="-228600">
              <a:lnSpc>
                <a:spcPct val="110800"/>
              </a:lnSpc>
              <a:spcBef>
                <a:spcPts val="5"/>
              </a:spcBef>
              <a:buChar char="●"/>
              <a:tabLst>
                <a:tab pos="698500" algn="l"/>
              </a:tabLst>
            </a:pPr>
            <a:r>
              <a:rPr dirty="0" sz="1100" spc="-5">
                <a:latin typeface="Arial"/>
                <a:cs typeface="Arial"/>
              </a:rPr>
              <a:t>When </a:t>
            </a:r>
            <a:r>
              <a:rPr dirty="0" sz="1100">
                <a:latin typeface="Arial"/>
                <a:cs typeface="Arial"/>
              </a:rPr>
              <a:t>a </a:t>
            </a:r>
            <a:r>
              <a:rPr dirty="0" sz="1100" spc="-5">
                <a:latin typeface="Arial"/>
                <a:cs typeface="Arial"/>
              </a:rPr>
              <a:t>booking is confirmed, an email receipt will be sent to both host and guest  for that transaction immediately. To achieve that functionality, it requires having </a:t>
            </a:r>
            <a:r>
              <a:rPr dirty="0" sz="1100">
                <a:latin typeface="Arial"/>
                <a:cs typeface="Arial"/>
              </a:rPr>
              <a:t>a  </a:t>
            </a:r>
            <a:r>
              <a:rPr dirty="0" sz="1100" spc="-5">
                <a:latin typeface="Arial"/>
                <a:cs typeface="Arial"/>
              </a:rPr>
              <a:t>stable internet connection. Mostly </a:t>
            </a:r>
            <a:r>
              <a:rPr dirty="0" sz="1100">
                <a:latin typeface="Arial"/>
                <a:cs typeface="Arial"/>
              </a:rPr>
              <a:t>a </a:t>
            </a:r>
            <a:r>
              <a:rPr dirty="0" sz="1100" spc="-5">
                <a:latin typeface="Arial"/>
                <a:cs typeface="Arial"/>
              </a:rPr>
              <a:t>broadband connection should work</a:t>
            </a:r>
            <a:r>
              <a:rPr dirty="0" sz="1100" spc="-40">
                <a:latin typeface="Arial"/>
                <a:cs typeface="Arial"/>
              </a:rPr>
              <a:t> </a:t>
            </a:r>
            <a:r>
              <a:rPr dirty="0" sz="1100" spc="-5">
                <a:latin typeface="Arial"/>
                <a:cs typeface="Arial"/>
              </a:rPr>
              <a:t>fine.</a:t>
            </a:r>
            <a:endParaRPr sz="1100">
              <a:latin typeface="Arial"/>
              <a:cs typeface="Arial"/>
            </a:endParaRPr>
          </a:p>
          <a:p>
            <a:pPr>
              <a:lnSpc>
                <a:spcPct val="100000"/>
              </a:lnSpc>
              <a:spcBef>
                <a:spcPts val="50"/>
              </a:spcBef>
              <a:buFont typeface="Arial"/>
              <a:buChar char="●"/>
            </a:pPr>
            <a:endParaRPr sz="1350">
              <a:latin typeface="Arial"/>
              <a:cs typeface="Arial"/>
            </a:endParaRPr>
          </a:p>
          <a:p>
            <a:pPr marL="12700">
              <a:lnSpc>
                <a:spcPct val="100000"/>
              </a:lnSpc>
            </a:pPr>
            <a:r>
              <a:rPr dirty="0" sz="1100">
                <a:latin typeface="kiloji"/>
                <a:cs typeface="kiloji"/>
              </a:rPr>
              <a:t>➔ </a:t>
            </a:r>
            <a:r>
              <a:rPr dirty="0" sz="1100" spc="-5" b="1">
                <a:latin typeface="Arial"/>
                <a:cs typeface="Arial"/>
              </a:rPr>
              <a:t>Performance</a:t>
            </a:r>
            <a:r>
              <a:rPr dirty="0" sz="1100" spc="140" b="1">
                <a:latin typeface="Arial"/>
                <a:cs typeface="Arial"/>
              </a:rPr>
              <a:t> </a:t>
            </a:r>
            <a:r>
              <a:rPr dirty="0" sz="1100" spc="-5" b="1">
                <a:latin typeface="Arial"/>
                <a:cs typeface="Arial"/>
              </a:rPr>
              <a:t>Requirements</a:t>
            </a:r>
            <a:endParaRPr sz="1100">
              <a:latin typeface="Arial"/>
              <a:cs typeface="Arial"/>
            </a:endParaRPr>
          </a:p>
          <a:p>
            <a:pPr>
              <a:lnSpc>
                <a:spcPct val="100000"/>
              </a:lnSpc>
              <a:spcBef>
                <a:spcPts val="5"/>
              </a:spcBef>
            </a:pPr>
            <a:endParaRPr sz="1300">
              <a:latin typeface="Arial"/>
              <a:cs typeface="Arial"/>
            </a:endParaRPr>
          </a:p>
          <a:p>
            <a:pPr marL="698500" marR="579120" indent="-228600">
              <a:lnSpc>
                <a:spcPct val="108000"/>
              </a:lnSpc>
              <a:buChar char="●"/>
              <a:tabLst>
                <a:tab pos="697865" algn="l"/>
                <a:tab pos="698500" algn="l"/>
              </a:tabLst>
            </a:pPr>
            <a:r>
              <a:rPr dirty="0" sz="1100" spc="-5">
                <a:latin typeface="Arial"/>
                <a:cs typeface="Arial"/>
              </a:rPr>
              <a:t>Performance requirements define acceptable response times for system  functionality.</a:t>
            </a:r>
            <a:endParaRPr sz="1100">
              <a:latin typeface="Arial"/>
              <a:cs typeface="Arial"/>
            </a:endParaRPr>
          </a:p>
          <a:p>
            <a:pPr marL="698500" indent="-228600">
              <a:lnSpc>
                <a:spcPct val="100000"/>
              </a:lnSpc>
              <a:spcBef>
                <a:spcPts val="105"/>
              </a:spcBef>
              <a:buChar char="●"/>
              <a:tabLst>
                <a:tab pos="697865" algn="l"/>
                <a:tab pos="698500" algn="l"/>
              </a:tabLst>
            </a:pPr>
            <a:r>
              <a:rPr dirty="0" sz="1100" spc="-5">
                <a:latin typeface="Arial"/>
                <a:cs typeface="Arial"/>
              </a:rPr>
              <a:t>Although the application is developed to work even with minimal</a:t>
            </a:r>
            <a:r>
              <a:rPr dirty="0" sz="1100" spc="-25">
                <a:latin typeface="Arial"/>
                <a:cs typeface="Arial"/>
              </a:rPr>
              <a:t> </a:t>
            </a:r>
            <a:r>
              <a:rPr dirty="0" sz="1100" spc="-5">
                <a:latin typeface="Arial"/>
                <a:cs typeface="Arial"/>
              </a:rPr>
              <a:t>system</a:t>
            </a:r>
            <a:endParaRPr sz="1100">
              <a:latin typeface="Arial"/>
              <a:cs typeface="Arial"/>
            </a:endParaRPr>
          </a:p>
          <a:p>
            <a:pPr marL="698500" marR="66675">
              <a:lnSpc>
                <a:spcPct val="110800"/>
              </a:lnSpc>
              <a:spcBef>
                <a:spcPts val="40"/>
              </a:spcBef>
            </a:pPr>
            <a:r>
              <a:rPr dirty="0" sz="1100" spc="-5">
                <a:latin typeface="Arial"/>
                <a:cs typeface="Arial"/>
              </a:rPr>
              <a:t>performance, the performance of the application will highly depend on the  performance of the hardware and software components of the system where it is  being accessed</a:t>
            </a:r>
            <a:r>
              <a:rPr dirty="0" sz="1100" spc="-10">
                <a:latin typeface="Arial"/>
                <a:cs typeface="Arial"/>
              </a:rPr>
              <a:t> </a:t>
            </a:r>
            <a:r>
              <a:rPr dirty="0" sz="1100" spc="-5">
                <a:latin typeface="Arial"/>
                <a:cs typeface="Arial"/>
              </a:rPr>
              <a:t>from.</a:t>
            </a:r>
            <a:endParaRPr sz="1100">
              <a:latin typeface="Arial"/>
              <a:cs typeface="Arial"/>
            </a:endParaRPr>
          </a:p>
          <a:p>
            <a:pPr marL="698500" indent="-228600">
              <a:lnSpc>
                <a:spcPct val="100000"/>
              </a:lnSpc>
              <a:spcBef>
                <a:spcPts val="105"/>
              </a:spcBef>
              <a:buChar char="●"/>
              <a:tabLst>
                <a:tab pos="697865" algn="l"/>
                <a:tab pos="698500" algn="l"/>
              </a:tabLst>
            </a:pPr>
            <a:r>
              <a:rPr dirty="0" sz="1100" spc="-5">
                <a:latin typeface="Arial"/>
                <a:cs typeface="Arial"/>
              </a:rPr>
              <a:t>When considering the timing relationships of the</a:t>
            </a:r>
            <a:r>
              <a:rPr dirty="0" sz="1100" spc="-15">
                <a:latin typeface="Arial"/>
                <a:cs typeface="Arial"/>
              </a:rPr>
              <a:t> </a:t>
            </a:r>
            <a:r>
              <a:rPr dirty="0" sz="1100" spc="-5">
                <a:latin typeface="Arial"/>
                <a:cs typeface="Arial"/>
              </a:rPr>
              <a:t>system,</a:t>
            </a:r>
            <a:endParaRPr sz="1100">
              <a:latin typeface="Arial"/>
              <a:cs typeface="Arial"/>
            </a:endParaRPr>
          </a:p>
          <a:p>
            <a:pPr lvl="1" marL="1155700" marR="299720" indent="-228600">
              <a:lnSpc>
                <a:spcPts val="1500"/>
              </a:lnSpc>
              <a:spcBef>
                <a:spcPts val="5"/>
              </a:spcBef>
              <a:buChar char="-"/>
              <a:tabLst>
                <a:tab pos="1155065" algn="l"/>
                <a:tab pos="1155700" algn="l"/>
              </a:tabLst>
            </a:pPr>
            <a:r>
              <a:rPr dirty="0" sz="1100" spc="-5">
                <a:latin typeface="Arial"/>
                <a:cs typeface="Arial"/>
              </a:rPr>
              <a:t>The load time for user interface screens shall take no longer than two  seconds.</a:t>
            </a:r>
            <a:endParaRPr sz="1100">
              <a:latin typeface="Arial"/>
              <a:cs typeface="Arial"/>
            </a:endParaRPr>
          </a:p>
          <a:p>
            <a:pPr lvl="1" marL="1155700" indent="-228600">
              <a:lnSpc>
                <a:spcPct val="100000"/>
              </a:lnSpc>
              <a:spcBef>
                <a:spcPts val="25"/>
              </a:spcBef>
              <a:buChar char="-"/>
              <a:tabLst>
                <a:tab pos="1155065" algn="l"/>
                <a:tab pos="1155700" algn="l"/>
              </a:tabLst>
            </a:pPr>
            <a:r>
              <a:rPr dirty="0" sz="1100" spc="-5">
                <a:latin typeface="Arial"/>
                <a:cs typeface="Arial"/>
              </a:rPr>
              <a:t>The log in information shall be verified within five</a:t>
            </a:r>
            <a:r>
              <a:rPr dirty="0" sz="1100" spc="-20">
                <a:latin typeface="Arial"/>
                <a:cs typeface="Arial"/>
              </a:rPr>
              <a:t> </a:t>
            </a:r>
            <a:r>
              <a:rPr dirty="0" sz="1100" spc="-5">
                <a:latin typeface="Arial"/>
                <a:cs typeface="Arial"/>
              </a:rPr>
              <a:t>seconds.</a:t>
            </a:r>
            <a:endParaRPr sz="1100">
              <a:latin typeface="Arial"/>
              <a:cs typeface="Arial"/>
            </a:endParaRPr>
          </a:p>
          <a:p>
            <a:pPr lvl="1">
              <a:lnSpc>
                <a:spcPct val="100000"/>
              </a:lnSpc>
              <a:spcBef>
                <a:spcPts val="50"/>
              </a:spcBef>
              <a:buFont typeface="Arial"/>
              <a:buChar char="-"/>
            </a:pPr>
            <a:endParaRPr sz="1350">
              <a:latin typeface="Arial"/>
              <a:cs typeface="Arial"/>
            </a:endParaRPr>
          </a:p>
          <a:p>
            <a:pPr marL="12700">
              <a:lnSpc>
                <a:spcPct val="100000"/>
              </a:lnSpc>
              <a:tabLst>
                <a:tab pos="279400" algn="l"/>
              </a:tabLst>
            </a:pPr>
            <a:r>
              <a:rPr dirty="0" sz="1100">
                <a:latin typeface="kiloji"/>
                <a:cs typeface="kiloji"/>
              </a:rPr>
              <a:t>➔	</a:t>
            </a:r>
            <a:r>
              <a:rPr dirty="0" sz="1100" spc="-5" b="1">
                <a:latin typeface="Arial"/>
                <a:cs typeface="Arial"/>
              </a:rPr>
              <a:t>Safety</a:t>
            </a:r>
            <a:r>
              <a:rPr dirty="0" sz="1100" spc="-10" b="1">
                <a:latin typeface="Arial"/>
                <a:cs typeface="Arial"/>
              </a:rPr>
              <a:t> </a:t>
            </a:r>
            <a:r>
              <a:rPr dirty="0" sz="1100" spc="-5" b="1">
                <a:latin typeface="Arial"/>
                <a:cs typeface="Arial"/>
              </a:rPr>
              <a:t>Requirements</a:t>
            </a:r>
            <a:endParaRPr sz="1100">
              <a:latin typeface="Arial"/>
              <a:cs typeface="Arial"/>
            </a:endParaRPr>
          </a:p>
          <a:p>
            <a:pPr>
              <a:lnSpc>
                <a:spcPct val="100000"/>
              </a:lnSpc>
              <a:spcBef>
                <a:spcPts val="40"/>
              </a:spcBef>
            </a:pPr>
            <a:endParaRPr sz="1250">
              <a:latin typeface="Arial"/>
              <a:cs typeface="Arial"/>
            </a:endParaRPr>
          </a:p>
          <a:p>
            <a:pPr marL="698500" marR="5080" indent="-228600">
              <a:lnSpc>
                <a:spcPct val="109800"/>
              </a:lnSpc>
              <a:buChar char="●"/>
              <a:tabLst>
                <a:tab pos="697865" algn="l"/>
                <a:tab pos="698500" algn="l"/>
              </a:tabLst>
            </a:pPr>
            <a:r>
              <a:rPr dirty="0" sz="1100" spc="-5">
                <a:latin typeface="Arial"/>
                <a:cs typeface="Arial"/>
              </a:rPr>
              <a:t>There are </a:t>
            </a:r>
            <a:r>
              <a:rPr dirty="0" sz="1100">
                <a:latin typeface="Arial"/>
                <a:cs typeface="Arial"/>
              </a:rPr>
              <a:t>2 </a:t>
            </a:r>
            <a:r>
              <a:rPr dirty="0" sz="1100" spc="-5">
                <a:latin typeface="Arial"/>
                <a:cs typeface="Arial"/>
              </a:rPr>
              <a:t>types of users possible for the system. Hence, there will be </a:t>
            </a:r>
            <a:r>
              <a:rPr dirty="0" sz="1100">
                <a:latin typeface="Arial"/>
                <a:cs typeface="Arial"/>
              </a:rPr>
              <a:t>2  </a:t>
            </a:r>
            <a:r>
              <a:rPr dirty="0" sz="1100" spc="-5">
                <a:latin typeface="Arial"/>
                <a:cs typeface="Arial"/>
              </a:rPr>
              <a:t>different views and functions. Access to the various subsystems will be protected  by </a:t>
            </a:r>
            <a:r>
              <a:rPr dirty="0" sz="1100">
                <a:latin typeface="Arial"/>
                <a:cs typeface="Arial"/>
              </a:rPr>
              <a:t>a </a:t>
            </a:r>
            <a:r>
              <a:rPr dirty="0" sz="1100" spc="-5">
                <a:latin typeface="Arial"/>
                <a:cs typeface="Arial"/>
              </a:rPr>
              <a:t>user login screen that requires </a:t>
            </a:r>
            <a:r>
              <a:rPr dirty="0" sz="1100">
                <a:latin typeface="Arial"/>
                <a:cs typeface="Arial"/>
              </a:rPr>
              <a:t>a </a:t>
            </a:r>
            <a:r>
              <a:rPr dirty="0" sz="1100" spc="-5">
                <a:latin typeface="Arial"/>
                <a:cs typeface="Arial"/>
              </a:rPr>
              <a:t>username and password to accommodate  both the views of the</a:t>
            </a:r>
            <a:r>
              <a:rPr dirty="0" sz="1100" spc="-10">
                <a:latin typeface="Arial"/>
                <a:cs typeface="Arial"/>
              </a:rPr>
              <a:t> </a:t>
            </a:r>
            <a:r>
              <a:rPr dirty="0" sz="1100" spc="-5">
                <a:latin typeface="Arial"/>
                <a:cs typeface="Arial"/>
              </a:rPr>
              <a:t>users.</a:t>
            </a:r>
            <a:endParaRPr sz="1100">
              <a:latin typeface="Arial"/>
              <a:cs typeface="Arial"/>
            </a:endParaRPr>
          </a:p>
          <a:p>
            <a:pPr marL="698500" marR="191135" indent="-228600">
              <a:lnSpc>
                <a:spcPts val="1500"/>
              </a:lnSpc>
              <a:spcBef>
                <a:spcPts val="5"/>
              </a:spcBef>
              <a:buChar char="●"/>
              <a:tabLst>
                <a:tab pos="697865" algn="l"/>
                <a:tab pos="698500" algn="l"/>
              </a:tabLst>
            </a:pPr>
            <a:r>
              <a:rPr dirty="0" sz="1100" spc="-5">
                <a:latin typeface="Arial"/>
                <a:cs typeface="Arial"/>
              </a:rPr>
              <a:t>Maintaining regular backups will ensure the system database integrity. System  can be restored in any case of</a:t>
            </a:r>
            <a:r>
              <a:rPr dirty="0" sz="1100" spc="-15">
                <a:latin typeface="Arial"/>
                <a:cs typeface="Arial"/>
              </a:rPr>
              <a:t> </a:t>
            </a:r>
            <a:r>
              <a:rPr dirty="0" sz="1100" spc="-5">
                <a:latin typeface="Arial"/>
                <a:cs typeface="Arial"/>
              </a:rPr>
              <a:t>emergency.</a:t>
            </a:r>
            <a:endParaRPr sz="1100">
              <a:latin typeface="Arial"/>
              <a:cs typeface="Arial"/>
            </a:endParaRPr>
          </a:p>
          <a:p>
            <a:pPr>
              <a:lnSpc>
                <a:spcPct val="100000"/>
              </a:lnSpc>
              <a:spcBef>
                <a:spcPts val="10"/>
              </a:spcBef>
              <a:buFont typeface="Arial"/>
              <a:buChar char="●"/>
            </a:pPr>
            <a:endParaRPr sz="1250">
              <a:latin typeface="Arial"/>
              <a:cs typeface="Arial"/>
            </a:endParaRPr>
          </a:p>
          <a:p>
            <a:pPr marL="12700">
              <a:lnSpc>
                <a:spcPct val="100000"/>
              </a:lnSpc>
              <a:tabLst>
                <a:tab pos="279400" algn="l"/>
              </a:tabLst>
            </a:pPr>
            <a:r>
              <a:rPr dirty="0" sz="1100">
                <a:latin typeface="kiloji"/>
                <a:cs typeface="kiloji"/>
              </a:rPr>
              <a:t>➔	</a:t>
            </a:r>
            <a:r>
              <a:rPr dirty="0" sz="1100" spc="-5" b="1">
                <a:latin typeface="Arial"/>
                <a:cs typeface="Arial"/>
              </a:rPr>
              <a:t>Security</a:t>
            </a:r>
            <a:r>
              <a:rPr dirty="0" sz="1100" spc="-10" b="1">
                <a:latin typeface="Arial"/>
                <a:cs typeface="Arial"/>
              </a:rPr>
              <a:t> </a:t>
            </a:r>
            <a:r>
              <a:rPr dirty="0" sz="1100" spc="-5" b="1">
                <a:latin typeface="Arial"/>
                <a:cs typeface="Arial"/>
              </a:rPr>
              <a:t>Requirements</a:t>
            </a:r>
            <a:endParaRPr sz="1100">
              <a:latin typeface="Arial"/>
              <a:cs typeface="Arial"/>
            </a:endParaRPr>
          </a:p>
          <a:p>
            <a:pPr>
              <a:lnSpc>
                <a:spcPct val="100000"/>
              </a:lnSpc>
              <a:spcBef>
                <a:spcPts val="25"/>
              </a:spcBef>
            </a:pPr>
            <a:endParaRPr sz="1250">
              <a:latin typeface="Arial"/>
              <a:cs typeface="Arial"/>
            </a:endParaRPr>
          </a:p>
          <a:p>
            <a:pPr marL="698500" marR="58419" indent="-228600">
              <a:lnSpc>
                <a:spcPct val="110800"/>
              </a:lnSpc>
              <a:buChar char="●"/>
              <a:tabLst>
                <a:tab pos="697865" algn="l"/>
                <a:tab pos="698500" algn="l"/>
              </a:tabLst>
            </a:pPr>
            <a:r>
              <a:rPr dirty="0" sz="1100" spc="-5">
                <a:latin typeface="Arial"/>
                <a:cs typeface="Arial"/>
              </a:rPr>
              <a:t>The application developers can login to the system at any time and access the  database without gaining access to the private information of any particular user.  This can be implemented very easily using differential privacy</a:t>
            </a:r>
            <a:r>
              <a:rPr dirty="0" sz="1100" spc="-30">
                <a:latin typeface="Arial"/>
                <a:cs typeface="Arial"/>
              </a:rPr>
              <a:t> </a:t>
            </a:r>
            <a:r>
              <a:rPr dirty="0" sz="1100" spc="-5">
                <a:latin typeface="Arial"/>
                <a:cs typeface="Arial"/>
              </a:rPr>
              <a:t>mechanisms.</a:t>
            </a:r>
            <a:endParaRPr sz="11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2650"/>
            <a:ext cx="5938520" cy="95821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Data</a:t>
            </a:r>
            <a:r>
              <a:rPr dirty="0" sz="1200" spc="-5" b="1">
                <a:latin typeface="Arial"/>
                <a:cs typeface="Arial"/>
              </a:rPr>
              <a:t> </a:t>
            </a:r>
            <a:r>
              <a:rPr dirty="0" sz="1200" b="1">
                <a:latin typeface="Arial"/>
                <a:cs typeface="Arial"/>
              </a:rPr>
              <a:t>Modelling</a:t>
            </a:r>
            <a:endParaRPr sz="1200">
              <a:latin typeface="Arial"/>
              <a:cs typeface="Arial"/>
            </a:endParaRPr>
          </a:p>
          <a:p>
            <a:pPr>
              <a:lnSpc>
                <a:spcPct val="100000"/>
              </a:lnSpc>
              <a:spcBef>
                <a:spcPts val="20"/>
              </a:spcBef>
            </a:pPr>
            <a:endParaRPr sz="1300">
              <a:latin typeface="Arial"/>
              <a:cs typeface="Arial"/>
            </a:endParaRPr>
          </a:p>
          <a:p>
            <a:pPr marL="12700" marR="5080">
              <a:lnSpc>
                <a:spcPct val="110800"/>
              </a:lnSpc>
            </a:pPr>
            <a:r>
              <a:rPr dirty="0" sz="1100" spc="-5">
                <a:latin typeface="Arial"/>
                <a:cs typeface="Arial"/>
              </a:rPr>
              <a:t>For the purpose of this document, we will focus only on the </a:t>
            </a:r>
            <a:r>
              <a:rPr dirty="0" sz="1100" spc="-5" b="1">
                <a:latin typeface="Arial"/>
                <a:cs typeface="Arial"/>
              </a:rPr>
              <a:t>database schema </a:t>
            </a:r>
            <a:r>
              <a:rPr dirty="0" sz="1100" spc="-5">
                <a:latin typeface="Arial"/>
                <a:cs typeface="Arial"/>
              </a:rPr>
              <a:t>for our use case.  Our database will have </a:t>
            </a:r>
            <a:r>
              <a:rPr dirty="0" sz="1100">
                <a:latin typeface="Arial"/>
                <a:cs typeface="Arial"/>
              </a:rPr>
              <a:t>9 </a:t>
            </a:r>
            <a:r>
              <a:rPr dirty="0" sz="1100" spc="-5">
                <a:latin typeface="Arial"/>
                <a:cs typeface="Arial"/>
              </a:rPr>
              <a:t>tables to store all the information about users and their interactions  with the system and with each other as can be seen in the schema diagram</a:t>
            </a:r>
            <a:r>
              <a:rPr dirty="0" sz="1100" spc="-15">
                <a:latin typeface="Arial"/>
                <a:cs typeface="Arial"/>
              </a:rPr>
              <a:t> </a:t>
            </a:r>
            <a:r>
              <a:rPr dirty="0" sz="1100" spc="-5">
                <a:latin typeface="Arial"/>
                <a:cs typeface="Arial"/>
              </a:rPr>
              <a:t>below.</a:t>
            </a:r>
            <a:endParaRPr sz="1100">
              <a:latin typeface="Arial"/>
              <a:cs typeface="Arial"/>
            </a:endParaRPr>
          </a:p>
        </p:txBody>
      </p:sp>
      <p:sp>
        <p:nvSpPr>
          <p:cNvPr id="3" name="object 3"/>
          <p:cNvSpPr/>
          <p:nvPr/>
        </p:nvSpPr>
        <p:spPr>
          <a:xfrm>
            <a:off x="1293254" y="2130399"/>
            <a:ext cx="5401616" cy="431153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901700" y="6825601"/>
            <a:ext cx="5915025" cy="568325"/>
          </a:xfrm>
          <a:prstGeom prst="rect">
            <a:avLst/>
          </a:prstGeom>
        </p:spPr>
        <p:txBody>
          <a:bodyPr wrap="square" lIns="0" tIns="12700" rIns="0" bIns="0" rtlCol="0" vert="horz">
            <a:spAutoFit/>
          </a:bodyPr>
          <a:lstStyle/>
          <a:p>
            <a:pPr marL="12700" marR="5080">
              <a:lnSpc>
                <a:spcPct val="108000"/>
              </a:lnSpc>
              <a:spcBef>
                <a:spcPts val="100"/>
              </a:spcBef>
            </a:pPr>
            <a:r>
              <a:rPr dirty="0" sz="1100" spc="-5">
                <a:latin typeface="Arial"/>
                <a:cs typeface="Arial"/>
              </a:rPr>
              <a:t>For this diagram, we have included for each table, the expected data type as well. There is  clearly some redundancy in the primary design of this table. Some of it is intentional, to improve  its robustness. The unnecessary redundancies can be removed during the design</a:t>
            </a:r>
            <a:r>
              <a:rPr dirty="0" sz="1100" spc="-25">
                <a:latin typeface="Arial"/>
                <a:cs typeface="Arial"/>
              </a:rPr>
              <a:t> </a:t>
            </a:r>
            <a:r>
              <a:rPr dirty="0" sz="1100" spc="-5">
                <a:latin typeface="Arial"/>
                <a:cs typeface="Arial"/>
              </a:rPr>
              <a:t>phase.</a:t>
            </a:r>
            <a:endParaRPr sz="1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2650"/>
            <a:ext cx="5937885" cy="7635240"/>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System overview and</a:t>
            </a:r>
            <a:r>
              <a:rPr dirty="0" sz="1200" spc="-5" b="1">
                <a:latin typeface="Arial"/>
                <a:cs typeface="Arial"/>
              </a:rPr>
              <a:t> </a:t>
            </a:r>
            <a:r>
              <a:rPr dirty="0" sz="1200" b="1">
                <a:latin typeface="Arial"/>
                <a:cs typeface="Arial"/>
              </a:rPr>
              <a:t>assumptions</a:t>
            </a:r>
            <a:endParaRPr sz="1200">
              <a:latin typeface="Arial"/>
              <a:cs typeface="Arial"/>
            </a:endParaRPr>
          </a:p>
          <a:p>
            <a:pPr>
              <a:lnSpc>
                <a:spcPct val="100000"/>
              </a:lnSpc>
              <a:spcBef>
                <a:spcPts val="35"/>
              </a:spcBef>
            </a:pPr>
            <a:endParaRPr sz="1300">
              <a:latin typeface="Arial"/>
              <a:cs typeface="Arial"/>
            </a:endParaRPr>
          </a:p>
          <a:p>
            <a:pPr marL="12700" marR="5080">
              <a:lnSpc>
                <a:spcPct val="109800"/>
              </a:lnSpc>
            </a:pPr>
            <a:r>
              <a:rPr dirty="0" sz="1100" spc="-5">
                <a:latin typeface="Arial"/>
                <a:cs typeface="Arial"/>
              </a:rPr>
              <a:t>For an online room reservation system (like AirBnB for example), there are primarily </a:t>
            </a:r>
            <a:r>
              <a:rPr dirty="0" sz="1100">
                <a:latin typeface="Arial"/>
                <a:cs typeface="Arial"/>
              </a:rPr>
              <a:t>2 </a:t>
            </a:r>
            <a:r>
              <a:rPr dirty="0" sz="1100" spc="-5">
                <a:latin typeface="Arial"/>
                <a:cs typeface="Arial"/>
              </a:rPr>
              <a:t>kinds of  end users interacting with </a:t>
            </a:r>
            <a:r>
              <a:rPr dirty="0" sz="1100">
                <a:latin typeface="Arial"/>
                <a:cs typeface="Arial"/>
              </a:rPr>
              <a:t>a </a:t>
            </a:r>
            <a:r>
              <a:rPr dirty="0" sz="1100" spc="-5">
                <a:latin typeface="Arial"/>
                <a:cs typeface="Arial"/>
              </a:rPr>
              <a:t>system. For AirBnB in particular, since the company owns the  system, they play the role of administrator of the system, with complete access to the system as  well as information about both types of users, restricted by the legal constraints of information  privacy for all concerned entities. In this particular document, we assume </a:t>
            </a:r>
            <a:r>
              <a:rPr dirty="0" sz="1100">
                <a:latin typeface="Arial"/>
                <a:cs typeface="Arial"/>
              </a:rPr>
              <a:t>a </a:t>
            </a:r>
            <a:r>
              <a:rPr dirty="0" sz="1100" spc="-5">
                <a:latin typeface="Arial"/>
                <a:cs typeface="Arial"/>
              </a:rPr>
              <a:t>similar system,  instead of </a:t>
            </a:r>
            <a:r>
              <a:rPr dirty="0" sz="1100">
                <a:latin typeface="Arial"/>
                <a:cs typeface="Arial"/>
              </a:rPr>
              <a:t>a </a:t>
            </a:r>
            <a:r>
              <a:rPr dirty="0" sz="1100" spc="-5">
                <a:latin typeface="Arial"/>
                <a:cs typeface="Arial"/>
              </a:rPr>
              <a:t>generic travel booking system, like MakeMyTrip, or </a:t>
            </a:r>
            <a:r>
              <a:rPr dirty="0" sz="1100">
                <a:latin typeface="Arial"/>
                <a:cs typeface="Arial"/>
              </a:rPr>
              <a:t>a </a:t>
            </a:r>
            <a:r>
              <a:rPr dirty="0" sz="1100" spc="-5">
                <a:latin typeface="Arial"/>
                <a:cs typeface="Arial"/>
              </a:rPr>
              <a:t>system particular to </a:t>
            </a:r>
            <a:r>
              <a:rPr dirty="0" sz="1100">
                <a:latin typeface="Arial"/>
                <a:cs typeface="Arial"/>
              </a:rPr>
              <a:t>a </a:t>
            </a:r>
            <a:r>
              <a:rPr dirty="0" sz="1100" spc="-5">
                <a:latin typeface="Arial"/>
                <a:cs typeface="Arial"/>
              </a:rPr>
              <a:t>hotel  chain, like</a:t>
            </a:r>
            <a:r>
              <a:rPr dirty="0" sz="1100" spc="-10">
                <a:latin typeface="Arial"/>
                <a:cs typeface="Arial"/>
              </a:rPr>
              <a:t> </a:t>
            </a:r>
            <a:r>
              <a:rPr dirty="0" sz="1100" spc="-5">
                <a:latin typeface="Arial"/>
                <a:cs typeface="Arial"/>
              </a:rPr>
              <a:t>Mariott.</a:t>
            </a:r>
            <a:endParaRPr sz="1100">
              <a:latin typeface="Arial"/>
              <a:cs typeface="Arial"/>
            </a:endParaRPr>
          </a:p>
          <a:p>
            <a:pPr>
              <a:lnSpc>
                <a:spcPct val="100000"/>
              </a:lnSpc>
              <a:spcBef>
                <a:spcPts val="25"/>
              </a:spcBef>
            </a:pPr>
            <a:endParaRPr sz="1350">
              <a:latin typeface="Arial"/>
              <a:cs typeface="Arial"/>
            </a:endParaRPr>
          </a:p>
          <a:p>
            <a:pPr marL="12700">
              <a:lnSpc>
                <a:spcPct val="100000"/>
              </a:lnSpc>
            </a:pPr>
            <a:r>
              <a:rPr dirty="0" sz="1200" b="1">
                <a:latin typeface="Arial"/>
                <a:cs typeface="Arial"/>
              </a:rPr>
              <a:t>User Classes and</a:t>
            </a:r>
            <a:r>
              <a:rPr dirty="0" sz="1200" spc="-100" b="1">
                <a:latin typeface="Arial"/>
                <a:cs typeface="Arial"/>
              </a:rPr>
              <a:t> </a:t>
            </a:r>
            <a:r>
              <a:rPr dirty="0" sz="1200" b="1">
                <a:latin typeface="Arial"/>
                <a:cs typeface="Arial"/>
              </a:rPr>
              <a:t>Characteristics</a:t>
            </a:r>
            <a:endParaRPr sz="1200">
              <a:latin typeface="Arial"/>
              <a:cs typeface="Arial"/>
            </a:endParaRPr>
          </a:p>
          <a:p>
            <a:pPr>
              <a:lnSpc>
                <a:spcPct val="100000"/>
              </a:lnSpc>
              <a:spcBef>
                <a:spcPts val="5"/>
              </a:spcBef>
            </a:pPr>
            <a:endParaRPr sz="1350">
              <a:latin typeface="Arial"/>
              <a:cs typeface="Arial"/>
            </a:endParaRPr>
          </a:p>
          <a:p>
            <a:pPr marL="12700" marR="143510">
              <a:lnSpc>
                <a:spcPct val="108000"/>
              </a:lnSpc>
            </a:pPr>
            <a:r>
              <a:rPr dirty="0" sz="1100" spc="-5">
                <a:latin typeface="Arial"/>
                <a:cs typeface="Arial"/>
              </a:rPr>
              <a:t>Coming to the two types of users, one is the host and the second is the guest. The guest-host  interaction is broadly defined as below</a:t>
            </a:r>
            <a:r>
              <a:rPr dirty="0" sz="1100" spc="-10">
                <a:latin typeface="Arial"/>
                <a:cs typeface="Arial"/>
              </a:rPr>
              <a:t> </a:t>
            </a:r>
            <a:r>
              <a:rPr dirty="0" sz="1100">
                <a:latin typeface="Arial"/>
                <a:cs typeface="Arial"/>
              </a:rPr>
              <a:t>:</a:t>
            </a:r>
            <a:endParaRPr sz="1100">
              <a:latin typeface="Arial"/>
              <a:cs typeface="Arial"/>
            </a:endParaRPr>
          </a:p>
          <a:p>
            <a:pPr>
              <a:lnSpc>
                <a:spcPct val="100000"/>
              </a:lnSpc>
              <a:spcBef>
                <a:spcPts val="50"/>
              </a:spcBef>
            </a:pPr>
            <a:endParaRPr sz="1350">
              <a:latin typeface="Arial"/>
              <a:cs typeface="Arial"/>
            </a:endParaRPr>
          </a:p>
          <a:p>
            <a:pPr marL="469900" indent="-228600">
              <a:lnSpc>
                <a:spcPct val="100000"/>
              </a:lnSpc>
              <a:buFont typeface="Arial"/>
              <a:buChar char="-"/>
              <a:tabLst>
                <a:tab pos="469265" algn="l"/>
                <a:tab pos="469900" algn="l"/>
              </a:tabLst>
            </a:pPr>
            <a:r>
              <a:rPr dirty="0" sz="1100" spc="-5" b="1">
                <a:latin typeface="Arial"/>
                <a:cs typeface="Arial"/>
              </a:rPr>
              <a:t>Host</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35"/>
              </a:spcBef>
              <a:buFont typeface="Arial"/>
              <a:buChar char="-"/>
            </a:pPr>
            <a:endParaRPr sz="1250">
              <a:latin typeface="Arial"/>
              <a:cs typeface="Arial"/>
            </a:endParaRPr>
          </a:p>
          <a:p>
            <a:pPr marL="469900" marR="20955">
              <a:lnSpc>
                <a:spcPct val="110200"/>
              </a:lnSpc>
            </a:pPr>
            <a:r>
              <a:rPr dirty="0" sz="1100">
                <a:latin typeface="Arial"/>
                <a:cs typeface="Arial"/>
              </a:rPr>
              <a:t>A </a:t>
            </a:r>
            <a:r>
              <a:rPr dirty="0" sz="1100" spc="-5">
                <a:latin typeface="Arial"/>
                <a:cs typeface="Arial"/>
              </a:rPr>
              <a:t>host owns </a:t>
            </a:r>
            <a:r>
              <a:rPr dirty="0" sz="1100">
                <a:latin typeface="Arial"/>
                <a:cs typeface="Arial"/>
              </a:rPr>
              <a:t>a </a:t>
            </a:r>
            <a:r>
              <a:rPr dirty="0" sz="1100" spc="-5">
                <a:latin typeface="Arial"/>
                <a:cs typeface="Arial"/>
              </a:rPr>
              <a:t>property (or multiple properties) and wants to rent it out to customers.  This property is usually referred to as “listing” in many sections of this document. If more  than one person jointly owns </a:t>
            </a:r>
            <a:r>
              <a:rPr dirty="0" sz="1100">
                <a:latin typeface="Arial"/>
                <a:cs typeface="Arial"/>
              </a:rPr>
              <a:t>a </a:t>
            </a:r>
            <a:r>
              <a:rPr dirty="0" sz="1100" spc="-5">
                <a:latin typeface="Arial"/>
                <a:cs typeface="Arial"/>
              </a:rPr>
              <a:t>property and wants to list it, then all of them must be in  agreement, and can login to the same host account to converse with the guest as the  host of the property. Multiple people cannot host the same property as different listings  to avoid data redundancy</a:t>
            </a:r>
            <a:r>
              <a:rPr dirty="0" sz="1100" spc="-10">
                <a:latin typeface="Arial"/>
                <a:cs typeface="Arial"/>
              </a:rPr>
              <a:t> </a:t>
            </a:r>
            <a:r>
              <a:rPr dirty="0" sz="1100" spc="-5">
                <a:latin typeface="Arial"/>
                <a:cs typeface="Arial"/>
              </a:rPr>
              <a:t>issues.</a:t>
            </a:r>
            <a:endParaRPr sz="1100">
              <a:latin typeface="Arial"/>
              <a:cs typeface="Arial"/>
            </a:endParaRPr>
          </a:p>
          <a:p>
            <a:pPr>
              <a:lnSpc>
                <a:spcPct val="100000"/>
              </a:lnSpc>
              <a:spcBef>
                <a:spcPts val="35"/>
              </a:spcBef>
            </a:pPr>
            <a:endParaRPr sz="1300">
              <a:latin typeface="Arial"/>
              <a:cs typeface="Arial"/>
            </a:endParaRPr>
          </a:p>
          <a:p>
            <a:pPr marL="469900" indent="-228600">
              <a:lnSpc>
                <a:spcPct val="100000"/>
              </a:lnSpc>
              <a:buFont typeface="Arial"/>
              <a:buChar char="-"/>
              <a:tabLst>
                <a:tab pos="469265" algn="l"/>
                <a:tab pos="469900" algn="l"/>
              </a:tabLst>
            </a:pPr>
            <a:r>
              <a:rPr dirty="0" sz="1100" spc="-5" b="1">
                <a:latin typeface="Arial"/>
                <a:cs typeface="Arial"/>
              </a:rPr>
              <a:t>Guest</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25"/>
              </a:spcBef>
            </a:pPr>
            <a:endParaRPr sz="1250">
              <a:latin typeface="Arial"/>
              <a:cs typeface="Arial"/>
            </a:endParaRPr>
          </a:p>
          <a:p>
            <a:pPr marL="469900" marR="198755">
              <a:lnSpc>
                <a:spcPct val="110800"/>
              </a:lnSpc>
            </a:pPr>
            <a:r>
              <a:rPr dirty="0" sz="1100">
                <a:latin typeface="Arial"/>
                <a:cs typeface="Arial"/>
              </a:rPr>
              <a:t>A </a:t>
            </a:r>
            <a:r>
              <a:rPr dirty="0" sz="1100" spc="-5">
                <a:latin typeface="Arial"/>
                <a:cs typeface="Arial"/>
              </a:rPr>
              <a:t>guest (or multiple guests) wants to rent </a:t>
            </a:r>
            <a:r>
              <a:rPr dirty="0" sz="1100">
                <a:latin typeface="Arial"/>
                <a:cs typeface="Arial"/>
              </a:rPr>
              <a:t>a </a:t>
            </a:r>
            <a:r>
              <a:rPr dirty="0" sz="1100" spc="-5">
                <a:latin typeface="Arial"/>
                <a:cs typeface="Arial"/>
              </a:rPr>
              <a:t>property (or multiple properties) for </a:t>
            </a:r>
            <a:r>
              <a:rPr dirty="0" sz="1100">
                <a:latin typeface="Arial"/>
                <a:cs typeface="Arial"/>
              </a:rPr>
              <a:t>a  </a:t>
            </a:r>
            <a:r>
              <a:rPr dirty="0" sz="1100" spc="-5">
                <a:latin typeface="Arial"/>
                <a:cs typeface="Arial"/>
              </a:rPr>
              <a:t>particular time span. </a:t>
            </a:r>
            <a:r>
              <a:rPr dirty="0" sz="1100">
                <a:latin typeface="Arial"/>
                <a:cs typeface="Arial"/>
              </a:rPr>
              <a:t>A </a:t>
            </a:r>
            <a:r>
              <a:rPr dirty="0" sz="1100" spc="-5">
                <a:latin typeface="Arial"/>
                <a:cs typeface="Arial"/>
              </a:rPr>
              <a:t>guest can book multiple different listings during the same time  span, to account for travelling to different places from </a:t>
            </a:r>
            <a:r>
              <a:rPr dirty="0" sz="1100">
                <a:latin typeface="Arial"/>
                <a:cs typeface="Arial"/>
              </a:rPr>
              <a:t>a </a:t>
            </a:r>
            <a:r>
              <a:rPr dirty="0" sz="1100" spc="-5">
                <a:latin typeface="Arial"/>
                <a:cs typeface="Arial"/>
              </a:rPr>
              <a:t>primary location within that  period. </a:t>
            </a:r>
            <a:r>
              <a:rPr dirty="0" sz="1100">
                <a:latin typeface="Arial"/>
                <a:cs typeface="Arial"/>
              </a:rPr>
              <a:t>A </a:t>
            </a:r>
            <a:r>
              <a:rPr dirty="0" sz="1100" spc="-5">
                <a:latin typeface="Arial"/>
                <a:cs typeface="Arial"/>
              </a:rPr>
              <a:t>guest can’t book </a:t>
            </a:r>
            <a:r>
              <a:rPr dirty="0" sz="1100">
                <a:latin typeface="Arial"/>
                <a:cs typeface="Arial"/>
              </a:rPr>
              <a:t>a </a:t>
            </a:r>
            <a:r>
              <a:rPr dirty="0" sz="1100" spc="-5">
                <a:latin typeface="Arial"/>
                <a:cs typeface="Arial"/>
              </a:rPr>
              <a:t>room for </a:t>
            </a:r>
            <a:r>
              <a:rPr dirty="0" sz="1100">
                <a:latin typeface="Arial"/>
                <a:cs typeface="Arial"/>
              </a:rPr>
              <a:t>a </a:t>
            </a:r>
            <a:r>
              <a:rPr dirty="0" sz="1100" spc="-5">
                <a:latin typeface="Arial"/>
                <a:cs typeface="Arial"/>
              </a:rPr>
              <a:t>single person, and then check-in with multiple  people.</a:t>
            </a:r>
            <a:endParaRPr sz="1100">
              <a:latin typeface="Arial"/>
              <a:cs typeface="Arial"/>
            </a:endParaRPr>
          </a:p>
          <a:p>
            <a:pPr>
              <a:lnSpc>
                <a:spcPct val="100000"/>
              </a:lnSpc>
              <a:spcBef>
                <a:spcPts val="35"/>
              </a:spcBef>
            </a:pPr>
            <a:endParaRPr sz="1250">
              <a:latin typeface="Arial"/>
              <a:cs typeface="Arial"/>
            </a:endParaRPr>
          </a:p>
          <a:p>
            <a:pPr marL="12700" marR="34925">
              <a:lnSpc>
                <a:spcPct val="109800"/>
              </a:lnSpc>
              <a:spcBef>
                <a:spcPts val="5"/>
              </a:spcBef>
            </a:pPr>
            <a:r>
              <a:rPr dirty="0" sz="1100" spc="-5">
                <a:latin typeface="Arial"/>
                <a:cs typeface="Arial"/>
              </a:rPr>
              <a:t>In real life, </a:t>
            </a:r>
            <a:r>
              <a:rPr dirty="0" sz="1100">
                <a:latin typeface="Arial"/>
                <a:cs typeface="Arial"/>
              </a:rPr>
              <a:t>a </a:t>
            </a:r>
            <a:r>
              <a:rPr dirty="0" sz="1100" spc="-5">
                <a:latin typeface="Arial"/>
                <a:cs typeface="Arial"/>
              </a:rPr>
              <a:t>person can be both </a:t>
            </a:r>
            <a:r>
              <a:rPr dirty="0" sz="1100">
                <a:latin typeface="Arial"/>
                <a:cs typeface="Arial"/>
              </a:rPr>
              <a:t>a </a:t>
            </a:r>
            <a:r>
              <a:rPr dirty="0" sz="1100" spc="-5">
                <a:latin typeface="Arial"/>
                <a:cs typeface="Arial"/>
              </a:rPr>
              <a:t>guest and </a:t>
            </a:r>
            <a:r>
              <a:rPr dirty="0" sz="1100">
                <a:latin typeface="Arial"/>
                <a:cs typeface="Arial"/>
              </a:rPr>
              <a:t>a </a:t>
            </a:r>
            <a:r>
              <a:rPr dirty="0" sz="1100" spc="-5">
                <a:latin typeface="Arial"/>
                <a:cs typeface="Arial"/>
              </a:rPr>
              <a:t>host. For this system, if </a:t>
            </a:r>
            <a:r>
              <a:rPr dirty="0" sz="1100">
                <a:latin typeface="Arial"/>
                <a:cs typeface="Arial"/>
              </a:rPr>
              <a:t>a </a:t>
            </a:r>
            <a:r>
              <a:rPr dirty="0" sz="1100" spc="-5">
                <a:latin typeface="Arial"/>
                <a:cs typeface="Arial"/>
              </a:rPr>
              <a:t>person is both </a:t>
            </a:r>
            <a:r>
              <a:rPr dirty="0" sz="1100">
                <a:latin typeface="Arial"/>
                <a:cs typeface="Arial"/>
              </a:rPr>
              <a:t>a </a:t>
            </a:r>
            <a:r>
              <a:rPr dirty="0" sz="1100" spc="-5">
                <a:latin typeface="Arial"/>
                <a:cs typeface="Arial"/>
              </a:rPr>
              <a:t>guest  and </a:t>
            </a:r>
            <a:r>
              <a:rPr dirty="0" sz="1100">
                <a:latin typeface="Arial"/>
                <a:cs typeface="Arial"/>
              </a:rPr>
              <a:t>a </a:t>
            </a:r>
            <a:r>
              <a:rPr dirty="0" sz="1100" spc="-5">
                <a:latin typeface="Arial"/>
                <a:cs typeface="Arial"/>
              </a:rPr>
              <a:t>host, </a:t>
            </a:r>
            <a:r>
              <a:rPr dirty="0" sz="1100">
                <a:latin typeface="Arial"/>
                <a:cs typeface="Arial"/>
              </a:rPr>
              <a:t>2 </a:t>
            </a:r>
            <a:r>
              <a:rPr dirty="0" sz="1100" spc="-5">
                <a:latin typeface="Arial"/>
                <a:cs typeface="Arial"/>
              </a:rPr>
              <a:t>separate entities, </a:t>
            </a:r>
            <a:r>
              <a:rPr dirty="0" sz="1100">
                <a:latin typeface="Arial"/>
                <a:cs typeface="Arial"/>
              </a:rPr>
              <a:t>1 </a:t>
            </a:r>
            <a:r>
              <a:rPr dirty="0" sz="1100" spc="-5">
                <a:latin typeface="Arial"/>
                <a:cs typeface="Arial"/>
              </a:rPr>
              <a:t>for each role, will be created in the system, both mapped to  their unique user ID. The application will switch between </a:t>
            </a:r>
            <a:r>
              <a:rPr dirty="0" sz="1100">
                <a:latin typeface="Arial"/>
                <a:cs typeface="Arial"/>
              </a:rPr>
              <a:t>a </a:t>
            </a:r>
            <a:r>
              <a:rPr dirty="0" sz="1100" spc="-5">
                <a:latin typeface="Arial"/>
                <a:cs typeface="Arial"/>
              </a:rPr>
              <a:t>guest interface and </a:t>
            </a:r>
            <a:r>
              <a:rPr dirty="0" sz="1100">
                <a:latin typeface="Arial"/>
                <a:cs typeface="Arial"/>
              </a:rPr>
              <a:t>a </a:t>
            </a:r>
            <a:r>
              <a:rPr dirty="0" sz="1100" spc="-5">
                <a:latin typeface="Arial"/>
                <a:cs typeface="Arial"/>
              </a:rPr>
              <a:t>host interface  using </a:t>
            </a:r>
            <a:r>
              <a:rPr dirty="0" sz="1100">
                <a:latin typeface="Arial"/>
                <a:cs typeface="Arial"/>
              </a:rPr>
              <a:t>a </a:t>
            </a:r>
            <a:r>
              <a:rPr dirty="0" sz="1100" spc="-5">
                <a:latin typeface="Arial"/>
                <a:cs typeface="Arial"/>
              </a:rPr>
              <a:t>button to facilitate the needs of such</a:t>
            </a:r>
            <a:r>
              <a:rPr dirty="0" sz="1100" spc="-20">
                <a:latin typeface="Arial"/>
                <a:cs typeface="Arial"/>
              </a:rPr>
              <a:t> </a:t>
            </a:r>
            <a:r>
              <a:rPr dirty="0" sz="1100" spc="-5">
                <a:latin typeface="Arial"/>
                <a:cs typeface="Arial"/>
              </a:rPr>
              <a:t>users.</a:t>
            </a:r>
            <a:endParaRPr sz="1100">
              <a:latin typeface="Arial"/>
              <a:cs typeface="Arial"/>
            </a:endParaRPr>
          </a:p>
          <a:p>
            <a:pPr>
              <a:lnSpc>
                <a:spcPct val="100000"/>
              </a:lnSpc>
              <a:spcBef>
                <a:spcPts val="5"/>
              </a:spcBef>
            </a:pPr>
            <a:endParaRPr sz="1300">
              <a:latin typeface="Arial"/>
              <a:cs typeface="Arial"/>
            </a:endParaRPr>
          </a:p>
          <a:p>
            <a:pPr marL="12700">
              <a:lnSpc>
                <a:spcPct val="100000"/>
              </a:lnSpc>
              <a:spcBef>
                <a:spcPts val="5"/>
              </a:spcBef>
            </a:pPr>
            <a:r>
              <a:rPr dirty="0" sz="1200" b="1">
                <a:latin typeface="Arial"/>
                <a:cs typeface="Arial"/>
              </a:rPr>
              <a:t>Product</a:t>
            </a:r>
            <a:r>
              <a:rPr dirty="0" sz="1200" spc="-5" b="1">
                <a:latin typeface="Arial"/>
                <a:cs typeface="Arial"/>
              </a:rPr>
              <a:t> </a:t>
            </a:r>
            <a:r>
              <a:rPr dirty="0" sz="1200" b="1">
                <a:latin typeface="Arial"/>
                <a:cs typeface="Arial"/>
              </a:rPr>
              <a:t>Functions</a:t>
            </a:r>
            <a:endParaRPr sz="1200">
              <a:latin typeface="Arial"/>
              <a:cs typeface="Arial"/>
            </a:endParaRPr>
          </a:p>
          <a:p>
            <a:pPr>
              <a:lnSpc>
                <a:spcPct val="100000"/>
              </a:lnSpc>
            </a:pPr>
            <a:endParaRPr sz="1350">
              <a:latin typeface="Arial"/>
              <a:cs typeface="Arial"/>
            </a:endParaRPr>
          </a:p>
          <a:p>
            <a:pPr marL="12700" marR="337820">
              <a:lnSpc>
                <a:spcPct val="108000"/>
              </a:lnSpc>
            </a:pPr>
            <a:r>
              <a:rPr dirty="0" sz="1100" spc="-5">
                <a:latin typeface="Arial"/>
                <a:cs typeface="Arial"/>
              </a:rPr>
              <a:t>Both types of users would also have distinct interactions with the system itself (listed in the  expected most common order of</a:t>
            </a:r>
            <a:r>
              <a:rPr dirty="0" sz="1100" spc="-10">
                <a:latin typeface="Arial"/>
                <a:cs typeface="Arial"/>
              </a:rPr>
              <a:t> </a:t>
            </a:r>
            <a:r>
              <a:rPr dirty="0" sz="1100" spc="-5">
                <a:latin typeface="Arial"/>
                <a:cs typeface="Arial"/>
              </a:rPr>
              <a:t>occurrence).</a:t>
            </a:r>
            <a:endParaRPr sz="1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885888"/>
            <a:ext cx="5740400" cy="8136890"/>
          </a:xfrm>
          <a:prstGeom prst="rect">
            <a:avLst/>
          </a:prstGeom>
        </p:spPr>
        <p:txBody>
          <a:bodyPr wrap="square" lIns="0" tIns="12700" rIns="0" bIns="0" rtlCol="0" vert="horz">
            <a:spAutoFit/>
          </a:bodyPr>
          <a:lstStyle/>
          <a:p>
            <a:pPr marL="241300" indent="-228600">
              <a:lnSpc>
                <a:spcPct val="100000"/>
              </a:lnSpc>
              <a:spcBef>
                <a:spcPts val="100"/>
              </a:spcBef>
              <a:buFont typeface="Arial"/>
              <a:buChar char="-"/>
              <a:tabLst>
                <a:tab pos="240665" algn="l"/>
                <a:tab pos="241300" algn="l"/>
              </a:tabLst>
            </a:pPr>
            <a:r>
              <a:rPr dirty="0" sz="1100" spc="-5" b="1">
                <a:latin typeface="Arial"/>
                <a:cs typeface="Arial"/>
              </a:rPr>
              <a:t>Sign up </a:t>
            </a:r>
            <a:r>
              <a:rPr dirty="0" sz="1100" b="1">
                <a:latin typeface="Arial"/>
                <a:cs typeface="Arial"/>
              </a:rPr>
              <a:t>/ </a:t>
            </a:r>
            <a:r>
              <a:rPr dirty="0" sz="1100" spc="-5" b="1">
                <a:latin typeface="Arial"/>
                <a:cs typeface="Arial"/>
              </a:rPr>
              <a:t>Login</a:t>
            </a:r>
            <a:r>
              <a:rPr dirty="0" sz="1100" spc="-15" b="1">
                <a:latin typeface="Arial"/>
                <a:cs typeface="Arial"/>
              </a:rPr>
              <a:t> </a:t>
            </a:r>
            <a:r>
              <a:rPr dirty="0" sz="1100" b="1">
                <a:latin typeface="Arial"/>
                <a:cs typeface="Arial"/>
              </a:rPr>
              <a:t>:</a:t>
            </a:r>
            <a:endParaRPr sz="1100">
              <a:latin typeface="Arial"/>
              <a:cs typeface="Arial"/>
            </a:endParaRPr>
          </a:p>
          <a:p>
            <a:pPr>
              <a:lnSpc>
                <a:spcPct val="100000"/>
              </a:lnSpc>
              <a:spcBef>
                <a:spcPts val="45"/>
              </a:spcBef>
              <a:buFont typeface="Arial"/>
              <a:buChar char="-"/>
            </a:pPr>
            <a:endParaRPr sz="1200">
              <a:latin typeface="Arial"/>
              <a:cs typeface="Arial"/>
            </a:endParaRPr>
          </a:p>
          <a:p>
            <a:pPr marL="241300" marR="338455">
              <a:lnSpc>
                <a:spcPct val="113599"/>
              </a:lnSpc>
            </a:pPr>
            <a:r>
              <a:rPr dirty="0" sz="1100" spc="-5">
                <a:latin typeface="Arial"/>
                <a:cs typeface="Arial"/>
              </a:rPr>
              <a:t>Sign up should be facilitated via different integrations like Apple ID, Facebook login,  Google login, Email ID,</a:t>
            </a:r>
            <a:r>
              <a:rPr dirty="0" sz="1100" spc="-10">
                <a:latin typeface="Arial"/>
                <a:cs typeface="Arial"/>
              </a:rPr>
              <a:t> </a:t>
            </a:r>
            <a:r>
              <a:rPr dirty="0" sz="1100" spc="-5">
                <a:latin typeface="Arial"/>
                <a:cs typeface="Arial"/>
              </a:rPr>
              <a:t>etc.</a:t>
            </a:r>
            <a:endParaRPr sz="1100">
              <a:latin typeface="Arial"/>
              <a:cs typeface="Arial"/>
            </a:endParaRPr>
          </a:p>
          <a:p>
            <a:pPr>
              <a:lnSpc>
                <a:spcPct val="100000"/>
              </a:lnSpc>
              <a:spcBef>
                <a:spcPts val="35"/>
              </a:spcBef>
            </a:pPr>
            <a:endParaRPr sz="1300">
              <a:latin typeface="Arial"/>
              <a:cs typeface="Arial"/>
            </a:endParaRPr>
          </a:p>
          <a:p>
            <a:pPr marL="241300" indent="-228600">
              <a:lnSpc>
                <a:spcPct val="100000"/>
              </a:lnSpc>
              <a:buFont typeface="Arial"/>
              <a:buChar char="-"/>
              <a:tabLst>
                <a:tab pos="240665" algn="l"/>
                <a:tab pos="241300" algn="l"/>
              </a:tabLst>
            </a:pPr>
            <a:r>
              <a:rPr dirty="0" sz="1100" spc="-5" b="1">
                <a:latin typeface="Arial"/>
                <a:cs typeface="Arial"/>
              </a:rPr>
              <a:t>ID Verification</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35"/>
              </a:spcBef>
            </a:pPr>
            <a:endParaRPr sz="1250">
              <a:latin typeface="Arial"/>
              <a:cs typeface="Arial"/>
            </a:endParaRPr>
          </a:p>
          <a:p>
            <a:pPr marL="241300" marR="5080">
              <a:lnSpc>
                <a:spcPct val="109800"/>
              </a:lnSpc>
            </a:pPr>
            <a:r>
              <a:rPr dirty="0" sz="1100" spc="-5">
                <a:latin typeface="Arial"/>
                <a:cs typeface="Arial"/>
              </a:rPr>
              <a:t>The identity of both the host and the guest would need to be verified after sign up. This  can be done via verification of identification documents like matching passport photo with  </a:t>
            </a:r>
            <a:r>
              <a:rPr dirty="0" sz="1100">
                <a:latin typeface="Arial"/>
                <a:cs typeface="Arial"/>
              </a:rPr>
              <a:t>a </a:t>
            </a:r>
            <a:r>
              <a:rPr dirty="0" sz="1100" spc="-5">
                <a:latin typeface="Arial"/>
                <a:cs typeface="Arial"/>
              </a:rPr>
              <a:t>selfie, etc. ID verification needs to be done only once during sign up and not for every  login.</a:t>
            </a:r>
            <a:endParaRPr sz="1100">
              <a:latin typeface="Arial"/>
              <a:cs typeface="Arial"/>
            </a:endParaRPr>
          </a:p>
          <a:p>
            <a:pPr>
              <a:lnSpc>
                <a:spcPct val="100000"/>
              </a:lnSpc>
              <a:spcBef>
                <a:spcPts val="55"/>
              </a:spcBef>
            </a:pPr>
            <a:endParaRPr sz="1350">
              <a:latin typeface="Arial"/>
              <a:cs typeface="Arial"/>
            </a:endParaRPr>
          </a:p>
          <a:p>
            <a:pPr marL="12700">
              <a:lnSpc>
                <a:spcPct val="100000"/>
              </a:lnSpc>
              <a:tabLst>
                <a:tab pos="240665" algn="l"/>
              </a:tabLst>
            </a:pPr>
            <a:r>
              <a:rPr dirty="0" sz="1100" b="1">
                <a:latin typeface="Arial"/>
                <a:cs typeface="Arial"/>
              </a:rPr>
              <a:t>-	</a:t>
            </a:r>
            <a:r>
              <a:rPr dirty="0" sz="1100" spc="-5" b="1">
                <a:latin typeface="Arial"/>
                <a:cs typeface="Arial"/>
              </a:rPr>
              <a:t>Listings</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30"/>
              </a:spcBef>
            </a:pPr>
            <a:endParaRPr sz="1250">
              <a:latin typeface="Arial"/>
              <a:cs typeface="Arial"/>
            </a:endParaRPr>
          </a:p>
          <a:p>
            <a:pPr marL="241300" marR="97790">
              <a:lnSpc>
                <a:spcPct val="110400"/>
              </a:lnSpc>
            </a:pPr>
            <a:r>
              <a:rPr dirty="0" sz="1100" spc="-5">
                <a:latin typeface="Arial"/>
                <a:cs typeface="Arial"/>
              </a:rPr>
              <a:t>Hosts need to list </a:t>
            </a:r>
            <a:r>
              <a:rPr dirty="0" sz="1100">
                <a:latin typeface="Arial"/>
                <a:cs typeface="Arial"/>
              </a:rPr>
              <a:t>a </a:t>
            </a:r>
            <a:r>
              <a:rPr dirty="0" sz="1100" spc="-5">
                <a:latin typeface="Arial"/>
                <a:cs typeface="Arial"/>
              </a:rPr>
              <a:t>property on the platform. To do so, they would have to upload </a:t>
            </a:r>
            <a:r>
              <a:rPr dirty="0" sz="1100">
                <a:latin typeface="Arial"/>
                <a:cs typeface="Arial"/>
              </a:rPr>
              <a:t>a  </a:t>
            </a:r>
            <a:r>
              <a:rPr dirty="0" sz="1100" spc="-5">
                <a:latin typeface="Arial"/>
                <a:cs typeface="Arial"/>
              </a:rPr>
              <a:t>recent picture of every relevant part of the rental part of the property, including </a:t>
            </a:r>
            <a:r>
              <a:rPr dirty="0" sz="1100">
                <a:latin typeface="Arial"/>
                <a:cs typeface="Arial"/>
              </a:rPr>
              <a:t>a </a:t>
            </a:r>
            <a:r>
              <a:rPr dirty="0" sz="1100" spc="-5">
                <a:latin typeface="Arial"/>
                <a:cs typeface="Arial"/>
              </a:rPr>
              <a:t>picture  of each of the basic amenities they are offering. For verification and security purposes,  they need to upload </a:t>
            </a:r>
            <a:r>
              <a:rPr dirty="0" sz="1100">
                <a:latin typeface="Arial"/>
                <a:cs typeface="Arial"/>
              </a:rPr>
              <a:t>a </a:t>
            </a:r>
            <a:r>
              <a:rPr dirty="0" sz="1100" spc="-5">
                <a:latin typeface="Arial"/>
                <a:cs typeface="Arial"/>
              </a:rPr>
              <a:t>video of at least </a:t>
            </a:r>
            <a:r>
              <a:rPr dirty="0" sz="1100">
                <a:latin typeface="Arial"/>
                <a:cs typeface="Arial"/>
              </a:rPr>
              <a:t>1 </a:t>
            </a:r>
            <a:r>
              <a:rPr dirty="0" sz="1100" spc="-5">
                <a:latin typeface="Arial"/>
                <a:cs typeface="Arial"/>
              </a:rPr>
              <a:t>minute of length, where they offer </a:t>
            </a:r>
            <a:r>
              <a:rPr dirty="0" sz="1100">
                <a:latin typeface="Arial"/>
                <a:cs typeface="Arial"/>
              </a:rPr>
              <a:t>a </a:t>
            </a:r>
            <a:r>
              <a:rPr dirty="0" sz="1100" spc="-5">
                <a:latin typeface="Arial"/>
                <a:cs typeface="Arial"/>
              </a:rPr>
              <a:t>room tour  in-person. Along, with this, an accurate location needs to be uploaded to the platform.  Guests will only be shown an approximate location of the listing in </a:t>
            </a:r>
            <a:r>
              <a:rPr dirty="0" sz="1100">
                <a:latin typeface="Arial"/>
                <a:cs typeface="Arial"/>
              </a:rPr>
              <a:t>a </a:t>
            </a:r>
            <a:r>
              <a:rPr dirty="0" sz="1100" spc="-5">
                <a:latin typeface="Arial"/>
                <a:cs typeface="Arial"/>
              </a:rPr>
              <a:t>circular radius  before booking. Once booking is confirmed, the exact address will be shown to the  guests.</a:t>
            </a:r>
            <a:endParaRPr sz="1100">
              <a:latin typeface="Arial"/>
              <a:cs typeface="Arial"/>
            </a:endParaRPr>
          </a:p>
          <a:p>
            <a:pPr>
              <a:lnSpc>
                <a:spcPct val="100000"/>
              </a:lnSpc>
              <a:spcBef>
                <a:spcPts val="35"/>
              </a:spcBef>
            </a:pPr>
            <a:endParaRPr sz="1300">
              <a:latin typeface="Arial"/>
              <a:cs typeface="Arial"/>
            </a:endParaRPr>
          </a:p>
          <a:p>
            <a:pPr marL="241300" indent="-228600">
              <a:lnSpc>
                <a:spcPct val="100000"/>
              </a:lnSpc>
              <a:buFont typeface="Arial"/>
              <a:buChar char="-"/>
              <a:tabLst>
                <a:tab pos="240665" algn="l"/>
                <a:tab pos="241300" algn="l"/>
              </a:tabLst>
            </a:pPr>
            <a:r>
              <a:rPr dirty="0" sz="1100" spc="-5" b="1">
                <a:latin typeface="Arial"/>
                <a:cs typeface="Arial"/>
              </a:rPr>
              <a:t>Primary Guest Input</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25"/>
              </a:spcBef>
              <a:buFont typeface="Arial"/>
              <a:buChar char="-"/>
            </a:pPr>
            <a:endParaRPr sz="1250">
              <a:latin typeface="Arial"/>
              <a:cs typeface="Arial"/>
            </a:endParaRPr>
          </a:p>
          <a:p>
            <a:pPr algn="just" marL="241300" marR="261620">
              <a:lnSpc>
                <a:spcPct val="110800"/>
              </a:lnSpc>
            </a:pPr>
            <a:r>
              <a:rPr dirty="0" sz="1100" spc="-5">
                <a:latin typeface="Arial"/>
                <a:cs typeface="Arial"/>
              </a:rPr>
              <a:t>Primary compulsory guest input would be the destination. Based on that, the system  would display all available property listings. From this list, users can apply secondary  inputs to select </a:t>
            </a:r>
            <a:r>
              <a:rPr dirty="0" sz="1100">
                <a:latin typeface="Arial"/>
                <a:cs typeface="Arial"/>
              </a:rPr>
              <a:t>a </a:t>
            </a:r>
            <a:r>
              <a:rPr dirty="0" sz="1100" spc="-5">
                <a:latin typeface="Arial"/>
                <a:cs typeface="Arial"/>
              </a:rPr>
              <a:t>property by filtering down the results initially</a:t>
            </a:r>
            <a:r>
              <a:rPr dirty="0" sz="1100" spc="-30">
                <a:latin typeface="Arial"/>
                <a:cs typeface="Arial"/>
              </a:rPr>
              <a:t> </a:t>
            </a:r>
            <a:r>
              <a:rPr dirty="0" sz="1100" spc="-5">
                <a:latin typeface="Arial"/>
                <a:cs typeface="Arial"/>
              </a:rPr>
              <a:t>displayed.</a:t>
            </a:r>
            <a:endParaRPr sz="1100">
              <a:latin typeface="Arial"/>
              <a:cs typeface="Arial"/>
            </a:endParaRPr>
          </a:p>
          <a:p>
            <a:pPr>
              <a:lnSpc>
                <a:spcPct val="100000"/>
              </a:lnSpc>
              <a:spcBef>
                <a:spcPts val="50"/>
              </a:spcBef>
            </a:pPr>
            <a:endParaRPr sz="1350">
              <a:latin typeface="Arial"/>
              <a:cs typeface="Arial"/>
            </a:endParaRPr>
          </a:p>
          <a:p>
            <a:pPr marL="241300" indent="-228600">
              <a:lnSpc>
                <a:spcPct val="100000"/>
              </a:lnSpc>
              <a:spcBef>
                <a:spcPts val="5"/>
              </a:spcBef>
              <a:buFont typeface="Arial"/>
              <a:buChar char="-"/>
              <a:tabLst>
                <a:tab pos="240665" algn="l"/>
                <a:tab pos="241300" algn="l"/>
              </a:tabLst>
            </a:pPr>
            <a:r>
              <a:rPr dirty="0" sz="1100" spc="-5" b="1">
                <a:latin typeface="Arial"/>
                <a:cs typeface="Arial"/>
              </a:rPr>
              <a:t>Secondary Guest Inputs</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buFont typeface="Arial"/>
              <a:buChar char="-"/>
            </a:pPr>
            <a:endParaRPr sz="1300">
              <a:latin typeface="Arial"/>
              <a:cs typeface="Arial"/>
            </a:endParaRPr>
          </a:p>
          <a:p>
            <a:pPr marL="241300" marR="121285">
              <a:lnSpc>
                <a:spcPct val="108000"/>
              </a:lnSpc>
            </a:pPr>
            <a:r>
              <a:rPr dirty="0" sz="1100" spc="-5">
                <a:latin typeface="Arial"/>
                <a:cs typeface="Arial"/>
              </a:rPr>
              <a:t>Secondary guest inputs can be none, one or more of the following (not in any particular  order)</a:t>
            </a:r>
            <a:r>
              <a:rPr dirty="0" sz="1100" spc="-10">
                <a:latin typeface="Arial"/>
                <a:cs typeface="Arial"/>
              </a:rPr>
              <a:t> </a:t>
            </a:r>
            <a:r>
              <a:rPr dirty="0" sz="1100">
                <a:latin typeface="Arial"/>
                <a:cs typeface="Arial"/>
              </a:rPr>
              <a:t>:</a:t>
            </a:r>
            <a:endParaRPr sz="1100">
              <a:latin typeface="Arial"/>
              <a:cs typeface="Arial"/>
            </a:endParaRPr>
          </a:p>
          <a:p>
            <a:pPr lvl="1" marL="698500" indent="-228600">
              <a:lnSpc>
                <a:spcPct val="100000"/>
              </a:lnSpc>
              <a:spcBef>
                <a:spcPts val="105"/>
              </a:spcBef>
              <a:buChar char="-"/>
              <a:tabLst>
                <a:tab pos="697865" algn="l"/>
                <a:tab pos="698500" algn="l"/>
              </a:tabLst>
            </a:pPr>
            <a:r>
              <a:rPr dirty="0" sz="1100" spc="-5">
                <a:latin typeface="Arial"/>
                <a:cs typeface="Arial"/>
              </a:rPr>
              <a:t>number of</a:t>
            </a:r>
            <a:r>
              <a:rPr dirty="0" sz="1100" spc="-10">
                <a:latin typeface="Arial"/>
                <a:cs typeface="Arial"/>
              </a:rPr>
              <a:t> </a:t>
            </a:r>
            <a:r>
              <a:rPr dirty="0" sz="1100" spc="-5">
                <a:latin typeface="Arial"/>
                <a:cs typeface="Arial"/>
              </a:rPr>
              <a:t>guests</a:t>
            </a:r>
            <a:endParaRPr sz="1100">
              <a:latin typeface="Arial"/>
              <a:cs typeface="Arial"/>
            </a:endParaRPr>
          </a:p>
          <a:p>
            <a:pPr lvl="1" marL="698500" indent="-228600">
              <a:lnSpc>
                <a:spcPct val="100000"/>
              </a:lnSpc>
              <a:spcBef>
                <a:spcPts val="180"/>
              </a:spcBef>
              <a:buChar char="-"/>
              <a:tabLst>
                <a:tab pos="697865" algn="l"/>
                <a:tab pos="698500" algn="l"/>
              </a:tabLst>
            </a:pPr>
            <a:r>
              <a:rPr dirty="0" sz="1100" spc="-5">
                <a:latin typeface="Arial"/>
                <a:cs typeface="Arial"/>
              </a:rPr>
              <a:t>price</a:t>
            </a:r>
            <a:r>
              <a:rPr dirty="0" sz="1100" spc="-10">
                <a:latin typeface="Arial"/>
                <a:cs typeface="Arial"/>
              </a:rPr>
              <a:t> </a:t>
            </a:r>
            <a:r>
              <a:rPr dirty="0" sz="1100" spc="-5">
                <a:latin typeface="Arial"/>
                <a:cs typeface="Arial"/>
              </a:rPr>
              <a:t>range</a:t>
            </a:r>
            <a:endParaRPr sz="1100">
              <a:latin typeface="Arial"/>
              <a:cs typeface="Arial"/>
            </a:endParaRPr>
          </a:p>
          <a:p>
            <a:pPr lvl="1" marL="698500" indent="-228600">
              <a:lnSpc>
                <a:spcPct val="100000"/>
              </a:lnSpc>
              <a:spcBef>
                <a:spcPts val="105"/>
              </a:spcBef>
              <a:buChar char="-"/>
              <a:tabLst>
                <a:tab pos="697865" algn="l"/>
                <a:tab pos="698500" algn="l"/>
              </a:tabLst>
            </a:pPr>
            <a:r>
              <a:rPr dirty="0" sz="1100" spc="-5">
                <a:latin typeface="Arial"/>
                <a:cs typeface="Arial"/>
              </a:rPr>
              <a:t>date</a:t>
            </a:r>
            <a:r>
              <a:rPr dirty="0" sz="1100" spc="-10">
                <a:latin typeface="Arial"/>
                <a:cs typeface="Arial"/>
              </a:rPr>
              <a:t> </a:t>
            </a:r>
            <a:r>
              <a:rPr dirty="0" sz="1100" spc="-5">
                <a:latin typeface="Arial"/>
                <a:cs typeface="Arial"/>
              </a:rPr>
              <a:t>range</a:t>
            </a:r>
            <a:endParaRPr sz="1100">
              <a:latin typeface="Arial"/>
              <a:cs typeface="Arial"/>
            </a:endParaRPr>
          </a:p>
          <a:p>
            <a:pPr lvl="1" marL="698500" indent="-228600">
              <a:lnSpc>
                <a:spcPct val="100000"/>
              </a:lnSpc>
              <a:spcBef>
                <a:spcPts val="180"/>
              </a:spcBef>
              <a:buChar char="-"/>
              <a:tabLst>
                <a:tab pos="697865" algn="l"/>
                <a:tab pos="698500" algn="l"/>
              </a:tabLst>
            </a:pPr>
            <a:r>
              <a:rPr dirty="0" sz="1100" spc="-5">
                <a:latin typeface="Arial"/>
                <a:cs typeface="Arial"/>
              </a:rPr>
              <a:t>presence or absence of</a:t>
            </a:r>
            <a:r>
              <a:rPr dirty="0" sz="1100" spc="-10">
                <a:latin typeface="Arial"/>
                <a:cs typeface="Arial"/>
              </a:rPr>
              <a:t> </a:t>
            </a:r>
            <a:r>
              <a:rPr dirty="0" sz="1100" spc="-5">
                <a:latin typeface="Arial"/>
                <a:cs typeface="Arial"/>
              </a:rPr>
              <a:t>pets</a:t>
            </a:r>
            <a:endParaRPr sz="1100">
              <a:latin typeface="Arial"/>
              <a:cs typeface="Arial"/>
            </a:endParaRPr>
          </a:p>
          <a:p>
            <a:pPr lvl="1" marL="698500" indent="-228600">
              <a:lnSpc>
                <a:spcPct val="100000"/>
              </a:lnSpc>
              <a:spcBef>
                <a:spcPts val="105"/>
              </a:spcBef>
              <a:buChar char="-"/>
              <a:tabLst>
                <a:tab pos="697865" algn="l"/>
                <a:tab pos="698500" algn="l"/>
              </a:tabLst>
            </a:pPr>
            <a:r>
              <a:rPr dirty="0" sz="1100" spc="-5">
                <a:latin typeface="Arial"/>
                <a:cs typeface="Arial"/>
              </a:rPr>
              <a:t>size of room</a:t>
            </a:r>
            <a:r>
              <a:rPr dirty="0" sz="1100" spc="-10">
                <a:latin typeface="Arial"/>
                <a:cs typeface="Arial"/>
              </a:rPr>
              <a:t> </a:t>
            </a:r>
            <a:r>
              <a:rPr dirty="0" sz="1100" spc="-5">
                <a:latin typeface="Arial"/>
                <a:cs typeface="Arial"/>
              </a:rPr>
              <a:t>required</a:t>
            </a:r>
            <a:endParaRPr sz="1100">
              <a:latin typeface="Arial"/>
              <a:cs typeface="Arial"/>
            </a:endParaRPr>
          </a:p>
          <a:p>
            <a:pPr lvl="1" marL="698500" indent="-228600">
              <a:lnSpc>
                <a:spcPct val="100000"/>
              </a:lnSpc>
              <a:spcBef>
                <a:spcPts val="105"/>
              </a:spcBef>
              <a:buChar char="-"/>
              <a:tabLst>
                <a:tab pos="697865" algn="l"/>
                <a:tab pos="698500" algn="l"/>
              </a:tabLst>
            </a:pPr>
            <a:r>
              <a:rPr dirty="0" sz="1100" spc="-5">
                <a:latin typeface="Arial"/>
                <a:cs typeface="Arial"/>
              </a:rPr>
              <a:t>room type (home, private room, apartment, shared</a:t>
            </a:r>
            <a:r>
              <a:rPr dirty="0" sz="1100" spc="-15">
                <a:latin typeface="Arial"/>
                <a:cs typeface="Arial"/>
              </a:rPr>
              <a:t> </a:t>
            </a:r>
            <a:r>
              <a:rPr dirty="0" sz="1100" spc="-5">
                <a:latin typeface="Arial"/>
                <a:cs typeface="Arial"/>
              </a:rPr>
              <a:t>room)</a:t>
            </a:r>
            <a:endParaRPr sz="1100">
              <a:latin typeface="Arial"/>
              <a:cs typeface="Arial"/>
            </a:endParaRPr>
          </a:p>
          <a:p>
            <a:pPr lvl="1" marL="698500" indent="-228600">
              <a:lnSpc>
                <a:spcPct val="100000"/>
              </a:lnSpc>
              <a:spcBef>
                <a:spcPts val="180"/>
              </a:spcBef>
              <a:buChar char="-"/>
              <a:tabLst>
                <a:tab pos="697865" algn="l"/>
                <a:tab pos="698500" algn="l"/>
              </a:tabLst>
            </a:pPr>
            <a:r>
              <a:rPr dirty="0" sz="1100" spc="-5">
                <a:latin typeface="Arial"/>
                <a:cs typeface="Arial"/>
              </a:rPr>
              <a:t>basic amenities available (cooking utensils, washing machines,</a:t>
            </a:r>
            <a:r>
              <a:rPr dirty="0" sz="1100" spc="-20">
                <a:latin typeface="Arial"/>
                <a:cs typeface="Arial"/>
              </a:rPr>
              <a:t> </a:t>
            </a:r>
            <a:r>
              <a:rPr dirty="0" sz="1100" spc="-5">
                <a:latin typeface="Arial"/>
                <a:cs typeface="Arial"/>
              </a:rPr>
              <a:t>etc.)</a:t>
            </a:r>
            <a:endParaRPr sz="1100">
              <a:latin typeface="Arial"/>
              <a:cs typeface="Arial"/>
            </a:endParaRPr>
          </a:p>
          <a:p>
            <a:pPr lvl="1" marL="698500" indent="-228600">
              <a:lnSpc>
                <a:spcPct val="100000"/>
              </a:lnSpc>
              <a:spcBef>
                <a:spcPts val="105"/>
              </a:spcBef>
              <a:buChar char="-"/>
              <a:tabLst>
                <a:tab pos="697865" algn="l"/>
                <a:tab pos="698500" algn="l"/>
              </a:tabLst>
            </a:pPr>
            <a:r>
              <a:rPr dirty="0" sz="1100" spc="-5">
                <a:latin typeface="Arial"/>
                <a:cs typeface="Arial"/>
              </a:rPr>
              <a:t>number of beds</a:t>
            </a:r>
            <a:r>
              <a:rPr dirty="0" sz="1100" spc="-10">
                <a:latin typeface="Arial"/>
                <a:cs typeface="Arial"/>
              </a:rPr>
              <a:t> </a:t>
            </a:r>
            <a:r>
              <a:rPr dirty="0" sz="1100" spc="-5">
                <a:latin typeface="Arial"/>
                <a:cs typeface="Arial"/>
              </a:rPr>
              <a:t>required</a:t>
            </a:r>
            <a:endParaRPr sz="1100">
              <a:latin typeface="Arial"/>
              <a:cs typeface="Arial"/>
            </a:endParaRPr>
          </a:p>
          <a:p>
            <a:pPr lvl="1" marL="698500" indent="-228600">
              <a:lnSpc>
                <a:spcPct val="100000"/>
              </a:lnSpc>
              <a:spcBef>
                <a:spcPts val="180"/>
              </a:spcBef>
              <a:buChar char="-"/>
              <a:tabLst>
                <a:tab pos="697865" algn="l"/>
                <a:tab pos="698500" algn="l"/>
              </a:tabLst>
            </a:pPr>
            <a:r>
              <a:rPr dirty="0" sz="1100" spc="-5">
                <a:latin typeface="Arial"/>
                <a:cs typeface="Arial"/>
              </a:rPr>
              <a:t>number of bathrooms</a:t>
            </a:r>
            <a:r>
              <a:rPr dirty="0" sz="1100" spc="-10">
                <a:latin typeface="Arial"/>
                <a:cs typeface="Arial"/>
              </a:rPr>
              <a:t> </a:t>
            </a:r>
            <a:r>
              <a:rPr dirty="0" sz="1100" spc="-5">
                <a:latin typeface="Arial"/>
                <a:cs typeface="Arial"/>
              </a:rPr>
              <a:t>required</a:t>
            </a:r>
            <a:endParaRPr sz="1100">
              <a:latin typeface="Arial"/>
              <a:cs typeface="Arial"/>
            </a:endParaRPr>
          </a:p>
          <a:p>
            <a:pPr lvl="1" marL="698500" indent="-228600">
              <a:lnSpc>
                <a:spcPct val="100000"/>
              </a:lnSpc>
              <a:spcBef>
                <a:spcPts val="105"/>
              </a:spcBef>
              <a:buChar char="-"/>
              <a:tabLst>
                <a:tab pos="697865" algn="l"/>
                <a:tab pos="698500" algn="l"/>
              </a:tabLst>
            </a:pPr>
            <a:r>
              <a:rPr dirty="0" sz="1100" spc="-5">
                <a:latin typeface="Arial"/>
                <a:cs typeface="Arial"/>
              </a:rPr>
              <a:t>desired cancellation policy (strict,</a:t>
            </a:r>
            <a:r>
              <a:rPr dirty="0" sz="1100" spc="-10">
                <a:latin typeface="Arial"/>
                <a:cs typeface="Arial"/>
              </a:rPr>
              <a:t> </a:t>
            </a:r>
            <a:r>
              <a:rPr dirty="0" sz="1100" spc="-5">
                <a:latin typeface="Arial"/>
                <a:cs typeface="Arial"/>
              </a:rPr>
              <a:t>flexible)</a:t>
            </a:r>
            <a:endParaRPr sz="1100">
              <a:latin typeface="Arial"/>
              <a:cs typeface="Arial"/>
            </a:endParaRPr>
          </a:p>
          <a:p>
            <a:pPr lvl="1" marL="698500" indent="-228600">
              <a:lnSpc>
                <a:spcPct val="100000"/>
              </a:lnSpc>
              <a:spcBef>
                <a:spcPts val="105"/>
              </a:spcBef>
              <a:buChar char="-"/>
              <a:tabLst>
                <a:tab pos="697865" algn="l"/>
                <a:tab pos="698500" algn="l"/>
              </a:tabLst>
            </a:pPr>
            <a:r>
              <a:rPr dirty="0" sz="1100" spc="-5">
                <a:latin typeface="Arial"/>
                <a:cs typeface="Arial"/>
              </a:rPr>
              <a:t>minimum desired rating of</a:t>
            </a:r>
            <a:r>
              <a:rPr dirty="0" sz="1100" spc="-10">
                <a:latin typeface="Arial"/>
                <a:cs typeface="Arial"/>
              </a:rPr>
              <a:t> </a:t>
            </a:r>
            <a:r>
              <a:rPr dirty="0" sz="1100" spc="-5">
                <a:latin typeface="Arial"/>
                <a:cs typeface="Arial"/>
              </a:rPr>
              <a:t>host</a:t>
            </a:r>
            <a:endParaRPr sz="1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885888"/>
            <a:ext cx="5725160" cy="8136890"/>
          </a:xfrm>
          <a:prstGeom prst="rect">
            <a:avLst/>
          </a:prstGeom>
        </p:spPr>
        <p:txBody>
          <a:bodyPr wrap="square" lIns="0" tIns="12700" rIns="0" bIns="0" rtlCol="0" vert="horz">
            <a:spAutoFit/>
          </a:bodyPr>
          <a:lstStyle/>
          <a:p>
            <a:pPr marL="241300" indent="-228600">
              <a:lnSpc>
                <a:spcPct val="100000"/>
              </a:lnSpc>
              <a:spcBef>
                <a:spcPts val="100"/>
              </a:spcBef>
              <a:buFont typeface="Arial"/>
              <a:buChar char="-"/>
              <a:tabLst>
                <a:tab pos="240665" algn="l"/>
                <a:tab pos="241300" algn="l"/>
              </a:tabLst>
            </a:pPr>
            <a:r>
              <a:rPr dirty="0" sz="1100" spc="-5" b="1">
                <a:latin typeface="Arial"/>
                <a:cs typeface="Arial"/>
              </a:rPr>
              <a:t>Pre-booking stage</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20"/>
              </a:spcBef>
              <a:buFont typeface="Arial"/>
              <a:buChar char="-"/>
            </a:pPr>
            <a:endParaRPr sz="1250">
              <a:latin typeface="Arial"/>
              <a:cs typeface="Arial"/>
            </a:endParaRPr>
          </a:p>
          <a:p>
            <a:pPr marL="241300" marR="12700">
              <a:lnSpc>
                <a:spcPct val="110800"/>
              </a:lnSpc>
              <a:spcBef>
                <a:spcPts val="5"/>
              </a:spcBef>
            </a:pPr>
            <a:r>
              <a:rPr dirty="0" sz="1100" spc="-5">
                <a:latin typeface="Arial"/>
                <a:cs typeface="Arial"/>
              </a:rPr>
              <a:t>Once the guest has filtered down choices from the above step, they can either save their  choices to </a:t>
            </a:r>
            <a:r>
              <a:rPr dirty="0" sz="1100">
                <a:latin typeface="Arial"/>
                <a:cs typeface="Arial"/>
              </a:rPr>
              <a:t>a </a:t>
            </a:r>
            <a:r>
              <a:rPr dirty="0" sz="1100" spc="-5">
                <a:latin typeface="Arial"/>
                <a:cs typeface="Arial"/>
              </a:rPr>
              <a:t>list of options that they are considering, or they can proceed for booking  their final choice immediately. </a:t>
            </a:r>
            <a:r>
              <a:rPr dirty="0" sz="1100">
                <a:latin typeface="Arial"/>
                <a:cs typeface="Arial"/>
              </a:rPr>
              <a:t>A </a:t>
            </a:r>
            <a:r>
              <a:rPr dirty="0" sz="1100" spc="-5">
                <a:latin typeface="Arial"/>
                <a:cs typeface="Arial"/>
              </a:rPr>
              <a:t>maximum of </a:t>
            </a:r>
            <a:r>
              <a:rPr dirty="0" sz="1100">
                <a:latin typeface="Arial"/>
                <a:cs typeface="Arial"/>
              </a:rPr>
              <a:t>5 </a:t>
            </a:r>
            <a:r>
              <a:rPr dirty="0" sz="1100" spc="-5">
                <a:latin typeface="Arial"/>
                <a:cs typeface="Arial"/>
              </a:rPr>
              <a:t>options can be wishlisted at </a:t>
            </a:r>
            <a:r>
              <a:rPr dirty="0" sz="1100">
                <a:latin typeface="Arial"/>
                <a:cs typeface="Arial"/>
              </a:rPr>
              <a:t>a</a:t>
            </a:r>
            <a:r>
              <a:rPr dirty="0" sz="1100" spc="-40">
                <a:latin typeface="Arial"/>
                <a:cs typeface="Arial"/>
              </a:rPr>
              <a:t> </a:t>
            </a:r>
            <a:r>
              <a:rPr dirty="0" sz="1100" spc="-5">
                <a:latin typeface="Arial"/>
                <a:cs typeface="Arial"/>
              </a:rPr>
              <a:t>time.</a:t>
            </a:r>
            <a:endParaRPr sz="1100">
              <a:latin typeface="Arial"/>
              <a:cs typeface="Arial"/>
            </a:endParaRPr>
          </a:p>
          <a:p>
            <a:pPr>
              <a:lnSpc>
                <a:spcPct val="100000"/>
              </a:lnSpc>
              <a:spcBef>
                <a:spcPts val="50"/>
              </a:spcBef>
            </a:pPr>
            <a:endParaRPr sz="1350">
              <a:latin typeface="Arial"/>
              <a:cs typeface="Arial"/>
            </a:endParaRPr>
          </a:p>
          <a:p>
            <a:pPr marL="241300" indent="-228600">
              <a:lnSpc>
                <a:spcPct val="100000"/>
              </a:lnSpc>
              <a:buFont typeface="Arial"/>
              <a:buChar char="-"/>
              <a:tabLst>
                <a:tab pos="240665" algn="l"/>
                <a:tab pos="241300" algn="l"/>
              </a:tabLst>
            </a:pPr>
            <a:r>
              <a:rPr dirty="0" sz="1100" spc="-5" b="1">
                <a:latin typeface="Arial"/>
                <a:cs typeface="Arial"/>
              </a:rPr>
              <a:t>Booking process, Message system, Cancellation policies</a:t>
            </a:r>
            <a:r>
              <a:rPr dirty="0" sz="1100" spc="-15" b="1">
                <a:latin typeface="Arial"/>
                <a:cs typeface="Arial"/>
              </a:rPr>
              <a:t> </a:t>
            </a:r>
            <a:r>
              <a:rPr dirty="0" sz="1100" b="1">
                <a:latin typeface="Arial"/>
                <a:cs typeface="Arial"/>
              </a:rPr>
              <a:t>:</a:t>
            </a:r>
            <a:endParaRPr sz="1100">
              <a:latin typeface="Arial"/>
              <a:cs typeface="Arial"/>
            </a:endParaRPr>
          </a:p>
          <a:p>
            <a:pPr>
              <a:lnSpc>
                <a:spcPct val="100000"/>
              </a:lnSpc>
              <a:spcBef>
                <a:spcPts val="35"/>
              </a:spcBef>
              <a:buFont typeface="Arial"/>
              <a:buChar char="-"/>
            </a:pPr>
            <a:endParaRPr sz="1250">
              <a:latin typeface="Arial"/>
              <a:cs typeface="Arial"/>
            </a:endParaRPr>
          </a:p>
          <a:p>
            <a:pPr marL="241300" marR="5080">
              <a:lnSpc>
                <a:spcPct val="110000"/>
              </a:lnSpc>
            </a:pPr>
            <a:r>
              <a:rPr dirty="0" sz="1100" spc="-5">
                <a:latin typeface="Arial"/>
                <a:cs typeface="Arial"/>
              </a:rPr>
              <a:t>If </a:t>
            </a:r>
            <a:r>
              <a:rPr dirty="0" sz="1100">
                <a:latin typeface="Arial"/>
                <a:cs typeface="Arial"/>
              </a:rPr>
              <a:t>a </a:t>
            </a:r>
            <a:r>
              <a:rPr dirty="0" sz="1100" spc="-5">
                <a:latin typeface="Arial"/>
                <a:cs typeface="Arial"/>
              </a:rPr>
              <a:t>guest wants to book an offering from the host, they would need to contact the host  first, via the in-app messaging system to confirm the availability of the room and basic  amenities during their stay period. Once both have exchanged at least </a:t>
            </a:r>
            <a:r>
              <a:rPr dirty="0" sz="1100">
                <a:latin typeface="Arial"/>
                <a:cs typeface="Arial"/>
              </a:rPr>
              <a:t>1 </a:t>
            </a:r>
            <a:r>
              <a:rPr dirty="0" sz="1100" spc="-5">
                <a:latin typeface="Arial"/>
                <a:cs typeface="Arial"/>
              </a:rPr>
              <a:t>message, the  guest can go ahead and request </a:t>
            </a:r>
            <a:r>
              <a:rPr dirty="0" sz="1100">
                <a:latin typeface="Arial"/>
                <a:cs typeface="Arial"/>
              </a:rPr>
              <a:t>a </a:t>
            </a:r>
            <a:r>
              <a:rPr dirty="0" sz="1100" spc="-5">
                <a:latin typeface="Arial"/>
                <a:cs typeface="Arial"/>
              </a:rPr>
              <a:t>booking. The host can then either accept or decline  the booking. If the host accepts the booking, the guest would be required to make an  upfront payment of 50% of the total amount within the next 24 hours or cancel the  reservation. The remaining amount would be charged 24 hours after the guest reaches  the room on the specified date, or even if they don’t reach and haven’t cancelled their  reservation either. Once booking has been completed along with payment, the event can  only be cancelled as per cancellation policies. No updates are allowed. Cancellation  policies specified by the host prior to booking in their listings are applicable throughout  this entire</a:t>
            </a:r>
            <a:r>
              <a:rPr dirty="0" sz="1100" spc="-10">
                <a:latin typeface="Arial"/>
                <a:cs typeface="Arial"/>
              </a:rPr>
              <a:t> </a:t>
            </a:r>
            <a:r>
              <a:rPr dirty="0" sz="1100" spc="-5">
                <a:latin typeface="Arial"/>
                <a:cs typeface="Arial"/>
              </a:rPr>
              <a:t>stage.</a:t>
            </a:r>
            <a:endParaRPr sz="1100">
              <a:latin typeface="Arial"/>
              <a:cs typeface="Arial"/>
            </a:endParaRPr>
          </a:p>
          <a:p>
            <a:pPr>
              <a:lnSpc>
                <a:spcPct val="100000"/>
              </a:lnSpc>
              <a:spcBef>
                <a:spcPts val="55"/>
              </a:spcBef>
            </a:pPr>
            <a:endParaRPr sz="1350">
              <a:latin typeface="Arial"/>
              <a:cs typeface="Arial"/>
            </a:endParaRPr>
          </a:p>
          <a:p>
            <a:pPr marL="241300" indent="-228600">
              <a:lnSpc>
                <a:spcPct val="100000"/>
              </a:lnSpc>
              <a:buFont typeface="Arial"/>
              <a:buChar char="-"/>
              <a:tabLst>
                <a:tab pos="240665" algn="l"/>
                <a:tab pos="241300" algn="l"/>
              </a:tabLst>
            </a:pPr>
            <a:r>
              <a:rPr dirty="0" sz="1100" spc="-5" b="1">
                <a:latin typeface="Arial"/>
                <a:cs typeface="Arial"/>
              </a:rPr>
              <a:t>Payment Gateway</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25"/>
              </a:spcBef>
              <a:buFont typeface="Arial"/>
              <a:buChar char="-"/>
            </a:pPr>
            <a:endParaRPr sz="1150">
              <a:latin typeface="Arial"/>
              <a:cs typeface="Arial"/>
            </a:endParaRPr>
          </a:p>
          <a:p>
            <a:pPr marL="241300" marR="5080">
              <a:lnSpc>
                <a:spcPct val="113599"/>
              </a:lnSpc>
            </a:pPr>
            <a:r>
              <a:rPr dirty="0" sz="1100" spc="-5">
                <a:latin typeface="Arial"/>
                <a:cs typeface="Arial"/>
              </a:rPr>
              <a:t>Guests should be able to make payments securely via different methods, including credit  card, debit card, net banking, PayPal, Paytm,</a:t>
            </a:r>
            <a:r>
              <a:rPr dirty="0" sz="1100" spc="-15">
                <a:latin typeface="Arial"/>
                <a:cs typeface="Arial"/>
              </a:rPr>
              <a:t> </a:t>
            </a:r>
            <a:r>
              <a:rPr dirty="0" sz="1100" spc="-5">
                <a:latin typeface="Arial"/>
                <a:cs typeface="Arial"/>
              </a:rPr>
              <a:t>etc.</a:t>
            </a:r>
            <a:endParaRPr sz="1100">
              <a:latin typeface="Arial"/>
              <a:cs typeface="Arial"/>
            </a:endParaRPr>
          </a:p>
          <a:p>
            <a:pPr>
              <a:lnSpc>
                <a:spcPct val="100000"/>
              </a:lnSpc>
              <a:spcBef>
                <a:spcPts val="55"/>
              </a:spcBef>
            </a:pPr>
            <a:endParaRPr sz="1350">
              <a:latin typeface="Arial"/>
              <a:cs typeface="Arial"/>
            </a:endParaRPr>
          </a:p>
          <a:p>
            <a:pPr marL="241300" indent="-228600">
              <a:lnSpc>
                <a:spcPct val="100000"/>
              </a:lnSpc>
              <a:buFont typeface="Arial"/>
              <a:buChar char="-"/>
              <a:tabLst>
                <a:tab pos="240665" algn="l"/>
                <a:tab pos="241300" algn="l"/>
              </a:tabLst>
            </a:pPr>
            <a:r>
              <a:rPr dirty="0" sz="1100" spc="-5" b="1">
                <a:latin typeface="Arial"/>
                <a:cs typeface="Arial"/>
              </a:rPr>
              <a:t>Automatic Receipt Generation</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5"/>
              </a:spcBef>
            </a:pPr>
            <a:endParaRPr sz="1200">
              <a:latin typeface="Arial"/>
              <a:cs typeface="Arial"/>
            </a:endParaRPr>
          </a:p>
          <a:p>
            <a:pPr marL="241300" marR="90170">
              <a:lnSpc>
                <a:spcPct val="110800"/>
              </a:lnSpc>
            </a:pPr>
            <a:r>
              <a:rPr dirty="0" sz="1100" spc="-5">
                <a:latin typeface="Arial"/>
                <a:cs typeface="Arial"/>
              </a:rPr>
              <a:t>Guests and hosts will be mailed an electronic copy of the transaction once the payment  is completed. This document will act as legal proof of the reservation and may be used  by both user parties for insurance</a:t>
            </a:r>
            <a:r>
              <a:rPr dirty="0" sz="1100" spc="-15">
                <a:latin typeface="Arial"/>
                <a:cs typeface="Arial"/>
              </a:rPr>
              <a:t> </a:t>
            </a:r>
            <a:r>
              <a:rPr dirty="0" sz="1100" spc="-5">
                <a:latin typeface="Arial"/>
                <a:cs typeface="Arial"/>
              </a:rPr>
              <a:t>purposes.</a:t>
            </a:r>
            <a:endParaRPr sz="1100">
              <a:latin typeface="Arial"/>
              <a:cs typeface="Arial"/>
            </a:endParaRPr>
          </a:p>
          <a:p>
            <a:pPr>
              <a:lnSpc>
                <a:spcPct val="100000"/>
              </a:lnSpc>
              <a:spcBef>
                <a:spcPts val="55"/>
              </a:spcBef>
            </a:pPr>
            <a:endParaRPr sz="1350">
              <a:latin typeface="Arial"/>
              <a:cs typeface="Arial"/>
            </a:endParaRPr>
          </a:p>
          <a:p>
            <a:pPr marL="12700">
              <a:lnSpc>
                <a:spcPct val="100000"/>
              </a:lnSpc>
              <a:tabLst>
                <a:tab pos="240665" algn="l"/>
              </a:tabLst>
            </a:pPr>
            <a:r>
              <a:rPr dirty="0" sz="1100" b="1">
                <a:latin typeface="Arial"/>
                <a:cs typeface="Arial"/>
              </a:rPr>
              <a:t>-	</a:t>
            </a:r>
            <a:r>
              <a:rPr dirty="0" sz="1100" spc="-5" b="1">
                <a:latin typeface="Arial"/>
                <a:cs typeface="Arial"/>
              </a:rPr>
              <a:t>Check-In, Check-Out system</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35"/>
              </a:spcBef>
            </a:pPr>
            <a:endParaRPr sz="1250">
              <a:latin typeface="Arial"/>
              <a:cs typeface="Arial"/>
            </a:endParaRPr>
          </a:p>
          <a:p>
            <a:pPr marL="241300" marR="29209">
              <a:lnSpc>
                <a:spcPct val="109800"/>
              </a:lnSpc>
              <a:spcBef>
                <a:spcPts val="5"/>
              </a:spcBef>
            </a:pPr>
            <a:r>
              <a:rPr dirty="0" sz="1100" spc="-5">
                <a:latin typeface="Arial"/>
                <a:cs typeface="Arial"/>
              </a:rPr>
              <a:t>Guests are expected to discuss with the host on the check-in system that works for both  of them. The most common system would be one where the host leaves the key to </a:t>
            </a:r>
            <a:r>
              <a:rPr dirty="0" sz="1100">
                <a:latin typeface="Arial"/>
                <a:cs typeface="Arial"/>
              </a:rPr>
              <a:t>a  </a:t>
            </a:r>
            <a:r>
              <a:rPr dirty="0" sz="1100" spc="-5">
                <a:latin typeface="Arial"/>
                <a:cs typeface="Arial"/>
              </a:rPr>
              <a:t>freshly serviced room in an accessible place for the guest to use during check-in. Before  check-out, the host would take </a:t>
            </a:r>
            <a:r>
              <a:rPr dirty="0" sz="1100">
                <a:latin typeface="Arial"/>
                <a:cs typeface="Arial"/>
              </a:rPr>
              <a:t>a </a:t>
            </a:r>
            <a:r>
              <a:rPr dirty="0" sz="1100" spc="-5">
                <a:latin typeface="Arial"/>
                <a:cs typeface="Arial"/>
              </a:rPr>
              <a:t>look at the place to assess any observable damage to  property to decide whether the safety fees can be returned to the guest. The guest is  expected to leave at max by midnight of the last date of their booked stay. For hosts,  once the guests have checked out, the room should be fully re-serviced properly before  the next guest comes. There would be </a:t>
            </a:r>
            <a:r>
              <a:rPr dirty="0" sz="1100">
                <a:latin typeface="Arial"/>
                <a:cs typeface="Arial"/>
              </a:rPr>
              <a:t>a </a:t>
            </a:r>
            <a:r>
              <a:rPr dirty="0" sz="1100" spc="-5">
                <a:latin typeface="Arial"/>
                <a:cs typeface="Arial"/>
              </a:rPr>
              <a:t>necessary minimum time delay of </a:t>
            </a:r>
            <a:r>
              <a:rPr dirty="0" sz="1100">
                <a:latin typeface="Arial"/>
                <a:cs typeface="Arial"/>
              </a:rPr>
              <a:t>8 </a:t>
            </a:r>
            <a:r>
              <a:rPr dirty="0" sz="1100" spc="-5">
                <a:latin typeface="Arial"/>
                <a:cs typeface="Arial"/>
              </a:rPr>
              <a:t>hrs that will  be imposed for every host-guest interaction post checkout, before new bookings are  allowed, to ensure high quality of service. Thus check-in and check-out are</a:t>
            </a:r>
            <a:r>
              <a:rPr dirty="0" sz="1100" spc="-25">
                <a:latin typeface="Arial"/>
                <a:cs typeface="Arial"/>
              </a:rPr>
              <a:t> </a:t>
            </a:r>
            <a:r>
              <a:rPr dirty="0" sz="1100" spc="-5">
                <a:latin typeface="Arial"/>
                <a:cs typeface="Arial"/>
              </a:rPr>
              <a:t>mostly</a:t>
            </a:r>
            <a:endParaRPr sz="11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300" y="862952"/>
            <a:ext cx="5709285" cy="5387975"/>
          </a:xfrm>
          <a:prstGeom prst="rect">
            <a:avLst/>
          </a:prstGeom>
        </p:spPr>
        <p:txBody>
          <a:bodyPr wrap="square" lIns="0" tIns="17145" rIns="0" bIns="0" rtlCol="0" vert="horz">
            <a:spAutoFit/>
          </a:bodyPr>
          <a:lstStyle/>
          <a:p>
            <a:pPr algn="just" marL="241300" marR="27940">
              <a:lnSpc>
                <a:spcPct val="110800"/>
              </a:lnSpc>
              <a:spcBef>
                <a:spcPts val="135"/>
              </a:spcBef>
            </a:pPr>
            <a:r>
              <a:rPr dirty="0" sz="1100" spc="-5">
                <a:latin typeface="Arial"/>
                <a:cs typeface="Arial"/>
              </a:rPr>
              <a:t>manual processes, requiring only database updates as to the exact times of when these  were performed. Emergency contact procedures also need to be implemented for safety  of both the end</a:t>
            </a:r>
            <a:r>
              <a:rPr dirty="0" sz="1100" spc="-10">
                <a:latin typeface="Arial"/>
                <a:cs typeface="Arial"/>
              </a:rPr>
              <a:t> </a:t>
            </a:r>
            <a:r>
              <a:rPr dirty="0" sz="1100" spc="-5">
                <a:latin typeface="Arial"/>
                <a:cs typeface="Arial"/>
              </a:rPr>
              <a:t>users.</a:t>
            </a:r>
            <a:endParaRPr sz="1100">
              <a:latin typeface="Arial"/>
              <a:cs typeface="Arial"/>
            </a:endParaRPr>
          </a:p>
          <a:p>
            <a:pPr>
              <a:lnSpc>
                <a:spcPct val="100000"/>
              </a:lnSpc>
              <a:spcBef>
                <a:spcPts val="55"/>
              </a:spcBef>
            </a:pPr>
            <a:endParaRPr sz="1350">
              <a:latin typeface="Arial"/>
              <a:cs typeface="Arial"/>
            </a:endParaRPr>
          </a:p>
          <a:p>
            <a:pPr marL="12700">
              <a:lnSpc>
                <a:spcPct val="100000"/>
              </a:lnSpc>
              <a:tabLst>
                <a:tab pos="240665" algn="l"/>
              </a:tabLst>
            </a:pPr>
            <a:r>
              <a:rPr dirty="0" sz="1100">
                <a:latin typeface="Arial"/>
                <a:cs typeface="Arial"/>
              </a:rPr>
              <a:t>-	</a:t>
            </a:r>
            <a:r>
              <a:rPr dirty="0" sz="1100" spc="-5" b="1">
                <a:latin typeface="Arial"/>
                <a:cs typeface="Arial"/>
              </a:rPr>
              <a:t>Rating System</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30"/>
              </a:spcBef>
            </a:pPr>
            <a:endParaRPr sz="1250">
              <a:latin typeface="Arial"/>
              <a:cs typeface="Arial"/>
            </a:endParaRPr>
          </a:p>
          <a:p>
            <a:pPr marL="241300" marR="67310">
              <a:lnSpc>
                <a:spcPct val="110100"/>
              </a:lnSpc>
              <a:spcBef>
                <a:spcPts val="5"/>
              </a:spcBef>
            </a:pPr>
            <a:r>
              <a:rPr dirty="0" sz="1100" spc="-5">
                <a:latin typeface="Arial"/>
                <a:cs typeface="Arial"/>
              </a:rPr>
              <a:t>Guests and hosts will be given an option to rate each other at the end of the stay. They  can additionally write reviews as well. The reviews can be written anonymously by the  user, to hide their personal information from being viewed by other members. If not  written anonymously, their profile can be viewed by any other user. Users won’t be able  to change their ratings once submitted. Hosts will be allowed to submit reviews of their  guests first. Guests can only submit their review once the host has submitted, but they  won’t be able to see the review given by the host till they submit their review. The  accumulated rating of </a:t>
            </a:r>
            <a:r>
              <a:rPr dirty="0" sz="1100">
                <a:latin typeface="Arial"/>
                <a:cs typeface="Arial"/>
              </a:rPr>
              <a:t>a </a:t>
            </a:r>
            <a:r>
              <a:rPr dirty="0" sz="1100" spc="-5">
                <a:latin typeface="Arial"/>
                <a:cs typeface="Arial"/>
              </a:rPr>
              <a:t>guest can be viewed only by hosts. The rating of </a:t>
            </a:r>
            <a:r>
              <a:rPr dirty="0" sz="1100">
                <a:latin typeface="Arial"/>
                <a:cs typeface="Arial"/>
              </a:rPr>
              <a:t>a </a:t>
            </a:r>
            <a:r>
              <a:rPr dirty="0" sz="1100" spc="-5">
                <a:latin typeface="Arial"/>
                <a:cs typeface="Arial"/>
              </a:rPr>
              <a:t>host can be  seen by guests and</a:t>
            </a:r>
            <a:r>
              <a:rPr dirty="0" sz="1100" spc="-10">
                <a:latin typeface="Arial"/>
                <a:cs typeface="Arial"/>
              </a:rPr>
              <a:t> </a:t>
            </a:r>
            <a:r>
              <a:rPr dirty="0" sz="1100" spc="-5">
                <a:latin typeface="Arial"/>
                <a:cs typeface="Arial"/>
              </a:rPr>
              <a:t>hosts.</a:t>
            </a:r>
            <a:endParaRPr sz="1100">
              <a:latin typeface="Arial"/>
              <a:cs typeface="Arial"/>
            </a:endParaRPr>
          </a:p>
          <a:p>
            <a:pPr marL="241300" marR="59055">
              <a:lnSpc>
                <a:spcPts val="1500"/>
              </a:lnSpc>
              <a:spcBef>
                <a:spcPts val="5"/>
              </a:spcBef>
            </a:pPr>
            <a:r>
              <a:rPr dirty="0" sz="1100" spc="-5">
                <a:latin typeface="Arial"/>
                <a:cs typeface="Arial"/>
              </a:rPr>
              <a:t>Once both users have written their reviews, they can respond to each other’s reviews in  </a:t>
            </a:r>
            <a:r>
              <a:rPr dirty="0" sz="1100">
                <a:latin typeface="Arial"/>
                <a:cs typeface="Arial"/>
              </a:rPr>
              <a:t>a </a:t>
            </a:r>
            <a:r>
              <a:rPr dirty="0" sz="1100" spc="-5">
                <a:latin typeface="Arial"/>
                <a:cs typeface="Arial"/>
              </a:rPr>
              <a:t>message thread that will be visible publicly on the listing’s ratings</a:t>
            </a:r>
            <a:r>
              <a:rPr dirty="0" sz="1100" spc="-25">
                <a:latin typeface="Arial"/>
                <a:cs typeface="Arial"/>
              </a:rPr>
              <a:t> </a:t>
            </a:r>
            <a:r>
              <a:rPr dirty="0" sz="1100" spc="-5">
                <a:latin typeface="Arial"/>
                <a:cs typeface="Arial"/>
              </a:rPr>
              <a:t>section.</a:t>
            </a:r>
            <a:endParaRPr sz="1100">
              <a:latin typeface="Arial"/>
              <a:cs typeface="Arial"/>
            </a:endParaRPr>
          </a:p>
          <a:p>
            <a:pPr>
              <a:lnSpc>
                <a:spcPct val="100000"/>
              </a:lnSpc>
              <a:spcBef>
                <a:spcPts val="25"/>
              </a:spcBef>
            </a:pPr>
            <a:endParaRPr sz="1300">
              <a:latin typeface="Arial"/>
              <a:cs typeface="Arial"/>
            </a:endParaRPr>
          </a:p>
          <a:p>
            <a:pPr marL="241300" indent="-228600">
              <a:lnSpc>
                <a:spcPct val="100000"/>
              </a:lnSpc>
              <a:spcBef>
                <a:spcPts val="5"/>
              </a:spcBef>
              <a:buChar char="-"/>
              <a:tabLst>
                <a:tab pos="240665" algn="l"/>
                <a:tab pos="241300" algn="l"/>
              </a:tabLst>
            </a:pPr>
            <a:r>
              <a:rPr dirty="0" sz="1100" spc="-5" b="1">
                <a:latin typeface="Arial"/>
                <a:cs typeface="Arial"/>
              </a:rPr>
              <a:t>Public User Profile</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25"/>
              </a:spcBef>
              <a:buFont typeface="Arial"/>
              <a:buChar char="-"/>
            </a:pPr>
            <a:endParaRPr sz="1150">
              <a:latin typeface="Arial"/>
              <a:cs typeface="Arial"/>
            </a:endParaRPr>
          </a:p>
          <a:p>
            <a:pPr marL="241300" marR="276860">
              <a:lnSpc>
                <a:spcPct val="113599"/>
              </a:lnSpc>
            </a:pPr>
            <a:r>
              <a:rPr dirty="0" sz="1100" spc="-5">
                <a:latin typeface="Arial"/>
                <a:cs typeface="Arial"/>
              </a:rPr>
              <a:t>Users can choose to share </a:t>
            </a:r>
            <a:r>
              <a:rPr dirty="0" sz="1100">
                <a:latin typeface="Arial"/>
                <a:cs typeface="Arial"/>
              </a:rPr>
              <a:t>a </a:t>
            </a:r>
            <a:r>
              <a:rPr dirty="0" sz="1100" spc="-5">
                <a:latin typeface="Arial"/>
                <a:cs typeface="Arial"/>
              </a:rPr>
              <a:t>link of their public profile with family members or social  media, so that others can track their current</a:t>
            </a:r>
            <a:r>
              <a:rPr dirty="0" sz="1100" spc="-15">
                <a:latin typeface="Arial"/>
                <a:cs typeface="Arial"/>
              </a:rPr>
              <a:t> </a:t>
            </a:r>
            <a:r>
              <a:rPr dirty="0" sz="1100" spc="-5">
                <a:latin typeface="Arial"/>
                <a:cs typeface="Arial"/>
              </a:rPr>
              <a:t>location.</a:t>
            </a:r>
            <a:endParaRPr sz="1100">
              <a:latin typeface="Arial"/>
              <a:cs typeface="Arial"/>
            </a:endParaRPr>
          </a:p>
          <a:p>
            <a:pPr>
              <a:lnSpc>
                <a:spcPct val="100000"/>
              </a:lnSpc>
              <a:spcBef>
                <a:spcPts val="35"/>
              </a:spcBef>
            </a:pPr>
            <a:endParaRPr sz="1300">
              <a:latin typeface="Arial"/>
              <a:cs typeface="Arial"/>
            </a:endParaRPr>
          </a:p>
          <a:p>
            <a:pPr marL="241300" indent="-228600">
              <a:lnSpc>
                <a:spcPct val="100000"/>
              </a:lnSpc>
              <a:buChar char="-"/>
              <a:tabLst>
                <a:tab pos="240665" algn="l"/>
                <a:tab pos="241300" algn="l"/>
              </a:tabLst>
            </a:pPr>
            <a:r>
              <a:rPr dirty="0" sz="1100" spc="-5" b="1">
                <a:latin typeface="Arial"/>
                <a:cs typeface="Arial"/>
              </a:rPr>
              <a:t>Itinerary Planner Tool</a:t>
            </a:r>
            <a:r>
              <a:rPr dirty="0" sz="1100" spc="-10" b="1">
                <a:latin typeface="Arial"/>
                <a:cs typeface="Arial"/>
              </a:rPr>
              <a:t> </a:t>
            </a:r>
            <a:r>
              <a:rPr dirty="0" sz="1100" b="1">
                <a:latin typeface="Arial"/>
                <a:cs typeface="Arial"/>
              </a:rPr>
              <a:t>:</a:t>
            </a:r>
            <a:endParaRPr sz="1100">
              <a:latin typeface="Arial"/>
              <a:cs typeface="Arial"/>
            </a:endParaRPr>
          </a:p>
          <a:p>
            <a:pPr>
              <a:lnSpc>
                <a:spcPct val="100000"/>
              </a:lnSpc>
              <a:spcBef>
                <a:spcPts val="40"/>
              </a:spcBef>
            </a:pPr>
            <a:endParaRPr sz="1250">
              <a:latin typeface="Arial"/>
              <a:cs typeface="Arial"/>
            </a:endParaRPr>
          </a:p>
          <a:p>
            <a:pPr marL="241300" marR="5080">
              <a:lnSpc>
                <a:spcPct val="109800"/>
              </a:lnSpc>
            </a:pPr>
            <a:r>
              <a:rPr dirty="0" sz="1100" spc="-5">
                <a:latin typeface="Arial"/>
                <a:cs typeface="Arial"/>
              </a:rPr>
              <a:t>Guests will be provided </a:t>
            </a:r>
            <a:r>
              <a:rPr dirty="0" sz="1100">
                <a:latin typeface="Arial"/>
                <a:cs typeface="Arial"/>
              </a:rPr>
              <a:t>a </a:t>
            </a:r>
            <a:r>
              <a:rPr dirty="0" sz="1100" spc="-5">
                <a:latin typeface="Arial"/>
                <a:cs typeface="Arial"/>
              </a:rPr>
              <a:t>simple </a:t>
            </a:r>
            <a:r>
              <a:rPr dirty="0" sz="1100">
                <a:latin typeface="Arial"/>
                <a:cs typeface="Arial"/>
              </a:rPr>
              <a:t>2 </a:t>
            </a:r>
            <a:r>
              <a:rPr dirty="0" sz="1100" spc="-5">
                <a:latin typeface="Arial"/>
                <a:cs typeface="Arial"/>
              </a:rPr>
              <a:t>column checklist-like interface, where they can add  items and dates/times within the application. There will be an option to integrate this with  google calendar or apple calendar. Using the date-time column of this checklist, the  guest will be prompted about that item via </a:t>
            </a:r>
            <a:r>
              <a:rPr dirty="0" sz="1100">
                <a:latin typeface="Arial"/>
                <a:cs typeface="Arial"/>
              </a:rPr>
              <a:t>a </a:t>
            </a:r>
            <a:r>
              <a:rPr dirty="0" sz="1100" spc="-5">
                <a:latin typeface="Arial"/>
                <a:cs typeface="Arial"/>
              </a:rPr>
              <a:t>notification from the</a:t>
            </a:r>
            <a:r>
              <a:rPr dirty="0" sz="1100" spc="-25">
                <a:latin typeface="Arial"/>
                <a:cs typeface="Arial"/>
              </a:rPr>
              <a:t> </a:t>
            </a:r>
            <a:r>
              <a:rPr dirty="0" sz="1100" spc="-5">
                <a:latin typeface="Arial"/>
                <a:cs typeface="Arial"/>
              </a:rPr>
              <a:t>app.</a:t>
            </a:r>
            <a:endParaRPr sz="11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082675"/>
            <a:ext cx="136398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Use Case</a:t>
            </a:r>
            <a:r>
              <a:rPr dirty="0" sz="1200" spc="-90" b="1">
                <a:latin typeface="Arial"/>
                <a:cs typeface="Arial"/>
              </a:rPr>
              <a:t> </a:t>
            </a:r>
            <a:r>
              <a:rPr dirty="0" sz="1200" b="1">
                <a:latin typeface="Arial"/>
                <a:cs typeface="Arial"/>
              </a:rPr>
              <a:t>Diagram</a:t>
            </a:r>
            <a:endParaRPr sz="1200">
              <a:latin typeface="Arial"/>
              <a:cs typeface="Arial"/>
            </a:endParaRPr>
          </a:p>
        </p:txBody>
      </p:sp>
      <p:sp>
        <p:nvSpPr>
          <p:cNvPr id="3" name="object 3"/>
          <p:cNvSpPr/>
          <p:nvPr/>
        </p:nvSpPr>
        <p:spPr>
          <a:xfrm>
            <a:off x="933450" y="2076450"/>
            <a:ext cx="6543675" cy="493395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2650"/>
            <a:ext cx="5899785" cy="958215"/>
          </a:xfrm>
          <a:prstGeom prst="rect">
            <a:avLst/>
          </a:prstGeom>
        </p:spPr>
        <p:txBody>
          <a:bodyPr wrap="square" lIns="0" tIns="12700" rIns="0" bIns="0" rtlCol="0" vert="horz">
            <a:spAutoFit/>
          </a:bodyPr>
          <a:lstStyle/>
          <a:p>
            <a:pPr marL="12700">
              <a:lnSpc>
                <a:spcPct val="100000"/>
              </a:lnSpc>
              <a:spcBef>
                <a:spcPts val="100"/>
              </a:spcBef>
            </a:pPr>
            <a:r>
              <a:rPr dirty="0" sz="1200" b="1">
                <a:latin typeface="Arial"/>
                <a:cs typeface="Arial"/>
              </a:rPr>
              <a:t>Functional</a:t>
            </a:r>
            <a:r>
              <a:rPr dirty="0" sz="1200" spc="-5" b="1">
                <a:latin typeface="Arial"/>
                <a:cs typeface="Arial"/>
              </a:rPr>
              <a:t> </a:t>
            </a:r>
            <a:r>
              <a:rPr dirty="0" sz="1200" b="1">
                <a:latin typeface="Arial"/>
                <a:cs typeface="Arial"/>
              </a:rPr>
              <a:t>Requirements</a:t>
            </a:r>
            <a:endParaRPr sz="1200">
              <a:latin typeface="Arial"/>
              <a:cs typeface="Arial"/>
            </a:endParaRPr>
          </a:p>
          <a:p>
            <a:pPr>
              <a:lnSpc>
                <a:spcPct val="100000"/>
              </a:lnSpc>
              <a:spcBef>
                <a:spcPts val="20"/>
              </a:spcBef>
            </a:pPr>
            <a:endParaRPr sz="1300">
              <a:latin typeface="Arial"/>
              <a:cs typeface="Arial"/>
            </a:endParaRPr>
          </a:p>
          <a:p>
            <a:pPr marL="12700" marR="5080">
              <a:lnSpc>
                <a:spcPct val="110800"/>
              </a:lnSpc>
            </a:pPr>
            <a:r>
              <a:rPr dirty="0" sz="1100" spc="-5">
                <a:latin typeface="Arial"/>
                <a:cs typeface="Arial"/>
              </a:rPr>
              <a:t>For each of the functionalities/use cases defined in the user interactions section, we will specify  the exact verbose details in this section for better explainability, and to get rid of any possible  ambiguities.</a:t>
            </a:r>
            <a:endParaRPr sz="1100">
              <a:latin typeface="Arial"/>
              <a:cs typeface="Arial"/>
            </a:endParaRPr>
          </a:p>
        </p:txBody>
      </p:sp>
      <p:graphicFrame>
        <p:nvGraphicFramePr>
          <p:cNvPr id="3" name="object 3"/>
          <p:cNvGraphicFramePr>
            <a:graphicFrameLocks noGrp="1"/>
          </p:cNvGraphicFramePr>
          <p:nvPr/>
        </p:nvGraphicFramePr>
        <p:xfrm>
          <a:off x="914400" y="2228850"/>
          <a:ext cx="5958205" cy="1866900"/>
        </p:xfrm>
        <a:graphic>
          <a:graphicData uri="http://schemas.openxmlformats.org/drawingml/2006/table">
            <a:tbl>
              <a:tblPr firstRow="1" bandRow="1">
                <a:tableStyleId>{2D5ABB26-0587-4C30-8999-92F81FD0307C}</a:tableStyleId>
              </a:tblPr>
              <a:tblGrid>
                <a:gridCol w="1390650"/>
                <a:gridCol w="4552950"/>
              </a:tblGrid>
              <a:tr h="323850">
                <a:tc>
                  <a:txBody>
                    <a:bodyPr/>
                    <a:lstStyle/>
                    <a:p>
                      <a:pPr marL="61594">
                        <a:lnSpc>
                          <a:spcPct val="100000"/>
                        </a:lnSpc>
                        <a:spcBef>
                          <a:spcPts val="434"/>
                        </a:spcBef>
                      </a:pPr>
                      <a:r>
                        <a:rPr dirty="0" sz="1100" spc="-5">
                          <a:latin typeface="Arial"/>
                          <a:cs typeface="Arial"/>
                        </a:rPr>
                        <a:t>Requirement </a:t>
                      </a:r>
                      <a:r>
                        <a:rPr dirty="0" sz="1100">
                          <a:latin typeface="Arial"/>
                          <a:cs typeface="Arial"/>
                        </a:rPr>
                        <a:t>1</a:t>
                      </a:r>
                      <a:r>
                        <a:rPr dirty="0" sz="1100" spc="-40">
                          <a:latin typeface="Arial"/>
                          <a:cs typeface="Arial"/>
                        </a:rPr>
                        <a:t> </a:t>
                      </a:r>
                      <a:r>
                        <a:rPr dirty="0" sz="1100" spc="-5">
                          <a:latin typeface="Arial"/>
                          <a:cs typeface="Arial"/>
                        </a:rPr>
                        <a:t>(</a:t>
                      </a:r>
                      <a:r>
                        <a:rPr dirty="0" sz="1000" spc="-5" b="1">
                          <a:latin typeface="Arial"/>
                          <a:cs typeface="Arial"/>
                        </a:rPr>
                        <a:t>R1</a:t>
                      </a:r>
                      <a:r>
                        <a:rPr dirty="0" sz="1100" spc="-5">
                          <a:latin typeface="Arial"/>
                          <a:cs typeface="Arial"/>
                        </a:rPr>
                        <a: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b="1">
                          <a:latin typeface="Arial"/>
                          <a:cs typeface="Arial"/>
                        </a:rPr>
                        <a:t>Sign up </a:t>
                      </a:r>
                      <a:r>
                        <a:rPr dirty="0" sz="1100" b="1">
                          <a:latin typeface="Arial"/>
                          <a:cs typeface="Arial"/>
                        </a:rPr>
                        <a:t>/ </a:t>
                      </a:r>
                      <a:r>
                        <a:rPr dirty="0" sz="1100" spc="-5" b="1">
                          <a:latin typeface="Arial"/>
                          <a:cs typeface="Arial"/>
                        </a:rPr>
                        <a:t>Login</a:t>
                      </a:r>
                      <a:r>
                        <a:rPr dirty="0" sz="1100" spc="-15" b="1">
                          <a:latin typeface="Arial"/>
                          <a:cs typeface="Arial"/>
                        </a:rPr>
                        <a:t> </a:t>
                      </a:r>
                      <a:r>
                        <a:rPr dirty="0" sz="1100" spc="-5">
                          <a:latin typeface="Arial"/>
                          <a:cs typeface="Arial"/>
                        </a:rPr>
                        <a:t>facility</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95275">
                <a:tc>
                  <a:txBody>
                    <a:bodyPr/>
                    <a:lstStyle/>
                    <a:p>
                      <a:pPr marL="61594">
                        <a:lnSpc>
                          <a:spcPct val="100000"/>
                        </a:lnSpc>
                        <a:spcBef>
                          <a:spcPts val="434"/>
                        </a:spcBef>
                      </a:pPr>
                      <a:r>
                        <a:rPr dirty="0" sz="1100" spc="-5">
                          <a:latin typeface="Arial"/>
                          <a:cs typeface="Arial"/>
                        </a:rPr>
                        <a:t>User</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Guest/Host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207645">
                        <a:lnSpc>
                          <a:spcPts val="1280"/>
                        </a:lnSpc>
                        <a:spcBef>
                          <a:spcPts val="585"/>
                        </a:spcBef>
                      </a:pPr>
                      <a:r>
                        <a:rPr dirty="0" sz="1100" spc="-5">
                          <a:latin typeface="Arial"/>
                          <a:cs typeface="Arial"/>
                        </a:rPr>
                        <a:t>Email ID, Passwords, Third party integrations(Apple ID, Google login,  Facebook</a:t>
                      </a:r>
                      <a:r>
                        <a:rPr dirty="0" sz="1100" spc="-10">
                          <a:latin typeface="Arial"/>
                          <a:cs typeface="Arial"/>
                        </a:rPr>
                        <a:t> </a:t>
                      </a:r>
                      <a:r>
                        <a:rPr dirty="0" sz="1100" spc="-5">
                          <a:latin typeface="Arial"/>
                          <a:cs typeface="Arial"/>
                        </a:rPr>
                        <a:t>login)</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113664">
                        <a:lnSpc>
                          <a:spcPts val="1280"/>
                        </a:lnSpc>
                        <a:spcBef>
                          <a:spcPts val="585"/>
                        </a:spcBef>
                      </a:pPr>
                      <a:r>
                        <a:rPr dirty="0" sz="1100" spc="-5">
                          <a:latin typeface="Arial"/>
                          <a:cs typeface="Arial"/>
                        </a:rPr>
                        <a:t>Validate the given details and record the information into the encrypted  personal information</a:t>
                      </a:r>
                      <a:r>
                        <a:rPr dirty="0" sz="1100" spc="-10">
                          <a:latin typeface="Arial"/>
                          <a:cs typeface="Arial"/>
                        </a:rPr>
                        <a:t> </a:t>
                      </a:r>
                      <a:r>
                        <a:rPr dirty="0" sz="1100" spc="-5">
                          <a:latin typeface="Arial"/>
                          <a:cs typeface="Arial"/>
                        </a:rPr>
                        <a:t>database.</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4" name="object 4"/>
          <p:cNvGraphicFramePr>
            <a:graphicFrameLocks noGrp="1"/>
          </p:cNvGraphicFramePr>
          <p:nvPr/>
        </p:nvGraphicFramePr>
        <p:xfrm>
          <a:off x="914400" y="4467225"/>
          <a:ext cx="5958205" cy="1847850"/>
        </p:xfrm>
        <a:graphic>
          <a:graphicData uri="http://schemas.openxmlformats.org/drawingml/2006/table">
            <a:tbl>
              <a:tblPr firstRow="1" bandRow="1">
                <a:tableStyleId>{2D5ABB26-0587-4C30-8999-92F81FD0307C}</a:tableStyleId>
              </a:tblPr>
              <a:tblGrid>
                <a:gridCol w="1400175"/>
                <a:gridCol w="4543425"/>
              </a:tblGrid>
              <a:tr h="295275">
                <a:tc>
                  <a:txBody>
                    <a:bodyPr/>
                    <a:lstStyle/>
                    <a:p>
                      <a:pPr marL="61594">
                        <a:lnSpc>
                          <a:spcPct val="100000"/>
                        </a:lnSpc>
                        <a:spcBef>
                          <a:spcPts val="434"/>
                        </a:spcBef>
                      </a:pPr>
                      <a:r>
                        <a:rPr dirty="0" sz="1100" spc="-5">
                          <a:latin typeface="Arial"/>
                          <a:cs typeface="Arial"/>
                        </a:rPr>
                        <a:t>Requirement </a:t>
                      </a:r>
                      <a:r>
                        <a:rPr dirty="0" sz="1100">
                          <a:latin typeface="Arial"/>
                          <a:cs typeface="Arial"/>
                        </a:rPr>
                        <a:t>2</a:t>
                      </a:r>
                      <a:r>
                        <a:rPr dirty="0" sz="1100" spc="-40">
                          <a:latin typeface="Arial"/>
                          <a:cs typeface="Arial"/>
                        </a:rPr>
                        <a:t> </a:t>
                      </a:r>
                      <a:r>
                        <a:rPr dirty="0" sz="1100" spc="-5">
                          <a:latin typeface="Arial"/>
                          <a:cs typeface="Arial"/>
                        </a:rPr>
                        <a:t>(</a:t>
                      </a:r>
                      <a:r>
                        <a:rPr dirty="0" sz="1000" spc="-5" b="1">
                          <a:latin typeface="Arial"/>
                          <a:cs typeface="Arial"/>
                        </a:rPr>
                        <a:t>R2</a:t>
                      </a:r>
                      <a:r>
                        <a:rPr dirty="0" sz="1100" spc="-5">
                          <a:latin typeface="Arial"/>
                          <a:cs typeface="Arial"/>
                        </a:rPr>
                        <a: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b="1">
                          <a:latin typeface="Arial"/>
                          <a:cs typeface="Arial"/>
                        </a:rPr>
                        <a:t>ID Verification</a:t>
                      </a:r>
                      <a:r>
                        <a:rPr dirty="0" sz="1100" spc="-10" b="1">
                          <a:latin typeface="Arial"/>
                          <a:cs typeface="Arial"/>
                        </a:rPr>
                        <a:t> </a:t>
                      </a:r>
                      <a:r>
                        <a:rPr dirty="0" sz="1100" spc="-5" b="1">
                          <a:latin typeface="Arial"/>
                          <a:cs typeface="Arial"/>
                        </a:rPr>
                        <a:t>system</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Guest/Host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384175">
                        <a:lnSpc>
                          <a:spcPts val="1280"/>
                        </a:lnSpc>
                        <a:spcBef>
                          <a:spcPts val="585"/>
                        </a:spcBef>
                      </a:pPr>
                      <a:r>
                        <a:rPr dirty="0" sz="1100" spc="-5">
                          <a:latin typeface="Arial"/>
                          <a:cs typeface="Arial"/>
                        </a:rPr>
                        <a:t>Electronic copy of Identification documents(Passport, International  Driving Licence etc.) with </a:t>
                      </a:r>
                      <a:r>
                        <a:rPr dirty="0" sz="1100">
                          <a:latin typeface="Arial"/>
                          <a:cs typeface="Arial"/>
                        </a:rPr>
                        <a:t>a </a:t>
                      </a:r>
                      <a:r>
                        <a:rPr dirty="0" sz="1100" spc="-5">
                          <a:latin typeface="Arial"/>
                          <a:cs typeface="Arial"/>
                        </a:rPr>
                        <a:t>selfie, Phone</a:t>
                      </a:r>
                      <a:r>
                        <a:rPr dirty="0" sz="1100" spc="-25">
                          <a:latin typeface="Arial"/>
                          <a:cs typeface="Arial"/>
                        </a:rPr>
                        <a:t> </a:t>
                      </a:r>
                      <a:r>
                        <a:rPr dirty="0" sz="1100" spc="-5">
                          <a:latin typeface="Arial"/>
                          <a:cs typeface="Arial"/>
                        </a:rPr>
                        <a:t>number</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104139">
                        <a:lnSpc>
                          <a:spcPts val="1280"/>
                        </a:lnSpc>
                        <a:spcBef>
                          <a:spcPts val="585"/>
                        </a:spcBef>
                      </a:pPr>
                      <a:r>
                        <a:rPr dirty="0" sz="1100" spc="-5">
                          <a:latin typeface="Arial"/>
                          <a:cs typeface="Arial"/>
                        </a:rPr>
                        <a:t>Validate the given details and record the information into the encrypted  personal information database only the first time during sign</a:t>
                      </a:r>
                      <a:r>
                        <a:rPr dirty="0" sz="1100" spc="-30">
                          <a:latin typeface="Arial"/>
                          <a:cs typeface="Arial"/>
                        </a:rPr>
                        <a:t> </a:t>
                      </a:r>
                      <a:r>
                        <a:rPr dirty="0" sz="1100" spc="-5">
                          <a:latin typeface="Arial"/>
                          <a:cs typeface="Arial"/>
                        </a:rPr>
                        <a:t>up.</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5" name="object 5"/>
          <p:cNvGraphicFramePr>
            <a:graphicFrameLocks noGrp="1"/>
          </p:cNvGraphicFramePr>
          <p:nvPr/>
        </p:nvGraphicFramePr>
        <p:xfrm>
          <a:off x="914400" y="6677025"/>
          <a:ext cx="5958205" cy="1847850"/>
        </p:xfrm>
        <a:graphic>
          <a:graphicData uri="http://schemas.openxmlformats.org/drawingml/2006/table">
            <a:tbl>
              <a:tblPr firstRow="1" bandRow="1">
                <a:tableStyleId>{2D5ABB26-0587-4C30-8999-92F81FD0307C}</a:tableStyleId>
              </a:tblPr>
              <a:tblGrid>
                <a:gridCol w="1400175"/>
                <a:gridCol w="4543425"/>
              </a:tblGrid>
              <a:tr h="304800">
                <a:tc>
                  <a:txBody>
                    <a:bodyPr/>
                    <a:lstStyle/>
                    <a:p>
                      <a:pPr marL="61594">
                        <a:lnSpc>
                          <a:spcPct val="100000"/>
                        </a:lnSpc>
                        <a:spcBef>
                          <a:spcPts val="509"/>
                        </a:spcBef>
                      </a:pPr>
                      <a:r>
                        <a:rPr dirty="0" sz="1100" spc="-5">
                          <a:latin typeface="Arial"/>
                          <a:cs typeface="Arial"/>
                        </a:rPr>
                        <a:t>Requirement </a:t>
                      </a:r>
                      <a:r>
                        <a:rPr dirty="0" sz="1100">
                          <a:latin typeface="Arial"/>
                          <a:cs typeface="Arial"/>
                        </a:rPr>
                        <a:t>3</a:t>
                      </a:r>
                      <a:r>
                        <a:rPr dirty="0" sz="1100" spc="-40">
                          <a:latin typeface="Arial"/>
                          <a:cs typeface="Arial"/>
                        </a:rPr>
                        <a:t> </a:t>
                      </a:r>
                      <a:r>
                        <a:rPr dirty="0" sz="1100" spc="-5">
                          <a:latin typeface="Arial"/>
                          <a:cs typeface="Arial"/>
                        </a:rPr>
                        <a:t>(</a:t>
                      </a:r>
                      <a:r>
                        <a:rPr dirty="0" sz="1000" spc="-5" b="1">
                          <a:latin typeface="Arial"/>
                          <a:cs typeface="Arial"/>
                        </a:rPr>
                        <a:t>R3</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Allow hosts to easily </a:t>
                      </a:r>
                      <a:r>
                        <a:rPr dirty="0" sz="1100" spc="-5" b="1">
                          <a:latin typeface="Arial"/>
                          <a:cs typeface="Arial"/>
                        </a:rPr>
                        <a:t>Add New</a:t>
                      </a:r>
                      <a:r>
                        <a:rPr dirty="0" sz="1100" spc="-15" b="1">
                          <a:latin typeface="Arial"/>
                          <a:cs typeface="Arial"/>
                        </a:rPr>
                        <a:t> </a:t>
                      </a:r>
                      <a:r>
                        <a:rPr dirty="0" sz="1100" spc="-5" b="1">
                          <a:latin typeface="Arial"/>
                          <a:cs typeface="Arial"/>
                        </a:rPr>
                        <a:t>Listings</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Host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501015">
                        <a:lnSpc>
                          <a:spcPts val="1280"/>
                        </a:lnSpc>
                        <a:spcBef>
                          <a:spcPts val="585"/>
                        </a:spcBef>
                      </a:pPr>
                      <a:r>
                        <a:rPr dirty="0" sz="1100" spc="-5">
                          <a:latin typeface="Arial"/>
                          <a:cs typeface="Arial"/>
                        </a:rPr>
                        <a:t>Location, Size of rooms, Number of rooms, Room type, Property  verification video including the host(Length min </a:t>
                      </a:r>
                      <a:r>
                        <a:rPr dirty="0" sz="1100">
                          <a:latin typeface="Arial"/>
                          <a:cs typeface="Arial"/>
                        </a:rPr>
                        <a:t>1</a:t>
                      </a:r>
                      <a:r>
                        <a:rPr dirty="0" sz="1100" spc="-25">
                          <a:latin typeface="Arial"/>
                          <a:cs typeface="Arial"/>
                        </a:rPr>
                        <a:t> </a:t>
                      </a:r>
                      <a:r>
                        <a:rPr dirty="0" sz="1100" spc="-5">
                          <a:latin typeface="Arial"/>
                          <a:cs typeface="Arial"/>
                        </a:rPr>
                        <a:t>min)</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57200">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104139">
                        <a:lnSpc>
                          <a:spcPts val="1200"/>
                        </a:lnSpc>
                        <a:spcBef>
                          <a:spcPts val="650"/>
                        </a:spcBef>
                      </a:pPr>
                      <a:r>
                        <a:rPr dirty="0" sz="1100" spc="-5">
                          <a:latin typeface="Arial"/>
                          <a:cs typeface="Arial"/>
                        </a:rPr>
                        <a:t>Validate the given details, record the information into the database and  show the listing with location info on the</a:t>
                      </a:r>
                      <a:r>
                        <a:rPr dirty="0" sz="1100" spc="-20">
                          <a:latin typeface="Arial"/>
                          <a:cs typeface="Arial"/>
                        </a:rPr>
                        <a:t> </a:t>
                      </a:r>
                      <a:r>
                        <a:rPr dirty="0" sz="1100" spc="-5">
                          <a:latin typeface="Arial"/>
                          <a:cs typeface="Arial"/>
                        </a:rPr>
                        <a:t>website/app.</a:t>
                      </a:r>
                      <a:endParaRPr sz="1100">
                        <a:latin typeface="Arial"/>
                        <a:cs typeface="Arial"/>
                      </a:endParaRPr>
                    </a:p>
                  </a:txBody>
                  <a:tcPr marL="0" marR="0" marB="0" marT="8255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14400" y="914400"/>
          <a:ext cx="5958205" cy="1685925"/>
        </p:xfrm>
        <a:graphic>
          <a:graphicData uri="http://schemas.openxmlformats.org/drawingml/2006/table">
            <a:tbl>
              <a:tblPr firstRow="1" bandRow="1">
                <a:tableStyleId>{2D5ABB26-0587-4C30-8999-92F81FD0307C}</a:tableStyleId>
              </a:tblPr>
              <a:tblGrid>
                <a:gridCol w="1400175"/>
                <a:gridCol w="4543425"/>
              </a:tblGrid>
              <a:tr h="304800">
                <a:tc>
                  <a:txBody>
                    <a:bodyPr/>
                    <a:lstStyle/>
                    <a:p>
                      <a:pPr marL="61594">
                        <a:lnSpc>
                          <a:spcPct val="100000"/>
                        </a:lnSpc>
                        <a:spcBef>
                          <a:spcPts val="509"/>
                        </a:spcBef>
                      </a:pPr>
                      <a:r>
                        <a:rPr dirty="0" sz="1100" spc="-5">
                          <a:latin typeface="Arial"/>
                          <a:cs typeface="Arial"/>
                        </a:rPr>
                        <a:t>Requirement </a:t>
                      </a:r>
                      <a:r>
                        <a:rPr dirty="0" sz="1100">
                          <a:latin typeface="Arial"/>
                          <a:cs typeface="Arial"/>
                        </a:rPr>
                        <a:t>4</a:t>
                      </a:r>
                      <a:r>
                        <a:rPr dirty="0" sz="1100" spc="-40">
                          <a:latin typeface="Arial"/>
                          <a:cs typeface="Arial"/>
                        </a:rPr>
                        <a:t> </a:t>
                      </a:r>
                      <a:r>
                        <a:rPr dirty="0" sz="1100" spc="-5">
                          <a:latin typeface="Arial"/>
                          <a:cs typeface="Arial"/>
                        </a:rPr>
                        <a:t>(</a:t>
                      </a:r>
                      <a:r>
                        <a:rPr dirty="0" sz="1000" spc="-5" b="1">
                          <a:latin typeface="Arial"/>
                          <a:cs typeface="Arial"/>
                        </a:rPr>
                        <a:t>R4</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Guests enter </a:t>
                      </a:r>
                      <a:r>
                        <a:rPr dirty="0" sz="1100" spc="-5" b="1">
                          <a:latin typeface="Arial"/>
                          <a:cs typeface="Arial"/>
                        </a:rPr>
                        <a:t>Primary Guest Input </a:t>
                      </a:r>
                      <a:r>
                        <a:rPr dirty="0" sz="1100" spc="-5">
                          <a:latin typeface="Arial"/>
                          <a:cs typeface="Arial"/>
                        </a:rPr>
                        <a:t>(destination) into the</a:t>
                      </a:r>
                      <a:r>
                        <a:rPr dirty="0" sz="1100" spc="-25">
                          <a:latin typeface="Arial"/>
                          <a:cs typeface="Arial"/>
                        </a:rPr>
                        <a:t> </a:t>
                      </a:r>
                      <a:r>
                        <a:rPr dirty="0" sz="1100" spc="-5">
                          <a:latin typeface="Arial"/>
                          <a:cs typeface="Arial"/>
                        </a:rPr>
                        <a:t>system</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Destination</a:t>
                      </a:r>
                      <a:r>
                        <a:rPr dirty="0" sz="1100" spc="-10">
                          <a:latin typeface="Arial"/>
                          <a:cs typeface="Arial"/>
                        </a:rPr>
                        <a:t> </a:t>
                      </a:r>
                      <a:r>
                        <a:rPr dirty="0" sz="1100" spc="-5">
                          <a:latin typeface="Arial"/>
                          <a:cs typeface="Arial"/>
                        </a:rPr>
                        <a:t>location</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95275">
                <a:tc>
                  <a:txBody>
                    <a:bodyPr/>
                    <a:lstStyle/>
                    <a:p>
                      <a:pPr marL="61594">
                        <a:lnSpc>
                          <a:spcPct val="100000"/>
                        </a:lnSpc>
                        <a:spcBef>
                          <a:spcPts val="434"/>
                        </a:spcBef>
                      </a:pPr>
                      <a:r>
                        <a:rPr dirty="0" sz="1100" spc="-5">
                          <a:latin typeface="Arial"/>
                          <a:cs typeface="Arial"/>
                        </a:rPr>
                        <a:t>Output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158750">
                        <a:lnSpc>
                          <a:spcPts val="1280"/>
                        </a:lnSpc>
                        <a:spcBef>
                          <a:spcPts val="585"/>
                        </a:spcBef>
                      </a:pPr>
                      <a:r>
                        <a:rPr dirty="0" sz="1100" spc="-5">
                          <a:latin typeface="Arial"/>
                          <a:cs typeface="Arial"/>
                        </a:rPr>
                        <a:t>Validate the given details, and query the database to show the listings  available in the destination</a:t>
                      </a:r>
                      <a:r>
                        <a:rPr dirty="0" sz="1100" spc="-10">
                          <a:latin typeface="Arial"/>
                          <a:cs typeface="Arial"/>
                        </a:rPr>
                        <a:t> </a:t>
                      </a:r>
                      <a:r>
                        <a:rPr dirty="0" sz="1100" spc="-5">
                          <a:latin typeface="Arial"/>
                          <a:cs typeface="Arial"/>
                        </a:rPr>
                        <a:t>location.</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3" name="object 3"/>
          <p:cNvGraphicFramePr>
            <a:graphicFrameLocks noGrp="1"/>
          </p:cNvGraphicFramePr>
          <p:nvPr/>
        </p:nvGraphicFramePr>
        <p:xfrm>
          <a:off x="914400" y="2971800"/>
          <a:ext cx="5958205" cy="2800350"/>
        </p:xfrm>
        <a:graphic>
          <a:graphicData uri="http://schemas.openxmlformats.org/drawingml/2006/table">
            <a:tbl>
              <a:tblPr firstRow="1" bandRow="1">
                <a:tableStyleId>{2D5ABB26-0587-4C30-8999-92F81FD0307C}</a:tableStyleId>
              </a:tblPr>
              <a:tblGrid>
                <a:gridCol w="1400175"/>
                <a:gridCol w="4543425"/>
              </a:tblGrid>
              <a:tr h="304800">
                <a:tc>
                  <a:txBody>
                    <a:bodyPr/>
                    <a:lstStyle/>
                    <a:p>
                      <a:pPr marL="61594">
                        <a:lnSpc>
                          <a:spcPct val="100000"/>
                        </a:lnSpc>
                        <a:spcBef>
                          <a:spcPts val="509"/>
                        </a:spcBef>
                      </a:pPr>
                      <a:r>
                        <a:rPr dirty="0" sz="1100" spc="-5">
                          <a:latin typeface="Arial"/>
                          <a:cs typeface="Arial"/>
                        </a:rPr>
                        <a:t>Requirement </a:t>
                      </a:r>
                      <a:r>
                        <a:rPr dirty="0" sz="1100">
                          <a:latin typeface="Arial"/>
                          <a:cs typeface="Arial"/>
                        </a:rPr>
                        <a:t>5</a:t>
                      </a:r>
                      <a:r>
                        <a:rPr dirty="0" sz="1100" spc="-40">
                          <a:latin typeface="Arial"/>
                          <a:cs typeface="Arial"/>
                        </a:rPr>
                        <a:t> </a:t>
                      </a:r>
                      <a:r>
                        <a:rPr dirty="0" sz="1100" spc="-5">
                          <a:latin typeface="Arial"/>
                          <a:cs typeface="Arial"/>
                        </a:rPr>
                        <a:t>(</a:t>
                      </a:r>
                      <a:r>
                        <a:rPr dirty="0" sz="1000" spc="-5" b="1">
                          <a:latin typeface="Arial"/>
                          <a:cs typeface="Arial"/>
                        </a:rPr>
                        <a:t>R5</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Guests enter </a:t>
                      </a:r>
                      <a:r>
                        <a:rPr dirty="0" sz="1100" spc="-5" b="1">
                          <a:latin typeface="Arial"/>
                          <a:cs typeface="Arial"/>
                        </a:rPr>
                        <a:t>Secondary Guest Inputs </a:t>
                      </a:r>
                      <a:r>
                        <a:rPr dirty="0" sz="1100" spc="-5">
                          <a:latin typeface="Arial"/>
                          <a:cs typeface="Arial"/>
                        </a:rPr>
                        <a:t>for fine-tuning their</a:t>
                      </a:r>
                      <a:r>
                        <a:rPr dirty="0" sz="1100" spc="-35">
                          <a:latin typeface="Arial"/>
                          <a:cs typeface="Arial"/>
                        </a:rPr>
                        <a:t> </a:t>
                      </a:r>
                      <a:r>
                        <a:rPr dirty="0" sz="1100" spc="-5">
                          <a:latin typeface="Arial"/>
                          <a:cs typeface="Arial"/>
                        </a:rPr>
                        <a:t>choices</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247775">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174625">
                        <a:lnSpc>
                          <a:spcPct val="110200"/>
                        </a:lnSpc>
                        <a:spcBef>
                          <a:spcPts val="300"/>
                        </a:spcBef>
                      </a:pPr>
                      <a:r>
                        <a:rPr dirty="0" sz="1100" spc="-5">
                          <a:latin typeface="Arial"/>
                          <a:cs typeface="Arial"/>
                        </a:rPr>
                        <a:t>Number of guests, Price range, Date range, Presence or absence of  pets, Size of room required, Room type (home, private room,  apartment, shared room), Basic amenities available (cooking utensils,  washing machines, etc.), Number of beds required, Number of  bathrooms required, Desired, Cancellation policy (strict, flexible),  Minimum desired rating of</a:t>
                      </a:r>
                      <a:r>
                        <a:rPr dirty="0" sz="1100" spc="-10">
                          <a:latin typeface="Arial"/>
                          <a:cs typeface="Arial"/>
                        </a:rPr>
                        <a:t> </a:t>
                      </a:r>
                      <a:r>
                        <a:rPr dirty="0" sz="1100" spc="-5">
                          <a:latin typeface="Arial"/>
                          <a:cs typeface="Arial"/>
                        </a:rPr>
                        <a:t>host</a:t>
                      </a:r>
                      <a:endParaRPr sz="1100">
                        <a:latin typeface="Arial"/>
                        <a:cs typeface="Arial"/>
                      </a:endParaRPr>
                    </a:p>
                  </a:txBody>
                  <a:tcPr marL="0" marR="0" marB="0" marT="381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Display </a:t>
                      </a:r>
                      <a:r>
                        <a:rPr dirty="0" sz="1100">
                          <a:latin typeface="Arial"/>
                          <a:cs typeface="Arial"/>
                        </a:rPr>
                        <a:t>a </a:t>
                      </a:r>
                      <a:r>
                        <a:rPr dirty="0" sz="1100" spc="-5">
                          <a:latin typeface="Arial"/>
                          <a:cs typeface="Arial"/>
                        </a:rPr>
                        <a:t>message with available room/house</a:t>
                      </a:r>
                      <a:r>
                        <a:rPr dirty="0" sz="1100" spc="-25">
                          <a:latin typeface="Arial"/>
                          <a:cs typeface="Arial"/>
                        </a:rPr>
                        <a:t> </a:t>
                      </a:r>
                      <a:r>
                        <a:rPr dirty="0" sz="1100" spc="-5">
                          <a:latin typeface="Arial"/>
                          <a:cs typeface="Arial"/>
                        </a:rPr>
                        <a:t>details</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628650">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299085">
                        <a:lnSpc>
                          <a:spcPts val="1280"/>
                        </a:lnSpc>
                        <a:spcBef>
                          <a:spcPts val="585"/>
                        </a:spcBef>
                      </a:pPr>
                      <a:r>
                        <a:rPr dirty="0" sz="1100" spc="-5">
                          <a:latin typeface="Arial"/>
                          <a:cs typeface="Arial"/>
                        </a:rPr>
                        <a:t>Validate the given details, and query the database to check for the  available rooms/houses in </a:t>
                      </a:r>
                      <a:r>
                        <a:rPr dirty="0" sz="1100">
                          <a:latin typeface="Arial"/>
                          <a:cs typeface="Arial"/>
                        </a:rPr>
                        <a:t>a </a:t>
                      </a:r>
                      <a:r>
                        <a:rPr dirty="0" sz="1100" spc="-5">
                          <a:latin typeface="Arial"/>
                          <a:cs typeface="Arial"/>
                        </a:rPr>
                        <a:t>given time period satisfying user inputs  and return it’s</a:t>
                      </a:r>
                      <a:r>
                        <a:rPr dirty="0" sz="1100" spc="-10">
                          <a:latin typeface="Arial"/>
                          <a:cs typeface="Arial"/>
                        </a:rPr>
                        <a:t> </a:t>
                      </a:r>
                      <a:r>
                        <a:rPr dirty="0" sz="1100" spc="-5">
                          <a:latin typeface="Arial"/>
                          <a:cs typeface="Arial"/>
                        </a:rPr>
                        <a:t>availability.</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4" name="object 4"/>
          <p:cNvGraphicFramePr>
            <a:graphicFrameLocks noGrp="1"/>
          </p:cNvGraphicFramePr>
          <p:nvPr/>
        </p:nvGraphicFramePr>
        <p:xfrm>
          <a:off x="914400" y="6134100"/>
          <a:ext cx="5958205" cy="1552575"/>
        </p:xfrm>
        <a:graphic>
          <a:graphicData uri="http://schemas.openxmlformats.org/drawingml/2006/table">
            <a:tbl>
              <a:tblPr firstRow="1" bandRow="1">
                <a:tableStyleId>{2D5ABB26-0587-4C30-8999-92F81FD0307C}</a:tableStyleId>
              </a:tblPr>
              <a:tblGrid>
                <a:gridCol w="1390650"/>
                <a:gridCol w="4552950"/>
              </a:tblGrid>
              <a:tr h="304800">
                <a:tc>
                  <a:txBody>
                    <a:bodyPr/>
                    <a:lstStyle/>
                    <a:p>
                      <a:pPr marL="61594">
                        <a:lnSpc>
                          <a:spcPct val="100000"/>
                        </a:lnSpc>
                        <a:spcBef>
                          <a:spcPts val="509"/>
                        </a:spcBef>
                      </a:pPr>
                      <a:r>
                        <a:rPr dirty="0" sz="1100" spc="-5">
                          <a:latin typeface="Arial"/>
                          <a:cs typeface="Arial"/>
                        </a:rPr>
                        <a:t>Requirement </a:t>
                      </a:r>
                      <a:r>
                        <a:rPr dirty="0" sz="1100">
                          <a:latin typeface="Arial"/>
                          <a:cs typeface="Arial"/>
                        </a:rPr>
                        <a:t>6</a:t>
                      </a:r>
                      <a:r>
                        <a:rPr dirty="0" sz="1100" spc="-40">
                          <a:latin typeface="Arial"/>
                          <a:cs typeface="Arial"/>
                        </a:rPr>
                        <a:t> </a:t>
                      </a:r>
                      <a:r>
                        <a:rPr dirty="0" sz="1100" spc="-5">
                          <a:latin typeface="Arial"/>
                          <a:cs typeface="Arial"/>
                        </a:rPr>
                        <a:t>(</a:t>
                      </a:r>
                      <a:r>
                        <a:rPr dirty="0" sz="1000" spc="-5" b="1">
                          <a:latin typeface="Arial"/>
                          <a:cs typeface="Arial"/>
                        </a:rPr>
                        <a:t>R6</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Guests </a:t>
                      </a:r>
                      <a:r>
                        <a:rPr dirty="0" sz="1100" spc="-5" b="1">
                          <a:latin typeface="Arial"/>
                          <a:cs typeface="Arial"/>
                        </a:rPr>
                        <a:t>create </a:t>
                      </a:r>
                      <a:r>
                        <a:rPr dirty="0" sz="1100" b="1">
                          <a:latin typeface="Arial"/>
                          <a:cs typeface="Arial"/>
                        </a:rPr>
                        <a:t>a </a:t>
                      </a:r>
                      <a:r>
                        <a:rPr dirty="0" sz="1100" spc="-5" b="1">
                          <a:latin typeface="Arial"/>
                          <a:cs typeface="Arial"/>
                        </a:rPr>
                        <a:t>wishlist </a:t>
                      </a:r>
                      <a:r>
                        <a:rPr dirty="0" sz="1100" spc="-5">
                          <a:latin typeface="Arial"/>
                          <a:cs typeface="Arial"/>
                        </a:rPr>
                        <a:t>(shortlist of their</a:t>
                      </a:r>
                      <a:r>
                        <a:rPr dirty="0" sz="1100" spc="-25">
                          <a:latin typeface="Arial"/>
                          <a:cs typeface="Arial"/>
                        </a:rPr>
                        <a:t> </a:t>
                      </a:r>
                      <a:r>
                        <a:rPr dirty="0" sz="1100" spc="-5">
                          <a:latin typeface="Arial"/>
                          <a:cs typeface="Arial"/>
                        </a:rPr>
                        <a:t>choices)</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238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Choices made by the user from the available</a:t>
                      </a:r>
                      <a:r>
                        <a:rPr dirty="0" sz="1100" spc="-20">
                          <a:latin typeface="Arial"/>
                          <a:cs typeface="Arial"/>
                        </a:rPr>
                        <a:t> </a:t>
                      </a:r>
                      <a:r>
                        <a:rPr dirty="0" sz="1100" spc="-5">
                          <a:latin typeface="Arial"/>
                          <a:cs typeface="Arial"/>
                        </a:rPr>
                        <a:t>properties</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Validate the given details, record the information into the</a:t>
                      </a:r>
                      <a:r>
                        <a:rPr dirty="0" sz="1100" spc="-30">
                          <a:latin typeface="Arial"/>
                          <a:cs typeface="Arial"/>
                        </a:rPr>
                        <a:t> </a:t>
                      </a:r>
                      <a:r>
                        <a:rPr dirty="0" sz="1100" spc="-5">
                          <a:latin typeface="Arial"/>
                          <a:cs typeface="Arial"/>
                        </a:rPr>
                        <a:t>database.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14400" y="914400"/>
          <a:ext cx="5958205" cy="1895475"/>
        </p:xfrm>
        <a:graphic>
          <a:graphicData uri="http://schemas.openxmlformats.org/drawingml/2006/table">
            <a:tbl>
              <a:tblPr firstRow="1" bandRow="1">
                <a:tableStyleId>{2D5ABB26-0587-4C30-8999-92F81FD0307C}</a:tableStyleId>
              </a:tblPr>
              <a:tblGrid>
                <a:gridCol w="1390650"/>
                <a:gridCol w="4552950"/>
              </a:tblGrid>
              <a:tr h="304800">
                <a:tc>
                  <a:txBody>
                    <a:bodyPr/>
                    <a:lstStyle/>
                    <a:p>
                      <a:pPr marL="61594">
                        <a:lnSpc>
                          <a:spcPct val="100000"/>
                        </a:lnSpc>
                        <a:spcBef>
                          <a:spcPts val="509"/>
                        </a:spcBef>
                      </a:pPr>
                      <a:r>
                        <a:rPr dirty="0" sz="1100" spc="-5">
                          <a:latin typeface="Arial"/>
                          <a:cs typeface="Arial"/>
                        </a:rPr>
                        <a:t>Requirement </a:t>
                      </a:r>
                      <a:r>
                        <a:rPr dirty="0" sz="1100">
                          <a:latin typeface="Arial"/>
                          <a:cs typeface="Arial"/>
                        </a:rPr>
                        <a:t>7</a:t>
                      </a:r>
                      <a:r>
                        <a:rPr dirty="0" sz="1100" spc="-40">
                          <a:latin typeface="Arial"/>
                          <a:cs typeface="Arial"/>
                        </a:rPr>
                        <a:t> </a:t>
                      </a:r>
                      <a:r>
                        <a:rPr dirty="0" sz="1100" spc="-5">
                          <a:latin typeface="Arial"/>
                          <a:cs typeface="Arial"/>
                        </a:rPr>
                        <a:t>(</a:t>
                      </a:r>
                      <a:r>
                        <a:rPr dirty="0" sz="1000" spc="-5" b="1">
                          <a:latin typeface="Arial"/>
                          <a:cs typeface="Arial"/>
                        </a:rPr>
                        <a:t>R7</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Guests </a:t>
                      </a:r>
                      <a:r>
                        <a:rPr dirty="0" sz="1100" spc="-5" b="1">
                          <a:latin typeface="Arial"/>
                          <a:cs typeface="Arial"/>
                        </a:rPr>
                        <a:t>Finalize</a:t>
                      </a:r>
                      <a:r>
                        <a:rPr dirty="0" sz="1100" spc="-10" b="1">
                          <a:latin typeface="Arial"/>
                          <a:cs typeface="Arial"/>
                        </a:rPr>
                        <a:t> </a:t>
                      </a:r>
                      <a:r>
                        <a:rPr dirty="0" sz="1100" spc="-5" b="1">
                          <a:latin typeface="Arial"/>
                          <a:cs typeface="Arial"/>
                        </a:rPr>
                        <a:t>Bookings</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143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137795">
                        <a:lnSpc>
                          <a:spcPct val="113599"/>
                        </a:lnSpc>
                        <a:spcBef>
                          <a:spcPts val="254"/>
                        </a:spcBef>
                      </a:pPr>
                      <a:r>
                        <a:rPr dirty="0" sz="1100" spc="-5">
                          <a:latin typeface="Arial"/>
                          <a:cs typeface="Arial"/>
                        </a:rPr>
                        <a:t>Choice made by the user from the available properties by searching or  from his created</a:t>
                      </a:r>
                      <a:r>
                        <a:rPr dirty="0" sz="1100" spc="-10">
                          <a:latin typeface="Arial"/>
                          <a:cs typeface="Arial"/>
                        </a:rPr>
                        <a:t> </a:t>
                      </a:r>
                      <a:r>
                        <a:rPr dirty="0" sz="1100" spc="-5">
                          <a:latin typeface="Arial"/>
                          <a:cs typeface="Arial"/>
                        </a:rPr>
                        <a:t>wishlist</a:t>
                      </a:r>
                      <a:endParaRPr sz="1100">
                        <a:latin typeface="Arial"/>
                        <a:cs typeface="Arial"/>
                      </a:endParaRPr>
                    </a:p>
                  </a:txBody>
                  <a:tcPr marL="0" marR="0" marB="0" marT="3238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95275">
                <a:tc>
                  <a:txBody>
                    <a:bodyPr/>
                    <a:lstStyle/>
                    <a:p>
                      <a:pPr marL="61594">
                        <a:lnSpc>
                          <a:spcPct val="100000"/>
                        </a:lnSpc>
                        <a:spcBef>
                          <a:spcPts val="434"/>
                        </a:spcBef>
                      </a:pPr>
                      <a:r>
                        <a:rPr dirty="0" sz="1100" spc="-5">
                          <a:latin typeface="Arial"/>
                          <a:cs typeface="Arial"/>
                        </a:rPr>
                        <a:t>Output</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346710">
                        <a:lnSpc>
                          <a:spcPts val="1280"/>
                        </a:lnSpc>
                        <a:spcBef>
                          <a:spcPts val="585"/>
                        </a:spcBef>
                      </a:pPr>
                      <a:r>
                        <a:rPr dirty="0" sz="1100" spc="-5">
                          <a:latin typeface="Arial"/>
                          <a:cs typeface="Arial"/>
                        </a:rPr>
                        <a:t>Validate the given details, record the information into the database,  display the Cancellation Policies for the</a:t>
                      </a:r>
                      <a:r>
                        <a:rPr dirty="0" sz="1100" spc="-20">
                          <a:latin typeface="Arial"/>
                          <a:cs typeface="Arial"/>
                        </a:rPr>
                        <a:t> </a:t>
                      </a:r>
                      <a:r>
                        <a:rPr dirty="0" sz="1100" spc="-5">
                          <a:latin typeface="Arial"/>
                          <a:cs typeface="Arial"/>
                        </a:rPr>
                        <a:t>property</a:t>
                      </a:r>
                      <a:endParaRPr sz="1100">
                        <a:latin typeface="Arial"/>
                        <a:cs typeface="Arial"/>
                      </a:endParaRPr>
                    </a:p>
                  </a:txBody>
                  <a:tcPr marL="0" marR="0" marB="0" marT="7429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3" name="object 3"/>
          <p:cNvGraphicFramePr>
            <a:graphicFrameLocks noGrp="1"/>
          </p:cNvGraphicFramePr>
          <p:nvPr/>
        </p:nvGraphicFramePr>
        <p:xfrm>
          <a:off x="914400" y="3181350"/>
          <a:ext cx="5958205" cy="1866900"/>
        </p:xfrm>
        <a:graphic>
          <a:graphicData uri="http://schemas.openxmlformats.org/drawingml/2006/table">
            <a:tbl>
              <a:tblPr firstRow="1" bandRow="1">
                <a:tableStyleId>{2D5ABB26-0587-4C30-8999-92F81FD0307C}</a:tableStyleId>
              </a:tblPr>
              <a:tblGrid>
                <a:gridCol w="1409700"/>
                <a:gridCol w="4533900"/>
              </a:tblGrid>
              <a:tr h="304800">
                <a:tc>
                  <a:txBody>
                    <a:bodyPr/>
                    <a:lstStyle/>
                    <a:p>
                      <a:pPr marL="61594">
                        <a:lnSpc>
                          <a:spcPct val="100000"/>
                        </a:lnSpc>
                        <a:spcBef>
                          <a:spcPts val="509"/>
                        </a:spcBef>
                      </a:pPr>
                      <a:r>
                        <a:rPr dirty="0" sz="1100" spc="-5">
                          <a:latin typeface="Arial"/>
                          <a:cs typeface="Arial"/>
                        </a:rPr>
                        <a:t>Requirement </a:t>
                      </a:r>
                      <a:r>
                        <a:rPr dirty="0" sz="1100">
                          <a:latin typeface="Arial"/>
                          <a:cs typeface="Arial"/>
                        </a:rPr>
                        <a:t>8</a:t>
                      </a:r>
                      <a:r>
                        <a:rPr dirty="0" sz="1100" spc="-35">
                          <a:latin typeface="Arial"/>
                          <a:cs typeface="Arial"/>
                        </a:rPr>
                        <a:t> </a:t>
                      </a:r>
                      <a:r>
                        <a:rPr dirty="0" sz="1100" spc="-5">
                          <a:latin typeface="Arial"/>
                          <a:cs typeface="Arial"/>
                        </a:rPr>
                        <a:t>(</a:t>
                      </a:r>
                      <a:r>
                        <a:rPr dirty="0" sz="1000" spc="-5" b="1">
                          <a:latin typeface="Arial"/>
                          <a:cs typeface="Arial"/>
                        </a:rPr>
                        <a:t>R8</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a:latin typeface="Arial"/>
                          <a:cs typeface="Arial"/>
                        </a:rPr>
                        <a:t>A </a:t>
                      </a:r>
                      <a:r>
                        <a:rPr dirty="0" sz="1100" spc="-5" b="1">
                          <a:latin typeface="Arial"/>
                          <a:cs typeface="Arial"/>
                        </a:rPr>
                        <a:t>Messaging System </a:t>
                      </a:r>
                      <a:r>
                        <a:rPr dirty="0" sz="1100" spc="-5">
                          <a:latin typeface="Arial"/>
                          <a:cs typeface="Arial"/>
                        </a:rPr>
                        <a:t>between hosts and</a:t>
                      </a:r>
                      <a:r>
                        <a:rPr dirty="0" sz="1100" spc="-20">
                          <a:latin typeface="Arial"/>
                          <a:cs typeface="Arial"/>
                        </a:rPr>
                        <a:t> </a:t>
                      </a:r>
                      <a:r>
                        <a:rPr dirty="0" sz="1100" spc="-5">
                          <a:latin typeface="Arial"/>
                          <a:cs typeface="Arial"/>
                        </a:rPr>
                        <a:t>guests</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Guest/Host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238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434"/>
                        </a:spcBef>
                      </a:pPr>
                      <a:r>
                        <a:rPr dirty="0" sz="1100" spc="-5">
                          <a:latin typeface="Arial"/>
                          <a:cs typeface="Arial"/>
                        </a:rPr>
                        <a:t>Sender ID, Receiver ID, strings of</a:t>
                      </a:r>
                      <a:r>
                        <a:rPr dirty="0" sz="1100" spc="-15">
                          <a:latin typeface="Arial"/>
                          <a:cs typeface="Arial"/>
                        </a:rPr>
                        <a:t> </a:t>
                      </a:r>
                      <a:r>
                        <a:rPr dirty="0" sz="1100" spc="-5">
                          <a:latin typeface="Arial"/>
                          <a:cs typeface="Arial"/>
                        </a:rPr>
                        <a:t>messages</a:t>
                      </a:r>
                      <a:endParaRPr sz="1100">
                        <a:latin typeface="Arial"/>
                        <a:cs typeface="Arial"/>
                      </a:endParaRPr>
                    </a:p>
                  </a:txBody>
                  <a:tcPr marL="0" marR="0" marB="0" marT="5524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619125">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250190">
                        <a:lnSpc>
                          <a:spcPct val="93800"/>
                        </a:lnSpc>
                        <a:spcBef>
                          <a:spcPts val="595"/>
                        </a:spcBef>
                      </a:pPr>
                      <a:r>
                        <a:rPr dirty="0" sz="1100" spc="-5">
                          <a:latin typeface="Arial"/>
                          <a:cs typeface="Arial"/>
                        </a:rPr>
                        <a:t>Validate the given details, record the information into the database,  create real-time connection between two parties and take messages  from the sender and display it to the</a:t>
                      </a:r>
                      <a:r>
                        <a:rPr dirty="0" sz="1100" spc="-15">
                          <a:latin typeface="Arial"/>
                          <a:cs typeface="Arial"/>
                        </a:rPr>
                        <a:t> </a:t>
                      </a:r>
                      <a:r>
                        <a:rPr dirty="0" sz="1100" spc="-5">
                          <a:latin typeface="Arial"/>
                          <a:cs typeface="Arial"/>
                        </a:rPr>
                        <a:t>receiver.</a:t>
                      </a:r>
                      <a:endParaRPr sz="1100">
                        <a:latin typeface="Arial"/>
                        <a:cs typeface="Arial"/>
                      </a:endParaRPr>
                    </a:p>
                  </a:txBody>
                  <a:tcPr marL="0" marR="0" marB="0" marT="7556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4" name="object 4"/>
          <p:cNvGraphicFramePr>
            <a:graphicFrameLocks noGrp="1"/>
          </p:cNvGraphicFramePr>
          <p:nvPr/>
        </p:nvGraphicFramePr>
        <p:xfrm>
          <a:off x="914400" y="5419725"/>
          <a:ext cx="5958205" cy="1743075"/>
        </p:xfrm>
        <a:graphic>
          <a:graphicData uri="http://schemas.openxmlformats.org/drawingml/2006/table">
            <a:tbl>
              <a:tblPr firstRow="1" bandRow="1">
                <a:tableStyleId>{2D5ABB26-0587-4C30-8999-92F81FD0307C}</a:tableStyleId>
              </a:tblPr>
              <a:tblGrid>
                <a:gridCol w="1409700"/>
                <a:gridCol w="4533900"/>
              </a:tblGrid>
              <a:tr h="304800">
                <a:tc>
                  <a:txBody>
                    <a:bodyPr/>
                    <a:lstStyle/>
                    <a:p>
                      <a:pPr marL="61594">
                        <a:lnSpc>
                          <a:spcPct val="100000"/>
                        </a:lnSpc>
                        <a:spcBef>
                          <a:spcPts val="509"/>
                        </a:spcBef>
                      </a:pPr>
                      <a:r>
                        <a:rPr dirty="0" sz="1100" spc="-5">
                          <a:latin typeface="Arial"/>
                          <a:cs typeface="Arial"/>
                        </a:rPr>
                        <a:t>Requirement </a:t>
                      </a:r>
                      <a:r>
                        <a:rPr dirty="0" sz="1100">
                          <a:latin typeface="Arial"/>
                          <a:cs typeface="Arial"/>
                        </a:rPr>
                        <a:t>9</a:t>
                      </a:r>
                      <a:r>
                        <a:rPr dirty="0" sz="1100" spc="-35">
                          <a:latin typeface="Arial"/>
                          <a:cs typeface="Arial"/>
                        </a:rPr>
                        <a:t> </a:t>
                      </a:r>
                      <a:r>
                        <a:rPr dirty="0" sz="1100" spc="-5">
                          <a:latin typeface="Arial"/>
                          <a:cs typeface="Arial"/>
                        </a:rPr>
                        <a:t>(</a:t>
                      </a:r>
                      <a:r>
                        <a:rPr dirty="0" sz="1000" spc="-5" b="1">
                          <a:latin typeface="Arial"/>
                          <a:cs typeface="Arial"/>
                        </a:rPr>
                        <a:t>R9</a:t>
                      </a:r>
                      <a:r>
                        <a:rPr dirty="0" sz="1100" spc="-5">
                          <a:latin typeface="Arial"/>
                          <a:cs typeface="Arial"/>
                        </a:rPr>
                        <a: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b="1">
                          <a:latin typeface="Arial"/>
                          <a:cs typeface="Arial"/>
                        </a:rPr>
                        <a:t>Multiple payment</a:t>
                      </a:r>
                      <a:r>
                        <a:rPr dirty="0" sz="1100" spc="-10" b="1">
                          <a:latin typeface="Arial"/>
                          <a:cs typeface="Arial"/>
                        </a:rPr>
                        <a:t> </a:t>
                      </a:r>
                      <a:r>
                        <a:rPr dirty="0" sz="1100" spc="-5" b="1">
                          <a:latin typeface="Arial"/>
                          <a:cs typeface="Arial"/>
                        </a:rPr>
                        <a:t>methods</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User</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Guest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14350">
                <a:tc>
                  <a:txBody>
                    <a:bodyPr/>
                    <a:lstStyle/>
                    <a:p>
                      <a:pPr marL="61594">
                        <a:lnSpc>
                          <a:spcPct val="100000"/>
                        </a:lnSpc>
                        <a:spcBef>
                          <a:spcPts val="509"/>
                        </a:spcBef>
                      </a:pPr>
                      <a:r>
                        <a:rPr dirty="0" sz="1100" spc="-5">
                          <a:latin typeface="Arial"/>
                          <a:cs typeface="Arial"/>
                        </a:rPr>
                        <a:t>Input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marR="235585">
                        <a:lnSpc>
                          <a:spcPct val="113599"/>
                        </a:lnSpc>
                        <a:spcBef>
                          <a:spcPts val="254"/>
                        </a:spcBef>
                      </a:pPr>
                      <a:r>
                        <a:rPr dirty="0" sz="1100" spc="-5">
                          <a:latin typeface="Arial"/>
                          <a:cs typeface="Arial"/>
                        </a:rPr>
                        <a:t>Total Pay time, Credit/Debit card details, Third party integrations(Net  banking, PayPal</a:t>
                      </a:r>
                      <a:r>
                        <a:rPr dirty="0" sz="1100" spc="-10">
                          <a:latin typeface="Arial"/>
                          <a:cs typeface="Arial"/>
                        </a:rPr>
                        <a:t> </a:t>
                      </a:r>
                      <a:r>
                        <a:rPr dirty="0" sz="1100" spc="-5">
                          <a:latin typeface="Arial"/>
                          <a:cs typeface="Arial"/>
                        </a:rPr>
                        <a:t>etc)</a:t>
                      </a:r>
                      <a:endParaRPr sz="1100">
                        <a:latin typeface="Arial"/>
                        <a:cs typeface="Arial"/>
                      </a:endParaRPr>
                    </a:p>
                  </a:txBody>
                  <a:tcPr marL="0" marR="0" marB="0" marT="32384">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Output</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Database Record, Database successfully updated</a:t>
                      </a:r>
                      <a:r>
                        <a:rPr dirty="0" sz="1100" spc="-20">
                          <a:latin typeface="Arial"/>
                          <a:cs typeface="Arial"/>
                        </a:rPr>
                        <a:t> </a:t>
                      </a:r>
                      <a:r>
                        <a:rPr dirty="0" sz="1100" spc="-5">
                          <a:latin typeface="Arial"/>
                          <a:cs typeface="Arial"/>
                        </a:rPr>
                        <a:t>message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304800">
                <a:tc>
                  <a:txBody>
                    <a:bodyPr/>
                    <a:lstStyle/>
                    <a:p>
                      <a:pPr marL="61594">
                        <a:lnSpc>
                          <a:spcPct val="100000"/>
                        </a:lnSpc>
                        <a:spcBef>
                          <a:spcPts val="509"/>
                        </a:spcBef>
                      </a:pPr>
                      <a:r>
                        <a:rPr dirty="0" sz="1100" spc="-5">
                          <a:latin typeface="Arial"/>
                          <a:cs typeface="Arial"/>
                        </a:rPr>
                        <a:t>Processing</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594">
                        <a:lnSpc>
                          <a:spcPct val="100000"/>
                        </a:lnSpc>
                        <a:spcBef>
                          <a:spcPts val="509"/>
                        </a:spcBef>
                      </a:pPr>
                      <a:r>
                        <a:rPr dirty="0" sz="1100" spc="-5">
                          <a:latin typeface="Arial"/>
                          <a:cs typeface="Arial"/>
                        </a:rPr>
                        <a:t>Validate the given details and record the information into the</a:t>
                      </a:r>
                      <a:r>
                        <a:rPr dirty="0" sz="1100" spc="-40">
                          <a:latin typeface="Arial"/>
                          <a:cs typeface="Arial"/>
                        </a:rPr>
                        <a:t> </a:t>
                      </a:r>
                      <a:r>
                        <a:rPr dirty="0" sz="1100" spc="-5">
                          <a:latin typeface="Arial"/>
                          <a:cs typeface="Arial"/>
                        </a:rPr>
                        <a:t>database.</a:t>
                      </a:r>
                      <a:endParaRPr sz="1100">
                        <a:latin typeface="Arial"/>
                        <a:cs typeface="Arial"/>
                      </a:endParaRPr>
                    </a:p>
                  </a:txBody>
                  <a:tcPr marL="0" marR="0" marB="0" marT="64769">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2020-12-10T08:17:18Z</dcterms:created>
  <dcterms:modified xsi:type="dcterms:W3CDTF">2020-12-10T08:17:18Z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2020-12-10T00:00:00Z</vt:filetime>
  </property>
</Properties>
</file>