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25"/>
  </p:notesMasterIdLst>
  <p:sldIdLst>
    <p:sldId id="256" r:id="rId2"/>
    <p:sldId id="258" r:id="rId3"/>
    <p:sldId id="257" r:id="rId4"/>
    <p:sldId id="264" r:id="rId5"/>
    <p:sldId id="259" r:id="rId6"/>
    <p:sldId id="263" r:id="rId7"/>
    <p:sldId id="260" r:id="rId8"/>
    <p:sldId id="279" r:id="rId9"/>
    <p:sldId id="261" r:id="rId10"/>
    <p:sldId id="262" r:id="rId11"/>
    <p:sldId id="265" r:id="rId12"/>
    <p:sldId id="274" r:id="rId13"/>
    <p:sldId id="273" r:id="rId14"/>
    <p:sldId id="275" r:id="rId15"/>
    <p:sldId id="277" r:id="rId16"/>
    <p:sldId id="278" r:id="rId17"/>
    <p:sldId id="266" r:id="rId18"/>
    <p:sldId id="267" r:id="rId19"/>
    <p:sldId id="268" r:id="rId20"/>
    <p:sldId id="270" r:id="rId21"/>
    <p:sldId id="269" r:id="rId22"/>
    <p:sldId id="272" r:id="rId23"/>
    <p:sldId id="271" r:id="rId24"/>
  </p:sldIdLst>
  <p:sldSz cx="18288000" cy="10287000"/>
  <p:notesSz cx="6858000" cy="9144000"/>
  <p:embeddedFontLst>
    <p:embeddedFont>
      <p:font typeface="Archivo Black" panose="020B0604020202020204" charset="0"/>
      <p:regular r:id="rId26"/>
    </p:embeddedFont>
    <p:embeddedFont>
      <p:font typeface="Arial Rounded MT Bold" panose="020F0704030504030204" pitchFamily="34" charset="0"/>
      <p:regular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B7BA13-665C-41A5-AF47-9F1704F2F135}">
  <a:tblStyle styleId="{24B7BA13-665C-41A5-AF47-9F1704F2F13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173" autoAdjust="0"/>
  </p:normalViewPr>
  <p:slideViewPr>
    <p:cSldViewPr snapToGrid="0">
      <p:cViewPr varScale="1">
        <p:scale>
          <a:sx n="55" d="100"/>
          <a:sy n="55" d="100"/>
        </p:scale>
        <p:origin x="65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eja Ganguli" userId="c9d9f8a8bd839edd" providerId="LiveId" clId="{C25B95E8-149F-4365-8FF5-E482787FE6FB}"/>
    <pc:docChg chg="custSel addSld delSld modSld">
      <pc:chgData name="Shreeja Ganguli" userId="c9d9f8a8bd839edd" providerId="LiveId" clId="{C25B95E8-149F-4365-8FF5-E482787FE6FB}" dt="2025-06-19T16:31:27.156" v="47" actId="47"/>
      <pc:docMkLst>
        <pc:docMk/>
      </pc:docMkLst>
      <pc:sldChg chg="addSp delSp modSp mod">
        <pc:chgData name="Shreeja Ganguli" userId="c9d9f8a8bd839edd" providerId="LiveId" clId="{C25B95E8-149F-4365-8FF5-E482787FE6FB}" dt="2025-06-02T16:06:49.193" v="3" actId="1076"/>
        <pc:sldMkLst>
          <pc:docMk/>
          <pc:sldMk cId="0" sldId="272"/>
        </pc:sldMkLst>
        <pc:spChg chg="mod">
          <ac:chgData name="Shreeja Ganguli" userId="c9d9f8a8bd839edd" providerId="LiveId" clId="{C25B95E8-149F-4365-8FF5-E482787FE6FB}" dt="2025-06-02T16:06:49.193" v="3" actId="1076"/>
          <ac:spMkLst>
            <pc:docMk/>
            <pc:sldMk cId="0" sldId="272"/>
            <ac:spMk id="4" creationId="{94D0725B-8AE3-92A5-6F84-ED4543F29718}"/>
          </ac:spMkLst>
        </pc:spChg>
        <pc:picChg chg="add mod">
          <ac:chgData name="Shreeja Ganguli" userId="c9d9f8a8bd839edd" providerId="LiveId" clId="{C25B95E8-149F-4365-8FF5-E482787FE6FB}" dt="2025-06-02T16:06:32.029" v="2" actId="14100"/>
          <ac:picMkLst>
            <pc:docMk/>
            <pc:sldMk cId="0" sldId="272"/>
            <ac:picMk id="5" creationId="{F6BC2D0A-2659-70F2-BE2E-6D452D12A401}"/>
          </ac:picMkLst>
        </pc:picChg>
      </pc:sldChg>
      <pc:sldChg chg="delSp modSp add del mod">
        <pc:chgData name="Shreeja Ganguli" userId="c9d9f8a8bd839edd" providerId="LiveId" clId="{C25B95E8-149F-4365-8FF5-E482787FE6FB}" dt="2025-06-19T16:31:27.156" v="47" actId="47"/>
        <pc:sldMkLst>
          <pc:docMk/>
          <pc:sldMk cId="1893960529"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0" name="Google Shape;22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3217225" y="1156800"/>
            <a:ext cx="110898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4313650" y="2388325"/>
            <a:ext cx="85053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3200"/>
              <a:buFont typeface="Montserrat"/>
              <a:buNone/>
              <a:defRPr>
                <a:latin typeface="Montserrat"/>
                <a:ea typeface="Montserrat"/>
                <a:cs typeface="Montserrat"/>
                <a:sym typeface="Montserrat"/>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3994725" y="25576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 name="Google Shape;17;p4"/>
          <p:cNvSpPr txBox="1">
            <a:spLocks noGrp="1"/>
          </p:cNvSpPr>
          <p:nvPr>
            <p:ph type="ctrTitle"/>
          </p:nvPr>
        </p:nvSpPr>
        <p:spPr>
          <a:xfrm>
            <a:off x="3217225" y="1156800"/>
            <a:ext cx="110898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5"/>
          <p:cNvSpPr txBox="1">
            <a:spLocks noGrp="1"/>
          </p:cNvSpPr>
          <p:nvPr>
            <p:ph type="ctrTitle"/>
          </p:nvPr>
        </p:nvSpPr>
        <p:spPr>
          <a:xfrm>
            <a:off x="3217225" y="1156800"/>
            <a:ext cx="110898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124525" y="3109325"/>
            <a:ext cx="4038600" cy="4526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2" name="Google Shape;22;p6"/>
          <p:cNvSpPr txBox="1">
            <a:spLocks noGrp="1"/>
          </p:cNvSpPr>
          <p:nvPr>
            <p:ph type="body" idx="2"/>
          </p:nvPr>
        </p:nvSpPr>
        <p:spPr>
          <a:xfrm>
            <a:off x="8315525" y="3109325"/>
            <a:ext cx="4038600" cy="4526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3" name="Google Shape;23;p6"/>
          <p:cNvSpPr txBox="1">
            <a:spLocks noGrp="1"/>
          </p:cNvSpPr>
          <p:nvPr>
            <p:ph type="ctrTitle"/>
          </p:nvPr>
        </p:nvSpPr>
        <p:spPr>
          <a:xfrm>
            <a:off x="3217225" y="1156800"/>
            <a:ext cx="110898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7"/>
          <p:cNvSpPr txBox="1">
            <a:spLocks noGrp="1"/>
          </p:cNvSpPr>
          <p:nvPr>
            <p:ph type="body" idx="1"/>
          </p:nvPr>
        </p:nvSpPr>
        <p:spPr>
          <a:xfrm>
            <a:off x="4010950" y="276855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7"/>
          <p:cNvSpPr txBox="1">
            <a:spLocks noGrp="1"/>
          </p:cNvSpPr>
          <p:nvPr>
            <p:ph type="ctrTitle"/>
          </p:nvPr>
        </p:nvSpPr>
        <p:spPr>
          <a:xfrm>
            <a:off x="3217225" y="1156800"/>
            <a:ext cx="110898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7"/>
        <p:cNvGrpSpPr/>
        <p:nvPr/>
      </p:nvGrpSpPr>
      <p:grpSpPr>
        <a:xfrm>
          <a:off x="0" y="0"/>
          <a:ext cx="0" cy="0"/>
          <a:chOff x="0" y="0"/>
          <a:chExt cx="0" cy="0"/>
        </a:xfrm>
      </p:grpSpPr>
      <p:sp>
        <p:nvSpPr>
          <p:cNvPr id="28" name="Google Shape;28;p8"/>
          <p:cNvSpPr>
            <a:spLocks noGrp="1"/>
          </p:cNvSpPr>
          <p:nvPr>
            <p:ph type="pic" idx="2"/>
          </p:nvPr>
        </p:nvSpPr>
        <p:spPr>
          <a:xfrm>
            <a:off x="9087229" y="1637750"/>
            <a:ext cx="7395900" cy="5547000"/>
          </a:xfrm>
          <a:prstGeom prst="rect">
            <a:avLst/>
          </a:prstGeom>
          <a:noFill/>
          <a:ln>
            <a:noFill/>
          </a:ln>
        </p:spPr>
      </p:sp>
      <p:sp>
        <p:nvSpPr>
          <p:cNvPr id="29" name="Google Shape;29;p8"/>
          <p:cNvSpPr txBox="1">
            <a:spLocks noGrp="1"/>
          </p:cNvSpPr>
          <p:nvPr>
            <p:ph type="body" idx="1"/>
          </p:nvPr>
        </p:nvSpPr>
        <p:spPr>
          <a:xfrm>
            <a:off x="1495750" y="3774625"/>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30" name="Google Shape;30;p8"/>
          <p:cNvSpPr txBox="1">
            <a:spLocks noGrp="1"/>
          </p:cNvSpPr>
          <p:nvPr>
            <p:ph type="title"/>
          </p:nvPr>
        </p:nvSpPr>
        <p:spPr>
          <a:xfrm>
            <a:off x="1495750" y="1637750"/>
            <a:ext cx="6758400" cy="11430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rot="5400000">
            <a:off x="4090821" y="-4090940"/>
            <a:ext cx="10287066" cy="18468946"/>
            <a:chOff x="0" y="-47625"/>
            <a:chExt cx="2709333" cy="4864217"/>
          </a:xfrm>
        </p:grpSpPr>
        <p:sp>
          <p:nvSpPr>
            <p:cNvPr id="7" name="Google Shape;7;p1"/>
            <p:cNvSpPr/>
            <p:nvPr/>
          </p:nvSpPr>
          <p:spPr>
            <a:xfrm>
              <a:off x="0" y="0"/>
              <a:ext cx="2709333" cy="4816592"/>
            </a:xfrm>
            <a:custGeom>
              <a:avLst/>
              <a:gdLst/>
              <a:ahLst/>
              <a:cxnLst/>
              <a:rect l="l" t="t" r="r" b="b"/>
              <a:pathLst>
                <a:path w="2709333" h="4816592" extrusionOk="0">
                  <a:moveTo>
                    <a:pt x="0" y="0"/>
                  </a:moveTo>
                  <a:lnTo>
                    <a:pt x="2709333" y="0"/>
                  </a:lnTo>
                  <a:lnTo>
                    <a:pt x="2709333" y="4816592"/>
                  </a:lnTo>
                  <a:lnTo>
                    <a:pt x="0" y="4816592"/>
                  </a:lnTo>
                  <a:close/>
                </a:path>
              </a:pathLst>
            </a:custGeom>
            <a:gradFill>
              <a:gsLst>
                <a:gs pos="0">
                  <a:srgbClr val="CDFFD8"/>
                </a:gs>
                <a:gs pos="100000">
                  <a:srgbClr val="94B9FF"/>
                </a:gs>
              </a:gsLst>
              <a:lin ang="0" scaled="0"/>
            </a:gradFill>
            <a:ln>
              <a:noFill/>
            </a:ln>
          </p:spPr>
        </p:sp>
        <p:sp>
          <p:nvSpPr>
            <p:cNvPr id="8" name="Google Shape;8;p1"/>
            <p:cNvSpPr txBox="1"/>
            <p:nvPr/>
          </p:nvSpPr>
          <p:spPr>
            <a:xfrm>
              <a:off x="0" y="-47625"/>
              <a:ext cx="812700" cy="8604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 name="Google Shape;9;p1"/>
          <p:cNvSpPr txBox="1">
            <a:spLocks noGrp="1"/>
          </p:cNvSpPr>
          <p:nvPr>
            <p:ph type="title"/>
          </p:nvPr>
        </p:nvSpPr>
        <p:spPr>
          <a:xfrm>
            <a:off x="1495750" y="988650"/>
            <a:ext cx="141093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Archivo Black"/>
              <a:buNone/>
              <a:defRPr sz="4400" i="0" u="none" strike="noStrike" cap="none">
                <a:solidFill>
                  <a:schemeClr val="dk1"/>
                </a:solidFill>
                <a:latin typeface="Archivo Black"/>
                <a:ea typeface="Archivo Black"/>
                <a:cs typeface="Archivo Black"/>
                <a:sym typeface="Archiv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body" idx="1"/>
          </p:nvPr>
        </p:nvSpPr>
        <p:spPr>
          <a:xfrm>
            <a:off x="4108300" y="3287825"/>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accent3"/>
              </a:buClr>
              <a:buSzPts val="3200"/>
              <a:buChar char="•"/>
              <a:defRPr sz="3200" i="0" u="none" strike="noStrike" cap="none">
                <a:solidFill>
                  <a:schemeClr val="accent3"/>
                </a:solidFill>
              </a:defRPr>
            </a:lvl1pPr>
            <a:lvl2pPr marL="914400" marR="0" lvl="1" indent="-406400" algn="l" rtl="0">
              <a:spcBef>
                <a:spcPts val="560"/>
              </a:spcBef>
              <a:spcAft>
                <a:spcPts val="0"/>
              </a:spcAft>
              <a:buClr>
                <a:schemeClr val="accent3"/>
              </a:buClr>
              <a:buSzPts val="2800"/>
              <a:buChar char="–"/>
              <a:defRPr sz="2800" i="0" u="none" strike="noStrike" cap="none">
                <a:solidFill>
                  <a:schemeClr val="accent3"/>
                </a:solidFill>
              </a:defRPr>
            </a:lvl2pPr>
            <a:lvl3pPr marL="1371600" marR="0" lvl="2" indent="-381000" algn="l" rtl="0">
              <a:spcBef>
                <a:spcPts val="480"/>
              </a:spcBef>
              <a:spcAft>
                <a:spcPts val="0"/>
              </a:spcAft>
              <a:buClr>
                <a:schemeClr val="accent3"/>
              </a:buClr>
              <a:buSzPts val="2400"/>
              <a:buChar char="•"/>
              <a:defRPr sz="2400" i="0" u="none" strike="noStrike" cap="none">
                <a:solidFill>
                  <a:schemeClr val="accent3"/>
                </a:solidFill>
              </a:defRPr>
            </a:lvl3pPr>
            <a:lvl4pPr marL="1828800" marR="0" lvl="3" indent="-355600" algn="l" rtl="0">
              <a:spcBef>
                <a:spcPts val="400"/>
              </a:spcBef>
              <a:spcAft>
                <a:spcPts val="0"/>
              </a:spcAft>
              <a:buClr>
                <a:schemeClr val="accent3"/>
              </a:buClr>
              <a:buSzPts val="2000"/>
              <a:buChar char="–"/>
              <a:defRPr sz="2000" i="0" u="none" strike="noStrike" cap="none">
                <a:solidFill>
                  <a:schemeClr val="accent3"/>
                </a:solidFill>
              </a:defRPr>
            </a:lvl4pPr>
            <a:lvl5pPr marL="2286000" marR="0" lvl="4" indent="-355600" algn="l" rtl="0">
              <a:spcBef>
                <a:spcPts val="400"/>
              </a:spcBef>
              <a:spcAft>
                <a:spcPts val="0"/>
              </a:spcAft>
              <a:buClr>
                <a:schemeClr val="accent3"/>
              </a:buClr>
              <a:buSzPts val="2000"/>
              <a:buChar char="»"/>
              <a:defRPr sz="2000" i="0" u="none" strike="noStrike" cap="none">
                <a:solidFill>
                  <a:schemeClr val="accent3"/>
                </a:solidFill>
              </a:defRPr>
            </a:lvl5pPr>
            <a:lvl6pPr marL="2743200" marR="0" lvl="5" indent="-355600" algn="l" rtl="0">
              <a:spcBef>
                <a:spcPts val="400"/>
              </a:spcBef>
              <a:spcAft>
                <a:spcPts val="0"/>
              </a:spcAft>
              <a:buClr>
                <a:schemeClr val="accent3"/>
              </a:buClr>
              <a:buSzPts val="2000"/>
              <a:buChar char="•"/>
              <a:defRPr sz="2000" i="0" u="none" strike="noStrike" cap="none">
                <a:solidFill>
                  <a:schemeClr val="accent3"/>
                </a:solidFill>
              </a:defRPr>
            </a:lvl6pPr>
            <a:lvl7pPr marL="3200400" marR="0" lvl="6" indent="-355600" algn="l" rtl="0">
              <a:spcBef>
                <a:spcPts val="400"/>
              </a:spcBef>
              <a:spcAft>
                <a:spcPts val="0"/>
              </a:spcAft>
              <a:buClr>
                <a:schemeClr val="accent3"/>
              </a:buClr>
              <a:buSzPts val="2000"/>
              <a:buChar char="•"/>
              <a:defRPr sz="2000" i="0" u="none" strike="noStrike" cap="none">
                <a:solidFill>
                  <a:schemeClr val="accent3"/>
                </a:solidFill>
              </a:defRPr>
            </a:lvl7pPr>
            <a:lvl8pPr marL="3657600" marR="0" lvl="7" indent="-355600" algn="l" rtl="0">
              <a:spcBef>
                <a:spcPts val="400"/>
              </a:spcBef>
              <a:spcAft>
                <a:spcPts val="0"/>
              </a:spcAft>
              <a:buClr>
                <a:schemeClr val="accent3"/>
              </a:buClr>
              <a:buSzPts val="2000"/>
              <a:buChar char="•"/>
              <a:defRPr sz="2000" i="0" u="none" strike="noStrike" cap="none">
                <a:solidFill>
                  <a:schemeClr val="accent3"/>
                </a:solidFill>
              </a:defRPr>
            </a:lvl8pPr>
            <a:lvl9pPr marL="4114800" marR="0" lvl="8" indent="-355600" algn="l" rtl="0">
              <a:spcBef>
                <a:spcPts val="400"/>
              </a:spcBef>
              <a:spcAft>
                <a:spcPts val="0"/>
              </a:spcAft>
              <a:buClr>
                <a:schemeClr val="accent3"/>
              </a:buClr>
              <a:buSzPts val="2000"/>
              <a:buChar char="•"/>
              <a:defRPr sz="2000" i="0" u="none" strike="noStrike" cap="none">
                <a:solidFill>
                  <a:schemeClr val="accent3"/>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grpSp>
        <p:nvGrpSpPr>
          <p:cNvPr id="35" name="Google Shape;35;p9"/>
          <p:cNvGrpSpPr/>
          <p:nvPr/>
        </p:nvGrpSpPr>
        <p:grpSpPr>
          <a:xfrm rot="5400000">
            <a:off x="4090915" y="-4090911"/>
            <a:ext cx="10287000" cy="18468822"/>
            <a:chOff x="0" y="-47625"/>
            <a:chExt cx="2709333" cy="4864217"/>
          </a:xfrm>
        </p:grpSpPr>
        <p:sp>
          <p:nvSpPr>
            <p:cNvPr id="36" name="Google Shape;36;p9"/>
            <p:cNvSpPr/>
            <p:nvPr/>
          </p:nvSpPr>
          <p:spPr>
            <a:xfrm>
              <a:off x="0" y="0"/>
              <a:ext cx="2709333" cy="4816592"/>
            </a:xfrm>
            <a:custGeom>
              <a:avLst/>
              <a:gdLst/>
              <a:ahLst/>
              <a:cxnLst/>
              <a:rect l="l" t="t" r="r" b="b"/>
              <a:pathLst>
                <a:path w="2709333" h="4816592" extrusionOk="0">
                  <a:moveTo>
                    <a:pt x="0" y="0"/>
                  </a:moveTo>
                  <a:lnTo>
                    <a:pt x="2709333" y="0"/>
                  </a:lnTo>
                  <a:lnTo>
                    <a:pt x="2709333" y="4816592"/>
                  </a:lnTo>
                  <a:lnTo>
                    <a:pt x="0" y="4816592"/>
                  </a:lnTo>
                  <a:close/>
                </a:path>
              </a:pathLst>
            </a:custGeom>
            <a:gradFill>
              <a:gsLst>
                <a:gs pos="0">
                  <a:srgbClr val="CDFFD8"/>
                </a:gs>
                <a:gs pos="100000">
                  <a:srgbClr val="94B9FF"/>
                </a:gs>
              </a:gsLst>
              <a:lin ang="0" scaled="0"/>
            </a:gradFill>
            <a:ln>
              <a:noFill/>
            </a:ln>
          </p:spPr>
          <p:txBody>
            <a:bodyPr/>
            <a:lstStyle/>
            <a:p>
              <a:endParaRPr lang="en-IN"/>
            </a:p>
          </p:txBody>
        </p:sp>
        <p:sp>
          <p:nvSpPr>
            <p:cNvPr id="37" name="Google Shape;37;p9"/>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8" name="Google Shape;48;p9"/>
          <p:cNvSpPr/>
          <p:nvPr/>
        </p:nvSpPr>
        <p:spPr>
          <a:xfrm>
            <a:off x="4882905" y="2057039"/>
            <a:ext cx="1254125" cy="1254120"/>
          </a:xfrm>
          <a:custGeom>
            <a:avLst/>
            <a:gdLst/>
            <a:ahLst/>
            <a:cxnLst/>
            <a:rect l="l" t="t" r="r" b="b"/>
            <a:pathLst>
              <a:path w="6350000" h="6349974" extrusionOk="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rotWithShape="1">
            <a:blip r:embed="rId3">
              <a:alphaModFix/>
            </a:blip>
            <a:stretch>
              <a:fillRect l="-78578" t="-29533" r="-25045"/>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CB4B7F3-FD45-6A51-DD1E-86CA88FE0796}"/>
              </a:ext>
            </a:extLst>
          </p:cNvPr>
          <p:cNvPicPr>
            <a:picLocks noChangeAspect="1"/>
          </p:cNvPicPr>
          <p:nvPr/>
        </p:nvPicPr>
        <p:blipFill>
          <a:blip r:embed="rId4"/>
          <a:stretch>
            <a:fillRect/>
          </a:stretch>
        </p:blipFill>
        <p:spPr>
          <a:xfrm>
            <a:off x="0" y="0"/>
            <a:ext cx="18288000" cy="10287000"/>
          </a:xfrm>
          <a:prstGeom prst="rect">
            <a:avLst/>
          </a:prstGeom>
        </p:spPr>
      </p:pic>
      <p:sp>
        <p:nvSpPr>
          <p:cNvPr id="4" name="Rectangle 3">
            <a:extLst>
              <a:ext uri="{FF2B5EF4-FFF2-40B4-BE49-F238E27FC236}">
                <a16:creationId xmlns:a16="http://schemas.microsoft.com/office/drawing/2014/main" id="{5AC5D589-EE04-233B-0A01-07F3034E8507}"/>
              </a:ext>
            </a:extLst>
          </p:cNvPr>
          <p:cNvSpPr/>
          <p:nvPr/>
        </p:nvSpPr>
        <p:spPr>
          <a:xfrm>
            <a:off x="1798320" y="6400800"/>
            <a:ext cx="6217920" cy="9296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SS</a:t>
            </a:r>
            <a:endParaRPr lang="en-IN" dirty="0"/>
          </a:p>
        </p:txBody>
      </p:sp>
      <p:sp>
        <p:nvSpPr>
          <p:cNvPr id="6" name="TextBox 5">
            <a:extLst>
              <a:ext uri="{FF2B5EF4-FFF2-40B4-BE49-F238E27FC236}">
                <a16:creationId xmlns:a16="http://schemas.microsoft.com/office/drawing/2014/main" id="{095AA66D-0B71-0296-224D-60ACA38F336A}"/>
              </a:ext>
            </a:extLst>
          </p:cNvPr>
          <p:cNvSpPr txBox="1"/>
          <p:nvPr/>
        </p:nvSpPr>
        <p:spPr>
          <a:xfrm>
            <a:off x="2560320" y="6629400"/>
            <a:ext cx="4328160" cy="492443"/>
          </a:xfrm>
          <a:prstGeom prst="rect">
            <a:avLst/>
          </a:prstGeom>
          <a:noFill/>
        </p:spPr>
        <p:txBody>
          <a:bodyPr wrap="square" rtlCol="0">
            <a:spAutoFit/>
          </a:bodyPr>
          <a:lstStyle/>
          <a:p>
            <a:r>
              <a:rPr lang="en-US" sz="2600" b="1" dirty="0">
                <a:latin typeface="Arial Rounded MT Bold" panose="020F0704030504030204" pitchFamily="34" charset="0"/>
              </a:rPr>
              <a:t>SHREEJA GANGULI</a:t>
            </a:r>
            <a:endParaRPr lang="en-IN" sz="2600" b="1"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5400000" scaled="0"/>
        </a:gradFill>
        <a:effectLst/>
      </p:bgPr>
    </p:bg>
    <p:spTree>
      <p:nvGrpSpPr>
        <p:cNvPr id="1" name="Shape 142"/>
        <p:cNvGrpSpPr/>
        <p:nvPr/>
      </p:nvGrpSpPr>
      <p:grpSpPr>
        <a:xfrm>
          <a:off x="0" y="0"/>
          <a:ext cx="0" cy="0"/>
          <a:chOff x="0" y="0"/>
          <a:chExt cx="0" cy="0"/>
        </a:xfrm>
      </p:grpSpPr>
      <p:sp>
        <p:nvSpPr>
          <p:cNvPr id="3" name="TextBox 2">
            <a:extLst>
              <a:ext uri="{FF2B5EF4-FFF2-40B4-BE49-F238E27FC236}">
                <a16:creationId xmlns:a16="http://schemas.microsoft.com/office/drawing/2014/main" id="{7CDD07CA-E144-E55B-943C-D329A3024254}"/>
              </a:ext>
            </a:extLst>
          </p:cNvPr>
          <p:cNvSpPr txBox="1"/>
          <p:nvPr/>
        </p:nvSpPr>
        <p:spPr>
          <a:xfrm>
            <a:off x="1999957" y="618351"/>
            <a:ext cx="14288086" cy="9050298"/>
          </a:xfrm>
          <a:prstGeom prst="rect">
            <a:avLst/>
          </a:prstGeom>
          <a:noFill/>
        </p:spPr>
        <p:txBody>
          <a:bodyPr wrap="square" rtlCol="0">
            <a:spAutoFit/>
          </a:bodyPr>
          <a:lstStyle/>
          <a:p>
            <a:pPr>
              <a:lnSpc>
                <a:spcPct val="107000"/>
              </a:lnSpc>
              <a:spcAft>
                <a:spcPts val="800"/>
              </a:spcAft>
              <a:buNone/>
            </a:pPr>
            <a:r>
              <a:rPr lang="en-IN" sz="2800" b="1" kern="100" cap="small" spc="25" dirty="0" err="1">
                <a:solidFill>
                  <a:srgbClr val="0F4761"/>
                </a:solidFill>
                <a:effectLst/>
                <a:latin typeface="Aptos" panose="020B0004020202020204" pitchFamily="34" charset="0"/>
                <a:ea typeface="Aptos" panose="020B0004020202020204" pitchFamily="34" charset="0"/>
                <a:cs typeface="Times New Roman" panose="02020603050405020304" pitchFamily="18" charset="0"/>
              </a:rPr>
              <a:t>i</a:t>
            </a:r>
            <a:r>
              <a:rPr lang="en-IN" sz="2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 used a prompt to </a:t>
            </a:r>
            <a:r>
              <a:rPr lang="en-IN" sz="2800" b="1" kern="100" cap="small" spc="25" dirty="0" err="1">
                <a:solidFill>
                  <a:srgbClr val="0F4761"/>
                </a:solidFill>
                <a:effectLst/>
                <a:latin typeface="Aptos" panose="020B0004020202020204" pitchFamily="34" charset="0"/>
                <a:ea typeface="Aptos" panose="020B0004020202020204" pitchFamily="34" charset="0"/>
                <a:cs typeface="Times New Roman" panose="02020603050405020304" pitchFamily="18" charset="0"/>
              </a:rPr>
              <a:t>analyze</a:t>
            </a:r>
            <a:r>
              <a:rPr lang="en-IN" sz="2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 the response quality of the ai tools.</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 </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24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PROMPT- </a:t>
            </a:r>
            <a:r>
              <a:rPr lang="en-IN" sz="2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"I want to book a flight from New York to London next Friday. Can you help me with that?“</a:t>
            </a:r>
          </a:p>
          <a:p>
            <a:pPr>
              <a:lnSpc>
                <a:spcPct val="107000"/>
              </a:lnSpc>
              <a:spcAft>
                <a:spcPts val="800"/>
              </a:spcAft>
            </a:pPr>
            <a:endParaRPr lang="en-IN" sz="2800"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400" b="1" u="sng" kern="100" cap="small" spc="25"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OpenAI (e.g., ChatGPT)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kern="100" dirty="0">
                <a:solidFill>
                  <a:srgbClr val="0F4761"/>
                </a:solidFill>
                <a:effectLst/>
                <a:latin typeface="Aptos Display" panose="020B0004020202020204" pitchFamily="34" charset="0"/>
                <a:ea typeface="等线 Light" panose="020B0503020204020204" pitchFamily="2" charset="-122"/>
                <a:cs typeface="Times New Roman" panose="02020603050405020304" pitchFamily="18" charset="0"/>
              </a:rPr>
              <a:t>Response Quality</a:t>
            </a:r>
            <a:r>
              <a:rPr lang="en-IN" sz="2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1.It gives natural response and does not respond in a robotic manner.</a:t>
            </a:r>
          </a:p>
          <a:p>
            <a:pPr>
              <a:lnSpc>
                <a:spcPct val="107000"/>
              </a:lnSpc>
              <a:spcAft>
                <a:spcPts val="800"/>
              </a:spcAft>
              <a:buNone/>
            </a:pPr>
            <a:endParaRPr lang="en-IN" sz="2800" kern="100"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2</a:t>
            </a: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.It comprehends the </a:t>
            </a:r>
            <a:r>
              <a:rPr lang="en-IN" sz="2800" b="1" kern="100" cap="small" spc="25" dirty="0">
                <a:solidFill>
                  <a:schemeClr val="accent3"/>
                </a:solidFill>
                <a:latin typeface="Aptos" panose="020B0004020202020204" pitchFamily="34" charset="0"/>
                <a:ea typeface="Aptos" panose="020B0004020202020204" pitchFamily="34" charset="0"/>
                <a:cs typeface="Times New Roman" panose="02020603050405020304" pitchFamily="18" charset="0"/>
              </a:rPr>
              <a:t>purpose, content</a:t>
            </a: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  (New York, London, next Friday), and can follow up with pertinent questions like preferred time, airline, etc.</a:t>
            </a:r>
          </a:p>
          <a:p>
            <a:pPr>
              <a:lnSpc>
                <a:spcPct val="107000"/>
              </a:lnSpc>
              <a:spcAft>
                <a:spcPts val="800"/>
              </a:spcAft>
              <a:buNone/>
            </a:pPr>
            <a:endParaRPr lang="en-IN" sz="2800" kern="100"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3.It can easily adjust the tone and context smoothly.</a:t>
            </a:r>
          </a:p>
          <a:p>
            <a:pPr>
              <a:lnSpc>
                <a:spcPct val="107000"/>
              </a:lnSpc>
              <a:spcAft>
                <a:spcPts val="800"/>
              </a:spcAft>
              <a:buNone/>
            </a:pPr>
            <a:endParaRPr lang="en-IN" sz="2800" kern="100"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 </a:t>
            </a:r>
            <a:endParaRPr lang="en-IN" sz="2800" kern="100"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5400000" scaled="0"/>
        </a:gradFill>
        <a:effectLst/>
      </p:bgPr>
    </p:bg>
    <p:spTree>
      <p:nvGrpSpPr>
        <p:cNvPr id="1" name="Shape 221"/>
        <p:cNvGrpSpPr/>
        <p:nvPr/>
      </p:nvGrpSpPr>
      <p:grpSpPr>
        <a:xfrm>
          <a:off x="0" y="0"/>
          <a:ext cx="0" cy="0"/>
          <a:chOff x="0" y="0"/>
          <a:chExt cx="0" cy="0"/>
        </a:xfrm>
      </p:grpSpPr>
      <p:sp>
        <p:nvSpPr>
          <p:cNvPr id="3" name="TextBox 2">
            <a:extLst>
              <a:ext uri="{FF2B5EF4-FFF2-40B4-BE49-F238E27FC236}">
                <a16:creationId xmlns:a16="http://schemas.microsoft.com/office/drawing/2014/main" id="{C274706E-CE95-C582-3047-C8FFA4054594}"/>
              </a:ext>
            </a:extLst>
          </p:cNvPr>
          <p:cNvSpPr txBox="1"/>
          <p:nvPr/>
        </p:nvSpPr>
        <p:spPr>
          <a:xfrm>
            <a:off x="1101969" y="496956"/>
            <a:ext cx="15337354" cy="8786636"/>
          </a:xfrm>
          <a:prstGeom prst="rect">
            <a:avLst/>
          </a:prstGeom>
          <a:noFill/>
        </p:spPr>
        <p:txBody>
          <a:bodyPr wrap="square">
            <a:spAutoFit/>
          </a:bodyPr>
          <a:lstStyle/>
          <a:p>
            <a:pPr>
              <a:lnSpc>
                <a:spcPct val="107000"/>
              </a:lnSpc>
              <a:spcAft>
                <a:spcPts val="800"/>
              </a:spcAft>
              <a:buNone/>
            </a:pPr>
            <a:r>
              <a:rPr lang="en-IN" sz="2800" b="1" u="sng" kern="100" cap="small" spc="25"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Rasa</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kern="100" dirty="0">
                <a:solidFill>
                  <a:srgbClr val="0F4761"/>
                </a:solidFill>
                <a:effectLst/>
                <a:latin typeface="Aptos Display" panose="020B0004020202020204" pitchFamily="34" charset="0"/>
                <a:ea typeface="等线 Light" panose="02010600030101010101" pitchFamily="2" charset="-122"/>
                <a:cs typeface="Times New Roman" panose="02020603050405020304" pitchFamily="18" charset="0"/>
              </a:rPr>
              <a:t>Response Quality</a:t>
            </a:r>
            <a:r>
              <a:rPr lang="en-IN" sz="2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indent="-457200">
              <a:lnSpc>
                <a:spcPct val="107000"/>
              </a:lnSpc>
              <a:spcAft>
                <a:spcPts val="800"/>
              </a:spcAft>
              <a:buAutoNum type="arabicPeriod"/>
            </a:pPr>
            <a:r>
              <a:rPr lang="en-IN" sz="2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a:t>
            </a: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Rasa can deliver a high quality data if it is properly trained.</a:t>
            </a:r>
          </a:p>
          <a:p>
            <a:pPr marL="457200" indent="-457200">
              <a:lnSpc>
                <a:spcPct val="107000"/>
              </a:lnSpc>
              <a:spcAft>
                <a:spcPts val="800"/>
              </a:spcAft>
              <a:buAutoNum type="arabicPeriod"/>
            </a:pPr>
            <a:endPar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2. It is able to use Rasa NLU to extract entities(cities, date) and use custom actions to handle the booking flow</a:t>
            </a:r>
          </a:p>
          <a:p>
            <a:pPr>
              <a:lnSpc>
                <a:spcPct val="107000"/>
              </a:lnSpc>
              <a:spcAft>
                <a:spcPts val="800"/>
              </a:spcAft>
              <a:buNone/>
            </a:pPr>
            <a:endPar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3. Needs custom code and training examples to manage logic and follow-ups.</a:t>
            </a:r>
          </a:p>
          <a:p>
            <a:pPr>
              <a:lnSpc>
                <a:spcPct val="107000"/>
              </a:lnSpc>
              <a:spcAft>
                <a:spcPts val="800"/>
              </a:spcAft>
              <a:buNone/>
            </a:pPr>
            <a:endParaRPr lang="en-IN" sz="2800" b="1" kern="100" cap="small" spc="25" dirty="0">
              <a:solidFill>
                <a:schemeClr val="accent3"/>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2800" b="1" u="sng" kern="100" cap="small" spc="25" dirty="0">
                <a:solidFill>
                  <a:srgbClr val="7030A0"/>
                </a:solidFill>
                <a:effectLst/>
                <a:latin typeface="Aptos" panose="020B0004020202020204" pitchFamily="34" charset="0"/>
                <a:ea typeface="Aptos" panose="020B0004020202020204" pitchFamily="34" charset="0"/>
                <a:cs typeface="Times New Roman" panose="02020603050405020304" pitchFamily="18" charset="0"/>
              </a:rPr>
              <a:t>Google </a:t>
            </a:r>
            <a:r>
              <a:rPr lang="en-IN" sz="2800" b="1" u="sng" kern="100" cap="small" spc="25" dirty="0" err="1">
                <a:solidFill>
                  <a:srgbClr val="7030A0"/>
                </a:solidFill>
                <a:effectLst/>
                <a:latin typeface="Aptos" panose="020B0004020202020204" pitchFamily="34" charset="0"/>
                <a:ea typeface="Aptos" panose="020B0004020202020204" pitchFamily="34" charset="0"/>
                <a:cs typeface="Times New Roman" panose="02020603050405020304" pitchFamily="18" charset="0"/>
              </a:rPr>
              <a:t>Dialogflow</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2800"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Response Quality</a:t>
            </a:r>
            <a:r>
              <a:rPr lang="en-IN" sz="2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1.Effectively manages entity extraction and basic queries.</a:t>
            </a:r>
          </a:p>
          <a:p>
            <a:pPr>
              <a:lnSpc>
                <a:spcPct val="107000"/>
              </a:lnSpc>
              <a:spcAft>
                <a:spcPts val="800"/>
              </a:spcAft>
              <a:buNone/>
            </a:pPr>
            <a:endPar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2.It automatically extracts entities like </a:t>
            </a:r>
            <a:r>
              <a:rPr lang="en-IN" sz="2800" b="1" kern="100" cap="small" spc="25" dirty="0" err="1">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Date,Location</a:t>
            </a:r>
            <a:r>
              <a:rPr lang="en-IN" sz="28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 and matches with an intent like "book flight".</a:t>
            </a:r>
          </a:p>
          <a:p>
            <a:pPr>
              <a:lnSpc>
                <a:spcPct val="107000"/>
              </a:lnSpc>
              <a:spcAft>
                <a:spcPts val="800"/>
              </a:spcAft>
              <a:buNone/>
            </a:pPr>
            <a:endParaRPr lang="en-IN" sz="2800" kern="100"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0" scaled="0"/>
        </a:gradFill>
        <a:effectLst/>
      </p:bgPr>
    </p:bg>
    <p:spTree>
      <p:nvGrpSpPr>
        <p:cNvPr id="1" name="Shape 408"/>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DC9C6F2-C27C-D704-C056-23734262C352}"/>
              </a:ext>
            </a:extLst>
          </p:cNvPr>
          <p:cNvGraphicFramePr>
            <a:graphicFrameLocks noGrp="1"/>
          </p:cNvGraphicFramePr>
          <p:nvPr>
            <p:extLst>
              <p:ext uri="{D42A27DB-BD31-4B8C-83A1-F6EECF244321}">
                <p14:modId xmlns:p14="http://schemas.microsoft.com/office/powerpoint/2010/main" val="3457595854"/>
              </p:ext>
            </p:extLst>
          </p:nvPr>
        </p:nvGraphicFramePr>
        <p:xfrm>
          <a:off x="2394857" y="1458685"/>
          <a:ext cx="14086115" cy="7728857"/>
        </p:xfrm>
        <a:graphic>
          <a:graphicData uri="http://schemas.openxmlformats.org/drawingml/2006/table">
            <a:tbl>
              <a:tblPr firstRow="1" firstCol="1" bandRow="1">
                <a:tableStyleId>{24B7BA13-665C-41A5-AF47-9F1704F2F135}</a:tableStyleId>
              </a:tblPr>
              <a:tblGrid>
                <a:gridCol w="3702079">
                  <a:extLst>
                    <a:ext uri="{9D8B030D-6E8A-4147-A177-3AD203B41FA5}">
                      <a16:colId xmlns:a16="http://schemas.microsoft.com/office/drawing/2014/main" val="3799441744"/>
                    </a:ext>
                  </a:extLst>
                </a:gridCol>
                <a:gridCol w="2970615">
                  <a:extLst>
                    <a:ext uri="{9D8B030D-6E8A-4147-A177-3AD203B41FA5}">
                      <a16:colId xmlns:a16="http://schemas.microsoft.com/office/drawing/2014/main" val="4015175946"/>
                    </a:ext>
                  </a:extLst>
                </a:gridCol>
                <a:gridCol w="2462909">
                  <a:extLst>
                    <a:ext uri="{9D8B030D-6E8A-4147-A177-3AD203B41FA5}">
                      <a16:colId xmlns:a16="http://schemas.microsoft.com/office/drawing/2014/main" val="750075660"/>
                    </a:ext>
                  </a:extLst>
                </a:gridCol>
                <a:gridCol w="2486058">
                  <a:extLst>
                    <a:ext uri="{9D8B030D-6E8A-4147-A177-3AD203B41FA5}">
                      <a16:colId xmlns:a16="http://schemas.microsoft.com/office/drawing/2014/main" val="2579119740"/>
                    </a:ext>
                  </a:extLst>
                </a:gridCol>
                <a:gridCol w="2464454">
                  <a:extLst>
                    <a:ext uri="{9D8B030D-6E8A-4147-A177-3AD203B41FA5}">
                      <a16:colId xmlns:a16="http://schemas.microsoft.com/office/drawing/2014/main" val="3180563428"/>
                    </a:ext>
                  </a:extLst>
                </a:gridCol>
              </a:tblGrid>
              <a:tr h="1155909">
                <a:tc>
                  <a:txBody>
                    <a:bodyPr/>
                    <a:lstStyle/>
                    <a:p>
                      <a:pPr marL="457200" algn="just">
                        <a:lnSpc>
                          <a:spcPct val="107000"/>
                        </a:lnSpc>
                      </a:pPr>
                      <a:r>
                        <a:rPr lang="en-IN" sz="1800" kern="100" cap="small" spc="25" dirty="0">
                          <a:effectLst/>
                        </a:rPr>
                        <a:t> </a:t>
                      </a:r>
                      <a:endParaRPr lang="en-IN" sz="1800" kern="100" dirty="0">
                        <a:effectLst/>
                      </a:endParaRPr>
                    </a:p>
                    <a:p>
                      <a:pPr marL="457200" algn="just">
                        <a:lnSpc>
                          <a:spcPct val="107000"/>
                        </a:lnSpc>
                      </a:pPr>
                      <a:r>
                        <a:rPr lang="en-IN" sz="1800" kern="100" cap="small" spc="25" dirty="0">
                          <a:effectLst/>
                        </a:rPr>
                        <a:t>ai tools</a:t>
                      </a:r>
                      <a:endParaRPr lang="en-IN" sz="1800" kern="100" dirty="0">
                        <a:effectLst/>
                      </a:endParaRPr>
                    </a:p>
                    <a:p>
                      <a:pPr marL="457200" algn="just">
                        <a:lnSpc>
                          <a:spcPct val="107000"/>
                        </a:lnSpc>
                      </a:pPr>
                      <a:r>
                        <a:rPr lang="en-IN" sz="1800" kern="100" cap="small" spc="25" dirty="0">
                          <a:effectLst/>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marL="457200" algn="just">
                        <a:lnSpc>
                          <a:spcPct val="107000"/>
                        </a:lnSpc>
                      </a:pPr>
                      <a:r>
                        <a:rPr lang="en-IN" sz="1800" kern="100" cap="small" spc="25">
                          <a:effectLst/>
                        </a:rPr>
                        <a:t>naturalness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marL="457200" algn="just">
                        <a:lnSpc>
                          <a:spcPct val="107000"/>
                        </a:lnSpc>
                      </a:pPr>
                      <a:r>
                        <a:rPr lang="en-IN" sz="1800" kern="100" cap="small" spc="25">
                          <a:effectLst/>
                        </a:rPr>
                        <a:t>flexibility</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marL="457200" algn="just">
                        <a:lnSpc>
                          <a:spcPct val="107000"/>
                        </a:lnSpc>
                      </a:pPr>
                      <a:r>
                        <a:rPr lang="en-IN" sz="1800" kern="100" cap="small" spc="25">
                          <a:effectLst/>
                        </a:rPr>
                        <a:t>context handling</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marL="457200" algn="just">
                        <a:lnSpc>
                          <a:spcPct val="107000"/>
                        </a:lnSpc>
                        <a:spcAft>
                          <a:spcPts val="800"/>
                        </a:spcAft>
                      </a:pPr>
                      <a:r>
                        <a:rPr lang="en-IN" sz="1800" kern="100" cap="small" spc="25">
                          <a:effectLst/>
                        </a:rPr>
                        <a:t>downside</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extLst>
                  <a:ext uri="{0D108BD9-81ED-4DB2-BD59-A6C34878D82A}">
                    <a16:rowId xmlns:a16="http://schemas.microsoft.com/office/drawing/2014/main" val="4182107571"/>
                  </a:ext>
                </a:extLst>
              </a:tr>
              <a:tr h="1826927">
                <a:tc>
                  <a:txBody>
                    <a:bodyPr/>
                    <a:lstStyle/>
                    <a:p>
                      <a:pPr marL="457200" algn="just">
                        <a:lnSpc>
                          <a:spcPct val="107000"/>
                        </a:lnSpc>
                      </a:pPr>
                      <a:r>
                        <a:rPr lang="en-IN" sz="1800" kern="100" cap="small" spc="25" dirty="0">
                          <a:effectLst/>
                        </a:rPr>
                        <a:t> </a:t>
                      </a:r>
                      <a:endParaRPr lang="en-IN" sz="1800" kern="100" dirty="0">
                        <a:effectLst/>
                      </a:endParaRPr>
                    </a:p>
                    <a:p>
                      <a:pPr marL="457200" algn="just">
                        <a:lnSpc>
                          <a:spcPct val="107000"/>
                        </a:lnSpc>
                      </a:pPr>
                      <a:r>
                        <a:rPr lang="en-IN" sz="1800" kern="100" cap="small" spc="25" dirty="0">
                          <a:effectLst/>
                        </a:rPr>
                        <a:t> </a:t>
                      </a:r>
                      <a:endParaRPr lang="en-IN" sz="1800" kern="100" dirty="0">
                        <a:effectLst/>
                      </a:endParaRPr>
                    </a:p>
                    <a:p>
                      <a:pPr marL="457200" algn="just">
                        <a:lnSpc>
                          <a:spcPct val="107000"/>
                        </a:lnSpc>
                        <a:spcAft>
                          <a:spcPts val="800"/>
                        </a:spcAft>
                      </a:pPr>
                      <a:r>
                        <a:rPr lang="en-IN" sz="1800" kern="100" cap="small" spc="25" dirty="0">
                          <a:effectLst/>
                        </a:rPr>
                        <a:t>CHATGPT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dirty="0">
                          <a:effectLst/>
                        </a:rPr>
                        <a:t>Very high- sounds</a:t>
                      </a:r>
                    </a:p>
                    <a:p>
                      <a:pPr algn="l">
                        <a:lnSpc>
                          <a:spcPct val="107000"/>
                        </a:lnSpc>
                        <a:spcAft>
                          <a:spcPts val="800"/>
                        </a:spcAft>
                      </a:pPr>
                      <a:r>
                        <a:rPr lang="en-IN" sz="1800" kern="100" dirty="0">
                          <a:effectLst/>
                        </a:rPr>
                        <a:t>Human and engaging.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dirty="0">
                          <a:effectLst/>
                        </a:rPr>
                        <a:t>Handles ambiguity and asks intelligent follow-up questions.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a:effectLst/>
                        </a:rPr>
                        <a:t>Excellent at managing multi-turn conversations.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a:effectLst/>
                        </a:rPr>
                        <a:t>Doesn’t connect to real booking systems by default.</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extLst>
                  <a:ext uri="{0D108BD9-81ED-4DB2-BD59-A6C34878D82A}">
                    <a16:rowId xmlns:a16="http://schemas.microsoft.com/office/drawing/2014/main" val="1279982097"/>
                  </a:ext>
                </a:extLst>
              </a:tr>
              <a:tr h="1826927">
                <a:tc>
                  <a:txBody>
                    <a:bodyPr/>
                    <a:lstStyle/>
                    <a:p>
                      <a:pPr marL="457200" algn="just">
                        <a:lnSpc>
                          <a:spcPct val="107000"/>
                        </a:lnSpc>
                      </a:pPr>
                      <a:r>
                        <a:rPr lang="en-IN" sz="1800" kern="100" cap="small" spc="25">
                          <a:effectLst/>
                        </a:rPr>
                        <a:t> </a:t>
                      </a:r>
                      <a:endParaRPr lang="en-IN" sz="1800" kern="100">
                        <a:effectLst/>
                      </a:endParaRPr>
                    </a:p>
                    <a:p>
                      <a:pPr marL="457200" algn="just">
                        <a:lnSpc>
                          <a:spcPct val="107000"/>
                        </a:lnSpc>
                      </a:pPr>
                      <a:r>
                        <a:rPr lang="en-IN" sz="1800" kern="100" cap="small" spc="25">
                          <a:effectLst/>
                        </a:rPr>
                        <a:t>RASA</a:t>
                      </a:r>
                      <a:endParaRPr lang="en-IN" sz="1800" kern="100">
                        <a:effectLst/>
                      </a:endParaRPr>
                    </a:p>
                    <a:p>
                      <a:pPr marL="457200" algn="just">
                        <a:lnSpc>
                          <a:spcPct val="107000"/>
                        </a:lnSpc>
                      </a:pPr>
                      <a:r>
                        <a:rPr lang="en-IN" sz="1800" kern="100" cap="small" spc="25">
                          <a:effectLst/>
                        </a:rPr>
                        <a:t> </a:t>
                      </a:r>
                      <a:endParaRPr lang="en-IN" sz="1800" kern="100">
                        <a:effectLst/>
                      </a:endParaRPr>
                    </a:p>
                    <a:p>
                      <a:pPr marL="457200" algn="just">
                        <a:lnSpc>
                          <a:spcPct val="107000"/>
                        </a:lnSpc>
                        <a:spcAft>
                          <a:spcPts val="800"/>
                        </a:spcAft>
                      </a:pPr>
                      <a:r>
                        <a:rPr lang="en-IN" sz="1800" kern="100" cap="small" spc="25">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dirty="0">
                          <a:effectLst/>
                        </a:rPr>
                        <a:t>Depends on how well templates or responses are written.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dirty="0">
                          <a:effectLst/>
                        </a:rPr>
                        <a:t>Limited unless custom actions and stories are </a:t>
                      </a:r>
                      <a:r>
                        <a:rPr lang="en-IN" sz="1800" kern="100" dirty="0" err="1">
                          <a:effectLst/>
                        </a:rPr>
                        <a:t>dsigned</a:t>
                      </a:r>
                      <a:r>
                        <a:rPr lang="en-IN" sz="1800" kern="100" dirty="0">
                          <a:effectLst/>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a:effectLst/>
                        </a:rPr>
                        <a:t>Good with custom stories, but needs efforts to manage dialogflow.</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a:effectLst/>
                        </a:rPr>
                        <a:t>requires substantial setup-intent training, entity definitions, dialogflow.</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extLst>
                  <a:ext uri="{0D108BD9-81ED-4DB2-BD59-A6C34878D82A}">
                    <a16:rowId xmlns:a16="http://schemas.microsoft.com/office/drawing/2014/main" val="2749343980"/>
                  </a:ext>
                </a:extLst>
              </a:tr>
              <a:tr h="2919094">
                <a:tc>
                  <a:txBody>
                    <a:bodyPr/>
                    <a:lstStyle/>
                    <a:p>
                      <a:pPr marL="457200" algn="just">
                        <a:lnSpc>
                          <a:spcPct val="107000"/>
                        </a:lnSpc>
                      </a:pPr>
                      <a:r>
                        <a:rPr lang="en-IN" sz="1800" kern="100" cap="small" spc="25" dirty="0">
                          <a:effectLst/>
                        </a:rPr>
                        <a:t> </a:t>
                      </a:r>
                      <a:endParaRPr lang="en-IN" sz="1800" kern="100" dirty="0">
                        <a:effectLst/>
                      </a:endParaRPr>
                    </a:p>
                    <a:p>
                      <a:pPr marL="457200" algn="just">
                        <a:lnSpc>
                          <a:spcPct val="107000"/>
                        </a:lnSpc>
                      </a:pPr>
                      <a:r>
                        <a:rPr lang="en-IN" sz="1800" kern="100" cap="small" spc="25" dirty="0">
                          <a:effectLst/>
                        </a:rPr>
                        <a:t>GOOGLE DIALOGFLOW</a:t>
                      </a:r>
                      <a:endParaRPr lang="en-IN" sz="1800" kern="100" dirty="0">
                        <a:effectLst/>
                      </a:endParaRPr>
                    </a:p>
                    <a:p>
                      <a:pPr marL="457200" algn="just">
                        <a:lnSpc>
                          <a:spcPct val="107000"/>
                        </a:lnSpc>
                        <a:spcAft>
                          <a:spcPts val="800"/>
                        </a:spcAft>
                      </a:pPr>
                      <a:r>
                        <a:rPr lang="en-IN" sz="1800" kern="100" cap="small" spc="25" dirty="0">
                          <a:effectLst/>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a:effectLst/>
                        </a:rPr>
                        <a:t>moderate-response often feels templated unless fulfillment is used.</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dirty="0">
                          <a:effectLst/>
                        </a:rPr>
                        <a:t>Recognizes time/place entities well(like</a:t>
                      </a:r>
                    </a:p>
                    <a:p>
                      <a:pPr algn="l">
                        <a:lnSpc>
                          <a:spcPct val="107000"/>
                        </a:lnSpc>
                        <a:spcAft>
                          <a:spcPts val="800"/>
                        </a:spcAft>
                      </a:pPr>
                      <a:r>
                        <a:rPr lang="en-IN" sz="1800" kern="100" dirty="0">
                          <a:effectLst/>
                        </a:rPr>
                        <a:t>“next </a:t>
                      </a:r>
                      <a:r>
                        <a:rPr lang="en-IN" sz="1800" kern="100" dirty="0" err="1">
                          <a:effectLst/>
                        </a:rPr>
                        <a:t>friday</a:t>
                      </a:r>
                      <a:r>
                        <a:rPr lang="en-IN" sz="1800" kern="100" dirty="0">
                          <a:effectLst/>
                        </a:rPr>
                        <a:t>”) but may need clarification manually added.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dirty="0">
                          <a:effectLst/>
                        </a:rPr>
                        <a:t>Good with context objects and follow-up intents.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tc>
                  <a:txBody>
                    <a:bodyPr/>
                    <a:lstStyle/>
                    <a:p>
                      <a:pPr algn="l">
                        <a:lnSpc>
                          <a:spcPct val="107000"/>
                        </a:lnSpc>
                        <a:spcAft>
                          <a:spcPts val="800"/>
                        </a:spcAft>
                      </a:pPr>
                      <a:r>
                        <a:rPr lang="en-IN" sz="1800" kern="100" dirty="0">
                          <a:effectLst/>
                        </a:rPr>
                        <a:t>Less dynamic without backend fulfilment logic</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59" marR="68559" marT="0" marB="0"/>
                </a:tc>
                <a:extLst>
                  <a:ext uri="{0D108BD9-81ED-4DB2-BD59-A6C34878D82A}">
                    <a16:rowId xmlns:a16="http://schemas.microsoft.com/office/drawing/2014/main" val="326513796"/>
                  </a:ext>
                </a:extLst>
              </a:tr>
            </a:tbl>
          </a:graphicData>
        </a:graphic>
      </p:graphicFrame>
      <p:sp>
        <p:nvSpPr>
          <p:cNvPr id="4" name="TextBox 3">
            <a:extLst>
              <a:ext uri="{FF2B5EF4-FFF2-40B4-BE49-F238E27FC236}">
                <a16:creationId xmlns:a16="http://schemas.microsoft.com/office/drawing/2014/main" id="{A28E2AD3-855B-87DD-F33B-56B8BC64FC1B}"/>
              </a:ext>
            </a:extLst>
          </p:cNvPr>
          <p:cNvSpPr txBox="1"/>
          <p:nvPr/>
        </p:nvSpPr>
        <p:spPr>
          <a:xfrm>
            <a:off x="3048000" y="870857"/>
            <a:ext cx="11059886" cy="3693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F4761"/>
                </a:solidFill>
                <a:effectLst/>
                <a:latin typeface="Aptos" panose="020B0004020202020204" pitchFamily="34" charset="0"/>
                <a:ea typeface="Aptos" panose="020B0004020202020204" pitchFamily="34" charset="0"/>
                <a:cs typeface="Times New Roman" panose="02020603050405020304" pitchFamily="18" charset="0"/>
              </a:rPr>
              <a:t> COMPARISON ON THE BASIS OF RESPONSE QUALITY</a:t>
            </a:r>
            <a:r>
              <a:rPr lang="en-US" altLang="en-US" sz="1800" dirty="0">
                <a:solidFill>
                  <a:schemeClr val="tx1"/>
                </a:solidFill>
                <a:ea typeface="Aptos" panose="020B0004020202020204" pitchFamily="34" charset="0"/>
              </a:rPr>
              <a:t> </a:t>
            </a:r>
            <a:r>
              <a:rPr kumimoji="0" lang="en-US" altLang="en-US" sz="1800" b="1" i="0" u="none" strike="noStrike" cap="none" normalizeH="0" baseline="0" dirty="0">
                <a:ln>
                  <a:noFill/>
                </a:ln>
                <a:solidFill>
                  <a:srgbClr val="0F4761"/>
                </a:solidFill>
                <a:effectLst/>
                <a:latin typeface="Aptos" panose="020B0004020202020204" pitchFamily="34" charset="0"/>
                <a:ea typeface="Aptos" panose="020B0004020202020204" pitchFamily="34" charset="0"/>
                <a:cs typeface="Times New Roman" panose="02020603050405020304" pitchFamily="18" charset="0"/>
              </a:rPr>
              <a:t>COMPARISON ON THE BASIS OF EASE OF USE</a:t>
            </a:r>
            <a:endParaRPr lang="en-IN"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path path="circle">
            <a:fillToRect l="50000" t="50000" r="50000" b="50000"/>
          </a:path>
          <a:tileRect/>
        </a:gradFill>
        <a:effectLst/>
      </p:bgPr>
    </p:bg>
    <p:spTree>
      <p:nvGrpSpPr>
        <p:cNvPr id="1" name="Shape 396"/>
        <p:cNvGrpSpPr/>
        <p:nvPr/>
      </p:nvGrpSpPr>
      <p:grpSpPr>
        <a:xfrm>
          <a:off x="0" y="0"/>
          <a:ext cx="0" cy="0"/>
          <a:chOff x="0" y="0"/>
          <a:chExt cx="0" cy="0"/>
        </a:xfrm>
      </p:grpSpPr>
      <p:sp>
        <p:nvSpPr>
          <p:cNvPr id="3" name="TextBox 2">
            <a:extLst>
              <a:ext uri="{FF2B5EF4-FFF2-40B4-BE49-F238E27FC236}">
                <a16:creationId xmlns:a16="http://schemas.microsoft.com/office/drawing/2014/main" id="{A18D382D-BCFD-C46D-5B14-2BC018DFA849}"/>
              </a:ext>
            </a:extLst>
          </p:cNvPr>
          <p:cNvSpPr txBox="1"/>
          <p:nvPr/>
        </p:nvSpPr>
        <p:spPr>
          <a:xfrm>
            <a:off x="2454442" y="592070"/>
            <a:ext cx="9240252" cy="523220"/>
          </a:xfrm>
          <a:prstGeom prst="rect">
            <a:avLst/>
          </a:prstGeom>
          <a:noFill/>
        </p:spPr>
        <p:txBody>
          <a:bodyPr wrap="square">
            <a:spAutoFit/>
          </a:bodyPr>
          <a:lstStyle/>
          <a:p>
            <a:r>
              <a:rPr kumimoji="0" lang="en-US" altLang="en-US" sz="2800" b="1" i="0" u="none" strike="noStrike" cap="none" normalizeH="0" baseline="0" dirty="0">
                <a:ln>
                  <a:noFill/>
                </a:ln>
                <a:solidFill>
                  <a:srgbClr val="0F4761"/>
                </a:solidFill>
                <a:effectLst/>
                <a:latin typeface="Aptos" panose="020B0004020202020204" pitchFamily="34" charset="0"/>
                <a:ea typeface="Aptos" panose="020B0004020202020204" pitchFamily="34" charset="0"/>
                <a:cs typeface="Times New Roman" panose="02020603050405020304" pitchFamily="18" charset="0"/>
              </a:rPr>
              <a:t>COMPARISON ON THE BASIS OF EASE OF USE</a:t>
            </a:r>
            <a:endParaRPr lang="en-IN" sz="2800" dirty="0"/>
          </a:p>
        </p:txBody>
      </p:sp>
      <p:graphicFrame>
        <p:nvGraphicFramePr>
          <p:cNvPr id="4" name="Table 3">
            <a:extLst>
              <a:ext uri="{FF2B5EF4-FFF2-40B4-BE49-F238E27FC236}">
                <a16:creationId xmlns:a16="http://schemas.microsoft.com/office/drawing/2014/main" id="{3D106762-24DF-6880-30CC-10925EFC7DFE}"/>
              </a:ext>
            </a:extLst>
          </p:cNvPr>
          <p:cNvGraphicFramePr>
            <a:graphicFrameLocks noGrp="1"/>
          </p:cNvGraphicFramePr>
          <p:nvPr>
            <p:extLst>
              <p:ext uri="{D42A27DB-BD31-4B8C-83A1-F6EECF244321}">
                <p14:modId xmlns:p14="http://schemas.microsoft.com/office/powerpoint/2010/main" val="1350467038"/>
              </p:ext>
            </p:extLst>
          </p:nvPr>
        </p:nvGraphicFramePr>
        <p:xfrm>
          <a:off x="1906855" y="2141621"/>
          <a:ext cx="13276998" cy="6701859"/>
        </p:xfrm>
        <a:graphic>
          <a:graphicData uri="http://schemas.openxmlformats.org/drawingml/2006/table">
            <a:tbl>
              <a:tblPr firstRow="1" firstCol="1" bandRow="1">
                <a:tableStyleId>{24B7BA13-665C-41A5-AF47-9F1704F2F135}</a:tableStyleId>
              </a:tblPr>
              <a:tblGrid>
                <a:gridCol w="2481237">
                  <a:extLst>
                    <a:ext uri="{9D8B030D-6E8A-4147-A177-3AD203B41FA5}">
                      <a16:colId xmlns:a16="http://schemas.microsoft.com/office/drawing/2014/main" val="420718475"/>
                    </a:ext>
                  </a:extLst>
                </a:gridCol>
                <a:gridCol w="3401068">
                  <a:extLst>
                    <a:ext uri="{9D8B030D-6E8A-4147-A177-3AD203B41FA5}">
                      <a16:colId xmlns:a16="http://schemas.microsoft.com/office/drawing/2014/main" val="3300296517"/>
                    </a:ext>
                  </a:extLst>
                </a:gridCol>
                <a:gridCol w="3378001">
                  <a:extLst>
                    <a:ext uri="{9D8B030D-6E8A-4147-A177-3AD203B41FA5}">
                      <a16:colId xmlns:a16="http://schemas.microsoft.com/office/drawing/2014/main" val="2003427372"/>
                    </a:ext>
                  </a:extLst>
                </a:gridCol>
                <a:gridCol w="4016692">
                  <a:extLst>
                    <a:ext uri="{9D8B030D-6E8A-4147-A177-3AD203B41FA5}">
                      <a16:colId xmlns:a16="http://schemas.microsoft.com/office/drawing/2014/main" val="2927555793"/>
                    </a:ext>
                  </a:extLst>
                </a:gridCol>
              </a:tblGrid>
              <a:tr h="1162020">
                <a:tc>
                  <a:txBody>
                    <a:bodyPr/>
                    <a:lstStyle/>
                    <a:p>
                      <a:pPr>
                        <a:lnSpc>
                          <a:spcPct val="107000"/>
                        </a:lnSpc>
                        <a:spcAft>
                          <a:spcPts val="800"/>
                        </a:spcAft>
                      </a:pPr>
                      <a:r>
                        <a:rPr lang="en-IN" sz="2400" kern="100" cap="small" spc="25" dirty="0">
                          <a:effectLst/>
                        </a:rPr>
                        <a:t>F</a:t>
                      </a:r>
                      <a:r>
                        <a:rPr lang="en-IN" sz="2400" kern="100" dirty="0">
                          <a:effectLst/>
                        </a:rPr>
                        <a:t>EATURES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cap="small" spc="25">
                          <a:effectLst/>
                        </a:rPr>
                        <a:t>CHATGPT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400" kern="100" cap="small" spc="25">
                          <a:effectLst/>
                        </a:rPr>
                        <a:t>RASA</a:t>
                      </a:r>
                      <a:endParaRPr lang="en-IN" sz="2400" kern="100">
                        <a:effectLst/>
                      </a:endParaRPr>
                    </a:p>
                    <a:p>
                      <a:pPr>
                        <a:lnSpc>
                          <a:spcPct val="107000"/>
                        </a:lnSpc>
                        <a:spcAft>
                          <a:spcPts val="800"/>
                        </a:spcAft>
                      </a:pPr>
                      <a:r>
                        <a:rPr lang="en-IN" sz="2400" u="none" strike="noStrike" kern="100" cap="small" spc="25">
                          <a:effectLst/>
                        </a:rPr>
                        <a: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400" kern="100" cap="small" spc="25">
                          <a:effectLst/>
                        </a:rPr>
                        <a:t>GOOGLE DIALOGFLOW</a:t>
                      </a:r>
                      <a:endParaRPr lang="en-IN" sz="2400" kern="100">
                        <a:effectLst/>
                      </a:endParaRPr>
                    </a:p>
                    <a:p>
                      <a:pPr>
                        <a:lnSpc>
                          <a:spcPct val="107000"/>
                        </a:lnSpc>
                        <a:spcAft>
                          <a:spcPts val="800"/>
                        </a:spcAft>
                      </a:pPr>
                      <a:r>
                        <a:rPr lang="en-IN" sz="2400" u="none" strike="noStrike" kern="100" cap="small" spc="25">
                          <a:effectLst/>
                        </a:rPr>
                        <a: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9608070"/>
                  </a:ext>
                </a:extLst>
              </a:tr>
              <a:tr h="1491808">
                <a:tc>
                  <a:txBody>
                    <a:bodyPr/>
                    <a:lstStyle/>
                    <a:p>
                      <a:pPr>
                        <a:lnSpc>
                          <a:spcPct val="107000"/>
                        </a:lnSpc>
                        <a:spcAft>
                          <a:spcPts val="800"/>
                        </a:spcAft>
                      </a:pPr>
                      <a:r>
                        <a:rPr lang="en-IN" sz="2400" u="sng" kern="100" cap="small" spc="25">
                          <a:effectLst/>
                        </a:rPr>
                        <a:t>set-up/installation</a:t>
                      </a:r>
                      <a:endParaRPr lang="en-IN" sz="2400" kern="100">
                        <a:effectLst/>
                      </a:endParaRPr>
                    </a:p>
                    <a:p>
                      <a:pPr>
                        <a:lnSpc>
                          <a:spcPct val="107000"/>
                        </a:lnSpc>
                        <a:spcAft>
                          <a:spcPts val="800"/>
                        </a:spcAft>
                      </a:pPr>
                      <a:r>
                        <a:rPr lang="en-IN" sz="2400" u="none" strike="noStrike" kern="100" cap="small" spc="25">
                          <a:effectLst/>
                        </a:rPr>
                        <a: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no setup needed</a:t>
                      </a:r>
                    </a:p>
                    <a:p>
                      <a:pPr>
                        <a:lnSpc>
                          <a:spcPct val="107000"/>
                        </a:lnSpc>
                        <a:spcAft>
                          <a:spcPts val="800"/>
                        </a:spcAft>
                      </a:pPr>
                      <a:r>
                        <a:rPr lang="en-IN" sz="2400" kern="100">
                          <a:effectLst/>
                        </a:rPr>
                        <a: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requires local setup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cloud-based, minimal setup</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1270566"/>
                  </a:ext>
                </a:extLst>
              </a:tr>
              <a:tr h="1348802">
                <a:tc>
                  <a:txBody>
                    <a:bodyPr/>
                    <a:lstStyle/>
                    <a:p>
                      <a:pPr>
                        <a:lnSpc>
                          <a:spcPct val="107000"/>
                        </a:lnSpc>
                        <a:spcAft>
                          <a:spcPts val="800"/>
                        </a:spcAft>
                      </a:pPr>
                      <a:r>
                        <a:rPr lang="en-IN" sz="2400" u="sng" kern="100" cap="small" spc="25">
                          <a:effectLst/>
                        </a:rPr>
                        <a:t>Interface</a:t>
                      </a:r>
                      <a:endParaRPr lang="en-IN" sz="2400" kern="100">
                        <a:effectLst/>
                      </a:endParaRPr>
                    </a:p>
                    <a:p>
                      <a:pPr>
                        <a:lnSpc>
                          <a:spcPct val="107000"/>
                        </a:lnSpc>
                        <a:spcAft>
                          <a:spcPts val="800"/>
                        </a:spcAft>
                      </a:pPr>
                      <a:r>
                        <a:rPr lang="en-IN" sz="2400" u="none" strike="noStrike" kern="100" cap="small" spc="25">
                          <a:effectLst/>
                        </a:rPr>
                        <a:t> </a:t>
                      </a:r>
                      <a:endParaRPr lang="en-IN" sz="2400" kern="100">
                        <a:effectLst/>
                      </a:endParaRPr>
                    </a:p>
                    <a:p>
                      <a:pPr>
                        <a:lnSpc>
                          <a:spcPct val="107000"/>
                        </a:lnSpc>
                        <a:spcAft>
                          <a:spcPts val="800"/>
                        </a:spcAft>
                      </a:pPr>
                      <a:r>
                        <a:rPr lang="en-IN" sz="2400" u="none" strike="noStrike" kern="100" cap="small" spc="25">
                          <a:effectLst/>
                        </a:rPr>
                        <a: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simple chat UI or API</a:t>
                      </a:r>
                    </a:p>
                    <a:p>
                      <a:pPr>
                        <a:lnSpc>
                          <a:spcPct val="107000"/>
                        </a:lnSpc>
                        <a:spcAft>
                          <a:spcPts val="800"/>
                        </a:spcAft>
                      </a:pPr>
                      <a:r>
                        <a:rPr lang="en-IN" sz="2400" kern="100">
                          <a:effectLst/>
                        </a:rPr>
                        <a:t>integration</a:t>
                      </a:r>
                    </a:p>
                    <a:p>
                      <a:pPr>
                        <a:lnSpc>
                          <a:spcPct val="107000"/>
                        </a:lnSpc>
                        <a:spcAft>
                          <a:spcPts val="800"/>
                        </a:spcAft>
                      </a:pPr>
                      <a:r>
                        <a:rPr lang="en-IN" sz="2400" kern="100">
                          <a:effectLst/>
                        </a:rPr>
                        <a: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command line+ code-based</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Visual interface with flow builder</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9086395"/>
                  </a:ext>
                </a:extLst>
              </a:tr>
              <a:tr h="1678592">
                <a:tc>
                  <a:txBody>
                    <a:bodyPr/>
                    <a:lstStyle/>
                    <a:p>
                      <a:pPr>
                        <a:lnSpc>
                          <a:spcPct val="107000"/>
                        </a:lnSpc>
                        <a:spcAft>
                          <a:spcPts val="800"/>
                        </a:spcAft>
                      </a:pPr>
                      <a:r>
                        <a:rPr lang="en-IN" sz="2400" u="none" strike="noStrike" kern="100" cap="small" spc="25">
                          <a:effectLst/>
                        </a:rPr>
                        <a:t> </a:t>
                      </a:r>
                      <a:endParaRPr lang="en-IN" sz="2400" kern="100">
                        <a:effectLst/>
                      </a:endParaRPr>
                    </a:p>
                    <a:p>
                      <a:pPr>
                        <a:lnSpc>
                          <a:spcPct val="107000"/>
                        </a:lnSpc>
                        <a:spcAft>
                          <a:spcPts val="800"/>
                        </a:spcAft>
                      </a:pPr>
                      <a:r>
                        <a:rPr lang="en-IN" sz="2400" u="sng" kern="100" cap="small" spc="25">
                          <a:effectLst/>
                        </a:rPr>
                        <a:t>Customization</a:t>
                      </a:r>
                      <a:endParaRPr lang="en-IN" sz="2400" kern="100">
                        <a:effectLst/>
                      </a:endParaRPr>
                    </a:p>
                    <a:p>
                      <a:pPr>
                        <a:lnSpc>
                          <a:spcPct val="107000"/>
                        </a:lnSpc>
                        <a:spcAft>
                          <a:spcPts val="800"/>
                        </a:spcAft>
                      </a:pPr>
                      <a:r>
                        <a:rPr lang="en-IN" sz="2400" u="none" strike="noStrike" kern="100" cap="small" spc="25">
                          <a:effectLst/>
                        </a:rPr>
                        <a: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Easy with prompts</a:t>
                      </a:r>
                    </a:p>
                    <a:p>
                      <a:pPr>
                        <a:lnSpc>
                          <a:spcPct val="107000"/>
                        </a:lnSpc>
                        <a:spcAft>
                          <a:spcPts val="800"/>
                        </a:spcAft>
                      </a:pPr>
                      <a:r>
                        <a:rPr lang="en-IN" sz="2400" kern="100">
                          <a:effectLst/>
                        </a:rPr>
                        <a:t> </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highly customizable via code</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easy through GUI, limited advanced logic</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4046426"/>
                  </a:ext>
                </a:extLst>
              </a:tr>
              <a:tr h="912083">
                <a:tc>
                  <a:txBody>
                    <a:bodyPr/>
                    <a:lstStyle/>
                    <a:p>
                      <a:pPr>
                        <a:lnSpc>
                          <a:spcPct val="107000"/>
                        </a:lnSpc>
                        <a:spcAft>
                          <a:spcPts val="800"/>
                        </a:spcAft>
                      </a:pPr>
                      <a:r>
                        <a:rPr lang="en-IN" sz="2400" u="sng" kern="100" cap="small" spc="25">
                          <a:effectLst/>
                        </a:rPr>
                        <a:t>documentation and support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extensive and beginner friendly</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a:effectLst/>
                        </a:rPr>
                        <a:t>great, but more technical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400" kern="100" dirty="0">
                          <a:effectLst/>
                        </a:rPr>
                        <a:t>Good with tutorials and templates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155205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5400000" scaled="0"/>
        </a:gradFill>
        <a:effectLst/>
      </p:bgPr>
    </p:bg>
    <p:spTree>
      <p:nvGrpSpPr>
        <p:cNvPr id="1" name="Shape 425"/>
        <p:cNvGrpSpPr/>
        <p:nvPr/>
      </p:nvGrpSpPr>
      <p:grpSpPr>
        <a:xfrm>
          <a:off x="0" y="0"/>
          <a:ext cx="0" cy="0"/>
          <a:chOff x="0" y="0"/>
          <a:chExt cx="0" cy="0"/>
        </a:xfrm>
      </p:grpSpPr>
      <p:sp>
        <p:nvSpPr>
          <p:cNvPr id="3" name="TextBox 2">
            <a:extLst>
              <a:ext uri="{FF2B5EF4-FFF2-40B4-BE49-F238E27FC236}">
                <a16:creationId xmlns:a16="http://schemas.microsoft.com/office/drawing/2014/main" id="{D8BDA05B-C31D-64E9-9C02-65DF80C34B62}"/>
              </a:ext>
            </a:extLst>
          </p:cNvPr>
          <p:cNvSpPr txBox="1"/>
          <p:nvPr/>
        </p:nvSpPr>
        <p:spPr>
          <a:xfrm>
            <a:off x="2141621" y="732826"/>
            <a:ext cx="9240252" cy="601255"/>
          </a:xfrm>
          <a:prstGeom prst="rect">
            <a:avLst/>
          </a:prstGeom>
          <a:noFill/>
        </p:spPr>
        <p:txBody>
          <a:bodyPr wrap="square">
            <a:spAutoFit/>
          </a:bodyPr>
          <a:lstStyle/>
          <a:p>
            <a:pPr algn="just">
              <a:lnSpc>
                <a:spcPct val="107000"/>
              </a:lnSpc>
              <a:spcAft>
                <a:spcPts val="800"/>
              </a:spcAft>
            </a:pPr>
            <a:r>
              <a:rPr lang="en-IN" sz="32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COMPARISON ON THE BASIS OF COST</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69EE88B-F583-A192-B00F-C304642BACE3}"/>
              </a:ext>
            </a:extLst>
          </p:cNvPr>
          <p:cNvGraphicFramePr>
            <a:graphicFrameLocks noGrp="1"/>
          </p:cNvGraphicFramePr>
          <p:nvPr>
            <p:extLst>
              <p:ext uri="{D42A27DB-BD31-4B8C-83A1-F6EECF244321}">
                <p14:modId xmlns:p14="http://schemas.microsoft.com/office/powerpoint/2010/main" val="3511856865"/>
              </p:ext>
            </p:extLst>
          </p:nvPr>
        </p:nvGraphicFramePr>
        <p:xfrm>
          <a:off x="2454442" y="1925053"/>
          <a:ext cx="12200021" cy="6448926"/>
        </p:xfrm>
        <a:graphic>
          <a:graphicData uri="http://schemas.openxmlformats.org/drawingml/2006/table">
            <a:tbl>
              <a:tblPr firstRow="1" firstCol="1" bandRow="1">
                <a:tableStyleId>{24B7BA13-665C-41A5-AF47-9F1704F2F135}</a:tableStyleId>
              </a:tblPr>
              <a:tblGrid>
                <a:gridCol w="4429282">
                  <a:extLst>
                    <a:ext uri="{9D8B030D-6E8A-4147-A177-3AD203B41FA5}">
                      <a16:colId xmlns:a16="http://schemas.microsoft.com/office/drawing/2014/main" val="2048111843"/>
                    </a:ext>
                  </a:extLst>
                </a:gridCol>
                <a:gridCol w="7770739">
                  <a:extLst>
                    <a:ext uri="{9D8B030D-6E8A-4147-A177-3AD203B41FA5}">
                      <a16:colId xmlns:a16="http://schemas.microsoft.com/office/drawing/2014/main" val="3514199379"/>
                    </a:ext>
                  </a:extLst>
                </a:gridCol>
              </a:tblGrid>
              <a:tr h="1898828">
                <a:tc>
                  <a:txBody>
                    <a:bodyPr/>
                    <a:lstStyle/>
                    <a:p>
                      <a:pPr algn="just">
                        <a:lnSpc>
                          <a:spcPct val="107000"/>
                        </a:lnSpc>
                        <a:spcAft>
                          <a:spcPts val="800"/>
                        </a:spcAft>
                      </a:pPr>
                      <a:r>
                        <a:rPr lang="en-IN" sz="2800" kern="100" cap="small" spc="25">
                          <a:effectLst/>
                        </a:rPr>
                        <a:t>CHATGPT</a:t>
                      </a:r>
                      <a:endParaRPr lang="en-IN" sz="2800" kern="100">
                        <a:effectLst/>
                      </a:endParaRPr>
                    </a:p>
                    <a:p>
                      <a:pPr algn="just">
                        <a:lnSpc>
                          <a:spcPct val="107000"/>
                        </a:lnSpc>
                        <a:spcAft>
                          <a:spcPts val="800"/>
                        </a:spcAft>
                      </a:pPr>
                      <a:r>
                        <a:rPr lang="en-IN" sz="2800" kern="100" cap="small" spc="25">
                          <a:effectLst/>
                        </a:rPr>
                        <a:t> </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457200" algn="just">
                        <a:lnSpc>
                          <a:spcPct val="107000"/>
                        </a:lnSpc>
                        <a:spcAft>
                          <a:spcPts val="800"/>
                        </a:spcAft>
                      </a:pPr>
                      <a:r>
                        <a:rPr lang="en-IN" sz="2800" kern="100">
                          <a:effectLst/>
                        </a:rPr>
                        <a:t>low cost to start, but usage-based pricing can grow fast with scale.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1597436"/>
                  </a:ext>
                </a:extLst>
              </a:tr>
              <a:tr h="1898828">
                <a:tc>
                  <a:txBody>
                    <a:bodyPr/>
                    <a:lstStyle/>
                    <a:p>
                      <a:pPr marL="457200" algn="just">
                        <a:lnSpc>
                          <a:spcPct val="107000"/>
                        </a:lnSpc>
                        <a:spcAft>
                          <a:spcPts val="800"/>
                        </a:spcAft>
                      </a:pPr>
                      <a:r>
                        <a:rPr lang="en-IN" sz="2800" kern="100" cap="small" spc="25">
                          <a:effectLst/>
                        </a:rPr>
                        <a:t>RASA</a:t>
                      </a:r>
                      <a:endParaRPr lang="en-IN" sz="2800" kern="100">
                        <a:effectLst/>
                      </a:endParaRPr>
                    </a:p>
                    <a:p>
                      <a:pPr algn="just">
                        <a:lnSpc>
                          <a:spcPct val="107000"/>
                        </a:lnSpc>
                        <a:spcAft>
                          <a:spcPts val="800"/>
                        </a:spcAft>
                      </a:pPr>
                      <a:r>
                        <a:rPr lang="en-IN" sz="2800" kern="100" cap="small" spc="25">
                          <a:effectLst/>
                        </a:rPr>
                        <a:t> </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800" kern="100">
                          <a:effectLst/>
                        </a:rPr>
                        <a:t>Free to use if self-hosted, making it most cost-effective for developers. Infrastructure costs needs to paid.</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1571504"/>
                  </a:ext>
                </a:extLst>
              </a:tr>
              <a:tr h="2651270">
                <a:tc>
                  <a:txBody>
                    <a:bodyPr/>
                    <a:lstStyle/>
                    <a:p>
                      <a:pPr marL="457200" algn="just">
                        <a:lnSpc>
                          <a:spcPct val="107000"/>
                        </a:lnSpc>
                        <a:spcAft>
                          <a:spcPts val="800"/>
                        </a:spcAft>
                      </a:pPr>
                      <a:r>
                        <a:rPr lang="en-IN" sz="2800" kern="100" cap="small" spc="25">
                          <a:effectLst/>
                        </a:rPr>
                        <a:t>GOOGLE DIALOGFLOW</a:t>
                      </a:r>
                      <a:endParaRPr lang="en-IN" sz="2800" kern="100">
                        <a:effectLst/>
                      </a:endParaRPr>
                    </a:p>
                    <a:p>
                      <a:pPr algn="just">
                        <a:lnSpc>
                          <a:spcPct val="107000"/>
                        </a:lnSpc>
                        <a:spcAft>
                          <a:spcPts val="800"/>
                        </a:spcAft>
                      </a:pPr>
                      <a:r>
                        <a:rPr lang="en-IN" sz="2800" kern="100" cap="small" spc="25">
                          <a:effectLst/>
                        </a:rPr>
                        <a:t> </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800" kern="100" dirty="0">
                          <a:effectLst/>
                        </a:rPr>
                        <a:t>Offers affordable starting tiers, but </a:t>
                      </a:r>
                      <a:r>
                        <a:rPr lang="en-IN" sz="2800" kern="100" dirty="0" err="1">
                          <a:effectLst/>
                        </a:rPr>
                        <a:t>dialogflow</a:t>
                      </a:r>
                      <a:r>
                        <a:rPr lang="en-IN" sz="2800" kern="100" dirty="0">
                          <a:effectLst/>
                        </a:rPr>
                        <a:t> CX can get expensive for enterprise-level bots.</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924459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5400000" scaled="0"/>
        </a:gradFill>
        <a:effectLst/>
      </p:bgPr>
    </p:bg>
    <p:spTree>
      <p:nvGrpSpPr>
        <p:cNvPr id="1" name="Shape 496"/>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CB66D3E-8559-0079-0912-0A263DA8319A}"/>
              </a:ext>
            </a:extLst>
          </p:cNvPr>
          <p:cNvGraphicFramePr>
            <a:graphicFrameLocks noGrp="1"/>
          </p:cNvGraphicFramePr>
          <p:nvPr>
            <p:extLst>
              <p:ext uri="{D42A27DB-BD31-4B8C-83A1-F6EECF244321}">
                <p14:modId xmlns:p14="http://schemas.microsoft.com/office/powerpoint/2010/main" val="2386029834"/>
              </p:ext>
            </p:extLst>
          </p:nvPr>
        </p:nvGraphicFramePr>
        <p:xfrm>
          <a:off x="1828801" y="1181830"/>
          <a:ext cx="13403178" cy="7389529"/>
        </p:xfrm>
        <a:graphic>
          <a:graphicData uri="http://schemas.openxmlformats.org/drawingml/2006/table">
            <a:tbl>
              <a:tblPr firstRow="1" firstCol="1" bandRow="1">
                <a:tableStyleId>{24B7BA13-665C-41A5-AF47-9F1704F2F135}</a:tableStyleId>
              </a:tblPr>
              <a:tblGrid>
                <a:gridCol w="4626517">
                  <a:extLst>
                    <a:ext uri="{9D8B030D-6E8A-4147-A177-3AD203B41FA5}">
                      <a16:colId xmlns:a16="http://schemas.microsoft.com/office/drawing/2014/main" val="2755828682"/>
                    </a:ext>
                  </a:extLst>
                </a:gridCol>
                <a:gridCol w="8776661">
                  <a:extLst>
                    <a:ext uri="{9D8B030D-6E8A-4147-A177-3AD203B41FA5}">
                      <a16:colId xmlns:a16="http://schemas.microsoft.com/office/drawing/2014/main" val="3785512826"/>
                    </a:ext>
                  </a:extLst>
                </a:gridCol>
              </a:tblGrid>
              <a:tr h="2426862">
                <a:tc>
                  <a:txBody>
                    <a:bodyPr/>
                    <a:lstStyle/>
                    <a:p>
                      <a:pPr algn="just">
                        <a:lnSpc>
                          <a:spcPct val="107000"/>
                        </a:lnSpc>
                        <a:spcAft>
                          <a:spcPts val="800"/>
                        </a:spcAft>
                      </a:pPr>
                      <a:r>
                        <a:rPr lang="en-IN" sz="2800" kern="100" cap="small" spc="25">
                          <a:effectLst/>
                        </a:rPr>
                        <a:t>CHATGPT</a:t>
                      </a:r>
                      <a:endParaRPr lang="en-IN" sz="2800" kern="100">
                        <a:effectLst/>
                      </a:endParaRPr>
                    </a:p>
                    <a:p>
                      <a:pPr algn="just">
                        <a:lnSpc>
                          <a:spcPct val="107000"/>
                        </a:lnSpc>
                        <a:spcAft>
                          <a:spcPts val="800"/>
                        </a:spcAft>
                      </a:pPr>
                      <a:r>
                        <a:rPr lang="en-IN" sz="2800" kern="100" cap="small" spc="25">
                          <a:effectLst/>
                        </a:rPr>
                        <a:t> </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800" kern="100">
                          <a:effectLst/>
                        </a:rPr>
                        <a:t>Easy to integrate via API, but less flexible for deep custom logic or multi-channel deployments unless paired with additional backend code.</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2996583"/>
                  </a:ext>
                </a:extLst>
              </a:tr>
              <a:tr h="2070999">
                <a:tc>
                  <a:txBody>
                    <a:bodyPr/>
                    <a:lstStyle/>
                    <a:p>
                      <a:pPr marL="457200" algn="just">
                        <a:lnSpc>
                          <a:spcPct val="107000"/>
                        </a:lnSpc>
                        <a:spcAft>
                          <a:spcPts val="800"/>
                        </a:spcAft>
                      </a:pPr>
                      <a:r>
                        <a:rPr lang="en-IN" sz="2800" kern="100" cap="small" spc="25" dirty="0">
                          <a:effectLst/>
                        </a:rPr>
                        <a:t>RASA</a:t>
                      </a:r>
                      <a:endParaRPr lang="en-IN" sz="2800" kern="100" dirty="0">
                        <a:effectLst/>
                      </a:endParaRPr>
                    </a:p>
                    <a:p>
                      <a:pPr algn="just">
                        <a:lnSpc>
                          <a:spcPct val="107000"/>
                        </a:lnSpc>
                        <a:spcAft>
                          <a:spcPts val="800"/>
                        </a:spcAft>
                      </a:pPr>
                      <a:r>
                        <a:rPr lang="en-IN" sz="2800" kern="100" cap="small" spc="25" dirty="0">
                          <a:effectLst/>
                        </a:rPr>
                        <a:t> </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800" kern="100">
                          <a:effectLst/>
                        </a:rPr>
                        <a:t>Most flexible and customizable, ideal for complex logic and full control but requires development effort.</a:t>
                      </a:r>
                      <a:endParaRPr lang="en-IN" sz="2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0229828"/>
                  </a:ext>
                </a:extLst>
              </a:tr>
              <a:tr h="2891668">
                <a:tc>
                  <a:txBody>
                    <a:bodyPr/>
                    <a:lstStyle/>
                    <a:p>
                      <a:pPr marL="457200" algn="just">
                        <a:lnSpc>
                          <a:spcPct val="107000"/>
                        </a:lnSpc>
                        <a:spcAft>
                          <a:spcPts val="800"/>
                        </a:spcAft>
                      </a:pPr>
                      <a:r>
                        <a:rPr lang="en-IN" sz="2800" kern="100" cap="small" spc="25" dirty="0">
                          <a:effectLst/>
                        </a:rPr>
                        <a:t>GOOGLE DIALOGFLOW</a:t>
                      </a:r>
                      <a:endParaRPr lang="en-IN" sz="2800" kern="100" dirty="0">
                        <a:effectLst/>
                      </a:endParaRPr>
                    </a:p>
                    <a:p>
                      <a:pPr algn="just">
                        <a:lnSpc>
                          <a:spcPct val="107000"/>
                        </a:lnSpc>
                        <a:spcAft>
                          <a:spcPts val="800"/>
                        </a:spcAft>
                      </a:pPr>
                      <a:r>
                        <a:rPr lang="en-IN" sz="2800" kern="100" cap="small" spc="25" dirty="0">
                          <a:effectLst/>
                        </a:rPr>
                        <a:t> </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2800" kern="100" dirty="0">
                          <a:effectLst/>
                        </a:rPr>
                        <a:t>Best out of the box integrations  with Google Cloud and messaging platforms ,plus built in webhook handling.</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50976623"/>
                  </a:ext>
                </a:extLst>
              </a:tr>
            </a:tbl>
          </a:graphicData>
        </a:graphic>
      </p:graphicFrame>
      <p:sp>
        <p:nvSpPr>
          <p:cNvPr id="3" name="Rectangle 1">
            <a:extLst>
              <a:ext uri="{FF2B5EF4-FFF2-40B4-BE49-F238E27FC236}">
                <a16:creationId xmlns:a16="http://schemas.microsoft.com/office/drawing/2014/main" id="{D36633B0-ABDF-C50C-9D65-06D780480927}"/>
              </a:ext>
            </a:extLst>
          </p:cNvPr>
          <p:cNvSpPr>
            <a:spLocks noChangeArrowheads="1"/>
          </p:cNvSpPr>
          <p:nvPr/>
        </p:nvSpPr>
        <p:spPr bwMode="auto">
          <a:xfrm>
            <a:off x="2045368" y="320056"/>
            <a:ext cx="1436570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0F4761"/>
                </a:solidFill>
                <a:effectLst/>
                <a:latin typeface="Aptos" panose="020B0004020202020204" pitchFamily="34" charset="0"/>
                <a:ea typeface="Aptos" panose="020B0004020202020204" pitchFamily="34" charset="0"/>
                <a:cs typeface="Times New Roman" panose="02020603050405020304" pitchFamily="18" charset="0"/>
              </a:rPr>
              <a:t>COMPARISON ON THE BASIS OF INTEGRATION FLEXIBILITY</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661421-F9F3-7DAE-3751-1F569F096D78}"/>
              </a:ext>
            </a:extLst>
          </p:cNvPr>
          <p:cNvSpPr txBox="1"/>
          <p:nvPr/>
        </p:nvSpPr>
        <p:spPr>
          <a:xfrm>
            <a:off x="4830417" y="1152939"/>
            <a:ext cx="184731" cy="523220"/>
          </a:xfrm>
          <a:prstGeom prst="rect">
            <a:avLst/>
          </a:prstGeom>
          <a:noFill/>
        </p:spPr>
        <p:txBody>
          <a:bodyPr wrap="none" rtlCol="0">
            <a:spAutoFit/>
          </a:bodyPr>
          <a:lstStyle/>
          <a:p>
            <a:endParaRPr lang="en-IN" sz="2800" dirty="0"/>
          </a:p>
        </p:txBody>
      </p:sp>
      <p:sp>
        <p:nvSpPr>
          <p:cNvPr id="4" name="TextBox 3">
            <a:extLst>
              <a:ext uri="{FF2B5EF4-FFF2-40B4-BE49-F238E27FC236}">
                <a16:creationId xmlns:a16="http://schemas.microsoft.com/office/drawing/2014/main" id="{C3D5978B-F6E7-91B7-5195-1E73C59C6E47}"/>
              </a:ext>
            </a:extLst>
          </p:cNvPr>
          <p:cNvSpPr txBox="1"/>
          <p:nvPr/>
        </p:nvSpPr>
        <p:spPr>
          <a:xfrm>
            <a:off x="5956971" y="845162"/>
            <a:ext cx="4980851" cy="1138773"/>
          </a:xfrm>
          <a:prstGeom prst="rect">
            <a:avLst/>
          </a:prstGeom>
          <a:noFill/>
        </p:spPr>
        <p:txBody>
          <a:bodyPr wrap="none" rtlCol="0">
            <a:spAutoFit/>
          </a:bodyPr>
          <a:lstStyle/>
          <a:p>
            <a:r>
              <a:rPr lang="en-US" sz="5400" dirty="0">
                <a:solidFill>
                  <a:srgbClr val="7030A0"/>
                </a:solidFill>
                <a:latin typeface="Arial Rounded MT Bold" panose="020F0704030504030204" pitchFamily="34" charset="0"/>
              </a:rPr>
              <a:t>CONCLUSION</a:t>
            </a:r>
          </a:p>
          <a:p>
            <a:endParaRPr lang="en-IN" dirty="0"/>
          </a:p>
        </p:txBody>
      </p:sp>
      <p:sp>
        <p:nvSpPr>
          <p:cNvPr id="6" name="TextBox 5">
            <a:extLst>
              <a:ext uri="{FF2B5EF4-FFF2-40B4-BE49-F238E27FC236}">
                <a16:creationId xmlns:a16="http://schemas.microsoft.com/office/drawing/2014/main" id="{24A87D51-E0CF-593E-424E-74BBACF981F7}"/>
              </a:ext>
            </a:extLst>
          </p:cNvPr>
          <p:cNvSpPr txBox="1"/>
          <p:nvPr/>
        </p:nvSpPr>
        <p:spPr>
          <a:xfrm>
            <a:off x="1377427" y="2507156"/>
            <a:ext cx="15306261" cy="5262979"/>
          </a:xfrm>
          <a:prstGeom prst="rect">
            <a:avLst/>
          </a:prstGeom>
          <a:noFill/>
        </p:spPr>
        <p:txBody>
          <a:bodyPr wrap="square" rtlCol="0">
            <a:spAutoFit/>
          </a:bodyPr>
          <a:lstStyle/>
          <a:p>
            <a:r>
              <a:rPr lang="en-IN" sz="2800" dirty="0"/>
              <a:t>Selecting the appropriate platform is crucial in the realm of chatbots. Depending on their capabilities and advantages, AI tools such as ChatGPT, Rasa, and Google </a:t>
            </a:r>
            <a:r>
              <a:rPr lang="en-IN" sz="2800" dirty="0" err="1"/>
              <a:t>Dialogflow</a:t>
            </a:r>
            <a:r>
              <a:rPr lang="en-IN" sz="2800" dirty="0"/>
              <a:t> can be used in a number of ways.</a:t>
            </a:r>
          </a:p>
          <a:p>
            <a:endParaRPr lang="en-IN" sz="2800" dirty="0"/>
          </a:p>
          <a:p>
            <a:r>
              <a:rPr lang="en-IN" sz="2800" dirty="0" err="1"/>
              <a:t>Dialogflow</a:t>
            </a:r>
            <a:r>
              <a:rPr lang="en-IN" sz="2800" dirty="0"/>
              <a:t> is a very powerful framework that enables us to create incredibly reliable and user-friendly AI chatbots with a vast context memory and conversational capabilities. But if we want to create an AI assistant that is capable of performing real-time tasks, has extensive knowledge of one or a few particular industries, and is easily adaptable, we should go with Rasa. However, ChatGPT can manage numerous users at once, which is advantageous for apps that have a high user engagement rate. Because ChatGPT can comprehend and produce writing that is human-like, it can be used for tasks like creating content, responding to inquiries, having discussions, and giving explanations.</a:t>
            </a:r>
          </a:p>
        </p:txBody>
      </p:sp>
    </p:spTree>
    <p:extLst>
      <p:ext uri="{BB962C8B-B14F-4D97-AF65-F5344CB8AC3E}">
        <p14:creationId xmlns:p14="http://schemas.microsoft.com/office/powerpoint/2010/main" val="2803610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5400000" scaled="0"/>
        </a:gradFill>
        <a:effectLst/>
      </p:bgPr>
    </p:bg>
    <p:spTree>
      <p:nvGrpSpPr>
        <p:cNvPr id="1" name="Shape 231"/>
        <p:cNvGrpSpPr/>
        <p:nvPr/>
      </p:nvGrpSpPr>
      <p:grpSpPr>
        <a:xfrm>
          <a:off x="0" y="0"/>
          <a:ext cx="0" cy="0"/>
          <a:chOff x="0" y="0"/>
          <a:chExt cx="0" cy="0"/>
        </a:xfrm>
      </p:grpSpPr>
      <p:sp>
        <p:nvSpPr>
          <p:cNvPr id="232" name="Google Shape;232;p19"/>
          <p:cNvSpPr txBox="1"/>
          <p:nvPr/>
        </p:nvSpPr>
        <p:spPr>
          <a:xfrm>
            <a:off x="1028700" y="1009650"/>
            <a:ext cx="16230600" cy="886397"/>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4800" dirty="0">
                <a:solidFill>
                  <a:srgbClr val="1557FF"/>
                </a:solidFill>
                <a:latin typeface="Archivo Black"/>
                <a:sym typeface="Archivo Black"/>
              </a:rPr>
              <a:t>DOCUMENTATION AND API RESEARCH</a:t>
            </a:r>
            <a:endParaRPr sz="4800" dirty="0"/>
          </a:p>
        </p:txBody>
      </p:sp>
      <p:sp>
        <p:nvSpPr>
          <p:cNvPr id="234" name="Google Shape;234;p19"/>
          <p:cNvSpPr txBox="1"/>
          <p:nvPr/>
        </p:nvSpPr>
        <p:spPr>
          <a:xfrm>
            <a:off x="1216551" y="6122850"/>
            <a:ext cx="3355425" cy="25853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dirty="0"/>
          </a:p>
        </p:txBody>
      </p:sp>
      <p:grpSp>
        <p:nvGrpSpPr>
          <p:cNvPr id="237" name="Google Shape;237;p19"/>
          <p:cNvGrpSpPr/>
          <p:nvPr/>
        </p:nvGrpSpPr>
        <p:grpSpPr>
          <a:xfrm>
            <a:off x="5395073" y="6122850"/>
            <a:ext cx="3690000" cy="775699"/>
            <a:chOff x="-15" y="11"/>
            <a:chExt cx="4920000" cy="1034266"/>
          </a:xfrm>
        </p:grpSpPr>
        <p:sp>
          <p:nvSpPr>
            <p:cNvPr id="238" name="Google Shape;238;p19"/>
            <p:cNvSpPr txBox="1"/>
            <p:nvPr/>
          </p:nvSpPr>
          <p:spPr>
            <a:xfrm>
              <a:off x="-15" y="11"/>
              <a:ext cx="4920000" cy="34470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dirty="0"/>
            </a:p>
          </p:txBody>
        </p:sp>
        <p:sp>
          <p:nvSpPr>
            <p:cNvPr id="239" name="Google Shape;239;p19"/>
            <p:cNvSpPr txBox="1"/>
            <p:nvPr/>
          </p:nvSpPr>
          <p:spPr>
            <a:xfrm>
              <a:off x="215217" y="632116"/>
              <a:ext cx="3523011" cy="402161"/>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endParaRPr dirty="0"/>
            </a:p>
          </p:txBody>
        </p:sp>
      </p:grpSp>
      <p:sp>
        <p:nvSpPr>
          <p:cNvPr id="241" name="Google Shape;241;p19"/>
          <p:cNvSpPr txBox="1"/>
          <p:nvPr/>
        </p:nvSpPr>
        <p:spPr>
          <a:xfrm>
            <a:off x="9573624" y="6122850"/>
            <a:ext cx="3355425" cy="25853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dirty="0"/>
          </a:p>
        </p:txBody>
      </p:sp>
      <p:sp>
        <p:nvSpPr>
          <p:cNvPr id="244" name="Google Shape;244;p19"/>
          <p:cNvSpPr txBox="1"/>
          <p:nvPr/>
        </p:nvSpPr>
        <p:spPr>
          <a:xfrm>
            <a:off x="13752175" y="6122850"/>
            <a:ext cx="3594600" cy="25853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dirty="0"/>
          </a:p>
        </p:txBody>
      </p:sp>
      <p:sp>
        <p:nvSpPr>
          <p:cNvPr id="2" name="TextBox 1">
            <a:extLst>
              <a:ext uri="{FF2B5EF4-FFF2-40B4-BE49-F238E27FC236}">
                <a16:creationId xmlns:a16="http://schemas.microsoft.com/office/drawing/2014/main" id="{A1CFA963-DB75-8B31-009D-082EC73DD56E}"/>
              </a:ext>
            </a:extLst>
          </p:cNvPr>
          <p:cNvSpPr txBox="1"/>
          <p:nvPr/>
        </p:nvSpPr>
        <p:spPr>
          <a:xfrm>
            <a:off x="1795145" y="2438400"/>
            <a:ext cx="14621310" cy="2123658"/>
          </a:xfrm>
          <a:prstGeom prst="rect">
            <a:avLst/>
          </a:prstGeom>
          <a:noFill/>
        </p:spPr>
        <p:txBody>
          <a:bodyPr wrap="none" rtlCol="0">
            <a:spAutoFit/>
          </a:bodyPr>
          <a:lstStyle/>
          <a:p>
            <a:r>
              <a:rPr lang="en-US" sz="2800" dirty="0"/>
              <a:t>An API or Application Programming Interface, is a collection of rules that allows various </a:t>
            </a:r>
          </a:p>
          <a:p>
            <a:r>
              <a:rPr lang="en-US" sz="2800" dirty="0"/>
              <a:t>apps to communicate with one another</a:t>
            </a:r>
            <a:r>
              <a:rPr lang="en-US" sz="2000" dirty="0"/>
              <a:t>. </a:t>
            </a:r>
            <a:r>
              <a:rPr lang="en-US" sz="2800" dirty="0"/>
              <a:t>It serves as an intermediary layer for data transfers</a:t>
            </a:r>
          </a:p>
          <a:p>
            <a:r>
              <a:rPr lang="en-US" sz="2800" dirty="0"/>
              <a:t>across systems allowing businesses to open their application data and functionality to third</a:t>
            </a:r>
          </a:p>
          <a:p>
            <a:r>
              <a:rPr lang="en-US" sz="2800" dirty="0"/>
              <a:t>party developers, business partners and internal departments inside their organizations.</a:t>
            </a:r>
          </a:p>
          <a:p>
            <a:endParaRPr lang="en-IN" sz="2000" dirty="0"/>
          </a:p>
        </p:txBody>
      </p:sp>
      <p:sp>
        <p:nvSpPr>
          <p:cNvPr id="3" name="TextBox 2">
            <a:extLst>
              <a:ext uri="{FF2B5EF4-FFF2-40B4-BE49-F238E27FC236}">
                <a16:creationId xmlns:a16="http://schemas.microsoft.com/office/drawing/2014/main" id="{13F2E34E-8855-B877-745B-3A4C6C79DB51}"/>
              </a:ext>
            </a:extLst>
          </p:cNvPr>
          <p:cNvSpPr txBox="1"/>
          <p:nvPr/>
        </p:nvSpPr>
        <p:spPr>
          <a:xfrm>
            <a:off x="2179320" y="4796634"/>
            <a:ext cx="2985113" cy="461665"/>
          </a:xfrm>
          <a:prstGeom prst="rect">
            <a:avLst/>
          </a:prstGeom>
          <a:noFill/>
        </p:spPr>
        <p:txBody>
          <a:bodyPr wrap="none" rtlCol="0">
            <a:spAutoFit/>
          </a:bodyPr>
          <a:lstStyle/>
          <a:p>
            <a:r>
              <a:rPr lang="en-US" sz="2400" dirty="0">
                <a:latin typeface="Arial Rounded MT Bold" panose="020F0704030504030204" pitchFamily="34" charset="0"/>
              </a:rPr>
              <a:t>HOW API WORKS</a:t>
            </a:r>
            <a:r>
              <a:rPr lang="en-US" sz="2400" dirty="0"/>
              <a:t>?</a:t>
            </a:r>
            <a:endParaRPr lang="en-IN" dirty="0"/>
          </a:p>
        </p:txBody>
      </p:sp>
      <p:sp>
        <p:nvSpPr>
          <p:cNvPr id="4" name="TextBox 3">
            <a:extLst>
              <a:ext uri="{FF2B5EF4-FFF2-40B4-BE49-F238E27FC236}">
                <a16:creationId xmlns:a16="http://schemas.microsoft.com/office/drawing/2014/main" id="{7E95A042-C416-4F81-D574-18C55799CCFA}"/>
              </a:ext>
            </a:extLst>
          </p:cNvPr>
          <p:cNvSpPr txBox="1"/>
          <p:nvPr/>
        </p:nvSpPr>
        <p:spPr>
          <a:xfrm>
            <a:off x="2179320" y="5715000"/>
            <a:ext cx="14957941" cy="3970318"/>
          </a:xfrm>
          <a:prstGeom prst="rect">
            <a:avLst/>
          </a:prstGeom>
          <a:noFill/>
        </p:spPr>
        <p:txBody>
          <a:bodyPr wrap="none" rtlCol="0">
            <a:spAutoFit/>
          </a:bodyPr>
          <a:lstStyle/>
          <a:p>
            <a:r>
              <a:rPr lang="en-US" sz="2800" dirty="0"/>
              <a:t>An easy approach to comprehend how API function is to </a:t>
            </a:r>
            <a:r>
              <a:rPr lang="en-US" sz="2800" dirty="0" err="1"/>
              <a:t>to</a:t>
            </a:r>
            <a:r>
              <a:rPr lang="en-US" sz="2800" dirty="0"/>
              <a:t> consider a prevalent example</a:t>
            </a:r>
          </a:p>
          <a:p>
            <a:r>
              <a:rPr lang="en-US" sz="2800" dirty="0"/>
              <a:t> such as third party payment processing. An e-commerce website may ask users</a:t>
            </a:r>
          </a:p>
          <a:p>
            <a:r>
              <a:rPr lang="en-US" sz="2800" dirty="0"/>
              <a:t>to pay sing PayPal or another third party system when they make a </a:t>
            </a:r>
            <a:r>
              <a:rPr lang="en-US" sz="2800" dirty="0" err="1"/>
              <a:t>purchase.The</a:t>
            </a:r>
            <a:r>
              <a:rPr lang="en-US" sz="2800" dirty="0"/>
              <a:t> </a:t>
            </a:r>
          </a:p>
          <a:p>
            <a:r>
              <a:rPr lang="en-US" sz="2800" dirty="0"/>
              <a:t>connection is made by this function using API. An API makes a request to get</a:t>
            </a:r>
          </a:p>
          <a:p>
            <a:r>
              <a:rPr lang="en-US" sz="2800" dirty="0"/>
              <a:t>information when a customer clicks the payment button also known as the </a:t>
            </a:r>
            <a:r>
              <a:rPr lang="en-US" sz="2800" dirty="0" err="1"/>
              <a:t>call.The</a:t>
            </a:r>
            <a:r>
              <a:rPr lang="en-US" sz="2800" dirty="0"/>
              <a:t> universal </a:t>
            </a:r>
          </a:p>
          <a:p>
            <a:r>
              <a:rPr lang="en-US" sz="2800" dirty="0"/>
              <a:t>resource identifier or URI of an API is used to handle this request when comes with a </a:t>
            </a:r>
          </a:p>
          <a:p>
            <a:r>
              <a:rPr lang="en-US" sz="2800" dirty="0"/>
              <a:t>request verb headers and occasionally a request body from an application to the web </a:t>
            </a:r>
          </a:p>
          <a:p>
            <a:r>
              <a:rPr lang="en-US" sz="2800" dirty="0" err="1"/>
              <a:t>server.The</a:t>
            </a:r>
            <a:r>
              <a:rPr lang="en-US" sz="2800" dirty="0"/>
              <a:t> API contacts the external software in this case the third payment system after </a:t>
            </a:r>
          </a:p>
          <a:p>
            <a:r>
              <a:rPr lang="en-US" sz="2800" dirty="0"/>
              <a:t>receiving a legitimate request from the product web </a:t>
            </a:r>
            <a:r>
              <a:rPr lang="en-US" sz="2800" dirty="0" err="1"/>
              <a:t>page.The</a:t>
            </a:r>
            <a:r>
              <a:rPr lang="en-US" sz="2800" dirty="0"/>
              <a:t> server replies to the API</a:t>
            </a:r>
            <a:endParaRPr lang="en-I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5400000" scaled="0"/>
        </a:gradFill>
        <a:effectLst/>
      </p:bgPr>
    </p:bg>
    <p:spTree>
      <p:nvGrpSpPr>
        <p:cNvPr id="1" name="Shape 266"/>
        <p:cNvGrpSpPr/>
        <p:nvPr/>
      </p:nvGrpSpPr>
      <p:grpSpPr>
        <a:xfrm>
          <a:off x="0" y="0"/>
          <a:ext cx="0" cy="0"/>
          <a:chOff x="0" y="0"/>
          <a:chExt cx="0" cy="0"/>
        </a:xfrm>
      </p:grpSpPr>
      <p:sp>
        <p:nvSpPr>
          <p:cNvPr id="269" name="Google Shape;269;p20"/>
          <p:cNvSpPr txBox="1"/>
          <p:nvPr/>
        </p:nvSpPr>
        <p:spPr>
          <a:xfrm>
            <a:off x="2935691" y="2710640"/>
            <a:ext cx="12322393" cy="700192"/>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500" b="0" i="0" u="none" strike="noStrike" cap="none" dirty="0">
                <a:solidFill>
                  <a:srgbClr val="000000"/>
                </a:solidFill>
                <a:latin typeface="Arial"/>
                <a:ea typeface="Arial"/>
                <a:cs typeface="Arial"/>
                <a:sym typeface="Arial"/>
              </a:rPr>
              <a:t> </a:t>
            </a:r>
            <a:endParaRPr dirty="0"/>
          </a:p>
        </p:txBody>
      </p:sp>
      <p:sp>
        <p:nvSpPr>
          <p:cNvPr id="281" name="Google Shape;281;p20"/>
          <p:cNvSpPr txBox="1"/>
          <p:nvPr/>
        </p:nvSpPr>
        <p:spPr>
          <a:xfrm>
            <a:off x="9742478" y="8142357"/>
            <a:ext cx="2429727" cy="258532"/>
          </a:xfrm>
          <a:prstGeom prst="rect">
            <a:avLst/>
          </a:prstGeom>
          <a:noFill/>
          <a:ln>
            <a:noFill/>
          </a:ln>
        </p:spPr>
        <p:txBody>
          <a:bodyPr spcFirstLastPara="1" wrap="square" lIns="0" tIns="0" rIns="0" bIns="0" anchor="t" anchorCtr="0">
            <a:spAutoFit/>
          </a:bodyPr>
          <a:lstStyle/>
          <a:p>
            <a:pPr marL="0" marR="0" lvl="0" indent="0" algn="ctr" rtl="0">
              <a:lnSpc>
                <a:spcPct val="119972"/>
              </a:lnSpc>
              <a:spcBef>
                <a:spcPts val="0"/>
              </a:spcBef>
              <a:spcAft>
                <a:spcPts val="0"/>
              </a:spcAft>
              <a:buNone/>
            </a:pPr>
            <a:endParaRPr dirty="0"/>
          </a:p>
        </p:txBody>
      </p:sp>
      <p:sp>
        <p:nvSpPr>
          <p:cNvPr id="284" name="Google Shape;284;p20"/>
          <p:cNvSpPr txBox="1"/>
          <p:nvPr/>
        </p:nvSpPr>
        <p:spPr>
          <a:xfrm>
            <a:off x="13684567" y="8142357"/>
            <a:ext cx="2429727" cy="258532"/>
          </a:xfrm>
          <a:prstGeom prst="rect">
            <a:avLst/>
          </a:prstGeom>
          <a:noFill/>
          <a:ln>
            <a:noFill/>
          </a:ln>
        </p:spPr>
        <p:txBody>
          <a:bodyPr spcFirstLastPara="1" wrap="square" lIns="0" tIns="0" rIns="0" bIns="0" anchor="t" anchorCtr="0">
            <a:spAutoFit/>
          </a:bodyPr>
          <a:lstStyle/>
          <a:p>
            <a:pPr marL="0" marR="0" lvl="0" indent="0" algn="ctr" rtl="0">
              <a:lnSpc>
                <a:spcPct val="119972"/>
              </a:lnSpc>
              <a:spcBef>
                <a:spcPts val="0"/>
              </a:spcBef>
              <a:spcAft>
                <a:spcPts val="0"/>
              </a:spcAft>
              <a:buNone/>
            </a:pPr>
            <a:endParaRPr dirty="0"/>
          </a:p>
        </p:txBody>
      </p:sp>
      <p:sp>
        <p:nvSpPr>
          <p:cNvPr id="4" name="TextBox 3">
            <a:extLst>
              <a:ext uri="{FF2B5EF4-FFF2-40B4-BE49-F238E27FC236}">
                <a16:creationId xmlns:a16="http://schemas.microsoft.com/office/drawing/2014/main" id="{49E8FA01-AA2F-DB91-AA55-2D4843E233E7}"/>
              </a:ext>
            </a:extLst>
          </p:cNvPr>
          <p:cNvSpPr txBox="1"/>
          <p:nvPr/>
        </p:nvSpPr>
        <p:spPr>
          <a:xfrm>
            <a:off x="1188720" y="548641"/>
            <a:ext cx="15483703" cy="5693866"/>
          </a:xfrm>
          <a:prstGeom prst="rect">
            <a:avLst/>
          </a:prstGeom>
          <a:noFill/>
        </p:spPr>
        <p:txBody>
          <a:bodyPr wrap="square" rtlCol="0">
            <a:spAutoFit/>
          </a:bodyPr>
          <a:lstStyle/>
          <a:p>
            <a:r>
              <a:rPr lang="en-US" sz="2800" dirty="0"/>
              <a:t>With the data that was requested .Then the API sends the data to the application that requested </a:t>
            </a:r>
          </a:p>
          <a:p>
            <a:r>
              <a:rPr lang="en-US" sz="2800" dirty="0"/>
              <a:t>it first(in this case the product website).The queries and responses are all handled by an API</a:t>
            </a:r>
          </a:p>
          <a:p>
            <a:r>
              <a:rPr lang="en-US" sz="2800" dirty="0"/>
              <a:t>even though the data transfer will vary based on web service being </a:t>
            </a:r>
            <a:r>
              <a:rPr lang="en-US" sz="2800" dirty="0" err="1"/>
              <a:t>utilized.As</a:t>
            </a:r>
            <a:r>
              <a:rPr lang="en-US" sz="2800" dirty="0"/>
              <a:t> APIs </a:t>
            </a:r>
          </a:p>
          <a:p>
            <a:r>
              <a:rPr lang="en-US" sz="2800" dirty="0"/>
              <a:t>communicate data within the computer or </a:t>
            </a:r>
            <a:r>
              <a:rPr lang="en-US" sz="2800" dirty="0" err="1"/>
              <a:t>program,they</a:t>
            </a:r>
            <a:r>
              <a:rPr lang="en-US" sz="2800" dirty="0"/>
              <a:t> are not visible on the user interface</a:t>
            </a:r>
          </a:p>
          <a:p>
            <a:r>
              <a:rPr lang="en-US" sz="2800" dirty="0" err="1"/>
              <a:t>i.e.they</a:t>
            </a:r>
            <a:r>
              <a:rPr lang="en-US" sz="2800" dirty="0"/>
              <a:t> appear to the user as a single seamless connection.</a:t>
            </a:r>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IN" sz="2800" dirty="0"/>
          </a:p>
        </p:txBody>
      </p:sp>
      <p:pic>
        <p:nvPicPr>
          <p:cNvPr id="6" name="Picture 5">
            <a:extLst>
              <a:ext uri="{FF2B5EF4-FFF2-40B4-BE49-F238E27FC236}">
                <a16:creationId xmlns:a16="http://schemas.microsoft.com/office/drawing/2014/main" id="{CB46FC74-30E6-69AB-C684-3CB5AEAA4A6B}"/>
              </a:ext>
            </a:extLst>
          </p:cNvPr>
          <p:cNvPicPr>
            <a:picLocks noChangeAspect="1"/>
          </p:cNvPicPr>
          <p:nvPr/>
        </p:nvPicPr>
        <p:blipFill>
          <a:blip r:embed="rId3"/>
          <a:stretch>
            <a:fillRect/>
          </a:stretch>
        </p:blipFill>
        <p:spPr>
          <a:xfrm>
            <a:off x="3200400" y="3328738"/>
            <a:ext cx="10664437" cy="618102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2" name="TextBox 1">
            <a:extLst>
              <a:ext uri="{FF2B5EF4-FFF2-40B4-BE49-F238E27FC236}">
                <a16:creationId xmlns:a16="http://schemas.microsoft.com/office/drawing/2014/main" id="{0BF1D103-5DE9-12DE-2C9D-D533467F021A}"/>
              </a:ext>
            </a:extLst>
          </p:cNvPr>
          <p:cNvSpPr txBox="1"/>
          <p:nvPr/>
        </p:nvSpPr>
        <p:spPr>
          <a:xfrm>
            <a:off x="1265882" y="1463040"/>
            <a:ext cx="15756236" cy="10864513"/>
          </a:xfrm>
          <a:prstGeom prst="rect">
            <a:avLst/>
          </a:prstGeom>
          <a:noFill/>
        </p:spPr>
        <p:txBody>
          <a:bodyPr wrap="none" rtlCol="0">
            <a:spAutoFit/>
          </a:bodyPr>
          <a:lstStyle/>
          <a:p>
            <a:r>
              <a:rPr lang="en-US" sz="2800" dirty="0"/>
              <a:t>An endpoint is one end of a communication channel. When an API interacts with another system,</a:t>
            </a:r>
          </a:p>
          <a:p>
            <a:r>
              <a:rPr lang="en-US" sz="2800" dirty="0"/>
              <a:t>the touchpoints of this communication are considered </a:t>
            </a:r>
            <a:r>
              <a:rPr lang="en-US" sz="2800" b="1" dirty="0"/>
              <a:t>endpoints.</a:t>
            </a:r>
            <a:r>
              <a:rPr lang="en-US" sz="2800" dirty="0"/>
              <a:t> In other words, the place that </a:t>
            </a:r>
          </a:p>
          <a:p>
            <a:r>
              <a:rPr lang="en-US" sz="2800" dirty="0"/>
              <a:t>the APIs send requests and where the resource lives, is called an endpoint. For APIs, an endpoint</a:t>
            </a:r>
          </a:p>
          <a:p>
            <a:r>
              <a:rPr lang="en-US" sz="2800" dirty="0"/>
              <a:t>can include an URL of a server or service.</a:t>
            </a:r>
          </a:p>
          <a:p>
            <a:endParaRPr lang="en-US" sz="2800" dirty="0"/>
          </a:p>
          <a:p>
            <a:r>
              <a:rPr lang="en-US" sz="2800" dirty="0">
                <a:solidFill>
                  <a:srgbClr val="1557FF"/>
                </a:solidFill>
                <a:latin typeface="Archivo Black"/>
                <a:sym typeface="Archivo Black"/>
              </a:rPr>
              <a:t>BENEFITS OF API</a:t>
            </a:r>
          </a:p>
          <a:p>
            <a:endParaRPr lang="en-US" sz="2800" dirty="0">
              <a:solidFill>
                <a:srgbClr val="1557FF"/>
              </a:solidFill>
              <a:latin typeface="Archivo Black"/>
              <a:sym typeface="Archivo Black"/>
            </a:endParaRPr>
          </a:p>
          <a:p>
            <a:pPr marL="457200" indent="-457200">
              <a:buFont typeface="Arial" panose="020B0604020202020204" pitchFamily="34" charset="0"/>
              <a:buChar char="•"/>
            </a:pPr>
            <a:r>
              <a:rPr lang="en-US" sz="2800" dirty="0"/>
              <a:t>API makes it easier to integrate and manage the existing application and services as well </a:t>
            </a:r>
          </a:p>
          <a:p>
            <a:r>
              <a:rPr lang="en-US" sz="2800" dirty="0"/>
              <a:t>as a design and develop the new ones.</a:t>
            </a:r>
          </a:p>
          <a:p>
            <a:endParaRPr lang="en-US" sz="2800" dirty="0"/>
          </a:p>
          <a:p>
            <a:pPr marL="457200" indent="-457200">
              <a:buFont typeface="Arial" panose="020B0604020202020204" pitchFamily="34" charset="0"/>
              <a:buChar char="•"/>
            </a:pPr>
            <a:r>
              <a:rPr lang="en-US" sz="2800" dirty="0"/>
              <a:t>Using web API, we can avoid code duplication.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Extend application functionality.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API enables us  to connect </a:t>
            </a:r>
            <a:r>
              <a:rPr lang="en-US" sz="2800" dirty="0" err="1"/>
              <a:t>anything,anywhere,anytime</a:t>
            </a:r>
            <a:r>
              <a:rPr lang="en-US" sz="2800" dirty="0"/>
              <a:t> and add specific functionalities,</a:t>
            </a:r>
          </a:p>
          <a:p>
            <a:pPr marL="457200" indent="-457200">
              <a:buFont typeface="Arial" panose="020B0604020202020204" pitchFamily="34" charset="0"/>
              <a:buChar char="•"/>
            </a:pPr>
            <a:r>
              <a:rPr lang="en-US" sz="2800" dirty="0"/>
              <a:t>Services and power our applications without complex coding.</a:t>
            </a:r>
          </a:p>
          <a:p>
            <a:endParaRPr lang="en-US" sz="2800" dirty="0"/>
          </a:p>
          <a:p>
            <a:endParaRPr lang="en-US" sz="2800" dirty="0">
              <a:solidFill>
                <a:srgbClr val="1557FF"/>
              </a:solidFill>
              <a:latin typeface="Archivo Black"/>
              <a:sym typeface="Archivo Black"/>
            </a:endParaRPr>
          </a:p>
          <a:p>
            <a:endParaRPr lang="en-US" sz="2800" dirty="0">
              <a:solidFill>
                <a:srgbClr val="1557FF"/>
              </a:solidFill>
              <a:latin typeface="Archivo Black"/>
              <a:sym typeface="Archivo Black"/>
            </a:endParaRPr>
          </a:p>
          <a:p>
            <a:endParaRPr lang="en-US" sz="2800" dirty="0">
              <a:solidFill>
                <a:srgbClr val="1557FF"/>
              </a:solidFill>
              <a:latin typeface="Archivo Black"/>
              <a:sym typeface="Archivo Black"/>
            </a:endParaRPr>
          </a:p>
          <a:p>
            <a:endParaRPr lang="en-US" sz="2800" dirty="0">
              <a:solidFill>
                <a:srgbClr val="1557FF"/>
              </a:solidFill>
              <a:latin typeface="Archivo Black"/>
              <a:sym typeface="Archivo Black"/>
            </a:endParaRPr>
          </a:p>
          <a:p>
            <a:endParaRPr lang="en-US" sz="2800" dirty="0">
              <a:solidFill>
                <a:srgbClr val="1557FF"/>
              </a:solidFill>
              <a:latin typeface="Archivo Black"/>
              <a:sym typeface="Archivo Black"/>
            </a:endParaRPr>
          </a:p>
          <a:p>
            <a:endParaRPr lang="en-US" sz="2800" dirty="0"/>
          </a:p>
          <a:p>
            <a:endParaRPr lang="en-US" sz="2800" dirty="0"/>
          </a:p>
          <a:p>
            <a:endParaRPr lang="en-US" sz="2800" dirty="0"/>
          </a:p>
        </p:txBody>
      </p:sp>
      <p:sp>
        <p:nvSpPr>
          <p:cNvPr id="4" name="TextBox 3">
            <a:extLst>
              <a:ext uri="{FF2B5EF4-FFF2-40B4-BE49-F238E27FC236}">
                <a16:creationId xmlns:a16="http://schemas.microsoft.com/office/drawing/2014/main" id="{9435441E-7897-C5CC-E032-B3579E338F94}"/>
              </a:ext>
            </a:extLst>
          </p:cNvPr>
          <p:cNvSpPr txBox="1"/>
          <p:nvPr/>
        </p:nvSpPr>
        <p:spPr>
          <a:xfrm>
            <a:off x="1981200" y="777240"/>
            <a:ext cx="6514925" cy="523220"/>
          </a:xfrm>
          <a:prstGeom prst="rect">
            <a:avLst/>
          </a:prstGeom>
          <a:noFill/>
        </p:spPr>
        <p:txBody>
          <a:bodyPr wrap="none" rtlCol="0">
            <a:spAutoFit/>
          </a:bodyPr>
          <a:lstStyle/>
          <a:p>
            <a:r>
              <a:rPr lang="en-US" sz="2800" dirty="0">
                <a:solidFill>
                  <a:srgbClr val="1557FF"/>
                </a:solidFill>
                <a:latin typeface="Archivo Black"/>
                <a:sym typeface="Archivo Black"/>
              </a:rPr>
              <a:t> WHAT IS AN ENDPOINT IN API?</a:t>
            </a:r>
            <a:endParaRPr lang="en-IN"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path path="circle">
            <a:fillToRect l="50000" t="50000" r="50000" b="50000"/>
          </a:path>
          <a:tileRect/>
        </a:gradFill>
        <a:effectLst/>
      </p:bgPr>
    </p:bg>
    <p:spTree>
      <p:nvGrpSpPr>
        <p:cNvPr id="1" name="Shape 71"/>
        <p:cNvGrpSpPr/>
        <p:nvPr/>
      </p:nvGrpSpPr>
      <p:grpSpPr>
        <a:xfrm>
          <a:off x="0" y="0"/>
          <a:ext cx="0" cy="0"/>
          <a:chOff x="0" y="0"/>
          <a:chExt cx="0" cy="0"/>
        </a:xfrm>
      </p:grpSpPr>
      <p:sp>
        <p:nvSpPr>
          <p:cNvPr id="73" name="Google Shape;73;p11"/>
          <p:cNvSpPr txBox="1"/>
          <p:nvPr/>
        </p:nvSpPr>
        <p:spPr>
          <a:xfrm>
            <a:off x="11902626" y="5428943"/>
            <a:ext cx="3306074" cy="25853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dirty="0"/>
          </a:p>
        </p:txBody>
      </p:sp>
      <p:grpSp>
        <p:nvGrpSpPr>
          <p:cNvPr id="75" name="Google Shape;75;p11"/>
          <p:cNvGrpSpPr/>
          <p:nvPr/>
        </p:nvGrpSpPr>
        <p:grpSpPr>
          <a:xfrm>
            <a:off x="11796371" y="3217329"/>
            <a:ext cx="3412329" cy="871094"/>
            <a:chOff x="-141673" y="0"/>
            <a:chExt cx="4549771" cy="1161459"/>
          </a:xfrm>
        </p:grpSpPr>
        <p:sp>
          <p:nvSpPr>
            <p:cNvPr id="76" name="Google Shape;76;p11"/>
            <p:cNvSpPr txBox="1"/>
            <p:nvPr/>
          </p:nvSpPr>
          <p:spPr>
            <a:xfrm>
              <a:off x="0" y="0"/>
              <a:ext cx="4408098" cy="34470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endParaRPr dirty="0"/>
            </a:p>
          </p:txBody>
        </p:sp>
        <p:sp>
          <p:nvSpPr>
            <p:cNvPr id="77" name="Google Shape;77;p11"/>
            <p:cNvSpPr txBox="1"/>
            <p:nvPr/>
          </p:nvSpPr>
          <p:spPr>
            <a:xfrm>
              <a:off x="-141673" y="874200"/>
              <a:ext cx="4408200" cy="28725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dirty="0"/>
            </a:p>
          </p:txBody>
        </p:sp>
      </p:grpSp>
      <p:sp>
        <p:nvSpPr>
          <p:cNvPr id="81" name="Google Shape;81;p11"/>
          <p:cNvSpPr txBox="1"/>
          <p:nvPr/>
        </p:nvSpPr>
        <p:spPr>
          <a:xfrm>
            <a:off x="890224" y="1009650"/>
            <a:ext cx="16507551" cy="121879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600" dirty="0">
                <a:solidFill>
                  <a:srgbClr val="1557FF"/>
                </a:solidFill>
                <a:latin typeface="Archivo Black"/>
                <a:ea typeface="Archivo Black"/>
                <a:cs typeface="Archivo Black"/>
                <a:sym typeface="Archivo Black"/>
              </a:rPr>
              <a:t>INTRODUCTION</a:t>
            </a:r>
            <a:endParaRPr sz="6600" dirty="0"/>
          </a:p>
        </p:txBody>
      </p:sp>
      <p:sp>
        <p:nvSpPr>
          <p:cNvPr id="2" name="TextBox 1">
            <a:extLst>
              <a:ext uri="{FF2B5EF4-FFF2-40B4-BE49-F238E27FC236}">
                <a16:creationId xmlns:a16="http://schemas.microsoft.com/office/drawing/2014/main" id="{C9EC40AC-9C58-9E7F-3596-0E59CE5B8604}"/>
              </a:ext>
            </a:extLst>
          </p:cNvPr>
          <p:cNvSpPr txBox="1"/>
          <p:nvPr/>
        </p:nvSpPr>
        <p:spPr>
          <a:xfrm>
            <a:off x="1371600" y="2228445"/>
            <a:ext cx="13837100" cy="5570756"/>
          </a:xfrm>
          <a:prstGeom prst="rect">
            <a:avLst/>
          </a:prstGeom>
          <a:noFill/>
        </p:spPr>
        <p:txBody>
          <a:bodyPr wrap="square" rtlCol="0">
            <a:spAutoFit/>
          </a:bodyPr>
          <a:lstStyle/>
          <a:p>
            <a:endParaRPr lang="en-US" sz="2400" dirty="0"/>
          </a:p>
          <a:p>
            <a:r>
              <a:rPr lang="en-US" sz="2800" dirty="0"/>
              <a:t>Artificial Intelligence ( AI ) is the branch of computer science which deals with intelligence of machines where an intelligent agent is a system that takes actions which maximize its chances of success. It is the study of ideas which enable computers to do the things that make people seem intelligent. The central principles of AI include such as reasoning, knowledge, planning, learning, </a:t>
            </a:r>
          </a:p>
          <a:p>
            <a:r>
              <a:rPr lang="en-US" sz="2800" dirty="0"/>
              <a:t>communication, perception and the ability to move and manipulate objects. </a:t>
            </a:r>
          </a:p>
          <a:p>
            <a:endParaRPr lang="en-US" sz="2800" dirty="0"/>
          </a:p>
          <a:p>
            <a:r>
              <a:rPr lang="en-US" sz="2800" dirty="0"/>
              <a:t>Artificial Intelligence has various applications in today's society. It is becoming essential for today's time because it can solve complex problems with an efficient way in multiple industries, such as Healthcare, entertainment, finance, education, etc. AI is making our daily life more comfortable and fast.</a:t>
            </a:r>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path path="circle">
            <a:fillToRect l="50000" t="50000" r="50000" b="50000"/>
          </a:path>
          <a:tileRect/>
        </a:gradFill>
        <a:effectLst/>
      </p:bgPr>
    </p:bg>
    <p:spTree>
      <p:nvGrpSpPr>
        <p:cNvPr id="1" name="Shape 337"/>
        <p:cNvGrpSpPr/>
        <p:nvPr/>
      </p:nvGrpSpPr>
      <p:grpSpPr>
        <a:xfrm>
          <a:off x="0" y="0"/>
          <a:ext cx="0" cy="0"/>
          <a:chOff x="0" y="0"/>
          <a:chExt cx="0" cy="0"/>
        </a:xfrm>
      </p:grpSpPr>
      <p:sp>
        <p:nvSpPr>
          <p:cNvPr id="345" name="Google Shape;345;p23"/>
          <p:cNvSpPr txBox="1"/>
          <p:nvPr/>
        </p:nvSpPr>
        <p:spPr>
          <a:xfrm>
            <a:off x="718081" y="842010"/>
            <a:ext cx="16230600" cy="524451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800" dirty="0">
                <a:solidFill>
                  <a:srgbClr val="1557FF"/>
                </a:solidFill>
                <a:latin typeface="Archivo Black"/>
                <a:ea typeface="Archivo Black"/>
                <a:cs typeface="Archivo Black"/>
                <a:sym typeface="Archivo Black"/>
              </a:rPr>
              <a:t>WHY API TESTING IS IMPORTANT?</a:t>
            </a:r>
          </a:p>
          <a:p>
            <a:pPr marL="0" marR="0" lvl="0" indent="0" algn="l" rtl="0">
              <a:lnSpc>
                <a:spcPct val="120000"/>
              </a:lnSpc>
              <a:spcBef>
                <a:spcPts val="0"/>
              </a:spcBef>
              <a:spcAft>
                <a:spcPts val="0"/>
              </a:spcAft>
              <a:buNone/>
            </a:pPr>
            <a:endParaRPr lang="en-US" sz="4800" dirty="0">
              <a:solidFill>
                <a:srgbClr val="1557FF"/>
              </a:solidFill>
              <a:latin typeface="Archivo Black"/>
              <a:sym typeface="Archivo Black"/>
            </a:endParaRPr>
          </a:p>
          <a:p>
            <a:pPr marL="0" marR="0" lvl="0" indent="0" algn="l" rtl="0">
              <a:lnSpc>
                <a:spcPct val="120000"/>
              </a:lnSpc>
              <a:spcBef>
                <a:spcPts val="0"/>
              </a:spcBef>
              <a:spcAft>
                <a:spcPts val="0"/>
              </a:spcAft>
              <a:buNone/>
            </a:pPr>
            <a:r>
              <a:rPr lang="en-US" sz="2800" dirty="0"/>
              <a:t>API testing is important as it ensures that the data communication among software systems are accurate. Also, this helps to prevent data inconsistencies or misinterpretations. API developers are working on new features, improvements, as well as bug fixes. Therefore,  APIs frequently undergo changes. API testing ensures not only the new functionalities, it also will make sure that the new changes are not affecting the existing functionalities. Additionally, thorough testing helps identify potential performance bottlenecks, and security vulnerabilities that could impact the overall system</a:t>
            </a:r>
            <a:r>
              <a:rPr lang="en-US" sz="4800" dirty="0"/>
              <a:t>.</a:t>
            </a:r>
            <a:endParaRPr sz="4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0" scaled="0"/>
        </a:gradFill>
        <a:effectLst/>
      </p:bgPr>
    </p:bg>
    <p:spTree>
      <p:nvGrpSpPr>
        <p:cNvPr id="1" name="Shape 308"/>
        <p:cNvGrpSpPr/>
        <p:nvPr/>
      </p:nvGrpSpPr>
      <p:grpSpPr>
        <a:xfrm>
          <a:off x="0" y="0"/>
          <a:ext cx="0" cy="0"/>
          <a:chOff x="0" y="0"/>
          <a:chExt cx="0" cy="0"/>
        </a:xfrm>
      </p:grpSpPr>
      <p:sp>
        <p:nvSpPr>
          <p:cNvPr id="3" name="TextBox 2">
            <a:extLst>
              <a:ext uri="{FF2B5EF4-FFF2-40B4-BE49-F238E27FC236}">
                <a16:creationId xmlns:a16="http://schemas.microsoft.com/office/drawing/2014/main" id="{D36BBDF0-A08F-2FE3-54A3-FD0CB0DBFF1D}"/>
              </a:ext>
            </a:extLst>
          </p:cNvPr>
          <p:cNvSpPr txBox="1"/>
          <p:nvPr/>
        </p:nvSpPr>
        <p:spPr>
          <a:xfrm>
            <a:off x="1051560" y="375672"/>
            <a:ext cx="9235440" cy="2462213"/>
          </a:xfrm>
          <a:prstGeom prst="rect">
            <a:avLst/>
          </a:prstGeom>
          <a:noFill/>
        </p:spPr>
        <p:txBody>
          <a:bodyPr wrap="square">
            <a:spAutoFit/>
          </a:bodyPr>
          <a:lstStyle/>
          <a:p>
            <a:endParaRPr lang="en-US" sz="1400" dirty="0"/>
          </a:p>
          <a:p>
            <a:pPr marL="457200" indent="-457200">
              <a:buFont typeface="Arial" panose="020B0604020202020204" pitchFamily="34" charset="0"/>
              <a:buChar char="•"/>
            </a:pPr>
            <a:endParaRPr lang="en-US" dirty="0"/>
          </a:p>
          <a:p>
            <a:r>
              <a:rPr lang="en-US" sz="2800" dirty="0">
                <a:solidFill>
                  <a:srgbClr val="1557FF"/>
                </a:solidFill>
                <a:latin typeface="Archivo Black"/>
                <a:sym typeface="Archivo Black"/>
              </a:rPr>
              <a:t>TESTING API ENDPOINTS USING POSTMAN</a:t>
            </a:r>
          </a:p>
          <a:p>
            <a:endParaRPr lang="en-US" sz="2800" dirty="0">
              <a:solidFill>
                <a:srgbClr val="1557FF"/>
              </a:solidFill>
              <a:latin typeface="Archivo Black"/>
              <a:sym typeface="Archivo Black"/>
            </a:endParaRPr>
          </a:p>
          <a:p>
            <a:endParaRPr lang="en-US" sz="1400" dirty="0">
              <a:solidFill>
                <a:srgbClr val="1557FF"/>
              </a:solidFill>
              <a:latin typeface="Archivo Black"/>
              <a:sym typeface="Archivo Black"/>
            </a:endParaRPr>
          </a:p>
          <a:p>
            <a:endParaRPr lang="en-US" dirty="0">
              <a:solidFill>
                <a:srgbClr val="1557FF"/>
              </a:solidFill>
              <a:latin typeface="Archivo Black"/>
              <a:sym typeface="Archivo Black"/>
            </a:endParaRPr>
          </a:p>
          <a:p>
            <a:endParaRPr lang="en-US" sz="1400" dirty="0">
              <a:solidFill>
                <a:srgbClr val="1557FF"/>
              </a:solidFill>
              <a:latin typeface="Archivo Black"/>
              <a:sym typeface="Archivo Black"/>
            </a:endParaRPr>
          </a:p>
          <a:p>
            <a:pPr marL="457200" indent="-457200">
              <a:buFont typeface="Arial" panose="020B0604020202020204" pitchFamily="34" charset="0"/>
              <a:buChar char="•"/>
            </a:pPr>
            <a:endParaRPr lang="en-US" sz="1400" dirty="0"/>
          </a:p>
          <a:p>
            <a:endParaRPr lang="en-US" sz="1400" dirty="0"/>
          </a:p>
        </p:txBody>
      </p:sp>
      <p:sp>
        <p:nvSpPr>
          <p:cNvPr id="4" name="TextBox 3">
            <a:extLst>
              <a:ext uri="{FF2B5EF4-FFF2-40B4-BE49-F238E27FC236}">
                <a16:creationId xmlns:a16="http://schemas.microsoft.com/office/drawing/2014/main" id="{EA76AF2B-85C7-4344-FD95-C6E8BD3E1803}"/>
              </a:ext>
            </a:extLst>
          </p:cNvPr>
          <p:cNvSpPr txBox="1"/>
          <p:nvPr/>
        </p:nvSpPr>
        <p:spPr>
          <a:xfrm>
            <a:off x="1051560" y="1757690"/>
            <a:ext cx="11811000" cy="5693866"/>
          </a:xfrm>
          <a:prstGeom prst="rect">
            <a:avLst/>
          </a:prstGeom>
          <a:noFill/>
        </p:spPr>
        <p:txBody>
          <a:bodyPr wrap="square" rtlCol="0">
            <a:spAutoFit/>
          </a:bodyPr>
          <a:lstStyle/>
          <a:p>
            <a:endParaRPr lang="en-US" sz="1400" dirty="0"/>
          </a:p>
          <a:p>
            <a:pPr marL="457200" indent="-457200">
              <a:buFont typeface="Arial" panose="020B0604020202020204" pitchFamily="34" charset="0"/>
              <a:buChar char="•"/>
            </a:pPr>
            <a:endParaRPr lang="en-US" sz="1400" dirty="0"/>
          </a:p>
          <a:p>
            <a:r>
              <a:rPr lang="en-US" sz="2800" dirty="0"/>
              <a:t>1.Select APIs in the sidebar and select an API.</a:t>
            </a:r>
          </a:p>
          <a:p>
            <a:endParaRPr lang="en-US" sz="2800" dirty="0"/>
          </a:p>
          <a:p>
            <a:r>
              <a:rPr lang="en-US" sz="2800" dirty="0"/>
              <a:t>2.Select Test and Automation.</a:t>
            </a:r>
          </a:p>
          <a:p>
            <a:endParaRPr lang="en-US" sz="2800" dirty="0"/>
          </a:p>
          <a:p>
            <a:r>
              <a:rPr lang="en-US" sz="2800" dirty="0"/>
              <a:t>3.Under Collections, hover over a test collection and select. Run.</a:t>
            </a:r>
          </a:p>
          <a:p>
            <a:endParaRPr lang="en-US" sz="2800" dirty="0"/>
          </a:p>
          <a:p>
            <a:r>
              <a:rPr lang="en-US" sz="2800" dirty="0"/>
              <a:t>4.Configure the collection </a:t>
            </a:r>
            <a:r>
              <a:rPr lang="en-US" sz="2800" dirty="0" err="1"/>
              <a:t>run,then</a:t>
            </a:r>
            <a:r>
              <a:rPr lang="en-US" sz="2800" dirty="0"/>
              <a:t> select Run (collection name).</a:t>
            </a:r>
          </a:p>
          <a:p>
            <a:endParaRPr lang="en-US" sz="2800" dirty="0"/>
          </a:p>
          <a:p>
            <a:r>
              <a:rPr lang="en-US" sz="2800" dirty="0"/>
              <a:t>5.To view detailed test results, expand the collection and select View Report next to a test run.</a:t>
            </a:r>
          </a:p>
          <a:p>
            <a:endParaRPr lang="en-US" sz="2800" dirty="0"/>
          </a:p>
          <a:p>
            <a:endParaRPr lang="en-I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path path="circle">
            <a:fillToRect l="50000" t="50000" r="50000" b="50000"/>
          </a:path>
          <a:tileRect/>
        </a:gradFill>
        <a:effectLst/>
      </p:bgPr>
    </p:bg>
    <p:spTree>
      <p:nvGrpSpPr>
        <p:cNvPr id="1" name="Shape 380"/>
        <p:cNvGrpSpPr/>
        <p:nvPr/>
      </p:nvGrpSpPr>
      <p:grpSpPr>
        <a:xfrm>
          <a:off x="0" y="0"/>
          <a:ext cx="0" cy="0"/>
          <a:chOff x="0" y="0"/>
          <a:chExt cx="0" cy="0"/>
        </a:xfrm>
      </p:grpSpPr>
      <p:sp>
        <p:nvSpPr>
          <p:cNvPr id="4" name="TextBox 3">
            <a:extLst>
              <a:ext uri="{FF2B5EF4-FFF2-40B4-BE49-F238E27FC236}">
                <a16:creationId xmlns:a16="http://schemas.microsoft.com/office/drawing/2014/main" id="{94D0725B-8AE3-92A5-6F84-ED4543F29718}"/>
              </a:ext>
            </a:extLst>
          </p:cNvPr>
          <p:cNvSpPr txBox="1"/>
          <p:nvPr/>
        </p:nvSpPr>
        <p:spPr>
          <a:xfrm>
            <a:off x="3031375" y="1075113"/>
            <a:ext cx="9496510" cy="523220"/>
          </a:xfrm>
          <a:prstGeom prst="rect">
            <a:avLst/>
          </a:prstGeom>
          <a:noFill/>
        </p:spPr>
        <p:txBody>
          <a:bodyPr wrap="none" rtlCol="0">
            <a:spAutoFit/>
          </a:bodyPr>
          <a:lstStyle/>
          <a:p>
            <a:r>
              <a:rPr lang="en-US" sz="2800" b="1" dirty="0"/>
              <a:t>FIGURE 2.1 DEPICTING THE RESULT OF API TESTING</a:t>
            </a:r>
            <a:endParaRPr lang="en-IN" sz="2800" b="1" dirty="0"/>
          </a:p>
        </p:txBody>
      </p:sp>
      <p:pic>
        <p:nvPicPr>
          <p:cNvPr id="5" name="Picture 4">
            <a:extLst>
              <a:ext uri="{FF2B5EF4-FFF2-40B4-BE49-F238E27FC236}">
                <a16:creationId xmlns:a16="http://schemas.microsoft.com/office/drawing/2014/main" id="{F6BC2D0A-2659-70F2-BE2E-6D452D12A401}"/>
              </a:ext>
            </a:extLst>
          </p:cNvPr>
          <p:cNvPicPr>
            <a:picLocks noChangeAspect="1"/>
          </p:cNvPicPr>
          <p:nvPr/>
        </p:nvPicPr>
        <p:blipFill>
          <a:blip r:embed="rId3"/>
          <a:stretch>
            <a:fillRect/>
          </a:stretch>
        </p:blipFill>
        <p:spPr>
          <a:xfrm>
            <a:off x="1900851" y="1977115"/>
            <a:ext cx="12710973" cy="736084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5400000" scaled="0"/>
        </a:gradFill>
        <a:effectLst/>
      </p:bgPr>
    </p:bg>
    <p:spTree>
      <p:nvGrpSpPr>
        <p:cNvPr id="1" name="Shape 349"/>
        <p:cNvGrpSpPr/>
        <p:nvPr/>
      </p:nvGrpSpPr>
      <p:grpSpPr>
        <a:xfrm>
          <a:off x="0" y="0"/>
          <a:ext cx="0" cy="0"/>
          <a:chOff x="0" y="0"/>
          <a:chExt cx="0" cy="0"/>
        </a:xfrm>
      </p:grpSpPr>
      <p:sp>
        <p:nvSpPr>
          <p:cNvPr id="362" name="Google Shape;362;p24"/>
          <p:cNvSpPr txBox="1"/>
          <p:nvPr/>
        </p:nvSpPr>
        <p:spPr>
          <a:xfrm>
            <a:off x="7172794" y="7086700"/>
            <a:ext cx="3538800" cy="517065"/>
          </a:xfrm>
          <a:prstGeom prst="rect">
            <a:avLst/>
          </a:prstGeom>
          <a:noFill/>
          <a:ln>
            <a:noFill/>
          </a:ln>
        </p:spPr>
        <p:txBody>
          <a:bodyPr spcFirstLastPara="1" wrap="square" lIns="0" tIns="0" rIns="0" bIns="0" anchor="t" anchorCtr="0">
            <a:spAutoFit/>
          </a:bodyPr>
          <a:lstStyle/>
          <a:p>
            <a:pPr marL="0" marR="0" lvl="0" indent="0" algn="ctr" rtl="0">
              <a:lnSpc>
                <a:spcPct val="139958"/>
              </a:lnSpc>
              <a:spcBef>
                <a:spcPts val="0"/>
              </a:spcBef>
              <a:spcAft>
                <a:spcPts val="0"/>
              </a:spcAft>
              <a:buNone/>
            </a:pPr>
            <a:r>
              <a:rPr lang="en-US" sz="2400" dirty="0">
                <a:solidFill>
                  <a:srgbClr val="000000"/>
                </a:solidFill>
                <a:latin typeface="Arial"/>
                <a:ea typeface="Arial"/>
                <a:cs typeface="Arial"/>
                <a:sym typeface="Arial"/>
              </a:rPr>
              <a:t>.</a:t>
            </a:r>
            <a:endParaRPr dirty="0"/>
          </a:p>
        </p:txBody>
      </p:sp>
      <p:sp>
        <p:nvSpPr>
          <p:cNvPr id="369" name="Google Shape;369;p24"/>
          <p:cNvSpPr txBox="1"/>
          <p:nvPr/>
        </p:nvSpPr>
        <p:spPr>
          <a:xfrm>
            <a:off x="12942397" y="4682033"/>
            <a:ext cx="1275075" cy="301621"/>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endParaRPr b="1" dirty="0"/>
          </a:p>
        </p:txBody>
      </p:sp>
      <p:sp>
        <p:nvSpPr>
          <p:cNvPr id="374" name="Google Shape;374;p24"/>
          <p:cNvSpPr txBox="1"/>
          <p:nvPr/>
        </p:nvSpPr>
        <p:spPr>
          <a:xfrm>
            <a:off x="2291757" y="882280"/>
            <a:ext cx="12322393" cy="1080296"/>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5400" dirty="0">
                <a:solidFill>
                  <a:srgbClr val="7030A0"/>
                </a:solidFill>
                <a:latin typeface="Arial Rounded MT Bold" panose="020F0704030504030204" pitchFamily="34" charset="0"/>
              </a:rPr>
              <a:t>CONCLUSION</a:t>
            </a:r>
            <a:endParaRPr sz="5400" dirty="0">
              <a:solidFill>
                <a:srgbClr val="7030A0"/>
              </a:solidFill>
              <a:latin typeface="Arial Rounded MT Bold" panose="020F0704030504030204" pitchFamily="34" charset="0"/>
            </a:endParaRPr>
          </a:p>
        </p:txBody>
      </p:sp>
      <p:sp>
        <p:nvSpPr>
          <p:cNvPr id="2" name="TextBox 1">
            <a:extLst>
              <a:ext uri="{FF2B5EF4-FFF2-40B4-BE49-F238E27FC236}">
                <a16:creationId xmlns:a16="http://schemas.microsoft.com/office/drawing/2014/main" id="{9EE3A375-E712-9BA6-8A65-EC943DA98BC7}"/>
              </a:ext>
            </a:extLst>
          </p:cNvPr>
          <p:cNvSpPr txBox="1"/>
          <p:nvPr/>
        </p:nvSpPr>
        <p:spPr>
          <a:xfrm>
            <a:off x="1331843" y="2292359"/>
            <a:ext cx="14511132" cy="3970318"/>
          </a:xfrm>
          <a:prstGeom prst="rect">
            <a:avLst/>
          </a:prstGeom>
          <a:noFill/>
        </p:spPr>
        <p:txBody>
          <a:bodyPr wrap="square" rtlCol="0">
            <a:spAutoFit/>
          </a:bodyPr>
          <a:lstStyle/>
          <a:p>
            <a:r>
              <a:rPr lang="en-US" sz="2800" dirty="0"/>
              <a:t>To sum up, good API documentation is an essential part of contemporary software development. It acts as a link between developers and the features offered by an API, guaranteeing successful integration, clarity, and usability. We have examined the structure, examples, authentication information, and error handling that are essential components of quality API documentation throughout this project. Organizations may drastically improve the developer experience, save support costs, and hasten the adoption of their APIs by following best practices and keeping thorough, current documentation. In the end, well-written documentation promotes trust and involvement among developers in addition to reflecting the ability of the API itself.</a:t>
            </a:r>
            <a:r>
              <a:rPr lang="en-US" sz="12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grpSp>
        <p:nvGrpSpPr>
          <p:cNvPr id="53" name="Google Shape;53;p10"/>
          <p:cNvGrpSpPr/>
          <p:nvPr/>
        </p:nvGrpSpPr>
        <p:grpSpPr>
          <a:xfrm rot="5400000">
            <a:off x="4090915" y="-4090911"/>
            <a:ext cx="10287000" cy="18468822"/>
            <a:chOff x="0" y="-47625"/>
            <a:chExt cx="2709333" cy="4864217"/>
          </a:xfrm>
        </p:grpSpPr>
        <p:sp>
          <p:nvSpPr>
            <p:cNvPr id="54" name="Google Shape;54;p10"/>
            <p:cNvSpPr/>
            <p:nvPr/>
          </p:nvSpPr>
          <p:spPr>
            <a:xfrm>
              <a:off x="0" y="0"/>
              <a:ext cx="2709333" cy="4816592"/>
            </a:xfrm>
            <a:custGeom>
              <a:avLst/>
              <a:gdLst/>
              <a:ahLst/>
              <a:cxnLst/>
              <a:rect l="l" t="t" r="r" b="b"/>
              <a:pathLst>
                <a:path w="2709333" h="4816592" extrusionOk="0">
                  <a:moveTo>
                    <a:pt x="0" y="0"/>
                  </a:moveTo>
                  <a:lnTo>
                    <a:pt x="2709333" y="0"/>
                  </a:lnTo>
                  <a:lnTo>
                    <a:pt x="2709333" y="4816592"/>
                  </a:lnTo>
                  <a:lnTo>
                    <a:pt x="0" y="4816592"/>
                  </a:lnTo>
                  <a:close/>
                </a:path>
              </a:pathLst>
            </a:custGeom>
            <a:gradFill>
              <a:gsLst>
                <a:gs pos="0">
                  <a:srgbClr val="CDFFD8"/>
                </a:gs>
                <a:gs pos="100000">
                  <a:srgbClr val="94B9FF"/>
                </a:gs>
              </a:gsLst>
              <a:lin ang="0" scaled="0"/>
            </a:gradFill>
            <a:ln>
              <a:noFill/>
            </a:ln>
          </p:spPr>
          <p:txBody>
            <a:bodyPr/>
            <a:lstStyle/>
            <a:p>
              <a:endParaRPr lang="en-IN"/>
            </a:p>
          </p:txBody>
        </p:sp>
        <p:sp>
          <p:nvSpPr>
            <p:cNvPr id="55" name="Google Shape;55;p10"/>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56" name="Google Shape;56;p10"/>
          <p:cNvSpPr txBox="1"/>
          <p:nvPr/>
        </p:nvSpPr>
        <p:spPr>
          <a:xfrm>
            <a:off x="1028700" y="797257"/>
            <a:ext cx="14653260" cy="430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2800" dirty="0">
                <a:solidFill>
                  <a:srgbClr val="1557FF"/>
                </a:solidFill>
                <a:latin typeface="Archivo Black"/>
                <a:sym typeface="Archivo Black"/>
              </a:rPr>
              <a:t>TABLE 1.1:COMPARISON OF AI TOOLS ON THE BASIS OF ITS FEATURES</a:t>
            </a:r>
            <a:endParaRPr sz="2800" dirty="0"/>
          </a:p>
        </p:txBody>
      </p:sp>
      <p:sp>
        <p:nvSpPr>
          <p:cNvPr id="58" name="Google Shape;58;p10"/>
          <p:cNvSpPr txBox="1"/>
          <p:nvPr/>
        </p:nvSpPr>
        <p:spPr>
          <a:xfrm>
            <a:off x="1028700" y="4934418"/>
            <a:ext cx="5357250" cy="409343"/>
          </a:xfrm>
          <a:prstGeom prst="rect">
            <a:avLst/>
          </a:prstGeom>
          <a:noFill/>
          <a:ln>
            <a:noFill/>
          </a:ln>
        </p:spPr>
        <p:txBody>
          <a:bodyPr spcFirstLastPara="1" wrap="square" lIns="0" tIns="0" rIns="0" bIns="0" anchor="t" anchorCtr="0">
            <a:spAutoFit/>
          </a:bodyPr>
          <a:lstStyle/>
          <a:p>
            <a:pPr marL="431802" marR="0" lvl="1" indent="-209551" algn="l" rtl="0">
              <a:lnSpc>
                <a:spcPct val="140000"/>
              </a:lnSpc>
              <a:spcBef>
                <a:spcPts val="0"/>
              </a:spcBef>
              <a:spcAft>
                <a:spcPts val="0"/>
              </a:spcAft>
              <a:buClr>
                <a:srgbClr val="000000"/>
              </a:buClr>
              <a:buSzPts val="1900"/>
              <a:buFont typeface="Arial"/>
              <a:buChar char="•"/>
            </a:pPr>
            <a:endParaRPr sz="1900" dirty="0"/>
          </a:p>
        </p:txBody>
      </p:sp>
      <p:sp>
        <p:nvSpPr>
          <p:cNvPr id="63" name="Google Shape;63;p10"/>
          <p:cNvSpPr txBox="1"/>
          <p:nvPr/>
        </p:nvSpPr>
        <p:spPr>
          <a:xfrm>
            <a:off x="12698866" y="4934418"/>
            <a:ext cx="3422250" cy="409343"/>
          </a:xfrm>
          <a:prstGeom prst="rect">
            <a:avLst/>
          </a:prstGeom>
          <a:noFill/>
          <a:ln>
            <a:noFill/>
          </a:ln>
        </p:spPr>
        <p:txBody>
          <a:bodyPr spcFirstLastPara="1" wrap="square" lIns="0" tIns="0" rIns="0" bIns="0" anchor="t" anchorCtr="0">
            <a:spAutoFit/>
          </a:bodyPr>
          <a:lstStyle/>
          <a:p>
            <a:pPr marL="431802" marR="0" lvl="1" indent="-209551" algn="l" rtl="0">
              <a:lnSpc>
                <a:spcPct val="140000"/>
              </a:lnSpc>
              <a:spcBef>
                <a:spcPts val="0"/>
              </a:spcBef>
              <a:spcAft>
                <a:spcPts val="0"/>
              </a:spcAft>
              <a:buClr>
                <a:srgbClr val="000000"/>
              </a:buClr>
              <a:buSzPts val="1900"/>
              <a:buFont typeface="Arial"/>
              <a:buChar char="•"/>
            </a:pPr>
            <a:endParaRPr sz="1900" dirty="0"/>
          </a:p>
        </p:txBody>
      </p:sp>
      <p:graphicFrame>
        <p:nvGraphicFramePr>
          <p:cNvPr id="2" name="Table 1">
            <a:extLst>
              <a:ext uri="{FF2B5EF4-FFF2-40B4-BE49-F238E27FC236}">
                <a16:creationId xmlns:a16="http://schemas.microsoft.com/office/drawing/2014/main" id="{164B8A65-190A-0CAB-BC56-1D217DC98278}"/>
              </a:ext>
            </a:extLst>
          </p:cNvPr>
          <p:cNvGraphicFramePr>
            <a:graphicFrameLocks noGrp="1"/>
          </p:cNvGraphicFramePr>
          <p:nvPr>
            <p:extLst>
              <p:ext uri="{D42A27DB-BD31-4B8C-83A1-F6EECF244321}">
                <p14:modId xmlns:p14="http://schemas.microsoft.com/office/powerpoint/2010/main" val="4150312851"/>
              </p:ext>
            </p:extLst>
          </p:nvPr>
        </p:nvGraphicFramePr>
        <p:xfrm>
          <a:off x="1516380" y="1706021"/>
          <a:ext cx="13197840" cy="8353747"/>
        </p:xfrm>
        <a:graphic>
          <a:graphicData uri="http://schemas.openxmlformats.org/drawingml/2006/table">
            <a:tbl>
              <a:tblPr firstRow="1" firstCol="1" bandRow="1">
                <a:tableStyleId>{24B7BA13-665C-41A5-AF47-9F1704F2F135}</a:tableStyleId>
              </a:tblPr>
              <a:tblGrid>
                <a:gridCol w="3300108">
                  <a:extLst>
                    <a:ext uri="{9D8B030D-6E8A-4147-A177-3AD203B41FA5}">
                      <a16:colId xmlns:a16="http://schemas.microsoft.com/office/drawing/2014/main" val="3820863846"/>
                    </a:ext>
                  </a:extLst>
                </a:gridCol>
                <a:gridCol w="3298812">
                  <a:extLst>
                    <a:ext uri="{9D8B030D-6E8A-4147-A177-3AD203B41FA5}">
                      <a16:colId xmlns:a16="http://schemas.microsoft.com/office/drawing/2014/main" val="1647226224"/>
                    </a:ext>
                  </a:extLst>
                </a:gridCol>
                <a:gridCol w="3300108">
                  <a:extLst>
                    <a:ext uri="{9D8B030D-6E8A-4147-A177-3AD203B41FA5}">
                      <a16:colId xmlns:a16="http://schemas.microsoft.com/office/drawing/2014/main" val="2472400630"/>
                    </a:ext>
                  </a:extLst>
                </a:gridCol>
                <a:gridCol w="3298812">
                  <a:extLst>
                    <a:ext uri="{9D8B030D-6E8A-4147-A177-3AD203B41FA5}">
                      <a16:colId xmlns:a16="http://schemas.microsoft.com/office/drawing/2014/main" val="517857793"/>
                    </a:ext>
                  </a:extLst>
                </a:gridCol>
              </a:tblGrid>
              <a:tr h="99666">
                <a:tc>
                  <a:txBody>
                    <a:bodyPr/>
                    <a:lstStyle/>
                    <a:p>
                      <a:pPr algn="l">
                        <a:lnSpc>
                          <a:spcPct val="107000"/>
                        </a:lnSpc>
                        <a:spcAft>
                          <a:spcPts val="800"/>
                        </a:spcAft>
                        <a:buNone/>
                      </a:pPr>
                      <a:r>
                        <a:rPr lang="en-IN" sz="1800" kern="100">
                          <a:effectLst/>
                        </a:rPr>
                        <a:t>Feature/Tool</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OpenAI GPT</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Rasa</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Dialogflow</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extLst>
                  <a:ext uri="{0D108BD9-81ED-4DB2-BD59-A6C34878D82A}">
                    <a16:rowId xmlns:a16="http://schemas.microsoft.com/office/drawing/2014/main" val="2554680418"/>
                  </a:ext>
                </a:extLst>
              </a:tr>
              <a:tr h="560116">
                <a:tc>
                  <a:txBody>
                    <a:bodyPr/>
                    <a:lstStyle/>
                    <a:p>
                      <a:pPr algn="l">
                        <a:lnSpc>
                          <a:spcPct val="107000"/>
                        </a:lnSpc>
                        <a:spcAft>
                          <a:spcPts val="800"/>
                        </a:spcAft>
                        <a:buNone/>
                      </a:pPr>
                      <a:r>
                        <a:rPr lang="en-IN" sz="1800" kern="100" dirty="0">
                          <a:effectLst/>
                        </a:rPr>
                        <a:t>  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GPT(Generative Pre-trained Transformer)</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Open-source,Ml and NLP based</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Cloud-based,NLP,Google AI</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extLst>
                  <a:ext uri="{0D108BD9-81ED-4DB2-BD59-A6C34878D82A}">
                    <a16:rowId xmlns:a16="http://schemas.microsoft.com/office/drawing/2014/main" val="97830045"/>
                  </a:ext>
                </a:extLst>
              </a:tr>
              <a:tr h="1044391">
                <a:tc>
                  <a:txBody>
                    <a:bodyPr/>
                    <a:lstStyle/>
                    <a:p>
                      <a:pPr algn="l">
                        <a:lnSpc>
                          <a:spcPct val="107000"/>
                        </a:lnSpc>
                        <a:spcAft>
                          <a:spcPts val="800"/>
                        </a:spcAft>
                        <a:buNone/>
                      </a:pPr>
                      <a:r>
                        <a:rPr lang="en-IN" sz="1800" kern="100">
                          <a:effectLst/>
                        </a:rPr>
                        <a:t>   </a:t>
                      </a:r>
                    </a:p>
                    <a:p>
                      <a:pPr algn="l">
                        <a:lnSpc>
                          <a:spcPct val="107000"/>
                        </a:lnSpc>
                        <a:spcAft>
                          <a:spcPts val="800"/>
                        </a:spcAft>
                        <a:buNone/>
                      </a:pPr>
                      <a:r>
                        <a:rPr lang="en-IN" sz="1800" kern="100">
                          <a:effectLst/>
                        </a:rPr>
                        <a:t>Customizability</a:t>
                      </a:r>
                    </a:p>
                    <a:p>
                      <a:pPr algn="l">
                        <a:lnSpc>
                          <a:spcPct val="107000"/>
                        </a:lnSpc>
                        <a:spcAft>
                          <a:spcPts val="800"/>
                        </a:spcAft>
                        <a:buNone/>
                      </a:pPr>
                      <a:r>
                        <a:rPr lang="en-IN" sz="1800" kern="100">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Moderate(fine-tuning possible)</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High(full control over models)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Moderate(custom intents/entities)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extLst>
                  <a:ext uri="{0D108BD9-81ED-4DB2-BD59-A6C34878D82A}">
                    <a16:rowId xmlns:a16="http://schemas.microsoft.com/office/drawing/2014/main" val="1668782954"/>
                  </a:ext>
                </a:extLst>
              </a:tr>
              <a:tr h="1044391">
                <a:tc>
                  <a:txBody>
                    <a:bodyPr/>
                    <a:lstStyle/>
                    <a:p>
                      <a:pPr algn="l">
                        <a:lnSpc>
                          <a:spcPct val="107000"/>
                        </a:lnSpc>
                        <a:spcAft>
                          <a:spcPts val="800"/>
                        </a:spcAft>
                        <a:buNone/>
                      </a:pPr>
                      <a:r>
                        <a:rPr lang="en-IN" sz="1800" kern="100">
                          <a:effectLst/>
                        </a:rPr>
                        <a:t>Pre-built Models</a:t>
                      </a:r>
                    </a:p>
                    <a:p>
                      <a:pPr algn="l">
                        <a:lnSpc>
                          <a:spcPct val="107000"/>
                        </a:lnSpc>
                        <a:spcAft>
                          <a:spcPts val="800"/>
                        </a:spcAft>
                        <a:buNone/>
                      </a:pPr>
                      <a:r>
                        <a:rPr lang="en-IN" sz="1800" kern="100">
                          <a:effectLst/>
                        </a:rPr>
                        <a:t> </a:t>
                      </a:r>
                    </a:p>
                    <a:p>
                      <a:pPr algn="l">
                        <a:lnSpc>
                          <a:spcPct val="107000"/>
                        </a:lnSpc>
                        <a:spcAft>
                          <a:spcPts val="800"/>
                        </a:spcAft>
                        <a:buNone/>
                      </a:pPr>
                      <a:r>
                        <a:rPr lang="en-IN" sz="1800" kern="100">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No(requires prompt-based interaction)</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dirty="0">
                          <a:effectLst/>
                        </a:rPr>
                        <a:t>No(requires training from scratch)</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Yes(pre-built intents/entities)</a:t>
                      </a:r>
                    </a:p>
                    <a:p>
                      <a:pPr algn="l">
                        <a:lnSpc>
                          <a:spcPct val="107000"/>
                        </a:lnSpc>
                        <a:spcAft>
                          <a:spcPts val="800"/>
                        </a:spcAft>
                        <a:buNone/>
                      </a:pPr>
                      <a:r>
                        <a:rPr lang="en-IN" sz="1800" kern="100">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extLst>
                  <a:ext uri="{0D108BD9-81ED-4DB2-BD59-A6C34878D82A}">
                    <a16:rowId xmlns:a16="http://schemas.microsoft.com/office/drawing/2014/main" val="3503124501"/>
                  </a:ext>
                </a:extLst>
              </a:tr>
              <a:tr h="1044391">
                <a:tc>
                  <a:txBody>
                    <a:bodyPr/>
                    <a:lstStyle/>
                    <a:p>
                      <a:pPr algn="l">
                        <a:lnSpc>
                          <a:spcPct val="107000"/>
                        </a:lnSpc>
                        <a:spcAft>
                          <a:spcPts val="800"/>
                        </a:spcAft>
                        <a:buNone/>
                      </a:pPr>
                      <a:r>
                        <a:rPr lang="en-IN" sz="1800" kern="100">
                          <a:effectLst/>
                        </a:rPr>
                        <a:t> </a:t>
                      </a:r>
                    </a:p>
                    <a:p>
                      <a:pPr algn="l">
                        <a:lnSpc>
                          <a:spcPct val="107000"/>
                        </a:lnSpc>
                        <a:spcAft>
                          <a:spcPts val="800"/>
                        </a:spcAft>
                        <a:buNone/>
                      </a:pPr>
                      <a:r>
                        <a:rPr lang="en-IN" sz="1800" kern="100">
                          <a:effectLst/>
                        </a:rPr>
                        <a:t>Deployment</a:t>
                      </a:r>
                    </a:p>
                    <a:p>
                      <a:pPr algn="l">
                        <a:lnSpc>
                          <a:spcPct val="107000"/>
                        </a:lnSpc>
                        <a:spcAft>
                          <a:spcPts val="800"/>
                        </a:spcAft>
                        <a:buNone/>
                      </a:pPr>
                      <a:r>
                        <a:rPr lang="en-IN" sz="1800" kern="100">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Cloud-based</a:t>
                      </a:r>
                    </a:p>
                    <a:p>
                      <a:pPr algn="l">
                        <a:lnSpc>
                          <a:spcPct val="107000"/>
                        </a:lnSpc>
                        <a:spcAft>
                          <a:spcPts val="800"/>
                        </a:spcAft>
                        <a:buNone/>
                      </a:pPr>
                      <a:r>
                        <a:rPr lang="en-IN" sz="1800" kern="100">
                          <a:effectLst/>
                        </a:rPr>
                        <a:t>(OpenAI API)</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Self-hosted or cloud</a:t>
                      </a:r>
                    </a:p>
                    <a:p>
                      <a:pPr algn="l">
                        <a:lnSpc>
                          <a:spcPct val="107000"/>
                        </a:lnSpc>
                        <a:spcAft>
                          <a:spcPts val="800"/>
                        </a:spcAft>
                        <a:buNone/>
                      </a:pPr>
                      <a:r>
                        <a:rPr lang="en-IN" sz="1800" kern="100">
                          <a:effectLst/>
                        </a:rPr>
                        <a:t>(on your sever)</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dirty="0">
                          <a:effectLst/>
                        </a:rPr>
                        <a:t>Google Cloud or other cloud services</a:t>
                      </a:r>
                    </a:p>
                    <a:p>
                      <a:pPr algn="l">
                        <a:lnSpc>
                          <a:spcPct val="107000"/>
                        </a:lnSpc>
                        <a:spcAft>
                          <a:spcPts val="800"/>
                        </a:spcAft>
                        <a:buNone/>
                      </a:pPr>
                      <a:r>
                        <a:rPr lang="en-IN" sz="1800" kern="100" dirty="0">
                          <a:effectLst/>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extLst>
                  <a:ext uri="{0D108BD9-81ED-4DB2-BD59-A6C34878D82A}">
                    <a16:rowId xmlns:a16="http://schemas.microsoft.com/office/drawing/2014/main" val="3247532611"/>
                  </a:ext>
                </a:extLst>
              </a:tr>
              <a:tr h="1044391">
                <a:tc>
                  <a:txBody>
                    <a:bodyPr/>
                    <a:lstStyle/>
                    <a:p>
                      <a:pPr algn="l">
                        <a:lnSpc>
                          <a:spcPct val="107000"/>
                        </a:lnSpc>
                        <a:spcAft>
                          <a:spcPts val="800"/>
                        </a:spcAft>
                        <a:buNone/>
                      </a:pPr>
                      <a:r>
                        <a:rPr lang="en-IN" sz="1800" kern="100">
                          <a:effectLst/>
                        </a:rPr>
                        <a:t>Integration Support</a:t>
                      </a:r>
                    </a:p>
                    <a:p>
                      <a:pPr algn="l">
                        <a:lnSpc>
                          <a:spcPct val="107000"/>
                        </a:lnSpc>
                        <a:spcAft>
                          <a:spcPts val="800"/>
                        </a:spcAft>
                        <a:buNone/>
                      </a:pPr>
                      <a:r>
                        <a:rPr lang="en-IN" sz="1800" kern="100">
                          <a:effectLst/>
                        </a:rPr>
                        <a:t> </a:t>
                      </a:r>
                    </a:p>
                    <a:p>
                      <a:pPr algn="l">
                        <a:lnSpc>
                          <a:spcPct val="107000"/>
                        </a:lnSpc>
                        <a:spcAft>
                          <a:spcPts val="800"/>
                        </a:spcAft>
                        <a:buNone/>
                      </a:pPr>
                      <a:r>
                        <a:rPr lang="en-IN" sz="1800" kern="100">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Moderate(depends on API capabilities)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High(flexible integrations via API)</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dirty="0">
                          <a:effectLst/>
                        </a:rPr>
                        <a:t>High(easy integrations with google services and others)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extLst>
                  <a:ext uri="{0D108BD9-81ED-4DB2-BD59-A6C34878D82A}">
                    <a16:rowId xmlns:a16="http://schemas.microsoft.com/office/drawing/2014/main" val="1688948180"/>
                  </a:ext>
                </a:extLst>
              </a:tr>
              <a:tr h="1044391">
                <a:tc>
                  <a:txBody>
                    <a:bodyPr/>
                    <a:lstStyle/>
                    <a:p>
                      <a:pPr algn="l">
                        <a:lnSpc>
                          <a:spcPct val="107000"/>
                        </a:lnSpc>
                        <a:spcAft>
                          <a:spcPts val="800"/>
                        </a:spcAft>
                        <a:buNone/>
                      </a:pPr>
                      <a:r>
                        <a:rPr lang="en-IN" sz="1800" kern="100">
                          <a:effectLst/>
                        </a:rPr>
                        <a:t>Multilingual Support</a:t>
                      </a:r>
                    </a:p>
                    <a:p>
                      <a:pPr algn="l">
                        <a:lnSpc>
                          <a:spcPct val="107000"/>
                        </a:lnSpc>
                        <a:spcAft>
                          <a:spcPts val="800"/>
                        </a:spcAft>
                        <a:buNone/>
                      </a:pPr>
                      <a:r>
                        <a:rPr lang="en-IN" sz="1800" kern="100">
                          <a:effectLst/>
                        </a:rPr>
                        <a:t> </a:t>
                      </a:r>
                    </a:p>
                    <a:p>
                      <a:pPr algn="l">
                        <a:lnSpc>
                          <a:spcPct val="107000"/>
                        </a:lnSpc>
                        <a:spcAft>
                          <a:spcPts val="800"/>
                        </a:spcAft>
                        <a:buNone/>
                      </a:pPr>
                      <a:r>
                        <a:rPr lang="en-IN" sz="1800" kern="100">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Yes(but less effective for non-English)</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Yes(can be trained for various languges)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Yes(supports multiple languages)</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extLst>
                  <a:ext uri="{0D108BD9-81ED-4DB2-BD59-A6C34878D82A}">
                    <a16:rowId xmlns:a16="http://schemas.microsoft.com/office/drawing/2014/main" val="65591032"/>
                  </a:ext>
                </a:extLst>
              </a:tr>
              <a:tr h="1044391">
                <a:tc>
                  <a:txBody>
                    <a:bodyPr/>
                    <a:lstStyle/>
                    <a:p>
                      <a:pPr algn="l">
                        <a:lnSpc>
                          <a:spcPct val="107000"/>
                        </a:lnSpc>
                        <a:spcAft>
                          <a:spcPts val="800"/>
                        </a:spcAft>
                        <a:buNone/>
                      </a:pPr>
                      <a:r>
                        <a:rPr lang="en-IN" sz="1800" kern="100">
                          <a:effectLst/>
                        </a:rPr>
                        <a:t>Ease of Use</a:t>
                      </a:r>
                    </a:p>
                    <a:p>
                      <a:pPr algn="l">
                        <a:lnSpc>
                          <a:spcPct val="107000"/>
                        </a:lnSpc>
                        <a:spcAft>
                          <a:spcPts val="800"/>
                        </a:spcAft>
                        <a:buNone/>
                      </a:pPr>
                      <a:r>
                        <a:rPr lang="en-IN" sz="1800" kern="100">
                          <a:effectLst/>
                        </a:rPr>
                        <a:t> </a:t>
                      </a:r>
                    </a:p>
                    <a:p>
                      <a:pPr algn="l">
                        <a:lnSpc>
                          <a:spcPct val="107000"/>
                        </a:lnSpc>
                        <a:spcAft>
                          <a:spcPts val="800"/>
                        </a:spcAft>
                        <a:buNone/>
                      </a:pPr>
                      <a:r>
                        <a:rPr lang="en-IN" sz="1800" kern="100">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Easy to use for general tasks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Complex  (requires technical setup)</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Very user-friendly (GUI-based interface)</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extLst>
                  <a:ext uri="{0D108BD9-81ED-4DB2-BD59-A6C34878D82A}">
                    <a16:rowId xmlns:a16="http://schemas.microsoft.com/office/drawing/2014/main" val="3203363391"/>
                  </a:ext>
                </a:extLst>
              </a:tr>
              <a:tr h="1044391">
                <a:tc>
                  <a:txBody>
                    <a:bodyPr/>
                    <a:lstStyle/>
                    <a:p>
                      <a:pPr algn="l">
                        <a:lnSpc>
                          <a:spcPct val="107000"/>
                        </a:lnSpc>
                        <a:spcAft>
                          <a:spcPts val="800"/>
                        </a:spcAft>
                        <a:buNone/>
                      </a:pPr>
                      <a:r>
                        <a:rPr lang="en-IN" sz="1800" kern="100">
                          <a:effectLst/>
                        </a:rPr>
                        <a:t>  Data Privacy</a:t>
                      </a:r>
                    </a:p>
                    <a:p>
                      <a:pPr algn="l">
                        <a:lnSpc>
                          <a:spcPct val="107000"/>
                        </a:lnSpc>
                        <a:spcAft>
                          <a:spcPts val="800"/>
                        </a:spcAft>
                        <a:buNone/>
                      </a:pPr>
                      <a:r>
                        <a:rPr lang="en-IN" sz="1800" kern="100">
                          <a:effectLst/>
                        </a:rPr>
                        <a:t> </a:t>
                      </a:r>
                    </a:p>
                    <a:p>
                      <a:pPr algn="l">
                        <a:lnSpc>
                          <a:spcPct val="107000"/>
                        </a:lnSpc>
                        <a:spcAft>
                          <a:spcPts val="800"/>
                        </a:spcAft>
                        <a:buNone/>
                      </a:pPr>
                      <a:r>
                        <a:rPr lang="en-IN" sz="1800" kern="100">
                          <a:effectLst/>
                        </a:rPr>
                        <a:t> </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a:effectLst/>
                        </a:rPr>
                        <a:t>Limited Control</a:t>
                      </a:r>
                      <a:endParaRPr lang="en-IN" sz="1800" kern="10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dirty="0">
                          <a:effectLst/>
                        </a:rPr>
                        <a:t>Full Control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tc>
                  <a:txBody>
                    <a:bodyPr/>
                    <a:lstStyle/>
                    <a:p>
                      <a:pPr algn="l">
                        <a:lnSpc>
                          <a:spcPct val="107000"/>
                        </a:lnSpc>
                        <a:spcAft>
                          <a:spcPts val="800"/>
                        </a:spcAft>
                        <a:buNone/>
                      </a:pPr>
                      <a:r>
                        <a:rPr lang="en-IN" sz="1800" kern="100" dirty="0">
                          <a:effectLst/>
                        </a:rPr>
                        <a:t>Limited Control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7324" marR="47324" marT="0" marB="0"/>
                </a:tc>
                <a:extLst>
                  <a:ext uri="{0D108BD9-81ED-4DB2-BD59-A6C34878D82A}">
                    <a16:rowId xmlns:a16="http://schemas.microsoft.com/office/drawing/2014/main" val="400343719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0" scaled="0"/>
        </a:gradFill>
        <a:effectLst/>
      </p:bgPr>
    </p:bg>
    <p:spTree>
      <p:nvGrpSpPr>
        <p:cNvPr id="1" name="Shape 190"/>
        <p:cNvGrpSpPr/>
        <p:nvPr/>
      </p:nvGrpSpPr>
      <p:grpSpPr>
        <a:xfrm>
          <a:off x="0" y="0"/>
          <a:ext cx="0" cy="0"/>
          <a:chOff x="0" y="0"/>
          <a:chExt cx="0" cy="0"/>
        </a:xfrm>
      </p:grpSpPr>
      <p:sp>
        <p:nvSpPr>
          <p:cNvPr id="3" name="TextBox 2">
            <a:extLst>
              <a:ext uri="{FF2B5EF4-FFF2-40B4-BE49-F238E27FC236}">
                <a16:creationId xmlns:a16="http://schemas.microsoft.com/office/drawing/2014/main" id="{A9C45F2F-07EB-02C1-D115-68FF07104C52}"/>
              </a:ext>
            </a:extLst>
          </p:cNvPr>
          <p:cNvSpPr txBox="1"/>
          <p:nvPr/>
        </p:nvSpPr>
        <p:spPr>
          <a:xfrm>
            <a:off x="963930" y="1124825"/>
            <a:ext cx="16318230" cy="6244273"/>
          </a:xfrm>
          <a:prstGeom prst="rect">
            <a:avLst/>
          </a:prstGeom>
          <a:noFill/>
        </p:spPr>
        <p:txBody>
          <a:bodyPr wrap="square">
            <a:spAutoFit/>
          </a:bodyPr>
          <a:lstStyle/>
          <a:p>
            <a:pPr>
              <a:lnSpc>
                <a:spcPct val="107000"/>
              </a:lnSpc>
              <a:spcAft>
                <a:spcPts val="800"/>
              </a:spcAft>
              <a:buNone/>
            </a:pPr>
            <a:r>
              <a:rPr lang="en-IN" sz="3200" b="1" kern="100" cap="small" spc="25" dirty="0">
                <a:solidFill>
                  <a:srgbClr val="00B0F0"/>
                </a:solidFill>
                <a:effectLst/>
                <a:latin typeface="Aptos" panose="020B0004020202020204" pitchFamily="34" charset="0"/>
                <a:ea typeface="Aptos" panose="020B0004020202020204" pitchFamily="34" charset="0"/>
                <a:cs typeface="Times New Roman" panose="02020603050405020304" pitchFamily="18" charset="0"/>
              </a:rPr>
              <a:t>Strengths of OpenAI GPT</a:t>
            </a:r>
            <a:r>
              <a:rPr lang="en-IN" sz="24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buNone/>
            </a:pP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IN" sz="2400" b="1" kern="100" cap="small" spc="25"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rPr>
              <a:t>1.</a:t>
            </a:r>
            <a:r>
              <a:rPr lang="en-IN" sz="2400" b="1" kern="100" cap="small" spc="25" dirty="0">
                <a:solidFill>
                  <a:schemeClr val="accent3"/>
                </a:solidFill>
                <a:effectLst/>
                <a:latin typeface="+mj-lt"/>
                <a:ea typeface="Aptos" panose="020B0004020202020204" pitchFamily="34" charset="0"/>
                <a:cs typeface="Times New Roman" panose="02020603050405020304" pitchFamily="18" charset="0"/>
              </a:rPr>
              <a:t>It is accessible and available 24/7,making it a valuable tool for obtaining information or assistance anytime.</a:t>
            </a:r>
          </a:p>
          <a:p>
            <a:pPr>
              <a:lnSpc>
                <a:spcPct val="107000"/>
              </a:lnSpc>
              <a:spcAft>
                <a:spcPts val="800"/>
              </a:spcAft>
              <a:buNone/>
            </a:pPr>
            <a:endParaRPr lang="en-IN" sz="2400" kern="100" dirty="0">
              <a:solidFill>
                <a:schemeClr val="accent3"/>
              </a:solidFill>
              <a:effectLst/>
              <a:latin typeface="+mj-lt"/>
              <a:ea typeface="Aptos" panose="020B0004020202020204" pitchFamily="34" charset="0"/>
              <a:cs typeface="Times New Roman" panose="02020603050405020304" pitchFamily="18" charset="0"/>
            </a:endParaRPr>
          </a:p>
          <a:p>
            <a:pPr>
              <a:lnSpc>
                <a:spcPct val="107000"/>
              </a:lnSpc>
              <a:spcAft>
                <a:spcPts val="800"/>
              </a:spcAft>
            </a:pPr>
            <a:r>
              <a:rPr lang="en-IN" sz="2400" b="1" kern="100" cap="small" spc="25" dirty="0">
                <a:solidFill>
                  <a:schemeClr val="accent3"/>
                </a:solidFill>
                <a:effectLst/>
                <a:latin typeface="+mj-lt"/>
                <a:ea typeface="Aptos" panose="020B0004020202020204" pitchFamily="34" charset="0"/>
                <a:cs typeface="Times New Roman" panose="02020603050405020304" pitchFamily="18" charset="0"/>
              </a:rPr>
              <a:t>2.Chatgpt is user-friendly and does not require technical expertise to interact with making it accessible to a wide range of users.</a:t>
            </a:r>
          </a:p>
          <a:p>
            <a:pPr>
              <a:lnSpc>
                <a:spcPct val="107000"/>
              </a:lnSpc>
              <a:spcAft>
                <a:spcPts val="800"/>
              </a:spcAft>
            </a:pPr>
            <a:endParaRPr lang="en-IN" sz="2400" b="1" kern="100" cap="small" spc="25" dirty="0">
              <a:solidFill>
                <a:schemeClr val="accent3"/>
              </a:solidFill>
              <a:latin typeface="+mj-lt"/>
              <a:ea typeface="Aptos" panose="020B0004020202020204" pitchFamily="34" charset="0"/>
              <a:cs typeface="Times New Roman" panose="02020603050405020304" pitchFamily="18" charset="0"/>
            </a:endParaRPr>
          </a:p>
          <a:p>
            <a:pPr>
              <a:lnSpc>
                <a:spcPct val="107000"/>
              </a:lnSpc>
              <a:spcAft>
                <a:spcPts val="800"/>
              </a:spcAft>
            </a:pPr>
            <a:r>
              <a:rPr lang="en-IN" sz="2400" b="1" kern="100" cap="small" spc="25" dirty="0">
                <a:solidFill>
                  <a:schemeClr val="accent3"/>
                </a:solidFill>
                <a:effectLst/>
                <a:latin typeface="+mj-lt"/>
                <a:ea typeface="Aptos" panose="020B0004020202020204" pitchFamily="34" charset="0"/>
                <a:cs typeface="Times New Roman" panose="02020603050405020304" pitchFamily="18" charset="0"/>
              </a:rPr>
              <a:t>3.It is best for comprehending contextual questions.</a:t>
            </a:r>
          </a:p>
          <a:p>
            <a:pPr>
              <a:lnSpc>
                <a:spcPct val="107000"/>
              </a:lnSpc>
              <a:spcAft>
                <a:spcPts val="800"/>
              </a:spcAft>
            </a:pPr>
            <a:endParaRPr lang="en-IN" sz="2400" b="1" kern="100" cap="small" spc="25" dirty="0">
              <a:solidFill>
                <a:schemeClr val="accent3"/>
              </a:solidFill>
              <a:latin typeface="+mj-lt"/>
              <a:ea typeface="Aptos" panose="020B0004020202020204" pitchFamily="34" charset="0"/>
              <a:cs typeface="Times New Roman" panose="02020603050405020304" pitchFamily="18" charset="0"/>
            </a:endParaRPr>
          </a:p>
          <a:p>
            <a:pPr>
              <a:lnSpc>
                <a:spcPct val="107000"/>
              </a:lnSpc>
              <a:spcAft>
                <a:spcPts val="800"/>
              </a:spcAft>
            </a:pPr>
            <a:r>
              <a:rPr lang="en-IN" sz="2400" b="1" kern="100" cap="small" spc="25" dirty="0">
                <a:solidFill>
                  <a:schemeClr val="accent3"/>
                </a:solidFill>
                <a:effectLst/>
                <a:latin typeface="+mj-lt"/>
                <a:ea typeface="Aptos" panose="020B0004020202020204" pitchFamily="34" charset="0"/>
                <a:cs typeface="Times New Roman" panose="02020603050405020304" pitchFamily="18" charset="0"/>
              </a:rPr>
              <a:t>4.Data training is not required.</a:t>
            </a:r>
          </a:p>
          <a:p>
            <a:pPr>
              <a:lnSpc>
                <a:spcPct val="107000"/>
              </a:lnSpc>
              <a:spcAft>
                <a:spcPts val="800"/>
              </a:spcAft>
            </a:pPr>
            <a:endParaRPr lang="en-IN" sz="2000" b="1" kern="100" cap="small" spc="25" dirty="0">
              <a:solidFill>
                <a:schemeClr val="accent3"/>
              </a:solidFill>
              <a:latin typeface="+mn-lt"/>
              <a:ea typeface="Aptos" panose="020B0004020202020204" pitchFamily="34" charset="0"/>
              <a:cs typeface="Times New Roman" panose="02020603050405020304" pitchFamily="18" charset="0"/>
            </a:endParaRPr>
          </a:p>
          <a:p>
            <a:pPr>
              <a:lnSpc>
                <a:spcPct val="107000"/>
              </a:lnSpc>
              <a:spcAft>
                <a:spcPts val="800"/>
              </a:spcAft>
            </a:pPr>
            <a:endParaRPr lang="en-IN" sz="2000" kern="100" dirty="0">
              <a:solidFill>
                <a:schemeClr val="accent3"/>
              </a:solidFill>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path path="circle">
            <a:fillToRect l="50000" t="50000" r="50000" b="50000"/>
          </a:path>
          <a:tileRect/>
        </a:gradFill>
        <a:effectLst/>
      </p:bgPr>
    </p:bg>
    <p:spTree>
      <p:nvGrpSpPr>
        <p:cNvPr id="1" name="Shape 100"/>
        <p:cNvGrpSpPr/>
        <p:nvPr/>
      </p:nvGrpSpPr>
      <p:grpSpPr>
        <a:xfrm>
          <a:off x="0" y="0"/>
          <a:ext cx="0" cy="0"/>
          <a:chOff x="0" y="0"/>
          <a:chExt cx="0" cy="0"/>
        </a:xfrm>
      </p:grpSpPr>
      <p:sp>
        <p:nvSpPr>
          <p:cNvPr id="109" name="Google Shape;109;p12"/>
          <p:cNvSpPr txBox="1"/>
          <p:nvPr/>
        </p:nvSpPr>
        <p:spPr>
          <a:xfrm>
            <a:off x="1113183" y="670562"/>
            <a:ext cx="15683947" cy="9454896"/>
          </a:xfrm>
          <a:prstGeom prst="rect">
            <a:avLst/>
          </a:prstGeom>
          <a:noFill/>
          <a:ln>
            <a:noFill/>
          </a:ln>
        </p:spPr>
        <p:txBody>
          <a:bodyPr spcFirstLastPara="1" wrap="square" lIns="0" tIns="0" rIns="0" bIns="0" anchor="t" anchorCtr="0">
            <a:spAutoFit/>
          </a:bodyPr>
          <a:lstStyle/>
          <a:p>
            <a:pPr algn="just">
              <a:lnSpc>
                <a:spcPct val="120000"/>
              </a:lnSpc>
            </a:pPr>
            <a:r>
              <a:rPr lang="en-IN" sz="18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 </a:t>
            </a:r>
            <a:r>
              <a:rPr lang="en-IN" sz="36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Limitations Of OpenAI GPT:</a:t>
            </a:r>
          </a:p>
          <a:p>
            <a:pPr algn="just">
              <a:lnSpc>
                <a:spcPct val="120000"/>
              </a:lnSpc>
            </a:pP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571500" marR="0" lvl="0" indent="-571500" algn="just" rtl="0">
              <a:lnSpc>
                <a:spcPct val="120000"/>
              </a:lnSpc>
              <a:spcBef>
                <a:spcPts val="0"/>
              </a:spcBef>
              <a:spcAft>
                <a:spcPts val="0"/>
              </a:spcAft>
              <a:buFont typeface="Arial" panose="020B0604020202020204" pitchFamily="34" charset="0"/>
              <a:buChar char="•"/>
            </a:pPr>
            <a:r>
              <a:rPr lang="en-US" sz="2800" dirty="0"/>
              <a:t>OpenAI GPT struggles with problems involving multi-step reasoning and any mathematical reasoning and logic.</a:t>
            </a:r>
          </a:p>
          <a:p>
            <a:pPr marL="571500" marR="0" lvl="0" indent="-571500" algn="just" rtl="0">
              <a:lnSpc>
                <a:spcPct val="120000"/>
              </a:lnSpc>
              <a:spcBef>
                <a:spcPts val="0"/>
              </a:spcBef>
              <a:spcAft>
                <a:spcPts val="0"/>
              </a:spcAft>
              <a:buFont typeface="Arial" panose="020B0604020202020204" pitchFamily="34" charset="0"/>
              <a:buChar char="•"/>
            </a:pPr>
            <a:endParaRPr lang="en-US" sz="2800" dirty="0"/>
          </a:p>
          <a:p>
            <a:pPr marL="571500" marR="0" lvl="0" indent="-571500" algn="just" rtl="0">
              <a:lnSpc>
                <a:spcPct val="120000"/>
              </a:lnSpc>
              <a:spcBef>
                <a:spcPts val="0"/>
              </a:spcBef>
              <a:spcAft>
                <a:spcPts val="0"/>
              </a:spcAft>
              <a:buFont typeface="Arial" panose="020B0604020202020204" pitchFamily="34" charset="0"/>
              <a:buChar char="•"/>
            </a:pPr>
            <a:r>
              <a:rPr lang="en-US" sz="2800" dirty="0"/>
              <a:t>OpenAI GPT lacks human insight i.e.it does not have emotional intelligence and answers in a robotic manner.</a:t>
            </a:r>
          </a:p>
          <a:p>
            <a:pPr marL="571500" marR="0" lvl="0" indent="-571500" algn="just" rtl="0">
              <a:lnSpc>
                <a:spcPct val="120000"/>
              </a:lnSpc>
              <a:spcBef>
                <a:spcPts val="0"/>
              </a:spcBef>
              <a:spcAft>
                <a:spcPts val="0"/>
              </a:spcAft>
              <a:buFont typeface="Arial" panose="020B0604020202020204" pitchFamily="34" charset="0"/>
              <a:buChar char="•"/>
            </a:pPr>
            <a:endParaRPr lang="en-US" sz="2800" dirty="0"/>
          </a:p>
          <a:p>
            <a:pPr marL="571500" marR="0" lvl="0" indent="-571500" algn="just" rtl="0">
              <a:lnSpc>
                <a:spcPct val="120000"/>
              </a:lnSpc>
              <a:spcBef>
                <a:spcPts val="0"/>
              </a:spcBef>
              <a:spcAft>
                <a:spcPts val="0"/>
              </a:spcAft>
              <a:buFont typeface="Arial" panose="020B0604020202020204" pitchFamily="34" charset="0"/>
              <a:buChar char="•"/>
            </a:pPr>
            <a:r>
              <a:rPr lang="en-US" sz="2800" dirty="0"/>
              <a:t>The answers from OpenAI GPT are very lengthy because it tries to enwrap a topic in different angles responding to questions in every possible way.</a:t>
            </a:r>
          </a:p>
          <a:p>
            <a:pPr marL="571500" marR="0" lvl="0" indent="-571500" algn="just" rtl="0">
              <a:lnSpc>
                <a:spcPct val="120000"/>
              </a:lnSpc>
              <a:spcBef>
                <a:spcPts val="0"/>
              </a:spcBef>
              <a:spcAft>
                <a:spcPts val="0"/>
              </a:spcAft>
              <a:buFont typeface="Arial" panose="020B0604020202020204" pitchFamily="34" charset="0"/>
              <a:buChar char="•"/>
            </a:pPr>
            <a:endParaRPr lang="en-US" sz="2800" dirty="0"/>
          </a:p>
          <a:p>
            <a:pPr marL="571500" marR="0" lvl="0" indent="-571500" algn="just" rtl="0">
              <a:lnSpc>
                <a:spcPct val="120000"/>
              </a:lnSpc>
              <a:spcBef>
                <a:spcPts val="0"/>
              </a:spcBef>
              <a:spcAft>
                <a:spcPts val="0"/>
              </a:spcAft>
              <a:buFont typeface="Arial" panose="020B0604020202020204" pitchFamily="34" charset="0"/>
              <a:buChar char="•"/>
            </a:pPr>
            <a:r>
              <a:rPr lang="en-US" sz="2800" dirty="0"/>
              <a:t>It has </a:t>
            </a:r>
            <a:r>
              <a:rPr lang="en-US" sz="2800" dirty="0" err="1"/>
              <a:t>restriced</a:t>
            </a:r>
            <a:r>
              <a:rPr lang="en-US" sz="2800" dirty="0"/>
              <a:t> knowledge, hence lacks creativity.</a:t>
            </a:r>
          </a:p>
          <a:p>
            <a:pPr marL="571500" marR="0" lvl="0" indent="-571500" algn="just" rtl="0">
              <a:lnSpc>
                <a:spcPct val="120000"/>
              </a:lnSpc>
              <a:spcBef>
                <a:spcPts val="0"/>
              </a:spcBef>
              <a:spcAft>
                <a:spcPts val="0"/>
              </a:spcAft>
              <a:buFont typeface="Arial" panose="020B0604020202020204" pitchFamily="34" charset="0"/>
              <a:buChar char="•"/>
            </a:pPr>
            <a:endParaRPr lang="en-US" sz="2800" dirty="0"/>
          </a:p>
          <a:p>
            <a:pPr marL="571500" marR="0" lvl="0" indent="-571500" algn="just" rtl="0">
              <a:lnSpc>
                <a:spcPct val="120000"/>
              </a:lnSpc>
              <a:spcBef>
                <a:spcPts val="0"/>
              </a:spcBef>
              <a:spcAft>
                <a:spcPts val="0"/>
              </a:spcAft>
              <a:buFont typeface="Arial" panose="020B0604020202020204" pitchFamily="34" charset="0"/>
              <a:buChar char="•"/>
            </a:pPr>
            <a:r>
              <a:rPr lang="en-US" sz="2800" dirty="0"/>
              <a:t>OpenAI GPT is unreliable and untrustworthy as it often provides outdated information.</a:t>
            </a:r>
          </a:p>
          <a:p>
            <a:pPr marL="571500" marR="0" lvl="0" indent="-571500" algn="just" rtl="0">
              <a:lnSpc>
                <a:spcPct val="120000"/>
              </a:lnSpc>
              <a:spcBef>
                <a:spcPts val="0"/>
              </a:spcBef>
              <a:spcAft>
                <a:spcPts val="0"/>
              </a:spcAft>
              <a:buFont typeface="Arial" panose="020B0604020202020204" pitchFamily="34" charset="0"/>
              <a:buChar char="•"/>
            </a:pPr>
            <a:endParaRPr lang="en-US" sz="2800" dirty="0"/>
          </a:p>
          <a:p>
            <a:pPr marR="0" lvl="0" algn="just" rtl="0">
              <a:lnSpc>
                <a:spcPct val="120000"/>
              </a:lnSpc>
              <a:spcBef>
                <a:spcPts val="0"/>
              </a:spcBef>
              <a:spcAft>
                <a:spcPts val="0"/>
              </a:spcAft>
            </a:pPr>
            <a:endParaRPr lang="en-IN" dirty="0"/>
          </a:p>
          <a:p>
            <a:pPr marL="0" marR="0" lvl="0" indent="0" algn="just" rtl="0">
              <a:lnSpc>
                <a:spcPct val="120000"/>
              </a:lnSpc>
              <a:spcBef>
                <a:spcPts val="0"/>
              </a:spcBef>
              <a:spcAft>
                <a:spcPts val="0"/>
              </a:spcAft>
              <a:buNone/>
            </a:pPr>
            <a:endParaRPr lang="en-IN" dirty="0"/>
          </a:p>
          <a:p>
            <a:pPr marL="0" marR="0" lvl="0" indent="0" algn="just" rtl="0">
              <a:lnSpc>
                <a:spcPct val="120000"/>
              </a:lnSpc>
              <a:spcBef>
                <a:spcPts val="0"/>
              </a:spcBef>
              <a:spcAft>
                <a:spcPts val="0"/>
              </a:spcAft>
              <a:buNone/>
            </a:pPr>
            <a:endParaRPr lang="en-IN" dirty="0"/>
          </a:p>
          <a:p>
            <a:pPr marL="0" marR="0" lvl="0" indent="0" algn="just" rtl="0">
              <a:lnSpc>
                <a:spcPct val="120000"/>
              </a:lnSpc>
              <a:spcBef>
                <a:spcPts val="0"/>
              </a:spcBef>
              <a:spcAft>
                <a:spcPts val="0"/>
              </a:spcAft>
              <a:buNone/>
            </a:pPr>
            <a:endParaRPr lang="en-IN" dirty="0"/>
          </a:p>
          <a:p>
            <a:pPr marL="0" marR="0" lvl="0" indent="0" algn="just" rtl="0">
              <a:lnSpc>
                <a:spcPct val="120000"/>
              </a:lnSpc>
              <a:spcBef>
                <a:spcPts val="0"/>
              </a:spcBef>
              <a:spcAft>
                <a:spcPts val="0"/>
              </a:spcAft>
              <a:buNone/>
            </a:pPr>
            <a:endParaRPr lang="en-IN" dirty="0"/>
          </a:p>
          <a:p>
            <a:pPr marL="0" marR="0" lvl="0" indent="0" algn="just" rtl="0">
              <a:lnSpc>
                <a:spcPct val="120000"/>
              </a:lnSpc>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0" scaled="0"/>
        </a:gradFill>
        <a:effectLst/>
      </p:bgPr>
    </p:bg>
    <p:spTree>
      <p:nvGrpSpPr>
        <p:cNvPr id="1" name="Shape 173"/>
        <p:cNvGrpSpPr/>
        <p:nvPr/>
      </p:nvGrpSpPr>
      <p:grpSpPr>
        <a:xfrm>
          <a:off x="0" y="0"/>
          <a:ext cx="0" cy="0"/>
          <a:chOff x="0" y="0"/>
          <a:chExt cx="0" cy="0"/>
        </a:xfrm>
      </p:grpSpPr>
      <p:grpSp>
        <p:nvGrpSpPr>
          <p:cNvPr id="181" name="Google Shape;181;p16"/>
          <p:cNvGrpSpPr/>
          <p:nvPr/>
        </p:nvGrpSpPr>
        <p:grpSpPr>
          <a:xfrm>
            <a:off x="14829141" y="1642889"/>
            <a:ext cx="1722163" cy="1722163"/>
            <a:chOff x="0" y="0"/>
            <a:chExt cx="812800" cy="812800"/>
          </a:xfrm>
        </p:grpSpPr>
        <p:sp>
          <p:nvSpPr>
            <p:cNvPr id="182" name="Google Shape;182;p1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DF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44812B2A-DC06-AB21-DDA3-334865383958}"/>
              </a:ext>
            </a:extLst>
          </p:cNvPr>
          <p:cNvSpPr txBox="1"/>
          <p:nvPr/>
        </p:nvSpPr>
        <p:spPr>
          <a:xfrm>
            <a:off x="1752600" y="551149"/>
            <a:ext cx="13563600" cy="812787"/>
          </a:xfrm>
          <a:prstGeom prst="rect">
            <a:avLst/>
          </a:prstGeom>
          <a:noFill/>
        </p:spPr>
        <p:txBody>
          <a:bodyPr wrap="square">
            <a:spAutoFit/>
          </a:bodyPr>
          <a:lstStyle/>
          <a:p>
            <a:pPr>
              <a:lnSpc>
                <a:spcPct val="107000"/>
              </a:lnSpc>
              <a:spcAft>
                <a:spcPts val="800"/>
              </a:spcAft>
              <a:buNone/>
            </a:pPr>
            <a:endParaRPr lang="en-IN" sz="2400"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1B68987-6901-3086-3D86-7064772C7D65}"/>
              </a:ext>
            </a:extLst>
          </p:cNvPr>
          <p:cNvSpPr txBox="1"/>
          <p:nvPr/>
        </p:nvSpPr>
        <p:spPr>
          <a:xfrm>
            <a:off x="2971800" y="1120200"/>
            <a:ext cx="12893040" cy="8309967"/>
          </a:xfrm>
          <a:prstGeom prst="rect">
            <a:avLst/>
          </a:prstGeom>
          <a:noFill/>
        </p:spPr>
        <p:txBody>
          <a:bodyPr wrap="square">
            <a:spAutoFit/>
          </a:bodyPr>
          <a:lstStyle/>
          <a:p>
            <a:r>
              <a:rPr lang="en-IN" sz="3600"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rPr>
              <a:t>Strengths </a:t>
            </a:r>
            <a:r>
              <a:rPr lang="en-IN" sz="36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 Of </a:t>
            </a:r>
            <a:r>
              <a:rPr lang="en-IN" sz="3600"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rPr>
              <a:t>rasa:</a:t>
            </a:r>
          </a:p>
          <a:p>
            <a:endParaRPr lang="en-IN" sz="3600"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2800" dirty="0"/>
              <a:t>Open Source and Customizable: Rasa is completely open source, enabling developers to significantly alter its components, behavior, and architecture to suit their requirements.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 Strong Natural Language Understanding (NLU): Rasa NLU offers reliable entity extraction and intent categorization, and it can be trained on bespoke data to increase accuracy over time.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 Flexible Dialogue Management: Moving beyond basic rule-based processes, Rasa Core's machine learning-based dialogue management allows for dynamic discussions.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IN" sz="2800" dirty="0"/>
              <a:t>Integration Ready: Through APIs, Rasa may be connected to a number of backend systems and channels, including Facebook Messenger, WhatsApp, and Slack.</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5400000" scaled="0"/>
        </a:gradFill>
        <a:effectLst/>
      </p:bgPr>
    </p:bg>
    <p:spTree>
      <p:nvGrpSpPr>
        <p:cNvPr id="1" name="Shape 114"/>
        <p:cNvGrpSpPr/>
        <p:nvPr/>
      </p:nvGrpSpPr>
      <p:grpSpPr>
        <a:xfrm>
          <a:off x="0" y="0"/>
          <a:ext cx="0" cy="0"/>
          <a:chOff x="0" y="0"/>
          <a:chExt cx="0" cy="0"/>
        </a:xfrm>
      </p:grpSpPr>
      <p:sp>
        <p:nvSpPr>
          <p:cNvPr id="2" name="TextBox 1">
            <a:extLst>
              <a:ext uri="{FF2B5EF4-FFF2-40B4-BE49-F238E27FC236}">
                <a16:creationId xmlns:a16="http://schemas.microsoft.com/office/drawing/2014/main" id="{2475AC3E-66C8-11AD-8E72-C6E1CCA84264}"/>
              </a:ext>
            </a:extLst>
          </p:cNvPr>
          <p:cNvSpPr txBox="1"/>
          <p:nvPr/>
        </p:nvSpPr>
        <p:spPr>
          <a:xfrm>
            <a:off x="3977640" y="3337560"/>
            <a:ext cx="184731" cy="307777"/>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A50720F3-63A2-ED75-FBE8-DA9FA847264C}"/>
              </a:ext>
            </a:extLst>
          </p:cNvPr>
          <p:cNvSpPr txBox="1"/>
          <p:nvPr/>
        </p:nvSpPr>
        <p:spPr>
          <a:xfrm>
            <a:off x="1965959" y="1027212"/>
            <a:ext cx="13837257" cy="8032968"/>
          </a:xfrm>
          <a:prstGeom prst="rect">
            <a:avLst/>
          </a:prstGeom>
          <a:noFill/>
        </p:spPr>
        <p:txBody>
          <a:bodyPr wrap="square">
            <a:spAutoFit/>
          </a:bodyPr>
          <a:lstStyle/>
          <a:p>
            <a:r>
              <a:rPr lang="en-IN" sz="40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Limitations Of </a:t>
            </a:r>
            <a:r>
              <a:rPr lang="en-IN" sz="4000"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rPr>
              <a:t>rasa</a:t>
            </a:r>
          </a:p>
          <a:p>
            <a:endParaRPr lang="en-IN"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2800" dirty="0"/>
              <a:t> Needs a lot of technical expertise to set up and customize.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 Data privacy is very customizable, but may take more work to manage.</a:t>
            </a:r>
          </a:p>
          <a:p>
            <a:pPr marL="285750" indent="-285750">
              <a:buFont typeface="Arial" panose="020B0604020202020204" pitchFamily="34" charset="0"/>
              <a:buChar char="•"/>
            </a:pPr>
            <a:endParaRPr lang="en-US" sz="2800"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2800" dirty="0"/>
              <a:t> Requires multi-turn conversations and manual handling of long-term contextual memory.</a:t>
            </a:r>
          </a:p>
          <a:p>
            <a:pPr marL="285750" indent="-285750">
              <a:buFont typeface="Arial" panose="020B0604020202020204" pitchFamily="34" charset="0"/>
              <a:buChar char="•"/>
            </a:pPr>
            <a:endParaRPr lang="en-US" sz="2800"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2800" dirty="0"/>
              <a:t> Higher maintenance: needs consistent model tuning, testing and training.</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Limited built-in integrations necessitate additional third-party platform development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It takes longer to get started and requires more setup-time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endParaRPr lang="en-IN" b="1" kern="100" cap="small" spc="25" dirty="0">
              <a:solidFill>
                <a:srgbClr val="0F4761"/>
              </a:solidFill>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DD98B-DDAF-4DCE-EC94-939FC3719263}"/>
              </a:ext>
            </a:extLst>
          </p:cNvPr>
          <p:cNvSpPr txBox="1"/>
          <p:nvPr/>
        </p:nvSpPr>
        <p:spPr>
          <a:xfrm>
            <a:off x="2389096" y="874644"/>
            <a:ext cx="6975692" cy="1637371"/>
          </a:xfrm>
          <a:prstGeom prst="rect">
            <a:avLst/>
          </a:prstGeom>
          <a:noFill/>
        </p:spPr>
        <p:txBody>
          <a:bodyPr wrap="none" rtlCol="0">
            <a:spAutoFit/>
          </a:bodyPr>
          <a:lstStyle/>
          <a:p>
            <a:pPr algn="just">
              <a:lnSpc>
                <a:spcPct val="120000"/>
              </a:lnSpc>
            </a:pPr>
            <a:r>
              <a:rPr lang="en-IN" sz="36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Strengths Of google </a:t>
            </a:r>
            <a:r>
              <a:rPr lang="en-IN" sz="3600" b="1" kern="100" cap="small" spc="25" dirty="0" err="1">
                <a:solidFill>
                  <a:srgbClr val="0F4761"/>
                </a:solidFill>
                <a:effectLst/>
                <a:latin typeface="Aptos" panose="020B0004020202020204" pitchFamily="34" charset="0"/>
                <a:ea typeface="Aptos" panose="020B0004020202020204" pitchFamily="34" charset="0"/>
                <a:cs typeface="Times New Roman" panose="02020603050405020304" pitchFamily="18" charset="0"/>
              </a:rPr>
              <a:t>dialogf</a:t>
            </a:r>
            <a:r>
              <a:rPr lang="en-IN" sz="3600" b="1" kern="100" cap="small" spc="25" dirty="0" err="1">
                <a:solidFill>
                  <a:srgbClr val="0F4761"/>
                </a:solidFill>
                <a:latin typeface="Aptos" panose="020B0004020202020204" pitchFamily="34" charset="0"/>
                <a:ea typeface="Aptos" panose="020B0004020202020204" pitchFamily="34" charset="0"/>
                <a:cs typeface="Times New Roman" panose="02020603050405020304" pitchFamily="18" charset="0"/>
              </a:rPr>
              <a:t>low</a:t>
            </a:r>
            <a:endParaRPr lang="en-IN" sz="36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20000"/>
              </a:lnSpc>
            </a:pPr>
            <a:endParaRPr lang="en-IN" sz="3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48EB6963-D74F-6626-D6AB-E62389B9199B}"/>
              </a:ext>
            </a:extLst>
          </p:cNvPr>
          <p:cNvSpPr txBox="1"/>
          <p:nvPr/>
        </p:nvSpPr>
        <p:spPr>
          <a:xfrm>
            <a:off x="993913" y="2034957"/>
            <a:ext cx="16506442" cy="6555641"/>
          </a:xfrm>
          <a:prstGeom prst="rect">
            <a:avLst/>
          </a:prstGeom>
          <a:noFill/>
        </p:spPr>
        <p:txBody>
          <a:bodyPr wrap="none" rtlCol="0">
            <a:spAutoFit/>
          </a:bodyPr>
          <a:lstStyle/>
          <a:p>
            <a:pPr marL="457200" indent="-457200">
              <a:buFont typeface="Arial" panose="020B0604020202020204" pitchFamily="34" charset="0"/>
              <a:buChar char="•"/>
            </a:pPr>
            <a:r>
              <a:rPr lang="en-IN" sz="2800" dirty="0"/>
              <a:t> The intuitive interface of </a:t>
            </a:r>
            <a:r>
              <a:rPr lang="en-IN" sz="2800" dirty="0" err="1"/>
              <a:t>dialogflow</a:t>
            </a:r>
            <a:r>
              <a:rPr lang="en-IN" sz="2800" dirty="0"/>
              <a:t> makes it possible for both developers and non-developers</a:t>
            </a:r>
          </a:p>
          <a:p>
            <a:r>
              <a:rPr lang="en-IN" sz="2800" dirty="0"/>
              <a:t> to quickly create chatbots without requiring extensive technical knowledge. </a:t>
            </a:r>
          </a:p>
          <a:p>
            <a:endParaRPr lang="en-IN" sz="2800" dirty="0"/>
          </a:p>
          <a:p>
            <a:pPr marL="457200" indent="-457200">
              <a:buFont typeface="Arial" panose="020B0604020202020204" pitchFamily="34" charset="0"/>
              <a:buChar char="•"/>
            </a:pPr>
            <a:r>
              <a:rPr lang="en-IN" sz="2800" dirty="0"/>
              <a:t>Integration with Google Ecosystem: Being a Google product, it easily interfaces with Firebase,</a:t>
            </a:r>
          </a:p>
          <a:p>
            <a:r>
              <a:rPr lang="en-IN" sz="2800" dirty="0"/>
              <a:t> Google Assistant, and Google Cloud services, which makes it perfect for developing AI solutions</a:t>
            </a:r>
          </a:p>
          <a:p>
            <a:r>
              <a:rPr lang="en-IN" sz="2800" dirty="0"/>
              <a:t> within the Google ecosystem.</a:t>
            </a:r>
          </a:p>
          <a:p>
            <a:endParaRPr lang="en-IN" sz="2800" dirty="0"/>
          </a:p>
          <a:p>
            <a:pPr marL="457200" indent="-457200">
              <a:buFont typeface="Arial" panose="020B0604020202020204" pitchFamily="34" charset="0"/>
              <a:buChar char="•"/>
            </a:pPr>
            <a:r>
              <a:rPr lang="en-IN" sz="2800" dirty="0"/>
              <a:t> Prebuilt Agents and Intents: </a:t>
            </a:r>
            <a:r>
              <a:rPr lang="en-IN" sz="2800" dirty="0" err="1"/>
              <a:t>Dialogflow</a:t>
            </a:r>
            <a:r>
              <a:rPr lang="en-IN" sz="2800" dirty="0"/>
              <a:t> offers prebuilt agents and templates to speed up</a:t>
            </a:r>
          </a:p>
          <a:p>
            <a:r>
              <a:rPr lang="en-IN" sz="2800" dirty="0"/>
              <a:t> development for typical use cases, such as booking systems, customer service, and frequently </a:t>
            </a:r>
          </a:p>
          <a:p>
            <a:r>
              <a:rPr lang="en-IN" sz="2800" dirty="0"/>
              <a:t>asked questions.</a:t>
            </a:r>
          </a:p>
          <a:p>
            <a:endParaRPr lang="en-IN" sz="2800" dirty="0"/>
          </a:p>
          <a:p>
            <a:pPr marL="457200" indent="-457200">
              <a:buFont typeface="Arial" panose="020B0604020202020204" pitchFamily="34" charset="0"/>
              <a:buChar char="•"/>
            </a:pPr>
            <a:r>
              <a:rPr lang="en-IN" sz="2800" dirty="0" err="1"/>
              <a:t>Dialogflow</a:t>
            </a:r>
            <a:r>
              <a:rPr lang="en-IN" sz="2800" dirty="0"/>
              <a:t> supports many languages allowing us to develop bots that cater to a worldwide audience</a:t>
            </a:r>
          </a:p>
          <a:p>
            <a:endParaRPr lang="en-IN" sz="2800" dirty="0"/>
          </a:p>
          <a:p>
            <a:endParaRPr lang="en-IN" sz="2800" dirty="0"/>
          </a:p>
          <a:p>
            <a:endParaRPr lang="en-IN" sz="2800" dirty="0"/>
          </a:p>
        </p:txBody>
      </p:sp>
    </p:spTree>
    <p:extLst>
      <p:ext uri="{BB962C8B-B14F-4D97-AF65-F5344CB8AC3E}">
        <p14:creationId xmlns:p14="http://schemas.microsoft.com/office/powerpoint/2010/main" val="224447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CDFFD8"/>
            </a:gs>
            <a:gs pos="100000">
              <a:srgbClr val="94B9FF"/>
            </a:gs>
          </a:gsLst>
          <a:lin ang="0" scaled="0"/>
        </a:gradFill>
        <a:effectLst/>
      </p:bgPr>
    </p:bg>
    <p:spTree>
      <p:nvGrpSpPr>
        <p:cNvPr id="1" name="Shape 128"/>
        <p:cNvGrpSpPr/>
        <p:nvPr/>
      </p:nvGrpSpPr>
      <p:grpSpPr>
        <a:xfrm>
          <a:off x="0" y="0"/>
          <a:ext cx="0" cy="0"/>
          <a:chOff x="0" y="0"/>
          <a:chExt cx="0" cy="0"/>
        </a:xfrm>
      </p:grpSpPr>
      <p:grpSp>
        <p:nvGrpSpPr>
          <p:cNvPr id="129" name="Google Shape;129;p14"/>
          <p:cNvGrpSpPr/>
          <p:nvPr/>
        </p:nvGrpSpPr>
        <p:grpSpPr>
          <a:xfrm>
            <a:off x="8666536" y="-1079878"/>
            <a:ext cx="13086510" cy="13086510"/>
            <a:chOff x="0" y="0"/>
            <a:chExt cx="812800" cy="812800"/>
          </a:xfrm>
        </p:grpSpPr>
        <p:sp>
          <p:nvSpPr>
            <p:cNvPr id="130" name="Google Shape;130;p1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DFF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txBox="1"/>
            <p:nvPr/>
          </p:nvSpPr>
          <p:spPr>
            <a:xfrm>
              <a:off x="76200" y="28575"/>
              <a:ext cx="660400" cy="7080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D0ACBEAB-E26F-409E-E088-B7D0920387DE}"/>
              </a:ext>
            </a:extLst>
          </p:cNvPr>
          <p:cNvSpPr txBox="1"/>
          <p:nvPr/>
        </p:nvSpPr>
        <p:spPr>
          <a:xfrm>
            <a:off x="2673074" y="1175843"/>
            <a:ext cx="16052248" cy="7935314"/>
          </a:xfrm>
          <a:prstGeom prst="rect">
            <a:avLst/>
          </a:prstGeom>
          <a:noFill/>
        </p:spPr>
        <p:txBody>
          <a:bodyPr wrap="square">
            <a:spAutoFit/>
          </a:bodyPr>
          <a:lstStyle/>
          <a:p>
            <a:pPr algn="just">
              <a:lnSpc>
                <a:spcPct val="120000"/>
              </a:lnSpc>
            </a:pPr>
            <a:r>
              <a:rPr lang="en-IN" sz="36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rPr>
              <a:t>Limitations Of google </a:t>
            </a:r>
            <a:r>
              <a:rPr lang="en-IN" sz="3600" b="1" kern="100" cap="small" spc="25" dirty="0" err="1">
                <a:solidFill>
                  <a:srgbClr val="0F4761"/>
                </a:solidFill>
                <a:effectLst/>
                <a:latin typeface="Aptos" panose="020B0004020202020204" pitchFamily="34" charset="0"/>
                <a:ea typeface="Aptos" panose="020B0004020202020204" pitchFamily="34" charset="0"/>
                <a:cs typeface="Times New Roman" panose="02020603050405020304" pitchFamily="18" charset="0"/>
              </a:rPr>
              <a:t>dialogf</a:t>
            </a:r>
            <a:r>
              <a:rPr lang="en-IN" sz="3600" b="1" kern="100" cap="small" spc="25" dirty="0" err="1">
                <a:solidFill>
                  <a:srgbClr val="0F4761"/>
                </a:solidFill>
                <a:latin typeface="Aptos" panose="020B0004020202020204" pitchFamily="34" charset="0"/>
                <a:ea typeface="Aptos" panose="020B0004020202020204" pitchFamily="34" charset="0"/>
                <a:cs typeface="Times New Roman" panose="02020603050405020304" pitchFamily="18" charset="0"/>
              </a:rPr>
              <a:t>low</a:t>
            </a:r>
            <a:endParaRPr lang="en-IN" sz="3600" b="1" kern="100" cap="small" spc="25" dirty="0">
              <a:solidFill>
                <a:srgbClr val="0F476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20000"/>
              </a:lnSpc>
            </a:pP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571500" marR="0" lvl="0" indent="-571500" algn="just" rtl="0">
              <a:lnSpc>
                <a:spcPct val="120000"/>
              </a:lnSpc>
              <a:spcBef>
                <a:spcPts val="0"/>
              </a:spcBef>
              <a:spcAft>
                <a:spcPts val="0"/>
              </a:spcAft>
              <a:buFont typeface="Arial" panose="020B0604020202020204" pitchFamily="34" charset="0"/>
              <a:buChar char="•"/>
            </a:pPr>
            <a:r>
              <a:rPr lang="en-US" sz="2800" dirty="0"/>
              <a:t> Not all features are available in all languages. </a:t>
            </a:r>
          </a:p>
          <a:p>
            <a:pPr marL="571500" marR="0" lvl="0" indent="-571500" algn="just" rtl="0">
              <a:lnSpc>
                <a:spcPct val="120000"/>
              </a:lnSpc>
              <a:spcBef>
                <a:spcPts val="0"/>
              </a:spcBef>
              <a:spcAft>
                <a:spcPts val="0"/>
              </a:spcAft>
              <a:buFont typeface="Arial" panose="020B0604020202020204" pitchFamily="34" charset="0"/>
              <a:buChar char="•"/>
            </a:pPr>
            <a:endParaRPr lang="en-US" sz="2800" dirty="0"/>
          </a:p>
          <a:p>
            <a:pPr marL="571500" marR="0" lvl="0" indent="-571500" algn="just" rtl="0">
              <a:lnSpc>
                <a:spcPct val="120000"/>
              </a:lnSpc>
              <a:spcBef>
                <a:spcPts val="0"/>
              </a:spcBef>
              <a:spcAft>
                <a:spcPts val="0"/>
              </a:spcAft>
              <a:buFont typeface="Arial" panose="020B0604020202020204" pitchFamily="34" charset="0"/>
              <a:buChar char="•"/>
            </a:pPr>
            <a:r>
              <a:rPr lang="en-US" sz="2800" dirty="0"/>
              <a:t>Difficulties with complex conversation flows.</a:t>
            </a:r>
          </a:p>
          <a:p>
            <a:pPr marL="571500" marR="0" lvl="0" indent="-571500" algn="just" rtl="0">
              <a:lnSpc>
                <a:spcPct val="120000"/>
              </a:lnSpc>
              <a:spcBef>
                <a:spcPts val="0"/>
              </a:spcBef>
              <a:spcAft>
                <a:spcPts val="0"/>
              </a:spcAft>
              <a:buFont typeface="Arial" panose="020B0604020202020204" pitchFamily="34" charset="0"/>
              <a:buChar char="•"/>
            </a:pPr>
            <a:endParaRPr lang="en-US" sz="2800" dirty="0"/>
          </a:p>
          <a:p>
            <a:pPr marL="571500" marR="0" lvl="0" indent="-571500" algn="just" rtl="0">
              <a:lnSpc>
                <a:spcPct val="120000"/>
              </a:lnSpc>
              <a:spcBef>
                <a:spcPts val="0"/>
              </a:spcBef>
              <a:spcAft>
                <a:spcPts val="0"/>
              </a:spcAft>
              <a:buFont typeface="Arial" panose="020B0604020202020204" pitchFamily="34" charset="0"/>
              <a:buChar char="•"/>
            </a:pPr>
            <a:r>
              <a:rPr lang="en-US" sz="2800" dirty="0"/>
              <a:t> Access to underlying machine learning models is restricted.</a:t>
            </a:r>
          </a:p>
          <a:p>
            <a:pPr marL="571500" marR="0" lvl="0" indent="-571500" algn="just" rtl="0">
              <a:lnSpc>
                <a:spcPct val="120000"/>
              </a:lnSpc>
              <a:spcBef>
                <a:spcPts val="0"/>
              </a:spcBef>
              <a:spcAft>
                <a:spcPts val="0"/>
              </a:spcAft>
              <a:buFont typeface="Arial" panose="020B0604020202020204" pitchFamily="34" charset="0"/>
              <a:buChar char="•"/>
            </a:pPr>
            <a:endParaRPr lang="en-US" sz="2800" dirty="0"/>
          </a:p>
          <a:p>
            <a:pPr marL="571500" marR="0" lvl="0" indent="-571500" algn="just" rtl="0">
              <a:lnSpc>
                <a:spcPct val="120000"/>
              </a:lnSpc>
              <a:spcBef>
                <a:spcPts val="0"/>
              </a:spcBef>
              <a:spcAft>
                <a:spcPts val="0"/>
              </a:spcAft>
              <a:buFont typeface="Arial" panose="020B0604020202020204" pitchFamily="34" charset="0"/>
              <a:buChar char="•"/>
            </a:pPr>
            <a:r>
              <a:rPr lang="en-US" sz="2800" dirty="0"/>
              <a:t> The free tier has limits and costs can increase quickly.</a:t>
            </a:r>
          </a:p>
          <a:p>
            <a:pPr marL="571500" marR="0" lvl="0" indent="-571500" algn="just" rtl="0">
              <a:lnSpc>
                <a:spcPct val="120000"/>
              </a:lnSpc>
              <a:spcBef>
                <a:spcPts val="0"/>
              </a:spcBef>
              <a:spcAft>
                <a:spcPts val="0"/>
              </a:spcAft>
              <a:buFont typeface="Arial" panose="020B0604020202020204" pitchFamily="34" charset="0"/>
              <a:buChar char="•"/>
            </a:pPr>
            <a:endParaRPr lang="en-US" sz="2800" dirty="0"/>
          </a:p>
          <a:p>
            <a:pPr marL="571500" marR="0" lvl="0" indent="-571500" algn="just" rtl="0">
              <a:lnSpc>
                <a:spcPct val="120000"/>
              </a:lnSpc>
              <a:spcBef>
                <a:spcPts val="0"/>
              </a:spcBef>
              <a:spcAft>
                <a:spcPts val="0"/>
              </a:spcAft>
              <a:buFont typeface="Arial" panose="020B0604020202020204" pitchFamily="34" charset="0"/>
              <a:buChar char="•"/>
            </a:pPr>
            <a:r>
              <a:rPr lang="en-US" sz="2800" dirty="0"/>
              <a:t>Google cloud dependent.</a:t>
            </a:r>
          </a:p>
          <a:p>
            <a:pPr marL="571500" marR="0" lvl="0" indent="-571500" algn="just" rtl="0">
              <a:lnSpc>
                <a:spcPct val="120000"/>
              </a:lnSpc>
              <a:spcBef>
                <a:spcPts val="0"/>
              </a:spcBef>
              <a:spcAft>
                <a:spcPts val="0"/>
              </a:spcAft>
              <a:buFont typeface="Arial" panose="020B0604020202020204" pitchFamily="34" charset="0"/>
              <a:buChar char="•"/>
            </a:pPr>
            <a:endParaRPr lang="en-US" sz="2000" dirty="0"/>
          </a:p>
          <a:p>
            <a:pPr marR="0" lvl="0" algn="just" rtl="0">
              <a:lnSpc>
                <a:spcPct val="120000"/>
              </a:lnSpc>
              <a:spcBef>
                <a:spcPts val="0"/>
              </a:spcBef>
              <a:spcAft>
                <a:spcPts val="0"/>
              </a:spcAft>
            </a:pPr>
            <a:endParaRPr lang="en-IN" sz="2000" dirty="0"/>
          </a:p>
          <a:p>
            <a:pPr marL="0" marR="0" lvl="0" indent="0" algn="just" rtl="0">
              <a:lnSpc>
                <a:spcPct val="120000"/>
              </a:lnSpc>
              <a:spcBef>
                <a:spcPts val="0"/>
              </a:spcBef>
              <a:spcAft>
                <a:spcPts val="0"/>
              </a:spcAft>
              <a:buNone/>
            </a:pPr>
            <a:endParaRPr lang="en-IN" sz="2000" dirty="0"/>
          </a:p>
          <a:p>
            <a:pPr marL="0" marR="0" lvl="0" indent="0" algn="just" rtl="0">
              <a:lnSpc>
                <a:spcPct val="120000"/>
              </a:lnSpc>
              <a:spcBef>
                <a:spcPts val="0"/>
              </a:spcBef>
              <a:spcAft>
                <a:spcPts val="0"/>
              </a:spcAft>
              <a:buNone/>
            </a:pPr>
            <a:endParaRPr lang="en-IN" sz="2000" dirty="0"/>
          </a:p>
          <a:p>
            <a:pPr marL="0" marR="0" lvl="0" indent="0" algn="just" rtl="0">
              <a:lnSpc>
                <a:spcPct val="120000"/>
              </a:lnSpc>
              <a:spcBef>
                <a:spcPts val="0"/>
              </a:spcBef>
              <a:spcAft>
                <a:spcPts val="0"/>
              </a:spcAft>
              <a:buNone/>
            </a:pPr>
            <a:endParaRPr lang="en-IN" sz="2000" dirty="0"/>
          </a:p>
          <a:p>
            <a:pPr marL="0" marR="0" lvl="0" indent="0" algn="just" rtl="0">
              <a:lnSpc>
                <a:spcPct val="120000"/>
              </a:lnSpc>
              <a:spcBef>
                <a:spcPts val="0"/>
              </a:spcBef>
              <a:spcAft>
                <a:spcPts val="0"/>
              </a:spcAft>
              <a:buNone/>
            </a:pPr>
            <a:endParaRPr lang="en-IN" dirty="0"/>
          </a:p>
        </p:txBody>
      </p:sp>
    </p:spTree>
  </p:cSld>
  <p:clrMapOvr>
    <a:masterClrMapping/>
  </p:clrMapOvr>
</p:sld>
</file>

<file path=ppt/theme/theme1.xml><?xml version="1.0" encoding="utf-8"?>
<a:theme xmlns:a="http://schemas.openxmlformats.org/drawingml/2006/main" name="AI Agency Pitch Deck">
  <a:themeElements>
    <a:clrScheme name="Office">
      <a:dk1>
        <a:srgbClr val="1557FF"/>
      </a:dk1>
      <a:lt1>
        <a:srgbClr val="FFFFFF"/>
      </a:lt1>
      <a:dk2>
        <a:srgbClr val="4F7DCF"/>
      </a:dk2>
      <a:lt2>
        <a:srgbClr val="7EB7E8"/>
      </a:lt2>
      <a:accent1>
        <a:srgbClr val="CDFFD8"/>
      </a:accent1>
      <a:accent2>
        <a:srgbClr val="888888"/>
      </a:accent2>
      <a:accent3>
        <a:srgbClr val="191919"/>
      </a:accent3>
      <a:accent4>
        <a:srgbClr val="1557FF"/>
      </a:accent4>
      <a:accent5>
        <a:srgbClr val="4F7DCF"/>
      </a:accent5>
      <a:accent6>
        <a:srgbClr val="CDFFD8"/>
      </a:accent6>
      <a:hlink>
        <a:srgbClr val="1557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TotalTime>
  <Words>2309</Words>
  <Application>Microsoft Office PowerPoint</Application>
  <PresentationFormat>Custom</PresentationFormat>
  <Paragraphs>333</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Archivo Black</vt:lpstr>
      <vt:lpstr>Aptos</vt:lpstr>
      <vt:lpstr>Montserrat</vt:lpstr>
      <vt:lpstr>Arial Rounded MT Bold</vt:lpstr>
      <vt:lpstr>Arial</vt:lpstr>
      <vt:lpstr>Aptos Display</vt:lpstr>
      <vt:lpstr>Calibri</vt:lpstr>
      <vt:lpstr>AI Agency Pitch Deck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Shreeja Ganguli</dc:creator>
  <cp:lastModifiedBy>Shreeja Ganguli</cp:lastModifiedBy>
  <cp:revision>8</cp:revision>
  <dcterms:modified xsi:type="dcterms:W3CDTF">2025-06-19T16:31:29Z</dcterms:modified>
</cp:coreProperties>
</file>