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8" r:id="rId6"/>
    <p:sldId id="267" r:id="rId7"/>
    <p:sldId id="262" r:id="rId8"/>
    <p:sldId id="264" r:id="rId9"/>
    <p:sldId id="269" r:id="rId10"/>
    <p:sldId id="265" r:id="rId11"/>
    <p:sldId id="266" r:id="rId1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056" y="7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5828C-D842-4864-BC8D-7CE51A9CE37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40461-48BF-41FE-B81F-AF0108808725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rtl="0"/>
          <a:r>
            <a:rPr lang="en-IN" dirty="0"/>
            <a:t>Customer payment(100%)</a:t>
          </a:r>
        </a:p>
      </dgm:t>
    </dgm:pt>
    <dgm:pt modelId="{244E01F3-30BA-4566-8864-84321B563F49}" type="parTrans" cxnId="{9F61290A-DFC7-4E44-A3A6-6362DDF400DD}">
      <dgm:prSet/>
      <dgm:spPr/>
      <dgm:t>
        <a:bodyPr/>
        <a:lstStyle/>
        <a:p>
          <a:endParaRPr lang="en-US"/>
        </a:p>
      </dgm:t>
    </dgm:pt>
    <dgm:pt modelId="{4BBB5A23-C178-4E31-AA80-38C75FB468A1}" type="sibTrans" cxnId="{9F61290A-DFC7-4E44-A3A6-6362DDF400DD}">
      <dgm:prSet/>
      <dgm:spPr/>
      <dgm:t>
        <a:bodyPr/>
        <a:lstStyle/>
        <a:p>
          <a:endParaRPr lang="en-US"/>
        </a:p>
      </dgm:t>
    </dgm:pt>
    <dgm:pt modelId="{4858BCC5-A791-4976-91A7-34CB38843CC9}" type="pres">
      <dgm:prSet presAssocID="{40D5828C-D842-4864-BC8D-7CE51A9CE37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8C4A12-3815-4F98-A8FB-5FB797794DE1}" type="pres">
      <dgm:prSet presAssocID="{92040461-48BF-41FE-B81F-AF0108808725}" presName="hierRoot1" presStyleCnt="0">
        <dgm:presLayoutVars>
          <dgm:hierBranch val="init"/>
        </dgm:presLayoutVars>
      </dgm:prSet>
      <dgm:spPr/>
    </dgm:pt>
    <dgm:pt modelId="{1036670D-358F-4843-8723-DCD6C6EA54A3}" type="pres">
      <dgm:prSet presAssocID="{92040461-48BF-41FE-B81F-AF0108808725}" presName="rootComposite1" presStyleCnt="0"/>
      <dgm:spPr/>
    </dgm:pt>
    <dgm:pt modelId="{6EF529FD-E9B2-4871-90BC-8F585E16D64D}" type="pres">
      <dgm:prSet presAssocID="{92040461-48BF-41FE-B81F-AF0108808725}" presName="rootText1" presStyleLbl="node0" presStyleIdx="0" presStyleCnt="1" custScaleX="121004">
        <dgm:presLayoutVars>
          <dgm:chPref val="3"/>
        </dgm:presLayoutVars>
      </dgm:prSet>
      <dgm:spPr/>
    </dgm:pt>
    <dgm:pt modelId="{8FA49F7D-7C8A-4DD5-A1B4-E7C79B61B4A9}" type="pres">
      <dgm:prSet presAssocID="{92040461-48BF-41FE-B81F-AF0108808725}" presName="rootConnector1" presStyleLbl="node1" presStyleIdx="0" presStyleCnt="0"/>
      <dgm:spPr/>
    </dgm:pt>
    <dgm:pt modelId="{4571154C-7CCF-4BED-BEEE-4333008090C9}" type="pres">
      <dgm:prSet presAssocID="{92040461-48BF-41FE-B81F-AF0108808725}" presName="hierChild2" presStyleCnt="0"/>
      <dgm:spPr/>
    </dgm:pt>
    <dgm:pt modelId="{ADCBBAA1-0CE7-410A-91CB-BEAB24AFF52F}" type="pres">
      <dgm:prSet presAssocID="{92040461-48BF-41FE-B81F-AF0108808725}" presName="hierChild3" presStyleCnt="0"/>
      <dgm:spPr/>
    </dgm:pt>
  </dgm:ptLst>
  <dgm:cxnLst>
    <dgm:cxn modelId="{9F61290A-DFC7-4E44-A3A6-6362DDF400DD}" srcId="{40D5828C-D842-4864-BC8D-7CE51A9CE374}" destId="{92040461-48BF-41FE-B81F-AF0108808725}" srcOrd="0" destOrd="0" parTransId="{244E01F3-30BA-4566-8864-84321B563F49}" sibTransId="{4BBB5A23-C178-4E31-AA80-38C75FB468A1}"/>
    <dgm:cxn modelId="{653C0931-13FA-4CF5-841C-3E071199EAFF}" type="presOf" srcId="{92040461-48BF-41FE-B81F-AF0108808725}" destId="{8FA49F7D-7C8A-4DD5-A1B4-E7C79B61B4A9}" srcOrd="1" destOrd="0" presId="urn:microsoft.com/office/officeart/2005/8/layout/orgChart1"/>
    <dgm:cxn modelId="{DE6EBA7A-4237-4936-B970-B6D9DF56FAF6}" type="presOf" srcId="{40D5828C-D842-4864-BC8D-7CE51A9CE374}" destId="{4858BCC5-A791-4976-91A7-34CB38843CC9}" srcOrd="0" destOrd="0" presId="urn:microsoft.com/office/officeart/2005/8/layout/orgChart1"/>
    <dgm:cxn modelId="{FB4A3DBD-A56E-4EDF-AF2E-1DD46F00C0C7}" type="presOf" srcId="{92040461-48BF-41FE-B81F-AF0108808725}" destId="{6EF529FD-E9B2-4871-90BC-8F585E16D64D}" srcOrd="0" destOrd="0" presId="urn:microsoft.com/office/officeart/2005/8/layout/orgChart1"/>
    <dgm:cxn modelId="{B8AE8367-BB64-4B73-B07D-536DDC2682DD}" type="presParOf" srcId="{4858BCC5-A791-4976-91A7-34CB38843CC9}" destId="{4C8C4A12-3815-4F98-A8FB-5FB797794DE1}" srcOrd="0" destOrd="0" presId="urn:microsoft.com/office/officeart/2005/8/layout/orgChart1"/>
    <dgm:cxn modelId="{F3C9EB61-08CB-4114-900B-DD8D171F111F}" type="presParOf" srcId="{4C8C4A12-3815-4F98-A8FB-5FB797794DE1}" destId="{1036670D-358F-4843-8723-DCD6C6EA54A3}" srcOrd="0" destOrd="0" presId="urn:microsoft.com/office/officeart/2005/8/layout/orgChart1"/>
    <dgm:cxn modelId="{A42A4419-7820-455A-BDF6-F550C0183E9D}" type="presParOf" srcId="{1036670D-358F-4843-8723-DCD6C6EA54A3}" destId="{6EF529FD-E9B2-4871-90BC-8F585E16D64D}" srcOrd="0" destOrd="0" presId="urn:microsoft.com/office/officeart/2005/8/layout/orgChart1"/>
    <dgm:cxn modelId="{0E541496-3450-46DD-BC86-BA638BF6696D}" type="presParOf" srcId="{1036670D-358F-4843-8723-DCD6C6EA54A3}" destId="{8FA49F7D-7C8A-4DD5-A1B4-E7C79B61B4A9}" srcOrd="1" destOrd="0" presId="urn:microsoft.com/office/officeart/2005/8/layout/orgChart1"/>
    <dgm:cxn modelId="{14692F93-275C-4A9B-8FE8-D9A272E00239}" type="presParOf" srcId="{4C8C4A12-3815-4F98-A8FB-5FB797794DE1}" destId="{4571154C-7CCF-4BED-BEEE-4333008090C9}" srcOrd="1" destOrd="0" presId="urn:microsoft.com/office/officeart/2005/8/layout/orgChart1"/>
    <dgm:cxn modelId="{BF2D9E01-4B1D-439B-B375-99D78C6950E6}" type="presParOf" srcId="{4C8C4A12-3815-4F98-A8FB-5FB797794DE1}" destId="{ADCBBAA1-0CE7-410A-91CB-BEAB24AFF52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3AF48C-3770-4FC4-98B0-8215A126678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A3165-C4E3-4A4B-B63D-D56596376434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rtl="0"/>
          <a:r>
            <a:rPr lang="en-IN" dirty="0"/>
            <a:t>Investment for Advertising-20%</a:t>
          </a:r>
          <a:endParaRPr lang="en-US" dirty="0"/>
        </a:p>
      </dgm:t>
    </dgm:pt>
    <dgm:pt modelId="{F161F019-E956-488D-AD78-2F28A18D6B7B}" type="parTrans" cxnId="{108A08FC-0458-4A5E-ADD7-43979AF59848}">
      <dgm:prSet/>
      <dgm:spPr/>
      <dgm:t>
        <a:bodyPr/>
        <a:lstStyle/>
        <a:p>
          <a:endParaRPr lang="en-US"/>
        </a:p>
      </dgm:t>
    </dgm:pt>
    <dgm:pt modelId="{4A6EA9A9-1546-41D4-899D-9E76AB5CA8B4}" type="sibTrans" cxnId="{108A08FC-0458-4A5E-ADD7-43979AF59848}">
      <dgm:prSet/>
      <dgm:spPr/>
      <dgm:t>
        <a:bodyPr/>
        <a:lstStyle/>
        <a:p>
          <a:endParaRPr lang="en-US"/>
        </a:p>
      </dgm:t>
    </dgm:pt>
    <dgm:pt modelId="{A8EC09D2-EA10-428F-BB16-4954209DE5EF}" type="pres">
      <dgm:prSet presAssocID="{113AF48C-3770-4FC4-98B0-8215A12667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1293BF-1BF1-4AEB-85F8-5733DD411DD6}" type="pres">
      <dgm:prSet presAssocID="{8B6A3165-C4E3-4A4B-B63D-D56596376434}" presName="hierRoot1" presStyleCnt="0">
        <dgm:presLayoutVars>
          <dgm:hierBranch val="init"/>
        </dgm:presLayoutVars>
      </dgm:prSet>
      <dgm:spPr/>
    </dgm:pt>
    <dgm:pt modelId="{FC2A6D94-09E9-4BC3-BC82-1D521FE3CA06}" type="pres">
      <dgm:prSet presAssocID="{8B6A3165-C4E3-4A4B-B63D-D56596376434}" presName="rootComposite1" presStyleCnt="0"/>
      <dgm:spPr/>
    </dgm:pt>
    <dgm:pt modelId="{B4CD51B5-8AF2-464F-BC28-A0FAD6F89E66}" type="pres">
      <dgm:prSet presAssocID="{8B6A3165-C4E3-4A4B-B63D-D56596376434}" presName="rootText1" presStyleLbl="node0" presStyleIdx="0" presStyleCnt="1" custLinFactNeighborX="-4427" custLinFactNeighborY="60390">
        <dgm:presLayoutVars>
          <dgm:chPref val="3"/>
        </dgm:presLayoutVars>
      </dgm:prSet>
      <dgm:spPr/>
    </dgm:pt>
    <dgm:pt modelId="{D30FF9A8-2050-4238-9F63-6569E4F9EFDD}" type="pres">
      <dgm:prSet presAssocID="{8B6A3165-C4E3-4A4B-B63D-D56596376434}" presName="rootConnector1" presStyleLbl="node1" presStyleIdx="0" presStyleCnt="0"/>
      <dgm:spPr/>
    </dgm:pt>
    <dgm:pt modelId="{CB8F1085-9514-4C16-B452-0374DA56BD34}" type="pres">
      <dgm:prSet presAssocID="{8B6A3165-C4E3-4A4B-B63D-D56596376434}" presName="hierChild2" presStyleCnt="0"/>
      <dgm:spPr/>
    </dgm:pt>
    <dgm:pt modelId="{201B767C-666B-4120-8FD9-F07FE7177580}" type="pres">
      <dgm:prSet presAssocID="{8B6A3165-C4E3-4A4B-B63D-D56596376434}" presName="hierChild3" presStyleCnt="0"/>
      <dgm:spPr/>
    </dgm:pt>
  </dgm:ptLst>
  <dgm:cxnLst>
    <dgm:cxn modelId="{70D1BF18-3850-4CE1-8C55-4B277AEC43D3}" type="presOf" srcId="{113AF48C-3770-4FC4-98B0-8215A1266788}" destId="{A8EC09D2-EA10-428F-BB16-4954209DE5EF}" srcOrd="0" destOrd="0" presId="urn:microsoft.com/office/officeart/2005/8/layout/orgChart1"/>
    <dgm:cxn modelId="{70ED376B-4FF1-44F0-B3A9-37CBA970EE83}" type="presOf" srcId="{8B6A3165-C4E3-4A4B-B63D-D56596376434}" destId="{B4CD51B5-8AF2-464F-BC28-A0FAD6F89E66}" srcOrd="0" destOrd="0" presId="urn:microsoft.com/office/officeart/2005/8/layout/orgChart1"/>
    <dgm:cxn modelId="{044FCC8F-9C5F-4EB9-9B09-2DCE187E0831}" type="presOf" srcId="{8B6A3165-C4E3-4A4B-B63D-D56596376434}" destId="{D30FF9A8-2050-4238-9F63-6569E4F9EFDD}" srcOrd="1" destOrd="0" presId="urn:microsoft.com/office/officeart/2005/8/layout/orgChart1"/>
    <dgm:cxn modelId="{108A08FC-0458-4A5E-ADD7-43979AF59848}" srcId="{113AF48C-3770-4FC4-98B0-8215A1266788}" destId="{8B6A3165-C4E3-4A4B-B63D-D56596376434}" srcOrd="0" destOrd="0" parTransId="{F161F019-E956-488D-AD78-2F28A18D6B7B}" sibTransId="{4A6EA9A9-1546-41D4-899D-9E76AB5CA8B4}"/>
    <dgm:cxn modelId="{AFACD6A6-E509-4C7C-9534-C2518FECE6C8}" type="presParOf" srcId="{A8EC09D2-EA10-428F-BB16-4954209DE5EF}" destId="{E51293BF-1BF1-4AEB-85F8-5733DD411DD6}" srcOrd="0" destOrd="0" presId="urn:microsoft.com/office/officeart/2005/8/layout/orgChart1"/>
    <dgm:cxn modelId="{3CC08739-89BB-49E0-87A2-85DAFDA0CB7A}" type="presParOf" srcId="{E51293BF-1BF1-4AEB-85F8-5733DD411DD6}" destId="{FC2A6D94-09E9-4BC3-BC82-1D521FE3CA06}" srcOrd="0" destOrd="0" presId="urn:microsoft.com/office/officeart/2005/8/layout/orgChart1"/>
    <dgm:cxn modelId="{56D6C37B-1F0D-42C4-997D-33E8E565D3D3}" type="presParOf" srcId="{FC2A6D94-09E9-4BC3-BC82-1D521FE3CA06}" destId="{B4CD51B5-8AF2-464F-BC28-A0FAD6F89E66}" srcOrd="0" destOrd="0" presId="urn:microsoft.com/office/officeart/2005/8/layout/orgChart1"/>
    <dgm:cxn modelId="{7AA108ED-E384-4174-BA45-596A8BEE09C0}" type="presParOf" srcId="{FC2A6D94-09E9-4BC3-BC82-1D521FE3CA06}" destId="{D30FF9A8-2050-4238-9F63-6569E4F9EFDD}" srcOrd="1" destOrd="0" presId="urn:microsoft.com/office/officeart/2005/8/layout/orgChart1"/>
    <dgm:cxn modelId="{1FE878FD-57E8-4D3E-B6CD-44D6DC9F3B2B}" type="presParOf" srcId="{E51293BF-1BF1-4AEB-85F8-5733DD411DD6}" destId="{CB8F1085-9514-4C16-B452-0374DA56BD34}" srcOrd="1" destOrd="0" presId="urn:microsoft.com/office/officeart/2005/8/layout/orgChart1"/>
    <dgm:cxn modelId="{3E69885E-7847-4771-AD58-E9CD48CABB09}" type="presParOf" srcId="{E51293BF-1BF1-4AEB-85F8-5733DD411DD6}" destId="{201B767C-666B-4120-8FD9-F07FE71775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3A7577-1614-4E53-88D8-95FEC3F8FE6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0D3C4E-F5EE-4A8D-94F6-61556F37A606}">
      <dgm:prSet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rtl="0"/>
          <a:r>
            <a:rPr lang="en-IN" sz="2000" dirty="0"/>
            <a:t>Investment for R&amp;D-20%</a:t>
          </a:r>
          <a:endParaRPr lang="en-US" sz="2000" dirty="0"/>
        </a:p>
      </dgm:t>
    </dgm:pt>
    <dgm:pt modelId="{855C9985-2995-4509-BD6B-8A88E8ACF07C}" type="parTrans" cxnId="{2D0141B9-8271-40A4-B4F2-322ED611483C}">
      <dgm:prSet/>
      <dgm:spPr/>
      <dgm:t>
        <a:bodyPr/>
        <a:lstStyle/>
        <a:p>
          <a:endParaRPr lang="en-US"/>
        </a:p>
      </dgm:t>
    </dgm:pt>
    <dgm:pt modelId="{B8AB17B3-87BE-4D5A-8C1B-8BCABE346115}" type="sibTrans" cxnId="{2D0141B9-8271-40A4-B4F2-322ED611483C}">
      <dgm:prSet/>
      <dgm:spPr/>
      <dgm:t>
        <a:bodyPr/>
        <a:lstStyle/>
        <a:p>
          <a:endParaRPr lang="en-US"/>
        </a:p>
      </dgm:t>
    </dgm:pt>
    <dgm:pt modelId="{956456E3-D9DC-47F2-8886-5D73AC8BC506}" type="pres">
      <dgm:prSet presAssocID="{963A7577-1614-4E53-88D8-95FEC3F8FE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88D983-BA64-4FA7-9F64-ED861B711702}" type="pres">
      <dgm:prSet presAssocID="{C70D3C4E-F5EE-4A8D-94F6-61556F37A606}" presName="hierRoot1" presStyleCnt="0">
        <dgm:presLayoutVars>
          <dgm:hierBranch val="init"/>
        </dgm:presLayoutVars>
      </dgm:prSet>
      <dgm:spPr/>
    </dgm:pt>
    <dgm:pt modelId="{546FC771-40FF-476E-8C8D-F86C44B347F3}" type="pres">
      <dgm:prSet presAssocID="{C70D3C4E-F5EE-4A8D-94F6-61556F37A606}" presName="rootComposite1" presStyleCnt="0"/>
      <dgm:spPr/>
    </dgm:pt>
    <dgm:pt modelId="{9848C955-A173-44A1-89A6-32A6B0FAA909}" type="pres">
      <dgm:prSet presAssocID="{C70D3C4E-F5EE-4A8D-94F6-61556F37A606}" presName="rootText1" presStyleLbl="node0" presStyleIdx="0" presStyleCnt="1" custLinFactNeighborX="-17788" custLinFactNeighborY="73332">
        <dgm:presLayoutVars>
          <dgm:chPref val="3"/>
        </dgm:presLayoutVars>
      </dgm:prSet>
      <dgm:spPr/>
    </dgm:pt>
    <dgm:pt modelId="{137BC853-1B92-4E49-B9BD-5C970B153D55}" type="pres">
      <dgm:prSet presAssocID="{C70D3C4E-F5EE-4A8D-94F6-61556F37A606}" presName="rootConnector1" presStyleLbl="node1" presStyleIdx="0" presStyleCnt="0"/>
      <dgm:spPr/>
    </dgm:pt>
    <dgm:pt modelId="{476E29C7-1E07-40C9-A95C-22DF1C2B3169}" type="pres">
      <dgm:prSet presAssocID="{C70D3C4E-F5EE-4A8D-94F6-61556F37A606}" presName="hierChild2" presStyleCnt="0"/>
      <dgm:spPr/>
    </dgm:pt>
    <dgm:pt modelId="{76389443-CED8-4636-A2CD-3B29371DE14D}" type="pres">
      <dgm:prSet presAssocID="{C70D3C4E-F5EE-4A8D-94F6-61556F37A606}" presName="hierChild3" presStyleCnt="0"/>
      <dgm:spPr/>
    </dgm:pt>
  </dgm:ptLst>
  <dgm:cxnLst>
    <dgm:cxn modelId="{F0DF3566-A7FA-462F-B1BC-3CFDB013443D}" type="presOf" srcId="{C70D3C4E-F5EE-4A8D-94F6-61556F37A606}" destId="{137BC853-1B92-4E49-B9BD-5C970B153D55}" srcOrd="1" destOrd="0" presId="urn:microsoft.com/office/officeart/2005/8/layout/orgChart1"/>
    <dgm:cxn modelId="{319F05A4-1603-46B9-BFF7-CEFFA8876912}" type="presOf" srcId="{963A7577-1614-4E53-88D8-95FEC3F8FE60}" destId="{956456E3-D9DC-47F2-8886-5D73AC8BC506}" srcOrd="0" destOrd="0" presId="urn:microsoft.com/office/officeart/2005/8/layout/orgChart1"/>
    <dgm:cxn modelId="{001629AA-E036-490E-A588-886918733043}" type="presOf" srcId="{C70D3C4E-F5EE-4A8D-94F6-61556F37A606}" destId="{9848C955-A173-44A1-89A6-32A6B0FAA909}" srcOrd="0" destOrd="0" presId="urn:microsoft.com/office/officeart/2005/8/layout/orgChart1"/>
    <dgm:cxn modelId="{2D0141B9-8271-40A4-B4F2-322ED611483C}" srcId="{963A7577-1614-4E53-88D8-95FEC3F8FE60}" destId="{C70D3C4E-F5EE-4A8D-94F6-61556F37A606}" srcOrd="0" destOrd="0" parTransId="{855C9985-2995-4509-BD6B-8A88E8ACF07C}" sibTransId="{B8AB17B3-87BE-4D5A-8C1B-8BCABE346115}"/>
    <dgm:cxn modelId="{E139D46F-D758-4428-A077-D6B126A32A68}" type="presParOf" srcId="{956456E3-D9DC-47F2-8886-5D73AC8BC506}" destId="{AA88D983-BA64-4FA7-9F64-ED861B711702}" srcOrd="0" destOrd="0" presId="urn:microsoft.com/office/officeart/2005/8/layout/orgChart1"/>
    <dgm:cxn modelId="{3775F636-2220-492F-A4BA-466DC26328E6}" type="presParOf" srcId="{AA88D983-BA64-4FA7-9F64-ED861B711702}" destId="{546FC771-40FF-476E-8C8D-F86C44B347F3}" srcOrd="0" destOrd="0" presId="urn:microsoft.com/office/officeart/2005/8/layout/orgChart1"/>
    <dgm:cxn modelId="{A6F34F81-DE98-44AF-8529-2B589B257A1C}" type="presParOf" srcId="{546FC771-40FF-476E-8C8D-F86C44B347F3}" destId="{9848C955-A173-44A1-89A6-32A6B0FAA909}" srcOrd="0" destOrd="0" presId="urn:microsoft.com/office/officeart/2005/8/layout/orgChart1"/>
    <dgm:cxn modelId="{4A2C1447-33EB-4611-AE26-BC3A14053CB0}" type="presParOf" srcId="{546FC771-40FF-476E-8C8D-F86C44B347F3}" destId="{137BC853-1B92-4E49-B9BD-5C970B153D55}" srcOrd="1" destOrd="0" presId="urn:microsoft.com/office/officeart/2005/8/layout/orgChart1"/>
    <dgm:cxn modelId="{10A36276-6E1D-49F9-9971-FC4D2B86417A}" type="presParOf" srcId="{AA88D983-BA64-4FA7-9F64-ED861B711702}" destId="{476E29C7-1E07-40C9-A95C-22DF1C2B3169}" srcOrd="1" destOrd="0" presId="urn:microsoft.com/office/officeart/2005/8/layout/orgChart1"/>
    <dgm:cxn modelId="{689C1152-434E-4A25-86E8-0E99F9881E0A}" type="presParOf" srcId="{AA88D983-BA64-4FA7-9F64-ED861B711702}" destId="{76389443-CED8-4636-A2CD-3B29371DE14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B8218A-67A7-4517-B802-CCDAF60EB5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80818C-285C-48F6-A8EC-C9D9BBB4746E}">
      <dgm:prSet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rtl="0"/>
          <a:r>
            <a:rPr lang="en-IN" sz="1600" dirty="0"/>
            <a:t>Investment for giving customer attractive discount-20%</a:t>
          </a:r>
          <a:endParaRPr lang="en-US" sz="1600" dirty="0"/>
        </a:p>
      </dgm:t>
    </dgm:pt>
    <dgm:pt modelId="{88756293-756F-4B4A-90DE-A24B81821421}" type="parTrans" cxnId="{DD96915E-A10F-40F7-ACA7-215222F14472}">
      <dgm:prSet/>
      <dgm:spPr/>
      <dgm:t>
        <a:bodyPr/>
        <a:lstStyle/>
        <a:p>
          <a:endParaRPr lang="en-US"/>
        </a:p>
      </dgm:t>
    </dgm:pt>
    <dgm:pt modelId="{65521013-3EC3-4E27-8CE1-03F240E9A8BE}" type="sibTrans" cxnId="{DD96915E-A10F-40F7-ACA7-215222F14472}">
      <dgm:prSet/>
      <dgm:spPr/>
      <dgm:t>
        <a:bodyPr/>
        <a:lstStyle/>
        <a:p>
          <a:endParaRPr lang="en-US"/>
        </a:p>
      </dgm:t>
    </dgm:pt>
    <dgm:pt modelId="{5D10E14F-19E8-43ED-9812-760D32F95269}" type="pres">
      <dgm:prSet presAssocID="{70B8218A-67A7-4517-B802-CCDAF60EB5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78AAA1-BE2A-4357-8BC1-BA5BF705D593}" type="pres">
      <dgm:prSet presAssocID="{3280818C-285C-48F6-A8EC-C9D9BBB4746E}" presName="hierRoot1" presStyleCnt="0">
        <dgm:presLayoutVars>
          <dgm:hierBranch val="init"/>
        </dgm:presLayoutVars>
      </dgm:prSet>
      <dgm:spPr/>
    </dgm:pt>
    <dgm:pt modelId="{2E7D4061-8210-46A7-BDB6-E676DD38FD8B}" type="pres">
      <dgm:prSet presAssocID="{3280818C-285C-48F6-A8EC-C9D9BBB4746E}" presName="rootComposite1" presStyleCnt="0"/>
      <dgm:spPr/>
    </dgm:pt>
    <dgm:pt modelId="{F8707820-E0DA-4450-BB6A-A11C322C6022}" type="pres">
      <dgm:prSet presAssocID="{3280818C-285C-48F6-A8EC-C9D9BBB4746E}" presName="rootText1" presStyleLbl="node0" presStyleIdx="0" presStyleCnt="1" custScaleX="100024" custScaleY="148657" custLinFactNeighborX="-12" custLinFactNeighborY="-80571">
        <dgm:presLayoutVars>
          <dgm:chPref val="3"/>
        </dgm:presLayoutVars>
      </dgm:prSet>
      <dgm:spPr/>
    </dgm:pt>
    <dgm:pt modelId="{97846AF9-9B73-4438-9DAB-3BFACCA5DB6A}" type="pres">
      <dgm:prSet presAssocID="{3280818C-285C-48F6-A8EC-C9D9BBB4746E}" presName="rootConnector1" presStyleLbl="node1" presStyleIdx="0" presStyleCnt="0"/>
      <dgm:spPr/>
    </dgm:pt>
    <dgm:pt modelId="{940C93F6-CDC3-4B50-8C7F-BE85DFA7EEFF}" type="pres">
      <dgm:prSet presAssocID="{3280818C-285C-48F6-A8EC-C9D9BBB4746E}" presName="hierChild2" presStyleCnt="0"/>
      <dgm:spPr/>
    </dgm:pt>
    <dgm:pt modelId="{C71C1CB7-8541-4196-919F-70368DD24BE7}" type="pres">
      <dgm:prSet presAssocID="{3280818C-285C-48F6-A8EC-C9D9BBB4746E}" presName="hierChild3" presStyleCnt="0"/>
      <dgm:spPr/>
    </dgm:pt>
  </dgm:ptLst>
  <dgm:cxnLst>
    <dgm:cxn modelId="{8901C20A-571D-4780-B227-CB8E0B1C3A49}" type="presOf" srcId="{70B8218A-67A7-4517-B802-CCDAF60EB5ED}" destId="{5D10E14F-19E8-43ED-9812-760D32F95269}" srcOrd="0" destOrd="0" presId="urn:microsoft.com/office/officeart/2005/8/layout/orgChart1"/>
    <dgm:cxn modelId="{DD96915E-A10F-40F7-ACA7-215222F14472}" srcId="{70B8218A-67A7-4517-B802-CCDAF60EB5ED}" destId="{3280818C-285C-48F6-A8EC-C9D9BBB4746E}" srcOrd="0" destOrd="0" parTransId="{88756293-756F-4B4A-90DE-A24B81821421}" sibTransId="{65521013-3EC3-4E27-8CE1-03F240E9A8BE}"/>
    <dgm:cxn modelId="{6790229E-1899-4A06-A61B-E724521F6F94}" type="presOf" srcId="{3280818C-285C-48F6-A8EC-C9D9BBB4746E}" destId="{F8707820-E0DA-4450-BB6A-A11C322C6022}" srcOrd="0" destOrd="0" presId="urn:microsoft.com/office/officeart/2005/8/layout/orgChart1"/>
    <dgm:cxn modelId="{FC29DAE5-BCB0-426E-A1CE-DC7356D4A4B5}" type="presOf" srcId="{3280818C-285C-48F6-A8EC-C9D9BBB4746E}" destId="{97846AF9-9B73-4438-9DAB-3BFACCA5DB6A}" srcOrd="1" destOrd="0" presId="urn:microsoft.com/office/officeart/2005/8/layout/orgChart1"/>
    <dgm:cxn modelId="{227716F4-5FC9-42E6-B85A-08F2DCA5361D}" type="presParOf" srcId="{5D10E14F-19E8-43ED-9812-760D32F95269}" destId="{B378AAA1-BE2A-4357-8BC1-BA5BF705D593}" srcOrd="0" destOrd="0" presId="urn:microsoft.com/office/officeart/2005/8/layout/orgChart1"/>
    <dgm:cxn modelId="{18AF09A2-8934-4EB2-91CD-85AAAFE57BBB}" type="presParOf" srcId="{B378AAA1-BE2A-4357-8BC1-BA5BF705D593}" destId="{2E7D4061-8210-46A7-BDB6-E676DD38FD8B}" srcOrd="0" destOrd="0" presId="urn:microsoft.com/office/officeart/2005/8/layout/orgChart1"/>
    <dgm:cxn modelId="{78270DFF-A735-4E60-83D8-55208F7D0B12}" type="presParOf" srcId="{2E7D4061-8210-46A7-BDB6-E676DD38FD8B}" destId="{F8707820-E0DA-4450-BB6A-A11C322C6022}" srcOrd="0" destOrd="0" presId="urn:microsoft.com/office/officeart/2005/8/layout/orgChart1"/>
    <dgm:cxn modelId="{FF626C6D-7D12-4501-A673-7FBA53BF9CC8}" type="presParOf" srcId="{2E7D4061-8210-46A7-BDB6-E676DD38FD8B}" destId="{97846AF9-9B73-4438-9DAB-3BFACCA5DB6A}" srcOrd="1" destOrd="0" presId="urn:microsoft.com/office/officeart/2005/8/layout/orgChart1"/>
    <dgm:cxn modelId="{C2577D0A-F11C-4468-A800-3231A94ED335}" type="presParOf" srcId="{B378AAA1-BE2A-4357-8BC1-BA5BF705D593}" destId="{940C93F6-CDC3-4B50-8C7F-BE85DFA7EEFF}" srcOrd="1" destOrd="0" presId="urn:microsoft.com/office/officeart/2005/8/layout/orgChart1"/>
    <dgm:cxn modelId="{B70FBA2F-CB4B-4469-8982-9A61C94627CC}" type="presParOf" srcId="{B378AAA1-BE2A-4357-8BC1-BA5BF705D593}" destId="{C71C1CB7-8541-4196-919F-70368DD24B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B95934-A293-46CC-AED0-D6A0BD2185D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0BFA3-B1CB-42D7-8C40-6F200451ADBD}">
      <dgm:prSet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rtl="0"/>
          <a:r>
            <a:rPr lang="en-IN" sz="1800" dirty="0"/>
            <a:t>Net Revenue-40%</a:t>
          </a:r>
          <a:endParaRPr lang="en-US" sz="1800" dirty="0"/>
        </a:p>
      </dgm:t>
    </dgm:pt>
    <dgm:pt modelId="{F5561FE5-DA82-44D8-9B45-F059C375A2A7}" type="parTrans" cxnId="{5700C233-7255-4B2A-A46E-FABCC5F7577A}">
      <dgm:prSet/>
      <dgm:spPr/>
      <dgm:t>
        <a:bodyPr/>
        <a:lstStyle/>
        <a:p>
          <a:endParaRPr lang="en-US"/>
        </a:p>
      </dgm:t>
    </dgm:pt>
    <dgm:pt modelId="{F63915E7-9AFF-4191-A913-FA80511F563A}" type="sibTrans" cxnId="{5700C233-7255-4B2A-A46E-FABCC5F7577A}">
      <dgm:prSet/>
      <dgm:spPr/>
      <dgm:t>
        <a:bodyPr/>
        <a:lstStyle/>
        <a:p>
          <a:endParaRPr lang="en-US"/>
        </a:p>
      </dgm:t>
    </dgm:pt>
    <dgm:pt modelId="{301A0072-EF94-4DB1-A28A-BE4AC8F56CB3}" type="pres">
      <dgm:prSet presAssocID="{54B95934-A293-46CC-AED0-D6A0BD2185D9}" presName="cycle" presStyleCnt="0">
        <dgm:presLayoutVars>
          <dgm:dir/>
          <dgm:resizeHandles val="exact"/>
        </dgm:presLayoutVars>
      </dgm:prSet>
      <dgm:spPr/>
    </dgm:pt>
    <dgm:pt modelId="{5C2C0C19-4F40-4C84-AEEC-471568D895A0}" type="pres">
      <dgm:prSet presAssocID="{A8F0BFA3-B1CB-42D7-8C40-6F200451ADBD}" presName="node" presStyleLbl="node1" presStyleIdx="0" presStyleCnt="1" custRadScaleRad="101535" custRadScaleInc="45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F2F3102F-55D0-4E2E-962E-77974CF241BD}" type="presOf" srcId="{54B95934-A293-46CC-AED0-D6A0BD2185D9}" destId="{301A0072-EF94-4DB1-A28A-BE4AC8F56CB3}" srcOrd="0" destOrd="0" presId="urn:microsoft.com/office/officeart/2005/8/layout/cycle2"/>
    <dgm:cxn modelId="{5700C233-7255-4B2A-A46E-FABCC5F7577A}" srcId="{54B95934-A293-46CC-AED0-D6A0BD2185D9}" destId="{A8F0BFA3-B1CB-42D7-8C40-6F200451ADBD}" srcOrd="0" destOrd="0" parTransId="{F5561FE5-DA82-44D8-9B45-F059C375A2A7}" sibTransId="{F63915E7-9AFF-4191-A913-FA80511F563A}"/>
    <dgm:cxn modelId="{AAB8BBBF-8461-4287-9BC3-2AF3BB0B2914}" type="presOf" srcId="{A8F0BFA3-B1CB-42D7-8C40-6F200451ADBD}" destId="{5C2C0C19-4F40-4C84-AEEC-471568D895A0}" srcOrd="0" destOrd="0" presId="urn:microsoft.com/office/officeart/2005/8/layout/cycle2"/>
    <dgm:cxn modelId="{9EAF1881-6BA4-4636-BC27-A4C4DD250AA4}" type="presParOf" srcId="{301A0072-EF94-4DB1-A28A-BE4AC8F56CB3}" destId="{5C2C0C19-4F40-4C84-AEEC-471568D895A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E9249A-9874-4F7B-B60B-A7543ECB5F1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05EF82-6EB4-4372-93B3-A59D67241B06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rtl="0"/>
          <a:r>
            <a:rPr lang="en-IN" dirty="0"/>
            <a:t>Company gave 60% of customer payment to workers</a:t>
          </a:r>
          <a:endParaRPr lang="en-US" dirty="0"/>
        </a:p>
      </dgm:t>
    </dgm:pt>
    <dgm:pt modelId="{80BE75DC-4672-47C1-9CAB-39FFE6AA3A2A}" type="parTrans" cxnId="{F05CB72E-7AAE-4F29-9C4F-BA0C23C93405}">
      <dgm:prSet/>
      <dgm:spPr/>
      <dgm:t>
        <a:bodyPr/>
        <a:lstStyle/>
        <a:p>
          <a:endParaRPr lang="en-US"/>
        </a:p>
      </dgm:t>
    </dgm:pt>
    <dgm:pt modelId="{25BC2B7E-A38A-446B-8ECE-29D19B23033F}" type="sibTrans" cxnId="{F05CB72E-7AAE-4F29-9C4F-BA0C23C93405}">
      <dgm:prSet/>
      <dgm:spPr/>
      <dgm:t>
        <a:bodyPr/>
        <a:lstStyle/>
        <a:p>
          <a:endParaRPr lang="en-US"/>
        </a:p>
      </dgm:t>
    </dgm:pt>
    <dgm:pt modelId="{1BA5E5E2-48EB-41FB-AE07-BE60CFF3B861}" type="pres">
      <dgm:prSet presAssocID="{A2E9249A-9874-4F7B-B60B-A7543ECB5F1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B3918F-95BB-449F-945D-EAAD12D74D47}" type="pres">
      <dgm:prSet presAssocID="{8605EF82-6EB4-4372-93B3-A59D67241B06}" presName="hierRoot1" presStyleCnt="0">
        <dgm:presLayoutVars>
          <dgm:hierBranch val="init"/>
        </dgm:presLayoutVars>
      </dgm:prSet>
      <dgm:spPr/>
    </dgm:pt>
    <dgm:pt modelId="{490F4AFF-D054-4540-96A2-3FAF218798EB}" type="pres">
      <dgm:prSet presAssocID="{8605EF82-6EB4-4372-93B3-A59D67241B06}" presName="rootComposite1" presStyleCnt="0"/>
      <dgm:spPr/>
    </dgm:pt>
    <dgm:pt modelId="{6B59A4DF-B3FF-48CD-9FC9-43EE0B3F5546}" type="pres">
      <dgm:prSet presAssocID="{8605EF82-6EB4-4372-93B3-A59D67241B06}" presName="rootText1" presStyleLbl="node0" presStyleIdx="0" presStyleCnt="1" custLinFactNeighborX="-12" custLinFactNeighborY="-62791">
        <dgm:presLayoutVars>
          <dgm:chPref val="3"/>
        </dgm:presLayoutVars>
      </dgm:prSet>
      <dgm:spPr/>
    </dgm:pt>
    <dgm:pt modelId="{6BBCCA8C-1E70-4E76-ABF1-FE2571DF41D0}" type="pres">
      <dgm:prSet presAssocID="{8605EF82-6EB4-4372-93B3-A59D67241B06}" presName="rootConnector1" presStyleLbl="node1" presStyleIdx="0" presStyleCnt="0"/>
      <dgm:spPr/>
    </dgm:pt>
    <dgm:pt modelId="{B8C98044-934C-4E8D-BC49-7366BDED9A78}" type="pres">
      <dgm:prSet presAssocID="{8605EF82-6EB4-4372-93B3-A59D67241B06}" presName="hierChild2" presStyleCnt="0"/>
      <dgm:spPr/>
    </dgm:pt>
    <dgm:pt modelId="{24387F2F-D4AE-4A6F-949F-A5C5D68D7433}" type="pres">
      <dgm:prSet presAssocID="{8605EF82-6EB4-4372-93B3-A59D67241B06}" presName="hierChild3" presStyleCnt="0"/>
      <dgm:spPr/>
    </dgm:pt>
  </dgm:ptLst>
  <dgm:cxnLst>
    <dgm:cxn modelId="{C0A41507-5C33-4109-8D6C-E6D94D2884DE}" type="presOf" srcId="{8605EF82-6EB4-4372-93B3-A59D67241B06}" destId="{6B59A4DF-B3FF-48CD-9FC9-43EE0B3F5546}" srcOrd="0" destOrd="0" presId="urn:microsoft.com/office/officeart/2005/8/layout/orgChart1"/>
    <dgm:cxn modelId="{F05CB72E-7AAE-4F29-9C4F-BA0C23C93405}" srcId="{A2E9249A-9874-4F7B-B60B-A7543ECB5F12}" destId="{8605EF82-6EB4-4372-93B3-A59D67241B06}" srcOrd="0" destOrd="0" parTransId="{80BE75DC-4672-47C1-9CAB-39FFE6AA3A2A}" sibTransId="{25BC2B7E-A38A-446B-8ECE-29D19B23033F}"/>
    <dgm:cxn modelId="{981B0090-E29C-443D-AE94-1AAA4506B66B}" type="presOf" srcId="{8605EF82-6EB4-4372-93B3-A59D67241B06}" destId="{6BBCCA8C-1E70-4E76-ABF1-FE2571DF41D0}" srcOrd="1" destOrd="0" presId="urn:microsoft.com/office/officeart/2005/8/layout/orgChart1"/>
    <dgm:cxn modelId="{B4EAD2B8-E08B-4F96-883C-DEA63F5CCA15}" type="presOf" srcId="{A2E9249A-9874-4F7B-B60B-A7543ECB5F12}" destId="{1BA5E5E2-48EB-41FB-AE07-BE60CFF3B861}" srcOrd="0" destOrd="0" presId="urn:microsoft.com/office/officeart/2005/8/layout/orgChart1"/>
    <dgm:cxn modelId="{E1DCAC71-6A4D-41CD-BAF3-7E956052808D}" type="presParOf" srcId="{1BA5E5E2-48EB-41FB-AE07-BE60CFF3B861}" destId="{9BB3918F-95BB-449F-945D-EAAD12D74D47}" srcOrd="0" destOrd="0" presId="urn:microsoft.com/office/officeart/2005/8/layout/orgChart1"/>
    <dgm:cxn modelId="{6F6B5AB7-1992-4BB4-8148-CFAD3E521A2E}" type="presParOf" srcId="{9BB3918F-95BB-449F-945D-EAAD12D74D47}" destId="{490F4AFF-D054-4540-96A2-3FAF218798EB}" srcOrd="0" destOrd="0" presId="urn:microsoft.com/office/officeart/2005/8/layout/orgChart1"/>
    <dgm:cxn modelId="{030D1F1D-8F7E-4C60-8965-5641C546D2C1}" type="presParOf" srcId="{490F4AFF-D054-4540-96A2-3FAF218798EB}" destId="{6B59A4DF-B3FF-48CD-9FC9-43EE0B3F5546}" srcOrd="0" destOrd="0" presId="urn:microsoft.com/office/officeart/2005/8/layout/orgChart1"/>
    <dgm:cxn modelId="{51BD2ADE-B95F-4B6C-9AC4-C4E2937352D9}" type="presParOf" srcId="{490F4AFF-D054-4540-96A2-3FAF218798EB}" destId="{6BBCCA8C-1E70-4E76-ABF1-FE2571DF41D0}" srcOrd="1" destOrd="0" presId="urn:microsoft.com/office/officeart/2005/8/layout/orgChart1"/>
    <dgm:cxn modelId="{BC24178A-6E9A-476E-A751-F222019D7193}" type="presParOf" srcId="{9BB3918F-95BB-449F-945D-EAAD12D74D47}" destId="{B8C98044-934C-4E8D-BC49-7366BDED9A78}" srcOrd="1" destOrd="0" presId="urn:microsoft.com/office/officeart/2005/8/layout/orgChart1"/>
    <dgm:cxn modelId="{4E326886-B163-4AA8-AD5D-109C29A46199}" type="presParOf" srcId="{9BB3918F-95BB-449F-945D-EAAD12D74D47}" destId="{24387F2F-D4AE-4A6F-949F-A5C5D68D74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90F34CF-E93F-4CAC-8D67-AA03B653E34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16A6EB-D19D-41C1-9C87-782D0A57C841}">
      <dgm:prSet custT="1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pPr rtl="0"/>
          <a:r>
            <a:rPr lang="en-GB" sz="1800" dirty="0"/>
            <a:t>Gross revenue 40%</a:t>
          </a:r>
          <a:endParaRPr lang="en-US" sz="1800" dirty="0"/>
        </a:p>
      </dgm:t>
    </dgm:pt>
    <dgm:pt modelId="{D173EFA5-5122-4CF5-933A-955044C38613}" type="parTrans" cxnId="{1D06C9A3-48BF-462B-957D-9B51F9EB6437}">
      <dgm:prSet/>
      <dgm:spPr/>
      <dgm:t>
        <a:bodyPr/>
        <a:lstStyle/>
        <a:p>
          <a:endParaRPr lang="en-US"/>
        </a:p>
      </dgm:t>
    </dgm:pt>
    <dgm:pt modelId="{AE471619-2951-4CB1-A08F-5CF4694D007A}" type="sibTrans" cxnId="{1D06C9A3-48BF-462B-957D-9B51F9EB6437}">
      <dgm:prSet/>
      <dgm:spPr/>
      <dgm:t>
        <a:bodyPr/>
        <a:lstStyle/>
        <a:p>
          <a:endParaRPr lang="en-US"/>
        </a:p>
      </dgm:t>
    </dgm:pt>
    <dgm:pt modelId="{BECC064E-E5A5-4C08-9154-471E21688C57}" type="pres">
      <dgm:prSet presAssocID="{C90F34CF-E93F-4CAC-8D67-AA03B653E345}" presName="cycle" presStyleCnt="0">
        <dgm:presLayoutVars>
          <dgm:dir/>
          <dgm:resizeHandles val="exact"/>
        </dgm:presLayoutVars>
      </dgm:prSet>
      <dgm:spPr/>
    </dgm:pt>
    <dgm:pt modelId="{BB6AC1C5-5E80-4030-BF3D-0B247DA2E004}" type="pres">
      <dgm:prSet presAssocID="{7616A6EB-D19D-41C1-9C87-782D0A57C841}" presName="node" presStyleLbl="node1" presStyleIdx="0" presStyleCnt="1" custScaleX="182691" custRadScaleRad="102196" custRadScaleInc="-107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DA383E44-2BB0-446C-ACD7-17893BE55E02}" type="presOf" srcId="{7616A6EB-D19D-41C1-9C87-782D0A57C841}" destId="{BB6AC1C5-5E80-4030-BF3D-0B247DA2E004}" srcOrd="0" destOrd="0" presId="urn:microsoft.com/office/officeart/2005/8/layout/cycle2"/>
    <dgm:cxn modelId="{E2F68083-82DA-4743-88B5-93EA3C7BC293}" type="presOf" srcId="{C90F34CF-E93F-4CAC-8D67-AA03B653E345}" destId="{BECC064E-E5A5-4C08-9154-471E21688C57}" srcOrd="0" destOrd="0" presId="urn:microsoft.com/office/officeart/2005/8/layout/cycle2"/>
    <dgm:cxn modelId="{1D06C9A3-48BF-462B-957D-9B51F9EB6437}" srcId="{C90F34CF-E93F-4CAC-8D67-AA03B653E345}" destId="{7616A6EB-D19D-41C1-9C87-782D0A57C841}" srcOrd="0" destOrd="0" parTransId="{D173EFA5-5122-4CF5-933A-955044C38613}" sibTransId="{AE471619-2951-4CB1-A08F-5CF4694D007A}"/>
    <dgm:cxn modelId="{A3CF4620-37E9-4A63-9861-A88C8B40D399}" type="presParOf" srcId="{BECC064E-E5A5-4C08-9154-471E21688C57}" destId="{BB6AC1C5-5E80-4030-BF3D-0B247DA2E0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529FD-E9B2-4871-90BC-8F585E16D64D}">
      <dsp:nvSpPr>
        <dsp:cNvPr id="0" name=""/>
        <dsp:cNvSpPr/>
      </dsp:nvSpPr>
      <dsp:spPr>
        <a:xfrm>
          <a:off x="3" y="29783"/>
          <a:ext cx="1872201" cy="7736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Customer payment(100%)</a:t>
          </a:r>
        </a:p>
      </dsp:txBody>
      <dsp:txXfrm>
        <a:off x="3" y="29783"/>
        <a:ext cx="1872201" cy="773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D51B5-8AF2-464F-BC28-A0FAD6F89E66}">
      <dsp:nvSpPr>
        <dsp:cNvPr id="0" name=""/>
        <dsp:cNvSpPr/>
      </dsp:nvSpPr>
      <dsp:spPr>
        <a:xfrm>
          <a:off x="0" y="403647"/>
          <a:ext cx="1631084" cy="8155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Investment for Advertising-20%</a:t>
          </a:r>
          <a:endParaRPr lang="en-US" sz="1900" kern="1200" dirty="0"/>
        </a:p>
      </dsp:txBody>
      <dsp:txXfrm>
        <a:off x="0" y="403647"/>
        <a:ext cx="1631084" cy="815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48C955-A173-44A1-89A6-32A6B0FAA909}">
      <dsp:nvSpPr>
        <dsp:cNvPr id="0" name=""/>
        <dsp:cNvSpPr/>
      </dsp:nvSpPr>
      <dsp:spPr>
        <a:xfrm>
          <a:off x="0" y="313433"/>
          <a:ext cx="1811513" cy="905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Investment for R&amp;D-20%</a:t>
          </a:r>
          <a:endParaRPr lang="en-US" sz="2000" kern="1200" dirty="0"/>
        </a:p>
      </dsp:txBody>
      <dsp:txXfrm>
        <a:off x="0" y="313433"/>
        <a:ext cx="1811513" cy="905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07820-E0DA-4450-BB6A-A11C322C6022}">
      <dsp:nvSpPr>
        <dsp:cNvPr id="0" name=""/>
        <dsp:cNvSpPr/>
      </dsp:nvSpPr>
      <dsp:spPr>
        <a:xfrm>
          <a:off x="0" y="0"/>
          <a:ext cx="1468182" cy="1091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Investment for giving customer attractive discount-20%</a:t>
          </a:r>
          <a:endParaRPr lang="en-US" sz="1600" kern="1200" dirty="0"/>
        </a:p>
      </dsp:txBody>
      <dsp:txXfrm>
        <a:off x="0" y="0"/>
        <a:ext cx="1468182" cy="10910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C0C19-4F40-4C84-AEEC-471568D895A0}">
      <dsp:nvSpPr>
        <dsp:cNvPr id="0" name=""/>
        <dsp:cNvSpPr/>
      </dsp:nvSpPr>
      <dsp:spPr>
        <a:xfrm>
          <a:off x="144348" y="0"/>
          <a:ext cx="1053349" cy="10533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Net Revenue-40%</a:t>
          </a:r>
          <a:endParaRPr lang="en-US" sz="1800" kern="1200" dirty="0"/>
        </a:p>
      </dsp:txBody>
      <dsp:txXfrm>
        <a:off x="144348" y="0"/>
        <a:ext cx="1053349" cy="1053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9A4DF-B3FF-48CD-9FC9-43EE0B3F5546}">
      <dsp:nvSpPr>
        <dsp:cNvPr id="0" name=""/>
        <dsp:cNvSpPr/>
      </dsp:nvSpPr>
      <dsp:spPr>
        <a:xfrm>
          <a:off x="4" y="0"/>
          <a:ext cx="1913690" cy="956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Company gave 60% of customer payment to workers</a:t>
          </a:r>
          <a:endParaRPr lang="en-US" sz="1800" kern="1200" dirty="0"/>
        </a:p>
      </dsp:txBody>
      <dsp:txXfrm>
        <a:off x="4" y="0"/>
        <a:ext cx="1913690" cy="9568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AC1C5-5E80-4030-BF3D-0B247DA2E004}">
      <dsp:nvSpPr>
        <dsp:cNvPr id="0" name=""/>
        <dsp:cNvSpPr/>
      </dsp:nvSpPr>
      <dsp:spPr>
        <a:xfrm>
          <a:off x="61492" y="686"/>
          <a:ext cx="1967866" cy="1077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Gross revenue 40%</a:t>
          </a:r>
          <a:endParaRPr lang="en-US" sz="1800" kern="1200" dirty="0"/>
        </a:p>
      </dsp:txBody>
      <dsp:txXfrm>
        <a:off x="61492" y="686"/>
        <a:ext cx="1967866" cy="1077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3CB3A-0190-4BC2-AE46-B9D7AC4F5F0E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1871-68C4-4F36-AB81-9FB824C558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81871-68C4-4F36-AB81-9FB824C5582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06500"/>
            <a:ext cx="6619244" cy="1651000"/>
          </a:xfrm>
        </p:spPr>
        <p:txBody>
          <a:bodyPr/>
          <a:lstStyle>
            <a:lvl1pPr>
              <a:defRPr sz="3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048000"/>
            <a:ext cx="6619244" cy="1968500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356616" indent="0">
              <a:buNone/>
              <a:defRPr sz="900"/>
            </a:lvl2pPr>
            <a:lvl3pPr marL="713232" indent="0">
              <a:buNone/>
              <a:defRPr sz="800"/>
            </a:lvl3pPr>
            <a:lvl4pPr marL="1069848" indent="0">
              <a:buNone/>
              <a:defRPr sz="700"/>
            </a:lvl4pPr>
            <a:lvl5pPr marL="1426464" indent="0">
              <a:buNone/>
              <a:defRPr sz="700"/>
            </a:lvl5pPr>
            <a:lvl6pPr marL="1783080" indent="0">
              <a:buNone/>
              <a:defRPr sz="700"/>
            </a:lvl6pPr>
            <a:lvl7pPr marL="2139696" indent="0">
              <a:buNone/>
              <a:defRPr sz="700"/>
            </a:lvl7pPr>
            <a:lvl8pPr marL="2496312" indent="0">
              <a:buNone/>
              <a:defRPr sz="700"/>
            </a:lvl8pPr>
            <a:lvl9pPr marL="285292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AF8A-11E8-4DE5-9AAC-874C75E38C93}" type="datetimeFigureOut">
              <a:rPr lang="en-IN" smtClean="0"/>
              <a:pPr/>
              <a:t>22-03-2022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CFCF-A3F3-40A7-BAED-ED6C7811B3B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66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2373D-1071-4502-83B8-57C9F851E2D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6D2A6-FBB4-4C76-AB7D-0B2CE13CD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13" Type="http://schemas.openxmlformats.org/officeDocument/2006/relationships/diagramLayout" Target="../diagrams/layout3.xml" /><Relationship Id="rId18" Type="http://schemas.openxmlformats.org/officeDocument/2006/relationships/diagramLayout" Target="../diagrams/layout4.xml" /><Relationship Id="rId26" Type="http://schemas.microsoft.com/office/2007/relationships/diagramDrawing" Target="../diagrams/drawing5.xml" /><Relationship Id="rId3" Type="http://schemas.openxmlformats.org/officeDocument/2006/relationships/diagramLayout" Target="../diagrams/layout1.xml" /><Relationship Id="rId21" Type="http://schemas.microsoft.com/office/2007/relationships/diagramDrawing" Target="../diagrams/drawing4.xml" /><Relationship Id="rId34" Type="http://schemas.openxmlformats.org/officeDocument/2006/relationships/diagramQuickStyle" Target="../diagrams/quickStyle7.xml" /><Relationship Id="rId7" Type="http://schemas.openxmlformats.org/officeDocument/2006/relationships/diagramData" Target="../diagrams/data2.xml" /><Relationship Id="rId12" Type="http://schemas.openxmlformats.org/officeDocument/2006/relationships/diagramData" Target="../diagrams/data3.xml" /><Relationship Id="rId17" Type="http://schemas.openxmlformats.org/officeDocument/2006/relationships/diagramData" Target="../diagrams/data4.xml" /><Relationship Id="rId25" Type="http://schemas.openxmlformats.org/officeDocument/2006/relationships/diagramColors" Target="../diagrams/colors5.xml" /><Relationship Id="rId33" Type="http://schemas.openxmlformats.org/officeDocument/2006/relationships/diagramLayout" Target="../diagrams/layout7.xml" /><Relationship Id="rId2" Type="http://schemas.openxmlformats.org/officeDocument/2006/relationships/diagramData" Target="../diagrams/data1.xml" /><Relationship Id="rId16" Type="http://schemas.microsoft.com/office/2007/relationships/diagramDrawing" Target="../diagrams/drawing3.xml" /><Relationship Id="rId20" Type="http://schemas.openxmlformats.org/officeDocument/2006/relationships/diagramColors" Target="../diagrams/colors4.xml" /><Relationship Id="rId29" Type="http://schemas.openxmlformats.org/officeDocument/2006/relationships/diagramQuickStyle" Target="../diagrams/quickStyle6.xml" /><Relationship Id="rId1" Type="http://schemas.openxmlformats.org/officeDocument/2006/relationships/slideLayout" Target="../slideLayouts/slideLayout7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24" Type="http://schemas.openxmlformats.org/officeDocument/2006/relationships/diagramQuickStyle" Target="../diagrams/quickStyle5.xml" /><Relationship Id="rId32" Type="http://schemas.openxmlformats.org/officeDocument/2006/relationships/diagramData" Target="../diagrams/data7.xml" /><Relationship Id="rId5" Type="http://schemas.openxmlformats.org/officeDocument/2006/relationships/diagramColors" Target="../diagrams/colors1.xml" /><Relationship Id="rId15" Type="http://schemas.openxmlformats.org/officeDocument/2006/relationships/diagramColors" Target="../diagrams/colors3.xml" /><Relationship Id="rId23" Type="http://schemas.openxmlformats.org/officeDocument/2006/relationships/diagramLayout" Target="../diagrams/layout5.xml" /><Relationship Id="rId28" Type="http://schemas.openxmlformats.org/officeDocument/2006/relationships/diagramLayout" Target="../diagrams/layout6.xml" /><Relationship Id="rId36" Type="http://schemas.microsoft.com/office/2007/relationships/diagramDrawing" Target="../diagrams/drawing7.xml" /><Relationship Id="rId10" Type="http://schemas.openxmlformats.org/officeDocument/2006/relationships/diagramColors" Target="../diagrams/colors2.xml" /><Relationship Id="rId19" Type="http://schemas.openxmlformats.org/officeDocument/2006/relationships/diagramQuickStyle" Target="../diagrams/quickStyle4.xml" /><Relationship Id="rId31" Type="http://schemas.microsoft.com/office/2007/relationships/diagramDrawing" Target="../diagrams/drawing6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Relationship Id="rId14" Type="http://schemas.openxmlformats.org/officeDocument/2006/relationships/diagramQuickStyle" Target="../diagrams/quickStyle3.xml" /><Relationship Id="rId22" Type="http://schemas.openxmlformats.org/officeDocument/2006/relationships/diagramData" Target="../diagrams/data5.xml" /><Relationship Id="rId27" Type="http://schemas.openxmlformats.org/officeDocument/2006/relationships/diagramData" Target="../diagrams/data6.xml" /><Relationship Id="rId30" Type="http://schemas.openxmlformats.org/officeDocument/2006/relationships/diagramColors" Target="../diagrams/colors6.xml" /><Relationship Id="rId35" Type="http://schemas.openxmlformats.org/officeDocument/2006/relationships/diagramColors" Target="../diagrams/colors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4475" y="-29050"/>
            <a:ext cx="8612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>
                <a:latin typeface="Berlin Sans FB Demi" pitchFamily="34" charset="0"/>
              </a:rPr>
              <a:t>Business idea on app based service for household as well as businesses</a:t>
            </a:r>
            <a:endParaRPr lang="en-US" sz="2800" u="sng" dirty="0">
              <a:latin typeface="Berlin Sans FB Dem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5619" y="2605788"/>
            <a:ext cx="341987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    </a:t>
            </a:r>
            <a:r>
              <a:rPr lang="en-GB" b="1" u="sng" dirty="0"/>
              <a:t>Participants</a:t>
            </a:r>
            <a:r>
              <a:rPr lang="en-GB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Sankhadip Roy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Parthib Biswas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Debjyoti Sen</a:t>
            </a:r>
          </a:p>
          <a:p>
            <a:r>
              <a:rPr lang="en-GB" sz="1600" dirty="0"/>
              <a:t>      IT 1</a:t>
            </a:r>
            <a:r>
              <a:rPr lang="en-GB" sz="1600" baseline="30000" dirty="0"/>
              <a:t>st</a:t>
            </a:r>
            <a:r>
              <a:rPr lang="en-GB" sz="1600" dirty="0"/>
              <a:t> year 2021 -25</a:t>
            </a:r>
          </a:p>
          <a:p>
            <a:r>
              <a:rPr lang="en-GB" sz="105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GB" sz="1200" dirty="0">
                <a:solidFill>
                  <a:schemeClr val="tx2">
                    <a:lumMod val="10000"/>
                  </a:schemeClr>
                </a:solidFill>
                <a:latin typeface="Arial" pitchFamily="34" charset="0"/>
                <a:cs typeface="Arial" pitchFamily="34" charset="0"/>
              </a:rPr>
              <a:t>Techno International  Newtown</a:t>
            </a:r>
            <a:endParaRPr lang="en-GB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88224" y="4237672"/>
            <a:ext cx="2555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Guided by</a:t>
            </a:r>
            <a:r>
              <a:rPr lang="en-GB" b="1" dirty="0"/>
              <a:t>: </a:t>
            </a:r>
          </a:p>
          <a:p>
            <a:r>
              <a:rPr lang="en-GB" dirty="0"/>
              <a:t>Prof. Srijan Sengupta</a:t>
            </a:r>
          </a:p>
          <a:p>
            <a:r>
              <a:rPr lang="en-GB" dirty="0"/>
              <a:t>Department of Basic Science &amp; Humanities,</a:t>
            </a:r>
          </a:p>
          <a:p>
            <a:r>
              <a:rPr lang="en-GB" dirty="0"/>
              <a:t>TINT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688" y="1349533"/>
            <a:ext cx="4425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Berlin Sans FB" panose="020E0602020502020306" pitchFamily="34" charset="0"/>
              </a:rPr>
              <a:t>SYN-NOVA </a:t>
            </a:r>
          </a:p>
          <a:p>
            <a:r>
              <a:rPr lang="en-GB" sz="1600" dirty="0">
                <a:latin typeface="Berlin Sans FB" panose="020E0602020502020306" pitchFamily="34" charset="0"/>
              </a:rPr>
              <a:t>Department of Business Management &amp; IIC, TINT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CF07D-CB12-4825-8ABF-9E1DC9574C50}"/>
              </a:ext>
            </a:extLst>
          </p:cNvPr>
          <p:cNvSpPr txBox="1"/>
          <p:nvPr/>
        </p:nvSpPr>
        <p:spPr>
          <a:xfrm>
            <a:off x="1763688" y="1043026"/>
            <a:ext cx="340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Techno International Newtown </a:t>
            </a:r>
            <a:endParaRPr lang="en-IN" dirty="0">
              <a:latin typeface="Berlin Sans FB Demi" panose="020E0802020502020306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8AB56-7F91-4F42-AF93-E19C9A4C103D}"/>
              </a:ext>
            </a:extLst>
          </p:cNvPr>
          <p:cNvSpPr txBox="1"/>
          <p:nvPr/>
        </p:nvSpPr>
        <p:spPr>
          <a:xfrm>
            <a:off x="2195736" y="1924070"/>
            <a:ext cx="388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Berlin Sans FB" panose="020E0602020502020306" pitchFamily="34" charset="0"/>
              </a:rPr>
              <a:t>Business idea competition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63CAA0-1EF5-4C9B-B066-F2F156D36E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810" y="1008338"/>
            <a:ext cx="1565341" cy="1393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514496-B0F7-4C71-BE8B-94253B64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" y="1102480"/>
            <a:ext cx="1804918" cy="7343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0DAB62-0660-43AB-B179-6F45386DD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463" y="2348546"/>
            <a:ext cx="6372225" cy="35528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BA5749-1128-4587-939D-162BED8B6AEB}"/>
              </a:ext>
            </a:extLst>
          </p:cNvPr>
          <p:cNvSpPr txBox="1"/>
          <p:nvPr/>
        </p:nvSpPr>
        <p:spPr>
          <a:xfrm>
            <a:off x="563161" y="222293"/>
            <a:ext cx="1539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Berlin Sans FB Demi" panose="020E0802020502020306" pitchFamily="34" charset="0"/>
              </a:rPr>
              <a:t>Students</a:t>
            </a:r>
            <a:endParaRPr lang="en-IN" sz="2800" dirty="0">
              <a:latin typeface="Berlin Sans FB Demi" panose="020E0802020502020306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F99AB-336D-47C3-81E9-EEF12209FBD2}"/>
              </a:ext>
            </a:extLst>
          </p:cNvPr>
          <p:cNvSpPr txBox="1"/>
          <p:nvPr/>
        </p:nvSpPr>
        <p:spPr>
          <a:xfrm>
            <a:off x="547881" y="991440"/>
            <a:ext cx="3786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/>
              <a:t>Sankhadip Roy</a:t>
            </a:r>
          </a:p>
          <a:p>
            <a:r>
              <a:rPr lang="en-GB" dirty="0"/>
              <a:t>Ph. No.9734756696</a:t>
            </a:r>
          </a:p>
          <a:p>
            <a:r>
              <a:rPr lang="en-GB" dirty="0"/>
              <a:t>Email ID: sankhadiproy23@gmail.com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76570E-CAE1-4237-82F7-E05F88BB8CA6}"/>
              </a:ext>
            </a:extLst>
          </p:cNvPr>
          <p:cNvSpPr txBox="1"/>
          <p:nvPr/>
        </p:nvSpPr>
        <p:spPr>
          <a:xfrm>
            <a:off x="4860032" y="991440"/>
            <a:ext cx="3736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GB" b="1" dirty="0"/>
              <a:t>Parthib Biswas</a:t>
            </a:r>
          </a:p>
          <a:p>
            <a:r>
              <a:rPr lang="en-GB" dirty="0"/>
              <a:t>Ph No. 7797495109</a:t>
            </a:r>
          </a:p>
          <a:p>
            <a:r>
              <a:rPr lang="en-GB" dirty="0"/>
              <a:t>Email ID:parthibbiswas35@gmail.com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58D3F-568B-4527-8F28-D29495A7B87E}"/>
              </a:ext>
            </a:extLst>
          </p:cNvPr>
          <p:cNvSpPr txBox="1"/>
          <p:nvPr/>
        </p:nvSpPr>
        <p:spPr>
          <a:xfrm>
            <a:off x="547881" y="2756415"/>
            <a:ext cx="334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Debjyoti Sen</a:t>
            </a:r>
          </a:p>
          <a:p>
            <a:r>
              <a:rPr lang="en-GB" dirty="0"/>
              <a:t>Ph. No. 8910547210</a:t>
            </a:r>
          </a:p>
          <a:p>
            <a:r>
              <a:rPr lang="en-GB" dirty="0"/>
              <a:t>Email ID:debsen2003@gmail.com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8F491-C013-4786-8341-178C91F68C57}"/>
              </a:ext>
            </a:extLst>
          </p:cNvPr>
          <p:cNvSpPr txBox="1"/>
          <p:nvPr/>
        </p:nvSpPr>
        <p:spPr>
          <a:xfrm>
            <a:off x="547881" y="4636961"/>
            <a:ext cx="36048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</a:t>
            </a:r>
            <a:r>
              <a:rPr lang="en-IN" b="1" dirty="0" err="1"/>
              <a:t>rof</a:t>
            </a:r>
            <a:r>
              <a:rPr lang="en-IN" b="1" dirty="0"/>
              <a:t>. </a:t>
            </a:r>
            <a:r>
              <a:rPr lang="en-IN" b="1" dirty="0" err="1"/>
              <a:t>Srijan</a:t>
            </a:r>
            <a:r>
              <a:rPr lang="en-IN" b="1" dirty="0"/>
              <a:t> Sengupta</a:t>
            </a:r>
          </a:p>
          <a:p>
            <a:r>
              <a:rPr lang="en-GB" dirty="0"/>
              <a:t>P</a:t>
            </a:r>
            <a:r>
              <a:rPr lang="en-IN" dirty="0"/>
              <a:t>h. No. 6291921472</a:t>
            </a:r>
          </a:p>
          <a:p>
            <a:r>
              <a:rPr lang="en-GB" dirty="0"/>
              <a:t>E</a:t>
            </a:r>
            <a:r>
              <a:rPr lang="en-IN" dirty="0"/>
              <a:t>mail </a:t>
            </a:r>
            <a:r>
              <a:rPr lang="en-IN" dirty="0" err="1"/>
              <a:t>ID:srijan.sengupta@tict.edu.in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99435-3CC1-4974-9F3D-719774F95350}"/>
              </a:ext>
            </a:extLst>
          </p:cNvPr>
          <p:cNvSpPr txBox="1"/>
          <p:nvPr/>
        </p:nvSpPr>
        <p:spPr>
          <a:xfrm>
            <a:off x="547881" y="4044243"/>
            <a:ext cx="132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Bauhaus 93" panose="04030905020B02020C02" pitchFamily="82" charset="0"/>
              </a:rPr>
              <a:t>Mentor</a:t>
            </a:r>
            <a:endParaRPr lang="en-IN" sz="2800" dirty="0">
              <a:latin typeface="Bauhaus 93" panose="04030905020B02020C02" pitchFamily="8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04CF92-C7C7-425E-91DB-20173378304C}"/>
              </a:ext>
            </a:extLst>
          </p:cNvPr>
          <p:cNvCxnSpPr>
            <a:cxnSpLocks/>
          </p:cNvCxnSpPr>
          <p:nvPr/>
        </p:nvCxnSpPr>
        <p:spPr>
          <a:xfrm>
            <a:off x="547881" y="2430460"/>
            <a:ext cx="7912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0100B4-D440-411C-B6FD-7D07DBCAB1AF}"/>
              </a:ext>
            </a:extLst>
          </p:cNvPr>
          <p:cNvCxnSpPr>
            <a:cxnSpLocks/>
          </p:cNvCxnSpPr>
          <p:nvPr/>
        </p:nvCxnSpPr>
        <p:spPr>
          <a:xfrm>
            <a:off x="4371147" y="676134"/>
            <a:ext cx="0" cy="1655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349C85-0CCB-4806-BC3D-D94AE4514396}"/>
              </a:ext>
            </a:extLst>
          </p:cNvPr>
          <p:cNvCxnSpPr>
            <a:cxnSpLocks/>
          </p:cNvCxnSpPr>
          <p:nvPr/>
        </p:nvCxnSpPr>
        <p:spPr>
          <a:xfrm flipV="1">
            <a:off x="547881" y="3951088"/>
            <a:ext cx="35200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E30ABF3-7D61-4094-B4F9-BEF45A1C2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390" y="2857500"/>
            <a:ext cx="3604833" cy="335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2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61169" y="1388582"/>
            <a:ext cx="2778124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880C7-746B-4D17-9116-CF24D4140719}"/>
              </a:ext>
            </a:extLst>
          </p:cNvPr>
          <p:cNvSpPr txBox="1"/>
          <p:nvPr/>
        </p:nvSpPr>
        <p:spPr>
          <a:xfrm>
            <a:off x="771525" y="1639388"/>
            <a:ext cx="1971675" cy="212271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3B61A-4191-4B78-9C29-3B8951723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7" y="913285"/>
            <a:ext cx="5453991" cy="36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0556-58D3-4240-8534-926ED5FE6913}"/>
              </a:ext>
            </a:extLst>
          </p:cNvPr>
          <p:cNvSpPr txBox="1">
            <a:spLocks/>
          </p:cNvSpPr>
          <p:nvPr/>
        </p:nvSpPr>
        <p:spPr>
          <a:xfrm>
            <a:off x="0" y="177316"/>
            <a:ext cx="5828522" cy="613131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uhaus 93" pitchFamily="82" charset="0"/>
                <a:ea typeface="+mj-ea"/>
                <a:cs typeface="+mj-cs"/>
              </a:rPr>
              <a:t>PROBLEM  DEFINITION</a:t>
            </a:r>
            <a:endParaRPr kumimoji="0" lang="en-IN" sz="4000" b="1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auhaus 93" pitchFamily="82" charset="0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29AB9-8023-47F5-9307-9E82889FC2FF}"/>
              </a:ext>
            </a:extLst>
          </p:cNvPr>
          <p:cNvSpPr txBox="1">
            <a:spLocks/>
          </p:cNvSpPr>
          <p:nvPr/>
        </p:nvSpPr>
        <p:spPr>
          <a:xfrm>
            <a:off x="0" y="841276"/>
            <a:ext cx="9144000" cy="47297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large number of people face problem of hiring skilled Labor's [electrician,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plumber ,carpenter,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mechanic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etc]  from their locality within time at reasonable cost and a large number of Labor's do not get work in their locality without middle man.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We found that approximately  96% of the customers that we interviewed are facing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problem.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 VISION: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make a application where customers will get all types of skilled</a:t>
            </a:r>
            <a:r>
              <a:rPr kumimoji="0" lang="en-US" sz="19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workers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US" sz="2800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683568" y="985292"/>
            <a:ext cx="0" cy="172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673B46C-AF15-499F-8296-AF1A6826F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525286"/>
            <a:ext cx="4945406" cy="21637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9912" y="0"/>
            <a:ext cx="1512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>
                <a:latin typeface="Algerian" panose="04020705040A02060702" pitchFamily="82" charset="0"/>
              </a:rPr>
              <a:t>SURVEY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057300"/>
            <a:ext cx="357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1.Diffuclty in finding skilled workers.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3289548"/>
            <a:ext cx="368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3.Dialy </a:t>
            </a:r>
            <a:r>
              <a:rPr lang="en-GB"/>
              <a:t>wage work</a:t>
            </a:r>
            <a:r>
              <a:rPr lang="en-IN"/>
              <a:t>er</a:t>
            </a:r>
            <a:r>
              <a:rPr lang="en-GB"/>
              <a:t>s </a:t>
            </a:r>
            <a:r>
              <a:rPr lang="en-GB" dirty="0"/>
              <a:t>facing problem.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32040" y="1129308"/>
            <a:ext cx="289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2.Elimination of middle man.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3361556"/>
            <a:ext cx="216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4.Potential customer.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99992" y="1129308"/>
            <a:ext cx="0" cy="432048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5536" y="3217540"/>
            <a:ext cx="8136904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062378-5626-4DA8-9102-159BB6F7E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9" y="1380363"/>
            <a:ext cx="3284537" cy="1693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C7E8E-9AC5-4651-B54C-EBEFDA3F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423" y="1426632"/>
            <a:ext cx="3412040" cy="1862916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414178-7220-4252-A0AB-1A4F39487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52" y="3756628"/>
            <a:ext cx="3349621" cy="16931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5D5795-12AF-4113-A97D-CB10B3EA5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36" y="3658880"/>
            <a:ext cx="3124014" cy="17909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DD5FB81-84D3-451E-9452-D2B32F62A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100039"/>
              </p:ext>
            </p:extLst>
          </p:nvPr>
        </p:nvGraphicFramePr>
        <p:xfrm>
          <a:off x="251520" y="193204"/>
          <a:ext cx="8712968" cy="211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529304219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53395799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QUESTIONS</a:t>
                      </a:r>
                    </a:p>
                  </a:txBody>
                  <a:tcPr marL="68580" marR="68580"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Century" pitchFamily="18" charset="0"/>
                        </a:rPr>
                        <a:t>RESULTS</a:t>
                      </a:r>
                      <a:endParaRPr lang="en-IN" sz="1400" dirty="0">
                        <a:solidFill>
                          <a:schemeClr val="tx1"/>
                        </a:solidFill>
                        <a:latin typeface="Century" pitchFamily="18" charset="0"/>
                      </a:endParaRPr>
                    </a:p>
                  </a:txBody>
                  <a:tcPr marL="68580" marR="68580" marT="38100" marB="3810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69948"/>
                  </a:ext>
                </a:extLst>
              </a:tr>
              <a:tr h="691632">
                <a:tc>
                  <a:txBody>
                    <a:bodyPr/>
                    <a:lstStyle/>
                    <a:p>
                      <a:r>
                        <a:rPr lang="en-US" sz="1500" dirty="0"/>
                        <a:t>1.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many customers did you interview?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8100" marB="381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8100" marB="381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5188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500" dirty="0"/>
                        <a:t>2.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many of them agree this is a problem that needs to be solved?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8100" marB="38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96.2%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8100" marB="38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6083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500" dirty="0"/>
                        <a:t>3.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many of them said they can already solve this problem and don’t need a new solution?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8100" marB="381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4.9%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8100" marB="3810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13152"/>
                  </a:ext>
                </a:extLst>
              </a:tr>
            </a:tbl>
          </a:graphicData>
        </a:graphic>
      </p:graphicFrame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783C8933-7785-412F-9104-37A6EB8B5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445525"/>
              </p:ext>
            </p:extLst>
          </p:nvPr>
        </p:nvGraphicFramePr>
        <p:xfrm>
          <a:off x="251520" y="2281436"/>
          <a:ext cx="8712968" cy="947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1139961392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988161648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</a:rPr>
                        <a:t>4.    What is your Customer Segment?</a:t>
                      </a:r>
                      <a:endParaRPr lang="en-IN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8100" marB="38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>
                          <a:solidFill>
                            <a:schemeClr val="tx1"/>
                          </a:solidFill>
                        </a:rPr>
                        <a:t>Old aged people,Busy corporate personnel</a:t>
                      </a:r>
                    </a:p>
                    <a:p>
                      <a:r>
                        <a:rPr lang="en-IN" sz="1500" b="0">
                          <a:solidFill>
                            <a:schemeClr val="tx1"/>
                          </a:solidFill>
                        </a:rPr>
                        <a:t>Young generation</a:t>
                      </a:r>
                      <a:endParaRPr lang="en-IN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8100" marB="3810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669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r>
                        <a:rPr lang="en-US" sz="1500" dirty="0"/>
                        <a:t>5. 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dirty="0"/>
                        <a:t>   What is your Niche?</a:t>
                      </a:r>
                      <a:endParaRPr lang="en-IN" sz="1500" dirty="0"/>
                    </a:p>
                  </a:txBody>
                  <a:tcPr marL="68580" marR="68580" marT="38100" marB="381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Service</a:t>
                      </a:r>
                      <a:endParaRPr lang="en-IN" sz="1500" dirty="0"/>
                    </a:p>
                  </a:txBody>
                  <a:tcPr marL="68580" marR="68580" marT="38100" marB="381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35829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360F141-587F-4D2E-8354-6DC14AAA2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266524"/>
            <a:ext cx="4824536" cy="244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6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57361-31C6-4398-B51A-BEEFD1D0589C}"/>
              </a:ext>
            </a:extLst>
          </p:cNvPr>
          <p:cNvSpPr txBox="1"/>
          <p:nvPr/>
        </p:nvSpPr>
        <p:spPr>
          <a:xfrm flipH="1">
            <a:off x="251520" y="4081636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haroni" panose="02010803020104030203" pitchFamily="2" charset="-79"/>
                <a:cs typeface="Aharoni" panose="02010803020104030203" pitchFamily="2" charset="-79"/>
              </a:rPr>
              <a:t>Target milestone</a:t>
            </a:r>
            <a:endParaRPr lang="en-IN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/>
              <a:t>We will start firstly with individual customers and for small businesses . later we will scale it up to work with big businesses like flat promoters, educational institutions</a:t>
            </a:r>
            <a:endParaRPr lang="en-IN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FB061-F2B4-41BC-9274-7AD4DA7C7883}"/>
              </a:ext>
            </a:extLst>
          </p:cNvPr>
          <p:cNvSpPr txBox="1"/>
          <p:nvPr/>
        </p:nvSpPr>
        <p:spPr>
          <a:xfrm>
            <a:off x="5796136" y="4081636"/>
            <a:ext cx="291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latin typeface="Aharoni" panose="02010803020104030203" pitchFamily="2" charset="-79"/>
                <a:cs typeface="Aharoni" panose="02010803020104030203" pitchFamily="2" charset="-79"/>
              </a:rPr>
              <a:t>Key metrics</a:t>
            </a:r>
          </a:p>
          <a:p>
            <a:r>
              <a:rPr lang="en-GB" dirty="0"/>
              <a:t>No. of download of our app or visitors of our website</a:t>
            </a:r>
          </a:p>
          <a:p>
            <a:r>
              <a:rPr lang="en-GB" dirty="0"/>
              <a:t>No. of booking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4C249-BFBF-42C6-A5A4-DD184B4B86D8}"/>
              </a:ext>
            </a:extLst>
          </p:cNvPr>
          <p:cNvSpPr txBox="1"/>
          <p:nvPr/>
        </p:nvSpPr>
        <p:spPr>
          <a:xfrm>
            <a:off x="-349215" y="121196"/>
            <a:ext cx="8382359" cy="2049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400" b="1" dirty="0">
                <a:latin typeface="Algerian" panose="04020705040A02060702" pitchFamily="82" charset="0"/>
              </a:rPr>
              <a:t>   </a:t>
            </a:r>
            <a:r>
              <a:rPr lang="en-US" sz="2000" b="1" u="sng" dirty="0">
                <a:latin typeface="Algerian" panose="04020705040A02060702" pitchFamily="82" charset="0"/>
              </a:rPr>
              <a:t>Feature of our application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600">
                <a:latin typeface="Arial" pitchFamily="34" charset="0"/>
                <a:cs typeface="Arial" pitchFamily="34" charset="0"/>
              </a:rPr>
              <a:t>  </a:t>
            </a:r>
            <a:r>
              <a:rPr lang="en-IN" sz="160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Different option for different type of works.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2)</a:t>
            </a:r>
            <a:r>
              <a:rPr lang="en-US" sz="1400">
                <a:latin typeface="Arial" pitchFamily="34" charset="0"/>
                <a:cs typeface="Arial" pitchFamily="34" charset="0"/>
              </a:rPr>
              <a:t>Customers can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report any type of bad experience, in case genuine, fees will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be refunded.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>
                <a:latin typeface="Arial" pitchFamily="34" charset="0"/>
                <a:cs typeface="Arial" pitchFamily="34" charset="0"/>
              </a:rPr>
              <a:t>3)</a:t>
            </a:r>
            <a:r>
              <a:rPr lang="en-IN" sz="1400">
                <a:latin typeface="Arial" pitchFamily="34" charset="0"/>
                <a:cs typeface="Arial" pitchFamily="34" charset="0"/>
              </a:rPr>
              <a:t>If the worker didn’t reach the customer’s given address within 1 hour the fees will be refunded.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4)Workers will be notified when and where work has been given to him as soon as the customer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books by AI.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6DF9C-BC2A-47E5-9AA6-7546C84A1C64}"/>
              </a:ext>
            </a:extLst>
          </p:cNvPr>
          <p:cNvSpPr txBox="1"/>
          <p:nvPr/>
        </p:nvSpPr>
        <p:spPr>
          <a:xfrm>
            <a:off x="251520" y="2170988"/>
            <a:ext cx="297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Proposed app name and logo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52859-3D1A-40A5-ADA4-C163AED2EA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629405"/>
            <a:ext cx="1469907" cy="1308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EB7EE-7831-4C03-9268-487D2DBA790C}"/>
              </a:ext>
            </a:extLst>
          </p:cNvPr>
          <p:cNvSpPr txBox="1"/>
          <p:nvPr/>
        </p:nvSpPr>
        <p:spPr>
          <a:xfrm>
            <a:off x="251520" y="2991485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Forte" panose="03060902040502070203" pitchFamily="66" charset="0"/>
                <a:cs typeface="Arabic Typesetting" panose="020B0604020202020204" pitchFamily="66" charset="-78"/>
              </a:rPr>
              <a:t>One-step service</a:t>
            </a:r>
            <a:endParaRPr lang="en-US" sz="2400" b="1" dirty="0">
              <a:latin typeface="Forte" panose="03060902040502070203" pitchFamily="66" charset="0"/>
              <a:cs typeface="Arabic Typesetting" panose="020B060402020202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123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FFA16-DBA6-49BF-B5AE-C1DF54A46E95}"/>
              </a:ext>
            </a:extLst>
          </p:cNvPr>
          <p:cNvSpPr txBox="1"/>
          <p:nvPr/>
        </p:nvSpPr>
        <p:spPr>
          <a:xfrm>
            <a:off x="159659" y="561812"/>
            <a:ext cx="4968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B0604020202020204" pitchFamily="2" charset="-79"/>
                <a:cs typeface="Aharoni" panose="020B0604020202020204" pitchFamily="2" charset="-79"/>
              </a:rPr>
              <a:t>Risk Factor</a:t>
            </a:r>
          </a:p>
          <a:p>
            <a:r>
              <a:rPr lang="en-US" dirty="0"/>
              <a:t>Other potential competitors  in this market like urban company</a:t>
            </a:r>
          </a:p>
          <a:p>
            <a:r>
              <a:rPr lang="en-US" dirty="0"/>
              <a:t>Difficulty in finding skilled workers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EE88B-299A-4A53-9A1F-B313A29EDF22}"/>
              </a:ext>
            </a:extLst>
          </p:cNvPr>
          <p:cNvSpPr txBox="1"/>
          <p:nvPr/>
        </p:nvSpPr>
        <p:spPr>
          <a:xfrm>
            <a:off x="3491880" y="24974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4048A-D07E-417C-A696-F6F4B8B7DE40}"/>
              </a:ext>
            </a:extLst>
          </p:cNvPr>
          <p:cNvSpPr txBox="1"/>
          <p:nvPr/>
        </p:nvSpPr>
        <p:spPr>
          <a:xfrm>
            <a:off x="210174" y="1943975"/>
            <a:ext cx="4793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Investment</a:t>
            </a:r>
          </a:p>
          <a:p>
            <a:r>
              <a:rPr lang="en-GB" dirty="0"/>
              <a:t>We need initially </a:t>
            </a:r>
            <a:r>
              <a:rPr lang="en-GB"/>
              <a:t>6 la</a:t>
            </a:r>
            <a:r>
              <a:rPr lang="en-IN"/>
              <a:t>kh</a:t>
            </a:r>
            <a:r>
              <a:rPr lang="en-GB"/>
              <a:t>s </a:t>
            </a:r>
            <a:r>
              <a:rPr lang="en-GB" dirty="0"/>
              <a:t>of investment to start our app development &amp; hiring workers.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B660E-0F62-4F00-945A-AF444D242AFA}"/>
              </a:ext>
            </a:extLst>
          </p:cNvPr>
          <p:cNvSpPr txBox="1"/>
          <p:nvPr/>
        </p:nvSpPr>
        <p:spPr>
          <a:xfrm>
            <a:off x="208632" y="2982323"/>
            <a:ext cx="4265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Initial advertisement process</a:t>
            </a:r>
          </a:p>
          <a:p>
            <a:r>
              <a:rPr lang="en-GB" dirty="0"/>
              <a:t>Ads on social media like Facebook, YouTube</a:t>
            </a:r>
          </a:p>
          <a:p>
            <a:r>
              <a:rPr lang="en-GB" dirty="0"/>
              <a:t>Posters, hoarding banner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364004-0FF8-4EA7-B948-A2B8CCB2F205}"/>
              </a:ext>
            </a:extLst>
          </p:cNvPr>
          <p:cNvSpPr txBox="1"/>
          <p:nvPr/>
        </p:nvSpPr>
        <p:spPr>
          <a:xfrm>
            <a:off x="5474207" y="2439424"/>
            <a:ext cx="2252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Customer segment</a:t>
            </a:r>
          </a:p>
          <a:p>
            <a:r>
              <a:rPr lang="en-GB" dirty="0"/>
              <a:t>Working professionals</a:t>
            </a:r>
          </a:p>
          <a:p>
            <a:r>
              <a:rPr lang="en-GB" dirty="0"/>
              <a:t>Aged people</a:t>
            </a:r>
          </a:p>
          <a:p>
            <a:r>
              <a:rPr lang="en-GB" dirty="0"/>
              <a:t>Outsider students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D4D04-2F71-4DF6-ACBC-C4FCF3BC455A}"/>
              </a:ext>
            </a:extLst>
          </p:cNvPr>
          <p:cNvSpPr txBox="1"/>
          <p:nvPr/>
        </p:nvSpPr>
        <p:spPr>
          <a:xfrm>
            <a:off x="5435343" y="423313"/>
            <a:ext cx="34967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Early adopters</a:t>
            </a:r>
          </a:p>
          <a:p>
            <a:r>
              <a:rPr lang="en-GB" dirty="0"/>
              <a:t>Outsider college students near Newtown</a:t>
            </a:r>
          </a:p>
          <a:p>
            <a:r>
              <a:rPr lang="en-GB" dirty="0"/>
              <a:t>PG owners of Newtown</a:t>
            </a:r>
          </a:p>
          <a:p>
            <a:r>
              <a:rPr lang="en-GB" dirty="0"/>
              <a:t>Corporate working professionals near Newtown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89BC2D-F133-4B01-AE80-7049838EBA06}"/>
              </a:ext>
            </a:extLst>
          </p:cNvPr>
          <p:cNvSpPr txBox="1"/>
          <p:nvPr/>
        </p:nvSpPr>
        <p:spPr>
          <a:xfrm>
            <a:off x="179512" y="-17031"/>
            <a:ext cx="2355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Bauhaus 93" panose="04030905020B02020C02" pitchFamily="82" charset="0"/>
              </a:rPr>
              <a:t>Lean canvas</a:t>
            </a:r>
            <a:endParaRPr lang="en-IN" sz="2800" dirty="0">
              <a:latin typeface="Bauhaus 93" panose="04030905020B02020C02" pitchFamily="8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B4041D-905D-455D-A960-AEBCAA7373DC}"/>
              </a:ext>
            </a:extLst>
          </p:cNvPr>
          <p:cNvCxnSpPr/>
          <p:nvPr/>
        </p:nvCxnSpPr>
        <p:spPr>
          <a:xfrm>
            <a:off x="210172" y="1943974"/>
            <a:ext cx="47938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0EEAD9-F665-403B-AE4B-466FA849A221}"/>
              </a:ext>
            </a:extLst>
          </p:cNvPr>
          <p:cNvCxnSpPr>
            <a:cxnSpLocks/>
          </p:cNvCxnSpPr>
          <p:nvPr/>
        </p:nvCxnSpPr>
        <p:spPr>
          <a:xfrm>
            <a:off x="5004048" y="561812"/>
            <a:ext cx="0" cy="2934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673035-C9E7-4E97-899C-B89B6DB43694}"/>
              </a:ext>
            </a:extLst>
          </p:cNvPr>
          <p:cNvCxnSpPr>
            <a:cxnSpLocks/>
          </p:cNvCxnSpPr>
          <p:nvPr/>
        </p:nvCxnSpPr>
        <p:spPr>
          <a:xfrm>
            <a:off x="246997" y="2866792"/>
            <a:ext cx="47570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B81896-EA4F-4DA7-B0FE-2598937E452A}"/>
              </a:ext>
            </a:extLst>
          </p:cNvPr>
          <p:cNvCxnSpPr/>
          <p:nvPr/>
        </p:nvCxnSpPr>
        <p:spPr>
          <a:xfrm>
            <a:off x="5004048" y="2289595"/>
            <a:ext cx="36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UC-Press-Release-About-Us-768x420.jpg">
            <a:extLst>
              <a:ext uri="{FF2B5EF4-FFF2-40B4-BE49-F238E27FC236}">
                <a16:creationId xmlns:a16="http://schemas.microsoft.com/office/drawing/2014/main" id="{4AAB533E-8A5E-4EF9-ACAA-7A61E49165C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97723" y="1247688"/>
            <a:ext cx="1099193" cy="601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5420A-43C8-45BF-BA30-D1554B81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79" y="3325112"/>
            <a:ext cx="7348163" cy="26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2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0C3F-192B-4030-A740-C6174782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800" y="0"/>
            <a:ext cx="3096344" cy="841276"/>
          </a:xfrm>
        </p:spPr>
        <p:txBody>
          <a:bodyPr/>
          <a:lstStyle/>
          <a:p>
            <a:pPr algn="ctr"/>
            <a:r>
              <a:rPr lang="en-US" sz="3400" u="sng" dirty="0">
                <a:latin typeface="Bauhaus 93" pitchFamily="82" charset="0"/>
              </a:rPr>
              <a:t>SOLUTIONS</a:t>
            </a:r>
            <a:endParaRPr lang="en-IN" sz="3400" u="sng" dirty="0">
              <a:latin typeface="Bauhaus 93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196E9-79E9-48E5-9650-368EC675D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1600" y="249554"/>
            <a:ext cx="7200800" cy="2376264"/>
          </a:xfrm>
        </p:spPr>
        <p:txBody>
          <a:bodyPr>
            <a:noAutofit/>
          </a:bodyPr>
          <a:lstStyle/>
          <a:p>
            <a:pPr marL="222885" indent="-222885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 creating an app where people can find workers through internet.</a:t>
            </a:r>
          </a:p>
          <a:p>
            <a:pPr marL="222885" indent="-222885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also ensure that there is no monopoly of workers.</a:t>
            </a:r>
          </a:p>
          <a:p>
            <a:pPr marL="222885" indent="-222885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reduce the involvement of middlemen.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30755" y="2350519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         </a:t>
            </a:r>
            <a:r>
              <a:rPr lang="en-GB" sz="1600" b="1" u="sng" dirty="0">
                <a:latin typeface="+mj-lt"/>
              </a:rPr>
              <a:t>Worker’s profit</a:t>
            </a:r>
          </a:p>
          <a:p>
            <a:endParaRPr lang="en-GB" b="1" u="sng" dirty="0"/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Gets full time job </a:t>
            </a:r>
            <a:r>
              <a:rPr lang="en-GB"/>
              <a:t>by </a:t>
            </a:r>
            <a:r>
              <a:rPr lang="en-IN"/>
              <a:t>joining </a:t>
            </a:r>
            <a:r>
              <a:rPr lang="en-GB"/>
              <a:t> </a:t>
            </a:r>
            <a:r>
              <a:rPr lang="en-GB" dirty="0"/>
              <a:t>us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Will be paid more 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Better sustainable job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139952" y="2350519"/>
            <a:ext cx="0" cy="17802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0C9E56-F56D-415E-AC96-495BCC143CD8}"/>
              </a:ext>
            </a:extLst>
          </p:cNvPr>
          <p:cNvSpPr txBox="1"/>
          <p:nvPr/>
        </p:nvSpPr>
        <p:spPr>
          <a:xfrm>
            <a:off x="708469" y="2365119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         </a:t>
            </a:r>
            <a:r>
              <a:rPr lang="en-GB" sz="1600" b="1" u="sng" dirty="0">
                <a:latin typeface="+mj-lt"/>
              </a:rPr>
              <a:t>Customer’s profit</a:t>
            </a:r>
          </a:p>
          <a:p>
            <a:endParaRPr lang="en-GB" b="1" u="sng" dirty="0"/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Get workers at lowest wage</a:t>
            </a:r>
          </a:p>
          <a:p>
            <a:pPr marL="342900" indent="-342900">
              <a:buFont typeface="+mj-lt"/>
              <a:buAutoNum type="alphaUcPeriod"/>
            </a:pPr>
            <a:r>
              <a:rPr lang="en-GB"/>
              <a:t>Within </a:t>
            </a:r>
            <a:r>
              <a:rPr lang="en-IN"/>
              <a:t>1</a:t>
            </a:r>
            <a:r>
              <a:rPr lang="en-GB"/>
              <a:t> </a:t>
            </a:r>
            <a:r>
              <a:rPr lang="en-GB" dirty="0"/>
              <a:t>hour</a:t>
            </a:r>
          </a:p>
          <a:p>
            <a:pPr marL="342900" indent="-342900">
              <a:buFont typeface="+mj-lt"/>
              <a:buAutoNum type="alphaUcPeriod"/>
            </a:pPr>
            <a:r>
              <a:rPr lang="en-GB" dirty="0"/>
              <a:t>Only by a tap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77194F-D856-4AF3-9BBF-91182D7AF7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79" y="3551536"/>
            <a:ext cx="4211959" cy="21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229220925"/>
              </p:ext>
            </p:extLst>
          </p:nvPr>
        </p:nvGraphicFramePr>
        <p:xfrm>
          <a:off x="2771800" y="0"/>
          <a:ext cx="1872208" cy="833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4D342637-AB26-445B-941A-5BEE6D0F5CA1}"/>
              </a:ext>
            </a:extLst>
          </p:cNvPr>
          <p:cNvSpPr/>
          <p:nvPr/>
        </p:nvSpPr>
        <p:spPr>
          <a:xfrm>
            <a:off x="3662184" y="833178"/>
            <a:ext cx="45719" cy="369046"/>
          </a:xfrm>
          <a:prstGeom prst="down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F28EBF-8B42-461A-83D6-47481EC1597B}"/>
              </a:ext>
            </a:extLst>
          </p:cNvPr>
          <p:cNvCxnSpPr>
            <a:cxnSpLocks/>
          </p:cNvCxnSpPr>
          <p:nvPr/>
        </p:nvCxnSpPr>
        <p:spPr>
          <a:xfrm flipV="1">
            <a:off x="1105863" y="1164280"/>
            <a:ext cx="5669772" cy="72008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E553021-6E7D-438E-98F5-05328639659B}"/>
              </a:ext>
            </a:extLst>
          </p:cNvPr>
          <p:cNvSpPr/>
          <p:nvPr/>
        </p:nvSpPr>
        <p:spPr>
          <a:xfrm>
            <a:off x="1096147" y="1256194"/>
            <a:ext cx="45719" cy="419186"/>
          </a:xfrm>
          <a:prstGeom prst="downArrow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03639CD-2432-4CC1-AC1E-F4CC6A3B88C3}"/>
              </a:ext>
            </a:extLst>
          </p:cNvPr>
          <p:cNvSpPr/>
          <p:nvPr/>
        </p:nvSpPr>
        <p:spPr>
          <a:xfrm flipH="1">
            <a:off x="6719124" y="1173508"/>
            <a:ext cx="56067" cy="425116"/>
          </a:xfrm>
          <a:prstGeom prst="downArrow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F524DD-396D-4A73-81AD-9570EBDBE9A1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flipV="1">
            <a:off x="1737778" y="3730565"/>
            <a:ext cx="6548677" cy="34613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5E5E2AE-6DA7-4656-8E58-AD078FCA2280}"/>
              </a:ext>
            </a:extLst>
          </p:cNvPr>
          <p:cNvSpPr/>
          <p:nvPr/>
        </p:nvSpPr>
        <p:spPr>
          <a:xfrm>
            <a:off x="1714918" y="3765178"/>
            <a:ext cx="45719" cy="512534"/>
          </a:xfrm>
          <a:prstGeom prst="downArrow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F4685EB-2558-458C-8F84-2CC6FFE5B69C}"/>
              </a:ext>
            </a:extLst>
          </p:cNvPr>
          <p:cNvSpPr/>
          <p:nvPr/>
        </p:nvSpPr>
        <p:spPr>
          <a:xfrm>
            <a:off x="8263595" y="3730565"/>
            <a:ext cx="45719" cy="577099"/>
          </a:xfrm>
          <a:prstGeom prst="downArrow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endParaRPr lang="en-IN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1977711228"/>
              </p:ext>
            </p:extLst>
          </p:nvPr>
        </p:nvGraphicFramePr>
        <p:xfrm>
          <a:off x="1016658" y="3915620"/>
          <a:ext cx="1631483" cy="121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7" name="Diagram 36"/>
          <p:cNvGraphicFramePr/>
          <p:nvPr>
            <p:extLst>
              <p:ext uri="{D42A27DB-BD31-4B8C-83A1-F6EECF244321}">
                <p14:modId xmlns:p14="http://schemas.microsoft.com/office/powerpoint/2010/main" val="2710744257"/>
              </p:ext>
            </p:extLst>
          </p:nvPr>
        </p:nvGraphicFramePr>
        <p:xfrm>
          <a:off x="3512510" y="3971980"/>
          <a:ext cx="1811956" cy="1219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2235202111"/>
              </p:ext>
            </p:extLst>
          </p:nvPr>
        </p:nvGraphicFramePr>
        <p:xfrm>
          <a:off x="7544010" y="4307664"/>
          <a:ext cx="1468189" cy="1849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3" name="Arrow: Down 32">
            <a:extLst>
              <a:ext uri="{FF2B5EF4-FFF2-40B4-BE49-F238E27FC236}">
                <a16:creationId xmlns:a16="http://schemas.microsoft.com/office/drawing/2014/main" id="{706F5B2B-9B08-4F13-A395-5141E56704C5}"/>
              </a:ext>
            </a:extLst>
          </p:cNvPr>
          <p:cNvSpPr/>
          <p:nvPr/>
        </p:nvSpPr>
        <p:spPr>
          <a:xfrm>
            <a:off x="6516216" y="3765178"/>
            <a:ext cx="45719" cy="536133"/>
          </a:xfrm>
          <a:prstGeom prst="downArrow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278595575"/>
              </p:ext>
            </p:extLst>
          </p:nvPr>
        </p:nvGraphicFramePr>
        <p:xfrm>
          <a:off x="5904077" y="4326787"/>
          <a:ext cx="1417385" cy="1054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025521857"/>
              </p:ext>
            </p:extLst>
          </p:nvPr>
        </p:nvGraphicFramePr>
        <p:xfrm>
          <a:off x="239067" y="1703333"/>
          <a:ext cx="1914158" cy="1580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6065A9E0-A6EF-46A2-AEC8-E60116F9FFD3}"/>
              </a:ext>
            </a:extLst>
          </p:cNvPr>
          <p:cNvSpPr/>
          <p:nvPr/>
        </p:nvSpPr>
        <p:spPr>
          <a:xfrm>
            <a:off x="0" y="0"/>
            <a:ext cx="1475656" cy="9132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71323" tIns="35662" rIns="71323" bIns="35662" rtlCol="0" anchor="ctr"/>
          <a:lstStyle/>
          <a:p>
            <a:pPr algn="ctr"/>
            <a:r>
              <a:rPr lang="en-IN" dirty="0"/>
              <a:t>REVENUE MODEL</a:t>
            </a:r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1315660156"/>
              </p:ext>
            </p:extLst>
          </p:nvPr>
        </p:nvGraphicFramePr>
        <p:xfrm>
          <a:off x="5783003" y="1598624"/>
          <a:ext cx="2235071" cy="1077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E945198-3CBC-4A2A-8049-4A447213D708}"/>
              </a:ext>
            </a:extLst>
          </p:cNvPr>
          <p:cNvSpPr/>
          <p:nvPr/>
        </p:nvSpPr>
        <p:spPr>
          <a:xfrm>
            <a:off x="3635896" y="1878261"/>
            <a:ext cx="1565185" cy="1146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Gross revenue +</a:t>
            </a:r>
          </a:p>
          <a:p>
            <a:pPr algn="ctr"/>
            <a:r>
              <a:rPr lang="en-GB" dirty="0"/>
              <a:t>App based ads</a:t>
            </a:r>
          </a:p>
          <a:p>
            <a:pPr algn="ctr"/>
            <a:r>
              <a:rPr lang="en-GB" dirty="0"/>
              <a:t>(100%)</a:t>
            </a:r>
            <a:endParaRPr lang="en-IN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A5092C9-883F-4047-9B7F-821E131C2136}"/>
              </a:ext>
            </a:extLst>
          </p:cNvPr>
          <p:cNvSpPr/>
          <p:nvPr/>
        </p:nvSpPr>
        <p:spPr>
          <a:xfrm flipH="1">
            <a:off x="4372769" y="3028582"/>
            <a:ext cx="45719" cy="1242941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1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CE6D5-5C3D-4ECE-8155-11E5794EF4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" r="5521" b="-3"/>
          <a:stretch/>
        </p:blipFill>
        <p:spPr>
          <a:xfrm>
            <a:off x="20" y="10"/>
            <a:ext cx="3147352" cy="5714990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D0D2B-D0CD-48D8-858C-D0C5C60A7E45}"/>
              </a:ext>
            </a:extLst>
          </p:cNvPr>
          <p:cNvSpPr txBox="1"/>
          <p:nvPr/>
        </p:nvSpPr>
        <p:spPr>
          <a:xfrm>
            <a:off x="3573313" y="1313659"/>
            <a:ext cx="5098904" cy="3087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latin typeface="Brush Script MT" panose="03060802040406070304" pitchFamily="66" charset="0"/>
              </a:rPr>
              <a:t>   </a:t>
            </a:r>
            <a:r>
              <a:rPr lang="en-US" sz="4600" dirty="0">
                <a:latin typeface="Brush Script MT" panose="03060802040406070304" pitchFamily="66" charset="0"/>
              </a:rPr>
              <a:t>Skills in our team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600" dirty="0">
              <a:latin typeface="Brush Script MT" panose="03060802040406070304" pitchFamily="66" charset="0"/>
            </a:endParaRP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Goal oriented decisions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Good technical knowledge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Excellence in management skills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A good idea about market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Good communication skills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Openness to new ideas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Tech savvy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/>
              <a:t>Creative and customer-concentric focus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47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638</TotalTime>
  <Words>679</Words>
  <Application>Microsoft Office PowerPoint</Application>
  <PresentationFormat>On-screen Show (16:10)</PresentationFormat>
  <Paragraphs>121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 International  Newtown</dc:title>
  <dc:creator>SYSTEM-07</dc:creator>
  <cp:lastModifiedBy>SANKHADIP ROY</cp:lastModifiedBy>
  <cp:revision>71</cp:revision>
  <dcterms:created xsi:type="dcterms:W3CDTF">2022-03-15T04:29:33Z</dcterms:created>
  <dcterms:modified xsi:type="dcterms:W3CDTF">2022-03-22T10:19:55Z</dcterms:modified>
</cp:coreProperties>
</file>