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8"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jyoti Bose" userId="8d5ae69aad570ed8" providerId="LiveId" clId="{563215D6-B3C2-423A-BDA2-CE1ACDC3C661}"/>
    <pc:docChg chg="custSel addSld modSld sldOrd">
      <pc:chgData name="Debojyoti Bose" userId="8d5ae69aad570ed8" providerId="LiveId" clId="{563215D6-B3C2-423A-BDA2-CE1ACDC3C661}" dt="2022-08-16T15:20:02.801" v="78" actId="12"/>
      <pc:docMkLst>
        <pc:docMk/>
      </pc:docMkLst>
      <pc:sldChg chg="delSp modSp new mod ord">
        <pc:chgData name="Debojyoti Bose" userId="8d5ae69aad570ed8" providerId="LiveId" clId="{563215D6-B3C2-423A-BDA2-CE1ACDC3C661}" dt="2022-08-16T15:12:55.484" v="19"/>
        <pc:sldMkLst>
          <pc:docMk/>
          <pc:sldMk cId="358531509" sldId="261"/>
        </pc:sldMkLst>
        <pc:spChg chg="mod">
          <ac:chgData name="Debojyoti Bose" userId="8d5ae69aad570ed8" providerId="LiveId" clId="{563215D6-B3C2-423A-BDA2-CE1ACDC3C661}" dt="2022-08-16T15:12:48.880" v="17" actId="1076"/>
          <ac:spMkLst>
            <pc:docMk/>
            <pc:sldMk cId="358531509" sldId="261"/>
            <ac:spMk id="2" creationId="{75FE2A3F-8A4C-DD02-D103-1E48E1494BDB}"/>
          </ac:spMkLst>
        </pc:spChg>
        <pc:spChg chg="del">
          <ac:chgData name="Debojyoti Bose" userId="8d5ae69aad570ed8" providerId="LiveId" clId="{563215D6-B3C2-423A-BDA2-CE1ACDC3C661}" dt="2022-08-16T15:10:15.050" v="4" actId="21"/>
          <ac:spMkLst>
            <pc:docMk/>
            <pc:sldMk cId="358531509" sldId="261"/>
            <ac:spMk id="3" creationId="{8E914312-2C75-1462-2D84-2D66DA07817E}"/>
          </ac:spMkLst>
        </pc:spChg>
      </pc:sldChg>
      <pc:sldChg chg="modSp new mod">
        <pc:chgData name="Debojyoti Bose" userId="8d5ae69aad570ed8" providerId="LiveId" clId="{563215D6-B3C2-423A-BDA2-CE1ACDC3C661}" dt="2022-08-16T15:20:02.801" v="78" actId="12"/>
        <pc:sldMkLst>
          <pc:docMk/>
          <pc:sldMk cId="194593062" sldId="262"/>
        </pc:sldMkLst>
        <pc:spChg chg="mod">
          <ac:chgData name="Debojyoti Bose" userId="8d5ae69aad570ed8" providerId="LiveId" clId="{563215D6-B3C2-423A-BDA2-CE1ACDC3C661}" dt="2022-08-16T15:20:02.801" v="78" actId="12"/>
          <ac:spMkLst>
            <pc:docMk/>
            <pc:sldMk cId="194593062" sldId="262"/>
            <ac:spMk id="2" creationId="{385AA648-F812-FA5D-3191-93D05347CB7A}"/>
          </ac:spMkLst>
        </pc:spChg>
        <pc:spChg chg="mod">
          <ac:chgData name="Debojyoti Bose" userId="8d5ae69aad570ed8" providerId="LiveId" clId="{563215D6-B3C2-423A-BDA2-CE1ACDC3C661}" dt="2022-08-16T15:15:23.183" v="34" actId="113"/>
          <ac:spMkLst>
            <pc:docMk/>
            <pc:sldMk cId="194593062" sldId="262"/>
            <ac:spMk id="3" creationId="{24091C0A-798E-6A6A-8482-8170C70DB4C4}"/>
          </ac:spMkLst>
        </pc:spChg>
      </pc:sldChg>
      <pc:sldChg chg="addSp delSp modSp new mod">
        <pc:chgData name="Debojyoti Bose" userId="8d5ae69aad570ed8" providerId="LiveId" clId="{563215D6-B3C2-423A-BDA2-CE1ACDC3C661}" dt="2022-08-16T15:17:41.597" v="49" actId="113"/>
        <pc:sldMkLst>
          <pc:docMk/>
          <pc:sldMk cId="519376216" sldId="263"/>
        </pc:sldMkLst>
        <pc:spChg chg="del">
          <ac:chgData name="Debojyoti Bose" userId="8d5ae69aad570ed8" providerId="LiveId" clId="{563215D6-B3C2-423A-BDA2-CE1ACDC3C661}" dt="2022-08-16T15:16:21.718" v="36" actId="21"/>
          <ac:spMkLst>
            <pc:docMk/>
            <pc:sldMk cId="519376216" sldId="263"/>
            <ac:spMk id="2" creationId="{2CF7E58F-F0FB-04CD-715B-8C493472FD76}"/>
          </ac:spMkLst>
        </pc:spChg>
        <pc:spChg chg="del mod">
          <ac:chgData name="Debojyoti Bose" userId="8d5ae69aad570ed8" providerId="LiveId" clId="{563215D6-B3C2-423A-BDA2-CE1ACDC3C661}" dt="2022-08-16T15:16:32.630" v="40"/>
          <ac:spMkLst>
            <pc:docMk/>
            <pc:sldMk cId="519376216" sldId="263"/>
            <ac:spMk id="3" creationId="{13571099-415A-9D70-A7C6-BE2D9BEEB19D}"/>
          </ac:spMkLst>
        </pc:spChg>
        <pc:spChg chg="add del mod">
          <ac:chgData name="Debojyoti Bose" userId="8d5ae69aad570ed8" providerId="LiveId" clId="{563215D6-B3C2-423A-BDA2-CE1ACDC3C661}" dt="2022-08-16T15:16:34.607" v="41"/>
          <ac:spMkLst>
            <pc:docMk/>
            <pc:sldMk cId="519376216" sldId="263"/>
            <ac:spMk id="4" creationId="{A2C64AE2-18A3-A83A-31DB-CDE0DCC5BDF2}"/>
          </ac:spMkLst>
        </pc:spChg>
        <pc:spChg chg="add mod">
          <ac:chgData name="Debojyoti Bose" userId="8d5ae69aad570ed8" providerId="LiveId" clId="{563215D6-B3C2-423A-BDA2-CE1ACDC3C661}" dt="2022-08-16T15:17:41.597" v="49" actId="113"/>
          <ac:spMkLst>
            <pc:docMk/>
            <pc:sldMk cId="519376216" sldId="263"/>
            <ac:spMk id="5" creationId="{A984E07F-9C40-901A-3AC0-062A63FD8384}"/>
          </ac:spMkLst>
        </pc:spChg>
      </pc:sldChg>
      <pc:sldChg chg="modSp new mod">
        <pc:chgData name="Debojyoti Bose" userId="8d5ae69aad570ed8" providerId="LiveId" clId="{563215D6-B3C2-423A-BDA2-CE1ACDC3C661}" dt="2022-08-16T15:19:47.438" v="77" actId="1076"/>
        <pc:sldMkLst>
          <pc:docMk/>
          <pc:sldMk cId="233303660" sldId="264"/>
        </pc:sldMkLst>
        <pc:spChg chg="mod">
          <ac:chgData name="Debojyoti Bose" userId="8d5ae69aad570ed8" providerId="LiveId" clId="{563215D6-B3C2-423A-BDA2-CE1ACDC3C661}" dt="2022-08-16T15:19:18.427" v="69" actId="14100"/>
          <ac:spMkLst>
            <pc:docMk/>
            <pc:sldMk cId="233303660" sldId="264"/>
            <ac:spMk id="2" creationId="{F001F8FC-FBAA-ACFB-7D43-8BB26A24BC96}"/>
          </ac:spMkLst>
        </pc:spChg>
        <pc:spChg chg="mod">
          <ac:chgData name="Debojyoti Bose" userId="8d5ae69aad570ed8" providerId="LiveId" clId="{563215D6-B3C2-423A-BDA2-CE1ACDC3C661}" dt="2022-08-16T15:19:47.438" v="77" actId="1076"/>
          <ac:spMkLst>
            <pc:docMk/>
            <pc:sldMk cId="233303660" sldId="264"/>
            <ac:spMk id="3" creationId="{9D0A61FA-FAEA-B669-B84C-F4558FADFE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E286-3974-EE88-D221-2A8EB352E2E8}"/>
              </a:ext>
            </a:extLst>
          </p:cNvPr>
          <p:cNvSpPr>
            <a:spLocks noGrp="1"/>
          </p:cNvSpPr>
          <p:nvPr>
            <p:ph type="ctrTitle"/>
          </p:nvPr>
        </p:nvSpPr>
        <p:spPr>
          <a:xfrm>
            <a:off x="527331" y="98611"/>
            <a:ext cx="6384458" cy="1689040"/>
          </a:xfrm>
        </p:spPr>
        <p:txBody>
          <a:bodyPr>
            <a:normAutofit fontScale="90000"/>
          </a:bodyPr>
          <a:lstStyle/>
          <a:p>
            <a:r>
              <a:rPr lang="en-US" b="1" dirty="0"/>
              <a:t>FUNDAMENALS OF BLOCKCHAIN</a:t>
            </a:r>
            <a:endParaRPr lang="en-IN" b="1" dirty="0"/>
          </a:p>
        </p:txBody>
      </p:sp>
      <p:sp>
        <p:nvSpPr>
          <p:cNvPr id="3" name="Subtitle 2">
            <a:extLst>
              <a:ext uri="{FF2B5EF4-FFF2-40B4-BE49-F238E27FC236}">
                <a16:creationId xmlns:a16="http://schemas.microsoft.com/office/drawing/2014/main" id="{DC88D067-000D-EF8C-7E11-94CC93E6AC7D}"/>
              </a:ext>
            </a:extLst>
          </p:cNvPr>
          <p:cNvSpPr>
            <a:spLocks noGrp="1"/>
          </p:cNvSpPr>
          <p:nvPr>
            <p:ph type="subTitle" idx="1"/>
          </p:nvPr>
        </p:nvSpPr>
        <p:spPr>
          <a:xfrm>
            <a:off x="8837614" y="4624979"/>
            <a:ext cx="2968904" cy="1982009"/>
          </a:xfrm>
        </p:spPr>
        <p:txBody>
          <a:bodyPr>
            <a:normAutofit/>
          </a:bodyPr>
          <a:lstStyle/>
          <a:p>
            <a:r>
              <a:rPr lang="en-US" sz="2200" b="1" dirty="0"/>
              <a:t>PRESENTED BY</a:t>
            </a:r>
          </a:p>
          <a:p>
            <a:r>
              <a:rPr lang="en-US" dirty="0"/>
              <a:t>DEBOJYOTI BOSE</a:t>
            </a:r>
          </a:p>
          <a:p>
            <a:r>
              <a:rPr lang="en-US" dirty="0"/>
              <a:t>SAPTARSHI SANTRA</a:t>
            </a:r>
          </a:p>
          <a:p>
            <a:r>
              <a:rPr lang="en-US" dirty="0"/>
              <a:t>SANKHADIP ROY</a:t>
            </a:r>
          </a:p>
          <a:p>
            <a:endParaRPr lang="en-IN" dirty="0"/>
          </a:p>
        </p:txBody>
      </p:sp>
    </p:spTree>
    <p:extLst>
      <p:ext uri="{BB962C8B-B14F-4D97-AF65-F5344CB8AC3E}">
        <p14:creationId xmlns:p14="http://schemas.microsoft.com/office/powerpoint/2010/main" val="96329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8A2BC011-61AA-489C-E9C5-C94DD2636517}"/>
              </a:ext>
            </a:extLst>
          </p:cNvPr>
          <p:cNvPicPr>
            <a:picLocks noChangeAspect="1"/>
          </p:cNvPicPr>
          <p:nvPr/>
        </p:nvPicPr>
        <p:blipFill>
          <a:blip r:embed="rId2"/>
          <a:stretch>
            <a:fillRect/>
          </a:stretch>
        </p:blipFill>
        <p:spPr>
          <a:xfrm>
            <a:off x="-37514" y="3347"/>
            <a:ext cx="12192000" cy="6854653"/>
          </a:xfrm>
          <a:prstGeom prst="rect">
            <a:avLst/>
          </a:prstGeom>
        </p:spPr>
      </p:pic>
    </p:spTree>
    <p:extLst>
      <p:ext uri="{BB962C8B-B14F-4D97-AF65-F5344CB8AC3E}">
        <p14:creationId xmlns:p14="http://schemas.microsoft.com/office/powerpoint/2010/main" val="257303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DE5F3163-6FBE-473A-0316-4DE0EC878467}"/>
              </a:ext>
            </a:extLst>
          </p:cNvPr>
          <p:cNvSpPr txBox="1">
            <a:spLocks/>
          </p:cNvSpPr>
          <p:nvPr/>
        </p:nvSpPr>
        <p:spPr>
          <a:xfrm>
            <a:off x="949119" y="1391509"/>
            <a:ext cx="6028150" cy="441717"/>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v"/>
            </a:pPr>
            <a:endParaRPr lang="en-GB" sz="2400" b="1" dirty="0">
              <a:solidFill>
                <a:schemeClr val="tx1"/>
              </a:solidFill>
              <a:latin typeface="Open Sans" panose="020B0604020202020204" pitchFamily="34" charset="0"/>
            </a:endParaRPr>
          </a:p>
        </p:txBody>
      </p:sp>
      <p:sp>
        <p:nvSpPr>
          <p:cNvPr id="4" name="Content Placeholder 13">
            <a:extLst>
              <a:ext uri="{FF2B5EF4-FFF2-40B4-BE49-F238E27FC236}">
                <a16:creationId xmlns:a16="http://schemas.microsoft.com/office/drawing/2014/main" id="{A48D9AA2-0AF7-0B7F-010B-DEDF7F508862}"/>
              </a:ext>
            </a:extLst>
          </p:cNvPr>
          <p:cNvSpPr txBox="1">
            <a:spLocks/>
          </p:cNvSpPr>
          <p:nvPr/>
        </p:nvSpPr>
        <p:spPr>
          <a:xfrm>
            <a:off x="1390291" y="1307914"/>
            <a:ext cx="10469218" cy="524563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sz="2400" b="1" dirty="0">
                <a:solidFill>
                  <a:schemeClr val="tx1"/>
                </a:solidFill>
                <a:latin typeface="Open Sans" panose="020B0604020202020204" pitchFamily="34" charset="0"/>
              </a:rPr>
              <a:t>What is Blockchain mining ?</a:t>
            </a:r>
            <a:endParaRPr lang="en-GB" sz="2400" dirty="0">
              <a:solidFill>
                <a:schemeClr val="tx1"/>
              </a:solidFill>
              <a:latin typeface="Open Sans" panose="020B0604020202020204" pitchFamily="34" charset="0"/>
            </a:endParaRPr>
          </a:p>
          <a:p>
            <a:r>
              <a:rPr lang="en-GB" sz="2400" dirty="0">
                <a:solidFill>
                  <a:schemeClr val="tx1"/>
                </a:solidFill>
                <a:latin typeface="Calibri" panose="020F0502020204030204" pitchFamily="34" charset="0"/>
                <a:cs typeface="Calibri" panose="020F0502020204030204" pitchFamily="34" charset="0"/>
              </a:rPr>
              <a:t>Blockchain Mining Is a process in which Blockchain miner add transaction data to a digital currency’s global public ledger of past transactions after solving puzzles.</a:t>
            </a:r>
          </a:p>
          <a:p>
            <a:endParaRPr lang="en-GB" sz="2000" b="1" dirty="0">
              <a:solidFill>
                <a:schemeClr val="tx1"/>
              </a:solidFill>
              <a:latin typeface="Open Sans" panose="020B0604020202020204" pitchFamily="34" charset="0"/>
            </a:endParaRPr>
          </a:p>
          <a:p>
            <a:pPr>
              <a:buFont typeface="Wingdings" panose="05000000000000000000" pitchFamily="2" charset="2"/>
              <a:buChar char="v"/>
            </a:pPr>
            <a:r>
              <a:rPr lang="en-GB" sz="2400" b="1" dirty="0">
                <a:solidFill>
                  <a:schemeClr val="tx1"/>
                </a:solidFill>
                <a:latin typeface="Open Sans" panose="020B0604020202020204" pitchFamily="34" charset="0"/>
              </a:rPr>
              <a:t>Mining  a New Block</a:t>
            </a:r>
          </a:p>
          <a:p>
            <a:r>
              <a:rPr lang="en-GB" sz="2400" dirty="0">
                <a:solidFill>
                  <a:schemeClr val="tx1"/>
                </a:solidFill>
                <a:latin typeface="Calibri" panose="020F0502020204030204" pitchFamily="34" charset="0"/>
                <a:cs typeface="Calibri" panose="020F0502020204030204" pitchFamily="34" charset="0"/>
              </a:rPr>
              <a:t>After a block’s capacity is full (exceeds its transaction capacity or size), verified transactions are temporarily kept in a memory pool called MEM POOL.</a:t>
            </a:r>
          </a:p>
          <a:p>
            <a:r>
              <a:rPr lang="en-GB" sz="2400" dirty="0">
                <a:solidFill>
                  <a:schemeClr val="tx1"/>
                </a:solidFill>
                <a:latin typeface="Calibri" panose="020F0502020204030204" pitchFamily="34" charset="0"/>
                <a:cs typeface="Calibri" panose="020F0502020204030204" pitchFamily="34" charset="0"/>
              </a:rPr>
              <a:t>Then for every transaction a hash is created to secure all transactions. Then Markle tree is created for every hash to extract a Markle root.</a:t>
            </a:r>
          </a:p>
          <a:p>
            <a:r>
              <a:rPr lang="en-GB" sz="2400" dirty="0">
                <a:solidFill>
                  <a:schemeClr val="tx1"/>
                </a:solidFill>
                <a:latin typeface="Calibri" panose="020F0502020204030204" pitchFamily="34" charset="0"/>
                <a:cs typeface="Calibri" panose="020F0502020204030204" pitchFamily="34" charset="0"/>
              </a:rPr>
              <a:t>After collecting and arranging verified transactions in a candidate block the miner needs to construct the block header</a:t>
            </a:r>
          </a:p>
        </p:txBody>
      </p:sp>
      <p:sp>
        <p:nvSpPr>
          <p:cNvPr id="5" name="Title 1">
            <a:extLst>
              <a:ext uri="{FF2B5EF4-FFF2-40B4-BE49-F238E27FC236}">
                <a16:creationId xmlns:a16="http://schemas.microsoft.com/office/drawing/2014/main" id="{01692591-15F8-27CE-76C0-06EE17AD849C}"/>
              </a:ext>
            </a:extLst>
          </p:cNvPr>
          <p:cNvSpPr txBox="1">
            <a:spLocks/>
          </p:cNvSpPr>
          <p:nvPr/>
        </p:nvSpPr>
        <p:spPr>
          <a:xfrm>
            <a:off x="3809290" y="304453"/>
            <a:ext cx="4785453" cy="824947"/>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Blockchain Mining</a:t>
            </a:r>
          </a:p>
        </p:txBody>
      </p:sp>
    </p:spTree>
    <p:extLst>
      <p:ext uri="{BB962C8B-B14F-4D97-AF65-F5344CB8AC3E}">
        <p14:creationId xmlns:p14="http://schemas.microsoft.com/office/powerpoint/2010/main" val="86933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66264-0D1E-51B4-A349-37A77101DA46}"/>
              </a:ext>
            </a:extLst>
          </p:cNvPr>
          <p:cNvSpPr txBox="1"/>
          <p:nvPr/>
        </p:nvSpPr>
        <p:spPr>
          <a:xfrm>
            <a:off x="1547736" y="357810"/>
            <a:ext cx="10485238" cy="7109639"/>
          </a:xfrm>
          <a:prstGeom prst="rect">
            <a:avLst/>
          </a:prstGeom>
          <a:noFill/>
        </p:spPr>
        <p:txBody>
          <a:bodyPr wrap="square" rtlCol="0">
            <a:spAutoFit/>
          </a:bodyPr>
          <a:lstStyle/>
          <a:p>
            <a:pPr marL="342900" indent="-342900">
              <a:buFont typeface="Arial" panose="020B0604020202020204" pitchFamily="34" charset="0"/>
              <a:buChar char="•"/>
            </a:pPr>
            <a:r>
              <a:rPr lang="en-GB" sz="2400" i="1" dirty="0">
                <a:latin typeface="Calibri" panose="020F0502020204030204" pitchFamily="34" charset="0"/>
                <a:cs typeface="Calibri" panose="020F0502020204030204" pitchFamily="34" charset="0"/>
              </a:rPr>
              <a:t>Block header contains</a:t>
            </a:r>
          </a:p>
          <a:p>
            <a:pPr marL="285750" indent="-285750">
              <a:buFontTx/>
              <a:buChar char="-"/>
            </a:pPr>
            <a:r>
              <a:rPr lang="en-GB" sz="2400" dirty="0">
                <a:latin typeface="Calibri" panose="020F0502020204030204" pitchFamily="34" charset="0"/>
                <a:cs typeface="Calibri" panose="020F0502020204030204" pitchFamily="34" charset="0"/>
              </a:rPr>
              <a:t>a summary of all the transaction data in the candidate block</a:t>
            </a:r>
          </a:p>
          <a:p>
            <a:pPr marL="285750" indent="-285750">
              <a:buFontTx/>
              <a:buChar char="-"/>
            </a:pPr>
            <a:r>
              <a:rPr lang="en-GB" sz="2400" dirty="0">
                <a:latin typeface="Calibri" panose="020F0502020204030204" pitchFamily="34" charset="0"/>
                <a:cs typeface="Calibri" panose="020F0502020204030204" pitchFamily="34" charset="0"/>
              </a:rPr>
              <a:t>a link to the previous block in the chain also known as a parent block</a:t>
            </a:r>
          </a:p>
          <a:p>
            <a:pPr marL="285750" indent="-285750">
              <a:buFontTx/>
              <a:buChar char="-"/>
            </a:pPr>
            <a:r>
              <a:rPr lang="en-GB" sz="2400" dirty="0">
                <a:latin typeface="Calibri" panose="020F0502020204030204" pitchFamily="34" charset="0"/>
                <a:cs typeface="Calibri" panose="020F0502020204030204" pitchFamily="34" charset="0"/>
              </a:rPr>
              <a:t>a timestamp showing the time of creation of the block</a:t>
            </a:r>
          </a:p>
          <a:p>
            <a:pPr marL="285750" indent="-285750">
              <a:buFontTx/>
              <a:buChar char="-"/>
            </a:pPr>
            <a:r>
              <a:rPr lang="en-GB" sz="2400" dirty="0">
                <a:latin typeface="Calibri" panose="020F0502020204030204" pitchFamily="34" charset="0"/>
                <a:cs typeface="Calibri" panose="020F0502020204030204" pitchFamily="34" charset="0"/>
              </a:rPr>
              <a:t>a valid Proof-of-Work</a:t>
            </a:r>
          </a:p>
          <a:p>
            <a:pPr marL="342900" indent="-342900">
              <a:buFont typeface="Arial" panose="020B0604020202020204" pitchFamily="34" charset="0"/>
              <a:buChar char="•"/>
            </a:pPr>
            <a:r>
              <a:rPr lang="en-GB" sz="2400" i="1" dirty="0">
                <a:latin typeface="Calibri" panose="020F0502020204030204" pitchFamily="34" charset="0"/>
                <a:cs typeface="Calibri" panose="020F0502020204030204" pitchFamily="34" charset="0"/>
              </a:rPr>
              <a:t>Block Header is then Hashed to get a Block Identifier</a:t>
            </a:r>
          </a:p>
          <a:p>
            <a:pPr lvl="1"/>
            <a:r>
              <a:rPr lang="en-GB" sz="2400" dirty="0">
                <a:solidFill>
                  <a:schemeClr val="tx1"/>
                </a:solidFill>
                <a:latin typeface="Calibri" panose="020F0502020204030204" pitchFamily="34" charset="0"/>
                <a:cs typeface="Calibri" panose="020F0502020204030204" pitchFamily="34" charset="0"/>
              </a:rPr>
              <a:t>Mining new blocks involve generating the block’s hash with a certain number of   leading zeros (0s). The number of leading zeros is provided by the difficulty     level of the current Blockchain. This means that if the blockchain has a difficulty of 3, we have to generate a block that starts with three zeros “000” e.g., </a:t>
            </a:r>
            <a:r>
              <a:rPr lang="en-GB" sz="2400" b="1" dirty="0">
                <a:solidFill>
                  <a:schemeClr val="tx1"/>
                </a:solidFill>
                <a:latin typeface="Calibri" panose="020F0502020204030204" pitchFamily="34" charset="0"/>
                <a:cs typeface="Calibri" panose="020F0502020204030204" pitchFamily="34" charset="0"/>
              </a:rPr>
              <a:t>“000f34abad….”</a:t>
            </a:r>
            <a:r>
              <a:rPr lang="en-GB" sz="2400" dirty="0">
                <a:solidFill>
                  <a:schemeClr val="tx1"/>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After deriving the hash from the block’s content, we can’t change the content, but we can certainly increase the proof of work (</a:t>
            </a:r>
            <a:r>
              <a:rPr lang="en-GB" sz="2400" dirty="0" err="1">
                <a:latin typeface="Calibri" panose="020F0502020204030204" pitchFamily="34" charset="0"/>
                <a:cs typeface="Calibri" panose="020F0502020204030204" pitchFamily="34" charset="0"/>
              </a:rPr>
              <a:t>PoW</a:t>
            </a:r>
            <a:r>
              <a:rPr lang="en-GB" sz="2400" dirty="0">
                <a:latin typeface="Calibri" panose="020F0502020204030204" pitchFamily="34" charset="0"/>
                <a:cs typeface="Calibri" panose="020F0502020204030204" pitchFamily="34" charset="0"/>
              </a:rPr>
              <a:t>) value until we satisfy the TARGET mining condition.</a:t>
            </a:r>
          </a:p>
          <a:p>
            <a:pPr marL="285750" indent="-285750">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To implement this, we have create a mine() method for the Block class that will keep incrementing the </a:t>
            </a:r>
            <a:r>
              <a:rPr lang="en-US" altLang="en-US" sz="2400" dirty="0" err="1">
                <a:latin typeface="Calibri" panose="020F0502020204030204" pitchFamily="34" charset="0"/>
                <a:cs typeface="Calibri" panose="020F0502020204030204" pitchFamily="34" charset="0"/>
              </a:rPr>
              <a:t>PoW</a:t>
            </a:r>
            <a:r>
              <a:rPr lang="en-US" altLang="en-US" sz="2400" dirty="0">
                <a:latin typeface="Calibri" panose="020F0502020204030204" pitchFamily="34" charset="0"/>
                <a:cs typeface="Calibri" panose="020F0502020204030204" pitchFamily="34" charset="0"/>
              </a:rPr>
              <a:t> value and calculating the block hash until we get a valid hash. </a:t>
            </a:r>
          </a:p>
          <a:p>
            <a:endParaRPr lang="en-GB" sz="24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977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2DF4-4994-7AFE-2A02-748CA4AAF0A0}"/>
              </a:ext>
            </a:extLst>
          </p:cNvPr>
          <p:cNvSpPr txBox="1">
            <a:spLocks/>
          </p:cNvSpPr>
          <p:nvPr/>
        </p:nvSpPr>
        <p:spPr>
          <a:xfrm>
            <a:off x="2006505" y="184972"/>
            <a:ext cx="9143998" cy="1020762"/>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v"/>
            </a:pPr>
            <a:endParaRPr lang="en-GB" b="1" dirty="0">
              <a:solidFill>
                <a:schemeClr val="tx1"/>
              </a:solidFill>
              <a:latin typeface="sohne"/>
            </a:endParaRPr>
          </a:p>
        </p:txBody>
      </p:sp>
      <p:sp>
        <p:nvSpPr>
          <p:cNvPr id="3" name="TextBox 2">
            <a:extLst>
              <a:ext uri="{FF2B5EF4-FFF2-40B4-BE49-F238E27FC236}">
                <a16:creationId xmlns:a16="http://schemas.microsoft.com/office/drawing/2014/main" id="{5116A982-08D5-A7DC-16E6-6C647D012957}"/>
              </a:ext>
            </a:extLst>
          </p:cNvPr>
          <p:cNvSpPr txBox="1"/>
          <p:nvPr/>
        </p:nvSpPr>
        <p:spPr>
          <a:xfrm>
            <a:off x="1041497" y="184972"/>
            <a:ext cx="11150503" cy="6811095"/>
          </a:xfrm>
          <a:prstGeom prst="rect">
            <a:avLst/>
          </a:prstGeom>
          <a:noFill/>
        </p:spPr>
        <p:txBody>
          <a:bodyPr wrap="square" rtlCol="0">
            <a:spAutoFit/>
          </a:bodyPr>
          <a:lstStyle/>
          <a:p>
            <a:pPr marL="342900" indent="-342900" defTabSz="914400" eaLnBrk="0" fontAlgn="base" hangingPunct="0">
              <a:spcBef>
                <a:spcPct val="0"/>
              </a:spcBef>
              <a:spcAft>
                <a:spcPct val="0"/>
              </a:spcAft>
              <a:buFont typeface="Wingdings" panose="05000000000000000000" pitchFamily="2" charset="2"/>
              <a:buChar char="v"/>
            </a:pPr>
            <a:r>
              <a:rPr lang="en-GB" sz="2400" b="1" dirty="0">
                <a:solidFill>
                  <a:schemeClr val="tx1"/>
                </a:solidFill>
                <a:latin typeface="sohne"/>
              </a:rPr>
              <a:t>Adding new blocks to the blockchain</a:t>
            </a:r>
            <a:endParaRPr lang="en-US" altLang="en-US" sz="2400" dirty="0">
              <a:latin typeface="charter"/>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latin typeface="charter"/>
              </a:rPr>
              <a:t>To add a new block, an</a:t>
            </a:r>
            <a:r>
              <a:rPr kumimoji="0" lang="en-US" altLang="en-US" sz="2400" b="0" i="0" u="none" strike="noStrike" cap="none" normalizeH="0" baseline="0" dirty="0">
                <a:ln>
                  <a:noFill/>
                </a:ln>
                <a:effectLst/>
                <a:latin typeface="charter"/>
              </a:rPr>
              <a:t> </a:t>
            </a:r>
            <a:r>
              <a:rPr kumimoji="0" lang="en-US" altLang="en-US" sz="2400" b="0" i="0" u="none" strike="noStrike" cap="none" normalizeH="0" baseline="0" dirty="0">
                <a:ln>
                  <a:noFill/>
                </a:ln>
                <a:effectLst/>
                <a:latin typeface="Menlo"/>
              </a:rPr>
              <a:t>add Block </a:t>
            </a:r>
            <a:r>
              <a:rPr kumimoji="0" lang="en-US" altLang="en-US" sz="2400" b="0" i="0" u="none" strike="noStrike" cap="none" normalizeH="0" baseline="0" dirty="0">
                <a:ln>
                  <a:noFill/>
                </a:ln>
                <a:effectLst/>
                <a:latin typeface="charter"/>
              </a:rPr>
              <a:t>method will :</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charter"/>
              </a:rPr>
              <a:t> Collects the details of a transaction (sender, receiver, and transfer amount) from</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charter"/>
              </a:rPr>
              <a:t>   the parameter.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charter"/>
              </a:rPr>
              <a:t> Creates a new block with the transaction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charter"/>
              </a:rPr>
              <a:t> Mines the new block with the </a:t>
            </a:r>
            <a:r>
              <a:rPr kumimoji="0" lang="en-US" altLang="en-US" sz="2400" b="0" i="0" u="none" strike="noStrike" cap="none" normalizeH="0" baseline="0" dirty="0">
                <a:ln>
                  <a:noFill/>
                </a:ln>
                <a:effectLst/>
                <a:latin typeface="Menlo"/>
              </a:rPr>
              <a:t>mine</a:t>
            </a:r>
            <a:r>
              <a:rPr kumimoji="0" lang="en-US" altLang="en-US" sz="2400" b="0" i="0" u="none" strike="noStrike" cap="none" normalizeH="0" baseline="0" dirty="0">
                <a:ln>
                  <a:noFill/>
                </a:ln>
                <a:effectLst/>
                <a:latin typeface="charter"/>
              </a:rPr>
              <a:t> method of the Block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charter"/>
              </a:rPr>
              <a:t> Push the newly created block to the </a:t>
            </a:r>
            <a:r>
              <a:rPr kumimoji="0" lang="en-US" altLang="en-US" sz="2400" b="0" i="0" u="none" strike="noStrike" cap="none" normalizeH="0" baseline="0" dirty="0">
                <a:ln>
                  <a:noFill/>
                </a:ln>
                <a:effectLst/>
                <a:latin typeface="Menlo"/>
              </a:rPr>
              <a:t>chain</a:t>
            </a:r>
            <a:r>
              <a:rPr kumimoji="0" lang="en-US" altLang="en-US" sz="2400" b="0" i="0" u="none" strike="noStrike" cap="none" normalizeH="0" baseline="0" dirty="0">
                <a:ln>
                  <a:noFill/>
                </a:ln>
                <a:effectLst/>
                <a:latin typeface="charter"/>
              </a:rPr>
              <a:t> property of the blockchain.</a:t>
            </a:r>
          </a:p>
          <a:p>
            <a:pPr marL="342900" indent="-342900" eaLnBrk="0" fontAlgn="base" hangingPunct="0">
              <a:spcBef>
                <a:spcPct val="0"/>
              </a:spcBef>
              <a:spcAft>
                <a:spcPct val="0"/>
              </a:spcAft>
              <a:buFont typeface="Wingdings" panose="05000000000000000000" pitchFamily="2" charset="2"/>
              <a:buChar char="v"/>
            </a:pPr>
            <a:r>
              <a:rPr lang="en-IN" sz="2400" b="1" i="0" dirty="0">
                <a:effectLst/>
                <a:latin typeface="sohne"/>
              </a:rPr>
              <a:t>Validating the Blockchain</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effectLst/>
                <a:latin typeface="Calibri" panose="020F0502020204030204" pitchFamily="34" charset="0"/>
                <a:cs typeface="Calibri" panose="020F0502020204030204" pitchFamily="34" charset="0"/>
              </a:rPr>
              <a:t>A miner </a:t>
            </a:r>
            <a:r>
              <a:rPr lang="en-GB" altLang="en-US" sz="2400" dirty="0">
                <a:latin typeface="Calibri" panose="020F0502020204030204" pitchFamily="34" charset="0"/>
                <a:cs typeface="Calibri" panose="020F0502020204030204" pitchFamily="34" charset="0"/>
              </a:rPr>
              <a:t>who will solve </a:t>
            </a:r>
            <a:r>
              <a:rPr kumimoji="0" lang="en-GB" altLang="en-US" sz="2400" b="0" i="0" u="none" strike="noStrike" cap="none" normalizeH="0" baseline="0" dirty="0">
                <a:ln>
                  <a:noFill/>
                </a:ln>
                <a:effectLst/>
                <a:latin typeface="Calibri" panose="020F0502020204030204" pitchFamily="34" charset="0"/>
                <a:cs typeface="Calibri" panose="020F0502020204030204" pitchFamily="34" charset="0"/>
              </a:rPr>
              <a:t>the provided problem first, will broadcast the block and other people add it to the blockchain by </a:t>
            </a:r>
            <a:r>
              <a:rPr lang="en-GB" altLang="en-US" sz="2400" dirty="0">
                <a:latin typeface="Calibri" panose="020F0502020204030204" pitchFamily="34" charset="0"/>
                <a:cs typeface="Calibri" panose="020F0502020204030204" pitchFamily="34" charset="0"/>
              </a:rPr>
              <a:t>verifying the block properties mentioned below,</a:t>
            </a:r>
            <a:endParaRPr kumimoji="0" lang="en-US" altLang="en-US" sz="2400" b="0" i="0" u="none" strike="noStrike" cap="none" normalizeH="0" baseline="0" dirty="0">
              <a:ln>
                <a:noFill/>
              </a:ln>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sz="2400" b="0" i="0" dirty="0">
                <a:solidFill>
                  <a:srgbClr val="1A1A1A"/>
                </a:solidFill>
                <a:effectLst/>
                <a:latin typeface="-apple-system"/>
              </a:rPr>
              <a:t>The block data structure is syntactically valid</a:t>
            </a:r>
          </a:p>
          <a:p>
            <a:pPr algn="l">
              <a:buFont typeface="Arial" panose="020B0604020202020204" pitchFamily="34" charset="0"/>
              <a:buChar char="•"/>
            </a:pPr>
            <a:r>
              <a:rPr lang="en-GB" sz="2400" b="0" i="0" dirty="0">
                <a:solidFill>
                  <a:srgbClr val="1A1A1A"/>
                </a:solidFill>
                <a:effectLst/>
                <a:latin typeface="-apple-system"/>
              </a:rPr>
              <a:t>The block header hash is equal to or less than the target (enforces the Proof-of-Work)</a:t>
            </a:r>
          </a:p>
          <a:p>
            <a:pPr algn="l">
              <a:buFont typeface="Arial" panose="020B0604020202020204" pitchFamily="34" charset="0"/>
              <a:buChar char="•"/>
            </a:pPr>
            <a:r>
              <a:rPr lang="en-GB" sz="2400" b="0" i="0" dirty="0">
                <a:solidFill>
                  <a:srgbClr val="1A1A1A"/>
                </a:solidFill>
                <a:effectLst/>
                <a:latin typeface="-apple-system"/>
              </a:rPr>
              <a:t>The block timestamp is less than two hours in the future (allowing for time errors)</a:t>
            </a:r>
          </a:p>
          <a:p>
            <a:pPr algn="l">
              <a:buFont typeface="Arial" panose="020B0604020202020204" pitchFamily="34" charset="0"/>
              <a:buChar char="•"/>
            </a:pPr>
            <a:r>
              <a:rPr lang="en-GB" sz="2400" b="0" i="0" dirty="0">
                <a:solidFill>
                  <a:srgbClr val="1A1A1A"/>
                </a:solidFill>
                <a:effectLst/>
                <a:latin typeface="-apple-system"/>
              </a:rPr>
              <a:t>The block size is within acceptable limits</a:t>
            </a:r>
          </a:p>
          <a:p>
            <a:pPr algn="l">
              <a:buFont typeface="Arial" panose="020B0604020202020204" pitchFamily="34" charset="0"/>
              <a:buChar char="•"/>
            </a:pPr>
            <a:r>
              <a:rPr lang="en-GB" sz="2400" b="0" i="0" dirty="0">
                <a:solidFill>
                  <a:srgbClr val="1A1A1A"/>
                </a:solidFill>
                <a:effectLst/>
                <a:latin typeface="-apple-system"/>
              </a:rPr>
              <a:t>The first transaction (and only the first) is a Coinbase transaction</a:t>
            </a:r>
          </a:p>
          <a:p>
            <a:pPr algn="l">
              <a:buFont typeface="Arial" panose="020B0604020202020204" pitchFamily="34" charset="0"/>
              <a:buChar char="•"/>
            </a:pPr>
            <a:r>
              <a:rPr lang="en-GB" sz="2400" b="0" i="0" dirty="0">
                <a:solidFill>
                  <a:srgbClr val="1A1A1A"/>
                </a:solidFill>
                <a:effectLst/>
                <a:latin typeface="-apple-system"/>
              </a:rPr>
              <a:t>All transactions within the block are valid using the transaction checklist discussed in Independent Verification of Transactions</a:t>
            </a:r>
          </a:p>
          <a:p>
            <a:pPr>
              <a:lnSpc>
                <a:spcPct val="90000"/>
              </a:lnSpc>
            </a:pPr>
            <a:endParaRPr lang="en-IN"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117271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97AE-70E5-CFC9-5800-3D999F8B25CE}"/>
              </a:ext>
            </a:extLst>
          </p:cNvPr>
          <p:cNvSpPr>
            <a:spLocks noGrp="1"/>
          </p:cNvSpPr>
          <p:nvPr>
            <p:ph type="title"/>
          </p:nvPr>
        </p:nvSpPr>
        <p:spPr>
          <a:xfrm>
            <a:off x="1891553" y="689635"/>
            <a:ext cx="4928463" cy="729561"/>
          </a:xfrm>
        </p:spPr>
        <p:txBody>
          <a:bodyPr>
            <a:normAutofit fontScale="90000"/>
          </a:bodyPr>
          <a:lstStyle/>
          <a:p>
            <a:pPr marL="571500" indent="-571500">
              <a:buFont typeface="Arial" panose="020B0604020202020204" pitchFamily="34" charset="0"/>
              <a:buChar char="•"/>
            </a:pPr>
            <a:r>
              <a:rPr lang="en-US" b="1" dirty="0"/>
              <a:t>What is block chain?</a:t>
            </a:r>
            <a:endParaRPr lang="en-IN" b="1" dirty="0"/>
          </a:p>
        </p:txBody>
      </p:sp>
      <p:sp>
        <p:nvSpPr>
          <p:cNvPr id="3" name="Content Placeholder 2">
            <a:extLst>
              <a:ext uri="{FF2B5EF4-FFF2-40B4-BE49-F238E27FC236}">
                <a16:creationId xmlns:a16="http://schemas.microsoft.com/office/drawing/2014/main" id="{31861B20-54F8-58FE-9ADF-CCC9CF75F0F2}"/>
              </a:ext>
            </a:extLst>
          </p:cNvPr>
          <p:cNvSpPr>
            <a:spLocks noGrp="1"/>
          </p:cNvSpPr>
          <p:nvPr>
            <p:ph idx="1"/>
          </p:nvPr>
        </p:nvSpPr>
        <p:spPr>
          <a:xfrm>
            <a:off x="2064578" y="2187388"/>
            <a:ext cx="8062843" cy="2483224"/>
          </a:xfrm>
        </p:spPr>
        <p:txBody>
          <a:bodyPr>
            <a:normAutofit/>
          </a:bodyPr>
          <a:lstStyle/>
          <a:p>
            <a:r>
              <a:rPr lang="en-US" sz="2200" dirty="0"/>
              <a:t>Blockchain is the nexus of digitized , decentralized public ledger of data Assets, and all relevant exchanges shared among the participants in a network. It is totally safe and open source. Nowadays it is very useful to store data and also This technology gives us more security from cyber hacker.</a:t>
            </a:r>
            <a:endParaRPr lang="en-IN" sz="2200" dirty="0"/>
          </a:p>
        </p:txBody>
      </p:sp>
    </p:spTree>
    <p:extLst>
      <p:ext uri="{BB962C8B-B14F-4D97-AF65-F5344CB8AC3E}">
        <p14:creationId xmlns:p14="http://schemas.microsoft.com/office/powerpoint/2010/main" val="191712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5640-2BBE-77C2-7CF6-90F42E39919B}"/>
              </a:ext>
            </a:extLst>
          </p:cNvPr>
          <p:cNvSpPr>
            <a:spLocks noGrp="1"/>
          </p:cNvSpPr>
          <p:nvPr>
            <p:ph type="title"/>
          </p:nvPr>
        </p:nvSpPr>
        <p:spPr/>
        <p:txBody>
          <a:bodyPr/>
          <a:lstStyle/>
          <a:p>
            <a:pPr marL="571500" indent="-571500">
              <a:buFont typeface="Arial" panose="020B0604020202020204" pitchFamily="34" charset="0"/>
              <a:buChar char="•"/>
            </a:pPr>
            <a:r>
              <a:rPr lang="en-US" b="1" dirty="0"/>
              <a:t>Why blockchain?</a:t>
            </a:r>
            <a:endParaRPr lang="en-IN" b="1" dirty="0"/>
          </a:p>
        </p:txBody>
      </p:sp>
      <p:sp>
        <p:nvSpPr>
          <p:cNvPr id="3" name="Content Placeholder 2">
            <a:extLst>
              <a:ext uri="{FF2B5EF4-FFF2-40B4-BE49-F238E27FC236}">
                <a16:creationId xmlns:a16="http://schemas.microsoft.com/office/drawing/2014/main" id="{B24F90B3-7ECD-9FA9-223B-EB3FFEA91FBC}"/>
              </a:ext>
            </a:extLst>
          </p:cNvPr>
          <p:cNvSpPr>
            <a:spLocks noGrp="1"/>
          </p:cNvSpPr>
          <p:nvPr>
            <p:ph idx="1"/>
          </p:nvPr>
        </p:nvSpPr>
        <p:spPr>
          <a:xfrm>
            <a:off x="2589212" y="1685364"/>
            <a:ext cx="8915400" cy="3777622"/>
          </a:xfrm>
        </p:spPr>
        <p:txBody>
          <a:bodyPr>
            <a:noAutofit/>
          </a:bodyPr>
          <a:lstStyle/>
          <a:p>
            <a:r>
              <a:rPr lang="en-US" sz="2000" dirty="0"/>
              <a:t>Blockchain started in 2008 as away to store and secure digital currency. It was a part of a proposal made for </a:t>
            </a:r>
            <a:r>
              <a:rPr lang="en-US" sz="2000" b="1" i="1" dirty="0"/>
              <a:t>Bitcoin</a:t>
            </a:r>
            <a:r>
              <a:rPr lang="en-US" sz="2000" dirty="0"/>
              <a:t> by </a:t>
            </a:r>
            <a:r>
              <a:rPr lang="en-US" sz="2000" b="1" i="1" dirty="0"/>
              <a:t>Satoshi Nakamoto</a:t>
            </a:r>
            <a:r>
              <a:rPr lang="en-US" sz="2000" dirty="0"/>
              <a:t>. And bitcoin was the first application of a blockchain network. One of its primary benefits  is that the recorded information is can't not be changed without any agreement between all involved parties or nodes.</a:t>
            </a:r>
          </a:p>
          <a:p>
            <a:pPr marL="0" indent="0">
              <a:buNone/>
            </a:pPr>
            <a:r>
              <a:rPr lang="en-US" sz="2000" dirty="0"/>
              <a:t>Other benefits include:</a:t>
            </a:r>
          </a:p>
          <a:p>
            <a:pPr>
              <a:buFont typeface="Arial" panose="020B0604020202020204" pitchFamily="34" charset="0"/>
              <a:buChar char="•"/>
            </a:pPr>
            <a:r>
              <a:rPr lang="en-IN" sz="2000" b="1" dirty="0"/>
              <a:t>Decentralized: </a:t>
            </a:r>
            <a:r>
              <a:rPr lang="en-IN" sz="2000" dirty="0"/>
              <a:t>Transactions happen on a network of computers.</a:t>
            </a:r>
          </a:p>
          <a:p>
            <a:pPr>
              <a:buFont typeface="Arial" panose="020B0604020202020204" pitchFamily="34" charset="0"/>
              <a:buChar char="•"/>
            </a:pPr>
            <a:r>
              <a:rPr lang="en-IN" sz="2000" b="1" dirty="0"/>
              <a:t>Immutability:</a:t>
            </a:r>
            <a:r>
              <a:rPr lang="en-IN" sz="2000" dirty="0"/>
              <a:t> If a transaction is created, it can not be modified.</a:t>
            </a:r>
          </a:p>
          <a:p>
            <a:pPr>
              <a:buFont typeface="Arial" panose="020B0604020202020204" pitchFamily="34" charset="0"/>
              <a:buChar char="•"/>
            </a:pPr>
            <a:r>
              <a:rPr lang="en-IN" sz="2000" b="1" dirty="0"/>
              <a:t>Open:</a:t>
            </a:r>
            <a:r>
              <a:rPr lang="en-IN" sz="2000" dirty="0"/>
              <a:t> All the transactions are visible to all the nodes.</a:t>
            </a:r>
          </a:p>
          <a:p>
            <a:pPr>
              <a:buFont typeface="Arial" panose="020B0604020202020204" pitchFamily="34" charset="0"/>
              <a:buChar char="•"/>
            </a:pPr>
            <a:r>
              <a:rPr lang="en-IN" sz="2000" b="1" dirty="0"/>
              <a:t>Security</a:t>
            </a:r>
            <a:r>
              <a:rPr lang="en-IN" sz="2000" dirty="0"/>
              <a:t>: Due to encryption feature, Blockchain is almost always secure. </a:t>
            </a:r>
          </a:p>
        </p:txBody>
      </p:sp>
    </p:spTree>
    <p:extLst>
      <p:ext uri="{BB962C8B-B14F-4D97-AF65-F5344CB8AC3E}">
        <p14:creationId xmlns:p14="http://schemas.microsoft.com/office/powerpoint/2010/main" val="31082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6ED5-6E5A-A106-A3D5-6FFBB8679FEE}"/>
              </a:ext>
            </a:extLst>
          </p:cNvPr>
          <p:cNvSpPr>
            <a:spLocks noGrp="1"/>
          </p:cNvSpPr>
          <p:nvPr>
            <p:ph type="title"/>
          </p:nvPr>
        </p:nvSpPr>
        <p:spPr>
          <a:xfrm>
            <a:off x="2001254" y="852710"/>
            <a:ext cx="8911687" cy="1280890"/>
          </a:xfrm>
        </p:spPr>
        <p:txBody>
          <a:bodyPr/>
          <a:lstStyle/>
          <a:p>
            <a:pPr marL="571500" indent="-571500">
              <a:buFont typeface="Arial" panose="020B0604020202020204" pitchFamily="34" charset="0"/>
              <a:buChar char="•"/>
            </a:pPr>
            <a:r>
              <a:rPr lang="en-US" b="1" dirty="0"/>
              <a:t>Blockchain technology focused on:</a:t>
            </a:r>
            <a:endParaRPr lang="en-IN" b="1" dirty="0"/>
          </a:p>
        </p:txBody>
      </p:sp>
      <p:sp>
        <p:nvSpPr>
          <p:cNvPr id="3" name="Content Placeholder 2">
            <a:extLst>
              <a:ext uri="{FF2B5EF4-FFF2-40B4-BE49-F238E27FC236}">
                <a16:creationId xmlns:a16="http://schemas.microsoft.com/office/drawing/2014/main" id="{421CCEDF-22AA-CEFD-CDA6-B5609B522956}"/>
              </a:ext>
            </a:extLst>
          </p:cNvPr>
          <p:cNvSpPr>
            <a:spLocks noGrp="1"/>
          </p:cNvSpPr>
          <p:nvPr>
            <p:ph idx="1"/>
          </p:nvPr>
        </p:nvSpPr>
        <p:spPr>
          <a:xfrm>
            <a:off x="2589212" y="2133600"/>
            <a:ext cx="7397470" cy="1622612"/>
          </a:xfrm>
        </p:spPr>
        <p:txBody>
          <a:bodyPr>
            <a:noAutofit/>
          </a:bodyPr>
          <a:lstStyle/>
          <a:p>
            <a:r>
              <a:rPr lang="en-US" sz="2400" dirty="0"/>
              <a:t>Creating a system that provides a self-monitoring, self-regulating, and cyber-resilient data transaction operation.</a:t>
            </a:r>
            <a:endParaRPr lang="en-IN" sz="2400" dirty="0"/>
          </a:p>
          <a:p>
            <a:r>
              <a:rPr lang="en-IN" sz="2400" dirty="0"/>
              <a:t>Assuring in operation and protection of a truly efficient data exchange system</a:t>
            </a:r>
            <a:endParaRPr lang="en-US" sz="2400" dirty="0"/>
          </a:p>
        </p:txBody>
      </p:sp>
    </p:spTree>
    <p:extLst>
      <p:ext uri="{BB962C8B-B14F-4D97-AF65-F5344CB8AC3E}">
        <p14:creationId xmlns:p14="http://schemas.microsoft.com/office/powerpoint/2010/main" val="418722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A58B-07E1-F89F-B270-B4DA574C8CBB}"/>
              </a:ext>
            </a:extLst>
          </p:cNvPr>
          <p:cNvSpPr>
            <a:spLocks noGrp="1"/>
          </p:cNvSpPr>
          <p:nvPr>
            <p:ph type="title"/>
          </p:nvPr>
        </p:nvSpPr>
        <p:spPr>
          <a:xfrm>
            <a:off x="2481636" y="713757"/>
            <a:ext cx="8911687" cy="1280890"/>
          </a:xfrm>
        </p:spPr>
        <p:txBody>
          <a:bodyPr/>
          <a:lstStyle/>
          <a:p>
            <a:pPr marL="571500" indent="-571500">
              <a:buFont typeface="Arial" panose="020B0604020202020204" pitchFamily="34" charset="0"/>
              <a:buChar char="•"/>
            </a:pPr>
            <a:r>
              <a:rPr lang="en-US" b="1" dirty="0"/>
              <a:t>Introduction</a:t>
            </a:r>
            <a:endParaRPr lang="en-IN" b="1" dirty="0"/>
          </a:p>
        </p:txBody>
      </p:sp>
      <p:sp>
        <p:nvSpPr>
          <p:cNvPr id="3" name="Content Placeholder 2">
            <a:extLst>
              <a:ext uri="{FF2B5EF4-FFF2-40B4-BE49-F238E27FC236}">
                <a16:creationId xmlns:a16="http://schemas.microsoft.com/office/drawing/2014/main" id="{503FEFF1-3601-D5B7-6741-DD825CD3BAE9}"/>
              </a:ext>
            </a:extLst>
          </p:cNvPr>
          <p:cNvSpPr>
            <a:spLocks noGrp="1"/>
          </p:cNvSpPr>
          <p:nvPr>
            <p:ph idx="1"/>
          </p:nvPr>
        </p:nvSpPr>
        <p:spPr>
          <a:xfrm>
            <a:off x="2383024" y="1994647"/>
            <a:ext cx="8915400" cy="3777622"/>
          </a:xfrm>
        </p:spPr>
        <p:txBody>
          <a:bodyPr/>
          <a:lstStyle/>
          <a:p>
            <a:r>
              <a:rPr lang="en-US" sz="2400" dirty="0"/>
              <a:t>Blockchain is the backbone Technology of digital cryptocurrency Bitcoin. The blockchain is a distributed database of records of all transactions or digital event that have been executed and shared among participating parties. Each transaction verified by most of the participants in the system. It contains very single records of each transaction . Bitcoin is the most popular cryptocurrency an example of the blockchain</a:t>
            </a:r>
            <a:r>
              <a:rPr lang="en-US" dirty="0"/>
              <a:t>.</a:t>
            </a:r>
            <a:endParaRPr lang="en-IN" dirty="0"/>
          </a:p>
        </p:txBody>
      </p:sp>
    </p:spTree>
    <p:extLst>
      <p:ext uri="{BB962C8B-B14F-4D97-AF65-F5344CB8AC3E}">
        <p14:creationId xmlns:p14="http://schemas.microsoft.com/office/powerpoint/2010/main" val="90962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2A3F-8A4C-DD02-D103-1E48E1494BDB}"/>
              </a:ext>
            </a:extLst>
          </p:cNvPr>
          <p:cNvSpPr>
            <a:spLocks noGrp="1"/>
          </p:cNvSpPr>
          <p:nvPr>
            <p:ph type="title"/>
          </p:nvPr>
        </p:nvSpPr>
        <p:spPr>
          <a:xfrm>
            <a:off x="1800520" y="2344917"/>
            <a:ext cx="10595729" cy="1084083"/>
          </a:xfrm>
        </p:spPr>
        <p:txBody>
          <a:bodyPr>
            <a:normAutofit/>
          </a:bodyPr>
          <a:lstStyle/>
          <a:p>
            <a:r>
              <a:rPr lang="en-IN" sz="4400" b="1" dirty="0"/>
              <a:t>HOW TO IMPLEMENT BLOCK CHAIN?</a:t>
            </a:r>
          </a:p>
        </p:txBody>
      </p:sp>
    </p:spTree>
    <p:extLst>
      <p:ext uri="{BB962C8B-B14F-4D97-AF65-F5344CB8AC3E}">
        <p14:creationId xmlns:p14="http://schemas.microsoft.com/office/powerpoint/2010/main" val="35853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A648-F812-FA5D-3191-93D05347CB7A}"/>
              </a:ext>
            </a:extLst>
          </p:cNvPr>
          <p:cNvSpPr>
            <a:spLocks noGrp="1"/>
          </p:cNvSpPr>
          <p:nvPr>
            <p:ph type="title"/>
          </p:nvPr>
        </p:nvSpPr>
        <p:spPr>
          <a:xfrm>
            <a:off x="1677971" y="254524"/>
            <a:ext cx="9826641" cy="1650476"/>
          </a:xfrm>
        </p:spPr>
        <p:txBody>
          <a:bodyPr>
            <a:normAutofit fontScale="90000"/>
          </a:bodyPr>
          <a:lstStyle/>
          <a:p>
            <a:pPr marL="571500" indent="-571500">
              <a:buFont typeface="Arial" panose="020B0604020202020204" pitchFamily="34" charset="0"/>
              <a:buChar char="•"/>
            </a:pPr>
            <a:r>
              <a:rPr lang="en-IN" sz="3600" b="1" dirty="0">
                <a:solidFill>
                  <a:schemeClr val="accent3"/>
                </a:solidFill>
              </a:rPr>
              <a:t>FIRST OF ALL WE NEED TO DEFINE A STRUCTURE WITH</a:t>
            </a:r>
            <a:br>
              <a:rPr lang="en-IN" sz="3600" dirty="0">
                <a:solidFill>
                  <a:srgbClr val="FF0000"/>
                </a:solidFill>
              </a:rPr>
            </a:br>
            <a:endParaRPr lang="en-IN" dirty="0"/>
          </a:p>
        </p:txBody>
      </p:sp>
      <p:sp>
        <p:nvSpPr>
          <p:cNvPr id="3" name="Content Placeholder 2">
            <a:extLst>
              <a:ext uri="{FF2B5EF4-FFF2-40B4-BE49-F238E27FC236}">
                <a16:creationId xmlns:a16="http://schemas.microsoft.com/office/drawing/2014/main" id="{24091C0A-798E-6A6A-8482-8170C70DB4C4}"/>
              </a:ext>
            </a:extLst>
          </p:cNvPr>
          <p:cNvSpPr>
            <a:spLocks noGrp="1"/>
          </p:cNvSpPr>
          <p:nvPr>
            <p:ph idx="1"/>
          </p:nvPr>
        </p:nvSpPr>
        <p:spPr>
          <a:xfrm>
            <a:off x="1677971" y="1498862"/>
            <a:ext cx="9826641" cy="4996206"/>
          </a:xfrm>
        </p:spPr>
        <p:txBody>
          <a:bodyPr/>
          <a:lstStyle/>
          <a:p>
            <a:pPr lvl="1"/>
            <a:r>
              <a:rPr lang="en-IN" sz="2400" dirty="0"/>
              <a:t>Data to record on the block chain (i.e. transaction details.)</a:t>
            </a:r>
          </a:p>
          <a:p>
            <a:pPr lvl="1"/>
            <a:r>
              <a:rPr lang="en-IN" sz="2400" b="1" u="sng" dirty="0"/>
              <a:t>Block Hash</a:t>
            </a:r>
            <a:r>
              <a:rPr lang="en-IN" sz="2400" dirty="0"/>
              <a:t>: an ID of this block which is generated by cryptographic techniques.</a:t>
            </a:r>
          </a:p>
          <a:p>
            <a:pPr lvl="1"/>
            <a:r>
              <a:rPr lang="en-IN" sz="2400" dirty="0"/>
              <a:t>Hash of the previous block, so that its linked to the chain of block and improve its security.</a:t>
            </a:r>
          </a:p>
          <a:p>
            <a:pPr lvl="1"/>
            <a:r>
              <a:rPr lang="en-IN" sz="2400" b="1" u="sng" dirty="0"/>
              <a:t>Timestamp</a:t>
            </a:r>
            <a:r>
              <a:rPr lang="en-IN" sz="2400" dirty="0"/>
              <a:t>: time stamp of when the block was created and added to the block chain.</a:t>
            </a:r>
          </a:p>
          <a:p>
            <a:pPr lvl="1"/>
            <a:r>
              <a:rPr lang="en-IN" sz="2400" b="1" u="sng" dirty="0"/>
              <a:t>Proof of Work</a:t>
            </a:r>
            <a:r>
              <a:rPr lang="en-IN" sz="2400" b="1" dirty="0"/>
              <a:t>: </a:t>
            </a:r>
            <a:r>
              <a:rPr lang="en-IN" sz="2400" dirty="0"/>
              <a:t>It’s the amount of work taken to derive the hash of this block.</a:t>
            </a:r>
          </a:p>
          <a:p>
            <a:endParaRPr lang="en-IN" dirty="0"/>
          </a:p>
        </p:txBody>
      </p:sp>
    </p:spTree>
    <p:extLst>
      <p:ext uri="{BB962C8B-B14F-4D97-AF65-F5344CB8AC3E}">
        <p14:creationId xmlns:p14="http://schemas.microsoft.com/office/powerpoint/2010/main" val="19459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4E07F-9C40-901A-3AC0-062A63FD8384}"/>
              </a:ext>
            </a:extLst>
          </p:cNvPr>
          <p:cNvSpPr>
            <a:spLocks noGrp="1"/>
          </p:cNvSpPr>
          <p:nvPr>
            <p:ph idx="1"/>
          </p:nvPr>
        </p:nvSpPr>
        <p:spPr>
          <a:xfrm>
            <a:off x="1743452" y="556116"/>
            <a:ext cx="9572625" cy="5995988"/>
          </a:xfrm>
        </p:spPr>
        <p:txBody>
          <a:bodyPr/>
          <a:lstStyle/>
          <a:p>
            <a:r>
              <a:rPr lang="en-IN" sz="2200" dirty="0"/>
              <a:t>Convert the blocks data to JSON format so that we can </a:t>
            </a:r>
            <a:r>
              <a:rPr lang="en-IN" sz="2200" b="1" dirty="0" err="1"/>
              <a:t>concat</a:t>
            </a:r>
            <a:r>
              <a:rPr lang="en-IN" sz="2200" dirty="0"/>
              <a:t> it with the other info.</a:t>
            </a:r>
          </a:p>
          <a:p>
            <a:r>
              <a:rPr lang="en-IN" sz="2200" dirty="0"/>
              <a:t>We </a:t>
            </a:r>
            <a:r>
              <a:rPr lang="en-IN" sz="2200" b="1" dirty="0" err="1"/>
              <a:t>concat</a:t>
            </a:r>
            <a:r>
              <a:rPr lang="en-IN" sz="2200" dirty="0"/>
              <a:t> the prev. block hash, data, timestamp, and proof of work</a:t>
            </a:r>
            <a:r>
              <a:rPr lang="en-IN" sz="2200" b="1" dirty="0"/>
              <a:t>(</a:t>
            </a:r>
            <a:r>
              <a:rPr lang="en-IN" sz="2200" b="1" dirty="0" err="1"/>
              <a:t>PoW</a:t>
            </a:r>
            <a:r>
              <a:rPr lang="en-IN" sz="2200" b="1" dirty="0"/>
              <a:t>).</a:t>
            </a:r>
          </a:p>
          <a:p>
            <a:r>
              <a:rPr lang="en-IN" sz="2200" dirty="0"/>
              <a:t>We generate the hash of the above </a:t>
            </a:r>
            <a:r>
              <a:rPr lang="en-IN" sz="2200" b="1" dirty="0" err="1"/>
              <a:t>concat</a:t>
            </a:r>
            <a:r>
              <a:rPr lang="en-IN" sz="2200" dirty="0"/>
              <a:t> using </a:t>
            </a:r>
            <a:r>
              <a:rPr lang="en-IN" sz="2200" b="1" dirty="0"/>
              <a:t>SHA256</a:t>
            </a:r>
            <a:r>
              <a:rPr lang="en-IN" sz="2200" dirty="0"/>
              <a:t> algo.</a:t>
            </a:r>
          </a:p>
          <a:p>
            <a:r>
              <a:rPr lang="en-IN" sz="2200" dirty="0"/>
              <a:t>Return the hash result in base 16, with lowercase letter A-F.</a:t>
            </a:r>
          </a:p>
          <a:p>
            <a:pPr marL="0" indent="0">
              <a:buNone/>
            </a:pPr>
            <a:endParaRPr lang="en-IN" sz="2200" dirty="0"/>
          </a:p>
          <a:p>
            <a:pPr marL="0" indent="0">
              <a:buNone/>
            </a:pPr>
            <a:r>
              <a:rPr lang="en-IN" sz="2200" dirty="0"/>
              <a:t>The block chain structure must have:</a:t>
            </a:r>
          </a:p>
          <a:p>
            <a:pPr lvl="1"/>
            <a:r>
              <a:rPr lang="en-IN" sz="2200" dirty="0"/>
              <a:t>Genesis block: the first block created.</a:t>
            </a:r>
          </a:p>
          <a:p>
            <a:pPr lvl="1"/>
            <a:r>
              <a:rPr lang="en-IN" sz="2200" dirty="0"/>
              <a:t>An array containing other block of the chain.</a:t>
            </a:r>
          </a:p>
          <a:p>
            <a:pPr lvl="1"/>
            <a:r>
              <a:rPr lang="en-IN" sz="2200" dirty="0"/>
              <a:t>A number denoting the level of difficulty: the number of ‘0’ before the hash</a:t>
            </a:r>
          </a:p>
          <a:p>
            <a:pPr marL="0" indent="0">
              <a:buNone/>
            </a:pPr>
            <a:endParaRPr lang="en-IN" sz="2200" dirty="0"/>
          </a:p>
          <a:p>
            <a:endParaRPr lang="en-IN" dirty="0"/>
          </a:p>
        </p:txBody>
      </p:sp>
    </p:spTree>
    <p:extLst>
      <p:ext uri="{BB962C8B-B14F-4D97-AF65-F5344CB8AC3E}">
        <p14:creationId xmlns:p14="http://schemas.microsoft.com/office/powerpoint/2010/main" val="51937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F8FC-FBAA-ACFB-7D43-8BB26A24BC96}"/>
              </a:ext>
            </a:extLst>
          </p:cNvPr>
          <p:cNvSpPr>
            <a:spLocks noGrp="1"/>
          </p:cNvSpPr>
          <p:nvPr>
            <p:ph type="title"/>
          </p:nvPr>
        </p:nvSpPr>
        <p:spPr>
          <a:xfrm>
            <a:off x="2187572" y="659876"/>
            <a:ext cx="3751315" cy="744718"/>
          </a:xfrm>
        </p:spPr>
        <p:txBody>
          <a:bodyPr/>
          <a:lstStyle/>
          <a:p>
            <a:pPr marL="571500" indent="-571500">
              <a:buFont typeface="Arial" panose="020B0604020202020204" pitchFamily="34" charset="0"/>
              <a:buChar char="•"/>
            </a:pPr>
            <a:r>
              <a:rPr lang="en-IN" b="1" dirty="0"/>
              <a:t>Verification</a:t>
            </a:r>
          </a:p>
        </p:txBody>
      </p:sp>
      <p:sp>
        <p:nvSpPr>
          <p:cNvPr id="3" name="Content Placeholder 2">
            <a:extLst>
              <a:ext uri="{FF2B5EF4-FFF2-40B4-BE49-F238E27FC236}">
                <a16:creationId xmlns:a16="http://schemas.microsoft.com/office/drawing/2014/main" id="{9D0A61FA-FAEA-B669-B84C-F4558FADFE26}"/>
              </a:ext>
            </a:extLst>
          </p:cNvPr>
          <p:cNvSpPr>
            <a:spLocks noGrp="1"/>
          </p:cNvSpPr>
          <p:nvPr>
            <p:ph idx="1"/>
          </p:nvPr>
        </p:nvSpPr>
        <p:spPr>
          <a:xfrm>
            <a:off x="2065024" y="1611984"/>
            <a:ext cx="9317040" cy="5156462"/>
          </a:xfrm>
        </p:spPr>
        <p:txBody>
          <a:bodyPr>
            <a:normAutofit/>
          </a:bodyPr>
          <a:lstStyle/>
          <a:p>
            <a:pPr marL="0" indent="0">
              <a:buNone/>
            </a:pPr>
            <a:r>
              <a:rPr lang="en-IN" sz="2400" dirty="0"/>
              <a:t>Here we recalculate the hash of each block on the chain and compare them to the stored hash in the item and also compare the previous hash of the next block, that should be equal to the current blocks hash.</a:t>
            </a:r>
          </a:p>
          <a:p>
            <a:pPr marL="0" indent="0">
              <a:buNone/>
            </a:pPr>
            <a:endParaRPr lang="en-IN" sz="2400" dirty="0"/>
          </a:p>
          <a:p>
            <a:pPr marL="0" indent="0">
              <a:buNone/>
            </a:pPr>
            <a:r>
              <a:rPr lang="en-IN" sz="2400" dirty="0"/>
              <a:t>Since the hash is calculated by the content of the block, a slight change in the content will generate a completely different hash value.</a:t>
            </a:r>
          </a:p>
          <a:p>
            <a:pPr marL="0" indent="0">
              <a:buNone/>
            </a:pPr>
            <a:endParaRPr lang="en-IN" sz="2400" dirty="0"/>
          </a:p>
        </p:txBody>
      </p:sp>
    </p:spTree>
    <p:extLst>
      <p:ext uri="{BB962C8B-B14F-4D97-AF65-F5344CB8AC3E}">
        <p14:creationId xmlns:p14="http://schemas.microsoft.com/office/powerpoint/2010/main" val="233303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214</TotalTime>
  <Words>1050</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Century Gothic</vt:lpstr>
      <vt:lpstr>charter</vt:lpstr>
      <vt:lpstr>Menlo</vt:lpstr>
      <vt:lpstr>Open Sans</vt:lpstr>
      <vt:lpstr>sohne</vt:lpstr>
      <vt:lpstr>Wingdings</vt:lpstr>
      <vt:lpstr>Wingdings 3</vt:lpstr>
      <vt:lpstr>Wisp</vt:lpstr>
      <vt:lpstr>FUNDAMENALS OF BLOCKCHAIN</vt:lpstr>
      <vt:lpstr>What is block chain?</vt:lpstr>
      <vt:lpstr>Why blockchain?</vt:lpstr>
      <vt:lpstr>Blockchain technology focused on:</vt:lpstr>
      <vt:lpstr>Introduction</vt:lpstr>
      <vt:lpstr>HOW TO IMPLEMENT BLOCK CHAIN?</vt:lpstr>
      <vt:lpstr>FIRST OF ALL WE NEED TO DEFINE A STRUCTURE WITH </vt:lpstr>
      <vt:lpstr>PowerPoint Presentation</vt:lpstr>
      <vt:lpstr>Verification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FUNDAMENALS OF BLOCKCHAIN</dc:title>
  <dc:creator>Debojyoti Bose</dc:creator>
  <cp:lastModifiedBy>Sankhadip Roy</cp:lastModifiedBy>
  <cp:revision>7</cp:revision>
  <dcterms:created xsi:type="dcterms:W3CDTF">2022-08-15T14:40:11Z</dcterms:created>
  <dcterms:modified xsi:type="dcterms:W3CDTF">2022-08-16T17:27:15Z</dcterms:modified>
</cp:coreProperties>
</file>