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96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Anaheim" panose="020B0604020202020204" charset="0"/>
      <p:regular r:id="rId17"/>
      <p:bold r:id="rId18"/>
    </p:embeddedFont>
    <p:embeddedFont>
      <p:font typeface="Figtree" panose="020B0604020202020204" charset="0"/>
      <p:regular r:id="rId19"/>
      <p:bold r:id="rId20"/>
      <p:italic r:id="rId21"/>
      <p:boldItalic r:id="rId22"/>
    </p:embeddedFont>
    <p:embeddedFont>
      <p:font typeface="Figtree SemiBold" panose="020B0604020202020204" charset="0"/>
      <p:regular r:id="rId23"/>
      <p:bold r:id="rId24"/>
      <p:italic r:id="rId25"/>
      <p:boldItalic r:id="rId26"/>
    </p:embeddedFont>
    <p:embeddedFont>
      <p:font typeface="Josefin Sans" pitchFamily="2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F2C8FA-C7A5-4415-9195-F719D47DF7E5}">
  <a:tblStyle styleId="{6BF2C8FA-C7A5-4415-9195-F719D47DF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14EC00-D66A-4D1F-9891-EAE08D7F4C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251a38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251a38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f9590fa1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f9590fa1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10c9cff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10c9cff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46325" y="877725"/>
            <a:ext cx="5040900" cy="26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75175" y="3529225"/>
            <a:ext cx="27486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26" y="-9875"/>
            <a:ext cx="8166874" cy="5168900"/>
            <a:chOff x="626" y="-9875"/>
            <a:chExt cx="8166874" cy="5168900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l="-8828" r="-18011" b="71801"/>
            <a:stretch/>
          </p:blipFill>
          <p:spPr>
            <a:xfrm rot="5400000">
              <a:off x="-1912725" y="1903475"/>
              <a:ext cx="5168900" cy="1342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t="-13636" r="57004"/>
            <a:stretch/>
          </p:blipFill>
          <p:spPr>
            <a:xfrm rot="5400000">
              <a:off x="6067550" y="3059075"/>
              <a:ext cx="1027600" cy="317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625" y="1250"/>
            <a:ext cx="9143376" cy="5157775"/>
            <a:chOff x="625" y="1250"/>
            <a:chExt cx="9143376" cy="5157775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 amt="70000"/>
            </a:blip>
            <a:srcRect l="45027" b="52512"/>
            <a:stretch/>
          </p:blipFill>
          <p:spPr>
            <a:xfrm rot="10800000" flipH="1">
              <a:off x="625" y="1250"/>
              <a:ext cx="2102401" cy="187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 amt="70000"/>
            </a:blip>
            <a:srcRect r="43509" b="56343"/>
            <a:stretch/>
          </p:blipFill>
          <p:spPr>
            <a:xfrm>
              <a:off x="6325550" y="2913550"/>
              <a:ext cx="2818451" cy="2245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292350" y="1531475"/>
            <a:ext cx="8361225" cy="3225825"/>
            <a:chOff x="292350" y="1531475"/>
            <a:chExt cx="8361225" cy="3225825"/>
          </a:xfrm>
        </p:grpSpPr>
        <p:sp>
          <p:nvSpPr>
            <p:cNvPr id="18" name="Google Shape;18;p2"/>
            <p:cNvSpPr/>
            <p:nvPr/>
          </p:nvSpPr>
          <p:spPr>
            <a:xfrm>
              <a:off x="292350" y="15314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5325" y="18124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75025" y="157905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92375" y="28035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46550" y="46031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5987575" y="539500"/>
            <a:ext cx="24432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5987575" y="1609900"/>
            <a:ext cx="24432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8"/>
          <p:cNvSpPr>
            <a:spLocks noGrp="1"/>
          </p:cNvSpPr>
          <p:nvPr>
            <p:ph type="pic" idx="2"/>
          </p:nvPr>
        </p:nvSpPr>
        <p:spPr>
          <a:xfrm>
            <a:off x="177275" y="134850"/>
            <a:ext cx="2074200" cy="2074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8"/>
          <p:cNvSpPr>
            <a:spLocks noGrp="1"/>
          </p:cNvSpPr>
          <p:nvPr>
            <p:ph type="pic" idx="3"/>
          </p:nvPr>
        </p:nvSpPr>
        <p:spPr>
          <a:xfrm>
            <a:off x="48025" y="1612475"/>
            <a:ext cx="3462900" cy="346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8"/>
          <p:cNvSpPr>
            <a:spLocks noGrp="1"/>
          </p:cNvSpPr>
          <p:nvPr>
            <p:ph type="pic" idx="4"/>
          </p:nvPr>
        </p:nvSpPr>
        <p:spPr>
          <a:xfrm>
            <a:off x="3049150" y="1390725"/>
            <a:ext cx="2677800" cy="2677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8"/>
          <p:cNvSpPr>
            <a:spLocks noGrp="1"/>
          </p:cNvSpPr>
          <p:nvPr>
            <p:ph type="pic" idx="5"/>
          </p:nvPr>
        </p:nvSpPr>
        <p:spPr>
          <a:xfrm>
            <a:off x="5126875" y="3001175"/>
            <a:ext cx="2074200" cy="2074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04" name="Google Shape;204;p18"/>
          <p:cNvPicPr preferRelativeResize="0"/>
          <p:nvPr/>
        </p:nvPicPr>
        <p:blipFill rotWithShape="1">
          <a:blip r:embed="rId2">
            <a:alphaModFix amt="70000"/>
          </a:blip>
          <a:srcRect l="-1418" t="4058" r="62230"/>
          <a:stretch/>
        </p:blipFill>
        <p:spPr>
          <a:xfrm rot="-5400000">
            <a:off x="3164913" y="-1141212"/>
            <a:ext cx="1500424" cy="3782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18"/>
          <p:cNvGrpSpPr/>
          <p:nvPr/>
        </p:nvGrpSpPr>
        <p:grpSpPr>
          <a:xfrm>
            <a:off x="3629000" y="134850"/>
            <a:ext cx="5123600" cy="4738600"/>
            <a:chOff x="3629000" y="134850"/>
            <a:chExt cx="5123600" cy="4738600"/>
          </a:xfrm>
        </p:grpSpPr>
        <p:sp>
          <p:nvSpPr>
            <p:cNvPr id="206" name="Google Shape;206;p18"/>
            <p:cNvSpPr/>
            <p:nvPr/>
          </p:nvSpPr>
          <p:spPr>
            <a:xfrm>
              <a:off x="6892700" y="1348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178575" y="47192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3629000" y="46040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8691400" y="16861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8041775" y="47192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l="-7181" r="-19931" b="42984"/>
          <a:stretch/>
        </p:blipFill>
        <p:spPr>
          <a:xfrm rot="-5400025">
            <a:off x="7190900" y="3204284"/>
            <a:ext cx="2563300" cy="134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body" idx="1"/>
          </p:nvPr>
        </p:nvSpPr>
        <p:spPr>
          <a:xfrm>
            <a:off x="713250" y="1428750"/>
            <a:ext cx="77175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1107275" y="539500"/>
            <a:ext cx="8036722" cy="4609949"/>
            <a:chOff x="1107275" y="539500"/>
            <a:chExt cx="8036722" cy="4609949"/>
          </a:xfrm>
        </p:grpSpPr>
        <p:pic>
          <p:nvPicPr>
            <p:cNvPr id="216" name="Google Shape;216;p19"/>
            <p:cNvPicPr preferRelativeResize="0"/>
            <p:nvPr/>
          </p:nvPicPr>
          <p:blipFill rotWithShape="1">
            <a:blip r:embed="rId2">
              <a:alphaModFix/>
            </a:blip>
            <a:srcRect l="53249" b="12929"/>
            <a:stretch/>
          </p:blipFill>
          <p:spPr>
            <a:xfrm rot="-5400014">
              <a:off x="1773412" y="3937864"/>
              <a:ext cx="545449" cy="1877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9"/>
            <p:cNvPicPr preferRelativeResize="0"/>
            <p:nvPr/>
          </p:nvPicPr>
          <p:blipFill rotWithShape="1">
            <a:blip r:embed="rId3">
              <a:alphaModFix/>
            </a:blip>
            <a:srcRect l="4891" t="-6410" r="-17860" b="71721"/>
            <a:stretch/>
          </p:blipFill>
          <p:spPr>
            <a:xfrm rot="-5400009" flipH="1">
              <a:off x="7129023" y="1490654"/>
              <a:ext cx="2966125" cy="10638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 amt="70000"/>
          </a:blip>
          <a:srcRect l="42732" b="46311"/>
          <a:stretch/>
        </p:blipFill>
        <p:spPr>
          <a:xfrm>
            <a:off x="2000" y="3304475"/>
            <a:ext cx="1902776" cy="183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9"/>
          <p:cNvGrpSpPr/>
          <p:nvPr/>
        </p:nvGrpSpPr>
        <p:grpSpPr>
          <a:xfrm>
            <a:off x="216925" y="163225"/>
            <a:ext cx="8813250" cy="4812375"/>
            <a:chOff x="216925" y="163225"/>
            <a:chExt cx="8813250" cy="4812375"/>
          </a:xfrm>
        </p:grpSpPr>
        <p:sp>
          <p:nvSpPr>
            <p:cNvPr id="220" name="Google Shape;220;p19"/>
            <p:cNvSpPr/>
            <p:nvPr/>
          </p:nvSpPr>
          <p:spPr>
            <a:xfrm>
              <a:off x="216925" y="364832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443125" y="49144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8653575" y="4087825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968975" y="5089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266825" y="16322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1"/>
          </p:nvPr>
        </p:nvSpPr>
        <p:spPr>
          <a:xfrm>
            <a:off x="1131274" y="2075412"/>
            <a:ext cx="31332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2"/>
          </p:nvPr>
        </p:nvSpPr>
        <p:spPr>
          <a:xfrm>
            <a:off x="3005397" y="3644899"/>
            <a:ext cx="31332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3"/>
          </p:nvPr>
        </p:nvSpPr>
        <p:spPr>
          <a:xfrm>
            <a:off x="4879526" y="2075413"/>
            <a:ext cx="31332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4"/>
          </p:nvPr>
        </p:nvSpPr>
        <p:spPr>
          <a:xfrm>
            <a:off x="1131274" y="1628113"/>
            <a:ext cx="31332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5"/>
          </p:nvPr>
        </p:nvSpPr>
        <p:spPr>
          <a:xfrm>
            <a:off x="3005403" y="3197600"/>
            <a:ext cx="31332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6"/>
          </p:nvPr>
        </p:nvSpPr>
        <p:spPr>
          <a:xfrm>
            <a:off x="4879526" y="1628113"/>
            <a:ext cx="31332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2">
            <a:alphaModFix amt="70000"/>
          </a:blip>
          <a:srcRect l="49441" b="20159"/>
          <a:stretch/>
        </p:blipFill>
        <p:spPr>
          <a:xfrm flipH="1">
            <a:off x="7734150" y="2848275"/>
            <a:ext cx="1409850" cy="229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0"/>
          <p:cNvGrpSpPr/>
          <p:nvPr/>
        </p:nvGrpSpPr>
        <p:grpSpPr>
          <a:xfrm>
            <a:off x="-17851" y="628325"/>
            <a:ext cx="9197403" cy="5534798"/>
            <a:chOff x="-17851" y="628325"/>
            <a:chExt cx="9197403" cy="5534798"/>
          </a:xfrm>
        </p:grpSpPr>
        <p:pic>
          <p:nvPicPr>
            <p:cNvPr id="235" name="Google Shape;23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599995">
              <a:off x="7079788" y="3699149"/>
              <a:ext cx="1354375" cy="2503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0"/>
            <p:cNvPicPr preferRelativeResize="0"/>
            <p:nvPr/>
          </p:nvPicPr>
          <p:blipFill rotWithShape="1">
            <a:blip r:embed="rId4">
              <a:alphaModFix/>
            </a:blip>
            <a:srcRect l="-28480" r="-19931" b="42984"/>
            <a:stretch/>
          </p:blipFill>
          <p:spPr>
            <a:xfrm rot="5399975">
              <a:off x="-842863" y="1453348"/>
              <a:ext cx="2992925" cy="13428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20"/>
          <p:cNvGrpSpPr/>
          <p:nvPr/>
        </p:nvGrpSpPr>
        <p:grpSpPr>
          <a:xfrm>
            <a:off x="381050" y="133175"/>
            <a:ext cx="8466325" cy="4594675"/>
            <a:chOff x="381050" y="133175"/>
            <a:chExt cx="8466325" cy="4594675"/>
          </a:xfrm>
        </p:grpSpPr>
        <p:sp>
          <p:nvSpPr>
            <p:cNvPr id="238" name="Google Shape;238;p20"/>
            <p:cNvSpPr/>
            <p:nvPr/>
          </p:nvSpPr>
          <p:spPr>
            <a:xfrm>
              <a:off x="8693175" y="237322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682625" y="46666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617175" y="133175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6957150" y="3053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381050" y="40092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4"/>
          <p:cNvPicPr preferRelativeResize="0"/>
          <p:nvPr/>
        </p:nvPicPr>
        <p:blipFill rotWithShape="1">
          <a:blip r:embed="rId2">
            <a:alphaModFix/>
          </a:blip>
          <a:srcRect l="32660" t="-16671" r="6015" b="-20766"/>
          <a:stretch/>
        </p:blipFill>
        <p:spPr>
          <a:xfrm rot="10799996" flipH="1">
            <a:off x="12" y="13"/>
            <a:ext cx="1218976" cy="319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4"/>
          <p:cNvGrpSpPr/>
          <p:nvPr/>
        </p:nvGrpSpPr>
        <p:grpSpPr>
          <a:xfrm>
            <a:off x="301750" y="212800"/>
            <a:ext cx="8598375" cy="4624050"/>
            <a:chOff x="301750" y="212800"/>
            <a:chExt cx="8598375" cy="4624050"/>
          </a:xfrm>
        </p:grpSpPr>
        <p:sp>
          <p:nvSpPr>
            <p:cNvPr id="303" name="Google Shape;303;p24"/>
            <p:cNvSpPr/>
            <p:nvPr/>
          </p:nvSpPr>
          <p:spPr>
            <a:xfrm>
              <a:off x="8745925" y="74792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5425200" y="47756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8314075" y="2128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347875" y="2989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01750" y="30620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 amt="70000"/>
          </a:blip>
          <a:srcRect l="52" t="28047" r="56533"/>
          <a:stretch/>
        </p:blipFill>
        <p:spPr>
          <a:xfrm rot="10800000" flipH="1">
            <a:off x="7481775" y="2320400"/>
            <a:ext cx="1662225" cy="2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5"/>
          <p:cNvPicPr preferRelativeResize="0"/>
          <p:nvPr/>
        </p:nvPicPr>
        <p:blipFill rotWithShape="1">
          <a:blip r:embed="rId2">
            <a:alphaModFix amt="70000"/>
          </a:blip>
          <a:srcRect t="61050" r="55892"/>
          <a:stretch/>
        </p:blipFill>
        <p:spPr>
          <a:xfrm flipH="1">
            <a:off x="0" y="0"/>
            <a:ext cx="2200476" cy="2003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5"/>
          <p:cNvGrpSpPr/>
          <p:nvPr/>
        </p:nvGrpSpPr>
        <p:grpSpPr>
          <a:xfrm flipH="1">
            <a:off x="257027" y="241175"/>
            <a:ext cx="8698625" cy="4479525"/>
            <a:chOff x="188350" y="241175"/>
            <a:chExt cx="8698625" cy="4479525"/>
          </a:xfrm>
        </p:grpSpPr>
        <p:sp>
          <p:nvSpPr>
            <p:cNvPr id="312" name="Google Shape;312;p25"/>
            <p:cNvSpPr/>
            <p:nvPr/>
          </p:nvSpPr>
          <p:spPr>
            <a:xfrm>
              <a:off x="7763950" y="2411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8592375" y="38341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8653575" y="44873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88350" y="15356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21575" y="24525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l="10485" t="-15353" r="46680" b="-39421"/>
          <a:stretch/>
        </p:blipFill>
        <p:spPr>
          <a:xfrm>
            <a:off x="8220352" y="2713975"/>
            <a:ext cx="923649" cy="2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13225" y="10279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713225" y="1600650"/>
            <a:ext cx="4294800" cy="25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2">
            <a:alphaModFix amt="70000"/>
          </a:blip>
          <a:srcRect l="29977" r="-10713" b="21358"/>
          <a:stretch/>
        </p:blipFill>
        <p:spPr>
          <a:xfrm rot="-5400000" flipH="1">
            <a:off x="6064787" y="-4337"/>
            <a:ext cx="3088100" cy="3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3">
            <a:alphaModFix/>
          </a:blip>
          <a:srcRect r="47737"/>
          <a:stretch/>
        </p:blipFill>
        <p:spPr>
          <a:xfrm flipH="1">
            <a:off x="-3" y="3302075"/>
            <a:ext cx="1262401" cy="177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7"/>
          <p:cNvGrpSpPr/>
          <p:nvPr/>
        </p:nvGrpSpPr>
        <p:grpSpPr>
          <a:xfrm>
            <a:off x="1769000" y="315100"/>
            <a:ext cx="7185625" cy="4591150"/>
            <a:chOff x="1769000" y="315100"/>
            <a:chExt cx="7185625" cy="4591150"/>
          </a:xfrm>
        </p:grpSpPr>
        <p:sp>
          <p:nvSpPr>
            <p:cNvPr id="81" name="Google Shape;81;p7"/>
            <p:cNvSpPr/>
            <p:nvPr/>
          </p:nvSpPr>
          <p:spPr>
            <a:xfrm>
              <a:off x="2586700" y="48450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721225" y="3991775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857100" y="3151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769000" y="46040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313225" y="1086375"/>
            <a:ext cx="3301800" cy="3301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 flipH="1">
            <a:off x="977126" y="-9875"/>
            <a:ext cx="8166874" cy="5168900"/>
            <a:chOff x="626" y="-9875"/>
            <a:chExt cx="8166874" cy="5168900"/>
          </a:xfrm>
        </p:grpSpPr>
        <p:pic>
          <p:nvPicPr>
            <p:cNvPr id="89" name="Google Shape;89;p8"/>
            <p:cNvPicPr preferRelativeResize="0"/>
            <p:nvPr/>
          </p:nvPicPr>
          <p:blipFill rotWithShape="1">
            <a:blip r:embed="rId2">
              <a:alphaModFix/>
            </a:blip>
            <a:srcRect l="-8828" r="-18011" b="71801"/>
            <a:stretch/>
          </p:blipFill>
          <p:spPr>
            <a:xfrm rot="5400000">
              <a:off x="-1912725" y="1903475"/>
              <a:ext cx="5168900" cy="1342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8"/>
            <p:cNvPicPr preferRelativeResize="0"/>
            <p:nvPr/>
          </p:nvPicPr>
          <p:blipFill rotWithShape="1">
            <a:blip r:embed="rId2">
              <a:alphaModFix/>
            </a:blip>
            <a:srcRect t="-13636" r="57004"/>
            <a:stretch/>
          </p:blipFill>
          <p:spPr>
            <a:xfrm rot="5400000">
              <a:off x="6067550" y="3059075"/>
              <a:ext cx="1027600" cy="317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8"/>
          <p:cNvGrpSpPr/>
          <p:nvPr/>
        </p:nvGrpSpPr>
        <p:grpSpPr>
          <a:xfrm flipH="1">
            <a:off x="491051" y="1531475"/>
            <a:ext cx="8361225" cy="3225825"/>
            <a:chOff x="292350" y="1531475"/>
            <a:chExt cx="8361225" cy="3225825"/>
          </a:xfrm>
        </p:grpSpPr>
        <p:sp>
          <p:nvSpPr>
            <p:cNvPr id="92" name="Google Shape;92;p8"/>
            <p:cNvSpPr/>
            <p:nvPr/>
          </p:nvSpPr>
          <p:spPr>
            <a:xfrm>
              <a:off x="292350" y="15314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25325" y="18124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8275025" y="157905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8592375" y="28035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146550" y="46031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 amt="70000"/>
          </a:blip>
          <a:srcRect l="-1418" t="4058" r="62230"/>
          <a:stretch/>
        </p:blipFill>
        <p:spPr>
          <a:xfrm rot="-5400000">
            <a:off x="3164913" y="-1141212"/>
            <a:ext cx="1500424" cy="37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2135550" y="3365900"/>
            <a:ext cx="48729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9"/>
          <p:cNvGrpSpPr/>
          <p:nvPr/>
        </p:nvGrpSpPr>
        <p:grpSpPr>
          <a:xfrm>
            <a:off x="1686750" y="-15850"/>
            <a:ext cx="7457250" cy="5159350"/>
            <a:chOff x="1686750" y="-15850"/>
            <a:chExt cx="7457250" cy="5159350"/>
          </a:xfrm>
        </p:grpSpPr>
        <p:pic>
          <p:nvPicPr>
            <p:cNvPr id="102" name="Google Shape;102;p9"/>
            <p:cNvPicPr preferRelativeResize="0"/>
            <p:nvPr/>
          </p:nvPicPr>
          <p:blipFill rotWithShape="1">
            <a:blip r:embed="rId2">
              <a:alphaModFix/>
            </a:blip>
            <a:srcRect l="-44450" t="12572" r="-34568" b="39752"/>
            <a:stretch/>
          </p:blipFill>
          <p:spPr>
            <a:xfrm rot="-8">
              <a:off x="5548600" y="3373504"/>
              <a:ext cx="3595400" cy="1769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9"/>
            <p:cNvPicPr preferRelativeResize="0"/>
            <p:nvPr/>
          </p:nvPicPr>
          <p:blipFill rotWithShape="1">
            <a:blip r:embed="rId3">
              <a:alphaModFix/>
            </a:blip>
            <a:srcRect l="32660" t="-16671" r="6015" b="-20766"/>
            <a:stretch/>
          </p:blipFill>
          <p:spPr>
            <a:xfrm rot="-5400004" flipH="1">
              <a:off x="2672837" y="-1001937"/>
              <a:ext cx="1218976" cy="31911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9"/>
          <p:cNvGrpSpPr/>
          <p:nvPr/>
        </p:nvGrpSpPr>
        <p:grpSpPr>
          <a:xfrm>
            <a:off x="371125" y="252400"/>
            <a:ext cx="8515850" cy="4574550"/>
            <a:chOff x="371125" y="252400"/>
            <a:chExt cx="8515850" cy="4574550"/>
          </a:xfrm>
        </p:grpSpPr>
        <p:sp>
          <p:nvSpPr>
            <p:cNvPr id="105" name="Google Shape;105;p9"/>
            <p:cNvSpPr/>
            <p:nvPr/>
          </p:nvSpPr>
          <p:spPr>
            <a:xfrm>
              <a:off x="5643975" y="2524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313325" y="47657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653575" y="5395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592375" y="140612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71125" y="9560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 amt="70000"/>
          </a:blip>
          <a:srcRect l="45027" b="52512"/>
          <a:stretch/>
        </p:blipFill>
        <p:spPr>
          <a:xfrm rot="5400000" flipH="1">
            <a:off x="-115000" y="3156100"/>
            <a:ext cx="2102401" cy="1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4662475" y="3817500"/>
            <a:ext cx="3768300" cy="76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" hasCustomPrompt="1"/>
          </p:nvPr>
        </p:nvSpPr>
        <p:spPr>
          <a:xfrm>
            <a:off x="1246825" y="1620901"/>
            <a:ext cx="734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3" hasCustomPrompt="1"/>
          </p:nvPr>
        </p:nvSpPr>
        <p:spPr>
          <a:xfrm>
            <a:off x="4780800" y="1620901"/>
            <a:ext cx="734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4" hasCustomPrompt="1"/>
          </p:nvPr>
        </p:nvSpPr>
        <p:spPr>
          <a:xfrm>
            <a:off x="1246825" y="2577273"/>
            <a:ext cx="734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 hasCustomPrompt="1"/>
          </p:nvPr>
        </p:nvSpPr>
        <p:spPr>
          <a:xfrm>
            <a:off x="4780800" y="2577273"/>
            <a:ext cx="734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 hasCustomPrompt="1"/>
          </p:nvPr>
        </p:nvSpPr>
        <p:spPr>
          <a:xfrm>
            <a:off x="1246825" y="3533676"/>
            <a:ext cx="734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7" hasCustomPrompt="1"/>
          </p:nvPr>
        </p:nvSpPr>
        <p:spPr>
          <a:xfrm>
            <a:off x="4780800" y="3533676"/>
            <a:ext cx="734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"/>
          </p:nvPr>
        </p:nvSpPr>
        <p:spPr>
          <a:xfrm>
            <a:off x="2057725" y="162090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8"/>
          </p:nvPr>
        </p:nvSpPr>
        <p:spPr>
          <a:xfrm>
            <a:off x="2057725" y="257727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9"/>
          </p:nvPr>
        </p:nvSpPr>
        <p:spPr>
          <a:xfrm>
            <a:off x="2057725" y="353367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3"/>
          </p:nvPr>
        </p:nvSpPr>
        <p:spPr>
          <a:xfrm>
            <a:off x="5591700" y="162090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4"/>
          </p:nvPr>
        </p:nvSpPr>
        <p:spPr>
          <a:xfrm>
            <a:off x="5591700" y="257727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5"/>
          </p:nvPr>
        </p:nvSpPr>
        <p:spPr>
          <a:xfrm>
            <a:off x="5591700" y="353367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2">
            <a:alphaModFix amt="70000"/>
          </a:blip>
          <a:srcRect r="61640" b="-12220"/>
          <a:stretch/>
        </p:blipFill>
        <p:spPr>
          <a:xfrm rot="-5399984" flipH="1">
            <a:off x="4905163" y="2205566"/>
            <a:ext cx="1467050" cy="442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l="5125" t="-23924" r="43202" b="-13099"/>
          <a:stretch/>
        </p:blipFill>
        <p:spPr>
          <a:xfrm rot="5400004">
            <a:off x="3336837" y="2869063"/>
            <a:ext cx="1119875" cy="34686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3"/>
          <p:cNvGrpSpPr/>
          <p:nvPr/>
        </p:nvGrpSpPr>
        <p:grpSpPr>
          <a:xfrm>
            <a:off x="123875" y="508900"/>
            <a:ext cx="8747725" cy="4094200"/>
            <a:chOff x="123875" y="508900"/>
            <a:chExt cx="8747725" cy="4094200"/>
          </a:xfrm>
        </p:grpSpPr>
        <p:sp>
          <p:nvSpPr>
            <p:cNvPr id="147" name="Google Shape;147;p13"/>
            <p:cNvSpPr/>
            <p:nvPr/>
          </p:nvSpPr>
          <p:spPr>
            <a:xfrm>
              <a:off x="8424000" y="44489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42800" y="38786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424000" y="868775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810400" y="21936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97825" y="20394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23875" y="5089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713225" y="1596875"/>
            <a:ext cx="37962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5" name="Google Shape;155;p14"/>
          <p:cNvPicPr preferRelativeResize="0"/>
          <p:nvPr/>
        </p:nvPicPr>
        <p:blipFill rotWithShape="1">
          <a:blip r:embed="rId2">
            <a:alphaModFix amt="70000"/>
          </a:blip>
          <a:srcRect t="61050" r="55892"/>
          <a:stretch/>
        </p:blipFill>
        <p:spPr>
          <a:xfrm>
            <a:off x="6943525" y="0"/>
            <a:ext cx="2200476" cy="2003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4"/>
          <p:cNvGrpSpPr/>
          <p:nvPr/>
        </p:nvGrpSpPr>
        <p:grpSpPr>
          <a:xfrm>
            <a:off x="188350" y="241175"/>
            <a:ext cx="8698625" cy="4479525"/>
            <a:chOff x="188350" y="241175"/>
            <a:chExt cx="8698625" cy="4479525"/>
          </a:xfrm>
        </p:grpSpPr>
        <p:sp>
          <p:nvSpPr>
            <p:cNvPr id="157" name="Google Shape;157;p14"/>
            <p:cNvSpPr/>
            <p:nvPr/>
          </p:nvSpPr>
          <p:spPr>
            <a:xfrm>
              <a:off x="7763950" y="2411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592375" y="38341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653575" y="44873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88350" y="15356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21575" y="24525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l="10485" t="-15353" r="46680" b="-39421"/>
          <a:stretch/>
        </p:blipFill>
        <p:spPr>
          <a:xfrm flipH="1">
            <a:off x="0" y="2713975"/>
            <a:ext cx="923649" cy="2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/>
          <p:cNvPicPr preferRelativeResize="0"/>
          <p:nvPr/>
        </p:nvPicPr>
        <p:blipFill rotWithShape="1">
          <a:blip r:embed="rId2">
            <a:alphaModFix amt="70000"/>
          </a:blip>
          <a:srcRect l="-10689" t="4270" r="29953" b="17088"/>
          <a:stretch/>
        </p:blipFill>
        <p:spPr>
          <a:xfrm rot="-5400000" flipH="1">
            <a:off x="6064787" y="2062588"/>
            <a:ext cx="3088100" cy="310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713225" y="3345500"/>
            <a:ext cx="42042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1"/>
          </p:nvPr>
        </p:nvSpPr>
        <p:spPr>
          <a:xfrm>
            <a:off x="713225" y="3822800"/>
            <a:ext cx="42042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>
            <a:spLocks noGrp="1"/>
          </p:cNvSpPr>
          <p:nvPr>
            <p:ph type="pic" idx="2"/>
          </p:nvPr>
        </p:nvSpPr>
        <p:spPr>
          <a:xfrm>
            <a:off x="4868325" y="208700"/>
            <a:ext cx="4164600" cy="4164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7"/>
          <p:cNvSpPr>
            <a:spLocks noGrp="1"/>
          </p:cNvSpPr>
          <p:nvPr>
            <p:ph type="pic" idx="3"/>
          </p:nvPr>
        </p:nvSpPr>
        <p:spPr>
          <a:xfrm>
            <a:off x="2458325" y="208700"/>
            <a:ext cx="2853300" cy="285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l="32660" t="-16671" r="6015" b="-20766"/>
          <a:stretch/>
        </p:blipFill>
        <p:spPr>
          <a:xfrm rot="10799996" flipH="1">
            <a:off x="12" y="13"/>
            <a:ext cx="1218976" cy="319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7"/>
          <p:cNvGrpSpPr/>
          <p:nvPr/>
        </p:nvGrpSpPr>
        <p:grpSpPr>
          <a:xfrm>
            <a:off x="301750" y="212800"/>
            <a:ext cx="8598375" cy="4624050"/>
            <a:chOff x="301750" y="212800"/>
            <a:chExt cx="8598375" cy="4624050"/>
          </a:xfrm>
        </p:grpSpPr>
        <p:sp>
          <p:nvSpPr>
            <p:cNvPr id="192" name="Google Shape;192;p17"/>
            <p:cNvSpPr/>
            <p:nvPr/>
          </p:nvSpPr>
          <p:spPr>
            <a:xfrm>
              <a:off x="8745925" y="74792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25200" y="47756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8314075" y="2128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347875" y="2989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01750" y="30620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3" r:id="rId9"/>
    <p:sldLayoutId id="2147483664" r:id="rId10"/>
    <p:sldLayoutId id="2147483665" r:id="rId11"/>
    <p:sldLayoutId id="2147483666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221" y="197300"/>
            <a:ext cx="2415449" cy="17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>
            <a:spLocks noGrp="1"/>
          </p:cNvSpPr>
          <p:nvPr>
            <p:ph type="ctrTitle"/>
          </p:nvPr>
        </p:nvSpPr>
        <p:spPr>
          <a:xfrm>
            <a:off x="1185620" y="720675"/>
            <a:ext cx="4850969" cy="1247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+mn-lt"/>
                <a:cs typeface="Times New Roman" panose="02020603050405020304" pitchFamily="18" charset="0"/>
              </a:rPr>
              <a:t>Control System with Gestures</a:t>
            </a:r>
            <a:endParaRPr sz="4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331" name="Google Shape;331;p29"/>
          <p:cNvCxnSpPr>
            <a:cxnSpLocks/>
          </p:cNvCxnSpPr>
          <p:nvPr/>
        </p:nvCxnSpPr>
        <p:spPr>
          <a:xfrm>
            <a:off x="4291321" y="4086306"/>
            <a:ext cx="39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10F8488-C883-F277-568F-EC740CAF0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084" y="1968621"/>
            <a:ext cx="2748600" cy="742200"/>
          </a:xfrm>
        </p:spPr>
        <p:txBody>
          <a:bodyPr/>
          <a:lstStyle/>
          <a:p>
            <a:pPr algn="l"/>
            <a:r>
              <a:rPr lang="en-US" sz="1400" dirty="0"/>
              <a:t>Hands-Free Control Using Gesture Recognition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8A903-95A0-0011-6FA1-42077B3EBD07}"/>
              </a:ext>
            </a:extLst>
          </p:cNvPr>
          <p:cNvSpPr txBox="1"/>
          <p:nvPr/>
        </p:nvSpPr>
        <p:spPr>
          <a:xfrm>
            <a:off x="1640084" y="3174880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1200" dirty="0">
                <a:solidFill>
                  <a:schemeClr val="tx1"/>
                </a:solidFill>
              </a:rPr>
              <a:t>Sankit Singhal(1/22/FET/BCS/148)</a:t>
            </a:r>
          </a:p>
          <a:p>
            <a:r>
              <a:rPr lang="en-US" sz="1200" dirty="0">
                <a:solidFill>
                  <a:schemeClr val="tx1"/>
                </a:solidFill>
              </a:rPr>
              <a:t>Sushil Gupta(1/22/FET/BCS/132)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Aayush Kukreja(1/22/FET/BCS/159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/>
              <a:t>trol</a:t>
            </a:r>
            <a:r>
              <a:rPr lang="en-US" dirty="0"/>
              <a:t> Using Gesture Recognition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0" y="-14875"/>
            <a:ext cx="9144003" cy="5158499"/>
          </a:xfrm>
          <a:prstGeom prst="rect">
            <a:avLst/>
          </a:prstGeom>
        </p:spPr>
      </p:pic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6338807" y="810829"/>
            <a:ext cx="2587843" cy="677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+mn-lt"/>
              </a:rPr>
              <a:t>Thank You</a:t>
            </a:r>
            <a:endParaRPr sz="3600" dirty="0">
              <a:latin typeface="+mn-lt"/>
            </a:endParaRPr>
          </a:p>
        </p:txBody>
      </p:sp>
      <p:grpSp>
        <p:nvGrpSpPr>
          <p:cNvPr id="430" name="Google Shape;430;p39"/>
          <p:cNvGrpSpPr/>
          <p:nvPr/>
        </p:nvGrpSpPr>
        <p:grpSpPr>
          <a:xfrm>
            <a:off x="8430775" y="4353600"/>
            <a:ext cx="495875" cy="591975"/>
            <a:chOff x="8430775" y="4353600"/>
            <a:chExt cx="495875" cy="591975"/>
          </a:xfrm>
        </p:grpSpPr>
        <p:sp>
          <p:nvSpPr>
            <p:cNvPr id="431" name="Google Shape;431;p39"/>
            <p:cNvSpPr/>
            <p:nvPr/>
          </p:nvSpPr>
          <p:spPr>
            <a:xfrm>
              <a:off x="8430775" y="47913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8693250" y="43536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grpSp>
        <p:nvGrpSpPr>
          <p:cNvPr id="433" name="Google Shape;433;p39"/>
          <p:cNvGrpSpPr/>
          <p:nvPr/>
        </p:nvGrpSpPr>
        <p:grpSpPr>
          <a:xfrm>
            <a:off x="3" y="301575"/>
            <a:ext cx="1391001" cy="3394426"/>
            <a:chOff x="3" y="301575"/>
            <a:chExt cx="1391001" cy="3394426"/>
          </a:xfrm>
        </p:grpSpPr>
        <p:pic>
          <p:nvPicPr>
            <p:cNvPr id="434" name="Google Shape;434;p39"/>
            <p:cNvPicPr preferRelativeResize="0"/>
            <p:nvPr/>
          </p:nvPicPr>
          <p:blipFill rotWithShape="1">
            <a:blip r:embed="rId4">
              <a:alphaModFix amt="70000"/>
            </a:blip>
            <a:srcRect l="57797"/>
            <a:stretch/>
          </p:blipFill>
          <p:spPr>
            <a:xfrm>
              <a:off x="3" y="301575"/>
              <a:ext cx="1391001" cy="3394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39"/>
            <p:cNvSpPr/>
            <p:nvPr/>
          </p:nvSpPr>
          <p:spPr>
            <a:xfrm>
              <a:off x="410775" y="4624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Table of Contents</a:t>
            </a:r>
            <a:endParaRPr dirty="0">
              <a:latin typeface="+mn-lt"/>
            </a:endParaRP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2"/>
          </p:nvPr>
        </p:nvSpPr>
        <p:spPr>
          <a:xfrm>
            <a:off x="1246825" y="1620901"/>
            <a:ext cx="679434" cy="397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title" idx="3"/>
          </p:nvPr>
        </p:nvSpPr>
        <p:spPr>
          <a:xfrm>
            <a:off x="4780800" y="162090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8" name="Google Shape;348;p31"/>
          <p:cNvSpPr txBox="1">
            <a:spLocks noGrp="1"/>
          </p:cNvSpPr>
          <p:nvPr>
            <p:ph type="title" idx="4"/>
          </p:nvPr>
        </p:nvSpPr>
        <p:spPr>
          <a:xfrm>
            <a:off x="1246825" y="2577273"/>
            <a:ext cx="679434" cy="397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5"/>
          </p:nvPr>
        </p:nvSpPr>
        <p:spPr>
          <a:xfrm>
            <a:off x="4780800" y="25772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 idx="6"/>
          </p:nvPr>
        </p:nvSpPr>
        <p:spPr>
          <a:xfrm>
            <a:off x="1246825" y="3422819"/>
            <a:ext cx="679434" cy="397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title" idx="7"/>
          </p:nvPr>
        </p:nvSpPr>
        <p:spPr>
          <a:xfrm>
            <a:off x="4780800" y="353367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2" name="Google Shape;352;p31"/>
          <p:cNvSpPr txBox="1">
            <a:spLocks noGrp="1"/>
          </p:cNvSpPr>
          <p:nvPr>
            <p:ph type="subTitle" idx="1"/>
          </p:nvPr>
        </p:nvSpPr>
        <p:spPr>
          <a:xfrm>
            <a:off x="2002459" y="1598911"/>
            <a:ext cx="2162857" cy="397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Introduction</a:t>
            </a:r>
            <a:endParaRPr dirty="0">
              <a:latin typeface="+mn-lt"/>
            </a:endParaRPr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8"/>
          </p:nvPr>
        </p:nvSpPr>
        <p:spPr>
          <a:xfrm>
            <a:off x="2057725" y="2577273"/>
            <a:ext cx="24522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+mn-lt"/>
              </a:rPr>
              <a:t>Problem Statement</a:t>
            </a:r>
            <a:endParaRPr dirty="0">
              <a:latin typeface="+mn-lt"/>
            </a:endParaRPr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9"/>
          </p:nvPr>
        </p:nvSpPr>
        <p:spPr>
          <a:xfrm>
            <a:off x="2057725" y="3357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+mn-lt"/>
              </a:rPr>
              <a:t>Objective</a:t>
            </a:r>
            <a:endParaRPr dirty="0">
              <a:latin typeface="+mn-lt"/>
            </a:endParaRPr>
          </a:p>
        </p:txBody>
      </p:sp>
      <p:sp>
        <p:nvSpPr>
          <p:cNvPr id="355" name="Google Shape;355;p31"/>
          <p:cNvSpPr txBox="1">
            <a:spLocks noGrp="1"/>
          </p:cNvSpPr>
          <p:nvPr>
            <p:ph type="subTitle" idx="13"/>
          </p:nvPr>
        </p:nvSpPr>
        <p:spPr>
          <a:xfrm>
            <a:off x="5591700" y="162090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work</a:t>
            </a:r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4"/>
          </p:nvPr>
        </p:nvSpPr>
        <p:spPr>
          <a:xfrm>
            <a:off x="5591700" y="257727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projects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15"/>
          </p:nvPr>
        </p:nvSpPr>
        <p:spPr>
          <a:xfrm>
            <a:off x="5591700" y="353367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 rotWithShape="1">
          <a:blip r:embed="rId3">
            <a:alphaModFix/>
          </a:blip>
          <a:srcRect l="53249" b="12929"/>
          <a:stretch/>
        </p:blipFill>
        <p:spPr>
          <a:xfrm rot="-5399986" flipH="1">
            <a:off x="7947612" y="-672086"/>
            <a:ext cx="545449" cy="187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713225" y="61724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Introduction</a:t>
            </a:r>
            <a:endParaRPr dirty="0">
              <a:latin typeface="+mn-lt"/>
            </a:endParaRPr>
          </a:p>
        </p:txBody>
      </p:sp>
      <p:sp>
        <p:nvSpPr>
          <p:cNvPr id="364" name="Google Shape;364;p32"/>
          <p:cNvSpPr txBox="1">
            <a:spLocks noGrp="1"/>
          </p:cNvSpPr>
          <p:nvPr>
            <p:ph type="subTitle" idx="1"/>
          </p:nvPr>
        </p:nvSpPr>
        <p:spPr>
          <a:xfrm>
            <a:off x="713225" y="1252005"/>
            <a:ext cx="4294800" cy="327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"Control System with Gestures"</a:t>
            </a:r>
            <a:r>
              <a:rPr lang="en-US" dirty="0">
                <a:latin typeface="+mn-lt"/>
              </a:rPr>
              <a:t> is an innovative project that enables hands-free interaction with devices using AI-powered gesture recognition. This system utilizes </a:t>
            </a:r>
            <a:r>
              <a:rPr lang="en-US" b="1" dirty="0">
                <a:latin typeface="+mn-lt"/>
              </a:rPr>
              <a:t>computer vision and machine learning</a:t>
            </a:r>
            <a:r>
              <a:rPr lang="en-US" dirty="0">
                <a:latin typeface="+mn-lt"/>
              </a:rPr>
              <a:t> to detect and interpret hand movements, allowing users to control various applications effortlessly.</a:t>
            </a:r>
          </a:p>
          <a:p>
            <a:pPr marL="0" indent="0" algn="just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By eliminating the need for physical touch, this technology enhances accessibility, improves convenience, and offers a futuristic approach to device interaction. It can be applied in </a:t>
            </a:r>
            <a:r>
              <a:rPr lang="en-US" b="1" dirty="0">
                <a:latin typeface="+mn-lt"/>
              </a:rPr>
              <a:t>smart home automation, robotics, human-computer interaction, and assistive technology.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This project demonstrates how </a:t>
            </a:r>
            <a:r>
              <a:rPr lang="en-US" b="1" dirty="0">
                <a:latin typeface="+mn-lt"/>
              </a:rPr>
              <a:t>gesture recognition</a:t>
            </a:r>
            <a:r>
              <a:rPr lang="en-US" dirty="0">
                <a:latin typeface="+mn-lt"/>
              </a:rPr>
              <a:t> can revolutionize the way we interact with technology, making control systems more intuitive and user-friendly.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5" name="Google Shape;36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5716843" y="883830"/>
            <a:ext cx="2898182" cy="3331709"/>
          </a:xfrm>
          <a:prstGeom prst="ellipse">
            <a:avLst/>
          </a:prstGeom>
        </p:spPr>
      </p:pic>
      <p:sp>
        <p:nvSpPr>
          <p:cNvPr id="366" name="Google Shape;366;p32"/>
          <p:cNvSpPr/>
          <p:nvPr/>
        </p:nvSpPr>
        <p:spPr>
          <a:xfrm>
            <a:off x="986075" y="268600"/>
            <a:ext cx="154200" cy="154200"/>
          </a:xfrm>
          <a:prstGeom prst="ellipse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131273" y="4372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+mn-lt"/>
              </a:rPr>
              <a:t>Problem Statement</a:t>
            </a:r>
            <a:endParaRPr dirty="0">
              <a:latin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F7496DE-ABA5-16BB-C61A-A1BA71BF91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1272" y="1222541"/>
            <a:ext cx="713707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control methods (switches, remotes, touchscreens) require physical interaction, which can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inconvenient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inaccessible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certain situations.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with mobility impairments may find it difficult to operate standard control systems.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environments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automation, smart homes, and virtual reality (VR),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hands-free control is highly beneficial.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need for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intuitive, efficient, and touch-free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mechanism arises.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96C0-CE46-EF20-7A5C-7041505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663740"/>
            <a:ext cx="4294800" cy="572700"/>
          </a:xfrm>
        </p:spPr>
        <p:txBody>
          <a:bodyPr/>
          <a:lstStyle/>
          <a:p>
            <a:r>
              <a:rPr lang="en-IN" dirty="0">
                <a:latin typeface="+mn-lt"/>
              </a:rPr>
              <a:t>Objective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436948-9915-F1F6-9058-757515232F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3964" y="1540698"/>
            <a:ext cx="764811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gesture recognition 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allows users to control devices using hand movements.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smooth and accurate gesture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accessibility for users with disabilities and improve user experience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title"/>
          </p:nvPr>
        </p:nvSpPr>
        <p:spPr>
          <a:xfrm>
            <a:off x="945700" y="604983"/>
            <a:ext cx="37962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+mn-lt"/>
              </a:rPr>
              <a:t>System Overview</a:t>
            </a:r>
            <a:endParaRPr sz="3000" dirty="0">
              <a:latin typeface="+mn-lt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945700" y="1276380"/>
            <a:ext cx="6139200" cy="349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 (Flowchart/Diagram):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Gesture Input → Camera/Sensor → Action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 (Icons/Logos):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(OpenCV, Media Pipe, Flask)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ML Algorithms(CNN Algorithm)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HTML, CSS, JavaScript, Bootstrap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Hardware:</a:t>
            </a:r>
          </a:p>
          <a:p>
            <a:pPr marL="85725" marR="0" lvl="0" indent="-857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Laptop</a:t>
            </a:r>
          </a:p>
          <a:p>
            <a:pPr marL="85725" marR="0" lvl="0" indent="-857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Internet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>
            <a:spLocks noGrp="1"/>
          </p:cNvSpPr>
          <p:nvPr>
            <p:ph type="title"/>
          </p:nvPr>
        </p:nvSpPr>
        <p:spPr>
          <a:xfrm>
            <a:off x="767494" y="359785"/>
            <a:ext cx="57417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+mn-lt"/>
              </a:rPr>
              <a:t>Features and Implementation</a:t>
            </a:r>
            <a:endParaRPr dirty="0">
              <a:latin typeface="+mn-lt"/>
            </a:endParaRPr>
          </a:p>
        </p:txBody>
      </p:sp>
      <p:sp>
        <p:nvSpPr>
          <p:cNvPr id="400" name="Google Shape;400;p36"/>
          <p:cNvSpPr txBox="1">
            <a:spLocks noGrp="1"/>
          </p:cNvSpPr>
          <p:nvPr>
            <p:ph type="body" idx="1"/>
          </p:nvPr>
        </p:nvSpPr>
        <p:spPr>
          <a:xfrm>
            <a:off x="767494" y="953630"/>
            <a:ext cx="7717500" cy="3236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+mn-lt"/>
              </a:rPr>
              <a:t>Key Features:</a:t>
            </a:r>
          </a:p>
          <a:p>
            <a:pPr marL="0" indent="0" algn="just">
              <a:buNone/>
            </a:pPr>
            <a:endParaRPr lang="en-US" b="1" dirty="0">
              <a:latin typeface="+mn-lt"/>
            </a:endParaRPr>
          </a:p>
          <a:p>
            <a:pPr marL="0" indent="0" algn="just">
              <a:buNone/>
            </a:pPr>
            <a:r>
              <a:rPr lang="en-US" b="1" dirty="0">
                <a:latin typeface="+mn-lt"/>
              </a:rPr>
              <a:t>1. Hands-Free Control</a:t>
            </a:r>
            <a:endParaRPr lang="en-US" dirty="0">
              <a:latin typeface="+mn-lt"/>
            </a:endParaRP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Eliminates the need for physical buttons, remotes, or touchscreens.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Allows users to operate devices effortlessly using simple hand movements.</a:t>
            </a:r>
          </a:p>
          <a:p>
            <a:pPr indent="-457200" algn="just">
              <a:buNone/>
            </a:pPr>
            <a:endParaRPr lang="en-US" b="1" dirty="0">
              <a:latin typeface="+mn-lt"/>
            </a:endParaRPr>
          </a:p>
          <a:p>
            <a:pPr indent="-457200" algn="just">
              <a:buNone/>
            </a:pPr>
            <a:r>
              <a:rPr lang="en-US" b="1" dirty="0">
                <a:latin typeface="+mn-lt"/>
              </a:rPr>
              <a:t>2. Gesture Recognition</a:t>
            </a:r>
            <a:endParaRPr lang="en-US" dirty="0">
              <a:latin typeface="+mn-lt"/>
            </a:endParaRP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Uses </a:t>
            </a:r>
            <a:r>
              <a:rPr lang="en-US" b="1" dirty="0">
                <a:latin typeface="+mn-lt"/>
              </a:rPr>
              <a:t>computer vision and machine learning</a:t>
            </a:r>
            <a:r>
              <a:rPr lang="en-US" dirty="0">
                <a:latin typeface="+mn-lt"/>
              </a:rPr>
              <a:t> to accurately detect and classify hand gestures.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recognize multiple gestures for different commands.</a:t>
            </a:r>
          </a:p>
          <a:p>
            <a:pPr indent="-457200" algn="just">
              <a:buNone/>
            </a:pPr>
            <a:endParaRPr lang="en-US" b="1" dirty="0">
              <a:latin typeface="+mn-lt"/>
            </a:endParaRPr>
          </a:p>
          <a:p>
            <a:pPr indent="-457200" algn="just">
              <a:buNone/>
            </a:pPr>
            <a:r>
              <a:rPr lang="en-US" b="1" dirty="0">
                <a:latin typeface="+mn-lt"/>
              </a:rPr>
              <a:t>3. Real-Time Processing</a:t>
            </a:r>
            <a:endParaRPr lang="en-US" dirty="0">
              <a:latin typeface="+mn-lt"/>
            </a:endParaRP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Uses </a:t>
            </a:r>
            <a:r>
              <a:rPr lang="en-US" b="1" dirty="0">
                <a:latin typeface="+mn-lt"/>
              </a:rPr>
              <a:t>TensorFlow</a:t>
            </a:r>
            <a:r>
              <a:rPr lang="en-US" dirty="0">
                <a:latin typeface="+mn-lt"/>
              </a:rPr>
              <a:t> to process gestures instantly with minimal delay.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Ensures smooth user experience for smart device interaction, robotics, and VR applications.</a:t>
            </a:r>
          </a:p>
          <a:p>
            <a:pPr indent="-457200" algn="just">
              <a:buNone/>
            </a:pPr>
            <a:endParaRPr lang="en-US" b="1" dirty="0">
              <a:latin typeface="+mn-lt"/>
            </a:endParaRPr>
          </a:p>
          <a:p>
            <a:pPr indent="-457200" algn="just">
              <a:buNone/>
            </a:pPr>
            <a:r>
              <a:rPr lang="en-US" b="1" dirty="0">
                <a:latin typeface="+mn-lt"/>
              </a:rPr>
              <a:t>4. Customizable &amp; Scalable</a:t>
            </a:r>
            <a:endParaRPr lang="en-US" dirty="0">
              <a:latin typeface="+mn-lt"/>
            </a:endParaRP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Users can define their own gestures for specific actions.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system can be </a:t>
            </a:r>
            <a:r>
              <a:rPr lang="en-US" b="1" dirty="0">
                <a:latin typeface="+mn-lt"/>
              </a:rPr>
              <a:t>expanded for VR/AR, healthcare assistive technology, and industrial automation.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subTitle" idx="1"/>
          </p:nvPr>
        </p:nvSpPr>
        <p:spPr>
          <a:xfrm>
            <a:off x="888631" y="534691"/>
            <a:ext cx="6876019" cy="3789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latin typeface="+mn-lt"/>
              </a:rPr>
              <a:t>Implementation: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>
              <a:latin typeface="+mn-lt"/>
            </a:endParaRPr>
          </a:p>
          <a:p>
            <a:pPr marL="177800" indent="-177800" algn="just">
              <a:buNone/>
            </a:pPr>
            <a:r>
              <a:rPr lang="en-US" sz="1400" b="1" dirty="0">
                <a:latin typeface="+mn-lt"/>
              </a:rPr>
              <a:t>1. Gesture Recognition Using Computer Vision</a:t>
            </a:r>
            <a:endParaRPr lang="en-US" sz="1400" dirty="0">
              <a:latin typeface="+mn-lt"/>
            </a:endParaRP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system captures hand movements using a </a:t>
            </a:r>
            <a:r>
              <a:rPr lang="en-US" sz="1400" b="1" dirty="0">
                <a:latin typeface="+mn-lt"/>
              </a:rPr>
              <a:t>camera/webcam</a:t>
            </a:r>
            <a:r>
              <a:rPr lang="en-US" sz="1400" dirty="0">
                <a:latin typeface="+mn-lt"/>
              </a:rPr>
              <a:t>.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Preprocessing</a:t>
            </a:r>
            <a:r>
              <a:rPr lang="en-US" sz="1400" dirty="0">
                <a:latin typeface="+mn-lt"/>
              </a:rPr>
              <a:t> (background removal, noise reduction) is applied for accuracy.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Hand landmarks are detected using </a:t>
            </a:r>
            <a:r>
              <a:rPr lang="en-US" sz="1400" b="1" dirty="0">
                <a:latin typeface="+mn-lt"/>
              </a:rPr>
              <a:t>MediaPipe</a:t>
            </a:r>
            <a:r>
              <a:rPr lang="en-US" sz="1400" dirty="0">
                <a:latin typeface="+mn-lt"/>
              </a:rPr>
              <a:t>, and gesture classification is done using a </a:t>
            </a:r>
            <a:r>
              <a:rPr lang="en-US" sz="1400" b="1" dirty="0">
                <a:latin typeface="+mn-lt"/>
              </a:rPr>
              <a:t>trained model (TensorFlow).</a:t>
            </a:r>
            <a:endParaRPr lang="en-US" sz="1400" dirty="0">
              <a:latin typeface="+mn-lt"/>
            </a:endParaRPr>
          </a:p>
          <a:p>
            <a:pPr marL="177800" indent="-177800" algn="just">
              <a:buNone/>
            </a:pPr>
            <a:endParaRPr lang="en-US" sz="1400" b="1" dirty="0">
              <a:latin typeface="+mn-lt"/>
            </a:endParaRPr>
          </a:p>
          <a:p>
            <a:pPr marL="177800" indent="-177800" algn="just">
              <a:buNone/>
            </a:pPr>
            <a:r>
              <a:rPr lang="en-US" sz="1400" b="1" dirty="0">
                <a:latin typeface="+mn-lt"/>
              </a:rPr>
              <a:t>2. Mapping Gestures to Actions</a:t>
            </a:r>
            <a:endParaRPr lang="en-US" sz="1400" dirty="0">
              <a:latin typeface="+mn-lt"/>
            </a:endParaRP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Each recognized gesture is mapped to a predefined action.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Example:</a:t>
            </a:r>
          </a:p>
          <a:p>
            <a:pPr marL="177800" lvl="1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✋ Open Hand → Play or Pause the video</a:t>
            </a:r>
          </a:p>
          <a:p>
            <a:pPr marL="177800" lvl="1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✊ Closed Fist → Right Click</a:t>
            </a:r>
          </a:p>
          <a:p>
            <a:pPr marL="177800" lvl="1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👉 Pointing Gesture → Next Slide</a:t>
            </a:r>
          </a:p>
          <a:p>
            <a:pPr marL="177800" indent="-92075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system translates gestures into </a:t>
            </a:r>
            <a:r>
              <a:rPr lang="en-US" sz="1400" b="1" dirty="0">
                <a:latin typeface="+mn-lt"/>
              </a:rPr>
              <a:t>commands</a:t>
            </a:r>
            <a:r>
              <a:rPr lang="en-US" sz="1400" dirty="0">
                <a:latin typeface="+mn-lt"/>
              </a:rPr>
              <a:t> that control </a:t>
            </a:r>
            <a:r>
              <a:rPr lang="en-US" sz="1400" b="1" dirty="0">
                <a:latin typeface="+mn-lt"/>
              </a:rPr>
              <a:t>IoT devices, robotic arms, smart screens, and more.</a:t>
            </a:r>
          </a:p>
          <a:p>
            <a:pPr marL="0" indent="0" algn="just"/>
            <a:r>
              <a:rPr lang="en-US" dirty="0">
                <a:latin typeface="+mn-lt"/>
              </a:rPr>
              <a:t> </a:t>
            </a:r>
          </a:p>
          <a:p>
            <a:pPr marL="0" indent="0" algn="just"/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xfrm>
            <a:off x="1201422" y="539500"/>
            <a:ext cx="42042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Conclusion</a:t>
            </a:r>
            <a:endParaRPr dirty="0">
              <a:latin typeface="+mn-lt"/>
            </a:endParaRPr>
          </a:p>
        </p:txBody>
      </p:sp>
      <p:sp>
        <p:nvSpPr>
          <p:cNvPr id="421" name="Google Shape;421;p38"/>
          <p:cNvSpPr txBox="1">
            <a:spLocks noGrp="1"/>
          </p:cNvSpPr>
          <p:nvPr>
            <p:ph type="subTitle" idx="1"/>
          </p:nvPr>
        </p:nvSpPr>
        <p:spPr>
          <a:xfrm>
            <a:off x="1302160" y="1074400"/>
            <a:ext cx="7283901" cy="3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400" dirty="0"/>
              <a:t>The </a:t>
            </a:r>
            <a:r>
              <a:rPr lang="en-US" sz="1400" b="1" dirty="0"/>
              <a:t>Control System with Gestures</a:t>
            </a:r>
            <a:r>
              <a:rPr lang="en-US" sz="1400" dirty="0"/>
              <a:t> introduces a novel way of interacting with technology, eliminating the need for physical input devices such as switches, remotes, or touchscreens. By leveraging </a:t>
            </a:r>
            <a:r>
              <a:rPr lang="en-US" sz="1400" b="1" dirty="0"/>
              <a:t>computer vision and artificial intelligence</a:t>
            </a:r>
            <a:r>
              <a:rPr lang="en-US" sz="1400" dirty="0"/>
              <a:t>, the system accurately recognizes hand gestures and translates them into commands, enabling seamless and intuitive control of various devices.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This technology enhances accessibility, particularly for individuals with disabilities, by offering a hands-free alternative to traditional control methods. Additionally, it finds applications in </a:t>
            </a:r>
            <a:r>
              <a:rPr lang="en-US" sz="1400" b="1" dirty="0"/>
              <a:t>smart home automation, robotics, gaming, healthcare, and industrial control</a:t>
            </a:r>
            <a:r>
              <a:rPr lang="en-US" sz="1400" dirty="0"/>
              <a:t>, making everyday interactions more efficient and futuristic.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/>
            <a:r>
              <a:rPr lang="en-US" sz="1400" dirty="0"/>
              <a:t>The system operates in </a:t>
            </a:r>
            <a:r>
              <a:rPr lang="en-US" sz="1400" b="1" dirty="0"/>
              <a:t>real-time</a:t>
            </a:r>
            <a:r>
              <a:rPr lang="en-US" sz="1400" dirty="0"/>
              <a:t>, ensuring quick and precise gesture recognition for a smooth user experience. With its </a:t>
            </a:r>
            <a:r>
              <a:rPr lang="en-US" sz="1400" b="1" dirty="0"/>
              <a:t>scalability and adaptability</a:t>
            </a:r>
            <a:r>
              <a:rPr lang="en-US" sz="1400" dirty="0"/>
              <a:t>, it can be integrated with various platforms, including </a:t>
            </a:r>
            <a:r>
              <a:rPr lang="en-US" sz="1400" b="1" dirty="0"/>
              <a:t>IoT devices, virtual reality (VR) environments, and automation systems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Inspiration Portfolio by Slidesgo">
  <a:themeElements>
    <a:clrScheme name="Simple Light">
      <a:dk1>
        <a:srgbClr val="FFFFFF"/>
      </a:dk1>
      <a:lt1>
        <a:srgbClr val="000000"/>
      </a:lt1>
      <a:dk2>
        <a:srgbClr val="595959"/>
      </a:dk2>
      <a:lt2>
        <a:srgbClr val="FF65EF"/>
      </a:lt2>
      <a:accent1>
        <a:srgbClr val="9E51F0"/>
      </a:accent1>
      <a:accent2>
        <a:srgbClr val="1E36C4"/>
      </a:accent2>
      <a:accent3>
        <a:srgbClr val="69AAAD"/>
      </a:accent3>
      <a:accent4>
        <a:srgbClr val="FFE8AF"/>
      </a:accent4>
      <a:accent5>
        <a:srgbClr val="F6170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On-screen Show (16:9)</PresentationFormat>
  <Paragraphs>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Figtree SemiBold</vt:lpstr>
      <vt:lpstr>Figtree</vt:lpstr>
      <vt:lpstr>Josefin Sans</vt:lpstr>
      <vt:lpstr>Albert Sans</vt:lpstr>
      <vt:lpstr>Anaheim</vt:lpstr>
      <vt:lpstr>Nunito Light</vt:lpstr>
      <vt:lpstr>Design Inspiration Portfolio by Slidesgo</vt:lpstr>
      <vt:lpstr>Control System with Gestures</vt:lpstr>
      <vt:lpstr>Table of Contents</vt:lpstr>
      <vt:lpstr>Introduction</vt:lpstr>
      <vt:lpstr>Problem Statement</vt:lpstr>
      <vt:lpstr>Objective</vt:lpstr>
      <vt:lpstr>System Overview</vt:lpstr>
      <vt:lpstr>Features and Implementation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Sankit Singhal</dc:creator>
  <cp:lastModifiedBy>Sankit Singhal</cp:lastModifiedBy>
  <cp:revision>1</cp:revision>
  <dcterms:modified xsi:type="dcterms:W3CDTF">2025-04-03T03:19:36Z</dcterms:modified>
</cp:coreProperties>
</file>