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8" r:id="rId3"/>
    <p:sldId id="305" r:id="rId4"/>
    <p:sldId id="276" r:id="rId5"/>
    <p:sldId id="300" r:id="rId6"/>
    <p:sldId id="302" r:id="rId7"/>
    <p:sldId id="308" r:id="rId8"/>
    <p:sldId id="309" r:id="rId9"/>
    <p:sldId id="303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1A9CB0"/>
    <a:srgbClr val="39C2D7"/>
    <a:srgbClr val="8E244D"/>
    <a:srgbClr val="A3C644"/>
    <a:srgbClr val="464547"/>
    <a:srgbClr val="66FFFF"/>
    <a:srgbClr val="DB6FC6"/>
    <a:srgbClr val="CF41B4"/>
    <a:srgbClr val="CCD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4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3" y="0"/>
            <a:ext cx="10285714" cy="6858000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2664399" y="2363286"/>
            <a:ext cx="7062283" cy="2339343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SPCrowd team is happy to present an idea of</a:t>
            </a:r>
          </a:p>
          <a:p>
            <a:pPr marL="0" indent="0" algn="ctr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ECOMIND</a:t>
            </a:r>
          </a:p>
          <a:p>
            <a:pPr marL="0" indent="0" algn="ctr">
              <a:buNone/>
            </a:pPr>
            <a:r>
              <a:rPr lang="en-US" sz="2800" i="1">
                <a:solidFill>
                  <a:schemeClr val="bg1"/>
                </a:solidFill>
                <a:latin typeface="Bradley Hand ITC" panose="03070402050302030203" pitchFamily="66" charset="0"/>
              </a:rPr>
              <a:t>Change your attitude for better tomorrow</a:t>
            </a:r>
          </a:p>
          <a:p>
            <a:pPr marL="0" indent="0" algn="ctr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5" y="0"/>
            <a:ext cx="10285714" cy="6858000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2664399" y="2363286"/>
            <a:ext cx="7062283" cy="1458087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Thanks for watching!</a:t>
            </a:r>
          </a:p>
          <a:p>
            <a:pPr marL="0" indent="0" algn="ctr">
              <a:buNone/>
            </a:pPr>
            <a:r>
              <a:rPr lang="en-US" sz="4100" err="1">
                <a:solidFill>
                  <a:schemeClr val="bg1"/>
                </a:solidFill>
                <a:latin typeface="Arial Black" panose="020B0A04020102020204" pitchFamily="34" charset="0"/>
              </a:rPr>
              <a:t>SPCrowd</a:t>
            </a: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 Team</a:t>
            </a: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34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9732" y="-815834"/>
            <a:ext cx="14591732" cy="972782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581934" y="1405051"/>
            <a:ext cx="5961418" cy="5286049"/>
          </a:xfrm>
          <a:prstGeom prst="rect">
            <a:avLst/>
          </a:prstGeom>
          <a:solidFill>
            <a:schemeClr val="tx2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This is Mike. He would love to keep awareness and be more eco-friendly, but he does not know how, where and what to recycle.</a:t>
            </a:r>
            <a:endParaRPr lang="ru-RU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For example, not all types of plastic in Belarus could be recycled.</a:t>
            </a:r>
          </a:p>
          <a:p>
            <a:endParaRPr lang="en-US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Our app will instantly recognize the type of waste, whether it is recyclable in our country, and provide all other necessary information for Mike.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18866" y="459657"/>
            <a:ext cx="10724486" cy="627797"/>
          </a:xfrm>
          <a:prstGeom prst="rect">
            <a:avLst/>
          </a:prstGeom>
          <a:solidFill>
            <a:srgbClr val="B22746">
              <a:alpha val="7000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USER JOURNEY… HOW CAN WE HELP?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0" y="0"/>
            <a:ext cx="10441122" cy="757521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05702" y="341583"/>
            <a:ext cx="6091386" cy="1555455"/>
          </a:xfrm>
          <a:solidFill>
            <a:srgbClr val="39C2D7">
              <a:alpha val="70000"/>
            </a:srgbClr>
          </a:solidFill>
        </p:spPr>
        <p:txBody>
          <a:bodyPr vert="horz" lIns="91440" tIns="18288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4500">
                <a:solidFill>
                  <a:schemeClr val="bg1"/>
                </a:solidFill>
                <a:latin typeface="Arial Black" panose="020B0A04020102020204" pitchFamily="34" charset="0"/>
              </a:rPr>
              <a:t>OUR GOAL  </a:t>
            </a:r>
          </a:p>
          <a:p>
            <a:pPr marL="0" indent="0">
              <a:buNone/>
            </a:pPr>
            <a:r>
              <a:rPr lang="en-US" sz="4500">
                <a:solidFill>
                  <a:schemeClr val="bg1"/>
                </a:solidFill>
                <a:latin typeface="Arial Black" panose="020B0A04020102020204" pitchFamily="34" charset="0"/>
              </a:rPr>
              <a:t>is to make recycling a usual thing. 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305702" y="2301335"/>
            <a:ext cx="6091386" cy="2338904"/>
          </a:xfrm>
          <a:prstGeom prst="rect">
            <a:avLst/>
          </a:prstGeom>
          <a:solidFill>
            <a:srgbClr val="39C2D7">
              <a:alpha val="70000"/>
            </a:srgbClr>
          </a:solidFill>
        </p:spPr>
        <p:txBody>
          <a:bodyPr vert="horz" lIns="91440" tIns="182880" rIns="91440" bIns="45720" rtlCol="0" anchor="t">
            <a:normAutofit fontScale="775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rial Black" panose="020B0A04020102020204" pitchFamily="34" charset="0"/>
              </a:rPr>
              <a:t>The main CHALLENGE that needs to be addressed </a:t>
            </a:r>
            <a:endParaRPr lang="en-US" dirty="0">
              <a:solidFill>
                <a:srgbClr val="4D3E2F"/>
              </a:solidFill>
              <a:latin typeface="Corbel"/>
            </a:endParaRP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rial Black" panose="020B0A04020102020204" pitchFamily="34" charset="0"/>
              </a:rPr>
              <a:t>is people's inertia in Belarus to recycle.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6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2956"/>
            <a:ext cx="10440537" cy="1701460"/>
          </a:xfrm>
          <a:solidFill>
            <a:srgbClr val="1A9CB0">
              <a:alpha val="7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ECOMIND – </a:t>
            </a:r>
            <a:r>
              <a:rPr lang="en-US" sz="4100" i="1">
                <a:solidFill>
                  <a:schemeClr val="bg1"/>
                </a:solidFill>
                <a:latin typeface="Bradley Hand ITC" panose="03070402050302030203" pitchFamily="66" charset="0"/>
              </a:rPr>
              <a:t>is an eco-mindful app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Recyclable symbol scanning &amp; recognition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Instant classifying and assisting you with recycling</a:t>
            </a: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9726682" y="6100762"/>
            <a:ext cx="2363718" cy="414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SPCrowd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2123607"/>
            <a:ext cx="8686799" cy="4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4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10745765" cy="73231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13892" y="805218"/>
            <a:ext cx="8271302" cy="3002507"/>
          </a:xfrm>
          <a:solidFill>
            <a:srgbClr val="8E244D">
              <a:alpha val="7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ADDITIONAL FEATURES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Eco information in your local area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Maps with eco points to recycle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Gamification and rating for authorized users</a:t>
            </a: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66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ragonflycap.com/wp-content/uploads/2018/03/engineering-prototyping-drawing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82" y="0"/>
            <a:ext cx="12371281" cy="927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27542" y="692104"/>
            <a:ext cx="6947468" cy="3825306"/>
          </a:xfrm>
          <a:solidFill>
            <a:srgbClr val="1A9CB0">
              <a:alpha val="6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Technical Side</a:t>
            </a: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Mobile App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Machine Learning model 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Research over best algorithms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Google Vision API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Flask framework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borbabg.com/wp-content/uploads/2016/05/m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9878" y="-1619250"/>
            <a:ext cx="19789775" cy="111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27542" y="692104"/>
            <a:ext cx="6947468" cy="3436551"/>
          </a:xfrm>
          <a:solidFill>
            <a:srgbClr val="B22746">
              <a:alpha val="6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Roadmap</a:t>
            </a: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Train model on larger data set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Enhance classifier for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all types of recyclable waste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Add GO-GREEN information and advices within the app</a:t>
            </a: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4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412" y="-95535"/>
            <a:ext cx="14302854" cy="715142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27542" y="692104"/>
            <a:ext cx="6947468" cy="3825306"/>
          </a:xfrm>
          <a:solidFill>
            <a:srgbClr val="1A9CB0">
              <a:alpha val="6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WE THINK BIG…</a:t>
            </a:r>
          </a:p>
          <a:p>
            <a:pPr>
              <a:buFontTx/>
              <a:buChar char="-"/>
            </a:pPr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</a:rPr>
              <a:t>Cooperate with EPAM GARAGE to develop Stand-alone scanner device</a:t>
            </a:r>
          </a:p>
          <a:p>
            <a:pPr>
              <a:buFontTx/>
              <a:buChar char="-"/>
            </a:pPr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</a:rPr>
              <a:t>Highly customizable app could be adjusted to recycle in other countries with specific eco symbols knowledge base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4" y="7936"/>
            <a:ext cx="10314955" cy="6908871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1327918" y="352425"/>
            <a:ext cx="9359279" cy="1177144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Still have questions?  We prepared Q&amp;A for you!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7918" y="1727057"/>
            <a:ext cx="9359279" cy="4741368"/>
          </a:xfrm>
          <a:prstGeom prst="rect">
            <a:avLst/>
          </a:prstGeom>
          <a:solidFill>
            <a:schemeClr val="tx2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What's the point of knowing what type of plastic I scanned?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It will not only show you the type of waste, but also your local rules how you can help to recycle it. </a:t>
            </a: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Can it be used in EPAM?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Surely, as a company EPAM takes high attention to the 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environment and supports the idea of waste recycling. The standalone scanner app could be used in each EPAM office to help people to identify which recycle bin to use.</a:t>
            </a: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How can it be monetized?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Eco-friendly goods and services advertisement, recycling companies support (stand-alone scanner).</a:t>
            </a:r>
          </a:p>
        </p:txBody>
      </p:sp>
    </p:spTree>
    <p:extLst>
      <p:ext uri="{BB962C8B-B14F-4D97-AF65-F5344CB8AC3E}">
        <p14:creationId xmlns:p14="http://schemas.microsoft.com/office/powerpoint/2010/main" val="234116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Bradley Hand ITC</vt:lpstr>
      <vt:lpstr>Corbel</vt:lpstr>
      <vt:lpstr>Ecology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modified xsi:type="dcterms:W3CDTF">2018-03-18T10:01:55Z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