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78" r:id="rId3"/>
    <p:sldId id="305" r:id="rId4"/>
    <p:sldId id="276" r:id="rId5"/>
    <p:sldId id="300" r:id="rId6"/>
    <p:sldId id="302" r:id="rId7"/>
    <p:sldId id="303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CB0"/>
    <a:srgbClr val="39C2D7"/>
    <a:srgbClr val="8E244D"/>
    <a:srgbClr val="B22746"/>
    <a:srgbClr val="A3C644"/>
    <a:srgbClr val="464547"/>
    <a:srgbClr val="66FFFF"/>
    <a:srgbClr val="DB6FC6"/>
    <a:srgbClr val="CF41B4"/>
    <a:srgbClr val="CCD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2/7/2018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2/7/2018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42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uffy white clouds in deep blue sky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Closeup of plant shoot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Wave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Picture 10" descr="Closeup of green plants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13" y="0"/>
            <a:ext cx="10285714" cy="6858000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4294967295"/>
          </p:nvPr>
        </p:nvSpPr>
        <p:spPr>
          <a:xfrm>
            <a:off x="2664399" y="2363286"/>
            <a:ext cx="7062283" cy="2339343"/>
          </a:xfrm>
          <a:solidFill>
            <a:srgbClr val="A3C644">
              <a:alpha val="81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Arial Black" panose="020B0A04020102020204" pitchFamily="34" charset="0"/>
              </a:rPr>
              <a:t>SPCrowd team is happy to present an idea of</a:t>
            </a:r>
          </a:p>
          <a:p>
            <a:pPr marL="0" indent="0" algn="ctr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ECOMIND</a:t>
            </a:r>
          </a:p>
          <a:p>
            <a:pPr marL="0" indent="0" algn="ctr">
              <a:buNone/>
            </a:pPr>
            <a:r>
              <a:rPr lang="en-US" sz="2800" i="1">
                <a:solidFill>
                  <a:schemeClr val="bg1"/>
                </a:solidFill>
                <a:latin typeface="Bradley Hand ITC" panose="03070402050302030203" pitchFamily="66" charset="0"/>
              </a:rPr>
              <a:t>Change your attitude for better tomorrow</a:t>
            </a:r>
          </a:p>
          <a:p>
            <a:pPr marL="0" indent="0" algn="ctr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3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9732" y="-815834"/>
            <a:ext cx="14591732" cy="972782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581934" y="1405051"/>
            <a:ext cx="5961418" cy="5286049"/>
          </a:xfrm>
          <a:prstGeom prst="rect">
            <a:avLst/>
          </a:prstGeom>
          <a:solidFill>
            <a:schemeClr val="tx2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This is Mike. He would love to keep awareness and be more eco-friendly, but he does not know how, where and what to recycle.</a:t>
            </a:r>
            <a:endParaRPr lang="ru-RU" sz="24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4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For example, not all types of plastic in Belarus could be recycled.</a:t>
            </a:r>
          </a:p>
          <a:p>
            <a:endParaRPr lang="en-US" sz="24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Our app will instantly recognize the type of waste, whether it is recyclable in our country, and provide all other necessary information for Mike.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18866" y="459657"/>
            <a:ext cx="10724486" cy="627797"/>
          </a:xfrm>
          <a:prstGeom prst="rect">
            <a:avLst/>
          </a:prstGeom>
          <a:solidFill>
            <a:srgbClr val="B22746">
              <a:alpha val="70000"/>
            </a:srgb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USER JOURNEY… HOW CAN WE HELP?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81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0" y="0"/>
            <a:ext cx="10441122" cy="757521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305702" y="341583"/>
            <a:ext cx="6091386" cy="1555455"/>
          </a:xfrm>
          <a:solidFill>
            <a:srgbClr val="39C2D7">
              <a:alpha val="70000"/>
            </a:srgbClr>
          </a:solidFill>
        </p:spPr>
        <p:txBody>
          <a:bodyPr vert="horz" lIns="91440" tIns="18288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4500">
                <a:solidFill>
                  <a:schemeClr val="bg1"/>
                </a:solidFill>
                <a:latin typeface="Arial Black" panose="020B0A04020102020204" pitchFamily="34" charset="0"/>
              </a:rPr>
              <a:t>OUR GOAL  </a:t>
            </a:r>
          </a:p>
          <a:p>
            <a:pPr marL="0" indent="0">
              <a:buNone/>
            </a:pPr>
            <a:r>
              <a:rPr lang="en-US" sz="4500">
                <a:solidFill>
                  <a:schemeClr val="bg1"/>
                </a:solidFill>
                <a:latin typeface="Arial Black" panose="020B0A04020102020204" pitchFamily="34" charset="0"/>
              </a:rPr>
              <a:t>is to make recycling a usual thing. </a:t>
            </a: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305702" y="2301335"/>
            <a:ext cx="6091386" cy="2338904"/>
          </a:xfrm>
          <a:prstGeom prst="rect">
            <a:avLst/>
          </a:prstGeom>
          <a:solidFill>
            <a:srgbClr val="39C2D7">
              <a:alpha val="70000"/>
            </a:srgbClr>
          </a:solidFill>
        </p:spPr>
        <p:txBody>
          <a:bodyPr vert="horz" lIns="91440" tIns="182880" rIns="91440" bIns="45720" rtlCol="0" anchor="t">
            <a:normAutofit fontScale="77500" lnSpcReduction="2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  <a:latin typeface="Arial Black" panose="020B0A04020102020204" pitchFamily="34" charset="0"/>
              </a:rPr>
              <a:t>The main CHALLENGE that needs to be addressed </a:t>
            </a:r>
            <a:endParaRPr lang="en-US" dirty="0">
              <a:solidFill>
                <a:srgbClr val="4D3E2F"/>
              </a:solidFill>
              <a:latin typeface="Corbel"/>
            </a:endParaRPr>
          </a:p>
          <a:p>
            <a:pPr marL="0" indent="0">
              <a:buNone/>
            </a:pPr>
            <a:r>
              <a:rPr lang="en-US" sz="4500" dirty="0">
                <a:solidFill>
                  <a:schemeClr val="bg1"/>
                </a:solidFill>
                <a:latin typeface="Arial Black" panose="020B0A04020102020204" pitchFamily="34" charset="0"/>
              </a:rPr>
              <a:t>is people's inertia in Belarus to recycle.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685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2956"/>
            <a:ext cx="10440537" cy="1701460"/>
          </a:xfrm>
          <a:solidFill>
            <a:srgbClr val="1A9CB0">
              <a:alpha val="7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ECOMIND – </a:t>
            </a:r>
            <a:r>
              <a:rPr lang="en-US" sz="4100" i="1">
                <a:solidFill>
                  <a:schemeClr val="bg1"/>
                </a:solidFill>
                <a:latin typeface="Bradley Hand ITC" panose="03070402050302030203" pitchFamily="66" charset="0"/>
              </a:rPr>
              <a:t>is an eco-mindful app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Recyclable symbol scanning &amp; recognition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Instant classifying and assisting you with recycling</a:t>
            </a: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9726682" y="6100762"/>
            <a:ext cx="2363718" cy="414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SPCrowd 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5" y="2123607"/>
            <a:ext cx="8686799" cy="45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48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0"/>
            <a:ext cx="10745765" cy="73231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13892" y="805218"/>
            <a:ext cx="8271302" cy="3002507"/>
          </a:xfrm>
          <a:solidFill>
            <a:srgbClr val="8E244D">
              <a:alpha val="7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ADDITIONAL FEATURES</a:t>
            </a:r>
          </a:p>
          <a:p>
            <a:pPr>
              <a:buFontTx/>
              <a:buChar char="-"/>
            </a:pP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Eco information in your local area</a:t>
            </a:r>
          </a:p>
          <a:p>
            <a:pPr>
              <a:buFontTx/>
              <a:buChar char="-"/>
            </a:pP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Maps with eco points to recycle</a:t>
            </a:r>
          </a:p>
          <a:p>
            <a:pPr>
              <a:buFontTx/>
              <a:buChar char="-"/>
            </a:pP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Gamification and rating for authorized users</a:t>
            </a: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buFontTx/>
              <a:buChar char="-"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663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412" y="-95535"/>
            <a:ext cx="14302854" cy="715142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27542" y="692104"/>
            <a:ext cx="6947468" cy="3825306"/>
          </a:xfrm>
          <a:solidFill>
            <a:srgbClr val="1A9CB0">
              <a:alpha val="64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WE THINK BIG…</a:t>
            </a:r>
          </a:p>
          <a:p>
            <a:pPr>
              <a:buFontTx/>
              <a:buChar char="-"/>
            </a:pPr>
            <a:r>
              <a:rPr lang="en-US" sz="2800">
                <a:solidFill>
                  <a:schemeClr val="bg1"/>
                </a:solidFill>
                <a:latin typeface="Arial Black" panose="020B0A04020102020204" pitchFamily="34" charset="0"/>
              </a:rPr>
              <a:t>Cooperate with EPAM GARAGE to develop Stand-alone scanner device</a:t>
            </a:r>
          </a:p>
          <a:p>
            <a:pPr>
              <a:buFontTx/>
              <a:buChar char="-"/>
            </a:pPr>
            <a:r>
              <a:rPr lang="en-US" sz="2800">
                <a:solidFill>
                  <a:schemeClr val="bg1"/>
                </a:solidFill>
                <a:latin typeface="Arial Black" panose="020B0A04020102020204" pitchFamily="34" charset="0"/>
              </a:rPr>
              <a:t>Highly customizable app could be adjusted to recycle in other countries with specific eco symbols knowledge base</a:t>
            </a: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875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4" y="7936"/>
            <a:ext cx="10314955" cy="6908871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4294967295"/>
          </p:nvPr>
        </p:nvSpPr>
        <p:spPr>
          <a:xfrm>
            <a:off x="1327918" y="352425"/>
            <a:ext cx="9359279" cy="1177144"/>
          </a:xfrm>
          <a:solidFill>
            <a:srgbClr val="A3C644">
              <a:alpha val="81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Arial Black" panose="020B0A04020102020204" pitchFamily="34" charset="0"/>
              </a:rPr>
              <a:t>Still have questions?  We prepared Q&amp;A for you!</a:t>
            </a: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7918" y="1727057"/>
            <a:ext cx="9359279" cy="4741368"/>
          </a:xfrm>
          <a:prstGeom prst="rect">
            <a:avLst/>
          </a:prstGeom>
          <a:solidFill>
            <a:schemeClr val="tx2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Q: What's the point of knowing what type of plastic I scanned?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A: It will not only show you the type of waste, but also your local rules how you can help to recycle it. </a:t>
            </a: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Q: Can it be used in EPAM?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A: Surely, as a company EPAM takes high attention to the 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environment and supports the idea of waste recycling. The standalone scanner app could be used in each EPAM office to help people to identify which recycle bin to use.</a:t>
            </a: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Q: How can it be monetized?</a:t>
            </a:r>
          </a:p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</a:rPr>
              <a:t>A: Eco-friendly goods and services advertisement, recycling companies support (stand-alone scanner).</a:t>
            </a:r>
          </a:p>
        </p:txBody>
      </p:sp>
    </p:spTree>
    <p:extLst>
      <p:ext uri="{BB962C8B-B14F-4D97-AF65-F5344CB8AC3E}">
        <p14:creationId xmlns:p14="http://schemas.microsoft.com/office/powerpoint/2010/main" val="23411638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5" y="0"/>
            <a:ext cx="10285714" cy="6858000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4294967295"/>
          </p:nvPr>
        </p:nvSpPr>
        <p:spPr>
          <a:xfrm>
            <a:off x="2664399" y="2363286"/>
            <a:ext cx="7062283" cy="1458087"/>
          </a:xfrm>
          <a:solidFill>
            <a:srgbClr val="A3C644">
              <a:alpha val="81000"/>
            </a:srgb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Arial Black" panose="020B0A04020102020204" pitchFamily="34" charset="0"/>
              </a:rPr>
              <a:t>Thanks for watching!</a:t>
            </a:r>
          </a:p>
          <a:p>
            <a:pPr marL="0" indent="0" algn="ctr">
              <a:buNone/>
            </a:pPr>
            <a:r>
              <a:rPr lang="en-US" sz="4100" err="1">
                <a:solidFill>
                  <a:schemeClr val="bg1"/>
                </a:solidFill>
                <a:latin typeface="Arial Black" panose="020B0A04020102020204" pitchFamily="34" charset="0"/>
              </a:rPr>
              <a:t>SPCrowd</a:t>
            </a:r>
            <a:r>
              <a:rPr lang="en-US" sz="4100">
                <a:solidFill>
                  <a:schemeClr val="bg1"/>
                </a:solidFill>
                <a:latin typeface="Arial Black" panose="020B0A04020102020204" pitchFamily="34" charset="0"/>
              </a:rPr>
              <a:t> Team</a:t>
            </a: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41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Картинки по запросу лампочк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34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70532A-D598-4F6B-B05D-F62B681804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Ecology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2018-02-07T12:21:49Z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