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2" r:id="rId5"/>
    <p:sldId id="264" r:id="rId6"/>
    <p:sldId id="283" r:id="rId7"/>
    <p:sldId id="265" r:id="rId8"/>
    <p:sldId id="266" r:id="rId9"/>
    <p:sldId id="267" r:id="rId10"/>
    <p:sldId id="268" r:id="rId11"/>
    <p:sldId id="276" r:id="rId12"/>
    <p:sldId id="274" r:id="rId13"/>
    <p:sldId id="270" r:id="rId14"/>
    <p:sldId id="278" r:id="rId15"/>
    <p:sldId id="279" r:id="rId16"/>
    <p:sldId id="280" r:id="rId17"/>
    <p:sldId id="281" r:id="rId18"/>
    <p:sldId id="282" r:id="rId19"/>
    <p:sldId id="271"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B6693-A114-44DF-8EB2-E537B136F211}" type="doc">
      <dgm:prSet loTypeId="urn:microsoft.com/office/officeart/2005/8/layout/process2" loCatId="process" qsTypeId="urn:microsoft.com/office/officeart/2005/8/quickstyle/3d3" qsCatId="3D" csTypeId="urn:microsoft.com/office/officeart/2005/8/colors/accent1_1" csCatId="accent1" phldr="1"/>
      <dgm:spPr/>
    </dgm:pt>
    <dgm:pt modelId="{E282DB39-EAB4-40B3-AB31-B1ED3F91A3A6}">
      <dgm:prSet phldrT="[Text]"/>
      <dgm:spPr/>
      <dgm:t>
        <a:bodyPr/>
        <a:lstStyle/>
        <a:p>
          <a:r>
            <a:rPr lang="en-IN" b="1"/>
            <a:t>Face Detection</a:t>
          </a:r>
        </a:p>
      </dgm:t>
    </dgm:pt>
    <dgm:pt modelId="{5A38B25C-72F7-4243-B9AD-FC779756FA53}" type="parTrans" cxnId="{2DAAFE06-95AD-4F5B-B42D-81453F53EAD1}">
      <dgm:prSet/>
      <dgm:spPr/>
      <dgm:t>
        <a:bodyPr/>
        <a:lstStyle/>
        <a:p>
          <a:endParaRPr lang="en-IN"/>
        </a:p>
      </dgm:t>
    </dgm:pt>
    <dgm:pt modelId="{E1316383-1D92-492C-8EF4-A9CFADA79E82}" type="sibTrans" cxnId="{2DAAFE06-95AD-4F5B-B42D-81453F53EAD1}">
      <dgm:prSet/>
      <dgm:spPr/>
      <dgm:t>
        <a:bodyPr/>
        <a:lstStyle/>
        <a:p>
          <a:endParaRPr lang="en-IN"/>
        </a:p>
      </dgm:t>
    </dgm:pt>
    <dgm:pt modelId="{C972AC89-B623-4C03-93C4-CB0B2572DE17}">
      <dgm:prSet phldrT="[Text]"/>
      <dgm:spPr/>
      <dgm:t>
        <a:bodyPr/>
        <a:lstStyle/>
        <a:p>
          <a:r>
            <a:rPr lang="en-IN" b="1"/>
            <a:t>Frontend Upload</a:t>
          </a:r>
        </a:p>
      </dgm:t>
    </dgm:pt>
    <dgm:pt modelId="{530CACF5-3910-4051-888D-3909BBA2E2D0}" type="parTrans" cxnId="{9BD51DB4-B67A-425F-9D55-C953BFC3E570}">
      <dgm:prSet/>
      <dgm:spPr/>
      <dgm:t>
        <a:bodyPr/>
        <a:lstStyle/>
        <a:p>
          <a:endParaRPr lang="en-IN"/>
        </a:p>
      </dgm:t>
    </dgm:pt>
    <dgm:pt modelId="{8F510DB3-ECC2-46CA-96C9-811FD10107AF}" type="sibTrans" cxnId="{9BD51DB4-B67A-425F-9D55-C953BFC3E570}">
      <dgm:prSet/>
      <dgm:spPr/>
      <dgm:t>
        <a:bodyPr/>
        <a:lstStyle/>
        <a:p>
          <a:endParaRPr lang="en-IN"/>
        </a:p>
      </dgm:t>
    </dgm:pt>
    <dgm:pt modelId="{E606D710-B17D-41AF-8125-91469670CF30}">
      <dgm:prSet phldrT="[Text]"/>
      <dgm:spPr/>
      <dgm:t>
        <a:bodyPr/>
        <a:lstStyle/>
        <a:p>
          <a:r>
            <a:rPr lang="en-IN" b="1"/>
            <a:t>Backend Frame Extraction</a:t>
          </a:r>
        </a:p>
      </dgm:t>
    </dgm:pt>
    <dgm:pt modelId="{595B22C2-B614-4FF9-966A-05A6CCD5A8F5}" type="parTrans" cxnId="{E25AC16E-39F9-49F5-8B01-2A9A87B9EEDE}">
      <dgm:prSet/>
      <dgm:spPr/>
      <dgm:t>
        <a:bodyPr/>
        <a:lstStyle/>
        <a:p>
          <a:endParaRPr lang="en-IN"/>
        </a:p>
      </dgm:t>
    </dgm:pt>
    <dgm:pt modelId="{F38B8277-7CE6-40DC-9A04-1909408BFDC6}" type="sibTrans" cxnId="{E25AC16E-39F9-49F5-8B01-2A9A87B9EEDE}">
      <dgm:prSet/>
      <dgm:spPr/>
      <dgm:t>
        <a:bodyPr/>
        <a:lstStyle/>
        <a:p>
          <a:endParaRPr lang="en-IN"/>
        </a:p>
      </dgm:t>
    </dgm:pt>
    <dgm:pt modelId="{E0144CE7-1EEF-4245-BB55-E9F8C660BFB9}">
      <dgm:prSet phldrT="[Text]"/>
      <dgm:spPr/>
      <dgm:t>
        <a:bodyPr/>
        <a:lstStyle/>
        <a:p>
          <a:r>
            <a:rPr lang="en-IN" b="1"/>
            <a:t>Frame Annotation</a:t>
          </a:r>
        </a:p>
      </dgm:t>
    </dgm:pt>
    <dgm:pt modelId="{20B95183-80DC-4AB3-8839-750599C31BD8}" type="parTrans" cxnId="{A830D4E9-DC0A-404A-BCD4-A9DD6DA70AFA}">
      <dgm:prSet/>
      <dgm:spPr/>
      <dgm:t>
        <a:bodyPr/>
        <a:lstStyle/>
        <a:p>
          <a:endParaRPr lang="en-IN"/>
        </a:p>
      </dgm:t>
    </dgm:pt>
    <dgm:pt modelId="{8A963602-2D66-431D-BDB9-222A73CCFC25}" type="sibTrans" cxnId="{A830D4E9-DC0A-404A-BCD4-A9DD6DA70AFA}">
      <dgm:prSet/>
      <dgm:spPr/>
      <dgm:t>
        <a:bodyPr/>
        <a:lstStyle/>
        <a:p>
          <a:endParaRPr lang="en-IN"/>
        </a:p>
      </dgm:t>
    </dgm:pt>
    <dgm:pt modelId="{6C1D02D5-4939-4E85-9219-D70731BC3674}">
      <dgm:prSet phldrT="[Text]"/>
      <dgm:spPr/>
      <dgm:t>
        <a:bodyPr/>
        <a:lstStyle/>
        <a:p>
          <a:r>
            <a:rPr lang="en-IN" b="1"/>
            <a:t>Video Compilation</a:t>
          </a:r>
        </a:p>
      </dgm:t>
    </dgm:pt>
    <dgm:pt modelId="{C5BD2F26-507E-4F6F-BD8B-28B1E1E60B20}" type="parTrans" cxnId="{85D1E50A-4680-4016-BA90-B59480B20CFD}">
      <dgm:prSet/>
      <dgm:spPr/>
      <dgm:t>
        <a:bodyPr/>
        <a:lstStyle/>
        <a:p>
          <a:endParaRPr lang="en-IN"/>
        </a:p>
      </dgm:t>
    </dgm:pt>
    <dgm:pt modelId="{2365526B-B284-4558-8DB6-338ABC7537B5}" type="sibTrans" cxnId="{85D1E50A-4680-4016-BA90-B59480B20CFD}">
      <dgm:prSet/>
      <dgm:spPr/>
      <dgm:t>
        <a:bodyPr/>
        <a:lstStyle/>
        <a:p>
          <a:endParaRPr lang="en-IN"/>
        </a:p>
      </dgm:t>
    </dgm:pt>
    <dgm:pt modelId="{2C8DF771-425E-42EA-BF78-42E24DC9C09D}">
      <dgm:prSet phldrT="[Text]"/>
      <dgm:spPr/>
      <dgm:t>
        <a:bodyPr/>
        <a:lstStyle/>
        <a:p>
          <a:r>
            <a:rPr lang="en-IN" b="1"/>
            <a:t>Output Video Delivery</a:t>
          </a:r>
        </a:p>
      </dgm:t>
    </dgm:pt>
    <dgm:pt modelId="{7A9403CC-A17C-486D-A8B5-0EB74370D836}" type="parTrans" cxnId="{3AF1EE54-403B-49D7-A9CB-E3C86F6807A8}">
      <dgm:prSet/>
      <dgm:spPr/>
      <dgm:t>
        <a:bodyPr/>
        <a:lstStyle/>
        <a:p>
          <a:endParaRPr lang="en-IN"/>
        </a:p>
      </dgm:t>
    </dgm:pt>
    <dgm:pt modelId="{606602EE-77D9-4F70-9A72-312908AF7FC1}" type="sibTrans" cxnId="{3AF1EE54-403B-49D7-A9CB-E3C86F6807A8}">
      <dgm:prSet/>
      <dgm:spPr/>
      <dgm:t>
        <a:bodyPr/>
        <a:lstStyle/>
        <a:p>
          <a:endParaRPr lang="en-IN"/>
        </a:p>
      </dgm:t>
    </dgm:pt>
    <dgm:pt modelId="{10DFB017-6A1B-4C3C-8C6C-FF3B103DF1DB}" type="pres">
      <dgm:prSet presAssocID="{321B6693-A114-44DF-8EB2-E537B136F211}" presName="linearFlow" presStyleCnt="0">
        <dgm:presLayoutVars>
          <dgm:resizeHandles val="exact"/>
        </dgm:presLayoutVars>
      </dgm:prSet>
      <dgm:spPr/>
    </dgm:pt>
    <dgm:pt modelId="{278F1F68-CE1C-4AF9-8DA8-1AAE81DE5671}" type="pres">
      <dgm:prSet presAssocID="{C972AC89-B623-4C03-93C4-CB0B2572DE17}" presName="node" presStyleLbl="node1" presStyleIdx="0" presStyleCnt="6">
        <dgm:presLayoutVars>
          <dgm:bulletEnabled val="1"/>
        </dgm:presLayoutVars>
      </dgm:prSet>
      <dgm:spPr/>
    </dgm:pt>
    <dgm:pt modelId="{EC0F854D-7792-492D-B2F1-8B679FCB4110}" type="pres">
      <dgm:prSet presAssocID="{8F510DB3-ECC2-46CA-96C9-811FD10107AF}" presName="sibTrans" presStyleLbl="sibTrans2D1" presStyleIdx="0" presStyleCnt="5"/>
      <dgm:spPr/>
    </dgm:pt>
    <dgm:pt modelId="{5D457579-89D3-46E3-85BA-21E1F7486167}" type="pres">
      <dgm:prSet presAssocID="{8F510DB3-ECC2-46CA-96C9-811FD10107AF}" presName="connectorText" presStyleLbl="sibTrans2D1" presStyleIdx="0" presStyleCnt="5"/>
      <dgm:spPr/>
    </dgm:pt>
    <dgm:pt modelId="{8697AEE7-0A82-41E4-891B-ECB9A581317B}" type="pres">
      <dgm:prSet presAssocID="{E606D710-B17D-41AF-8125-91469670CF30}" presName="node" presStyleLbl="node1" presStyleIdx="1" presStyleCnt="6">
        <dgm:presLayoutVars>
          <dgm:bulletEnabled val="1"/>
        </dgm:presLayoutVars>
      </dgm:prSet>
      <dgm:spPr/>
    </dgm:pt>
    <dgm:pt modelId="{2B28E42F-9C17-48DF-93CE-09EA158DFDBF}" type="pres">
      <dgm:prSet presAssocID="{F38B8277-7CE6-40DC-9A04-1909408BFDC6}" presName="sibTrans" presStyleLbl="sibTrans2D1" presStyleIdx="1" presStyleCnt="5"/>
      <dgm:spPr/>
    </dgm:pt>
    <dgm:pt modelId="{2A291726-7A80-4586-B9FE-7BCF1C8390FA}" type="pres">
      <dgm:prSet presAssocID="{F38B8277-7CE6-40DC-9A04-1909408BFDC6}" presName="connectorText" presStyleLbl="sibTrans2D1" presStyleIdx="1" presStyleCnt="5"/>
      <dgm:spPr/>
    </dgm:pt>
    <dgm:pt modelId="{C190C205-6EA3-499C-B7BF-C26A425045BB}" type="pres">
      <dgm:prSet presAssocID="{E282DB39-EAB4-40B3-AB31-B1ED3F91A3A6}" presName="node" presStyleLbl="node1" presStyleIdx="2" presStyleCnt="6">
        <dgm:presLayoutVars>
          <dgm:bulletEnabled val="1"/>
        </dgm:presLayoutVars>
      </dgm:prSet>
      <dgm:spPr/>
    </dgm:pt>
    <dgm:pt modelId="{C702E868-3115-42AA-AE2A-55EB706C5B22}" type="pres">
      <dgm:prSet presAssocID="{E1316383-1D92-492C-8EF4-A9CFADA79E82}" presName="sibTrans" presStyleLbl="sibTrans2D1" presStyleIdx="2" presStyleCnt="5"/>
      <dgm:spPr/>
    </dgm:pt>
    <dgm:pt modelId="{AC475385-4BCF-44B2-A616-620B34216DE1}" type="pres">
      <dgm:prSet presAssocID="{E1316383-1D92-492C-8EF4-A9CFADA79E82}" presName="connectorText" presStyleLbl="sibTrans2D1" presStyleIdx="2" presStyleCnt="5"/>
      <dgm:spPr/>
    </dgm:pt>
    <dgm:pt modelId="{5F6754D1-48C8-45F8-B5E0-E64963368DA8}" type="pres">
      <dgm:prSet presAssocID="{E0144CE7-1EEF-4245-BB55-E9F8C660BFB9}" presName="node" presStyleLbl="node1" presStyleIdx="3" presStyleCnt="6">
        <dgm:presLayoutVars>
          <dgm:bulletEnabled val="1"/>
        </dgm:presLayoutVars>
      </dgm:prSet>
      <dgm:spPr/>
    </dgm:pt>
    <dgm:pt modelId="{DEDFE4B2-AE04-4CE6-B390-9FEC7399CC51}" type="pres">
      <dgm:prSet presAssocID="{8A963602-2D66-431D-BDB9-222A73CCFC25}" presName="sibTrans" presStyleLbl="sibTrans2D1" presStyleIdx="3" presStyleCnt="5"/>
      <dgm:spPr/>
    </dgm:pt>
    <dgm:pt modelId="{C7284888-3394-484F-867F-C13B5748D3F5}" type="pres">
      <dgm:prSet presAssocID="{8A963602-2D66-431D-BDB9-222A73CCFC25}" presName="connectorText" presStyleLbl="sibTrans2D1" presStyleIdx="3" presStyleCnt="5"/>
      <dgm:spPr/>
    </dgm:pt>
    <dgm:pt modelId="{2FE3210F-60E1-45EF-84AB-0570E8BCD6C5}" type="pres">
      <dgm:prSet presAssocID="{6C1D02D5-4939-4E85-9219-D70731BC3674}" presName="node" presStyleLbl="node1" presStyleIdx="4" presStyleCnt="6">
        <dgm:presLayoutVars>
          <dgm:bulletEnabled val="1"/>
        </dgm:presLayoutVars>
      </dgm:prSet>
      <dgm:spPr/>
    </dgm:pt>
    <dgm:pt modelId="{B03562B6-E597-4FA7-8C27-2E76178DB077}" type="pres">
      <dgm:prSet presAssocID="{2365526B-B284-4558-8DB6-338ABC7537B5}" presName="sibTrans" presStyleLbl="sibTrans2D1" presStyleIdx="4" presStyleCnt="5"/>
      <dgm:spPr/>
    </dgm:pt>
    <dgm:pt modelId="{01044F98-74BD-4960-A5C5-207341143CDC}" type="pres">
      <dgm:prSet presAssocID="{2365526B-B284-4558-8DB6-338ABC7537B5}" presName="connectorText" presStyleLbl="sibTrans2D1" presStyleIdx="4" presStyleCnt="5"/>
      <dgm:spPr/>
    </dgm:pt>
    <dgm:pt modelId="{CB741F51-FBFA-4147-A146-51088845EEE9}" type="pres">
      <dgm:prSet presAssocID="{2C8DF771-425E-42EA-BF78-42E24DC9C09D}" presName="node" presStyleLbl="node1" presStyleIdx="5" presStyleCnt="6">
        <dgm:presLayoutVars>
          <dgm:bulletEnabled val="1"/>
        </dgm:presLayoutVars>
      </dgm:prSet>
      <dgm:spPr/>
    </dgm:pt>
  </dgm:ptLst>
  <dgm:cxnLst>
    <dgm:cxn modelId="{2DAAFE06-95AD-4F5B-B42D-81453F53EAD1}" srcId="{321B6693-A114-44DF-8EB2-E537B136F211}" destId="{E282DB39-EAB4-40B3-AB31-B1ED3F91A3A6}" srcOrd="2" destOrd="0" parTransId="{5A38B25C-72F7-4243-B9AD-FC779756FA53}" sibTransId="{E1316383-1D92-492C-8EF4-A9CFADA79E82}"/>
    <dgm:cxn modelId="{85D1E50A-4680-4016-BA90-B59480B20CFD}" srcId="{321B6693-A114-44DF-8EB2-E537B136F211}" destId="{6C1D02D5-4939-4E85-9219-D70731BC3674}" srcOrd="4" destOrd="0" parTransId="{C5BD2F26-507E-4F6F-BD8B-28B1E1E60B20}" sibTransId="{2365526B-B284-4558-8DB6-338ABC7537B5}"/>
    <dgm:cxn modelId="{DF0C5912-A7C0-4D3F-9D5C-122CE1E7C344}" type="presOf" srcId="{8F510DB3-ECC2-46CA-96C9-811FD10107AF}" destId="{5D457579-89D3-46E3-85BA-21E1F7486167}" srcOrd="1" destOrd="0" presId="urn:microsoft.com/office/officeart/2005/8/layout/process2"/>
    <dgm:cxn modelId="{6A78B717-D9D6-4F3F-B06A-F29838548AA0}" type="presOf" srcId="{8A963602-2D66-431D-BDB9-222A73CCFC25}" destId="{C7284888-3394-484F-867F-C13B5748D3F5}" srcOrd="1" destOrd="0" presId="urn:microsoft.com/office/officeart/2005/8/layout/process2"/>
    <dgm:cxn modelId="{BFFE1022-DE13-41FB-8B4D-7B3322AECAC6}" type="presOf" srcId="{2365526B-B284-4558-8DB6-338ABC7537B5}" destId="{01044F98-74BD-4960-A5C5-207341143CDC}" srcOrd="1" destOrd="0" presId="urn:microsoft.com/office/officeart/2005/8/layout/process2"/>
    <dgm:cxn modelId="{3C911D22-F054-4DD0-BF0B-98883AE7250D}" type="presOf" srcId="{F38B8277-7CE6-40DC-9A04-1909408BFDC6}" destId="{2B28E42F-9C17-48DF-93CE-09EA158DFDBF}" srcOrd="0" destOrd="0" presId="urn:microsoft.com/office/officeart/2005/8/layout/process2"/>
    <dgm:cxn modelId="{CB92962F-03AE-4234-913F-FFBFFA16835B}" type="presOf" srcId="{8F510DB3-ECC2-46CA-96C9-811FD10107AF}" destId="{EC0F854D-7792-492D-B2F1-8B679FCB4110}" srcOrd="0" destOrd="0" presId="urn:microsoft.com/office/officeart/2005/8/layout/process2"/>
    <dgm:cxn modelId="{4A760437-582D-4E66-BE8E-5C4E47D73A27}" type="presOf" srcId="{6C1D02D5-4939-4E85-9219-D70731BC3674}" destId="{2FE3210F-60E1-45EF-84AB-0570E8BCD6C5}" srcOrd="0" destOrd="0" presId="urn:microsoft.com/office/officeart/2005/8/layout/process2"/>
    <dgm:cxn modelId="{CBFE2138-7952-4B73-B41F-AD4380111C0F}" type="presOf" srcId="{E1316383-1D92-492C-8EF4-A9CFADA79E82}" destId="{AC475385-4BCF-44B2-A616-620B34216DE1}" srcOrd="1" destOrd="0" presId="urn:microsoft.com/office/officeart/2005/8/layout/process2"/>
    <dgm:cxn modelId="{E25AC16E-39F9-49F5-8B01-2A9A87B9EEDE}" srcId="{321B6693-A114-44DF-8EB2-E537B136F211}" destId="{E606D710-B17D-41AF-8125-91469670CF30}" srcOrd="1" destOrd="0" parTransId="{595B22C2-B614-4FF9-966A-05A6CCD5A8F5}" sibTransId="{F38B8277-7CE6-40DC-9A04-1909408BFDC6}"/>
    <dgm:cxn modelId="{09090454-C20A-4E38-A680-B6FB32ED35E8}" type="presOf" srcId="{E0144CE7-1EEF-4245-BB55-E9F8C660BFB9}" destId="{5F6754D1-48C8-45F8-B5E0-E64963368DA8}" srcOrd="0" destOrd="0" presId="urn:microsoft.com/office/officeart/2005/8/layout/process2"/>
    <dgm:cxn modelId="{3AF1EE54-403B-49D7-A9CB-E3C86F6807A8}" srcId="{321B6693-A114-44DF-8EB2-E537B136F211}" destId="{2C8DF771-425E-42EA-BF78-42E24DC9C09D}" srcOrd="5" destOrd="0" parTransId="{7A9403CC-A17C-486D-A8B5-0EB74370D836}" sibTransId="{606602EE-77D9-4F70-9A72-312908AF7FC1}"/>
    <dgm:cxn modelId="{7C4CDD78-9E09-4F2F-A29D-FF529F1075A6}" type="presOf" srcId="{8A963602-2D66-431D-BDB9-222A73CCFC25}" destId="{DEDFE4B2-AE04-4CE6-B390-9FEC7399CC51}" srcOrd="0" destOrd="0" presId="urn:microsoft.com/office/officeart/2005/8/layout/process2"/>
    <dgm:cxn modelId="{E54FF080-91B1-4DCC-826F-469ECE169DA0}" type="presOf" srcId="{E282DB39-EAB4-40B3-AB31-B1ED3F91A3A6}" destId="{C190C205-6EA3-499C-B7BF-C26A425045BB}" srcOrd="0" destOrd="0" presId="urn:microsoft.com/office/officeart/2005/8/layout/process2"/>
    <dgm:cxn modelId="{61D7DFA9-63A0-4885-A306-E529A92B23B6}" type="presOf" srcId="{2365526B-B284-4558-8DB6-338ABC7537B5}" destId="{B03562B6-E597-4FA7-8C27-2E76178DB077}" srcOrd="0" destOrd="0" presId="urn:microsoft.com/office/officeart/2005/8/layout/process2"/>
    <dgm:cxn modelId="{9BD51DB4-B67A-425F-9D55-C953BFC3E570}" srcId="{321B6693-A114-44DF-8EB2-E537B136F211}" destId="{C972AC89-B623-4C03-93C4-CB0B2572DE17}" srcOrd="0" destOrd="0" parTransId="{530CACF5-3910-4051-888D-3909BBA2E2D0}" sibTransId="{8F510DB3-ECC2-46CA-96C9-811FD10107AF}"/>
    <dgm:cxn modelId="{047ACECF-32C1-4ADF-A2D8-4AFC8E4D4EA5}" type="presOf" srcId="{F38B8277-7CE6-40DC-9A04-1909408BFDC6}" destId="{2A291726-7A80-4586-B9FE-7BCF1C8390FA}" srcOrd="1" destOrd="0" presId="urn:microsoft.com/office/officeart/2005/8/layout/process2"/>
    <dgm:cxn modelId="{F8FE4ADF-87BC-40CF-9550-5A7C4B1C19E9}" type="presOf" srcId="{321B6693-A114-44DF-8EB2-E537B136F211}" destId="{10DFB017-6A1B-4C3C-8C6C-FF3B103DF1DB}" srcOrd="0" destOrd="0" presId="urn:microsoft.com/office/officeart/2005/8/layout/process2"/>
    <dgm:cxn modelId="{A830D4E9-DC0A-404A-BCD4-A9DD6DA70AFA}" srcId="{321B6693-A114-44DF-8EB2-E537B136F211}" destId="{E0144CE7-1EEF-4245-BB55-E9F8C660BFB9}" srcOrd="3" destOrd="0" parTransId="{20B95183-80DC-4AB3-8839-750599C31BD8}" sibTransId="{8A963602-2D66-431D-BDB9-222A73CCFC25}"/>
    <dgm:cxn modelId="{1D7FAAEF-9C15-4619-8792-95D053F1193A}" type="presOf" srcId="{E1316383-1D92-492C-8EF4-A9CFADA79E82}" destId="{C702E868-3115-42AA-AE2A-55EB706C5B22}" srcOrd="0" destOrd="0" presId="urn:microsoft.com/office/officeart/2005/8/layout/process2"/>
    <dgm:cxn modelId="{AF5808F0-CB0F-46DD-AE06-6727FB08B9CF}" type="presOf" srcId="{2C8DF771-425E-42EA-BF78-42E24DC9C09D}" destId="{CB741F51-FBFA-4147-A146-51088845EEE9}" srcOrd="0" destOrd="0" presId="urn:microsoft.com/office/officeart/2005/8/layout/process2"/>
    <dgm:cxn modelId="{60549EF3-831C-480E-B10A-F0311405ACA2}" type="presOf" srcId="{E606D710-B17D-41AF-8125-91469670CF30}" destId="{8697AEE7-0A82-41E4-891B-ECB9A581317B}" srcOrd="0" destOrd="0" presId="urn:microsoft.com/office/officeart/2005/8/layout/process2"/>
    <dgm:cxn modelId="{7283F6F7-408B-4716-9DA5-38AF1227AB85}" type="presOf" srcId="{C972AC89-B623-4C03-93C4-CB0B2572DE17}" destId="{278F1F68-CE1C-4AF9-8DA8-1AAE81DE5671}" srcOrd="0" destOrd="0" presId="urn:microsoft.com/office/officeart/2005/8/layout/process2"/>
    <dgm:cxn modelId="{110C09A2-B818-47F4-9422-8207A02AEE91}" type="presParOf" srcId="{10DFB017-6A1B-4C3C-8C6C-FF3B103DF1DB}" destId="{278F1F68-CE1C-4AF9-8DA8-1AAE81DE5671}" srcOrd="0" destOrd="0" presId="urn:microsoft.com/office/officeart/2005/8/layout/process2"/>
    <dgm:cxn modelId="{7430A988-79E4-40B9-8CAB-869689B62D20}" type="presParOf" srcId="{10DFB017-6A1B-4C3C-8C6C-FF3B103DF1DB}" destId="{EC0F854D-7792-492D-B2F1-8B679FCB4110}" srcOrd="1" destOrd="0" presId="urn:microsoft.com/office/officeart/2005/8/layout/process2"/>
    <dgm:cxn modelId="{550724FF-C6B8-4406-B518-15E1061FE9D7}" type="presParOf" srcId="{EC0F854D-7792-492D-B2F1-8B679FCB4110}" destId="{5D457579-89D3-46E3-85BA-21E1F7486167}" srcOrd="0" destOrd="0" presId="urn:microsoft.com/office/officeart/2005/8/layout/process2"/>
    <dgm:cxn modelId="{4EDD6FAC-8E8D-47B6-B074-5F8EE242B9A7}" type="presParOf" srcId="{10DFB017-6A1B-4C3C-8C6C-FF3B103DF1DB}" destId="{8697AEE7-0A82-41E4-891B-ECB9A581317B}" srcOrd="2" destOrd="0" presId="urn:microsoft.com/office/officeart/2005/8/layout/process2"/>
    <dgm:cxn modelId="{93954AA0-AB4E-4A63-8FB2-4376C4CE5536}" type="presParOf" srcId="{10DFB017-6A1B-4C3C-8C6C-FF3B103DF1DB}" destId="{2B28E42F-9C17-48DF-93CE-09EA158DFDBF}" srcOrd="3" destOrd="0" presId="urn:microsoft.com/office/officeart/2005/8/layout/process2"/>
    <dgm:cxn modelId="{18EFACBC-85D1-4396-B51F-5B25C0685DD1}" type="presParOf" srcId="{2B28E42F-9C17-48DF-93CE-09EA158DFDBF}" destId="{2A291726-7A80-4586-B9FE-7BCF1C8390FA}" srcOrd="0" destOrd="0" presId="urn:microsoft.com/office/officeart/2005/8/layout/process2"/>
    <dgm:cxn modelId="{9A3AB722-1489-4B01-9B5D-46B0725C9424}" type="presParOf" srcId="{10DFB017-6A1B-4C3C-8C6C-FF3B103DF1DB}" destId="{C190C205-6EA3-499C-B7BF-C26A425045BB}" srcOrd="4" destOrd="0" presId="urn:microsoft.com/office/officeart/2005/8/layout/process2"/>
    <dgm:cxn modelId="{F0B8DD4A-5F64-47EB-A646-2574082802BF}" type="presParOf" srcId="{10DFB017-6A1B-4C3C-8C6C-FF3B103DF1DB}" destId="{C702E868-3115-42AA-AE2A-55EB706C5B22}" srcOrd="5" destOrd="0" presId="urn:microsoft.com/office/officeart/2005/8/layout/process2"/>
    <dgm:cxn modelId="{9809A85D-D3AE-4405-AD7F-5C489553AE6D}" type="presParOf" srcId="{C702E868-3115-42AA-AE2A-55EB706C5B22}" destId="{AC475385-4BCF-44B2-A616-620B34216DE1}" srcOrd="0" destOrd="0" presId="urn:microsoft.com/office/officeart/2005/8/layout/process2"/>
    <dgm:cxn modelId="{491191ED-5B5D-4DF0-8DD4-E341779A6DDC}" type="presParOf" srcId="{10DFB017-6A1B-4C3C-8C6C-FF3B103DF1DB}" destId="{5F6754D1-48C8-45F8-B5E0-E64963368DA8}" srcOrd="6" destOrd="0" presId="urn:microsoft.com/office/officeart/2005/8/layout/process2"/>
    <dgm:cxn modelId="{E23F0A72-239B-4C6C-9D86-8346B58E2BB6}" type="presParOf" srcId="{10DFB017-6A1B-4C3C-8C6C-FF3B103DF1DB}" destId="{DEDFE4B2-AE04-4CE6-B390-9FEC7399CC51}" srcOrd="7" destOrd="0" presId="urn:microsoft.com/office/officeart/2005/8/layout/process2"/>
    <dgm:cxn modelId="{DE22BC91-D44A-4027-8A03-1C10C58F49F5}" type="presParOf" srcId="{DEDFE4B2-AE04-4CE6-B390-9FEC7399CC51}" destId="{C7284888-3394-484F-867F-C13B5748D3F5}" srcOrd="0" destOrd="0" presId="urn:microsoft.com/office/officeart/2005/8/layout/process2"/>
    <dgm:cxn modelId="{729B59DA-7580-47C5-BDB5-46B0D0B39FE6}" type="presParOf" srcId="{10DFB017-6A1B-4C3C-8C6C-FF3B103DF1DB}" destId="{2FE3210F-60E1-45EF-84AB-0570E8BCD6C5}" srcOrd="8" destOrd="0" presId="urn:microsoft.com/office/officeart/2005/8/layout/process2"/>
    <dgm:cxn modelId="{20C7B25A-D10C-4DC2-8539-2F381DD313F6}" type="presParOf" srcId="{10DFB017-6A1B-4C3C-8C6C-FF3B103DF1DB}" destId="{B03562B6-E597-4FA7-8C27-2E76178DB077}" srcOrd="9" destOrd="0" presId="urn:microsoft.com/office/officeart/2005/8/layout/process2"/>
    <dgm:cxn modelId="{5AE0BD57-4DC9-4BF8-ACEB-5F71A9F5CBD6}" type="presParOf" srcId="{B03562B6-E597-4FA7-8C27-2E76178DB077}" destId="{01044F98-74BD-4960-A5C5-207341143CDC}" srcOrd="0" destOrd="0" presId="urn:microsoft.com/office/officeart/2005/8/layout/process2"/>
    <dgm:cxn modelId="{058A77E1-084B-4162-A165-827BD2B71F46}" type="presParOf" srcId="{10DFB017-6A1B-4C3C-8C6C-FF3B103DF1DB}" destId="{CB741F51-FBFA-4147-A146-51088845EEE9}"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F1F68-CE1C-4AF9-8DA8-1AAE81DE5671}">
      <dsp:nvSpPr>
        <dsp:cNvPr id="0" name=""/>
        <dsp:cNvSpPr/>
      </dsp:nvSpPr>
      <dsp:spPr>
        <a:xfrm>
          <a:off x="4656768" y="1726"/>
          <a:ext cx="1202062" cy="51151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Frontend Upload</a:t>
          </a:r>
        </a:p>
      </dsp:txBody>
      <dsp:txXfrm>
        <a:off x="4671750" y="16708"/>
        <a:ext cx="1172098" cy="481551"/>
      </dsp:txXfrm>
    </dsp:sp>
    <dsp:sp modelId="{EC0F854D-7792-492D-B2F1-8B679FCB4110}">
      <dsp:nvSpPr>
        <dsp:cNvPr id="0" name=""/>
        <dsp:cNvSpPr/>
      </dsp:nvSpPr>
      <dsp:spPr>
        <a:xfrm rot="5400000">
          <a:off x="5161890" y="526030"/>
          <a:ext cx="191818" cy="23018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5188745" y="545212"/>
        <a:ext cx="138110" cy="134273"/>
      </dsp:txXfrm>
    </dsp:sp>
    <dsp:sp modelId="{8697AEE7-0A82-41E4-891B-ECB9A581317B}">
      <dsp:nvSpPr>
        <dsp:cNvPr id="0" name=""/>
        <dsp:cNvSpPr/>
      </dsp:nvSpPr>
      <dsp:spPr>
        <a:xfrm>
          <a:off x="4656768" y="769000"/>
          <a:ext cx="1202062" cy="51151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Backend Frame Extraction</a:t>
          </a:r>
        </a:p>
      </dsp:txBody>
      <dsp:txXfrm>
        <a:off x="4671750" y="783982"/>
        <a:ext cx="1172098" cy="481551"/>
      </dsp:txXfrm>
    </dsp:sp>
    <dsp:sp modelId="{2B28E42F-9C17-48DF-93CE-09EA158DFDBF}">
      <dsp:nvSpPr>
        <dsp:cNvPr id="0" name=""/>
        <dsp:cNvSpPr/>
      </dsp:nvSpPr>
      <dsp:spPr>
        <a:xfrm rot="5400000">
          <a:off x="5161890" y="1293304"/>
          <a:ext cx="191818" cy="23018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5188745" y="1312486"/>
        <a:ext cx="138110" cy="134273"/>
      </dsp:txXfrm>
    </dsp:sp>
    <dsp:sp modelId="{C190C205-6EA3-499C-B7BF-C26A425045BB}">
      <dsp:nvSpPr>
        <dsp:cNvPr id="0" name=""/>
        <dsp:cNvSpPr/>
      </dsp:nvSpPr>
      <dsp:spPr>
        <a:xfrm>
          <a:off x="4656768" y="1536274"/>
          <a:ext cx="1202062" cy="51151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Face Detection</a:t>
          </a:r>
        </a:p>
      </dsp:txBody>
      <dsp:txXfrm>
        <a:off x="4671750" y="1551256"/>
        <a:ext cx="1172098" cy="481551"/>
      </dsp:txXfrm>
    </dsp:sp>
    <dsp:sp modelId="{C702E868-3115-42AA-AE2A-55EB706C5B22}">
      <dsp:nvSpPr>
        <dsp:cNvPr id="0" name=""/>
        <dsp:cNvSpPr/>
      </dsp:nvSpPr>
      <dsp:spPr>
        <a:xfrm rot="5400000">
          <a:off x="5161890" y="2060577"/>
          <a:ext cx="191818" cy="23018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5188745" y="2079759"/>
        <a:ext cx="138110" cy="134273"/>
      </dsp:txXfrm>
    </dsp:sp>
    <dsp:sp modelId="{5F6754D1-48C8-45F8-B5E0-E64963368DA8}">
      <dsp:nvSpPr>
        <dsp:cNvPr id="0" name=""/>
        <dsp:cNvSpPr/>
      </dsp:nvSpPr>
      <dsp:spPr>
        <a:xfrm>
          <a:off x="4656768" y="2303547"/>
          <a:ext cx="1202062" cy="51151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Frame Annotation</a:t>
          </a:r>
        </a:p>
      </dsp:txBody>
      <dsp:txXfrm>
        <a:off x="4671750" y="2318529"/>
        <a:ext cx="1172098" cy="481551"/>
      </dsp:txXfrm>
    </dsp:sp>
    <dsp:sp modelId="{DEDFE4B2-AE04-4CE6-B390-9FEC7399CC51}">
      <dsp:nvSpPr>
        <dsp:cNvPr id="0" name=""/>
        <dsp:cNvSpPr/>
      </dsp:nvSpPr>
      <dsp:spPr>
        <a:xfrm rot="5400000">
          <a:off x="5161890" y="2827851"/>
          <a:ext cx="191818" cy="23018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5188745" y="2847033"/>
        <a:ext cx="138110" cy="134273"/>
      </dsp:txXfrm>
    </dsp:sp>
    <dsp:sp modelId="{2FE3210F-60E1-45EF-84AB-0570E8BCD6C5}">
      <dsp:nvSpPr>
        <dsp:cNvPr id="0" name=""/>
        <dsp:cNvSpPr/>
      </dsp:nvSpPr>
      <dsp:spPr>
        <a:xfrm>
          <a:off x="4656768" y="3070821"/>
          <a:ext cx="1202062" cy="51151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Video Compilation</a:t>
          </a:r>
        </a:p>
      </dsp:txBody>
      <dsp:txXfrm>
        <a:off x="4671750" y="3085803"/>
        <a:ext cx="1172098" cy="481551"/>
      </dsp:txXfrm>
    </dsp:sp>
    <dsp:sp modelId="{B03562B6-E597-4FA7-8C27-2E76178DB077}">
      <dsp:nvSpPr>
        <dsp:cNvPr id="0" name=""/>
        <dsp:cNvSpPr/>
      </dsp:nvSpPr>
      <dsp:spPr>
        <a:xfrm rot="5400000">
          <a:off x="5161890" y="3595125"/>
          <a:ext cx="191818" cy="23018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5188745" y="3614307"/>
        <a:ext cx="138110" cy="134273"/>
      </dsp:txXfrm>
    </dsp:sp>
    <dsp:sp modelId="{CB741F51-FBFA-4147-A146-51088845EEE9}">
      <dsp:nvSpPr>
        <dsp:cNvPr id="0" name=""/>
        <dsp:cNvSpPr/>
      </dsp:nvSpPr>
      <dsp:spPr>
        <a:xfrm>
          <a:off x="4656768" y="3838095"/>
          <a:ext cx="1202062" cy="511515"/>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Output Video Delivery</a:t>
          </a:r>
        </a:p>
      </dsp:txBody>
      <dsp:txXfrm>
        <a:off x="4671750" y="3853077"/>
        <a:ext cx="1172098" cy="4815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3EA1-8D91-E117-AC4B-C4AB468EB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61C26B-BFCC-A14E-004B-B3712D612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1F3859-4C92-C871-C91D-C4C25CB2DDF6}"/>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5" name="Footer Placeholder 4">
            <a:extLst>
              <a:ext uri="{FF2B5EF4-FFF2-40B4-BE49-F238E27FC236}">
                <a16:creationId xmlns:a16="http://schemas.microsoft.com/office/drawing/2014/main" id="{12176CDE-09E2-36ED-033F-F8947B3D0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F68D6-9DE7-3955-EF42-F8D87354BD7D}"/>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422834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723B-5BE2-726F-9A10-C46AEED7B2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5412DB-67B1-A18B-F13C-E57FC3A87C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10541-CDDD-5F6F-E990-81E15D0108F4}"/>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5" name="Footer Placeholder 4">
            <a:extLst>
              <a:ext uri="{FF2B5EF4-FFF2-40B4-BE49-F238E27FC236}">
                <a16:creationId xmlns:a16="http://schemas.microsoft.com/office/drawing/2014/main" id="{35C15EDA-6242-4E24-E06A-9C75E028F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7EEA8-0204-A4FA-792F-4791B014C78D}"/>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271083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67E2F1-BE9D-8F38-AF3A-3FBF2F69E0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EA161E-DCBD-4988-D1E9-3E2E04633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A4CFA-F0B9-D26F-714A-8FA99008B119}"/>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5" name="Footer Placeholder 4">
            <a:extLst>
              <a:ext uri="{FF2B5EF4-FFF2-40B4-BE49-F238E27FC236}">
                <a16:creationId xmlns:a16="http://schemas.microsoft.com/office/drawing/2014/main" id="{39A39D60-85AC-E6CE-F590-F840F007A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40E10-72B0-24B1-6293-D37470C6EA55}"/>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98115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82B8-D95D-62A0-6278-D3C8917CE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81C74E-F97C-0BAB-D37B-FA6D91B04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A43B5-8D70-DF97-51B7-A41421429E1A}"/>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5" name="Footer Placeholder 4">
            <a:extLst>
              <a:ext uri="{FF2B5EF4-FFF2-40B4-BE49-F238E27FC236}">
                <a16:creationId xmlns:a16="http://schemas.microsoft.com/office/drawing/2014/main" id="{8916628A-218F-AFED-8CB8-E4D07C7E4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38F09-E0FD-779E-F0EE-47AC0E7F66B6}"/>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421025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6CF7-D23D-F47A-3F91-25EF193DA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4CAD8E-43E3-A51C-731A-6B125853C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BF3180-3793-13B3-9EF0-57874F3E2B15}"/>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5" name="Footer Placeholder 4">
            <a:extLst>
              <a:ext uri="{FF2B5EF4-FFF2-40B4-BE49-F238E27FC236}">
                <a16:creationId xmlns:a16="http://schemas.microsoft.com/office/drawing/2014/main" id="{062D3A84-A5D4-0371-1FD4-04B652E98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8A0DF-53C9-F08F-1B15-0AEF0937F3ED}"/>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259475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5D49-CD83-A912-DE3C-99EB3C8E2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B54EB4-5664-2A95-F07D-DBBED38FD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6C07E6-436F-F412-F16D-A9386560B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B8341A-0D9A-DB3B-E35D-60F12671CD43}"/>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6" name="Footer Placeholder 5">
            <a:extLst>
              <a:ext uri="{FF2B5EF4-FFF2-40B4-BE49-F238E27FC236}">
                <a16:creationId xmlns:a16="http://schemas.microsoft.com/office/drawing/2014/main" id="{5016E2D8-3588-F9B1-2FFC-EA3E9A1CAD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756CA-03E6-B328-DDB7-4D919AD9F716}"/>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16164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5686-BC35-22D1-03A7-05C737CFC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C451B7-42C1-23D4-A3E8-05D59AC62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910D9-8CC5-5945-CF64-8534ADA6B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6DFD09-81A6-D0B4-0C4E-C40D49B82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33B59-EFD0-B8AE-99FD-86C3A02332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A942C1-3D7B-90E7-A8A9-FEE74B9DD5F6}"/>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8" name="Footer Placeholder 7">
            <a:extLst>
              <a:ext uri="{FF2B5EF4-FFF2-40B4-BE49-F238E27FC236}">
                <a16:creationId xmlns:a16="http://schemas.microsoft.com/office/drawing/2014/main" id="{6340DEE8-87ED-ADA4-9907-59D110007E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7A0657-AE32-1D04-22B6-E7D86A308C7E}"/>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130455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87CE-9135-079B-184C-1A3AF47F6C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401B56-BAB0-8DFC-D02A-F26010204D93}"/>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4" name="Footer Placeholder 3">
            <a:extLst>
              <a:ext uri="{FF2B5EF4-FFF2-40B4-BE49-F238E27FC236}">
                <a16:creationId xmlns:a16="http://schemas.microsoft.com/office/drawing/2014/main" id="{EC01D401-5EEE-426F-70E2-D54DAED5CC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6CBBB6-5DBF-360E-1F9B-F96E17BBC266}"/>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190836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41591-E8C9-1DE1-AE01-1599E21BA48A}"/>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3" name="Footer Placeholder 2">
            <a:extLst>
              <a:ext uri="{FF2B5EF4-FFF2-40B4-BE49-F238E27FC236}">
                <a16:creationId xmlns:a16="http://schemas.microsoft.com/office/drawing/2014/main" id="{A27314F8-FE59-9D36-54D7-DAFECD43A6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BFB20D-5AC6-7722-05A3-ACF60B53B98C}"/>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347975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6E85-E2D5-AD63-75F1-97FE290CE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F99B62-86F3-4019-E781-E59B24FA8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418E0F-D686-30BA-32E9-025F00613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4C3FF-C5AB-A203-26D3-FD032216B105}"/>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6" name="Footer Placeholder 5">
            <a:extLst>
              <a:ext uri="{FF2B5EF4-FFF2-40B4-BE49-F238E27FC236}">
                <a16:creationId xmlns:a16="http://schemas.microsoft.com/office/drawing/2014/main" id="{034ECE42-1A59-2C59-4988-E1A741D4B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5B7DF-F121-2A59-3F34-84345046F715}"/>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233310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620B-7874-8C98-3564-C0D27742E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979F74-BD71-F595-E6DA-7E8BF5AC6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650056-D9B7-57B1-B2F9-CAA7DDAD5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57BD3-BDAE-6549-FC41-9F4ACA28DF62}"/>
              </a:ext>
            </a:extLst>
          </p:cNvPr>
          <p:cNvSpPr>
            <a:spLocks noGrp="1"/>
          </p:cNvSpPr>
          <p:nvPr>
            <p:ph type="dt" sz="half" idx="10"/>
          </p:nvPr>
        </p:nvSpPr>
        <p:spPr/>
        <p:txBody>
          <a:bodyPr/>
          <a:lstStyle/>
          <a:p>
            <a:fld id="{24EB9E9B-1AAA-4305-9E96-A6C4A2CC285C}" type="datetimeFigureOut">
              <a:rPr lang="en-IN" smtClean="0"/>
              <a:t>27-06-2025</a:t>
            </a:fld>
            <a:endParaRPr lang="en-IN"/>
          </a:p>
        </p:txBody>
      </p:sp>
      <p:sp>
        <p:nvSpPr>
          <p:cNvPr id="6" name="Footer Placeholder 5">
            <a:extLst>
              <a:ext uri="{FF2B5EF4-FFF2-40B4-BE49-F238E27FC236}">
                <a16:creationId xmlns:a16="http://schemas.microsoft.com/office/drawing/2014/main" id="{28338541-965B-48B9-92F7-A1E07DC52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45F06-8AD0-38BA-01F6-995FD3A66473}"/>
              </a:ext>
            </a:extLst>
          </p:cNvPr>
          <p:cNvSpPr>
            <a:spLocks noGrp="1"/>
          </p:cNvSpPr>
          <p:nvPr>
            <p:ph type="sldNum" sz="quarter" idx="12"/>
          </p:nvPr>
        </p:nvSpPr>
        <p:spPr/>
        <p:txBody>
          <a:bodyPr/>
          <a:lstStyle/>
          <a:p>
            <a:fld id="{AD10569B-0B11-41A8-9AAD-D686D994C8B2}" type="slidenum">
              <a:rPr lang="en-IN" smtClean="0"/>
              <a:t>‹#›</a:t>
            </a:fld>
            <a:endParaRPr lang="en-IN"/>
          </a:p>
        </p:txBody>
      </p:sp>
    </p:spTree>
    <p:extLst>
      <p:ext uri="{BB962C8B-B14F-4D97-AF65-F5344CB8AC3E}">
        <p14:creationId xmlns:p14="http://schemas.microsoft.com/office/powerpoint/2010/main" val="220237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5FAB2-9DDB-0864-66A5-0EEBA484C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A60BA8-E450-7589-29A5-23ABFAE8E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2D855-318E-A803-F39F-74283F01C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B9E9B-1AAA-4305-9E96-A6C4A2CC285C}" type="datetimeFigureOut">
              <a:rPr lang="en-IN" smtClean="0"/>
              <a:t>27-06-2025</a:t>
            </a:fld>
            <a:endParaRPr lang="en-IN"/>
          </a:p>
        </p:txBody>
      </p:sp>
      <p:sp>
        <p:nvSpPr>
          <p:cNvPr id="5" name="Footer Placeholder 4">
            <a:extLst>
              <a:ext uri="{FF2B5EF4-FFF2-40B4-BE49-F238E27FC236}">
                <a16:creationId xmlns:a16="http://schemas.microsoft.com/office/drawing/2014/main" id="{6E119135-B5DF-CA9D-8C98-113095CB2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709C09-C300-02DE-6487-80B40B35E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0569B-0B11-41A8-9AAD-D686D994C8B2}" type="slidenum">
              <a:rPr lang="en-IN" smtClean="0"/>
              <a:t>‹#›</a:t>
            </a:fld>
            <a:endParaRPr lang="en-IN"/>
          </a:p>
        </p:txBody>
      </p:sp>
    </p:spTree>
    <p:extLst>
      <p:ext uri="{BB962C8B-B14F-4D97-AF65-F5344CB8AC3E}">
        <p14:creationId xmlns:p14="http://schemas.microsoft.com/office/powerpoint/2010/main" val="371969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jangoproject.com/" TargetMode="External"/><Relationship Id="rId2" Type="http://schemas.openxmlformats.org/officeDocument/2006/relationships/hyperlink" Target="https://github.com/opencv/opencv" TargetMode="External"/><Relationship Id="rId1" Type="http://schemas.openxmlformats.org/officeDocument/2006/relationships/slideLayout" Target="../slideLayouts/slideLayout2.xml"/><Relationship Id="rId4" Type="http://schemas.openxmlformats.org/officeDocument/2006/relationships/hyperlink" Target="https://reactj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BC12-7668-322E-DFAF-2EEBDE5A1346}"/>
              </a:ext>
            </a:extLst>
          </p:cNvPr>
          <p:cNvSpPr>
            <a:spLocks noGrp="1"/>
          </p:cNvSpPr>
          <p:nvPr>
            <p:ph type="ctrTitle"/>
          </p:nvPr>
        </p:nvSpPr>
        <p:spPr>
          <a:xfrm>
            <a:off x="1355188" y="645001"/>
            <a:ext cx="9144000" cy="1171431"/>
          </a:xfrm>
        </p:spPr>
        <p:txBody>
          <a:bodyPr>
            <a:normAutofit/>
          </a:bodyPr>
          <a:lstStyle/>
          <a:p>
            <a:r>
              <a:rPr lang="en-IN" sz="5400" b="1" dirty="0">
                <a:solidFill>
                  <a:schemeClr val="accent1">
                    <a:lumMod val="50000"/>
                  </a:schemeClr>
                </a:solidFill>
              </a:rPr>
              <a:t>Face Detection in a Video</a:t>
            </a:r>
            <a:endParaRPr lang="en-IN" sz="5400" b="1" dirty="0">
              <a:solidFill>
                <a:schemeClr val="accent2">
                  <a:lumMod val="50000"/>
                </a:schemeClr>
              </a:solidFill>
            </a:endParaRPr>
          </a:p>
        </p:txBody>
      </p:sp>
      <p:sp>
        <p:nvSpPr>
          <p:cNvPr id="3" name="Subtitle 2">
            <a:extLst>
              <a:ext uri="{FF2B5EF4-FFF2-40B4-BE49-F238E27FC236}">
                <a16:creationId xmlns:a16="http://schemas.microsoft.com/office/drawing/2014/main" id="{C54D43E9-895C-7A53-B418-AE7F7C5B7EF2}"/>
              </a:ext>
            </a:extLst>
          </p:cNvPr>
          <p:cNvSpPr>
            <a:spLocks noGrp="1"/>
          </p:cNvSpPr>
          <p:nvPr>
            <p:ph type="subTitle" idx="1"/>
          </p:nvPr>
        </p:nvSpPr>
        <p:spPr>
          <a:xfrm>
            <a:off x="0" y="2150953"/>
            <a:ext cx="12192000" cy="1663401"/>
          </a:xfrm>
        </p:spPr>
        <p:txBody>
          <a:bodyPr>
            <a:normAutofit fontScale="92500" lnSpcReduction="20000"/>
          </a:bodyPr>
          <a:lstStyle/>
          <a:p>
            <a:r>
              <a:rPr lang="en-IN" sz="2000" b="1" dirty="0"/>
              <a:t>Presented by</a:t>
            </a:r>
          </a:p>
          <a:p>
            <a:r>
              <a:rPr lang="en-IN" sz="2800" dirty="0">
                <a:solidFill>
                  <a:schemeClr val="accent1">
                    <a:lumMod val="75000"/>
                  </a:schemeClr>
                </a:solidFill>
              </a:rPr>
              <a:t>Sankrita Patel</a:t>
            </a:r>
          </a:p>
          <a:p>
            <a:r>
              <a:rPr lang="en-IN" sz="2000" dirty="0"/>
              <a:t>Roll No: 22223078</a:t>
            </a:r>
          </a:p>
          <a:p>
            <a:pPr algn="ctr"/>
            <a:r>
              <a:rPr lang="en-IN" sz="1800" dirty="0"/>
              <a:t>MCA- VI Semester</a:t>
            </a:r>
          </a:p>
          <a:p>
            <a:pPr algn="ctr"/>
            <a:r>
              <a:rPr lang="en-IN" sz="1800" dirty="0"/>
              <a:t>(Session: 2024-2025)</a:t>
            </a:r>
          </a:p>
        </p:txBody>
      </p:sp>
      <p:grpSp>
        <p:nvGrpSpPr>
          <p:cNvPr id="7" name="Group 6">
            <a:extLst>
              <a:ext uri="{FF2B5EF4-FFF2-40B4-BE49-F238E27FC236}">
                <a16:creationId xmlns:a16="http://schemas.microsoft.com/office/drawing/2014/main" id="{CFF255A2-5E00-6B8C-7F1C-38CAD8A3CDEB}"/>
              </a:ext>
            </a:extLst>
          </p:cNvPr>
          <p:cNvGrpSpPr/>
          <p:nvPr/>
        </p:nvGrpSpPr>
        <p:grpSpPr>
          <a:xfrm>
            <a:off x="907370" y="4216485"/>
            <a:ext cx="10757761" cy="1077218"/>
            <a:chOff x="907370" y="4216485"/>
            <a:chExt cx="6933025" cy="1077218"/>
          </a:xfrm>
        </p:grpSpPr>
        <p:sp>
          <p:nvSpPr>
            <p:cNvPr id="4" name="TextBox 3">
              <a:extLst>
                <a:ext uri="{FF2B5EF4-FFF2-40B4-BE49-F238E27FC236}">
                  <a16:creationId xmlns:a16="http://schemas.microsoft.com/office/drawing/2014/main" id="{800CDAC3-C446-1606-7164-4912B292D913}"/>
                </a:ext>
              </a:extLst>
            </p:cNvPr>
            <p:cNvSpPr txBox="1"/>
            <p:nvPr/>
          </p:nvSpPr>
          <p:spPr>
            <a:xfrm>
              <a:off x="907370" y="4216485"/>
              <a:ext cx="3263704" cy="1077218"/>
            </a:xfrm>
            <a:prstGeom prst="rect">
              <a:avLst/>
            </a:prstGeom>
            <a:noFill/>
          </p:spPr>
          <p:txBody>
            <a:bodyPr wrap="square" rtlCol="0">
              <a:spAutoFit/>
            </a:bodyPr>
            <a:lstStyle/>
            <a:p>
              <a:pPr algn="ctr"/>
              <a:r>
                <a:rPr lang="en-IN" b="1" dirty="0">
                  <a:solidFill>
                    <a:srgbClr val="002060"/>
                  </a:solidFill>
                </a:rPr>
                <a:t>Dr. Priyanka Tripathi</a:t>
              </a:r>
            </a:p>
            <a:p>
              <a:pPr algn="ctr"/>
              <a:r>
                <a:rPr lang="en-IN" b="1" dirty="0"/>
                <a:t>Head</a:t>
              </a:r>
            </a:p>
            <a:p>
              <a:pPr algn="ctr"/>
              <a:r>
                <a:rPr lang="en-IN" sz="1400" dirty="0"/>
                <a:t>Department of Computer Applications</a:t>
              </a:r>
            </a:p>
            <a:p>
              <a:pPr algn="ctr"/>
              <a:r>
                <a:rPr lang="en-IN" sz="1400" dirty="0"/>
                <a:t>National Institute of Technology Raipur</a:t>
              </a:r>
            </a:p>
          </p:txBody>
        </p:sp>
        <p:sp>
          <p:nvSpPr>
            <p:cNvPr id="6" name="TextBox 5">
              <a:extLst>
                <a:ext uri="{FF2B5EF4-FFF2-40B4-BE49-F238E27FC236}">
                  <a16:creationId xmlns:a16="http://schemas.microsoft.com/office/drawing/2014/main" id="{F4AAFBED-CA4A-1083-82EC-CA05130FE93B}"/>
                </a:ext>
              </a:extLst>
            </p:cNvPr>
            <p:cNvSpPr txBox="1"/>
            <p:nvPr/>
          </p:nvSpPr>
          <p:spPr>
            <a:xfrm>
              <a:off x="4576691" y="4216485"/>
              <a:ext cx="3263704" cy="1077218"/>
            </a:xfrm>
            <a:prstGeom prst="rect">
              <a:avLst/>
            </a:prstGeom>
            <a:noFill/>
          </p:spPr>
          <p:txBody>
            <a:bodyPr wrap="square" rtlCol="0">
              <a:spAutoFit/>
            </a:bodyPr>
            <a:lstStyle/>
            <a:p>
              <a:pPr algn="ctr"/>
              <a:r>
                <a:rPr lang="en-IN" b="1" dirty="0">
                  <a:solidFill>
                    <a:srgbClr val="002060"/>
                  </a:solidFill>
                </a:rPr>
                <a:t>Dr. Naeem Ahmad</a:t>
              </a:r>
            </a:p>
            <a:p>
              <a:pPr algn="ctr"/>
              <a:r>
                <a:rPr lang="en-IN" b="1" dirty="0"/>
                <a:t>Supervisor</a:t>
              </a:r>
            </a:p>
            <a:p>
              <a:pPr algn="ctr"/>
              <a:r>
                <a:rPr lang="en-IN" sz="1400" dirty="0"/>
                <a:t>Department of Computer Applications</a:t>
              </a:r>
            </a:p>
            <a:p>
              <a:pPr algn="ctr"/>
              <a:r>
                <a:rPr lang="en-IN" sz="1400" dirty="0"/>
                <a:t>National Institute of Technology Raipur</a:t>
              </a:r>
            </a:p>
          </p:txBody>
        </p:sp>
      </p:grpSp>
    </p:spTree>
    <p:extLst>
      <p:ext uri="{BB962C8B-B14F-4D97-AF65-F5344CB8AC3E}">
        <p14:creationId xmlns:p14="http://schemas.microsoft.com/office/powerpoint/2010/main" val="414156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a:xfrm>
            <a:off x="1676400" y="393117"/>
            <a:ext cx="10515600" cy="1325563"/>
          </a:xfrm>
        </p:spPr>
        <p:txBody>
          <a:bodyPr>
            <a:normAutofit/>
          </a:bodyPr>
          <a:lstStyle/>
          <a:p>
            <a:pPr algn="ctr"/>
            <a:r>
              <a:rPr lang="en-IN" b="1" dirty="0">
                <a:solidFill>
                  <a:srgbClr val="C00000"/>
                </a:solidFill>
              </a:rPr>
              <a:t>Face Detection Pipeline		                            </a:t>
            </a:r>
          </a:p>
        </p:txBody>
      </p:sp>
      <p:graphicFrame>
        <p:nvGraphicFramePr>
          <p:cNvPr id="4" name="Content Placeholder 3">
            <a:extLst>
              <a:ext uri="{FF2B5EF4-FFF2-40B4-BE49-F238E27FC236}">
                <a16:creationId xmlns:a16="http://schemas.microsoft.com/office/drawing/2014/main" id="{C3095554-F5F9-6FC8-43EC-C5318ACE982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1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67D3A-91E3-0383-39F6-0C89A046D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7B4C2-4A91-6F1C-EFDE-3B13BE49C62D}"/>
              </a:ext>
            </a:extLst>
          </p:cNvPr>
          <p:cNvSpPr>
            <a:spLocks noGrp="1"/>
          </p:cNvSpPr>
          <p:nvPr>
            <p:ph type="title"/>
          </p:nvPr>
        </p:nvSpPr>
        <p:spPr/>
        <p:txBody>
          <a:bodyPr>
            <a:normAutofit/>
          </a:bodyPr>
          <a:lstStyle/>
          <a:p>
            <a:pPr algn="ctr"/>
            <a:r>
              <a:rPr lang="en-IN" b="1" dirty="0">
                <a:solidFill>
                  <a:srgbClr val="C00000"/>
                </a:solidFill>
              </a:rPr>
              <a:t>Workflow : User Authentication Flow</a:t>
            </a:r>
          </a:p>
        </p:txBody>
      </p:sp>
      <p:pic>
        <p:nvPicPr>
          <p:cNvPr id="4" name="Content Placeholder 3">
            <a:extLst>
              <a:ext uri="{FF2B5EF4-FFF2-40B4-BE49-F238E27FC236}">
                <a16:creationId xmlns:a16="http://schemas.microsoft.com/office/drawing/2014/main" id="{BCA6286B-0C5E-9B92-9467-B78F838AA31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69760" y="1690688"/>
            <a:ext cx="4652480" cy="4351338"/>
          </a:xfrm>
          <a:prstGeom prst="rect">
            <a:avLst/>
          </a:prstGeom>
          <a:noFill/>
          <a:ln>
            <a:noFill/>
          </a:ln>
        </p:spPr>
      </p:pic>
    </p:spTree>
    <p:extLst>
      <p:ext uri="{BB962C8B-B14F-4D97-AF65-F5344CB8AC3E}">
        <p14:creationId xmlns:p14="http://schemas.microsoft.com/office/powerpoint/2010/main" val="248896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3874D-00E7-FBB8-4C3A-330F14D61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1F0569-9F32-2CC8-D790-22D53C910328}"/>
              </a:ext>
            </a:extLst>
          </p:cNvPr>
          <p:cNvSpPr>
            <a:spLocks noGrp="1"/>
          </p:cNvSpPr>
          <p:nvPr>
            <p:ph type="title"/>
          </p:nvPr>
        </p:nvSpPr>
        <p:spPr/>
        <p:txBody>
          <a:bodyPr>
            <a:normAutofit/>
          </a:bodyPr>
          <a:lstStyle/>
          <a:p>
            <a:pPr algn="ctr"/>
            <a:r>
              <a:rPr lang="en-IN" b="1" dirty="0">
                <a:solidFill>
                  <a:srgbClr val="C00000"/>
                </a:solidFill>
              </a:rPr>
              <a:t> Workflow: Face Detection Flow</a:t>
            </a:r>
          </a:p>
        </p:txBody>
      </p:sp>
      <p:pic>
        <p:nvPicPr>
          <p:cNvPr id="7" name="Content Placeholder 6">
            <a:extLst>
              <a:ext uri="{FF2B5EF4-FFF2-40B4-BE49-F238E27FC236}">
                <a16:creationId xmlns:a16="http://schemas.microsoft.com/office/drawing/2014/main" id="{28745C40-E4C9-99FB-0273-E7D6E0A0430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32855" y="1690688"/>
            <a:ext cx="6326290" cy="4023554"/>
          </a:xfrm>
          <a:prstGeom prst="rect">
            <a:avLst/>
          </a:prstGeom>
          <a:noFill/>
          <a:ln>
            <a:noFill/>
          </a:ln>
        </p:spPr>
      </p:pic>
    </p:spTree>
    <p:extLst>
      <p:ext uri="{BB962C8B-B14F-4D97-AF65-F5344CB8AC3E}">
        <p14:creationId xmlns:p14="http://schemas.microsoft.com/office/powerpoint/2010/main" val="208707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Results and Discussion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p:txBody>
              <a:bodyPr>
                <a:normAutofit lnSpcReduction="10000"/>
              </a:bodyPr>
              <a:lstStyle/>
              <a:p>
                <a:r>
                  <a:rPr lang="en-IN" dirty="0"/>
                  <a:t>Tested on various video lengths &amp; qualities</a:t>
                </a:r>
              </a:p>
              <a:p>
                <a:r>
                  <a:rPr lang="en-IN" dirty="0"/>
                  <a:t>Accuracy:</a:t>
                </a:r>
              </a:p>
              <a:p>
                <a:pPr lvl="1"/>
                <a:r>
                  <a:rPr lang="en-IN" dirty="0"/>
                  <a:t>High for frontal, well – lit faces</a:t>
                </a:r>
              </a:p>
              <a:p>
                <a:pPr lvl="1"/>
                <a:r>
                  <a:rPr lang="en-IN" dirty="0"/>
                  <a:t>Challenges in side faces, occlusion, poor lighting</a:t>
                </a:r>
              </a:p>
              <a:p>
                <a:r>
                  <a:rPr lang="en-IN" dirty="0"/>
                  <a:t>Performance:</a:t>
                </a:r>
              </a:p>
              <a:p>
                <a:pPr lvl="1"/>
                <a:r>
                  <a:rPr lang="en-IN" dirty="0"/>
                  <a:t>10-25 FPS processing speed</a:t>
                </a:r>
              </a:p>
              <a:p>
                <a:pPr lvl="1"/>
                <a:r>
                  <a:rPr lang="en-IN" dirty="0"/>
                  <a:t>Short videos (&lt; 30s): </a:t>
                </a:r>
                <a14:m>
                  <m:oMath xmlns:m="http://schemas.openxmlformats.org/officeDocument/2006/math">
                    <m:r>
                      <a:rPr lang="en-IN" i="0" smtClean="0">
                        <a:latin typeface="Cambria Math" panose="02040503050406030204" pitchFamily="18" charset="0"/>
                        <a:ea typeface="Cambria Math" panose="02040503050406030204" pitchFamily="18" charset="0"/>
                      </a:rPr>
                      <m:t>~</m:t>
                    </m:r>
                    <m:r>
                      <a:rPr lang="en-IN" b="0" i="0" smtClean="0">
                        <a:latin typeface="Cambria Math" panose="02040503050406030204" pitchFamily="18" charset="0"/>
                        <a:ea typeface="Cambria Math" panose="02040503050406030204" pitchFamily="18" charset="0"/>
                      </a:rPr>
                      <m:t>10</m:t>
                    </m:r>
                    <m:r>
                      <m:rPr>
                        <m:sty m:val="p"/>
                      </m:rPr>
                      <a:rPr lang="en-IN" b="0" i="0" smtClean="0">
                        <a:latin typeface="Cambria Math" panose="02040503050406030204" pitchFamily="18" charset="0"/>
                        <a:ea typeface="Cambria Math" panose="02040503050406030204" pitchFamily="18" charset="0"/>
                      </a:rPr>
                      <m:t>s</m:t>
                    </m:r>
                  </m:oMath>
                </a14:m>
                <a:endParaRPr lang="en-IN" b="0" dirty="0">
                  <a:ea typeface="Cambria Math" panose="02040503050406030204" pitchFamily="18" charset="0"/>
                </a:endParaRPr>
              </a:p>
              <a:p>
                <a:pPr lvl="1"/>
                <a:r>
                  <a:rPr lang="en-IN" dirty="0"/>
                  <a:t>Long videos (1-2 min): </a:t>
                </a:r>
                <a14:m>
                  <m:oMath xmlns:m="http://schemas.openxmlformats.org/officeDocument/2006/math">
                    <m:r>
                      <a:rPr lang="en-IN" i="0" smtClean="0">
                        <a:latin typeface="Cambria Math" panose="02040503050406030204" pitchFamily="18" charset="0"/>
                        <a:ea typeface="Cambria Math" panose="02040503050406030204" pitchFamily="18" charset="0"/>
                      </a:rPr>
                      <m:t>~</m:t>
                    </m:r>
                    <m:r>
                      <a:rPr lang="en-IN" b="0" i="0" smtClean="0">
                        <a:latin typeface="Cambria Math" panose="02040503050406030204" pitchFamily="18" charset="0"/>
                        <a:ea typeface="Cambria Math" panose="02040503050406030204" pitchFamily="18" charset="0"/>
                      </a:rPr>
                      <m:t>30−45</m:t>
                    </m:r>
                    <m:r>
                      <m:rPr>
                        <m:sty m:val="p"/>
                      </m:rPr>
                      <a:rPr lang="en-IN" b="0" i="0" smtClean="0">
                        <a:latin typeface="Cambria Math" panose="02040503050406030204" pitchFamily="18" charset="0"/>
                        <a:ea typeface="Cambria Math" panose="02040503050406030204" pitchFamily="18" charset="0"/>
                      </a:rPr>
                      <m:t>s</m:t>
                    </m:r>
                  </m:oMath>
                </a14:m>
                <a:endParaRPr lang="en-IN" dirty="0"/>
              </a:p>
              <a:p>
                <a:pPr marL="0" indent="0">
                  <a:buNone/>
                </a:pPr>
                <a:r>
                  <a:rPr lang="en-IN" dirty="0"/>
                  <a:t>Limitations:</a:t>
                </a:r>
              </a:p>
              <a:p>
                <a:pPr lvl="1"/>
                <a:r>
                  <a:rPr lang="en-IN" dirty="0"/>
                  <a:t>No real-time feed</a:t>
                </a:r>
              </a:p>
              <a:p>
                <a:pPr lvl="1"/>
                <a:r>
                  <a:rPr lang="en-IN" dirty="0"/>
                  <a:t>Sensitive to lighting and motion blur</a:t>
                </a:r>
              </a:p>
            </p:txBody>
          </p:sp>
        </mc:Choice>
        <mc:Fallback xmlns="">
          <p:sp>
            <p:nvSpPr>
              <p:cNvPr id="3" name="Content Placeholder 2">
                <a:extLst>
                  <a:ext uri="{FF2B5EF4-FFF2-40B4-BE49-F238E27FC236}">
                    <a16:creationId xmlns:a16="http://schemas.microsoft.com/office/drawing/2014/main" id="{3177089A-7BD5-E31C-5157-B2A6761E6B87}"/>
                  </a:ext>
                </a:extLst>
              </p:cNvPr>
              <p:cNvSpPr>
                <a:spLocks noGrp="1" noRot="1" noChangeAspect="1" noMove="1" noResize="1" noEditPoints="1" noAdjustHandles="1" noChangeArrowheads="1" noChangeShapeType="1" noTextEdit="1"/>
              </p:cNvSpPr>
              <p:nvPr>
                <p:ph idx="1"/>
              </p:nvPr>
            </p:nvSpPr>
            <p:spPr>
              <a:blipFill>
                <a:blip r:embed="rId2"/>
                <a:stretch>
                  <a:fillRect l="-1217" t="-3081" b="-2801"/>
                </a:stretch>
              </a:blipFill>
            </p:spPr>
            <p:txBody>
              <a:bodyPr/>
              <a:lstStyle/>
              <a:p>
                <a:r>
                  <a:rPr lang="en-IN">
                    <a:noFill/>
                  </a:rPr>
                  <a:t> </a:t>
                </a:r>
              </a:p>
            </p:txBody>
          </p:sp>
        </mc:Fallback>
      </mc:AlternateContent>
    </p:spTree>
    <p:extLst>
      <p:ext uri="{BB962C8B-B14F-4D97-AF65-F5344CB8AC3E}">
        <p14:creationId xmlns:p14="http://schemas.microsoft.com/office/powerpoint/2010/main" val="2695928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2A76C-CA14-D3BD-BE5F-B0619DE43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07AD3-C1EE-BB57-ABB0-3ADE2A9F476B}"/>
              </a:ext>
            </a:extLst>
          </p:cNvPr>
          <p:cNvSpPr>
            <a:spLocks noGrp="1"/>
          </p:cNvSpPr>
          <p:nvPr>
            <p:ph type="title"/>
          </p:nvPr>
        </p:nvSpPr>
        <p:spPr/>
        <p:txBody>
          <a:bodyPr>
            <a:normAutofit/>
          </a:bodyPr>
          <a:lstStyle/>
          <a:p>
            <a:pPr algn="ctr"/>
            <a:r>
              <a:rPr lang="en-IN" b="1" dirty="0">
                <a:solidFill>
                  <a:srgbClr val="C00000"/>
                </a:solidFill>
              </a:rPr>
              <a:t>UI Screenshots</a:t>
            </a:r>
          </a:p>
        </p:txBody>
      </p:sp>
      <p:sp>
        <p:nvSpPr>
          <p:cNvPr id="3" name="Content Placeholder 2">
            <a:extLst>
              <a:ext uri="{FF2B5EF4-FFF2-40B4-BE49-F238E27FC236}">
                <a16:creationId xmlns:a16="http://schemas.microsoft.com/office/drawing/2014/main" id="{0BE870F4-9C0E-8677-80E3-6CD63C602A24}"/>
              </a:ext>
            </a:extLst>
          </p:cNvPr>
          <p:cNvSpPr>
            <a:spLocks noGrp="1"/>
          </p:cNvSpPr>
          <p:nvPr>
            <p:ph idx="1"/>
          </p:nvPr>
        </p:nvSpPr>
        <p:spPr/>
        <p:txBody>
          <a:bodyPr>
            <a:normAutofit/>
          </a:bodyPr>
          <a:lstStyle/>
          <a:p>
            <a:r>
              <a:rPr lang="en-IN" dirty="0"/>
              <a:t>User Registration Page</a:t>
            </a:r>
          </a:p>
          <a:p>
            <a:pPr marL="0" indent="0">
              <a:buNone/>
            </a:pPr>
            <a:endParaRPr lang="en-IN" dirty="0"/>
          </a:p>
        </p:txBody>
      </p:sp>
      <p:pic>
        <p:nvPicPr>
          <p:cNvPr id="4" name="Picture 3">
            <a:extLst>
              <a:ext uri="{FF2B5EF4-FFF2-40B4-BE49-F238E27FC236}">
                <a16:creationId xmlns:a16="http://schemas.microsoft.com/office/drawing/2014/main" id="{A62B4A52-4DCF-0BF8-552D-DC7903AF78BE}"/>
              </a:ext>
            </a:extLst>
          </p:cNvPr>
          <p:cNvPicPr>
            <a:picLocks noChangeAspect="1"/>
          </p:cNvPicPr>
          <p:nvPr/>
        </p:nvPicPr>
        <p:blipFill rotWithShape="1">
          <a:blip r:embed="rId2">
            <a:extLst>
              <a:ext uri="{28A0092B-C50C-407E-A947-70E740481C1C}">
                <a14:useLocalDpi xmlns:a14="http://schemas.microsoft.com/office/drawing/2010/main" val="0"/>
              </a:ext>
            </a:extLst>
          </a:blip>
          <a:srcRect r="1145"/>
          <a:stretch>
            <a:fillRect/>
          </a:stretch>
        </p:blipFill>
        <p:spPr bwMode="auto">
          <a:xfrm>
            <a:off x="5606382" y="1825625"/>
            <a:ext cx="3289300" cy="3870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6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00F46-AED0-0642-3A05-C808DAAA6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BB47D-8E69-2636-8EFE-52EB68C9A13A}"/>
              </a:ext>
            </a:extLst>
          </p:cNvPr>
          <p:cNvSpPr>
            <a:spLocks noGrp="1"/>
          </p:cNvSpPr>
          <p:nvPr>
            <p:ph type="title"/>
          </p:nvPr>
        </p:nvSpPr>
        <p:spPr/>
        <p:txBody>
          <a:bodyPr>
            <a:normAutofit/>
          </a:bodyPr>
          <a:lstStyle/>
          <a:p>
            <a:pPr algn="ctr"/>
            <a:r>
              <a:rPr lang="en-IN" b="1" dirty="0">
                <a:solidFill>
                  <a:srgbClr val="C00000"/>
                </a:solidFill>
              </a:rPr>
              <a:t>UI Screenshots</a:t>
            </a:r>
          </a:p>
        </p:txBody>
      </p:sp>
      <p:sp>
        <p:nvSpPr>
          <p:cNvPr id="3" name="Content Placeholder 2">
            <a:extLst>
              <a:ext uri="{FF2B5EF4-FFF2-40B4-BE49-F238E27FC236}">
                <a16:creationId xmlns:a16="http://schemas.microsoft.com/office/drawing/2014/main" id="{4C8A3BE2-6332-9099-2E14-6B290872905A}"/>
              </a:ext>
            </a:extLst>
          </p:cNvPr>
          <p:cNvSpPr>
            <a:spLocks noGrp="1"/>
          </p:cNvSpPr>
          <p:nvPr>
            <p:ph idx="1"/>
          </p:nvPr>
        </p:nvSpPr>
        <p:spPr/>
        <p:txBody>
          <a:bodyPr>
            <a:normAutofit/>
          </a:bodyPr>
          <a:lstStyle/>
          <a:p>
            <a:r>
              <a:rPr lang="en-IN" dirty="0"/>
              <a:t>Login Page</a:t>
            </a:r>
          </a:p>
          <a:p>
            <a:pPr marL="0" indent="0">
              <a:buNone/>
            </a:pPr>
            <a:endParaRPr lang="en-IN" dirty="0"/>
          </a:p>
        </p:txBody>
      </p:sp>
      <p:pic>
        <p:nvPicPr>
          <p:cNvPr id="5" name="Picture 4">
            <a:extLst>
              <a:ext uri="{FF2B5EF4-FFF2-40B4-BE49-F238E27FC236}">
                <a16:creationId xmlns:a16="http://schemas.microsoft.com/office/drawing/2014/main" id="{2D0B16E1-7886-5362-03B3-7A78A9801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672" y="1932539"/>
            <a:ext cx="3020695" cy="2787650"/>
          </a:xfrm>
          <a:prstGeom prst="rect">
            <a:avLst/>
          </a:prstGeom>
        </p:spPr>
      </p:pic>
    </p:spTree>
    <p:extLst>
      <p:ext uri="{BB962C8B-B14F-4D97-AF65-F5344CB8AC3E}">
        <p14:creationId xmlns:p14="http://schemas.microsoft.com/office/powerpoint/2010/main" val="62105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6F031-CF70-6E0D-8B09-6EC9644BC5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A187A1-A4BE-9E2C-BC14-4E73886815A7}"/>
              </a:ext>
            </a:extLst>
          </p:cNvPr>
          <p:cNvSpPr>
            <a:spLocks noGrp="1"/>
          </p:cNvSpPr>
          <p:nvPr>
            <p:ph type="title"/>
          </p:nvPr>
        </p:nvSpPr>
        <p:spPr/>
        <p:txBody>
          <a:bodyPr>
            <a:normAutofit/>
          </a:bodyPr>
          <a:lstStyle/>
          <a:p>
            <a:pPr algn="ctr"/>
            <a:r>
              <a:rPr lang="en-IN" b="1" dirty="0">
                <a:solidFill>
                  <a:srgbClr val="C00000"/>
                </a:solidFill>
              </a:rPr>
              <a:t>UI Screenshots</a:t>
            </a:r>
          </a:p>
        </p:txBody>
      </p:sp>
      <p:sp>
        <p:nvSpPr>
          <p:cNvPr id="3" name="Content Placeholder 2">
            <a:extLst>
              <a:ext uri="{FF2B5EF4-FFF2-40B4-BE49-F238E27FC236}">
                <a16:creationId xmlns:a16="http://schemas.microsoft.com/office/drawing/2014/main" id="{47CC2326-FDA8-BB6A-091E-F94354EA82EB}"/>
              </a:ext>
            </a:extLst>
          </p:cNvPr>
          <p:cNvSpPr>
            <a:spLocks noGrp="1"/>
          </p:cNvSpPr>
          <p:nvPr>
            <p:ph idx="1"/>
          </p:nvPr>
        </p:nvSpPr>
        <p:spPr/>
        <p:txBody>
          <a:bodyPr>
            <a:normAutofit/>
          </a:bodyPr>
          <a:lstStyle/>
          <a:p>
            <a:r>
              <a:rPr lang="en-IN" dirty="0"/>
              <a:t>Forgot Password Page</a:t>
            </a:r>
          </a:p>
          <a:p>
            <a:pPr marL="0" indent="0">
              <a:buNone/>
            </a:pPr>
            <a:endParaRPr lang="en-IN" dirty="0"/>
          </a:p>
        </p:txBody>
      </p:sp>
      <p:pic>
        <p:nvPicPr>
          <p:cNvPr id="4" name="Picture 3">
            <a:extLst>
              <a:ext uri="{FF2B5EF4-FFF2-40B4-BE49-F238E27FC236}">
                <a16:creationId xmlns:a16="http://schemas.microsoft.com/office/drawing/2014/main" id="{4C6A3AE5-5B32-A90B-6A3B-01DE206B2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200" y="2629059"/>
            <a:ext cx="3479800" cy="2744470"/>
          </a:xfrm>
          <a:prstGeom prst="rect">
            <a:avLst/>
          </a:prstGeom>
        </p:spPr>
      </p:pic>
      <p:pic>
        <p:nvPicPr>
          <p:cNvPr id="6" name="Picture 5">
            <a:extLst>
              <a:ext uri="{FF2B5EF4-FFF2-40B4-BE49-F238E27FC236}">
                <a16:creationId xmlns:a16="http://schemas.microsoft.com/office/drawing/2014/main" id="{1BAD7E2B-D561-F57D-A57C-AB0F21AF3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293" y="2629059"/>
            <a:ext cx="3340769" cy="2938908"/>
          </a:xfrm>
          <a:prstGeom prst="rect">
            <a:avLst/>
          </a:prstGeom>
        </p:spPr>
      </p:pic>
    </p:spTree>
    <p:extLst>
      <p:ext uri="{BB962C8B-B14F-4D97-AF65-F5344CB8AC3E}">
        <p14:creationId xmlns:p14="http://schemas.microsoft.com/office/powerpoint/2010/main" val="127142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DD5E-6F52-1900-FFAD-A55F0DE84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3E2F8-1409-2BBC-40F5-4CF89E176B3C}"/>
              </a:ext>
            </a:extLst>
          </p:cNvPr>
          <p:cNvSpPr>
            <a:spLocks noGrp="1"/>
          </p:cNvSpPr>
          <p:nvPr>
            <p:ph type="title"/>
          </p:nvPr>
        </p:nvSpPr>
        <p:spPr/>
        <p:txBody>
          <a:bodyPr>
            <a:normAutofit/>
          </a:bodyPr>
          <a:lstStyle/>
          <a:p>
            <a:pPr algn="ctr"/>
            <a:r>
              <a:rPr lang="en-IN" b="1" dirty="0">
                <a:solidFill>
                  <a:srgbClr val="C00000"/>
                </a:solidFill>
              </a:rPr>
              <a:t>UI Screenshots</a:t>
            </a:r>
          </a:p>
        </p:txBody>
      </p:sp>
      <p:sp>
        <p:nvSpPr>
          <p:cNvPr id="3" name="Content Placeholder 2">
            <a:extLst>
              <a:ext uri="{FF2B5EF4-FFF2-40B4-BE49-F238E27FC236}">
                <a16:creationId xmlns:a16="http://schemas.microsoft.com/office/drawing/2014/main" id="{9296ADFE-B3B1-B701-A17A-DED08D14B9E5}"/>
              </a:ext>
            </a:extLst>
          </p:cNvPr>
          <p:cNvSpPr>
            <a:spLocks noGrp="1"/>
          </p:cNvSpPr>
          <p:nvPr>
            <p:ph idx="1"/>
          </p:nvPr>
        </p:nvSpPr>
        <p:spPr/>
        <p:txBody>
          <a:bodyPr>
            <a:normAutofit/>
          </a:bodyPr>
          <a:lstStyle/>
          <a:p>
            <a:r>
              <a:rPr lang="en-IN" dirty="0"/>
              <a:t>Upload Video page</a:t>
            </a:r>
          </a:p>
          <a:p>
            <a:pPr marL="0" indent="0">
              <a:buNone/>
            </a:pPr>
            <a:endParaRPr lang="en-IN" dirty="0"/>
          </a:p>
        </p:txBody>
      </p:sp>
      <p:pic>
        <p:nvPicPr>
          <p:cNvPr id="4" name="Picture 3">
            <a:extLst>
              <a:ext uri="{FF2B5EF4-FFF2-40B4-BE49-F238E27FC236}">
                <a16:creationId xmlns:a16="http://schemas.microsoft.com/office/drawing/2014/main" id="{338CFA41-18A0-25BA-D8C0-3531F234D8CB}"/>
              </a:ext>
            </a:extLst>
          </p:cNvPr>
          <p:cNvPicPr>
            <a:picLocks noChangeAspect="1"/>
          </p:cNvPicPr>
          <p:nvPr/>
        </p:nvPicPr>
        <p:blipFill>
          <a:blip r:embed="rId2"/>
          <a:stretch>
            <a:fillRect/>
          </a:stretch>
        </p:blipFill>
        <p:spPr>
          <a:xfrm>
            <a:off x="4757420" y="1690688"/>
            <a:ext cx="6334760" cy="4620895"/>
          </a:xfrm>
          <a:prstGeom prst="rect">
            <a:avLst/>
          </a:prstGeom>
        </p:spPr>
      </p:pic>
    </p:spTree>
    <p:extLst>
      <p:ext uri="{BB962C8B-B14F-4D97-AF65-F5344CB8AC3E}">
        <p14:creationId xmlns:p14="http://schemas.microsoft.com/office/powerpoint/2010/main" val="116650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DDD8A-B5C6-552D-459F-89A95F2ED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D9300-6E2F-B4BB-C89D-C9EB45BC4D7E}"/>
              </a:ext>
            </a:extLst>
          </p:cNvPr>
          <p:cNvSpPr>
            <a:spLocks noGrp="1"/>
          </p:cNvSpPr>
          <p:nvPr>
            <p:ph type="title"/>
          </p:nvPr>
        </p:nvSpPr>
        <p:spPr/>
        <p:txBody>
          <a:bodyPr>
            <a:normAutofit/>
          </a:bodyPr>
          <a:lstStyle/>
          <a:p>
            <a:pPr algn="ctr"/>
            <a:r>
              <a:rPr lang="en-IN" b="1" dirty="0">
                <a:solidFill>
                  <a:srgbClr val="C00000"/>
                </a:solidFill>
              </a:rPr>
              <a:t>UI Screenshots</a:t>
            </a:r>
          </a:p>
        </p:txBody>
      </p:sp>
      <p:sp>
        <p:nvSpPr>
          <p:cNvPr id="3" name="Content Placeholder 2">
            <a:extLst>
              <a:ext uri="{FF2B5EF4-FFF2-40B4-BE49-F238E27FC236}">
                <a16:creationId xmlns:a16="http://schemas.microsoft.com/office/drawing/2014/main" id="{87D95C18-E32B-5D99-5121-B33051878910}"/>
              </a:ext>
            </a:extLst>
          </p:cNvPr>
          <p:cNvSpPr>
            <a:spLocks noGrp="1"/>
          </p:cNvSpPr>
          <p:nvPr>
            <p:ph idx="1"/>
          </p:nvPr>
        </p:nvSpPr>
        <p:spPr/>
        <p:txBody>
          <a:bodyPr>
            <a:normAutofit/>
          </a:bodyPr>
          <a:lstStyle/>
          <a:p>
            <a:r>
              <a:rPr lang="en-IN" dirty="0"/>
              <a:t>Processed Video page</a:t>
            </a:r>
          </a:p>
          <a:p>
            <a:pPr marL="0" indent="0">
              <a:buNone/>
            </a:pPr>
            <a:endParaRPr lang="en-IN" dirty="0"/>
          </a:p>
        </p:txBody>
      </p:sp>
      <p:pic>
        <p:nvPicPr>
          <p:cNvPr id="5" name="Picture 4">
            <a:extLst>
              <a:ext uri="{FF2B5EF4-FFF2-40B4-BE49-F238E27FC236}">
                <a16:creationId xmlns:a16="http://schemas.microsoft.com/office/drawing/2014/main" id="{9171CC3F-6116-2826-8D23-469CD978B667}"/>
              </a:ext>
            </a:extLst>
          </p:cNvPr>
          <p:cNvPicPr>
            <a:picLocks noChangeAspect="1"/>
          </p:cNvPicPr>
          <p:nvPr/>
        </p:nvPicPr>
        <p:blipFill>
          <a:blip r:embed="rId2"/>
          <a:stretch>
            <a:fillRect/>
          </a:stretch>
        </p:blipFill>
        <p:spPr>
          <a:xfrm>
            <a:off x="4885757" y="1825625"/>
            <a:ext cx="6334760" cy="4131945"/>
          </a:xfrm>
          <a:prstGeom prst="rect">
            <a:avLst/>
          </a:prstGeom>
        </p:spPr>
      </p:pic>
    </p:spTree>
    <p:extLst>
      <p:ext uri="{BB962C8B-B14F-4D97-AF65-F5344CB8AC3E}">
        <p14:creationId xmlns:p14="http://schemas.microsoft.com/office/powerpoint/2010/main" val="262356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Conclusion and Future Scope</a:t>
            </a: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a:xfrm>
            <a:off x="838200" y="1614196"/>
            <a:ext cx="10515600" cy="4562767"/>
          </a:xfrm>
        </p:spPr>
        <p:txBody>
          <a:bodyPr>
            <a:normAutofit/>
          </a:bodyPr>
          <a:lstStyle/>
          <a:p>
            <a:r>
              <a:rPr lang="en-IN" dirty="0"/>
              <a:t>Conclusion:</a:t>
            </a:r>
          </a:p>
          <a:p>
            <a:pPr lvl="1"/>
            <a:r>
              <a:rPr lang="en-IN" dirty="0"/>
              <a:t>Successfully implemented a face detection system in video using traditional ML (Haar Cascade).</a:t>
            </a:r>
          </a:p>
          <a:p>
            <a:pPr lvl="1"/>
            <a:r>
              <a:rPr lang="en-IN" dirty="0"/>
              <a:t>Integrated with a user-friendly web interface.</a:t>
            </a:r>
          </a:p>
          <a:p>
            <a:r>
              <a:rPr lang="en-IN" dirty="0"/>
              <a:t>Future Enhancements:</a:t>
            </a:r>
          </a:p>
          <a:p>
            <a:pPr lvl="1"/>
            <a:r>
              <a:rPr lang="en-IN" dirty="0"/>
              <a:t>Add real-time webcam feed detection</a:t>
            </a:r>
          </a:p>
          <a:p>
            <a:pPr lvl="1"/>
            <a:r>
              <a:rPr lang="en-IN" dirty="0"/>
              <a:t>Use advanced models (YOLO, MTCNN, SSD)</a:t>
            </a:r>
          </a:p>
          <a:p>
            <a:pPr lvl="1"/>
            <a:r>
              <a:rPr lang="en-IN" dirty="0"/>
              <a:t>UI/UX improvement with modern designs</a:t>
            </a:r>
          </a:p>
        </p:txBody>
      </p:sp>
    </p:spTree>
    <p:extLst>
      <p:ext uri="{BB962C8B-B14F-4D97-AF65-F5344CB8AC3E}">
        <p14:creationId xmlns:p14="http://schemas.microsoft.com/office/powerpoint/2010/main" val="262102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BFFF-7AA1-D451-93A7-FE0DC59161D2}"/>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2F03280-C2FB-F8FB-B7EC-38F2E96CC798}"/>
              </a:ext>
            </a:extLst>
          </p:cNvPr>
          <p:cNvSpPr>
            <a:spLocks noGrp="1"/>
          </p:cNvSpPr>
          <p:nvPr>
            <p:ph idx="1"/>
          </p:nvPr>
        </p:nvSpPr>
        <p:spPr/>
        <p:txBody>
          <a:bodyPr>
            <a:normAutofit fontScale="85000" lnSpcReduction="20000"/>
          </a:bodyPr>
          <a:lstStyle/>
          <a:p>
            <a:pPr marL="457200" indent="-457200">
              <a:buFont typeface="+mj-lt"/>
              <a:buAutoNum type="arabicPeriod"/>
            </a:pPr>
            <a:r>
              <a:rPr lang="en-IN" sz="2800" dirty="0"/>
              <a:t>Organization Details </a:t>
            </a:r>
          </a:p>
          <a:p>
            <a:pPr marL="457200" indent="-457200">
              <a:buFont typeface="+mj-lt"/>
              <a:buAutoNum type="arabicPeriod"/>
            </a:pPr>
            <a:r>
              <a:rPr lang="en-IN" dirty="0"/>
              <a:t>The completion certificate from the organization </a:t>
            </a:r>
          </a:p>
          <a:p>
            <a:pPr marL="457200" indent="-457200">
              <a:buFont typeface="+mj-lt"/>
              <a:buAutoNum type="arabicPeriod"/>
            </a:pPr>
            <a:r>
              <a:rPr lang="en-IN" sz="2800" dirty="0"/>
              <a:t>What is Face Detection?</a:t>
            </a:r>
          </a:p>
          <a:p>
            <a:pPr marL="457200" indent="-457200">
              <a:buFont typeface="+mj-lt"/>
              <a:buAutoNum type="arabicPeriod"/>
            </a:pPr>
            <a:r>
              <a:rPr lang="en-IN" sz="2800" dirty="0"/>
              <a:t>Problem Formulation and Definition</a:t>
            </a:r>
          </a:p>
          <a:p>
            <a:pPr marL="457200" indent="-457200">
              <a:buFont typeface="+mj-lt"/>
              <a:buAutoNum type="arabicPeriod"/>
            </a:pPr>
            <a:r>
              <a:rPr lang="en-IN" sz="2800" dirty="0"/>
              <a:t>Motivation </a:t>
            </a:r>
            <a:endParaRPr lang="en-IN" dirty="0">
              <a:solidFill>
                <a:srgbClr val="C00000"/>
              </a:solidFill>
            </a:endParaRPr>
          </a:p>
          <a:p>
            <a:pPr marL="457200" indent="-457200">
              <a:buFont typeface="+mj-lt"/>
              <a:buAutoNum type="arabicPeriod"/>
            </a:pPr>
            <a:r>
              <a:rPr lang="en-IN" sz="2800" dirty="0"/>
              <a:t>Contribution </a:t>
            </a:r>
            <a:endParaRPr lang="en-IN" sz="2800" dirty="0">
              <a:solidFill>
                <a:srgbClr val="C00000"/>
              </a:solidFill>
            </a:endParaRPr>
          </a:p>
          <a:p>
            <a:pPr marL="457200" indent="-457200">
              <a:buFont typeface="+mj-lt"/>
              <a:buAutoNum type="arabicPeriod"/>
            </a:pPr>
            <a:r>
              <a:rPr lang="en-IN" sz="2800" dirty="0"/>
              <a:t>Methodology</a:t>
            </a:r>
            <a:endParaRPr lang="en-IN" dirty="0"/>
          </a:p>
          <a:p>
            <a:pPr marL="457200" indent="-457200">
              <a:buFont typeface="+mj-lt"/>
              <a:buAutoNum type="arabicPeriod"/>
            </a:pPr>
            <a:r>
              <a:rPr lang="en-IN" sz="2800" dirty="0"/>
              <a:t>Workflow </a:t>
            </a:r>
            <a:endParaRPr lang="en-IN" dirty="0">
              <a:solidFill>
                <a:srgbClr val="C00000"/>
              </a:solidFill>
            </a:endParaRPr>
          </a:p>
          <a:p>
            <a:pPr marL="457200" indent="-457200">
              <a:buFont typeface="+mj-lt"/>
              <a:buAutoNum type="arabicPeriod"/>
            </a:pPr>
            <a:r>
              <a:rPr lang="en-IN" sz="2800" dirty="0"/>
              <a:t>Results and Discussion </a:t>
            </a:r>
          </a:p>
          <a:p>
            <a:pPr marL="457200" indent="-457200">
              <a:buFont typeface="+mj-lt"/>
              <a:buAutoNum type="arabicPeriod"/>
            </a:pPr>
            <a:r>
              <a:rPr lang="en-IN" sz="2800" dirty="0"/>
              <a:t>Conclusion and Future Scope</a:t>
            </a:r>
          </a:p>
          <a:p>
            <a:pPr marL="457200" indent="-457200">
              <a:buFont typeface="+mj-lt"/>
              <a:buAutoNum type="arabicPeriod"/>
            </a:pPr>
            <a:r>
              <a:rPr lang="en-IN" sz="2800" dirty="0"/>
              <a:t>References</a:t>
            </a:r>
            <a:endParaRPr lang="en-IN" sz="2800" dirty="0">
              <a:solidFill>
                <a:srgbClr val="C00000"/>
              </a:solidFill>
            </a:endParaRPr>
          </a:p>
          <a:p>
            <a:endParaRPr lang="en-IN" dirty="0"/>
          </a:p>
        </p:txBody>
      </p:sp>
    </p:spTree>
    <p:extLst>
      <p:ext uri="{BB962C8B-B14F-4D97-AF65-F5344CB8AC3E}">
        <p14:creationId xmlns:p14="http://schemas.microsoft.com/office/powerpoint/2010/main" val="666831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References</a:t>
            </a: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p:txBody>
          <a:bodyPr>
            <a:normAutofit/>
          </a:bodyPr>
          <a:lstStyle/>
          <a:p>
            <a:r>
              <a:rPr lang="en-IN" dirty="0"/>
              <a:t>OpenCV Haar Cascades – </a:t>
            </a:r>
            <a:r>
              <a:rPr lang="en-IN" dirty="0">
                <a:hlinkClick r:id="rId2"/>
              </a:rPr>
              <a:t>https://github.com/opencv/opencv</a:t>
            </a:r>
            <a:endParaRPr lang="en-IN" dirty="0"/>
          </a:p>
          <a:p>
            <a:r>
              <a:rPr lang="en-IN" dirty="0"/>
              <a:t>Django Documentation – </a:t>
            </a:r>
            <a:r>
              <a:rPr lang="en-IN" dirty="0">
                <a:hlinkClick r:id="rId3"/>
              </a:rPr>
              <a:t>https://docs.djangoproject.com</a:t>
            </a:r>
            <a:endParaRPr lang="en-IN" dirty="0"/>
          </a:p>
          <a:p>
            <a:r>
              <a:rPr lang="en-IN" dirty="0"/>
              <a:t>React.js – </a:t>
            </a:r>
            <a:r>
              <a:rPr lang="en-IN" dirty="0">
                <a:hlinkClick r:id="rId4"/>
              </a:rPr>
              <a:t>https://reactjs.org</a:t>
            </a:r>
            <a:endParaRPr lang="en-IN" dirty="0"/>
          </a:p>
        </p:txBody>
      </p:sp>
    </p:spTree>
    <p:extLst>
      <p:ext uri="{BB962C8B-B14F-4D97-AF65-F5344CB8AC3E}">
        <p14:creationId xmlns:p14="http://schemas.microsoft.com/office/powerpoint/2010/main" val="1143320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A318-7262-1601-7CB8-7DF85E6D77DC}"/>
              </a:ext>
            </a:extLst>
          </p:cNvPr>
          <p:cNvSpPr>
            <a:spLocks noGrp="1"/>
          </p:cNvSpPr>
          <p:nvPr>
            <p:ph type="title"/>
          </p:nvPr>
        </p:nvSpPr>
        <p:spPr>
          <a:xfrm>
            <a:off x="0" y="2103437"/>
            <a:ext cx="12192000" cy="1325563"/>
          </a:xfrm>
        </p:spPr>
        <p:txBody>
          <a:bodyPr>
            <a:noAutofit/>
          </a:bodyPr>
          <a:lstStyle/>
          <a:p>
            <a:pPr algn="ctr"/>
            <a:r>
              <a:rPr lang="en-IN" sz="6000" b="1" dirty="0"/>
              <a:t>Thank You!</a:t>
            </a:r>
          </a:p>
        </p:txBody>
      </p:sp>
      <p:sp>
        <p:nvSpPr>
          <p:cNvPr id="6" name="Title 1">
            <a:extLst>
              <a:ext uri="{FF2B5EF4-FFF2-40B4-BE49-F238E27FC236}">
                <a16:creationId xmlns:a16="http://schemas.microsoft.com/office/drawing/2014/main" id="{CE3A481A-C79A-7549-6B6B-0E239B0F2DBD}"/>
              </a:ext>
            </a:extLst>
          </p:cNvPr>
          <p:cNvSpPr txBox="1">
            <a:spLocks/>
          </p:cNvSpPr>
          <p:nvPr/>
        </p:nvSpPr>
        <p:spPr>
          <a:xfrm>
            <a:off x="4624251" y="3927883"/>
            <a:ext cx="2651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rgbClr val="FF0000"/>
                </a:solidFill>
              </a:rPr>
              <a:t>Q &amp; A</a:t>
            </a:r>
          </a:p>
        </p:txBody>
      </p:sp>
    </p:spTree>
    <p:extLst>
      <p:ext uri="{BB962C8B-B14F-4D97-AF65-F5344CB8AC3E}">
        <p14:creationId xmlns:p14="http://schemas.microsoft.com/office/powerpoint/2010/main" val="240924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Organization  detail</a:t>
            </a:r>
            <a:br>
              <a:rPr lang="en-IN"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p:txBody>
          <a:bodyPr/>
          <a:lstStyle/>
          <a:p>
            <a:r>
              <a:rPr lang="en-IN" dirty="0"/>
              <a:t>Organization Name: National Informatics Centre, Raipur</a:t>
            </a:r>
          </a:p>
          <a:p>
            <a:r>
              <a:rPr lang="en-IN" dirty="0"/>
              <a:t>Date of Joining: 01 – January – 2025 </a:t>
            </a:r>
          </a:p>
          <a:p>
            <a:r>
              <a:rPr lang="en-IN" dirty="0"/>
              <a:t>Completion Date: 20 – June – 2025 </a:t>
            </a:r>
          </a:p>
          <a:p>
            <a:r>
              <a:rPr lang="en-IN" dirty="0"/>
              <a:t>Mentor Detail:</a:t>
            </a:r>
          </a:p>
          <a:p>
            <a:pPr lvl="1"/>
            <a:r>
              <a:rPr lang="en-IN" dirty="0"/>
              <a:t>Name: Dr. P. C. Verma</a:t>
            </a:r>
          </a:p>
          <a:p>
            <a:pPr lvl="1"/>
            <a:r>
              <a:rPr lang="en-IN" dirty="0"/>
              <a:t>Email ID: verma.pc@gmail.com</a:t>
            </a:r>
          </a:p>
          <a:p>
            <a:pPr lvl="1"/>
            <a:r>
              <a:rPr lang="en-IN" dirty="0"/>
              <a:t>Ph. No: 9424272972</a:t>
            </a:r>
          </a:p>
          <a:p>
            <a:pPr marL="0" indent="0">
              <a:buNone/>
            </a:pPr>
            <a:endParaRPr lang="en-IN" dirty="0"/>
          </a:p>
        </p:txBody>
      </p:sp>
    </p:spTree>
    <p:extLst>
      <p:ext uri="{BB962C8B-B14F-4D97-AF65-F5344CB8AC3E}">
        <p14:creationId xmlns:p14="http://schemas.microsoft.com/office/powerpoint/2010/main" val="236580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fontScale="90000"/>
          </a:bodyPr>
          <a:lstStyle/>
          <a:p>
            <a:pPr algn="ctr"/>
            <a:r>
              <a:rPr lang="en-IN" b="1" dirty="0">
                <a:solidFill>
                  <a:srgbClr val="C00000"/>
                </a:solidFill>
              </a:rPr>
              <a:t>The completion certificate from the organization </a:t>
            </a:r>
            <a:br>
              <a:rPr lang="en-IN" b="1" dirty="0">
                <a:solidFill>
                  <a:srgbClr val="C00000"/>
                </a:solidFill>
              </a:rPr>
            </a:br>
            <a:endParaRPr lang="en-IN" b="1" dirty="0">
              <a:solidFill>
                <a:srgbClr val="C00000"/>
              </a:solidFill>
            </a:endParaRPr>
          </a:p>
        </p:txBody>
      </p:sp>
      <p:pic>
        <p:nvPicPr>
          <p:cNvPr id="5" name="Content Placeholder 4">
            <a:extLst>
              <a:ext uri="{FF2B5EF4-FFF2-40B4-BE49-F238E27FC236}">
                <a16:creationId xmlns:a16="http://schemas.microsoft.com/office/drawing/2014/main" id="{EA82C4E5-0E0A-781F-EF96-CA7450787B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5719" y="1690688"/>
            <a:ext cx="3960562" cy="4351338"/>
          </a:xfrm>
        </p:spPr>
      </p:pic>
    </p:spTree>
    <p:extLst>
      <p:ext uri="{BB962C8B-B14F-4D97-AF65-F5344CB8AC3E}">
        <p14:creationId xmlns:p14="http://schemas.microsoft.com/office/powerpoint/2010/main" val="34194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What is Face Detection?</a:t>
            </a: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a:xfrm>
            <a:off x="838200" y="1825625"/>
            <a:ext cx="5786535" cy="4351338"/>
          </a:xfrm>
        </p:spPr>
        <p:txBody>
          <a:bodyPr/>
          <a:lstStyle/>
          <a:p>
            <a:pPr marL="0" indent="0">
              <a:buNone/>
            </a:pPr>
            <a:r>
              <a:rPr lang="en-IN" dirty="0"/>
              <a:t>Face Detection is a computer vision technology that automatically identifies and locates human faces in digital images or video frames. It is the first step in many facial analysis applications such as face recognition, emotion detection, and biometric authentication.</a:t>
            </a:r>
          </a:p>
        </p:txBody>
      </p:sp>
      <p:pic>
        <p:nvPicPr>
          <p:cNvPr id="5" name="Picture 4">
            <a:extLst>
              <a:ext uri="{FF2B5EF4-FFF2-40B4-BE49-F238E27FC236}">
                <a16:creationId xmlns:a16="http://schemas.microsoft.com/office/drawing/2014/main" id="{2589A17D-9A92-2D39-D350-535258810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985" y="1511559"/>
            <a:ext cx="4481841" cy="4282751"/>
          </a:xfrm>
          <a:prstGeom prst="rect">
            <a:avLst/>
          </a:prstGeom>
        </p:spPr>
      </p:pic>
    </p:spTree>
    <p:extLst>
      <p:ext uri="{BB962C8B-B14F-4D97-AF65-F5344CB8AC3E}">
        <p14:creationId xmlns:p14="http://schemas.microsoft.com/office/powerpoint/2010/main" val="212756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52300-00B2-072D-FB48-853B28593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BBFB1-FDB7-CDDA-6F21-B272EBD4ED5B}"/>
              </a:ext>
            </a:extLst>
          </p:cNvPr>
          <p:cNvSpPr>
            <a:spLocks noGrp="1"/>
          </p:cNvSpPr>
          <p:nvPr>
            <p:ph type="title"/>
          </p:nvPr>
        </p:nvSpPr>
        <p:spPr/>
        <p:txBody>
          <a:bodyPr>
            <a:normAutofit/>
          </a:bodyPr>
          <a:lstStyle/>
          <a:p>
            <a:pPr algn="ctr"/>
            <a:r>
              <a:rPr lang="en-IN" b="1" dirty="0">
                <a:solidFill>
                  <a:srgbClr val="C00000"/>
                </a:solidFill>
              </a:rPr>
              <a:t>Problem Formulation and Definition</a:t>
            </a:r>
          </a:p>
        </p:txBody>
      </p:sp>
      <p:sp>
        <p:nvSpPr>
          <p:cNvPr id="3" name="Content Placeholder 2">
            <a:extLst>
              <a:ext uri="{FF2B5EF4-FFF2-40B4-BE49-F238E27FC236}">
                <a16:creationId xmlns:a16="http://schemas.microsoft.com/office/drawing/2014/main" id="{144DED8E-A6D2-E06A-0219-C0C3BF165E91}"/>
              </a:ext>
            </a:extLst>
          </p:cNvPr>
          <p:cNvSpPr>
            <a:spLocks noGrp="1"/>
          </p:cNvSpPr>
          <p:nvPr>
            <p:ph idx="1"/>
          </p:nvPr>
        </p:nvSpPr>
        <p:spPr/>
        <p:txBody>
          <a:bodyPr/>
          <a:lstStyle/>
          <a:p>
            <a:r>
              <a:rPr lang="en-IN" dirty="0"/>
              <a:t>Face Detection is a key step in computer vision for identifying human faces in digital content.</a:t>
            </a:r>
          </a:p>
          <a:p>
            <a:r>
              <a:rPr lang="en-IN" dirty="0"/>
              <a:t>Real – time and offline face detection has wide applications in surveillance, tagging and Interaction.</a:t>
            </a:r>
          </a:p>
          <a:p>
            <a:r>
              <a:rPr lang="en-IN" dirty="0"/>
              <a:t>Challenges Include:</a:t>
            </a:r>
          </a:p>
          <a:p>
            <a:pPr lvl="1"/>
            <a:r>
              <a:rPr lang="en-IN" dirty="0"/>
              <a:t>Variations in lighting, occlusions, facial expressions and movement.</a:t>
            </a:r>
          </a:p>
          <a:p>
            <a:pPr lvl="1"/>
            <a:r>
              <a:rPr lang="en-IN" dirty="0"/>
              <a:t>Efficient video frame processing and reassembly.</a:t>
            </a:r>
          </a:p>
          <a:p>
            <a:pPr marL="0" indent="0">
              <a:buNone/>
            </a:pPr>
            <a:endParaRPr lang="en-IN" dirty="0"/>
          </a:p>
        </p:txBody>
      </p:sp>
    </p:spTree>
    <p:extLst>
      <p:ext uri="{BB962C8B-B14F-4D97-AF65-F5344CB8AC3E}">
        <p14:creationId xmlns:p14="http://schemas.microsoft.com/office/powerpoint/2010/main" val="291126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Motivation</a:t>
            </a: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p:txBody>
          <a:bodyPr/>
          <a:lstStyle/>
          <a:p>
            <a:r>
              <a:rPr lang="en-IN" dirty="0"/>
              <a:t>Increased video content across platforms demands automated face analysis.</a:t>
            </a:r>
          </a:p>
          <a:p>
            <a:r>
              <a:rPr lang="en-IN" dirty="0"/>
              <a:t>Practical use cases include</a:t>
            </a:r>
          </a:p>
          <a:p>
            <a:pPr lvl="1"/>
            <a:r>
              <a:rPr lang="en-IN" dirty="0"/>
              <a:t>Monitoring, privacy protection, tagging</a:t>
            </a:r>
          </a:p>
          <a:p>
            <a:r>
              <a:rPr lang="en-IN" dirty="0"/>
              <a:t>Aim: Develop a web app that accepts videos and returns processed results with detected faces.</a:t>
            </a:r>
          </a:p>
        </p:txBody>
      </p:sp>
    </p:spTree>
    <p:extLst>
      <p:ext uri="{BB962C8B-B14F-4D97-AF65-F5344CB8AC3E}">
        <p14:creationId xmlns:p14="http://schemas.microsoft.com/office/powerpoint/2010/main" val="235664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Contributions</a:t>
            </a: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p:txBody>
          <a:bodyPr/>
          <a:lstStyle/>
          <a:p>
            <a:r>
              <a:rPr lang="en-IN" dirty="0"/>
              <a:t>Developed a modular face detection system using modern web and ML technologies.</a:t>
            </a:r>
          </a:p>
          <a:p>
            <a:r>
              <a:rPr lang="en-IN" dirty="0"/>
              <a:t>Frontend in React.js, Backend in Django with OpenCV for frame-wise face detection.</a:t>
            </a:r>
          </a:p>
          <a:p>
            <a:r>
              <a:rPr lang="en-IN" dirty="0"/>
              <a:t>Output: Processed video with bounding boxes around detected faces.</a:t>
            </a:r>
          </a:p>
          <a:p>
            <a:r>
              <a:rPr lang="en-IN" dirty="0"/>
              <a:t>Includes:</a:t>
            </a:r>
          </a:p>
          <a:p>
            <a:pPr lvl="1"/>
            <a:r>
              <a:rPr lang="en-IN" dirty="0"/>
              <a:t>Upload UI, Frame – by – Frame Detection and Download Interface</a:t>
            </a:r>
          </a:p>
        </p:txBody>
      </p:sp>
    </p:spTree>
    <p:extLst>
      <p:ext uri="{BB962C8B-B14F-4D97-AF65-F5344CB8AC3E}">
        <p14:creationId xmlns:p14="http://schemas.microsoft.com/office/powerpoint/2010/main" val="21570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F3C7-D2D1-D393-DF4A-428307FCF884}"/>
              </a:ext>
            </a:extLst>
          </p:cNvPr>
          <p:cNvSpPr>
            <a:spLocks noGrp="1"/>
          </p:cNvSpPr>
          <p:nvPr>
            <p:ph type="title"/>
          </p:nvPr>
        </p:nvSpPr>
        <p:spPr/>
        <p:txBody>
          <a:bodyPr>
            <a:normAutofit/>
          </a:bodyPr>
          <a:lstStyle/>
          <a:p>
            <a:pPr algn="ctr"/>
            <a:r>
              <a:rPr lang="en-IN" b="1" dirty="0">
                <a:solidFill>
                  <a:srgbClr val="C00000"/>
                </a:solidFill>
              </a:rPr>
              <a:t>Methodology</a:t>
            </a:r>
          </a:p>
        </p:txBody>
      </p:sp>
      <p:sp>
        <p:nvSpPr>
          <p:cNvPr id="3" name="Content Placeholder 2">
            <a:extLst>
              <a:ext uri="{FF2B5EF4-FFF2-40B4-BE49-F238E27FC236}">
                <a16:creationId xmlns:a16="http://schemas.microsoft.com/office/drawing/2014/main" id="{3177089A-7BD5-E31C-5157-B2A6761E6B87}"/>
              </a:ext>
            </a:extLst>
          </p:cNvPr>
          <p:cNvSpPr>
            <a:spLocks noGrp="1"/>
          </p:cNvSpPr>
          <p:nvPr>
            <p:ph idx="1"/>
          </p:nvPr>
        </p:nvSpPr>
        <p:spPr/>
        <p:txBody>
          <a:bodyPr/>
          <a:lstStyle/>
          <a:p>
            <a:r>
              <a:rPr lang="en-IN" dirty="0"/>
              <a:t>Used Haar Cascade Classifier from OpenCV</a:t>
            </a:r>
          </a:p>
          <a:p>
            <a:r>
              <a:rPr lang="en-IN" dirty="0"/>
              <a:t>Step – by – step Process:</a:t>
            </a:r>
          </a:p>
          <a:p>
            <a:pPr marL="971550" lvl="1" indent="-514350">
              <a:buFont typeface="+mj-lt"/>
              <a:buAutoNum type="arabicPeriod"/>
            </a:pPr>
            <a:r>
              <a:rPr lang="en-IN" dirty="0"/>
              <a:t>Upload video from UI (React.js)</a:t>
            </a:r>
          </a:p>
          <a:p>
            <a:pPr marL="971550" lvl="1" indent="-514350">
              <a:buFont typeface="+mj-lt"/>
              <a:buAutoNum type="arabicPeriod"/>
            </a:pPr>
            <a:r>
              <a:rPr lang="en-IN" dirty="0"/>
              <a:t>Extract Frames (OpenCV)</a:t>
            </a:r>
          </a:p>
          <a:p>
            <a:pPr marL="971550" lvl="1" indent="-514350">
              <a:buFont typeface="+mj-lt"/>
              <a:buAutoNum type="arabicPeriod"/>
            </a:pPr>
            <a:r>
              <a:rPr lang="en-IN" dirty="0"/>
              <a:t>Apply Haar cascade classifier to detect faces</a:t>
            </a:r>
          </a:p>
          <a:p>
            <a:pPr marL="971550" lvl="1" indent="-514350">
              <a:buFont typeface="+mj-lt"/>
              <a:buAutoNum type="arabicPeriod"/>
            </a:pPr>
            <a:r>
              <a:rPr lang="en-IN" dirty="0"/>
              <a:t>Draw rectangles on detected faces</a:t>
            </a:r>
          </a:p>
          <a:p>
            <a:pPr marL="971550" lvl="1" indent="-514350">
              <a:buFont typeface="+mj-lt"/>
              <a:buAutoNum type="arabicPeriod"/>
            </a:pPr>
            <a:r>
              <a:rPr lang="en-IN" dirty="0"/>
              <a:t>Reconstruct video from processed frames</a:t>
            </a:r>
          </a:p>
          <a:p>
            <a:pPr marL="971550" lvl="1" indent="-514350">
              <a:buFont typeface="+mj-lt"/>
              <a:buAutoNum type="arabicPeriod"/>
            </a:pPr>
            <a:r>
              <a:rPr lang="en-IN" dirty="0"/>
              <a:t>Return Final output to user</a:t>
            </a:r>
          </a:p>
        </p:txBody>
      </p:sp>
    </p:spTree>
    <p:extLst>
      <p:ext uri="{BB962C8B-B14F-4D97-AF65-F5344CB8AC3E}">
        <p14:creationId xmlns:p14="http://schemas.microsoft.com/office/powerpoint/2010/main" val="259601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601</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Face Detection in a Video</vt:lpstr>
      <vt:lpstr>Contents</vt:lpstr>
      <vt:lpstr>Organization  detail </vt:lpstr>
      <vt:lpstr>The completion certificate from the organization  </vt:lpstr>
      <vt:lpstr>What is Face Detection?</vt:lpstr>
      <vt:lpstr>Problem Formulation and Definition</vt:lpstr>
      <vt:lpstr>Motivation</vt:lpstr>
      <vt:lpstr>Contributions</vt:lpstr>
      <vt:lpstr>Methodology</vt:lpstr>
      <vt:lpstr>Face Detection Pipeline                              </vt:lpstr>
      <vt:lpstr>Workflow : User Authentication Flow</vt:lpstr>
      <vt:lpstr> Workflow: Face Detection Flow</vt:lpstr>
      <vt:lpstr>Results and Discussion </vt:lpstr>
      <vt:lpstr>UI Screenshots</vt:lpstr>
      <vt:lpstr>UI Screenshots</vt:lpstr>
      <vt:lpstr>UI Screenshots</vt:lpstr>
      <vt:lpstr>UI Screenshots</vt:lpstr>
      <vt:lpstr>UI Screenshots</vt:lpstr>
      <vt:lpstr>Conclusion and Future Scope</vt:lpstr>
      <vt:lpstr>References</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Paper: &lt;Title, Bold, 50pt&gt;</dc:title>
  <dc:creator>Dr. Dibakar Saha</dc:creator>
  <cp:lastModifiedBy>Sankrita Patel</cp:lastModifiedBy>
  <cp:revision>15</cp:revision>
  <dcterms:created xsi:type="dcterms:W3CDTF">2022-05-23T08:18:33Z</dcterms:created>
  <dcterms:modified xsi:type="dcterms:W3CDTF">2025-06-27T07:44:45Z</dcterms:modified>
</cp:coreProperties>
</file>