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64" r:id="rId9"/>
    <p:sldId id="265" r:id="rId10"/>
    <p:sldId id="270" r:id="rId11"/>
    <p:sldId id="266" r:id="rId12"/>
    <p:sldId id="267" r:id="rId13"/>
    <p:sldId id="269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4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6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34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4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4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6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88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40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99BAB8-CB93-436E-BB3A-EDA0384D9FE3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9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D6E-94FE-4BFF-BCA0-41651E74A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 YOUR FIRST MACHINE LEARNING MODEL </a:t>
            </a:r>
            <a:r>
              <a:rPr lang="en-CA"/>
              <a:t>WITH SCIKIT- </a:t>
            </a:r>
            <a:r>
              <a:rPr lang="en-CA" dirty="0"/>
              <a:t>LEARN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64CFE-49A9-49B6-BBCA-79ABE49DB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Susan IBACH – Amazon Future engineer program lead, </a:t>
            </a:r>
            <a:r>
              <a:rPr lang="en-CA" dirty="0" err="1"/>
              <a:t>canada</a:t>
            </a:r>
            <a:br>
              <a:rPr lang="en-CA" dirty="0"/>
            </a:br>
            <a:r>
              <a:rPr lang="en-CA" dirty="0"/>
              <a:t>ibacsusa@amazon.com</a:t>
            </a:r>
          </a:p>
          <a:p>
            <a:r>
              <a:rPr lang="en-CA" dirty="0"/>
              <a:t>@HOCKEYGEEKGIRL</a:t>
            </a:r>
          </a:p>
        </p:txBody>
      </p:sp>
    </p:spTree>
    <p:extLst>
      <p:ext uri="{BB962C8B-B14F-4D97-AF65-F5344CB8AC3E}">
        <p14:creationId xmlns:p14="http://schemas.microsoft.com/office/powerpoint/2010/main" val="418342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034C-0BB5-4A9D-9320-C5D2F136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 the model </a:t>
            </a:r>
            <a:br>
              <a:rPr lang="en-CA" dirty="0"/>
            </a:br>
            <a:r>
              <a:rPr lang="en-CA" dirty="0"/>
              <a:t>Linear Regression</a:t>
            </a:r>
          </a:p>
        </p:txBody>
      </p:sp>
      <p:pic>
        <p:nvPicPr>
          <p:cNvPr id="5" name="Content Placeholder 4" descr="A picture containing sitting, table, indoor, computer&#10;&#10;Description automatically generated">
            <a:extLst>
              <a:ext uri="{FF2B5EF4-FFF2-40B4-BE49-F238E27FC236}">
                <a16:creationId xmlns:a16="http://schemas.microsoft.com/office/drawing/2014/main" id="{BB30563F-95CE-4277-98F6-B8F233CB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8" y="2134219"/>
            <a:ext cx="5238750" cy="3667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2D09B-F14E-498D-8A23-1E840720FAA0}"/>
              </a:ext>
            </a:extLst>
          </p:cNvPr>
          <p:cNvCxnSpPr>
            <a:cxnSpLocks/>
          </p:cNvCxnSpPr>
          <p:nvPr/>
        </p:nvCxnSpPr>
        <p:spPr>
          <a:xfrm flipV="1">
            <a:off x="3607326" y="5923278"/>
            <a:ext cx="4570313" cy="7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02AF8-CCCB-432C-8B6C-DBA816BF52C5}"/>
              </a:ext>
            </a:extLst>
          </p:cNvPr>
          <p:cNvSpPr txBox="1"/>
          <p:nvPr/>
        </p:nvSpPr>
        <p:spPr>
          <a:xfrm>
            <a:off x="6613647" y="5339679"/>
            <a:ext cx="452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As "x/feature/DISTANCE" increases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61D17-F804-481E-9714-83A935C02DD4}"/>
              </a:ext>
            </a:extLst>
          </p:cNvPr>
          <p:cNvCxnSpPr>
            <a:cxnSpLocks/>
          </p:cNvCxnSpPr>
          <p:nvPr/>
        </p:nvCxnSpPr>
        <p:spPr>
          <a:xfrm flipV="1">
            <a:off x="9553587" y="2261936"/>
            <a:ext cx="0" cy="2733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0ADEA8-7703-4C97-996A-7944E9E73498}"/>
              </a:ext>
            </a:extLst>
          </p:cNvPr>
          <p:cNvSpPr txBox="1"/>
          <p:nvPr/>
        </p:nvSpPr>
        <p:spPr>
          <a:xfrm>
            <a:off x="9553587" y="2967335"/>
            <a:ext cx="216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"y/label/</a:t>
            </a:r>
          </a:p>
          <a:p>
            <a:r>
              <a:rPr lang="en-CA" sz="2400" dirty="0"/>
              <a:t>ARR_DELAY" increases</a:t>
            </a:r>
          </a:p>
        </p:txBody>
      </p:sp>
    </p:spTree>
    <p:extLst>
      <p:ext uri="{BB962C8B-B14F-4D97-AF65-F5344CB8AC3E}">
        <p14:creationId xmlns:p14="http://schemas.microsoft.com/office/powerpoint/2010/main" val="41536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CB30-A986-41CE-8C51-ADB607D5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the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9157F0-1A0C-4DEA-9498-CFC0969C7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961343"/>
              </p:ext>
            </p:extLst>
          </p:nvPr>
        </p:nvGraphicFramePr>
        <p:xfrm>
          <a:off x="1097280" y="2446437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D844A6-3522-404E-AEFC-66D845A89A6C}"/>
              </a:ext>
            </a:extLst>
          </p:cNvPr>
          <p:cNvSpPr txBox="1"/>
          <p:nvPr/>
        </p:nvSpPr>
        <p:spPr>
          <a:xfrm>
            <a:off x="1036320" y="1737360"/>
            <a:ext cx="190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841B2-DF63-4B6C-822A-1A15BC0EFFFD}"/>
              </a:ext>
            </a:extLst>
          </p:cNvPr>
          <p:cNvSpPr/>
          <p:nvPr/>
        </p:nvSpPr>
        <p:spPr>
          <a:xfrm>
            <a:off x="5012871" y="3953021"/>
            <a:ext cx="216625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8D0B41-95FF-42C6-888A-01FA4C71EE0A}"/>
              </a:ext>
            </a:extLst>
          </p:cNvPr>
          <p:cNvSpPr/>
          <p:nvPr/>
        </p:nvSpPr>
        <p:spPr>
          <a:xfrm>
            <a:off x="5660571" y="3250863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858765A-AAA5-4E10-A3DF-47DCDB51D32B}"/>
              </a:ext>
            </a:extLst>
          </p:cNvPr>
          <p:cNvSpPr/>
          <p:nvPr/>
        </p:nvSpPr>
        <p:spPr>
          <a:xfrm>
            <a:off x="5701937" y="5058060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AB658-1D1E-4858-91CC-F85F5D9857C2}"/>
              </a:ext>
            </a:extLst>
          </p:cNvPr>
          <p:cNvSpPr txBox="1"/>
          <p:nvPr/>
        </p:nvSpPr>
        <p:spPr>
          <a:xfrm>
            <a:off x="5865030" y="5628083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6050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CB30-A986-41CE-8C51-ADB607D5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9157F0-1A0C-4DEA-9498-CFC0969C7BD5}"/>
              </a:ext>
            </a:extLst>
          </p:cNvPr>
          <p:cNvGraphicFramePr>
            <a:graphicFrameLocks/>
          </p:cNvGraphicFramePr>
          <p:nvPr/>
        </p:nvGraphicFramePr>
        <p:xfrm>
          <a:off x="1097280" y="2446437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D844A6-3522-404E-AEFC-66D845A89A6C}"/>
              </a:ext>
            </a:extLst>
          </p:cNvPr>
          <p:cNvSpPr txBox="1"/>
          <p:nvPr/>
        </p:nvSpPr>
        <p:spPr>
          <a:xfrm>
            <a:off x="1036320" y="1737360"/>
            <a:ext cx="190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841B2-DF63-4B6C-822A-1A15BC0EFFFD}"/>
              </a:ext>
            </a:extLst>
          </p:cNvPr>
          <p:cNvSpPr/>
          <p:nvPr/>
        </p:nvSpPr>
        <p:spPr>
          <a:xfrm>
            <a:off x="5012871" y="3953021"/>
            <a:ext cx="216625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8D0B41-95FF-42C6-888A-01FA4C71EE0A}"/>
              </a:ext>
            </a:extLst>
          </p:cNvPr>
          <p:cNvSpPr/>
          <p:nvPr/>
        </p:nvSpPr>
        <p:spPr>
          <a:xfrm>
            <a:off x="5660571" y="3250863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858765A-AAA5-4E10-A3DF-47DCDB51D32B}"/>
              </a:ext>
            </a:extLst>
          </p:cNvPr>
          <p:cNvSpPr/>
          <p:nvPr/>
        </p:nvSpPr>
        <p:spPr>
          <a:xfrm>
            <a:off x="5701937" y="5058060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AB658-1D1E-4858-91CC-F85F5D9857C2}"/>
              </a:ext>
            </a:extLst>
          </p:cNvPr>
          <p:cNvSpPr txBox="1"/>
          <p:nvPr/>
        </p:nvSpPr>
        <p:spPr>
          <a:xfrm>
            <a:off x="5865030" y="5628083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8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E980D-49D1-4F95-9A9E-CC5616EEC018}"/>
              </a:ext>
            </a:extLst>
          </p:cNvPr>
          <p:cNvCxnSpPr/>
          <p:nvPr/>
        </p:nvCxnSpPr>
        <p:spPr>
          <a:xfrm flipH="1">
            <a:off x="6629400" y="3320252"/>
            <a:ext cx="3037114" cy="253626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E9A717-2B8B-4A3B-AA9C-ABC8917E503E}"/>
              </a:ext>
            </a:extLst>
          </p:cNvPr>
          <p:cNvSpPr txBox="1"/>
          <p:nvPr/>
        </p:nvSpPr>
        <p:spPr>
          <a:xfrm>
            <a:off x="8471263" y="4354452"/>
            <a:ext cx="320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How close did</a:t>
            </a:r>
          </a:p>
          <a:p>
            <a:r>
              <a:rPr lang="en-CA" sz="2800" dirty="0"/>
              <a:t>the model get </a:t>
            </a:r>
          </a:p>
          <a:p>
            <a:r>
              <a:rPr lang="en-CA" sz="2800" dirty="0"/>
              <a:t>to the correct value?</a:t>
            </a:r>
          </a:p>
        </p:txBody>
      </p:sp>
    </p:spTree>
    <p:extLst>
      <p:ext uri="{BB962C8B-B14F-4D97-AF65-F5344CB8AC3E}">
        <p14:creationId xmlns:p14="http://schemas.microsoft.com/office/powerpoint/2010/main" val="12953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034C-0BB5-4A9D-9320-C5D2F136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Visualizing the trained linear regression model</a:t>
            </a:r>
          </a:p>
        </p:txBody>
      </p:sp>
      <p:pic>
        <p:nvPicPr>
          <p:cNvPr id="5" name="Content Placeholder 4" descr="A picture containing sitting, table, indoor, computer&#10;&#10;Description automatically generated">
            <a:extLst>
              <a:ext uri="{FF2B5EF4-FFF2-40B4-BE49-F238E27FC236}">
                <a16:creationId xmlns:a16="http://schemas.microsoft.com/office/drawing/2014/main" id="{BB30563F-95CE-4277-98F6-B8F233CB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66" y="2134219"/>
            <a:ext cx="5238750" cy="3667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2D09B-F14E-498D-8A23-1E840720FAA0}"/>
              </a:ext>
            </a:extLst>
          </p:cNvPr>
          <p:cNvCxnSpPr>
            <a:cxnSpLocks/>
          </p:cNvCxnSpPr>
          <p:nvPr/>
        </p:nvCxnSpPr>
        <p:spPr>
          <a:xfrm flipV="1">
            <a:off x="1934165" y="5729155"/>
            <a:ext cx="4570313" cy="7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02AF8-CCCB-432C-8B6C-DBA816BF52C5}"/>
              </a:ext>
            </a:extLst>
          </p:cNvPr>
          <p:cNvSpPr txBox="1"/>
          <p:nvPr/>
        </p:nvSpPr>
        <p:spPr>
          <a:xfrm>
            <a:off x="603947" y="5009456"/>
            <a:ext cx="13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intercept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61D17-F804-481E-9714-83A935C02DD4}"/>
              </a:ext>
            </a:extLst>
          </p:cNvPr>
          <p:cNvCxnSpPr>
            <a:cxnSpLocks/>
          </p:cNvCxnSpPr>
          <p:nvPr/>
        </p:nvCxnSpPr>
        <p:spPr>
          <a:xfrm flipV="1">
            <a:off x="1934166" y="3068150"/>
            <a:ext cx="0" cy="2733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0ADEA8-7703-4C97-996A-7944E9E73498}"/>
              </a:ext>
            </a:extLst>
          </p:cNvPr>
          <p:cNvSpPr txBox="1"/>
          <p:nvPr/>
        </p:nvSpPr>
        <p:spPr>
          <a:xfrm>
            <a:off x="119745" y="2837317"/>
            <a:ext cx="180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Arr_delay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78778-8B09-4966-90BE-3AD656FD0B91}"/>
              </a:ext>
            </a:extLst>
          </p:cNvPr>
          <p:cNvSpPr txBox="1"/>
          <p:nvPr/>
        </p:nvSpPr>
        <p:spPr>
          <a:xfrm>
            <a:off x="6517542" y="5570511"/>
            <a:ext cx="176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8677E-ADD2-4C03-9ADE-8B37A27884D5}"/>
              </a:ext>
            </a:extLst>
          </p:cNvPr>
          <p:cNvSpPr txBox="1"/>
          <p:nvPr/>
        </p:nvSpPr>
        <p:spPr>
          <a:xfrm>
            <a:off x="8080220" y="2770380"/>
            <a:ext cx="4570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 = </a:t>
            </a:r>
            <a:r>
              <a:rPr lang="en-CA" sz="2400" dirty="0" err="1"/>
              <a:t>ax+b</a:t>
            </a:r>
            <a:endParaRPr lang="en-CA" sz="2400" dirty="0"/>
          </a:p>
          <a:p>
            <a:r>
              <a:rPr lang="en-CA" sz="2400" dirty="0" err="1"/>
              <a:t>Arr_delay</a:t>
            </a:r>
            <a:r>
              <a:rPr lang="en-CA" sz="2400" dirty="0"/>
              <a:t> = a*distance + b</a:t>
            </a:r>
          </a:p>
          <a:p>
            <a:r>
              <a:rPr lang="en-CA" sz="2400" dirty="0"/>
              <a:t>a =&gt; slope/coefficient</a:t>
            </a:r>
          </a:p>
          <a:p>
            <a:r>
              <a:rPr lang="en-CA" sz="2400" dirty="0"/>
              <a:t>b =&gt; intercept</a:t>
            </a:r>
          </a:p>
        </p:txBody>
      </p:sp>
    </p:spTree>
    <p:extLst>
      <p:ext uri="{BB962C8B-B14F-4D97-AF65-F5344CB8AC3E}">
        <p14:creationId xmlns:p14="http://schemas.microsoft.com/office/powerpoint/2010/main" val="31701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AC3F-7C1A-46B1-B6AB-BD8A6E276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If the accuracy is bad, start over!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224EBC-703F-4CE7-98D0-CA92E08D2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5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D6E-94FE-4BFF-BCA0-41651E74A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64CFE-49A9-49B6-BBCA-79ABE49DB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Susan IBACH Amazon future engineer program lead, </a:t>
            </a:r>
            <a:r>
              <a:rPr lang="en-CA" dirty="0" err="1"/>
              <a:t>canada</a:t>
            </a:r>
            <a:br>
              <a:rPr lang="en-CA" dirty="0"/>
            </a:br>
            <a:r>
              <a:rPr lang="en-CA" dirty="0"/>
              <a:t>ibacsusa@amazon.com</a:t>
            </a:r>
          </a:p>
          <a:p>
            <a:r>
              <a:rPr lang="en-CA" dirty="0"/>
              <a:t>@HOCKEYGEEKGIRL</a:t>
            </a:r>
          </a:p>
        </p:txBody>
      </p:sp>
    </p:spTree>
    <p:extLst>
      <p:ext uri="{BB962C8B-B14F-4D97-AF65-F5344CB8AC3E}">
        <p14:creationId xmlns:p14="http://schemas.microsoft.com/office/powerpoint/2010/main" val="38231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E5D4E-03E5-49E3-9981-B29221C8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Get the code and try it yourself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4EFB-CFA5-48E3-81C4-892DA67B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" y="2839828"/>
            <a:ext cx="6454987" cy="4023360"/>
          </a:xfrm>
        </p:spPr>
        <p:txBody>
          <a:bodyPr>
            <a:normAutofit/>
          </a:bodyPr>
          <a:lstStyle/>
          <a:p>
            <a:endParaRPr lang="en-CA" b="1" dirty="0"/>
          </a:p>
          <a:p>
            <a:endParaRPr lang="en-CA" b="1" dirty="0"/>
          </a:p>
          <a:p>
            <a:r>
              <a:rPr lang="en-CA" sz="3600" b="1" dirty="0"/>
              <a:t>tinyurl.com/</a:t>
            </a:r>
            <a:r>
              <a:rPr lang="en-CA" sz="3600" b="1" dirty="0" err="1"/>
              <a:t>FirstPythonModel</a:t>
            </a:r>
            <a:endParaRPr lang="en-CA" sz="36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664B887-E3B3-494B-86E8-A54F1BF2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98" y="2084269"/>
            <a:ext cx="4066982" cy="4066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8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BE6-D865-48FD-ABF7-BCB41424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AE7-5FE4-4783-BD3C-DF54B9F4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Define the problem</a:t>
            </a:r>
          </a:p>
          <a:p>
            <a:r>
              <a:rPr lang="en-CA" dirty="0"/>
              <a:t>Find the data</a:t>
            </a:r>
          </a:p>
          <a:p>
            <a:r>
              <a:rPr lang="en-CA" dirty="0"/>
              <a:t>Explore the data</a:t>
            </a:r>
          </a:p>
          <a:p>
            <a:r>
              <a:rPr lang="en-CA" dirty="0"/>
              <a:t>Clean and prepare the data</a:t>
            </a:r>
          </a:p>
          <a:p>
            <a:r>
              <a:rPr lang="en-CA" dirty="0"/>
              <a:t>Put aside test data</a:t>
            </a:r>
          </a:p>
          <a:p>
            <a:r>
              <a:rPr lang="en-CA" dirty="0"/>
              <a:t>Train the model</a:t>
            </a:r>
          </a:p>
          <a:p>
            <a:r>
              <a:rPr lang="en-CA" dirty="0"/>
              <a:t>Test the model</a:t>
            </a:r>
          </a:p>
          <a:p>
            <a:r>
              <a:rPr lang="en-CA" dirty="0"/>
              <a:t>Check accuracy</a:t>
            </a:r>
          </a:p>
          <a:p>
            <a:r>
              <a:rPr lang="en-CA" dirty="0"/>
              <a:t>Repeat steps as necessary</a:t>
            </a:r>
          </a:p>
        </p:txBody>
      </p:sp>
    </p:spTree>
    <p:extLst>
      <p:ext uri="{BB962C8B-B14F-4D97-AF65-F5344CB8AC3E}">
        <p14:creationId xmlns:p14="http://schemas.microsoft.com/office/powerpoint/2010/main" val="362828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E136-B4B9-4D44-B624-FAD80281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009E-07DB-4074-9FCF-C8A08069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Airlines are losing money due to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7178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785-07A5-4B05-97AD-1CAAED83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CD64-F1B8-423A-86D5-70FA290F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US Department of Transportation open data sets</a:t>
            </a:r>
          </a:p>
        </p:txBody>
      </p:sp>
    </p:spTree>
    <p:extLst>
      <p:ext uri="{BB962C8B-B14F-4D97-AF65-F5344CB8AC3E}">
        <p14:creationId xmlns:p14="http://schemas.microsoft.com/office/powerpoint/2010/main" val="36854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4237FD-EE86-4404-A84B-7D1F54F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Explore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23C248-8608-4D5E-A7E3-06BF007BD35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0597741"/>
              </p:ext>
            </p:extLst>
          </p:nvPr>
        </p:nvGraphicFramePr>
        <p:xfrm>
          <a:off x="1007447" y="3922507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N8329B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2018-12-03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N227WN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52185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67DAAF4-5044-4E9B-BF10-DD0B12E3056E}"/>
              </a:ext>
            </a:extLst>
          </p:cNvPr>
          <p:cNvSpPr/>
          <p:nvPr/>
        </p:nvSpPr>
        <p:spPr>
          <a:xfrm rot="5400000">
            <a:off x="4858353" y="-723157"/>
            <a:ext cx="774833" cy="8354731"/>
          </a:xfrm>
          <a:prstGeom prst="leftBrace">
            <a:avLst>
              <a:gd name="adj1" fmla="val 6956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FF74C8E-3398-4E49-9E93-DDE161D25049}"/>
              </a:ext>
            </a:extLst>
          </p:cNvPr>
          <p:cNvSpPr/>
          <p:nvPr/>
        </p:nvSpPr>
        <p:spPr>
          <a:xfrm rot="5400000">
            <a:off x="9933275" y="2709055"/>
            <a:ext cx="622434" cy="1642709"/>
          </a:xfrm>
          <a:prstGeom prst="leftBrace">
            <a:avLst>
              <a:gd name="adj1" fmla="val 6956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D32D1-A3B9-463F-A878-72649C75C797}"/>
              </a:ext>
            </a:extLst>
          </p:cNvPr>
          <p:cNvSpPr txBox="1"/>
          <p:nvPr/>
        </p:nvSpPr>
        <p:spPr>
          <a:xfrm>
            <a:off x="9655201" y="2615558"/>
            <a:ext cx="117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80F9E-A6B0-43E0-9AFD-19C0A9C1504E}"/>
              </a:ext>
            </a:extLst>
          </p:cNvPr>
          <p:cNvSpPr txBox="1"/>
          <p:nvPr/>
        </p:nvSpPr>
        <p:spPr>
          <a:xfrm>
            <a:off x="4482433" y="2471750"/>
            <a:ext cx="216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4561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034C-0BB5-4A9D-9320-C5D2F136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features (x) and label (y) to train your model</a:t>
            </a:r>
          </a:p>
        </p:txBody>
      </p:sp>
      <p:pic>
        <p:nvPicPr>
          <p:cNvPr id="5" name="Content Placeholder 4" descr="A picture containing sitting, table, indoor, computer&#10;&#10;Description automatically generated">
            <a:extLst>
              <a:ext uri="{FF2B5EF4-FFF2-40B4-BE49-F238E27FC236}">
                <a16:creationId xmlns:a16="http://schemas.microsoft.com/office/drawing/2014/main" id="{BB30563F-95CE-4277-98F6-B8F233CB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8" y="2134219"/>
            <a:ext cx="5238750" cy="3667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2D09B-F14E-498D-8A23-1E840720FAA0}"/>
              </a:ext>
            </a:extLst>
          </p:cNvPr>
          <p:cNvCxnSpPr>
            <a:cxnSpLocks/>
          </p:cNvCxnSpPr>
          <p:nvPr/>
        </p:nvCxnSpPr>
        <p:spPr>
          <a:xfrm flipV="1">
            <a:off x="3607326" y="5923278"/>
            <a:ext cx="4570313" cy="7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02AF8-CCCB-432C-8B6C-DBA816BF52C5}"/>
              </a:ext>
            </a:extLst>
          </p:cNvPr>
          <p:cNvSpPr txBox="1"/>
          <p:nvPr/>
        </p:nvSpPr>
        <p:spPr>
          <a:xfrm>
            <a:off x="8266012" y="5385845"/>
            <a:ext cx="14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x </a:t>
            </a:r>
          </a:p>
          <a:p>
            <a:r>
              <a:rPr lang="en-CA" sz="2400" dirty="0"/>
              <a:t>DISTANCE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61D17-F804-481E-9714-83A935C02DD4}"/>
              </a:ext>
            </a:extLst>
          </p:cNvPr>
          <p:cNvCxnSpPr>
            <a:cxnSpLocks/>
          </p:cNvCxnSpPr>
          <p:nvPr/>
        </p:nvCxnSpPr>
        <p:spPr>
          <a:xfrm flipV="1">
            <a:off x="2815330" y="2606485"/>
            <a:ext cx="0" cy="2733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0ADEA8-7703-4C97-996A-7944E9E73498}"/>
              </a:ext>
            </a:extLst>
          </p:cNvPr>
          <p:cNvSpPr txBox="1"/>
          <p:nvPr/>
        </p:nvSpPr>
        <p:spPr>
          <a:xfrm>
            <a:off x="1111170" y="3013501"/>
            <a:ext cx="2161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  <a:p>
            <a:r>
              <a:rPr lang="en-CA" sz="2400" dirty="0"/>
              <a:t>ARR_DELAY</a:t>
            </a:r>
          </a:p>
        </p:txBody>
      </p:sp>
    </p:spTree>
    <p:extLst>
      <p:ext uri="{BB962C8B-B14F-4D97-AF65-F5344CB8AC3E}">
        <p14:creationId xmlns:p14="http://schemas.microsoft.com/office/powerpoint/2010/main" val="232789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4237FD-EE86-4404-A84B-7D1F54F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Clean and prepare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23C248-8608-4D5E-A7E3-06BF007BD35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77097768"/>
              </p:ext>
            </p:extLst>
          </p:nvPr>
        </p:nvGraphicFramePr>
        <p:xfrm>
          <a:off x="1007447" y="3922507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N8329B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2018-12-03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N227WN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5218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A30F52C-0E9F-428A-ABDF-0237C44742A7}"/>
              </a:ext>
            </a:extLst>
          </p:cNvPr>
          <p:cNvSpPr/>
          <p:nvPr/>
        </p:nvSpPr>
        <p:spPr>
          <a:xfrm>
            <a:off x="7445829" y="4959552"/>
            <a:ext cx="2188028" cy="47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45A16-DA92-4EA7-9754-87A7D6252498}"/>
              </a:ext>
            </a:extLst>
          </p:cNvPr>
          <p:cNvSpPr/>
          <p:nvPr/>
        </p:nvSpPr>
        <p:spPr>
          <a:xfrm>
            <a:off x="9089572" y="4641669"/>
            <a:ext cx="2188028" cy="47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ABF35-2077-4A91-9313-9A15AE88E222}"/>
              </a:ext>
            </a:extLst>
          </p:cNvPr>
          <p:cNvSpPr txBox="1"/>
          <p:nvPr/>
        </p:nvSpPr>
        <p:spPr>
          <a:xfrm>
            <a:off x="8129147" y="3173152"/>
            <a:ext cx="216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940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4237FD-EE86-4404-A84B-7D1F54F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 aside test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A370AC-C194-4907-A0C5-BBDFECABC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04856"/>
              </p:ext>
            </p:extLst>
          </p:nvPr>
        </p:nvGraphicFramePr>
        <p:xfrm>
          <a:off x="399143" y="2113037"/>
          <a:ext cx="5272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79">
                  <a:extLst>
                    <a:ext uri="{9D8B030D-6E8A-4147-A177-3AD203B41FA5}">
                      <a16:colId xmlns:a16="http://schemas.microsoft.com/office/drawing/2014/main" val="182802492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194179779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457496540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3954561951"/>
                    </a:ext>
                  </a:extLst>
                </a:gridCol>
              </a:tblGrid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08518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6691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0200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77185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79839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135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0117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78322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36745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42182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46790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C0FE4526-C2E3-4975-8264-F1201A7B2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91241"/>
              </p:ext>
            </p:extLst>
          </p:nvPr>
        </p:nvGraphicFramePr>
        <p:xfrm>
          <a:off x="6126480" y="1851781"/>
          <a:ext cx="52723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79">
                  <a:extLst>
                    <a:ext uri="{9D8B030D-6E8A-4147-A177-3AD203B41FA5}">
                      <a16:colId xmlns:a16="http://schemas.microsoft.com/office/drawing/2014/main" val="182802492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194179779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457496540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3954561951"/>
                    </a:ext>
                  </a:extLst>
                </a:gridCol>
              </a:tblGrid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08518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6691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0200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77185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79839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135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01171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C519A8F1-6DDE-4616-A98E-9E65F813D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58865"/>
              </p:ext>
            </p:extLst>
          </p:nvPr>
        </p:nvGraphicFramePr>
        <p:xfrm>
          <a:off x="6096000" y="4688359"/>
          <a:ext cx="52723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79">
                  <a:extLst>
                    <a:ext uri="{9D8B030D-6E8A-4147-A177-3AD203B41FA5}">
                      <a16:colId xmlns:a16="http://schemas.microsoft.com/office/drawing/2014/main" val="182802492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194179779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457496540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3954561951"/>
                    </a:ext>
                  </a:extLst>
                </a:gridCol>
              </a:tblGrid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08518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6691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0200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771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B7E8F6-00F6-47EE-9133-4B0A4C44973A}"/>
              </a:ext>
            </a:extLst>
          </p:cNvPr>
          <p:cNvSpPr txBox="1"/>
          <p:nvPr/>
        </p:nvSpPr>
        <p:spPr>
          <a:xfrm>
            <a:off x="1411106" y="2733220"/>
            <a:ext cx="324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Original data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8821B-FEF0-4A4E-A645-BE660C506DEF}"/>
              </a:ext>
            </a:extLst>
          </p:cNvPr>
          <p:cNvSpPr txBox="1"/>
          <p:nvPr/>
        </p:nvSpPr>
        <p:spPr>
          <a:xfrm>
            <a:off x="7107963" y="2350647"/>
            <a:ext cx="4152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Training Data 70-80%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8F191-3FC4-41BD-BBFC-23915B95A387}"/>
              </a:ext>
            </a:extLst>
          </p:cNvPr>
          <p:cNvSpPr txBox="1"/>
          <p:nvPr/>
        </p:nvSpPr>
        <p:spPr>
          <a:xfrm>
            <a:off x="7107963" y="5096713"/>
            <a:ext cx="341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Test Data 20-30%</a:t>
            </a:r>
          </a:p>
        </p:txBody>
      </p:sp>
    </p:spTree>
    <p:extLst>
      <p:ext uri="{BB962C8B-B14F-4D97-AF65-F5344CB8AC3E}">
        <p14:creationId xmlns:p14="http://schemas.microsoft.com/office/powerpoint/2010/main" val="28447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00"/>
      </a:hlink>
      <a:folHlink>
        <a:srgbClr val="000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353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BUILD YOUR FIRST MACHINE LEARNING MODEL WITH SCIKIT- LEARN AND PYTHON</vt:lpstr>
      <vt:lpstr>Get the code and try it yourself</vt:lpstr>
      <vt:lpstr>The machine learning process</vt:lpstr>
      <vt:lpstr>Define the problem</vt:lpstr>
      <vt:lpstr>Find the data</vt:lpstr>
      <vt:lpstr>Explore the data</vt:lpstr>
      <vt:lpstr>Select features (x) and label (y) to train your model</vt:lpstr>
      <vt:lpstr>Clean and prepare the data</vt:lpstr>
      <vt:lpstr>Put aside test data</vt:lpstr>
      <vt:lpstr>Train the model  Linear Regression</vt:lpstr>
      <vt:lpstr>Test the model</vt:lpstr>
      <vt:lpstr>Check Accuracy</vt:lpstr>
      <vt:lpstr>Visualizing the trained linear regression model</vt:lpstr>
      <vt:lpstr>If the accuracy is bad, start over!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MACHINE LEARNING MODEL WITH SCIKIT LEARN AND PYTHON</dc:title>
  <dc:creator>susan ibach</dc:creator>
  <cp:lastModifiedBy>susan ibach</cp:lastModifiedBy>
  <cp:revision>19</cp:revision>
  <dcterms:created xsi:type="dcterms:W3CDTF">2019-11-06T16:00:16Z</dcterms:created>
  <dcterms:modified xsi:type="dcterms:W3CDTF">2020-07-12T20:32:26Z</dcterms:modified>
</cp:coreProperties>
</file>