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0745" y="506984"/>
            <a:ext cx="7982508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02980" y="67056"/>
            <a:ext cx="348996" cy="35813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4980" y="165861"/>
            <a:ext cx="7837906" cy="793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C0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90245" y="1080338"/>
            <a:ext cx="8185784" cy="3318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124F5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9600" y="1450930"/>
            <a:ext cx="76244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sz="3600" b="1" spc="-70" dirty="0">
                <a:solidFill>
                  <a:srgbClr val="124F5C"/>
                </a:solidFill>
                <a:latin typeface="Verdana"/>
                <a:cs typeface="Verdana"/>
              </a:rPr>
              <a:t>Book</a:t>
            </a:r>
            <a:r>
              <a:rPr sz="3600" b="1" spc="-24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105" dirty="0">
                <a:solidFill>
                  <a:srgbClr val="124F5C"/>
                </a:solidFill>
                <a:latin typeface="Verdana"/>
                <a:cs typeface="Verdana"/>
              </a:rPr>
              <a:t>Recommendation</a:t>
            </a:r>
            <a:r>
              <a:rPr sz="3600" b="1" spc="-280" dirty="0">
                <a:solidFill>
                  <a:srgbClr val="124F5C"/>
                </a:solidFill>
                <a:latin typeface="Verdana"/>
                <a:cs typeface="Verdana"/>
              </a:rPr>
              <a:t> </a:t>
            </a:r>
            <a:r>
              <a:rPr sz="3600" b="1" spc="-65" dirty="0">
                <a:solidFill>
                  <a:srgbClr val="124F5C"/>
                </a:solidFill>
                <a:latin typeface="Verdana"/>
                <a:cs typeface="Verdana"/>
              </a:rPr>
              <a:t>System</a:t>
            </a:r>
            <a:endParaRPr lang="en-US" sz="3600" b="1" spc="-65" dirty="0">
              <a:solidFill>
                <a:srgbClr val="124F5C"/>
              </a:solidFill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5"/>
              </a:spcBef>
            </a:pPr>
            <a:r>
              <a:rPr lang="en-IN" sz="3600" b="1" spc="-65" dirty="0">
                <a:solidFill>
                  <a:srgbClr val="124F5C"/>
                </a:solidFill>
                <a:latin typeface="Verdana"/>
                <a:cs typeface="Verdana"/>
              </a:rPr>
              <a:t>Project</a:t>
            </a:r>
            <a:endParaRPr sz="3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1597" y="343915"/>
            <a:ext cx="33991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solidFill>
                  <a:srgbClr val="CC0000"/>
                </a:solidFill>
              </a:rPr>
              <a:t>MOST</a:t>
            </a:r>
            <a:r>
              <a:rPr sz="2400" spc="-190" dirty="0">
                <a:solidFill>
                  <a:srgbClr val="CC0000"/>
                </a:solidFill>
              </a:rPr>
              <a:t> </a:t>
            </a:r>
            <a:r>
              <a:rPr sz="2400" spc="-65" dirty="0">
                <a:solidFill>
                  <a:srgbClr val="CC0000"/>
                </a:solidFill>
              </a:rPr>
              <a:t>RATED</a:t>
            </a:r>
            <a:r>
              <a:rPr sz="2400" spc="-210" dirty="0">
                <a:solidFill>
                  <a:srgbClr val="CC0000"/>
                </a:solidFill>
              </a:rPr>
              <a:t> </a:t>
            </a:r>
            <a:r>
              <a:rPr sz="2400" spc="-25" dirty="0">
                <a:solidFill>
                  <a:srgbClr val="CC0000"/>
                </a:solidFill>
              </a:rPr>
              <a:t>BOOKS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4904" y="908303"/>
            <a:ext cx="7732776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370" y="505460"/>
            <a:ext cx="3990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solidFill>
                  <a:srgbClr val="CC0000"/>
                </a:solidFill>
              </a:rPr>
              <a:t>TOP</a:t>
            </a:r>
            <a:r>
              <a:rPr spc="-240" dirty="0">
                <a:solidFill>
                  <a:srgbClr val="CC0000"/>
                </a:solidFill>
              </a:rPr>
              <a:t> </a:t>
            </a:r>
            <a:r>
              <a:rPr spc="-30" dirty="0">
                <a:solidFill>
                  <a:srgbClr val="CC0000"/>
                </a:solidFill>
              </a:rPr>
              <a:t>BOOK</a:t>
            </a:r>
            <a:r>
              <a:rPr spc="-185" dirty="0">
                <a:solidFill>
                  <a:srgbClr val="CC0000"/>
                </a:solidFill>
              </a:rPr>
              <a:t> </a:t>
            </a:r>
            <a:r>
              <a:rPr spc="-85" dirty="0">
                <a:solidFill>
                  <a:srgbClr val="CC0000"/>
                </a:solidFill>
              </a:rPr>
              <a:t>AUTHORS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87" y="1514992"/>
            <a:ext cx="9006000" cy="28167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5594" y="165861"/>
            <a:ext cx="49828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solidFill>
                  <a:srgbClr val="CC0000"/>
                </a:solidFill>
              </a:rPr>
              <a:t>TOP</a:t>
            </a:r>
            <a:r>
              <a:rPr spc="-204" dirty="0">
                <a:solidFill>
                  <a:srgbClr val="CC0000"/>
                </a:solidFill>
              </a:rPr>
              <a:t> </a:t>
            </a:r>
            <a:r>
              <a:rPr spc="-625" dirty="0">
                <a:solidFill>
                  <a:srgbClr val="CC0000"/>
                </a:solidFill>
              </a:rPr>
              <a:t>1</a:t>
            </a:r>
            <a:r>
              <a:rPr spc="155" dirty="0">
                <a:solidFill>
                  <a:srgbClr val="CC0000"/>
                </a:solidFill>
              </a:rPr>
              <a:t>5</a:t>
            </a:r>
            <a:r>
              <a:rPr spc="-65" dirty="0">
                <a:solidFill>
                  <a:srgbClr val="CC0000"/>
                </a:solidFill>
              </a:rPr>
              <a:t>B</a:t>
            </a:r>
            <a:r>
              <a:rPr spc="-50" dirty="0">
                <a:solidFill>
                  <a:srgbClr val="CC0000"/>
                </a:solidFill>
              </a:rPr>
              <a:t>OO</a:t>
            </a:r>
            <a:r>
              <a:rPr spc="-15" dirty="0">
                <a:solidFill>
                  <a:srgbClr val="CC0000"/>
                </a:solidFill>
              </a:rPr>
              <a:t>K</a:t>
            </a:r>
            <a:r>
              <a:rPr spc="-140" dirty="0">
                <a:solidFill>
                  <a:srgbClr val="CC0000"/>
                </a:solidFill>
              </a:rPr>
              <a:t> </a:t>
            </a:r>
            <a:r>
              <a:rPr spc="-120" dirty="0">
                <a:solidFill>
                  <a:srgbClr val="CC0000"/>
                </a:solidFill>
              </a:rPr>
              <a:t>PUBLISHERS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39" y="728472"/>
            <a:ext cx="4556760" cy="4026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00"/>
              </a:spcBef>
            </a:pPr>
            <a:r>
              <a:rPr sz="2400" spc="-185" dirty="0">
                <a:solidFill>
                  <a:srgbClr val="CC0000"/>
                </a:solidFill>
              </a:rPr>
              <a:t>CITY</a:t>
            </a:r>
            <a:r>
              <a:rPr sz="2400" spc="-260" dirty="0">
                <a:solidFill>
                  <a:srgbClr val="CC0000"/>
                </a:solidFill>
              </a:rPr>
              <a:t> </a:t>
            </a:r>
            <a:r>
              <a:rPr sz="2400" spc="-50" dirty="0">
                <a:solidFill>
                  <a:srgbClr val="CC0000"/>
                </a:solidFill>
              </a:rPr>
              <a:t>AND</a:t>
            </a:r>
            <a:r>
              <a:rPr sz="2400" spc="-155" dirty="0">
                <a:solidFill>
                  <a:srgbClr val="CC0000"/>
                </a:solidFill>
              </a:rPr>
              <a:t> </a:t>
            </a:r>
            <a:r>
              <a:rPr sz="2400" spc="-140" dirty="0">
                <a:solidFill>
                  <a:srgbClr val="CC0000"/>
                </a:solidFill>
              </a:rPr>
              <a:t>STATE-</a:t>
            </a:r>
            <a:r>
              <a:rPr sz="2400" spc="-50" dirty="0">
                <a:solidFill>
                  <a:srgbClr val="CC0000"/>
                </a:solidFill>
              </a:rPr>
              <a:t>BASED</a:t>
            </a:r>
            <a:r>
              <a:rPr sz="2400" spc="-160" dirty="0">
                <a:solidFill>
                  <a:srgbClr val="CC0000"/>
                </a:solidFill>
              </a:rPr>
              <a:t> </a:t>
            </a:r>
            <a:r>
              <a:rPr sz="2400" spc="-170" dirty="0">
                <a:solidFill>
                  <a:srgbClr val="CC0000"/>
                </a:solidFill>
              </a:rPr>
              <a:t>RATINGS</a:t>
            </a:r>
            <a:r>
              <a:rPr sz="2400" spc="-240" dirty="0">
                <a:solidFill>
                  <a:srgbClr val="CC0000"/>
                </a:solidFill>
              </a:rPr>
              <a:t> </a:t>
            </a:r>
            <a:r>
              <a:rPr sz="2400" spc="-95" dirty="0">
                <a:solidFill>
                  <a:srgbClr val="CC0000"/>
                </a:solidFill>
              </a:rPr>
              <a:t>ANALYSIS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7" y="1306067"/>
            <a:ext cx="4326636" cy="306019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6864" y="1306067"/>
            <a:ext cx="4398264" cy="30449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1752" rIns="0" bIns="0" rtlCol="0">
            <a:spAutoFit/>
          </a:bodyPr>
          <a:lstStyle/>
          <a:p>
            <a:pPr marL="1092200">
              <a:lnSpc>
                <a:spcPct val="100000"/>
              </a:lnSpc>
              <a:spcBef>
                <a:spcPts val="100"/>
              </a:spcBef>
            </a:pPr>
            <a:r>
              <a:rPr sz="2400" spc="-110" dirty="0">
                <a:solidFill>
                  <a:srgbClr val="CC0000"/>
                </a:solidFill>
              </a:rPr>
              <a:t>COUNTRY-</a:t>
            </a:r>
            <a:r>
              <a:rPr sz="2400" spc="-50" dirty="0">
                <a:solidFill>
                  <a:srgbClr val="CC0000"/>
                </a:solidFill>
              </a:rPr>
              <a:t>BASED</a:t>
            </a:r>
            <a:r>
              <a:rPr sz="2400" spc="-160" dirty="0">
                <a:solidFill>
                  <a:srgbClr val="CC0000"/>
                </a:solidFill>
              </a:rPr>
              <a:t> </a:t>
            </a:r>
            <a:r>
              <a:rPr sz="2400" spc="-175" dirty="0">
                <a:solidFill>
                  <a:srgbClr val="CC0000"/>
                </a:solidFill>
              </a:rPr>
              <a:t>RATINGS</a:t>
            </a:r>
            <a:r>
              <a:rPr sz="2400" spc="-195" dirty="0">
                <a:solidFill>
                  <a:srgbClr val="CC0000"/>
                </a:solidFill>
              </a:rPr>
              <a:t> </a:t>
            </a:r>
            <a:r>
              <a:rPr sz="2400" spc="-114" dirty="0">
                <a:solidFill>
                  <a:srgbClr val="CC0000"/>
                </a:solidFill>
              </a:rPr>
              <a:t>ANALYSIS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395" y="1391411"/>
            <a:ext cx="3290316" cy="25923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400" y="1153667"/>
            <a:ext cx="4704588" cy="370636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2500630">
              <a:lnSpc>
                <a:spcPct val="100000"/>
              </a:lnSpc>
              <a:spcBef>
                <a:spcPts val="95"/>
              </a:spcBef>
            </a:pPr>
            <a:r>
              <a:rPr spc="-70" dirty="0">
                <a:solidFill>
                  <a:srgbClr val="CC0000"/>
                </a:solidFill>
              </a:rPr>
              <a:t>AGE</a:t>
            </a:r>
            <a:r>
              <a:rPr spc="-180" dirty="0">
                <a:solidFill>
                  <a:srgbClr val="CC0000"/>
                </a:solidFill>
              </a:rPr>
              <a:t> </a:t>
            </a:r>
            <a:r>
              <a:rPr spc="-215" dirty="0">
                <a:solidFill>
                  <a:srgbClr val="CC0000"/>
                </a:solidFill>
              </a:rPr>
              <a:t>DISTRIBUTION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67" y="1088136"/>
            <a:ext cx="5042915" cy="37170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980" y="236601"/>
            <a:ext cx="75590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solidFill>
                  <a:srgbClr val="CC0000"/>
                </a:solidFill>
              </a:rPr>
              <a:t>MOST</a:t>
            </a:r>
            <a:r>
              <a:rPr sz="2400" spc="-305" dirty="0">
                <a:solidFill>
                  <a:srgbClr val="CC0000"/>
                </a:solidFill>
              </a:rPr>
              <a:t> </a:t>
            </a:r>
            <a:r>
              <a:rPr sz="2400" spc="-70" dirty="0">
                <a:solidFill>
                  <a:srgbClr val="CC0000"/>
                </a:solidFill>
              </a:rPr>
              <a:t>RATED</a:t>
            </a:r>
            <a:r>
              <a:rPr sz="2400" spc="-165" dirty="0">
                <a:solidFill>
                  <a:srgbClr val="CC0000"/>
                </a:solidFill>
              </a:rPr>
              <a:t> </a:t>
            </a:r>
            <a:r>
              <a:rPr sz="2400" spc="-35" dirty="0">
                <a:solidFill>
                  <a:srgbClr val="CC0000"/>
                </a:solidFill>
              </a:rPr>
              <a:t>BOOKS</a:t>
            </a:r>
            <a:r>
              <a:rPr sz="2400" spc="-265" dirty="0">
                <a:solidFill>
                  <a:srgbClr val="CC0000"/>
                </a:solidFill>
              </a:rPr>
              <a:t> </a:t>
            </a:r>
            <a:r>
              <a:rPr sz="2400" spc="-45" dirty="0">
                <a:solidFill>
                  <a:srgbClr val="CC0000"/>
                </a:solidFill>
              </a:rPr>
              <a:t>BY</a:t>
            </a:r>
            <a:r>
              <a:rPr sz="2400" spc="-195" dirty="0">
                <a:solidFill>
                  <a:srgbClr val="CC0000"/>
                </a:solidFill>
              </a:rPr>
              <a:t> </a:t>
            </a:r>
            <a:r>
              <a:rPr sz="2400" spc="-85" dirty="0">
                <a:solidFill>
                  <a:srgbClr val="CC0000"/>
                </a:solidFill>
              </a:rPr>
              <a:t>TEENAGE</a:t>
            </a:r>
            <a:r>
              <a:rPr sz="2400" spc="-125" dirty="0">
                <a:solidFill>
                  <a:srgbClr val="CC0000"/>
                </a:solidFill>
              </a:rPr>
              <a:t> </a:t>
            </a:r>
            <a:r>
              <a:rPr sz="2400" spc="-65" dirty="0">
                <a:solidFill>
                  <a:srgbClr val="CC0000"/>
                </a:solidFill>
              </a:rPr>
              <a:t>AND</a:t>
            </a:r>
            <a:r>
              <a:rPr sz="2400" spc="-140" dirty="0">
                <a:solidFill>
                  <a:srgbClr val="CC0000"/>
                </a:solidFill>
              </a:rPr>
              <a:t> </a:t>
            </a:r>
            <a:r>
              <a:rPr sz="2400" spc="-25" dirty="0">
                <a:solidFill>
                  <a:srgbClr val="CC0000"/>
                </a:solidFill>
              </a:rPr>
              <a:t>YOUTH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375" y="784859"/>
            <a:ext cx="3403091" cy="42245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55235" y="786383"/>
            <a:ext cx="3529584" cy="391210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617" rIns="0" bIns="0" rtlCol="0">
            <a:spAutoFit/>
          </a:bodyPr>
          <a:lstStyle/>
          <a:p>
            <a:pPr marL="60452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solidFill>
                  <a:srgbClr val="CC0000"/>
                </a:solidFill>
              </a:rPr>
              <a:t>MOST</a:t>
            </a:r>
            <a:r>
              <a:rPr sz="2000" spc="-225" dirty="0">
                <a:solidFill>
                  <a:srgbClr val="CC0000"/>
                </a:solidFill>
              </a:rPr>
              <a:t> </a:t>
            </a:r>
            <a:r>
              <a:rPr sz="2000" spc="-55" dirty="0">
                <a:solidFill>
                  <a:srgbClr val="CC0000"/>
                </a:solidFill>
              </a:rPr>
              <a:t>RATED</a:t>
            </a:r>
            <a:r>
              <a:rPr sz="2000" spc="-170" dirty="0">
                <a:solidFill>
                  <a:srgbClr val="CC0000"/>
                </a:solidFill>
              </a:rPr>
              <a:t> </a:t>
            </a:r>
            <a:r>
              <a:rPr sz="2000" spc="-30" dirty="0">
                <a:solidFill>
                  <a:srgbClr val="CC0000"/>
                </a:solidFill>
              </a:rPr>
              <a:t>BOOKS</a:t>
            </a:r>
            <a:r>
              <a:rPr sz="2000" spc="-285" dirty="0">
                <a:solidFill>
                  <a:srgbClr val="CC0000"/>
                </a:solidFill>
              </a:rPr>
              <a:t> </a:t>
            </a:r>
            <a:r>
              <a:rPr sz="2000" spc="-40" dirty="0">
                <a:solidFill>
                  <a:srgbClr val="CC0000"/>
                </a:solidFill>
              </a:rPr>
              <a:t>BY</a:t>
            </a:r>
            <a:r>
              <a:rPr sz="2000" spc="-145" dirty="0">
                <a:solidFill>
                  <a:srgbClr val="CC0000"/>
                </a:solidFill>
              </a:rPr>
              <a:t> </a:t>
            </a:r>
            <a:r>
              <a:rPr sz="2000" spc="-120" dirty="0">
                <a:solidFill>
                  <a:srgbClr val="CC0000"/>
                </a:solidFill>
              </a:rPr>
              <a:t>MIDDLE-</a:t>
            </a:r>
            <a:r>
              <a:rPr sz="2000" spc="-30" dirty="0">
                <a:solidFill>
                  <a:srgbClr val="CC0000"/>
                </a:solidFill>
              </a:rPr>
              <a:t>AGED</a:t>
            </a:r>
            <a:r>
              <a:rPr sz="2000" spc="-140" dirty="0">
                <a:solidFill>
                  <a:srgbClr val="CC0000"/>
                </a:solidFill>
              </a:rPr>
              <a:t> </a:t>
            </a:r>
            <a:r>
              <a:rPr sz="2000" spc="-35" dirty="0">
                <a:solidFill>
                  <a:srgbClr val="CC0000"/>
                </a:solidFill>
              </a:rPr>
              <a:t>AND</a:t>
            </a:r>
            <a:r>
              <a:rPr sz="2000" spc="-140" dirty="0">
                <a:solidFill>
                  <a:srgbClr val="CC0000"/>
                </a:solidFill>
              </a:rPr>
              <a:t> </a:t>
            </a:r>
            <a:r>
              <a:rPr sz="2000" spc="-20" dirty="0">
                <a:solidFill>
                  <a:srgbClr val="CC0000"/>
                </a:solidFill>
              </a:rPr>
              <a:t>ELDERLY</a:t>
            </a:r>
            <a:endParaRPr sz="2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79" y="816863"/>
            <a:ext cx="4090416" cy="406450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3440" y="819911"/>
            <a:ext cx="4206240" cy="396544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1310005">
              <a:lnSpc>
                <a:spcPct val="100000"/>
              </a:lnSpc>
              <a:spcBef>
                <a:spcPts val="95"/>
              </a:spcBef>
            </a:pPr>
            <a:r>
              <a:rPr spc="-114" dirty="0">
                <a:solidFill>
                  <a:srgbClr val="CC0000"/>
                </a:solidFill>
              </a:rPr>
              <a:t>RECOMMENDATION</a:t>
            </a:r>
            <a:r>
              <a:rPr spc="-120" dirty="0">
                <a:solidFill>
                  <a:srgbClr val="CC0000"/>
                </a:solidFill>
              </a:rPr>
              <a:t> </a:t>
            </a:r>
            <a:r>
              <a:rPr spc="-85" dirty="0">
                <a:solidFill>
                  <a:srgbClr val="CC0000"/>
                </a:solidFill>
              </a:rPr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0090" y="1330528"/>
            <a:ext cx="6626225" cy="1398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5336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66065" algn="l"/>
              </a:tabLst>
            </a:pPr>
            <a:r>
              <a:rPr sz="1800" spc="-25" dirty="0">
                <a:solidFill>
                  <a:srgbClr val="124F5C"/>
                </a:solidFill>
                <a:latin typeface="Arial MT"/>
                <a:cs typeface="Arial MT"/>
              </a:rPr>
              <a:t>Popularity-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Based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266700" indent="-2540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67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Simple</a:t>
            </a:r>
            <a:r>
              <a:rPr sz="1800" spc="-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Author-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Based</a:t>
            </a:r>
            <a:r>
              <a:rPr sz="1800" spc="-1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  <a:p>
            <a:pPr marL="266700" indent="-254000">
              <a:lnSpc>
                <a:spcPct val="100000"/>
              </a:lnSpc>
              <a:buAutoNum type="arabicPeriod"/>
              <a:tabLst>
                <a:tab pos="266700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Collaborative</a:t>
            </a:r>
            <a:r>
              <a:rPr sz="1800" spc="-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-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k-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Nearest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Neighbours</a:t>
            </a:r>
            <a:endParaRPr sz="1800">
              <a:latin typeface="Arial MT"/>
              <a:cs typeface="Arial MT"/>
            </a:endParaRPr>
          </a:p>
          <a:p>
            <a:pPr marL="266065" indent="-253365">
              <a:lnSpc>
                <a:spcPct val="100000"/>
              </a:lnSpc>
              <a:buAutoNum type="arabicPeriod"/>
              <a:tabLst>
                <a:tab pos="26606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Collaborative</a:t>
            </a:r>
            <a:r>
              <a:rPr sz="1800" spc="-1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Recommendation-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Singular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Value</a:t>
            </a:r>
            <a:r>
              <a:rPr sz="1800" spc="-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Decomposition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0923" y="3025139"/>
            <a:ext cx="3736848" cy="191414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CC0000"/>
                </a:solidFill>
              </a:rPr>
              <a:t>POPULARITY</a:t>
            </a:r>
            <a:r>
              <a:rPr sz="2400" spc="-210" dirty="0">
                <a:solidFill>
                  <a:srgbClr val="CC0000"/>
                </a:solidFill>
              </a:rPr>
              <a:t> </a:t>
            </a:r>
            <a:r>
              <a:rPr sz="2400" spc="-50" dirty="0">
                <a:solidFill>
                  <a:srgbClr val="CC0000"/>
                </a:solidFill>
              </a:rPr>
              <a:t>BASED</a:t>
            </a:r>
            <a:r>
              <a:rPr sz="2400" spc="-140" dirty="0">
                <a:solidFill>
                  <a:srgbClr val="CC0000"/>
                </a:solidFill>
              </a:rPr>
              <a:t> </a:t>
            </a:r>
            <a:r>
              <a:rPr sz="2400" spc="-95" dirty="0">
                <a:solidFill>
                  <a:srgbClr val="CC0000"/>
                </a:solidFill>
              </a:rPr>
              <a:t>RECOMMENDATION</a:t>
            </a:r>
            <a:r>
              <a:rPr sz="2400" spc="-100" dirty="0">
                <a:solidFill>
                  <a:srgbClr val="CC0000"/>
                </a:solidFill>
              </a:rPr>
              <a:t> </a:t>
            </a:r>
            <a:r>
              <a:rPr sz="2400" spc="-50" dirty="0">
                <a:solidFill>
                  <a:srgbClr val="CC0000"/>
                </a:solidFill>
              </a:rPr>
              <a:t>SYSTEM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0072" y="2083306"/>
            <a:ext cx="4416552" cy="29550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245" y="1201293"/>
            <a:ext cx="7792084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20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20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20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20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20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2000" spc="-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system</a:t>
            </a:r>
            <a:r>
              <a:rPr sz="20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20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works</a:t>
            </a:r>
            <a:r>
              <a:rPr sz="20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20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principle</a:t>
            </a:r>
            <a:r>
              <a:rPr sz="20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124F5C"/>
                </a:solidFill>
                <a:latin typeface="Arial MT"/>
                <a:cs typeface="Arial MT"/>
              </a:rPr>
              <a:t>of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popularity</a:t>
            </a:r>
            <a:r>
              <a:rPr sz="2000" spc="-8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or</a:t>
            </a:r>
            <a:r>
              <a:rPr sz="2000" spc="-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anything</a:t>
            </a:r>
            <a:r>
              <a:rPr sz="20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20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20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20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F5C"/>
                </a:solidFill>
                <a:latin typeface="Arial MT"/>
                <a:cs typeface="Arial MT"/>
              </a:rPr>
              <a:t>trend.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805815">
              <a:lnSpc>
                <a:spcPct val="100000"/>
              </a:lnSpc>
              <a:spcBef>
                <a:spcPts val="95"/>
              </a:spcBef>
            </a:pPr>
            <a:r>
              <a:rPr spc="-50" dirty="0">
                <a:solidFill>
                  <a:srgbClr val="CC0000"/>
                </a:solidFill>
              </a:rPr>
              <a:t>BOOK</a:t>
            </a:r>
            <a:r>
              <a:rPr spc="-175" dirty="0">
                <a:solidFill>
                  <a:srgbClr val="CC0000"/>
                </a:solidFill>
              </a:rPr>
              <a:t> </a:t>
            </a:r>
            <a:r>
              <a:rPr spc="-110" dirty="0">
                <a:solidFill>
                  <a:srgbClr val="CC0000"/>
                </a:solidFill>
              </a:rPr>
              <a:t>RECOMMENDATION</a:t>
            </a:r>
            <a:r>
              <a:rPr spc="-140" dirty="0">
                <a:solidFill>
                  <a:srgbClr val="CC0000"/>
                </a:solidFill>
              </a:rPr>
              <a:t> </a:t>
            </a:r>
            <a:r>
              <a:rPr spc="-65" dirty="0">
                <a:solidFill>
                  <a:srgbClr val="CC0000"/>
                </a:solidFill>
              </a:rPr>
              <a:t>SYSTEM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3087622"/>
            <a:ext cx="3787140" cy="201472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90245" y="1165097"/>
            <a:ext cx="8309609" cy="18484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105"/>
              </a:spcBef>
            </a:pP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Recommendation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systems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are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widely</a:t>
            </a:r>
            <a:r>
              <a:rPr sz="1800" spc="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used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today</a:t>
            </a:r>
            <a:r>
              <a:rPr sz="1800" spc="-7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</a:t>
            </a:r>
            <a:r>
              <a:rPr sz="1800" spc="-7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relevant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products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users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based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on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their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interests.</a:t>
            </a:r>
            <a:r>
              <a:rPr sz="1800" spc="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Every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consumer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Internet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company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like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Netflix, 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YouTube</a:t>
            </a:r>
            <a:r>
              <a:rPr sz="1800" spc="-8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etc.</a:t>
            </a:r>
            <a:r>
              <a:rPr sz="1800" spc="-7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requires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recommendation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system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for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efficient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functioning.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800">
              <a:latin typeface="Arial MT"/>
              <a:cs typeface="Arial MT"/>
            </a:endParaRPr>
          </a:p>
          <a:p>
            <a:pPr marL="12700" marR="168910">
              <a:lnSpc>
                <a:spcPct val="100000"/>
              </a:lnSpc>
            </a:pP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A</a:t>
            </a:r>
            <a:r>
              <a:rPr sz="1800" spc="-1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Book</a:t>
            </a:r>
            <a:r>
              <a:rPr sz="1800" spc="-7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Recommendation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System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is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type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of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recommendation</a:t>
            </a:r>
            <a:r>
              <a:rPr sz="1800" spc="-8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system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where</a:t>
            </a:r>
            <a:r>
              <a:rPr sz="1800" spc="1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we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have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recommend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similar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books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reader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based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his/her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interest.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8834" y="506984"/>
            <a:ext cx="686498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70" dirty="0">
                <a:solidFill>
                  <a:srgbClr val="CC0000"/>
                </a:solidFill>
              </a:rPr>
              <a:t>SIMPLE</a:t>
            </a:r>
            <a:r>
              <a:rPr spc="-145" dirty="0">
                <a:solidFill>
                  <a:srgbClr val="CC0000"/>
                </a:solidFill>
              </a:rPr>
              <a:t> </a:t>
            </a:r>
            <a:r>
              <a:rPr spc="-100" dirty="0">
                <a:solidFill>
                  <a:srgbClr val="CC0000"/>
                </a:solidFill>
              </a:rPr>
              <a:t>RECOMMENDATION</a:t>
            </a:r>
            <a:r>
              <a:rPr spc="-280" dirty="0">
                <a:solidFill>
                  <a:srgbClr val="CC0000"/>
                </a:solidFill>
              </a:rPr>
              <a:t> </a:t>
            </a:r>
            <a:r>
              <a:rPr spc="-70" dirty="0">
                <a:solidFill>
                  <a:srgbClr val="CC0000"/>
                </a:solidFill>
              </a:rPr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972" y="1187958"/>
            <a:ext cx="8707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It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is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type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recommendation</a:t>
            </a:r>
            <a:r>
              <a:rPr sz="1800" spc="-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system</a:t>
            </a:r>
            <a:r>
              <a:rPr sz="18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800" spc="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works</a:t>
            </a:r>
            <a:r>
              <a:rPr sz="1800" spc="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on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principle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weighted</a:t>
            </a:r>
            <a:r>
              <a:rPr sz="1800" spc="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rating.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71082" y="2334260"/>
            <a:ext cx="2573020" cy="2404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𝑅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9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Average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rating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each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book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 marR="51879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𝑣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Number</a:t>
            </a:r>
            <a:r>
              <a:rPr sz="1400" spc="-8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Votes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for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50" dirty="0">
                <a:latin typeface="Arial MT"/>
                <a:cs typeface="Arial MT"/>
              </a:rPr>
              <a:t>a </a:t>
            </a:r>
            <a:r>
              <a:rPr sz="1400" dirty="0">
                <a:latin typeface="Arial MT"/>
                <a:cs typeface="Arial MT"/>
              </a:rPr>
              <a:t>particular</a:t>
            </a:r>
            <a:r>
              <a:rPr sz="1400" spc="-114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book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𝑐</a:t>
            </a:r>
            <a:r>
              <a:rPr sz="1800" spc="30" dirty="0">
                <a:latin typeface="Cambria Math"/>
                <a:cs typeface="Cambria Math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35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Mean</a:t>
            </a:r>
            <a:r>
              <a:rPr sz="1400" spc="-8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vote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across</a:t>
            </a:r>
            <a:r>
              <a:rPr sz="1400" spc="-9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whole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400" spc="-10" dirty="0">
                <a:latin typeface="Arial MT"/>
                <a:cs typeface="Arial MT"/>
              </a:rPr>
              <a:t>report</a:t>
            </a:r>
            <a:endParaRPr sz="1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400">
              <a:latin typeface="Arial MT"/>
              <a:cs typeface="Arial MT"/>
            </a:endParaRPr>
          </a:p>
          <a:p>
            <a:pPr marL="356870" marR="133985" indent="-344805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𝑚</a:t>
            </a:r>
            <a:r>
              <a:rPr sz="1800" spc="25" dirty="0">
                <a:latin typeface="Cambria Math"/>
                <a:cs typeface="Cambria Math"/>
              </a:rPr>
              <a:t> </a:t>
            </a:r>
            <a:r>
              <a:rPr sz="1400" dirty="0">
                <a:latin typeface="Arial MT"/>
                <a:cs typeface="Arial MT"/>
              </a:rPr>
              <a:t>=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Minimum</a:t>
            </a:r>
            <a:r>
              <a:rPr sz="1400" spc="-7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number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20" dirty="0">
                <a:latin typeface="Arial MT"/>
                <a:cs typeface="Arial MT"/>
              </a:rPr>
              <a:t>votes </a:t>
            </a:r>
            <a:r>
              <a:rPr sz="1400" spc="-10" dirty="0">
                <a:latin typeface="Arial MT"/>
                <a:cs typeface="Arial MT"/>
              </a:rPr>
              <a:t>required</a:t>
            </a:r>
            <a:r>
              <a:rPr sz="1400" spc="-10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chart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39" y="2455164"/>
            <a:ext cx="6161532" cy="208330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4388" y="1862327"/>
            <a:ext cx="258318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981" rIns="0" bIns="0" rtlCol="0">
            <a:spAutoFit/>
          </a:bodyPr>
          <a:lstStyle/>
          <a:p>
            <a:pPr marL="448945">
              <a:lnSpc>
                <a:spcPct val="100000"/>
              </a:lnSpc>
              <a:spcBef>
                <a:spcPts val="100"/>
              </a:spcBef>
            </a:pPr>
            <a:r>
              <a:rPr sz="2400" spc="-120" dirty="0"/>
              <a:t>AUTHOR-</a:t>
            </a:r>
            <a:r>
              <a:rPr sz="2400" spc="-45" dirty="0"/>
              <a:t>BASED</a:t>
            </a:r>
            <a:r>
              <a:rPr sz="2400" spc="-130" dirty="0"/>
              <a:t> </a:t>
            </a:r>
            <a:r>
              <a:rPr sz="2400" spc="-90" dirty="0"/>
              <a:t>RECOMMENDATION</a:t>
            </a:r>
            <a:r>
              <a:rPr sz="2400" spc="-145" dirty="0"/>
              <a:t> </a:t>
            </a:r>
            <a:r>
              <a:rPr sz="2400" spc="-55" dirty="0"/>
              <a:t>SYSTEM</a:t>
            </a:r>
            <a:endParaRPr sz="2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2267" y="2468879"/>
            <a:ext cx="6007608" cy="22296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03730" y="1367485"/>
            <a:ext cx="562038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Input</a:t>
            </a:r>
            <a:r>
              <a:rPr sz="16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Book:</a:t>
            </a:r>
            <a:r>
              <a:rPr sz="16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Harry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Potter</a:t>
            </a:r>
            <a:r>
              <a:rPr sz="1600" spc="-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6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6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Chamber</a:t>
            </a:r>
            <a:r>
              <a:rPr sz="16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Secrets</a:t>
            </a:r>
            <a:r>
              <a:rPr sz="16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(Book</a:t>
            </a:r>
            <a:r>
              <a:rPr sz="16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124F5C"/>
                </a:solidFill>
                <a:latin typeface="Arial MT"/>
                <a:cs typeface="Arial MT"/>
              </a:rPr>
              <a:t>2)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6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6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124F5C"/>
                </a:solidFill>
                <a:latin typeface="Arial MT"/>
                <a:cs typeface="Arial MT"/>
              </a:rPr>
              <a:t>Recommendations:10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8002" y="188722"/>
            <a:ext cx="7805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70" dirty="0"/>
              <a:t>COLLABORATIVE</a:t>
            </a:r>
            <a:r>
              <a:rPr sz="1600" spc="-35" dirty="0"/>
              <a:t> </a:t>
            </a:r>
            <a:r>
              <a:rPr sz="1600" spc="-65" dirty="0"/>
              <a:t>RECOMMENDATION</a:t>
            </a:r>
            <a:r>
              <a:rPr sz="1600" spc="-20" dirty="0"/>
              <a:t> </a:t>
            </a:r>
            <a:r>
              <a:rPr sz="1600" spc="-85" dirty="0"/>
              <a:t>SYSTEM-</a:t>
            </a:r>
            <a:r>
              <a:rPr sz="1600" spc="-150" dirty="0"/>
              <a:t> </a:t>
            </a:r>
            <a:r>
              <a:rPr sz="1600" spc="-20" dirty="0"/>
              <a:t>K</a:t>
            </a:r>
            <a:r>
              <a:rPr sz="1600" spc="-90" dirty="0"/>
              <a:t> </a:t>
            </a:r>
            <a:r>
              <a:rPr sz="1600" spc="-65" dirty="0"/>
              <a:t>NEAREST</a:t>
            </a:r>
            <a:r>
              <a:rPr sz="1600" spc="-140" dirty="0"/>
              <a:t> </a:t>
            </a:r>
            <a:r>
              <a:rPr sz="1600" spc="-50" dirty="0"/>
              <a:t>NEIGHBOURS</a:t>
            </a:r>
            <a:endParaRPr sz="1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560575"/>
            <a:ext cx="4693920" cy="17145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87596" y="3396994"/>
            <a:ext cx="4693920" cy="16687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04901" y="535939"/>
            <a:ext cx="5912485" cy="9823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768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Input</a:t>
            </a:r>
            <a:r>
              <a:rPr sz="14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Book: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Harry</a:t>
            </a:r>
            <a:r>
              <a:rPr sz="14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Potter</a:t>
            </a:r>
            <a:r>
              <a:rPr sz="14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4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Chamber</a:t>
            </a:r>
            <a:r>
              <a:rPr sz="1400" spc="-8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Secrets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(Book</a:t>
            </a:r>
            <a:r>
              <a:rPr sz="1400" spc="-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2)</a:t>
            </a:r>
            <a:endParaRPr sz="1400">
              <a:latin typeface="Arial MT"/>
              <a:cs typeface="Arial MT"/>
            </a:endParaRPr>
          </a:p>
          <a:p>
            <a:pPr marL="1757680">
              <a:lnSpc>
                <a:spcPct val="100000"/>
              </a:lnSpc>
            </a:pP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Number</a:t>
            </a:r>
            <a:r>
              <a:rPr sz="1400" spc="-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4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Recommendations:10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400" b="1" spc="-20" dirty="0">
                <a:solidFill>
                  <a:srgbClr val="09272C"/>
                </a:solidFill>
                <a:latin typeface="Arial"/>
                <a:cs typeface="Arial"/>
              </a:rPr>
              <a:t>Metric=Minkowski</a:t>
            </a:r>
            <a:r>
              <a:rPr sz="1400" b="1" spc="25" dirty="0">
                <a:solidFill>
                  <a:srgbClr val="09272C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09272C"/>
                </a:solidFill>
                <a:latin typeface="Arial"/>
                <a:cs typeface="Arial"/>
              </a:rPr>
              <a:t>Distance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14819" y="2989834"/>
            <a:ext cx="20777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Metric=Cosine</a:t>
            </a:r>
            <a:r>
              <a:rPr sz="1400" b="1" spc="-1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Similarity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8281" y="404876"/>
            <a:ext cx="77806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solidFill>
                  <a:srgbClr val="C00000"/>
                </a:solidFill>
                <a:latin typeface="Verdana"/>
                <a:cs typeface="Verdana"/>
              </a:rPr>
              <a:t>COLLABORATIVE</a:t>
            </a:r>
            <a:r>
              <a:rPr sz="1800" b="1" spc="-15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C00000"/>
                </a:solidFill>
                <a:latin typeface="Verdana"/>
                <a:cs typeface="Verdana"/>
              </a:rPr>
              <a:t>FILTERING-</a:t>
            </a:r>
            <a:r>
              <a:rPr sz="1800" b="1" spc="-130" dirty="0">
                <a:solidFill>
                  <a:srgbClr val="C00000"/>
                </a:solidFill>
                <a:latin typeface="Verdana"/>
                <a:cs typeface="Verdana"/>
              </a:rPr>
              <a:t>SINGULAR</a:t>
            </a:r>
            <a:r>
              <a:rPr sz="1800" b="1" spc="-210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45" dirty="0">
                <a:solidFill>
                  <a:srgbClr val="C00000"/>
                </a:solidFill>
                <a:latin typeface="Verdana"/>
                <a:cs typeface="Verdana"/>
              </a:rPr>
              <a:t>VALUE</a:t>
            </a:r>
            <a:r>
              <a:rPr sz="1800" b="1" spc="-65" dirty="0">
                <a:solidFill>
                  <a:srgbClr val="C00000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C00000"/>
                </a:solidFill>
                <a:latin typeface="Verdana"/>
                <a:cs typeface="Verdana"/>
              </a:rPr>
              <a:t>DECOMPOSITION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1856" y="1249680"/>
            <a:ext cx="8400288" cy="305104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6916" rIns="0" bIns="0" rtlCol="0">
            <a:spAutoFit/>
          </a:bodyPr>
          <a:lstStyle/>
          <a:p>
            <a:pPr marL="2865120">
              <a:lnSpc>
                <a:spcPct val="100000"/>
              </a:lnSpc>
              <a:spcBef>
                <a:spcPts val="95"/>
              </a:spcBef>
            </a:pPr>
            <a:r>
              <a:rPr spc="-125" dirty="0"/>
              <a:t>EVALUATION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7323" y="1091183"/>
            <a:ext cx="7769352" cy="360121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2831465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  <a:tab pos="3030220" algn="l"/>
              </a:tabLst>
            </a:pPr>
            <a:r>
              <a:rPr b="0" dirty="0">
                <a:latin typeface="Arial MT"/>
                <a:cs typeface="Arial MT"/>
              </a:rPr>
              <a:t>The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most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rated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books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are</a:t>
            </a:r>
            <a:r>
              <a:rPr b="0" dirty="0">
                <a:latin typeface="Arial MT"/>
                <a:cs typeface="Arial MT"/>
              </a:rPr>
              <a:t>	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Lovely</a:t>
            </a:r>
            <a:r>
              <a:rPr spc="10" dirty="0"/>
              <a:t> </a:t>
            </a:r>
            <a:r>
              <a:rPr dirty="0"/>
              <a:t>Bones:</a:t>
            </a:r>
            <a:r>
              <a:rPr spc="-125" dirty="0"/>
              <a:t> </a:t>
            </a:r>
            <a:r>
              <a:rPr dirty="0"/>
              <a:t>A</a:t>
            </a:r>
            <a:r>
              <a:rPr spc="-100" dirty="0"/>
              <a:t> </a:t>
            </a:r>
            <a:r>
              <a:rPr dirty="0"/>
              <a:t>Novel</a:t>
            </a:r>
            <a:r>
              <a:rPr spc="10" dirty="0"/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dirty="0"/>
              <a:t>Wild</a:t>
            </a:r>
            <a:r>
              <a:rPr spc="-120" dirty="0"/>
              <a:t> </a:t>
            </a:r>
            <a:r>
              <a:rPr spc="-10" dirty="0"/>
              <a:t>Animus.</a:t>
            </a:r>
          </a:p>
          <a:p>
            <a:pPr marL="299085" marR="3175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b="0" dirty="0">
                <a:latin typeface="Arial MT"/>
                <a:cs typeface="Arial MT"/>
              </a:rPr>
              <a:t>Top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book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author</a:t>
            </a:r>
            <a:r>
              <a:rPr b="0" spc="1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1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respect</a:t>
            </a:r>
            <a:r>
              <a:rPr b="0" spc="10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1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1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number</a:t>
            </a:r>
            <a:r>
              <a:rPr b="0" spc="10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1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ratings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114" dirty="0">
                <a:latin typeface="Arial MT"/>
                <a:cs typeface="Arial MT"/>
              </a:rPr>
              <a:t> </a:t>
            </a:r>
            <a:r>
              <a:rPr dirty="0"/>
              <a:t>Stephan</a:t>
            </a:r>
            <a:r>
              <a:rPr spc="120" dirty="0"/>
              <a:t> </a:t>
            </a:r>
            <a:r>
              <a:rPr dirty="0"/>
              <a:t>King</a:t>
            </a:r>
            <a:r>
              <a:rPr spc="130" dirty="0"/>
              <a:t> </a:t>
            </a:r>
            <a:r>
              <a:rPr b="0" spc="-25" dirty="0">
                <a:latin typeface="Arial MT"/>
                <a:cs typeface="Arial MT"/>
              </a:rPr>
              <a:t>and </a:t>
            </a:r>
            <a:r>
              <a:rPr b="0" dirty="0">
                <a:latin typeface="Arial MT"/>
                <a:cs typeface="Arial MT"/>
              </a:rPr>
              <a:t>with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respect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to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number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books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written</a:t>
            </a:r>
            <a:r>
              <a:rPr b="0" spc="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dirty="0"/>
              <a:t>William</a:t>
            </a:r>
            <a:r>
              <a:rPr spc="-65" dirty="0"/>
              <a:t> </a:t>
            </a:r>
            <a:r>
              <a:rPr spc="-10" dirty="0"/>
              <a:t>Shakespeare.</a:t>
            </a: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b="0" spc="-20" dirty="0">
                <a:latin typeface="Arial MT"/>
                <a:cs typeface="Arial MT"/>
              </a:rPr>
              <a:t>Top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publishers</a:t>
            </a:r>
            <a:r>
              <a:rPr b="0" spc="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on</a:t>
            </a:r>
            <a:r>
              <a:rPr b="0" spc="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basis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number</a:t>
            </a:r>
            <a:r>
              <a:rPr b="0" spc="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ratings</a:t>
            </a:r>
            <a:r>
              <a:rPr b="0" spc="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received</a:t>
            </a:r>
            <a:r>
              <a:rPr b="0" spc="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their</a:t>
            </a:r>
            <a:r>
              <a:rPr b="0" spc="30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books</a:t>
            </a:r>
          </a:p>
          <a:p>
            <a:pPr marL="299085">
              <a:lnSpc>
                <a:spcPct val="100000"/>
              </a:lnSpc>
            </a:pPr>
            <a:r>
              <a:rPr b="0" dirty="0">
                <a:latin typeface="Arial MT"/>
                <a:cs typeface="Arial MT"/>
              </a:rPr>
              <a:t>are</a:t>
            </a:r>
            <a:r>
              <a:rPr b="0" spc="-65" dirty="0">
                <a:latin typeface="Arial MT"/>
                <a:cs typeface="Arial MT"/>
              </a:rPr>
              <a:t> </a:t>
            </a:r>
            <a:r>
              <a:rPr dirty="0"/>
              <a:t>Ballantine</a:t>
            </a:r>
            <a:r>
              <a:rPr spc="-60" dirty="0"/>
              <a:t> </a:t>
            </a:r>
            <a:r>
              <a:rPr dirty="0"/>
              <a:t>Books</a:t>
            </a:r>
            <a:r>
              <a:rPr spc="-65" dirty="0"/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spc="-10" dirty="0"/>
              <a:t>Pocket</a:t>
            </a:r>
            <a:r>
              <a:rPr b="0" spc="-10" dirty="0">
                <a:latin typeface="Arial MT"/>
                <a:cs typeface="Arial MT"/>
              </a:rPr>
              <a:t>.</a:t>
            </a: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b="0" dirty="0">
                <a:latin typeface="Arial MT"/>
                <a:cs typeface="Arial MT"/>
              </a:rPr>
              <a:t>Majority</a:t>
            </a:r>
            <a:r>
              <a:rPr b="0" spc="1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2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229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readers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are</a:t>
            </a:r>
            <a:r>
              <a:rPr b="0" spc="1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2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21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age</a:t>
            </a:r>
            <a:r>
              <a:rPr b="0" spc="20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bracket</a:t>
            </a:r>
            <a:r>
              <a:rPr b="0" spc="1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30–40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229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most</a:t>
            </a:r>
            <a:r>
              <a:rPr b="0" spc="2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20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them</a:t>
            </a:r>
            <a:r>
              <a:rPr b="0" spc="215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are </a:t>
            </a:r>
            <a:r>
              <a:rPr b="0" dirty="0">
                <a:latin typeface="Arial MT"/>
                <a:cs typeface="Arial MT"/>
              </a:rPr>
              <a:t>from</a:t>
            </a:r>
            <a:r>
              <a:rPr b="0" spc="-5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countries</a:t>
            </a:r>
            <a:r>
              <a:rPr b="0" spc="-70" dirty="0">
                <a:latin typeface="Arial MT"/>
                <a:cs typeface="Arial MT"/>
              </a:rPr>
              <a:t> </a:t>
            </a:r>
            <a:r>
              <a:rPr dirty="0"/>
              <a:t>USA</a:t>
            </a:r>
            <a:r>
              <a:rPr b="0" dirty="0">
                <a:latin typeface="Arial MT"/>
                <a:cs typeface="Arial MT"/>
              </a:rPr>
              <a:t>,</a:t>
            </a:r>
            <a:r>
              <a:rPr b="0" spc="35" dirty="0">
                <a:latin typeface="Arial MT"/>
                <a:cs typeface="Arial MT"/>
              </a:rPr>
              <a:t> </a:t>
            </a:r>
            <a:r>
              <a:rPr spc="-20" dirty="0"/>
              <a:t>Texas</a:t>
            </a:r>
            <a:r>
              <a:rPr spc="-75" dirty="0"/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spc="-10" dirty="0"/>
              <a:t>Georgia</a:t>
            </a:r>
            <a:r>
              <a:rPr b="0" spc="-10" dirty="0">
                <a:latin typeface="Arial MT"/>
                <a:cs typeface="Arial MT"/>
              </a:rPr>
              <a:t>.</a:t>
            </a: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dirty="0"/>
              <a:t>Wild</a:t>
            </a:r>
            <a:r>
              <a:rPr spc="-40" dirty="0"/>
              <a:t> </a:t>
            </a:r>
            <a:r>
              <a:rPr dirty="0"/>
              <a:t>animus</a:t>
            </a:r>
            <a:r>
              <a:rPr spc="-40" dirty="0"/>
              <a:t> </a:t>
            </a:r>
            <a:r>
              <a:rPr b="0" dirty="0">
                <a:latin typeface="Arial MT"/>
                <a:cs typeface="Arial MT"/>
              </a:rPr>
              <a:t>is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one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most</a:t>
            </a:r>
            <a:r>
              <a:rPr b="0" spc="-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rated</a:t>
            </a:r>
            <a:r>
              <a:rPr b="0" spc="-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books</a:t>
            </a:r>
            <a:r>
              <a:rPr b="0" spc="-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irrespective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the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age.</a:t>
            </a: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b="0" dirty="0">
                <a:latin typeface="Arial MT"/>
                <a:cs typeface="Arial MT"/>
              </a:rPr>
              <a:t>We</a:t>
            </a:r>
            <a:r>
              <a:rPr b="0" spc="22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built</a:t>
            </a:r>
            <a:r>
              <a:rPr b="0" spc="2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5</a:t>
            </a:r>
            <a:r>
              <a:rPr b="0" spc="229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types</a:t>
            </a:r>
            <a:r>
              <a:rPr b="0" spc="229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2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recommendation</a:t>
            </a:r>
            <a:r>
              <a:rPr b="0" spc="1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systems</a:t>
            </a:r>
            <a:r>
              <a:rPr b="0" spc="25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2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did</a:t>
            </a:r>
            <a:r>
              <a:rPr b="0" spc="2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evaluation</a:t>
            </a:r>
            <a:r>
              <a:rPr b="0" spc="204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21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one</a:t>
            </a:r>
            <a:r>
              <a:rPr b="0" spc="229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of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b="0" spc="-10" dirty="0">
                <a:latin typeface="Arial MT"/>
                <a:cs typeface="Arial MT"/>
              </a:rPr>
              <a:t>them.</a:t>
            </a:r>
          </a:p>
          <a:p>
            <a:pPr marL="299085" marR="1651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b="0" dirty="0">
                <a:latin typeface="Arial MT"/>
                <a:cs typeface="Arial MT"/>
              </a:rPr>
              <a:t>After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evaluation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for</a:t>
            </a:r>
            <a:r>
              <a:rPr b="0" spc="95" dirty="0">
                <a:latin typeface="Arial MT"/>
                <a:cs typeface="Arial MT"/>
              </a:rPr>
              <a:t> </a:t>
            </a:r>
            <a:r>
              <a:rPr b="0" spc="-10" dirty="0">
                <a:latin typeface="Arial MT"/>
                <a:cs typeface="Arial MT"/>
              </a:rPr>
              <a:t>Collaborative-</a:t>
            </a:r>
            <a:r>
              <a:rPr b="0" dirty="0">
                <a:latin typeface="Arial MT"/>
                <a:cs typeface="Arial MT"/>
              </a:rPr>
              <a:t>Model</a:t>
            </a:r>
            <a:r>
              <a:rPr b="0" spc="5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Based</a:t>
            </a:r>
            <a:r>
              <a:rPr b="0" spc="8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Recommendation</a:t>
            </a:r>
            <a:r>
              <a:rPr b="0" spc="10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system,</a:t>
            </a:r>
            <a:r>
              <a:rPr b="0" spc="125" dirty="0">
                <a:latin typeface="Arial MT"/>
                <a:cs typeface="Arial MT"/>
              </a:rPr>
              <a:t> </a:t>
            </a:r>
            <a:r>
              <a:rPr b="0" spc="-25" dirty="0">
                <a:latin typeface="Arial MT"/>
                <a:cs typeface="Arial MT"/>
              </a:rPr>
              <a:t>we </a:t>
            </a:r>
            <a:r>
              <a:rPr b="0" dirty="0">
                <a:latin typeface="Arial MT"/>
                <a:cs typeface="Arial MT"/>
              </a:rPr>
              <a:t>got</a:t>
            </a:r>
            <a:r>
              <a:rPr b="0" spc="-4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recall@5</a:t>
            </a:r>
            <a:r>
              <a:rPr b="0" spc="-6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30%</a:t>
            </a:r>
            <a:r>
              <a:rPr b="0" spc="-2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and</a:t>
            </a:r>
            <a:r>
              <a:rPr b="0" spc="-45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recall@10</a:t>
            </a:r>
            <a:r>
              <a:rPr b="0" spc="-30" dirty="0">
                <a:latin typeface="Arial MT"/>
                <a:cs typeface="Arial MT"/>
              </a:rPr>
              <a:t> </a:t>
            </a:r>
            <a:r>
              <a:rPr b="0" dirty="0">
                <a:latin typeface="Arial MT"/>
                <a:cs typeface="Arial MT"/>
              </a:rPr>
              <a:t>of</a:t>
            </a:r>
            <a:r>
              <a:rPr b="0" spc="-35" dirty="0">
                <a:latin typeface="Arial MT"/>
                <a:cs typeface="Arial MT"/>
              </a:rPr>
              <a:t> </a:t>
            </a:r>
            <a:r>
              <a:rPr b="0" spc="-20" dirty="0">
                <a:latin typeface="Arial MT"/>
                <a:cs typeface="Arial MT"/>
              </a:rPr>
              <a:t>41%.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927" y="2346401"/>
            <a:ext cx="21278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CC0000"/>
                </a:solidFill>
                <a:latin typeface="Arial"/>
                <a:cs typeface="Arial"/>
              </a:rPr>
              <a:t>THANK</a:t>
            </a:r>
            <a:r>
              <a:rPr spc="-18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pc="-25" dirty="0">
                <a:solidFill>
                  <a:srgbClr val="CC000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68805">
              <a:lnSpc>
                <a:spcPct val="100000"/>
              </a:lnSpc>
              <a:spcBef>
                <a:spcPts val="95"/>
              </a:spcBef>
            </a:pPr>
            <a:r>
              <a:rPr spc="-55" dirty="0">
                <a:solidFill>
                  <a:srgbClr val="CC0000"/>
                </a:solidFill>
              </a:rPr>
              <a:t>PROBLEM</a:t>
            </a:r>
            <a:r>
              <a:rPr spc="-200" dirty="0">
                <a:solidFill>
                  <a:srgbClr val="CC0000"/>
                </a:solidFill>
              </a:rPr>
              <a:t> </a:t>
            </a:r>
            <a:r>
              <a:rPr spc="-85" dirty="0">
                <a:solidFill>
                  <a:srgbClr val="CC0000"/>
                </a:solidFill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4545" y="1164844"/>
            <a:ext cx="8251190" cy="972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Given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Book-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Crossing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dataset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that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comprises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of</a:t>
            </a:r>
            <a:r>
              <a:rPr sz="1800" spc="-2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three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files-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Users,</a:t>
            </a:r>
            <a:r>
              <a:rPr sz="1800" spc="-4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Books</a:t>
            </a:r>
            <a:r>
              <a:rPr sz="1800" spc="-3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Ratings.</a:t>
            </a:r>
            <a:r>
              <a:rPr sz="1800" spc="-7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aim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of</a:t>
            </a:r>
            <a:r>
              <a:rPr sz="1800" spc="-1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this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project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is</a:t>
            </a:r>
            <a:r>
              <a:rPr sz="1800" spc="-4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to</a:t>
            </a:r>
            <a:r>
              <a:rPr sz="1800" spc="-25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build</a:t>
            </a:r>
            <a:r>
              <a:rPr sz="1800" spc="-2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different</a:t>
            </a:r>
            <a:r>
              <a:rPr sz="1800" spc="-5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types</a:t>
            </a:r>
            <a:r>
              <a:rPr sz="1800" spc="2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00627B"/>
                </a:solidFill>
                <a:latin typeface="Arial MT"/>
                <a:cs typeface="Arial MT"/>
              </a:rPr>
              <a:t>book</a:t>
            </a:r>
            <a:r>
              <a:rPr sz="1800" spc="-30" dirty="0">
                <a:solidFill>
                  <a:srgbClr val="00627B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27B"/>
                </a:solidFill>
                <a:latin typeface="Arial MT"/>
                <a:cs typeface="Arial MT"/>
              </a:rPr>
              <a:t>recommendation systems.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99203" y="2450591"/>
            <a:ext cx="4844796" cy="26929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9994" y="251205"/>
            <a:ext cx="31584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CC0000"/>
                </a:solidFill>
              </a:rPr>
              <a:t>DATA</a:t>
            </a:r>
            <a:r>
              <a:rPr spc="-175" dirty="0">
                <a:solidFill>
                  <a:srgbClr val="CC0000"/>
                </a:solidFill>
              </a:rPr>
              <a:t> </a:t>
            </a:r>
            <a:r>
              <a:rPr spc="-55" dirty="0">
                <a:solidFill>
                  <a:srgbClr val="CC0000"/>
                </a:solidFill>
              </a:rPr>
              <a:t>SUMMARY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4895" y="975360"/>
            <a:ext cx="1793875" cy="3714115"/>
            <a:chOff x="1834895" y="975360"/>
            <a:chExt cx="1793875" cy="37141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0803" y="975360"/>
              <a:ext cx="1767840" cy="37139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34895" y="1597152"/>
              <a:ext cx="1551432" cy="248107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4331" y="976884"/>
              <a:ext cx="1700783" cy="366522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1996567" y="1569087"/>
            <a:ext cx="1251585" cy="235966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b="1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Books</a:t>
            </a:r>
            <a:endParaRPr sz="1800">
              <a:latin typeface="Arial"/>
              <a:cs typeface="Arial"/>
            </a:endParaRPr>
          </a:p>
          <a:p>
            <a:pPr marL="125730" indent="-113030">
              <a:lnSpc>
                <a:spcPct val="100000"/>
              </a:lnSpc>
              <a:spcBef>
                <a:spcPts val="509"/>
              </a:spcBef>
              <a:buChar char="•"/>
              <a:tabLst>
                <a:tab pos="125730" algn="l"/>
              </a:tabLst>
            </a:pP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ISBN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Book-Title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Book-Author</a:t>
            </a:r>
            <a:endParaRPr sz="1400">
              <a:latin typeface="Arial MT"/>
              <a:cs typeface="Arial MT"/>
            </a:endParaRPr>
          </a:p>
          <a:p>
            <a:pPr marL="125730" marR="243204" indent="-113030">
              <a:lnSpc>
                <a:spcPts val="1500"/>
              </a:lnSpc>
              <a:spcBef>
                <a:spcPts val="320"/>
              </a:spcBef>
              <a:buChar char="•"/>
              <a:tabLst>
                <a:tab pos="127000" algn="l"/>
              </a:tabLst>
            </a:pPr>
            <a:r>
              <a:rPr sz="1400" spc="-65" dirty="0">
                <a:solidFill>
                  <a:srgbClr val="124F5C"/>
                </a:solidFill>
                <a:latin typeface="Arial MT"/>
                <a:cs typeface="Arial MT"/>
              </a:rPr>
              <a:t>Year-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Of- 	</a:t>
            </a: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Publication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ts val="166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Publisher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spcBef>
                <a:spcPts val="5"/>
              </a:spcBef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Image-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URL-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S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Image-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URL-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M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Image-</a:t>
            </a: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URL-</a:t>
            </a:r>
            <a:r>
              <a:rPr sz="1400" spc="-50" dirty="0">
                <a:solidFill>
                  <a:srgbClr val="124F5C"/>
                </a:solidFill>
                <a:latin typeface="Arial MT"/>
                <a:cs typeface="Arial MT"/>
              </a:rPr>
              <a:t>L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662171" y="975360"/>
            <a:ext cx="1793875" cy="3714115"/>
            <a:chOff x="3662171" y="975360"/>
            <a:chExt cx="1793875" cy="3714115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79" y="975360"/>
              <a:ext cx="1767839" cy="371398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62171" y="1597152"/>
              <a:ext cx="1109472" cy="122224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1607" y="976884"/>
              <a:ext cx="1700784" cy="366522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824096" y="1569087"/>
            <a:ext cx="814705" cy="10864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b="1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Users</a:t>
            </a:r>
            <a:endParaRPr sz="1800">
              <a:latin typeface="Arial"/>
              <a:cs typeface="Arial"/>
            </a:endParaRPr>
          </a:p>
          <a:p>
            <a:pPr marL="125730" indent="-113030">
              <a:lnSpc>
                <a:spcPct val="100000"/>
              </a:lnSpc>
              <a:spcBef>
                <a:spcPts val="509"/>
              </a:spcBef>
              <a:buChar char="•"/>
              <a:tabLst>
                <a:tab pos="125730" algn="l"/>
              </a:tabLst>
            </a:pP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User-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ID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Location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Age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89447" y="975360"/>
            <a:ext cx="1793875" cy="3714115"/>
            <a:chOff x="5489447" y="975360"/>
            <a:chExt cx="1793875" cy="371411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515355" y="975360"/>
              <a:ext cx="1767840" cy="371398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89447" y="1597152"/>
              <a:ext cx="1415796" cy="122224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48883" y="976884"/>
              <a:ext cx="1700784" cy="36652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652261" y="1569087"/>
            <a:ext cx="1118870" cy="10864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1800" b="1" u="heavy" spc="-10" dirty="0">
                <a:solidFill>
                  <a:srgbClr val="124F5C"/>
                </a:solidFill>
                <a:uFill>
                  <a:solidFill>
                    <a:srgbClr val="124F5C"/>
                  </a:solidFill>
                </a:uFill>
                <a:latin typeface="Arial"/>
                <a:cs typeface="Arial"/>
              </a:rPr>
              <a:t>Ratings</a:t>
            </a:r>
            <a:endParaRPr sz="1800">
              <a:latin typeface="Arial"/>
              <a:cs typeface="Arial"/>
            </a:endParaRPr>
          </a:p>
          <a:p>
            <a:pPr marL="125730" indent="-113030">
              <a:lnSpc>
                <a:spcPct val="100000"/>
              </a:lnSpc>
              <a:spcBef>
                <a:spcPts val="509"/>
              </a:spcBef>
              <a:buChar char="•"/>
              <a:tabLst>
                <a:tab pos="125730" algn="l"/>
              </a:tabLst>
            </a:pPr>
            <a:r>
              <a:rPr sz="1400" dirty="0">
                <a:solidFill>
                  <a:srgbClr val="124F5C"/>
                </a:solidFill>
                <a:latin typeface="Arial MT"/>
                <a:cs typeface="Arial MT"/>
              </a:rPr>
              <a:t>User-</a:t>
            </a:r>
            <a:r>
              <a:rPr sz="1400" spc="-25" dirty="0">
                <a:solidFill>
                  <a:srgbClr val="124F5C"/>
                </a:solidFill>
                <a:latin typeface="Arial MT"/>
                <a:cs typeface="Arial MT"/>
              </a:rPr>
              <a:t>ID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20" dirty="0">
                <a:solidFill>
                  <a:srgbClr val="124F5C"/>
                </a:solidFill>
                <a:latin typeface="Arial MT"/>
                <a:cs typeface="Arial MT"/>
              </a:rPr>
              <a:t>ISBN</a:t>
            </a:r>
            <a:endParaRPr sz="1400">
              <a:latin typeface="Arial MT"/>
              <a:cs typeface="Arial MT"/>
            </a:endParaRPr>
          </a:p>
          <a:p>
            <a:pPr marL="125730" indent="-113030">
              <a:lnSpc>
                <a:spcPct val="100000"/>
              </a:lnSpc>
              <a:buChar char="•"/>
              <a:tabLst>
                <a:tab pos="125730" algn="l"/>
              </a:tabLst>
            </a:pPr>
            <a:r>
              <a:rPr sz="1400" spc="-10" dirty="0">
                <a:solidFill>
                  <a:srgbClr val="124F5C"/>
                </a:solidFill>
                <a:latin typeface="Arial MT"/>
                <a:cs typeface="Arial MT"/>
              </a:rPr>
              <a:t>Book-Rating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2593975">
              <a:lnSpc>
                <a:spcPct val="100000"/>
              </a:lnSpc>
              <a:spcBef>
                <a:spcPts val="95"/>
              </a:spcBef>
            </a:pPr>
            <a:r>
              <a:rPr spc="-75" dirty="0">
                <a:solidFill>
                  <a:srgbClr val="CC0000"/>
                </a:solidFill>
              </a:rPr>
              <a:t>METHODOLOGY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940" y="1726692"/>
            <a:ext cx="7943088" cy="195681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261986" y="2590927"/>
            <a:ext cx="7315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10" dirty="0">
                <a:solidFill>
                  <a:srgbClr val="CC0000"/>
                </a:solidFill>
                <a:latin typeface="Arial"/>
                <a:cs typeface="Arial"/>
              </a:rPr>
              <a:t>Evaluation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78729" y="2590927"/>
            <a:ext cx="11023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solidFill>
                  <a:srgbClr val="CC0000"/>
                </a:solidFill>
                <a:latin typeface="Arial"/>
                <a:cs typeface="Arial"/>
              </a:rPr>
              <a:t>Building</a:t>
            </a:r>
            <a:r>
              <a:rPr sz="1100" b="1" spc="-55" dirty="0">
                <a:solidFill>
                  <a:srgbClr val="CC0000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CC0000"/>
                </a:solidFill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9419" y="2590927"/>
            <a:ext cx="32004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25" dirty="0">
                <a:solidFill>
                  <a:srgbClr val="CC0000"/>
                </a:solidFill>
                <a:latin typeface="Arial"/>
                <a:cs typeface="Arial"/>
              </a:rPr>
              <a:t>EDA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42187" y="2515362"/>
            <a:ext cx="998219" cy="3327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 indent="310515">
              <a:lnSpc>
                <a:spcPts val="1090"/>
              </a:lnSpc>
              <a:spcBef>
                <a:spcPts val="330"/>
              </a:spcBef>
            </a:pPr>
            <a:r>
              <a:rPr sz="1100" b="1" spc="-10" dirty="0">
                <a:solidFill>
                  <a:srgbClr val="CC0000"/>
                </a:solidFill>
                <a:latin typeface="Arial"/>
                <a:cs typeface="Arial"/>
              </a:rPr>
              <a:t>Data- Preprocessing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7602" y="204292"/>
            <a:ext cx="6781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30" dirty="0">
                <a:solidFill>
                  <a:srgbClr val="CC0000"/>
                </a:solidFill>
              </a:rPr>
              <a:t>PRE-</a:t>
            </a:r>
            <a:r>
              <a:rPr spc="-160" dirty="0">
                <a:solidFill>
                  <a:srgbClr val="CC0000"/>
                </a:solidFill>
              </a:rPr>
              <a:t>PROCESSING:</a:t>
            </a:r>
            <a:r>
              <a:rPr spc="-320" dirty="0">
                <a:solidFill>
                  <a:srgbClr val="CC0000"/>
                </a:solidFill>
              </a:rPr>
              <a:t> </a:t>
            </a:r>
            <a:r>
              <a:rPr spc="-70" dirty="0">
                <a:solidFill>
                  <a:srgbClr val="CC0000"/>
                </a:solidFill>
              </a:rPr>
              <a:t>BOOKS</a:t>
            </a:r>
            <a:r>
              <a:rPr spc="-160" dirty="0">
                <a:solidFill>
                  <a:srgbClr val="CC0000"/>
                </a:solidFill>
              </a:rPr>
              <a:t> </a:t>
            </a:r>
            <a:r>
              <a:rPr spc="-55" dirty="0">
                <a:solidFill>
                  <a:srgbClr val="CC0000"/>
                </a:solidFill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1543" y="858392"/>
            <a:ext cx="7866380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Removed</a:t>
            </a:r>
            <a:r>
              <a:rPr sz="1800" spc="1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2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800" spc="1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“Image-URL-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S”,</a:t>
            </a:r>
            <a:r>
              <a:rPr sz="1800" spc="1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“Image-URL-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M”</a:t>
            </a:r>
            <a:r>
              <a:rPr sz="1800" spc="1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“Image-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URL-</a:t>
            </a:r>
            <a:endParaRPr sz="1800">
              <a:latin typeface="Arial MT"/>
              <a:cs typeface="Arial MT"/>
            </a:endParaRPr>
          </a:p>
          <a:p>
            <a:pPr marL="299085">
              <a:lnSpc>
                <a:spcPct val="100000"/>
              </a:lnSpc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L”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which</a:t>
            </a:r>
            <a:r>
              <a:rPr sz="1800" spc="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do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not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provide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any</a:t>
            </a:r>
            <a:r>
              <a:rPr sz="18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information</a:t>
            </a:r>
            <a:r>
              <a:rPr sz="1800" spc="-7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18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analysis.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Replaced</a:t>
            </a:r>
            <a:r>
              <a:rPr sz="1800" spc="-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“Publisher”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“Book-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Author”</a:t>
            </a:r>
            <a:r>
              <a:rPr sz="1800" spc="-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by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“Unknown”</a:t>
            </a:r>
            <a:endParaRPr sz="1800">
              <a:latin typeface="Arial MT"/>
              <a:cs typeface="Arial MT"/>
            </a:endParaRPr>
          </a:p>
          <a:p>
            <a:pPr marL="299085" marR="14604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Corrected</a:t>
            </a:r>
            <a:r>
              <a:rPr sz="1800" spc="3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misplaced</a:t>
            </a:r>
            <a:r>
              <a:rPr sz="1800" spc="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entries</a:t>
            </a:r>
            <a:r>
              <a:rPr sz="1800" spc="3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3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3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800" spc="3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“Book-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Title”,</a:t>
            </a:r>
            <a:r>
              <a:rPr sz="1800" spc="3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“Book-Author”, 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“Year-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Of-Publication”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“Publisher”.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Imputed</a:t>
            </a:r>
            <a:r>
              <a:rPr sz="1800" spc="-1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invalid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entries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columns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124F5C"/>
                </a:solidFill>
                <a:latin typeface="Arial MT"/>
                <a:cs typeface="Arial MT"/>
              </a:rPr>
              <a:t>“Year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of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Publication”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mode.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Cleaned</a:t>
            </a:r>
            <a:r>
              <a:rPr sz="18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“ISBN”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-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Converted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into</a:t>
            </a:r>
            <a:r>
              <a:rPr sz="1800" spc="-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uppercase.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Duplicates</a:t>
            </a:r>
            <a:r>
              <a:rPr sz="1800" spc="-8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removal.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4112" y="3480815"/>
            <a:ext cx="4064635" cy="1473835"/>
            <a:chOff x="134112" y="3480815"/>
            <a:chExt cx="4064635" cy="14738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4112" y="3480815"/>
              <a:ext cx="3427476" cy="14737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4259" y="3997023"/>
              <a:ext cx="594360" cy="3570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42359" y="3994403"/>
              <a:ext cx="525779" cy="30175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42359" y="3994403"/>
              <a:ext cx="525780" cy="301625"/>
            </a:xfrm>
            <a:custGeom>
              <a:avLst/>
              <a:gdLst/>
              <a:ahLst/>
              <a:cxnLst/>
              <a:rect l="l" t="t" r="r" b="b"/>
              <a:pathLst>
                <a:path w="525779" h="301625">
                  <a:moveTo>
                    <a:pt x="0" y="75311"/>
                  </a:moveTo>
                  <a:lnTo>
                    <a:pt x="374903" y="75311"/>
                  </a:lnTo>
                  <a:lnTo>
                    <a:pt x="374903" y="0"/>
                  </a:lnTo>
                  <a:lnTo>
                    <a:pt x="525779" y="150622"/>
                  </a:lnTo>
                  <a:lnTo>
                    <a:pt x="374903" y="301244"/>
                  </a:lnTo>
                  <a:lnTo>
                    <a:pt x="374903" y="225933"/>
                  </a:lnTo>
                  <a:lnTo>
                    <a:pt x="0" y="225933"/>
                  </a:lnTo>
                  <a:lnTo>
                    <a:pt x="0" y="75311"/>
                  </a:lnTo>
                  <a:close/>
                </a:path>
              </a:pathLst>
            </a:custGeom>
            <a:ln w="9144">
              <a:solidFill>
                <a:srgbClr val="FCA8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50435" y="3416808"/>
            <a:ext cx="4728971" cy="14569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787400">
              <a:lnSpc>
                <a:spcPct val="100000"/>
              </a:lnSpc>
              <a:spcBef>
                <a:spcPts val="95"/>
              </a:spcBef>
            </a:pPr>
            <a:r>
              <a:rPr spc="-140" dirty="0">
                <a:solidFill>
                  <a:srgbClr val="CC0000"/>
                </a:solidFill>
              </a:rPr>
              <a:t>PRE-</a:t>
            </a:r>
            <a:r>
              <a:rPr spc="-170" dirty="0">
                <a:solidFill>
                  <a:srgbClr val="CC0000"/>
                </a:solidFill>
              </a:rPr>
              <a:t>PROCESSING:</a:t>
            </a:r>
            <a:r>
              <a:rPr spc="-330" dirty="0">
                <a:solidFill>
                  <a:srgbClr val="CC0000"/>
                </a:solidFill>
              </a:rPr>
              <a:t> </a:t>
            </a:r>
            <a:r>
              <a:rPr spc="-135" dirty="0">
                <a:solidFill>
                  <a:srgbClr val="CC0000"/>
                </a:solidFill>
              </a:rPr>
              <a:t>USERS</a:t>
            </a:r>
            <a:r>
              <a:rPr spc="-190" dirty="0">
                <a:solidFill>
                  <a:srgbClr val="CC0000"/>
                </a:solidFill>
              </a:rPr>
              <a:t> </a:t>
            </a:r>
            <a:r>
              <a:rPr spc="-35" dirty="0">
                <a:solidFill>
                  <a:srgbClr val="CC0000"/>
                </a:solidFill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9104" y="1533271"/>
            <a:ext cx="707834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Cleaned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Location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separated</a:t>
            </a:r>
            <a:r>
              <a:rPr sz="1800" spc="-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City,</a:t>
            </a:r>
            <a:r>
              <a:rPr sz="18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state</a:t>
            </a:r>
            <a:r>
              <a:rPr sz="18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country.</a:t>
            </a:r>
            <a:endParaRPr sz="18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Imputed</a:t>
            </a:r>
            <a:r>
              <a:rPr sz="1800" spc="38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invalid</a:t>
            </a:r>
            <a:r>
              <a:rPr sz="1800" spc="40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entries</a:t>
            </a:r>
            <a:r>
              <a:rPr sz="1800" spc="409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and</a:t>
            </a:r>
            <a:r>
              <a:rPr sz="1800" spc="42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null</a:t>
            </a:r>
            <a:r>
              <a:rPr sz="1800" spc="40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values</a:t>
            </a:r>
            <a:r>
              <a:rPr sz="1800" spc="4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</a:t>
            </a:r>
            <a:r>
              <a:rPr sz="1800" spc="44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the</a:t>
            </a:r>
            <a:r>
              <a:rPr sz="1800" spc="4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column</a:t>
            </a:r>
            <a:r>
              <a:rPr sz="1800" spc="29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Age</a:t>
            </a:r>
            <a:r>
              <a:rPr sz="1800" spc="4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124F5C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median.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Duplicates</a:t>
            </a:r>
            <a:r>
              <a:rPr sz="1800" spc="-11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removal.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67639" y="2865120"/>
            <a:ext cx="8811895" cy="1873250"/>
            <a:chOff x="167639" y="2865120"/>
            <a:chExt cx="8811895" cy="1873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5651" y="2865120"/>
              <a:ext cx="4143755" cy="18196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7639" y="2865120"/>
              <a:ext cx="3721608" cy="18729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80104" y="3552444"/>
              <a:ext cx="964691" cy="4907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7348" y="3582924"/>
              <a:ext cx="868679" cy="38404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27348" y="3582924"/>
              <a:ext cx="868680" cy="384175"/>
            </a:xfrm>
            <a:custGeom>
              <a:avLst/>
              <a:gdLst/>
              <a:ahLst/>
              <a:cxnLst/>
              <a:rect l="l" t="t" r="r" b="b"/>
              <a:pathLst>
                <a:path w="868679" h="384175">
                  <a:moveTo>
                    <a:pt x="0" y="96012"/>
                  </a:moveTo>
                  <a:lnTo>
                    <a:pt x="676655" y="96012"/>
                  </a:lnTo>
                  <a:lnTo>
                    <a:pt x="676655" y="0"/>
                  </a:lnTo>
                  <a:lnTo>
                    <a:pt x="868679" y="191897"/>
                  </a:lnTo>
                  <a:lnTo>
                    <a:pt x="676655" y="383920"/>
                  </a:lnTo>
                  <a:lnTo>
                    <a:pt x="676655" y="287909"/>
                  </a:lnTo>
                  <a:lnTo>
                    <a:pt x="0" y="287909"/>
                  </a:lnTo>
                  <a:lnTo>
                    <a:pt x="0" y="96012"/>
                  </a:lnTo>
                  <a:close/>
                </a:path>
              </a:pathLst>
            </a:custGeom>
            <a:ln w="9144">
              <a:solidFill>
                <a:srgbClr val="FCA83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3187" rIns="0" bIns="0" rtlCol="0">
            <a:spAutoFit/>
          </a:bodyPr>
          <a:lstStyle/>
          <a:p>
            <a:pPr marL="575310">
              <a:lnSpc>
                <a:spcPct val="100000"/>
              </a:lnSpc>
              <a:spcBef>
                <a:spcPts val="95"/>
              </a:spcBef>
            </a:pPr>
            <a:r>
              <a:rPr spc="-185" dirty="0">
                <a:solidFill>
                  <a:srgbClr val="CC0000"/>
                </a:solidFill>
              </a:rPr>
              <a:t>PRE-</a:t>
            </a:r>
            <a:r>
              <a:rPr spc="-165" dirty="0">
                <a:solidFill>
                  <a:srgbClr val="CC0000"/>
                </a:solidFill>
              </a:rPr>
              <a:t>PROCESSING:</a:t>
            </a:r>
            <a:r>
              <a:rPr spc="-200" dirty="0">
                <a:solidFill>
                  <a:srgbClr val="CC0000"/>
                </a:solidFill>
              </a:rPr>
              <a:t> </a:t>
            </a:r>
            <a:r>
              <a:rPr spc="-204" dirty="0">
                <a:solidFill>
                  <a:srgbClr val="CC0000"/>
                </a:solidFill>
              </a:rPr>
              <a:t>RATINGS</a:t>
            </a:r>
            <a:r>
              <a:rPr spc="-215" dirty="0">
                <a:solidFill>
                  <a:srgbClr val="CC0000"/>
                </a:solidFill>
              </a:rPr>
              <a:t> </a:t>
            </a:r>
            <a:r>
              <a:rPr spc="-35" dirty="0">
                <a:solidFill>
                  <a:srgbClr val="CC0000"/>
                </a:solidFill>
              </a:rPr>
              <a:t>DATASET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8695" y="1217167"/>
            <a:ext cx="74764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Cleaned</a:t>
            </a:r>
            <a:r>
              <a:rPr sz="18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ISBN-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Converted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into</a:t>
            </a:r>
            <a:r>
              <a:rPr sz="1800" spc="-6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uppercase,</a:t>
            </a:r>
            <a:r>
              <a:rPr sz="18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removed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special</a:t>
            </a:r>
            <a:r>
              <a:rPr sz="18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characters.</a:t>
            </a:r>
            <a:endParaRPr sz="1800">
              <a:latin typeface="Arial MT"/>
              <a:cs typeface="Arial MT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124F5C"/>
                </a:solidFill>
                <a:latin typeface="Arial MT"/>
                <a:cs typeface="Arial MT"/>
              </a:rPr>
              <a:t>Removed</a:t>
            </a:r>
            <a:r>
              <a:rPr sz="1800" spc="-9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124F5C"/>
                </a:solidFill>
                <a:latin typeface="Arial MT"/>
                <a:cs typeface="Arial MT"/>
              </a:rPr>
              <a:t>duplicates.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8064" y="2441448"/>
            <a:ext cx="3547872" cy="23210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1663" rIns="0" bIns="0" rtlCol="0">
            <a:spAutoFit/>
          </a:bodyPr>
          <a:lstStyle/>
          <a:p>
            <a:pPr marL="2618740">
              <a:lnSpc>
                <a:spcPct val="100000"/>
              </a:lnSpc>
              <a:spcBef>
                <a:spcPts val="95"/>
              </a:spcBef>
            </a:pPr>
            <a:r>
              <a:rPr spc="-190" dirty="0">
                <a:solidFill>
                  <a:srgbClr val="CC0000"/>
                </a:solidFill>
              </a:rPr>
              <a:t>FINAL</a:t>
            </a:r>
            <a:r>
              <a:rPr spc="-195" dirty="0">
                <a:solidFill>
                  <a:srgbClr val="CC0000"/>
                </a:solidFill>
              </a:rPr>
              <a:t> </a:t>
            </a:r>
            <a:r>
              <a:rPr spc="-80" dirty="0">
                <a:solidFill>
                  <a:srgbClr val="CC0000"/>
                </a:solidFill>
              </a:rPr>
              <a:t>DATASET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31848" y="1358030"/>
            <a:ext cx="1036319" cy="1030605"/>
            <a:chOff x="1831848" y="1358030"/>
            <a:chExt cx="1036319" cy="10306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31848" y="1358030"/>
              <a:ext cx="1036319" cy="10300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83664" y="1383791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4" h="932814">
                  <a:moveTo>
                    <a:pt x="466090" y="0"/>
                  </a:moveTo>
                  <a:lnTo>
                    <a:pt x="418465" y="2412"/>
                  </a:lnTo>
                  <a:lnTo>
                    <a:pt x="372237" y="9525"/>
                  </a:lnTo>
                  <a:lnTo>
                    <a:pt x="327533" y="20955"/>
                  </a:lnTo>
                  <a:lnTo>
                    <a:pt x="284734" y="36575"/>
                  </a:lnTo>
                  <a:lnTo>
                    <a:pt x="243967" y="56261"/>
                  </a:lnTo>
                  <a:lnTo>
                    <a:pt x="205486" y="79629"/>
                  </a:lnTo>
                  <a:lnTo>
                    <a:pt x="169672" y="106425"/>
                  </a:lnTo>
                  <a:lnTo>
                    <a:pt x="136525" y="136525"/>
                  </a:lnTo>
                  <a:lnTo>
                    <a:pt x="106425" y="169672"/>
                  </a:lnTo>
                  <a:lnTo>
                    <a:pt x="79629" y="205486"/>
                  </a:lnTo>
                  <a:lnTo>
                    <a:pt x="56261" y="243967"/>
                  </a:lnTo>
                  <a:lnTo>
                    <a:pt x="36575" y="284734"/>
                  </a:lnTo>
                  <a:lnTo>
                    <a:pt x="20955" y="327533"/>
                  </a:lnTo>
                  <a:lnTo>
                    <a:pt x="9525" y="372237"/>
                  </a:lnTo>
                  <a:lnTo>
                    <a:pt x="2412" y="418465"/>
                  </a:lnTo>
                  <a:lnTo>
                    <a:pt x="0" y="466217"/>
                  </a:lnTo>
                  <a:lnTo>
                    <a:pt x="2412" y="513842"/>
                  </a:lnTo>
                  <a:lnTo>
                    <a:pt x="9525" y="560070"/>
                  </a:lnTo>
                  <a:lnTo>
                    <a:pt x="20955" y="604774"/>
                  </a:lnTo>
                  <a:lnTo>
                    <a:pt x="36575" y="647573"/>
                  </a:lnTo>
                  <a:lnTo>
                    <a:pt x="56261" y="688340"/>
                  </a:lnTo>
                  <a:lnTo>
                    <a:pt x="79629" y="726821"/>
                  </a:lnTo>
                  <a:lnTo>
                    <a:pt x="106425" y="762635"/>
                  </a:lnTo>
                  <a:lnTo>
                    <a:pt x="136525" y="795782"/>
                  </a:lnTo>
                  <a:lnTo>
                    <a:pt x="169672" y="825881"/>
                  </a:lnTo>
                  <a:lnTo>
                    <a:pt x="205486" y="852678"/>
                  </a:lnTo>
                  <a:lnTo>
                    <a:pt x="243967" y="876046"/>
                  </a:lnTo>
                  <a:lnTo>
                    <a:pt x="284734" y="895731"/>
                  </a:lnTo>
                  <a:lnTo>
                    <a:pt x="327533" y="911352"/>
                  </a:lnTo>
                  <a:lnTo>
                    <a:pt x="372237" y="922782"/>
                  </a:lnTo>
                  <a:lnTo>
                    <a:pt x="418465" y="929894"/>
                  </a:lnTo>
                  <a:lnTo>
                    <a:pt x="466090" y="932307"/>
                  </a:lnTo>
                  <a:lnTo>
                    <a:pt x="513842" y="929894"/>
                  </a:lnTo>
                  <a:lnTo>
                    <a:pt x="560069" y="922782"/>
                  </a:lnTo>
                  <a:lnTo>
                    <a:pt x="604774" y="911352"/>
                  </a:lnTo>
                  <a:lnTo>
                    <a:pt x="647573" y="895731"/>
                  </a:lnTo>
                  <a:lnTo>
                    <a:pt x="688340" y="876046"/>
                  </a:lnTo>
                  <a:lnTo>
                    <a:pt x="726821" y="852678"/>
                  </a:lnTo>
                  <a:lnTo>
                    <a:pt x="762635" y="825881"/>
                  </a:lnTo>
                  <a:lnTo>
                    <a:pt x="795782" y="795782"/>
                  </a:lnTo>
                  <a:lnTo>
                    <a:pt x="825881" y="762635"/>
                  </a:lnTo>
                  <a:lnTo>
                    <a:pt x="852678" y="726821"/>
                  </a:lnTo>
                  <a:lnTo>
                    <a:pt x="876046" y="688340"/>
                  </a:lnTo>
                  <a:lnTo>
                    <a:pt x="895731" y="647573"/>
                  </a:lnTo>
                  <a:lnTo>
                    <a:pt x="911352" y="604774"/>
                  </a:lnTo>
                  <a:lnTo>
                    <a:pt x="922782" y="560070"/>
                  </a:lnTo>
                  <a:lnTo>
                    <a:pt x="929894" y="513842"/>
                  </a:lnTo>
                  <a:lnTo>
                    <a:pt x="932307" y="466217"/>
                  </a:lnTo>
                  <a:lnTo>
                    <a:pt x="929894" y="418465"/>
                  </a:lnTo>
                  <a:lnTo>
                    <a:pt x="922782" y="372237"/>
                  </a:lnTo>
                  <a:lnTo>
                    <a:pt x="911352" y="327533"/>
                  </a:lnTo>
                  <a:lnTo>
                    <a:pt x="895731" y="284734"/>
                  </a:lnTo>
                  <a:lnTo>
                    <a:pt x="876046" y="243967"/>
                  </a:lnTo>
                  <a:lnTo>
                    <a:pt x="852678" y="205486"/>
                  </a:lnTo>
                  <a:lnTo>
                    <a:pt x="825881" y="169672"/>
                  </a:lnTo>
                  <a:lnTo>
                    <a:pt x="795782" y="136525"/>
                  </a:lnTo>
                  <a:lnTo>
                    <a:pt x="762635" y="106425"/>
                  </a:lnTo>
                  <a:lnTo>
                    <a:pt x="726821" y="79629"/>
                  </a:lnTo>
                  <a:lnTo>
                    <a:pt x="688340" y="56261"/>
                  </a:lnTo>
                  <a:lnTo>
                    <a:pt x="647573" y="36575"/>
                  </a:lnTo>
                  <a:lnTo>
                    <a:pt x="604774" y="20955"/>
                  </a:lnTo>
                  <a:lnTo>
                    <a:pt x="560069" y="9525"/>
                  </a:lnTo>
                  <a:lnTo>
                    <a:pt x="513842" y="2412"/>
                  </a:lnTo>
                  <a:lnTo>
                    <a:pt x="466090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884426" y="1384553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4" h="932814">
                  <a:moveTo>
                    <a:pt x="0" y="466217"/>
                  </a:moveTo>
                  <a:lnTo>
                    <a:pt x="2412" y="418465"/>
                  </a:lnTo>
                  <a:lnTo>
                    <a:pt x="9525" y="372237"/>
                  </a:lnTo>
                  <a:lnTo>
                    <a:pt x="20955" y="327533"/>
                  </a:lnTo>
                  <a:lnTo>
                    <a:pt x="36575" y="284734"/>
                  </a:lnTo>
                  <a:lnTo>
                    <a:pt x="56261" y="243967"/>
                  </a:lnTo>
                  <a:lnTo>
                    <a:pt x="79629" y="205486"/>
                  </a:lnTo>
                  <a:lnTo>
                    <a:pt x="106425" y="169672"/>
                  </a:lnTo>
                  <a:lnTo>
                    <a:pt x="136525" y="136525"/>
                  </a:lnTo>
                  <a:lnTo>
                    <a:pt x="169672" y="106425"/>
                  </a:lnTo>
                  <a:lnTo>
                    <a:pt x="205486" y="79629"/>
                  </a:lnTo>
                  <a:lnTo>
                    <a:pt x="243967" y="56261"/>
                  </a:lnTo>
                  <a:lnTo>
                    <a:pt x="284734" y="36575"/>
                  </a:lnTo>
                  <a:lnTo>
                    <a:pt x="327532" y="20955"/>
                  </a:lnTo>
                  <a:lnTo>
                    <a:pt x="372237" y="9525"/>
                  </a:lnTo>
                  <a:lnTo>
                    <a:pt x="418465" y="2412"/>
                  </a:lnTo>
                  <a:lnTo>
                    <a:pt x="466090" y="0"/>
                  </a:lnTo>
                  <a:lnTo>
                    <a:pt x="513842" y="2412"/>
                  </a:lnTo>
                  <a:lnTo>
                    <a:pt x="560069" y="9525"/>
                  </a:lnTo>
                  <a:lnTo>
                    <a:pt x="604774" y="20955"/>
                  </a:lnTo>
                  <a:lnTo>
                    <a:pt x="647573" y="36575"/>
                  </a:lnTo>
                  <a:lnTo>
                    <a:pt x="688340" y="56261"/>
                  </a:lnTo>
                  <a:lnTo>
                    <a:pt x="726821" y="79629"/>
                  </a:lnTo>
                  <a:lnTo>
                    <a:pt x="762635" y="106425"/>
                  </a:lnTo>
                  <a:lnTo>
                    <a:pt x="795782" y="136525"/>
                  </a:lnTo>
                  <a:lnTo>
                    <a:pt x="825881" y="169672"/>
                  </a:lnTo>
                  <a:lnTo>
                    <a:pt x="852678" y="205486"/>
                  </a:lnTo>
                  <a:lnTo>
                    <a:pt x="876046" y="243967"/>
                  </a:lnTo>
                  <a:lnTo>
                    <a:pt x="895731" y="284734"/>
                  </a:lnTo>
                  <a:lnTo>
                    <a:pt x="911351" y="327533"/>
                  </a:lnTo>
                  <a:lnTo>
                    <a:pt x="922782" y="372237"/>
                  </a:lnTo>
                  <a:lnTo>
                    <a:pt x="929894" y="418465"/>
                  </a:lnTo>
                  <a:lnTo>
                    <a:pt x="932307" y="466217"/>
                  </a:lnTo>
                  <a:lnTo>
                    <a:pt x="929894" y="513842"/>
                  </a:lnTo>
                  <a:lnTo>
                    <a:pt x="922782" y="560070"/>
                  </a:lnTo>
                  <a:lnTo>
                    <a:pt x="911351" y="604774"/>
                  </a:lnTo>
                  <a:lnTo>
                    <a:pt x="895731" y="647573"/>
                  </a:lnTo>
                  <a:lnTo>
                    <a:pt x="876046" y="688340"/>
                  </a:lnTo>
                  <a:lnTo>
                    <a:pt x="852678" y="726821"/>
                  </a:lnTo>
                  <a:lnTo>
                    <a:pt x="825881" y="762635"/>
                  </a:lnTo>
                  <a:lnTo>
                    <a:pt x="795782" y="795782"/>
                  </a:lnTo>
                  <a:lnTo>
                    <a:pt x="762635" y="825881"/>
                  </a:lnTo>
                  <a:lnTo>
                    <a:pt x="726821" y="852678"/>
                  </a:lnTo>
                  <a:lnTo>
                    <a:pt x="688340" y="876046"/>
                  </a:lnTo>
                  <a:lnTo>
                    <a:pt x="647573" y="895731"/>
                  </a:lnTo>
                  <a:lnTo>
                    <a:pt x="604774" y="911352"/>
                  </a:lnTo>
                  <a:lnTo>
                    <a:pt x="560069" y="922782"/>
                  </a:lnTo>
                  <a:lnTo>
                    <a:pt x="513842" y="929894"/>
                  </a:lnTo>
                  <a:lnTo>
                    <a:pt x="466090" y="932307"/>
                  </a:lnTo>
                  <a:lnTo>
                    <a:pt x="418465" y="929894"/>
                  </a:lnTo>
                  <a:lnTo>
                    <a:pt x="372237" y="922782"/>
                  </a:lnTo>
                  <a:lnTo>
                    <a:pt x="327532" y="911352"/>
                  </a:lnTo>
                  <a:lnTo>
                    <a:pt x="284734" y="895731"/>
                  </a:lnTo>
                  <a:lnTo>
                    <a:pt x="243967" y="876046"/>
                  </a:lnTo>
                  <a:lnTo>
                    <a:pt x="205486" y="852678"/>
                  </a:lnTo>
                  <a:lnTo>
                    <a:pt x="169672" y="825881"/>
                  </a:lnTo>
                  <a:lnTo>
                    <a:pt x="136525" y="795782"/>
                  </a:lnTo>
                  <a:lnTo>
                    <a:pt x="106425" y="762635"/>
                  </a:lnTo>
                  <a:lnTo>
                    <a:pt x="79629" y="726821"/>
                  </a:lnTo>
                  <a:lnTo>
                    <a:pt x="56261" y="688340"/>
                  </a:lnTo>
                  <a:lnTo>
                    <a:pt x="36575" y="647573"/>
                  </a:lnTo>
                  <a:lnTo>
                    <a:pt x="20955" y="604774"/>
                  </a:lnTo>
                  <a:lnTo>
                    <a:pt x="9525" y="560070"/>
                  </a:lnTo>
                  <a:lnTo>
                    <a:pt x="2412" y="513842"/>
                  </a:lnTo>
                  <a:lnTo>
                    <a:pt x="0" y="466217"/>
                  </a:lnTo>
                  <a:close/>
                </a:path>
              </a:pathLst>
            </a:custGeom>
            <a:ln w="38100">
              <a:solidFill>
                <a:srgbClr val="DEE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103247" y="1746630"/>
            <a:ext cx="4908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5FBFF"/>
                </a:solidFill>
                <a:latin typeface="Arial"/>
                <a:cs typeface="Arial"/>
              </a:rPr>
              <a:t>BOOKS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27604" y="1636776"/>
            <a:ext cx="464820" cy="463550"/>
            <a:chOff x="2927604" y="1636776"/>
            <a:chExt cx="464820" cy="4635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7604" y="1636776"/>
              <a:ext cx="464819" cy="46329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61132" y="1650999"/>
              <a:ext cx="398145" cy="396240"/>
            </a:xfrm>
            <a:custGeom>
              <a:avLst/>
              <a:gdLst/>
              <a:ahLst/>
              <a:cxnLst/>
              <a:rect l="l" t="t" r="r" b="b"/>
              <a:pathLst>
                <a:path w="398145" h="396239">
                  <a:moveTo>
                    <a:pt x="397764" y="134620"/>
                  </a:moveTo>
                  <a:lnTo>
                    <a:pt x="262382" y="134620"/>
                  </a:lnTo>
                  <a:lnTo>
                    <a:pt x="262382" y="0"/>
                  </a:lnTo>
                  <a:lnTo>
                    <a:pt x="135382" y="0"/>
                  </a:lnTo>
                  <a:lnTo>
                    <a:pt x="135382" y="134620"/>
                  </a:lnTo>
                  <a:lnTo>
                    <a:pt x="0" y="134620"/>
                  </a:lnTo>
                  <a:lnTo>
                    <a:pt x="0" y="261620"/>
                  </a:lnTo>
                  <a:lnTo>
                    <a:pt x="135382" y="261620"/>
                  </a:lnTo>
                  <a:lnTo>
                    <a:pt x="135382" y="396240"/>
                  </a:lnTo>
                  <a:lnTo>
                    <a:pt x="262382" y="396240"/>
                  </a:lnTo>
                  <a:lnTo>
                    <a:pt x="262382" y="261620"/>
                  </a:lnTo>
                  <a:lnTo>
                    <a:pt x="397764" y="261620"/>
                  </a:lnTo>
                  <a:lnTo>
                    <a:pt x="397764" y="134620"/>
                  </a:lnTo>
                  <a:close/>
                </a:path>
              </a:pathLst>
            </a:custGeom>
            <a:solidFill>
              <a:srgbClr val="F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53384" y="1358030"/>
            <a:ext cx="1036319" cy="1030605"/>
            <a:chOff x="3453384" y="1358030"/>
            <a:chExt cx="1036319" cy="103060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53384" y="1358030"/>
              <a:ext cx="1036319" cy="103007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506724" y="1383791"/>
              <a:ext cx="930910" cy="932815"/>
            </a:xfrm>
            <a:custGeom>
              <a:avLst/>
              <a:gdLst/>
              <a:ahLst/>
              <a:cxnLst/>
              <a:rect l="l" t="t" r="r" b="b"/>
              <a:pathLst>
                <a:path w="930910" h="932814">
                  <a:moveTo>
                    <a:pt x="465327" y="0"/>
                  </a:moveTo>
                  <a:lnTo>
                    <a:pt x="417829" y="2412"/>
                  </a:lnTo>
                  <a:lnTo>
                    <a:pt x="371601" y="9525"/>
                  </a:lnTo>
                  <a:lnTo>
                    <a:pt x="327025" y="20955"/>
                  </a:lnTo>
                  <a:lnTo>
                    <a:pt x="284225" y="36575"/>
                  </a:lnTo>
                  <a:lnTo>
                    <a:pt x="243586" y="56261"/>
                  </a:lnTo>
                  <a:lnTo>
                    <a:pt x="205104" y="79629"/>
                  </a:lnTo>
                  <a:lnTo>
                    <a:pt x="169290" y="106425"/>
                  </a:lnTo>
                  <a:lnTo>
                    <a:pt x="136271" y="136525"/>
                  </a:lnTo>
                  <a:lnTo>
                    <a:pt x="106299" y="169672"/>
                  </a:lnTo>
                  <a:lnTo>
                    <a:pt x="79501" y="205486"/>
                  </a:lnTo>
                  <a:lnTo>
                    <a:pt x="56134" y="243967"/>
                  </a:lnTo>
                  <a:lnTo>
                    <a:pt x="36575" y="284734"/>
                  </a:lnTo>
                  <a:lnTo>
                    <a:pt x="20954" y="327533"/>
                  </a:lnTo>
                  <a:lnTo>
                    <a:pt x="9398" y="372237"/>
                  </a:lnTo>
                  <a:lnTo>
                    <a:pt x="2412" y="418465"/>
                  </a:lnTo>
                  <a:lnTo>
                    <a:pt x="0" y="466217"/>
                  </a:lnTo>
                  <a:lnTo>
                    <a:pt x="2412" y="513842"/>
                  </a:lnTo>
                  <a:lnTo>
                    <a:pt x="9398" y="560070"/>
                  </a:lnTo>
                  <a:lnTo>
                    <a:pt x="20954" y="604774"/>
                  </a:lnTo>
                  <a:lnTo>
                    <a:pt x="36575" y="647573"/>
                  </a:lnTo>
                  <a:lnTo>
                    <a:pt x="56134" y="688340"/>
                  </a:lnTo>
                  <a:lnTo>
                    <a:pt x="79501" y="726821"/>
                  </a:lnTo>
                  <a:lnTo>
                    <a:pt x="106299" y="762635"/>
                  </a:lnTo>
                  <a:lnTo>
                    <a:pt x="136271" y="795782"/>
                  </a:lnTo>
                  <a:lnTo>
                    <a:pt x="169290" y="825881"/>
                  </a:lnTo>
                  <a:lnTo>
                    <a:pt x="205104" y="852678"/>
                  </a:lnTo>
                  <a:lnTo>
                    <a:pt x="243586" y="876046"/>
                  </a:lnTo>
                  <a:lnTo>
                    <a:pt x="284225" y="895731"/>
                  </a:lnTo>
                  <a:lnTo>
                    <a:pt x="327025" y="911352"/>
                  </a:lnTo>
                  <a:lnTo>
                    <a:pt x="371601" y="922782"/>
                  </a:lnTo>
                  <a:lnTo>
                    <a:pt x="417829" y="929894"/>
                  </a:lnTo>
                  <a:lnTo>
                    <a:pt x="465327" y="932307"/>
                  </a:lnTo>
                  <a:lnTo>
                    <a:pt x="512952" y="929894"/>
                  </a:lnTo>
                  <a:lnTo>
                    <a:pt x="559180" y="922782"/>
                  </a:lnTo>
                  <a:lnTo>
                    <a:pt x="603758" y="911352"/>
                  </a:lnTo>
                  <a:lnTo>
                    <a:pt x="646556" y="895731"/>
                  </a:lnTo>
                  <a:lnTo>
                    <a:pt x="687197" y="876046"/>
                  </a:lnTo>
                  <a:lnTo>
                    <a:pt x="725551" y="852678"/>
                  </a:lnTo>
                  <a:lnTo>
                    <a:pt x="761491" y="825881"/>
                  </a:lnTo>
                  <a:lnTo>
                    <a:pt x="794512" y="795782"/>
                  </a:lnTo>
                  <a:lnTo>
                    <a:pt x="824484" y="762635"/>
                  </a:lnTo>
                  <a:lnTo>
                    <a:pt x="851280" y="726821"/>
                  </a:lnTo>
                  <a:lnTo>
                    <a:pt x="874649" y="688340"/>
                  </a:lnTo>
                  <a:lnTo>
                    <a:pt x="894206" y="647573"/>
                  </a:lnTo>
                  <a:lnTo>
                    <a:pt x="909827" y="604774"/>
                  </a:lnTo>
                  <a:lnTo>
                    <a:pt x="921385" y="560070"/>
                  </a:lnTo>
                  <a:lnTo>
                    <a:pt x="928370" y="513842"/>
                  </a:lnTo>
                  <a:lnTo>
                    <a:pt x="930783" y="466217"/>
                  </a:lnTo>
                  <a:lnTo>
                    <a:pt x="928370" y="418465"/>
                  </a:lnTo>
                  <a:lnTo>
                    <a:pt x="921385" y="372237"/>
                  </a:lnTo>
                  <a:lnTo>
                    <a:pt x="909827" y="327533"/>
                  </a:lnTo>
                  <a:lnTo>
                    <a:pt x="894206" y="284734"/>
                  </a:lnTo>
                  <a:lnTo>
                    <a:pt x="874649" y="243967"/>
                  </a:lnTo>
                  <a:lnTo>
                    <a:pt x="851280" y="205486"/>
                  </a:lnTo>
                  <a:lnTo>
                    <a:pt x="824484" y="169672"/>
                  </a:lnTo>
                  <a:lnTo>
                    <a:pt x="794512" y="136525"/>
                  </a:lnTo>
                  <a:lnTo>
                    <a:pt x="761491" y="106425"/>
                  </a:lnTo>
                  <a:lnTo>
                    <a:pt x="725551" y="79629"/>
                  </a:lnTo>
                  <a:lnTo>
                    <a:pt x="687197" y="56261"/>
                  </a:lnTo>
                  <a:lnTo>
                    <a:pt x="646556" y="36575"/>
                  </a:lnTo>
                  <a:lnTo>
                    <a:pt x="603758" y="20955"/>
                  </a:lnTo>
                  <a:lnTo>
                    <a:pt x="559180" y="9525"/>
                  </a:lnTo>
                  <a:lnTo>
                    <a:pt x="512952" y="2412"/>
                  </a:lnTo>
                  <a:lnTo>
                    <a:pt x="465327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7486" y="1384553"/>
              <a:ext cx="930910" cy="932815"/>
            </a:xfrm>
            <a:custGeom>
              <a:avLst/>
              <a:gdLst/>
              <a:ahLst/>
              <a:cxnLst/>
              <a:rect l="l" t="t" r="r" b="b"/>
              <a:pathLst>
                <a:path w="930910" h="932814">
                  <a:moveTo>
                    <a:pt x="0" y="466217"/>
                  </a:moveTo>
                  <a:lnTo>
                    <a:pt x="2412" y="418465"/>
                  </a:lnTo>
                  <a:lnTo>
                    <a:pt x="9398" y="372237"/>
                  </a:lnTo>
                  <a:lnTo>
                    <a:pt x="20954" y="327533"/>
                  </a:lnTo>
                  <a:lnTo>
                    <a:pt x="36575" y="284734"/>
                  </a:lnTo>
                  <a:lnTo>
                    <a:pt x="56134" y="243967"/>
                  </a:lnTo>
                  <a:lnTo>
                    <a:pt x="79501" y="205486"/>
                  </a:lnTo>
                  <a:lnTo>
                    <a:pt x="106299" y="169672"/>
                  </a:lnTo>
                  <a:lnTo>
                    <a:pt x="136271" y="136525"/>
                  </a:lnTo>
                  <a:lnTo>
                    <a:pt x="169290" y="106425"/>
                  </a:lnTo>
                  <a:lnTo>
                    <a:pt x="205104" y="79629"/>
                  </a:lnTo>
                  <a:lnTo>
                    <a:pt x="243586" y="56261"/>
                  </a:lnTo>
                  <a:lnTo>
                    <a:pt x="284225" y="36575"/>
                  </a:lnTo>
                  <a:lnTo>
                    <a:pt x="327025" y="20955"/>
                  </a:lnTo>
                  <a:lnTo>
                    <a:pt x="371601" y="9525"/>
                  </a:lnTo>
                  <a:lnTo>
                    <a:pt x="417829" y="2412"/>
                  </a:lnTo>
                  <a:lnTo>
                    <a:pt x="465327" y="0"/>
                  </a:lnTo>
                  <a:lnTo>
                    <a:pt x="512952" y="2412"/>
                  </a:lnTo>
                  <a:lnTo>
                    <a:pt x="559180" y="9525"/>
                  </a:lnTo>
                  <a:lnTo>
                    <a:pt x="603758" y="20955"/>
                  </a:lnTo>
                  <a:lnTo>
                    <a:pt x="646556" y="36575"/>
                  </a:lnTo>
                  <a:lnTo>
                    <a:pt x="687197" y="56261"/>
                  </a:lnTo>
                  <a:lnTo>
                    <a:pt x="725551" y="79629"/>
                  </a:lnTo>
                  <a:lnTo>
                    <a:pt x="761491" y="106425"/>
                  </a:lnTo>
                  <a:lnTo>
                    <a:pt x="794512" y="136525"/>
                  </a:lnTo>
                  <a:lnTo>
                    <a:pt x="824484" y="169672"/>
                  </a:lnTo>
                  <a:lnTo>
                    <a:pt x="851280" y="205486"/>
                  </a:lnTo>
                  <a:lnTo>
                    <a:pt x="874649" y="243967"/>
                  </a:lnTo>
                  <a:lnTo>
                    <a:pt x="894206" y="284734"/>
                  </a:lnTo>
                  <a:lnTo>
                    <a:pt x="909827" y="327533"/>
                  </a:lnTo>
                  <a:lnTo>
                    <a:pt x="921385" y="372237"/>
                  </a:lnTo>
                  <a:lnTo>
                    <a:pt x="928369" y="418465"/>
                  </a:lnTo>
                  <a:lnTo>
                    <a:pt x="930783" y="466217"/>
                  </a:lnTo>
                  <a:lnTo>
                    <a:pt x="928369" y="513842"/>
                  </a:lnTo>
                  <a:lnTo>
                    <a:pt x="921385" y="560070"/>
                  </a:lnTo>
                  <a:lnTo>
                    <a:pt x="909827" y="604774"/>
                  </a:lnTo>
                  <a:lnTo>
                    <a:pt x="894206" y="647573"/>
                  </a:lnTo>
                  <a:lnTo>
                    <a:pt x="874649" y="688340"/>
                  </a:lnTo>
                  <a:lnTo>
                    <a:pt x="851280" y="726821"/>
                  </a:lnTo>
                  <a:lnTo>
                    <a:pt x="824484" y="762635"/>
                  </a:lnTo>
                  <a:lnTo>
                    <a:pt x="794512" y="795782"/>
                  </a:lnTo>
                  <a:lnTo>
                    <a:pt x="761491" y="825881"/>
                  </a:lnTo>
                  <a:lnTo>
                    <a:pt x="725551" y="852678"/>
                  </a:lnTo>
                  <a:lnTo>
                    <a:pt x="687197" y="876046"/>
                  </a:lnTo>
                  <a:lnTo>
                    <a:pt x="646556" y="895731"/>
                  </a:lnTo>
                  <a:lnTo>
                    <a:pt x="603758" y="911352"/>
                  </a:lnTo>
                  <a:lnTo>
                    <a:pt x="559180" y="922782"/>
                  </a:lnTo>
                  <a:lnTo>
                    <a:pt x="512952" y="929894"/>
                  </a:lnTo>
                  <a:lnTo>
                    <a:pt x="465327" y="932307"/>
                  </a:lnTo>
                  <a:lnTo>
                    <a:pt x="417829" y="929894"/>
                  </a:lnTo>
                  <a:lnTo>
                    <a:pt x="371601" y="922782"/>
                  </a:lnTo>
                  <a:lnTo>
                    <a:pt x="327025" y="911352"/>
                  </a:lnTo>
                  <a:lnTo>
                    <a:pt x="284225" y="895731"/>
                  </a:lnTo>
                  <a:lnTo>
                    <a:pt x="243586" y="876046"/>
                  </a:lnTo>
                  <a:lnTo>
                    <a:pt x="205104" y="852678"/>
                  </a:lnTo>
                  <a:lnTo>
                    <a:pt x="169290" y="825881"/>
                  </a:lnTo>
                  <a:lnTo>
                    <a:pt x="136271" y="795782"/>
                  </a:lnTo>
                  <a:lnTo>
                    <a:pt x="106299" y="762635"/>
                  </a:lnTo>
                  <a:lnTo>
                    <a:pt x="79501" y="726821"/>
                  </a:lnTo>
                  <a:lnTo>
                    <a:pt x="56134" y="688340"/>
                  </a:lnTo>
                  <a:lnTo>
                    <a:pt x="36575" y="647573"/>
                  </a:lnTo>
                  <a:lnTo>
                    <a:pt x="20954" y="604774"/>
                  </a:lnTo>
                  <a:lnTo>
                    <a:pt x="9398" y="560070"/>
                  </a:lnTo>
                  <a:lnTo>
                    <a:pt x="2412" y="513842"/>
                  </a:lnTo>
                  <a:lnTo>
                    <a:pt x="0" y="466217"/>
                  </a:lnTo>
                  <a:close/>
                </a:path>
              </a:pathLst>
            </a:custGeom>
            <a:ln w="38100">
              <a:solidFill>
                <a:srgbClr val="DEE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674490" y="1746630"/>
            <a:ext cx="58420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5FBFF"/>
                </a:solidFill>
                <a:latin typeface="Arial"/>
                <a:cs typeface="Arial"/>
              </a:rPr>
              <a:t>RATINGS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50664" y="1636776"/>
            <a:ext cx="463550" cy="463550"/>
            <a:chOff x="4550664" y="1636776"/>
            <a:chExt cx="463550" cy="46355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50664" y="1636776"/>
              <a:ext cx="463296" cy="4632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584192" y="1650999"/>
              <a:ext cx="396240" cy="396240"/>
            </a:xfrm>
            <a:custGeom>
              <a:avLst/>
              <a:gdLst/>
              <a:ahLst/>
              <a:cxnLst/>
              <a:rect l="l" t="t" r="r" b="b"/>
              <a:pathLst>
                <a:path w="396239" h="396239">
                  <a:moveTo>
                    <a:pt x="395859" y="134620"/>
                  </a:moveTo>
                  <a:lnTo>
                    <a:pt x="261366" y="134620"/>
                  </a:lnTo>
                  <a:lnTo>
                    <a:pt x="261366" y="0"/>
                  </a:lnTo>
                  <a:lnTo>
                    <a:pt x="134493" y="0"/>
                  </a:lnTo>
                  <a:lnTo>
                    <a:pt x="134493" y="134620"/>
                  </a:lnTo>
                  <a:lnTo>
                    <a:pt x="0" y="134620"/>
                  </a:lnTo>
                  <a:lnTo>
                    <a:pt x="0" y="261620"/>
                  </a:lnTo>
                  <a:lnTo>
                    <a:pt x="134493" y="261620"/>
                  </a:lnTo>
                  <a:lnTo>
                    <a:pt x="134493" y="396240"/>
                  </a:lnTo>
                  <a:lnTo>
                    <a:pt x="261366" y="396240"/>
                  </a:lnTo>
                  <a:lnTo>
                    <a:pt x="261366" y="261620"/>
                  </a:lnTo>
                  <a:lnTo>
                    <a:pt x="395859" y="261620"/>
                  </a:lnTo>
                  <a:lnTo>
                    <a:pt x="395859" y="134620"/>
                  </a:lnTo>
                  <a:close/>
                </a:path>
              </a:pathLst>
            </a:custGeom>
            <a:solidFill>
              <a:srgbClr val="F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076444" y="1358030"/>
            <a:ext cx="1036319" cy="1030605"/>
            <a:chOff x="5076444" y="1358030"/>
            <a:chExt cx="1036319" cy="1030605"/>
          </a:xfrm>
        </p:grpSpPr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6444" y="1358030"/>
              <a:ext cx="1036320" cy="1030077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28260" y="1383791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4" h="932814">
                  <a:moveTo>
                    <a:pt x="466089" y="0"/>
                  </a:moveTo>
                  <a:lnTo>
                    <a:pt x="418464" y="2412"/>
                  </a:lnTo>
                  <a:lnTo>
                    <a:pt x="372237" y="9525"/>
                  </a:lnTo>
                  <a:lnTo>
                    <a:pt x="327532" y="20955"/>
                  </a:lnTo>
                  <a:lnTo>
                    <a:pt x="284734" y="36575"/>
                  </a:lnTo>
                  <a:lnTo>
                    <a:pt x="243966" y="56261"/>
                  </a:lnTo>
                  <a:lnTo>
                    <a:pt x="205486" y="79629"/>
                  </a:lnTo>
                  <a:lnTo>
                    <a:pt x="169672" y="106425"/>
                  </a:lnTo>
                  <a:lnTo>
                    <a:pt x="136525" y="136525"/>
                  </a:lnTo>
                  <a:lnTo>
                    <a:pt x="106425" y="169672"/>
                  </a:lnTo>
                  <a:lnTo>
                    <a:pt x="79628" y="205486"/>
                  </a:lnTo>
                  <a:lnTo>
                    <a:pt x="56261" y="243967"/>
                  </a:lnTo>
                  <a:lnTo>
                    <a:pt x="36575" y="284734"/>
                  </a:lnTo>
                  <a:lnTo>
                    <a:pt x="20954" y="327533"/>
                  </a:lnTo>
                  <a:lnTo>
                    <a:pt x="9525" y="372237"/>
                  </a:lnTo>
                  <a:lnTo>
                    <a:pt x="2412" y="418465"/>
                  </a:lnTo>
                  <a:lnTo>
                    <a:pt x="0" y="466217"/>
                  </a:lnTo>
                  <a:lnTo>
                    <a:pt x="2412" y="513842"/>
                  </a:lnTo>
                  <a:lnTo>
                    <a:pt x="9525" y="560070"/>
                  </a:lnTo>
                  <a:lnTo>
                    <a:pt x="20954" y="604774"/>
                  </a:lnTo>
                  <a:lnTo>
                    <a:pt x="36575" y="647573"/>
                  </a:lnTo>
                  <a:lnTo>
                    <a:pt x="56261" y="688340"/>
                  </a:lnTo>
                  <a:lnTo>
                    <a:pt x="79628" y="726821"/>
                  </a:lnTo>
                  <a:lnTo>
                    <a:pt x="106425" y="762635"/>
                  </a:lnTo>
                  <a:lnTo>
                    <a:pt x="136525" y="795782"/>
                  </a:lnTo>
                  <a:lnTo>
                    <a:pt x="169672" y="825881"/>
                  </a:lnTo>
                  <a:lnTo>
                    <a:pt x="205486" y="852678"/>
                  </a:lnTo>
                  <a:lnTo>
                    <a:pt x="243966" y="876046"/>
                  </a:lnTo>
                  <a:lnTo>
                    <a:pt x="284734" y="895731"/>
                  </a:lnTo>
                  <a:lnTo>
                    <a:pt x="327532" y="911352"/>
                  </a:lnTo>
                  <a:lnTo>
                    <a:pt x="372237" y="922782"/>
                  </a:lnTo>
                  <a:lnTo>
                    <a:pt x="418464" y="929894"/>
                  </a:lnTo>
                  <a:lnTo>
                    <a:pt x="466089" y="932307"/>
                  </a:lnTo>
                  <a:lnTo>
                    <a:pt x="513841" y="929894"/>
                  </a:lnTo>
                  <a:lnTo>
                    <a:pt x="560069" y="922782"/>
                  </a:lnTo>
                  <a:lnTo>
                    <a:pt x="604774" y="911352"/>
                  </a:lnTo>
                  <a:lnTo>
                    <a:pt x="647573" y="895731"/>
                  </a:lnTo>
                  <a:lnTo>
                    <a:pt x="688339" y="876046"/>
                  </a:lnTo>
                  <a:lnTo>
                    <a:pt x="726820" y="852678"/>
                  </a:lnTo>
                  <a:lnTo>
                    <a:pt x="762635" y="825881"/>
                  </a:lnTo>
                  <a:lnTo>
                    <a:pt x="795781" y="795782"/>
                  </a:lnTo>
                  <a:lnTo>
                    <a:pt x="825880" y="762635"/>
                  </a:lnTo>
                  <a:lnTo>
                    <a:pt x="852677" y="726821"/>
                  </a:lnTo>
                  <a:lnTo>
                    <a:pt x="876045" y="688340"/>
                  </a:lnTo>
                  <a:lnTo>
                    <a:pt x="895730" y="647573"/>
                  </a:lnTo>
                  <a:lnTo>
                    <a:pt x="911351" y="604774"/>
                  </a:lnTo>
                  <a:lnTo>
                    <a:pt x="922781" y="560070"/>
                  </a:lnTo>
                  <a:lnTo>
                    <a:pt x="929893" y="513842"/>
                  </a:lnTo>
                  <a:lnTo>
                    <a:pt x="932306" y="466217"/>
                  </a:lnTo>
                  <a:lnTo>
                    <a:pt x="929893" y="418465"/>
                  </a:lnTo>
                  <a:lnTo>
                    <a:pt x="922781" y="372237"/>
                  </a:lnTo>
                  <a:lnTo>
                    <a:pt x="911351" y="327533"/>
                  </a:lnTo>
                  <a:lnTo>
                    <a:pt x="895730" y="284734"/>
                  </a:lnTo>
                  <a:lnTo>
                    <a:pt x="876045" y="243967"/>
                  </a:lnTo>
                  <a:lnTo>
                    <a:pt x="852677" y="205486"/>
                  </a:lnTo>
                  <a:lnTo>
                    <a:pt x="825880" y="169672"/>
                  </a:lnTo>
                  <a:lnTo>
                    <a:pt x="795781" y="136525"/>
                  </a:lnTo>
                  <a:lnTo>
                    <a:pt x="762635" y="106425"/>
                  </a:lnTo>
                  <a:lnTo>
                    <a:pt x="726820" y="79629"/>
                  </a:lnTo>
                  <a:lnTo>
                    <a:pt x="688339" y="56261"/>
                  </a:lnTo>
                  <a:lnTo>
                    <a:pt x="647573" y="36575"/>
                  </a:lnTo>
                  <a:lnTo>
                    <a:pt x="604774" y="20955"/>
                  </a:lnTo>
                  <a:lnTo>
                    <a:pt x="560069" y="9525"/>
                  </a:lnTo>
                  <a:lnTo>
                    <a:pt x="513841" y="2412"/>
                  </a:lnTo>
                  <a:lnTo>
                    <a:pt x="466089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29022" y="1384553"/>
              <a:ext cx="932815" cy="932815"/>
            </a:xfrm>
            <a:custGeom>
              <a:avLst/>
              <a:gdLst/>
              <a:ahLst/>
              <a:cxnLst/>
              <a:rect l="l" t="t" r="r" b="b"/>
              <a:pathLst>
                <a:path w="932814" h="932814">
                  <a:moveTo>
                    <a:pt x="0" y="466217"/>
                  </a:moveTo>
                  <a:lnTo>
                    <a:pt x="2412" y="418465"/>
                  </a:lnTo>
                  <a:lnTo>
                    <a:pt x="9525" y="372237"/>
                  </a:lnTo>
                  <a:lnTo>
                    <a:pt x="20954" y="327533"/>
                  </a:lnTo>
                  <a:lnTo>
                    <a:pt x="36575" y="284734"/>
                  </a:lnTo>
                  <a:lnTo>
                    <a:pt x="56261" y="243967"/>
                  </a:lnTo>
                  <a:lnTo>
                    <a:pt x="79628" y="205486"/>
                  </a:lnTo>
                  <a:lnTo>
                    <a:pt x="106425" y="169672"/>
                  </a:lnTo>
                  <a:lnTo>
                    <a:pt x="136525" y="136525"/>
                  </a:lnTo>
                  <a:lnTo>
                    <a:pt x="169672" y="106425"/>
                  </a:lnTo>
                  <a:lnTo>
                    <a:pt x="205486" y="79629"/>
                  </a:lnTo>
                  <a:lnTo>
                    <a:pt x="243966" y="56261"/>
                  </a:lnTo>
                  <a:lnTo>
                    <a:pt x="284733" y="36575"/>
                  </a:lnTo>
                  <a:lnTo>
                    <a:pt x="327532" y="20955"/>
                  </a:lnTo>
                  <a:lnTo>
                    <a:pt x="372237" y="9525"/>
                  </a:lnTo>
                  <a:lnTo>
                    <a:pt x="418464" y="2412"/>
                  </a:lnTo>
                  <a:lnTo>
                    <a:pt x="466089" y="0"/>
                  </a:lnTo>
                  <a:lnTo>
                    <a:pt x="513841" y="2412"/>
                  </a:lnTo>
                  <a:lnTo>
                    <a:pt x="560069" y="9525"/>
                  </a:lnTo>
                  <a:lnTo>
                    <a:pt x="604774" y="20955"/>
                  </a:lnTo>
                  <a:lnTo>
                    <a:pt x="647573" y="36575"/>
                  </a:lnTo>
                  <a:lnTo>
                    <a:pt x="688339" y="56261"/>
                  </a:lnTo>
                  <a:lnTo>
                    <a:pt x="726820" y="79629"/>
                  </a:lnTo>
                  <a:lnTo>
                    <a:pt x="762635" y="106425"/>
                  </a:lnTo>
                  <a:lnTo>
                    <a:pt x="795781" y="136525"/>
                  </a:lnTo>
                  <a:lnTo>
                    <a:pt x="825880" y="169672"/>
                  </a:lnTo>
                  <a:lnTo>
                    <a:pt x="852677" y="205486"/>
                  </a:lnTo>
                  <a:lnTo>
                    <a:pt x="876045" y="243967"/>
                  </a:lnTo>
                  <a:lnTo>
                    <a:pt x="895730" y="284734"/>
                  </a:lnTo>
                  <a:lnTo>
                    <a:pt x="911351" y="327533"/>
                  </a:lnTo>
                  <a:lnTo>
                    <a:pt x="922781" y="372237"/>
                  </a:lnTo>
                  <a:lnTo>
                    <a:pt x="929893" y="418465"/>
                  </a:lnTo>
                  <a:lnTo>
                    <a:pt x="932306" y="466217"/>
                  </a:lnTo>
                  <a:lnTo>
                    <a:pt x="929893" y="513842"/>
                  </a:lnTo>
                  <a:lnTo>
                    <a:pt x="922781" y="560070"/>
                  </a:lnTo>
                  <a:lnTo>
                    <a:pt x="911351" y="604774"/>
                  </a:lnTo>
                  <a:lnTo>
                    <a:pt x="895730" y="647573"/>
                  </a:lnTo>
                  <a:lnTo>
                    <a:pt x="876045" y="688340"/>
                  </a:lnTo>
                  <a:lnTo>
                    <a:pt x="852677" y="726821"/>
                  </a:lnTo>
                  <a:lnTo>
                    <a:pt x="825880" y="762635"/>
                  </a:lnTo>
                  <a:lnTo>
                    <a:pt x="795781" y="795782"/>
                  </a:lnTo>
                  <a:lnTo>
                    <a:pt x="762635" y="825881"/>
                  </a:lnTo>
                  <a:lnTo>
                    <a:pt x="726820" y="852678"/>
                  </a:lnTo>
                  <a:lnTo>
                    <a:pt x="688339" y="876046"/>
                  </a:lnTo>
                  <a:lnTo>
                    <a:pt x="647573" y="895731"/>
                  </a:lnTo>
                  <a:lnTo>
                    <a:pt x="604774" y="911352"/>
                  </a:lnTo>
                  <a:lnTo>
                    <a:pt x="560069" y="922782"/>
                  </a:lnTo>
                  <a:lnTo>
                    <a:pt x="513841" y="929894"/>
                  </a:lnTo>
                  <a:lnTo>
                    <a:pt x="466089" y="932307"/>
                  </a:lnTo>
                  <a:lnTo>
                    <a:pt x="418464" y="929894"/>
                  </a:lnTo>
                  <a:lnTo>
                    <a:pt x="372237" y="922782"/>
                  </a:lnTo>
                  <a:lnTo>
                    <a:pt x="327532" y="911352"/>
                  </a:lnTo>
                  <a:lnTo>
                    <a:pt x="284733" y="895731"/>
                  </a:lnTo>
                  <a:lnTo>
                    <a:pt x="243966" y="876046"/>
                  </a:lnTo>
                  <a:lnTo>
                    <a:pt x="205486" y="852678"/>
                  </a:lnTo>
                  <a:lnTo>
                    <a:pt x="169672" y="825881"/>
                  </a:lnTo>
                  <a:lnTo>
                    <a:pt x="136525" y="795782"/>
                  </a:lnTo>
                  <a:lnTo>
                    <a:pt x="106425" y="762635"/>
                  </a:lnTo>
                  <a:lnTo>
                    <a:pt x="79628" y="726821"/>
                  </a:lnTo>
                  <a:lnTo>
                    <a:pt x="56261" y="688340"/>
                  </a:lnTo>
                  <a:lnTo>
                    <a:pt x="36575" y="647573"/>
                  </a:lnTo>
                  <a:lnTo>
                    <a:pt x="20954" y="604774"/>
                  </a:lnTo>
                  <a:lnTo>
                    <a:pt x="9525" y="560070"/>
                  </a:lnTo>
                  <a:lnTo>
                    <a:pt x="2412" y="513842"/>
                  </a:lnTo>
                  <a:lnTo>
                    <a:pt x="0" y="466217"/>
                  </a:lnTo>
                  <a:close/>
                </a:path>
              </a:pathLst>
            </a:custGeom>
            <a:ln w="38100">
              <a:solidFill>
                <a:srgbClr val="DEE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364607" y="1746630"/>
            <a:ext cx="45783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spc="-10" dirty="0">
                <a:solidFill>
                  <a:srgbClr val="F5FBFF"/>
                </a:solidFill>
                <a:latin typeface="Arial"/>
                <a:cs typeface="Arial"/>
              </a:rPr>
              <a:t>USERS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173723" y="1676400"/>
            <a:ext cx="463550" cy="384175"/>
            <a:chOff x="6173723" y="1676400"/>
            <a:chExt cx="463550" cy="38417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73723" y="1676400"/>
              <a:ext cx="463296" cy="38404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207252" y="1690065"/>
              <a:ext cx="396240" cy="316865"/>
            </a:xfrm>
            <a:custGeom>
              <a:avLst/>
              <a:gdLst/>
              <a:ahLst/>
              <a:cxnLst/>
              <a:rect l="l" t="t" r="r" b="b"/>
              <a:pathLst>
                <a:path w="396240" h="316864">
                  <a:moveTo>
                    <a:pt x="395846" y="190119"/>
                  </a:moveTo>
                  <a:lnTo>
                    <a:pt x="0" y="190119"/>
                  </a:lnTo>
                  <a:lnTo>
                    <a:pt x="0" y="316788"/>
                  </a:lnTo>
                  <a:lnTo>
                    <a:pt x="395846" y="316788"/>
                  </a:lnTo>
                  <a:lnTo>
                    <a:pt x="395846" y="190119"/>
                  </a:lnTo>
                  <a:close/>
                </a:path>
                <a:path w="396240" h="316864">
                  <a:moveTo>
                    <a:pt x="395846" y="0"/>
                  </a:moveTo>
                  <a:lnTo>
                    <a:pt x="0" y="0"/>
                  </a:lnTo>
                  <a:lnTo>
                    <a:pt x="0" y="126669"/>
                  </a:lnTo>
                  <a:lnTo>
                    <a:pt x="395846" y="126669"/>
                  </a:lnTo>
                  <a:lnTo>
                    <a:pt x="395846" y="0"/>
                  </a:lnTo>
                  <a:close/>
                </a:path>
              </a:pathLst>
            </a:custGeom>
            <a:solidFill>
              <a:srgbClr val="F8F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6699504" y="1358030"/>
            <a:ext cx="1036319" cy="1030605"/>
            <a:chOff x="6699504" y="1358030"/>
            <a:chExt cx="1036319" cy="1030605"/>
          </a:xfrm>
        </p:grpSpPr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9504" y="1358030"/>
              <a:ext cx="1036320" cy="103007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752844" y="1383791"/>
              <a:ext cx="930910" cy="932815"/>
            </a:xfrm>
            <a:custGeom>
              <a:avLst/>
              <a:gdLst/>
              <a:ahLst/>
              <a:cxnLst/>
              <a:rect l="l" t="t" r="r" b="b"/>
              <a:pathLst>
                <a:path w="930909" h="932814">
                  <a:moveTo>
                    <a:pt x="465327" y="0"/>
                  </a:moveTo>
                  <a:lnTo>
                    <a:pt x="417829" y="2412"/>
                  </a:lnTo>
                  <a:lnTo>
                    <a:pt x="371601" y="9525"/>
                  </a:lnTo>
                  <a:lnTo>
                    <a:pt x="327025" y="20955"/>
                  </a:lnTo>
                  <a:lnTo>
                    <a:pt x="284225" y="36575"/>
                  </a:lnTo>
                  <a:lnTo>
                    <a:pt x="243585" y="56261"/>
                  </a:lnTo>
                  <a:lnTo>
                    <a:pt x="205104" y="79629"/>
                  </a:lnTo>
                  <a:lnTo>
                    <a:pt x="169290" y="106425"/>
                  </a:lnTo>
                  <a:lnTo>
                    <a:pt x="136271" y="136525"/>
                  </a:lnTo>
                  <a:lnTo>
                    <a:pt x="106299" y="169672"/>
                  </a:lnTo>
                  <a:lnTo>
                    <a:pt x="79501" y="205486"/>
                  </a:lnTo>
                  <a:lnTo>
                    <a:pt x="56133" y="243967"/>
                  </a:lnTo>
                  <a:lnTo>
                    <a:pt x="36575" y="284734"/>
                  </a:lnTo>
                  <a:lnTo>
                    <a:pt x="20954" y="327533"/>
                  </a:lnTo>
                  <a:lnTo>
                    <a:pt x="9398" y="372237"/>
                  </a:lnTo>
                  <a:lnTo>
                    <a:pt x="2412" y="418465"/>
                  </a:lnTo>
                  <a:lnTo>
                    <a:pt x="0" y="466217"/>
                  </a:lnTo>
                  <a:lnTo>
                    <a:pt x="2412" y="513842"/>
                  </a:lnTo>
                  <a:lnTo>
                    <a:pt x="9398" y="560070"/>
                  </a:lnTo>
                  <a:lnTo>
                    <a:pt x="20954" y="604774"/>
                  </a:lnTo>
                  <a:lnTo>
                    <a:pt x="36575" y="647573"/>
                  </a:lnTo>
                  <a:lnTo>
                    <a:pt x="56133" y="688340"/>
                  </a:lnTo>
                  <a:lnTo>
                    <a:pt x="79501" y="726821"/>
                  </a:lnTo>
                  <a:lnTo>
                    <a:pt x="106299" y="762635"/>
                  </a:lnTo>
                  <a:lnTo>
                    <a:pt x="136271" y="795782"/>
                  </a:lnTo>
                  <a:lnTo>
                    <a:pt x="169290" y="825881"/>
                  </a:lnTo>
                  <a:lnTo>
                    <a:pt x="205104" y="852678"/>
                  </a:lnTo>
                  <a:lnTo>
                    <a:pt x="243585" y="876046"/>
                  </a:lnTo>
                  <a:lnTo>
                    <a:pt x="284225" y="895731"/>
                  </a:lnTo>
                  <a:lnTo>
                    <a:pt x="327025" y="911352"/>
                  </a:lnTo>
                  <a:lnTo>
                    <a:pt x="371601" y="922782"/>
                  </a:lnTo>
                  <a:lnTo>
                    <a:pt x="417829" y="929894"/>
                  </a:lnTo>
                  <a:lnTo>
                    <a:pt x="465327" y="932307"/>
                  </a:lnTo>
                  <a:lnTo>
                    <a:pt x="512952" y="929894"/>
                  </a:lnTo>
                  <a:lnTo>
                    <a:pt x="559180" y="922782"/>
                  </a:lnTo>
                  <a:lnTo>
                    <a:pt x="603757" y="911352"/>
                  </a:lnTo>
                  <a:lnTo>
                    <a:pt x="646556" y="895731"/>
                  </a:lnTo>
                  <a:lnTo>
                    <a:pt x="687197" y="876046"/>
                  </a:lnTo>
                  <a:lnTo>
                    <a:pt x="725551" y="852678"/>
                  </a:lnTo>
                  <a:lnTo>
                    <a:pt x="761491" y="825881"/>
                  </a:lnTo>
                  <a:lnTo>
                    <a:pt x="794511" y="795782"/>
                  </a:lnTo>
                  <a:lnTo>
                    <a:pt x="824483" y="762635"/>
                  </a:lnTo>
                  <a:lnTo>
                    <a:pt x="851280" y="726821"/>
                  </a:lnTo>
                  <a:lnTo>
                    <a:pt x="874649" y="688340"/>
                  </a:lnTo>
                  <a:lnTo>
                    <a:pt x="894206" y="647573"/>
                  </a:lnTo>
                  <a:lnTo>
                    <a:pt x="909827" y="604774"/>
                  </a:lnTo>
                  <a:lnTo>
                    <a:pt x="921384" y="560070"/>
                  </a:lnTo>
                  <a:lnTo>
                    <a:pt x="928370" y="513842"/>
                  </a:lnTo>
                  <a:lnTo>
                    <a:pt x="930782" y="466217"/>
                  </a:lnTo>
                  <a:lnTo>
                    <a:pt x="928370" y="418465"/>
                  </a:lnTo>
                  <a:lnTo>
                    <a:pt x="921384" y="372237"/>
                  </a:lnTo>
                  <a:lnTo>
                    <a:pt x="909827" y="327533"/>
                  </a:lnTo>
                  <a:lnTo>
                    <a:pt x="894206" y="284734"/>
                  </a:lnTo>
                  <a:lnTo>
                    <a:pt x="874649" y="243967"/>
                  </a:lnTo>
                  <a:lnTo>
                    <a:pt x="851280" y="205486"/>
                  </a:lnTo>
                  <a:lnTo>
                    <a:pt x="824483" y="169672"/>
                  </a:lnTo>
                  <a:lnTo>
                    <a:pt x="794511" y="136525"/>
                  </a:lnTo>
                  <a:lnTo>
                    <a:pt x="761491" y="106425"/>
                  </a:lnTo>
                  <a:lnTo>
                    <a:pt x="725551" y="79629"/>
                  </a:lnTo>
                  <a:lnTo>
                    <a:pt x="687197" y="56261"/>
                  </a:lnTo>
                  <a:lnTo>
                    <a:pt x="646556" y="36575"/>
                  </a:lnTo>
                  <a:lnTo>
                    <a:pt x="603757" y="20955"/>
                  </a:lnTo>
                  <a:lnTo>
                    <a:pt x="559180" y="9525"/>
                  </a:lnTo>
                  <a:lnTo>
                    <a:pt x="512952" y="2412"/>
                  </a:lnTo>
                  <a:lnTo>
                    <a:pt x="465327" y="0"/>
                  </a:lnTo>
                  <a:close/>
                </a:path>
              </a:pathLst>
            </a:custGeom>
            <a:solidFill>
              <a:srgbClr val="124F5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753606" y="1384553"/>
              <a:ext cx="930910" cy="932815"/>
            </a:xfrm>
            <a:custGeom>
              <a:avLst/>
              <a:gdLst/>
              <a:ahLst/>
              <a:cxnLst/>
              <a:rect l="l" t="t" r="r" b="b"/>
              <a:pathLst>
                <a:path w="930909" h="932814">
                  <a:moveTo>
                    <a:pt x="0" y="466217"/>
                  </a:moveTo>
                  <a:lnTo>
                    <a:pt x="2413" y="418465"/>
                  </a:lnTo>
                  <a:lnTo>
                    <a:pt x="9398" y="372237"/>
                  </a:lnTo>
                  <a:lnTo>
                    <a:pt x="20954" y="327533"/>
                  </a:lnTo>
                  <a:lnTo>
                    <a:pt x="36575" y="284734"/>
                  </a:lnTo>
                  <a:lnTo>
                    <a:pt x="56134" y="243967"/>
                  </a:lnTo>
                  <a:lnTo>
                    <a:pt x="79501" y="205486"/>
                  </a:lnTo>
                  <a:lnTo>
                    <a:pt x="106299" y="169672"/>
                  </a:lnTo>
                  <a:lnTo>
                    <a:pt x="136271" y="136525"/>
                  </a:lnTo>
                  <a:lnTo>
                    <a:pt x="169291" y="106425"/>
                  </a:lnTo>
                  <a:lnTo>
                    <a:pt x="205104" y="79629"/>
                  </a:lnTo>
                  <a:lnTo>
                    <a:pt x="243586" y="56261"/>
                  </a:lnTo>
                  <a:lnTo>
                    <a:pt x="284225" y="36575"/>
                  </a:lnTo>
                  <a:lnTo>
                    <a:pt x="327025" y="20955"/>
                  </a:lnTo>
                  <a:lnTo>
                    <a:pt x="371601" y="9525"/>
                  </a:lnTo>
                  <a:lnTo>
                    <a:pt x="417829" y="2412"/>
                  </a:lnTo>
                  <a:lnTo>
                    <a:pt x="465327" y="0"/>
                  </a:lnTo>
                  <a:lnTo>
                    <a:pt x="512952" y="2412"/>
                  </a:lnTo>
                  <a:lnTo>
                    <a:pt x="559180" y="9525"/>
                  </a:lnTo>
                  <a:lnTo>
                    <a:pt x="603758" y="20955"/>
                  </a:lnTo>
                  <a:lnTo>
                    <a:pt x="646557" y="36575"/>
                  </a:lnTo>
                  <a:lnTo>
                    <a:pt x="687197" y="56261"/>
                  </a:lnTo>
                  <a:lnTo>
                    <a:pt x="725551" y="79629"/>
                  </a:lnTo>
                  <a:lnTo>
                    <a:pt x="761492" y="106425"/>
                  </a:lnTo>
                  <a:lnTo>
                    <a:pt x="794512" y="136525"/>
                  </a:lnTo>
                  <a:lnTo>
                    <a:pt x="824484" y="169672"/>
                  </a:lnTo>
                  <a:lnTo>
                    <a:pt x="851280" y="205486"/>
                  </a:lnTo>
                  <a:lnTo>
                    <a:pt x="874649" y="243967"/>
                  </a:lnTo>
                  <a:lnTo>
                    <a:pt x="894207" y="284734"/>
                  </a:lnTo>
                  <a:lnTo>
                    <a:pt x="909827" y="327533"/>
                  </a:lnTo>
                  <a:lnTo>
                    <a:pt x="921385" y="372237"/>
                  </a:lnTo>
                  <a:lnTo>
                    <a:pt x="928370" y="418465"/>
                  </a:lnTo>
                  <a:lnTo>
                    <a:pt x="930783" y="466217"/>
                  </a:lnTo>
                  <a:lnTo>
                    <a:pt x="928370" y="513842"/>
                  </a:lnTo>
                  <a:lnTo>
                    <a:pt x="921385" y="560070"/>
                  </a:lnTo>
                  <a:lnTo>
                    <a:pt x="909827" y="604774"/>
                  </a:lnTo>
                  <a:lnTo>
                    <a:pt x="894207" y="647573"/>
                  </a:lnTo>
                  <a:lnTo>
                    <a:pt x="874649" y="688340"/>
                  </a:lnTo>
                  <a:lnTo>
                    <a:pt x="851280" y="726821"/>
                  </a:lnTo>
                  <a:lnTo>
                    <a:pt x="824484" y="762635"/>
                  </a:lnTo>
                  <a:lnTo>
                    <a:pt x="794512" y="795782"/>
                  </a:lnTo>
                  <a:lnTo>
                    <a:pt x="761492" y="825881"/>
                  </a:lnTo>
                  <a:lnTo>
                    <a:pt x="725551" y="852678"/>
                  </a:lnTo>
                  <a:lnTo>
                    <a:pt x="687197" y="876046"/>
                  </a:lnTo>
                  <a:lnTo>
                    <a:pt x="646557" y="895731"/>
                  </a:lnTo>
                  <a:lnTo>
                    <a:pt x="603758" y="911352"/>
                  </a:lnTo>
                  <a:lnTo>
                    <a:pt x="559180" y="922782"/>
                  </a:lnTo>
                  <a:lnTo>
                    <a:pt x="512952" y="929894"/>
                  </a:lnTo>
                  <a:lnTo>
                    <a:pt x="465327" y="932307"/>
                  </a:lnTo>
                  <a:lnTo>
                    <a:pt x="417829" y="929894"/>
                  </a:lnTo>
                  <a:lnTo>
                    <a:pt x="371601" y="922782"/>
                  </a:lnTo>
                  <a:lnTo>
                    <a:pt x="327025" y="911352"/>
                  </a:lnTo>
                  <a:lnTo>
                    <a:pt x="284225" y="895731"/>
                  </a:lnTo>
                  <a:lnTo>
                    <a:pt x="243586" y="876046"/>
                  </a:lnTo>
                  <a:lnTo>
                    <a:pt x="205104" y="852678"/>
                  </a:lnTo>
                  <a:lnTo>
                    <a:pt x="169291" y="825881"/>
                  </a:lnTo>
                  <a:lnTo>
                    <a:pt x="136271" y="795782"/>
                  </a:lnTo>
                  <a:lnTo>
                    <a:pt x="106299" y="762635"/>
                  </a:lnTo>
                  <a:lnTo>
                    <a:pt x="79501" y="726821"/>
                  </a:lnTo>
                  <a:lnTo>
                    <a:pt x="56134" y="688340"/>
                  </a:lnTo>
                  <a:lnTo>
                    <a:pt x="36575" y="647573"/>
                  </a:lnTo>
                  <a:lnTo>
                    <a:pt x="20954" y="604774"/>
                  </a:lnTo>
                  <a:lnTo>
                    <a:pt x="9398" y="560070"/>
                  </a:lnTo>
                  <a:lnTo>
                    <a:pt x="2413" y="513842"/>
                  </a:lnTo>
                  <a:lnTo>
                    <a:pt x="0" y="466217"/>
                  </a:lnTo>
                  <a:close/>
                </a:path>
              </a:pathLst>
            </a:custGeom>
            <a:ln w="38100">
              <a:solidFill>
                <a:srgbClr val="DEE3E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907148" y="1676780"/>
            <a:ext cx="607695" cy="305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15" algn="ctr">
              <a:lnSpc>
                <a:spcPts val="1105"/>
              </a:lnSpc>
              <a:spcBef>
                <a:spcPts val="95"/>
              </a:spcBef>
            </a:pPr>
            <a:r>
              <a:rPr sz="1000" b="1" spc="-10" dirty="0">
                <a:solidFill>
                  <a:srgbClr val="F5FBFF"/>
                </a:solidFill>
                <a:latin typeface="Arial"/>
                <a:cs typeface="Arial"/>
              </a:rPr>
              <a:t>FINAL</a:t>
            </a:r>
            <a:endParaRPr sz="1000">
              <a:latin typeface="Arial"/>
              <a:cs typeface="Arial"/>
            </a:endParaRPr>
          </a:p>
          <a:p>
            <a:pPr algn="ctr">
              <a:lnSpc>
                <a:spcPts val="1105"/>
              </a:lnSpc>
            </a:pPr>
            <a:r>
              <a:rPr sz="1000" b="1" spc="-10" dirty="0">
                <a:solidFill>
                  <a:srgbClr val="F5FBFF"/>
                </a:solidFill>
                <a:latin typeface="Arial"/>
                <a:cs typeface="Arial"/>
              </a:rPr>
              <a:t>DATASET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4545" y="2591562"/>
            <a:ext cx="8164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2000" spc="-4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consider</a:t>
            </a:r>
            <a:r>
              <a:rPr sz="2000" spc="-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only</a:t>
            </a:r>
            <a:r>
              <a:rPr sz="20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explicit</a:t>
            </a:r>
            <a:r>
              <a:rPr sz="2000" spc="-1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ratings</a:t>
            </a:r>
            <a:r>
              <a:rPr sz="2000" spc="-5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for</a:t>
            </a:r>
            <a:r>
              <a:rPr sz="2000" spc="-3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this</a:t>
            </a:r>
            <a:r>
              <a:rPr sz="2000" spc="-5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project.</a:t>
            </a:r>
            <a:r>
              <a:rPr sz="2000" spc="-75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So</a:t>
            </a:r>
            <a:r>
              <a:rPr sz="20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we</a:t>
            </a:r>
            <a:r>
              <a:rPr sz="2000" spc="-2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remove</a:t>
            </a:r>
            <a:r>
              <a:rPr sz="2000" spc="-6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124F5C"/>
                </a:solidFill>
                <a:latin typeface="Arial MT"/>
                <a:cs typeface="Arial MT"/>
              </a:rPr>
              <a:t>0</a:t>
            </a:r>
            <a:r>
              <a:rPr sz="2000" spc="-30" dirty="0">
                <a:solidFill>
                  <a:srgbClr val="124F5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124F5C"/>
                </a:solidFill>
                <a:latin typeface="Arial MT"/>
                <a:cs typeface="Arial MT"/>
              </a:rPr>
              <a:t>ratings.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999232" y="3066288"/>
            <a:ext cx="3352800" cy="18577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623</Words>
  <Application>Microsoft Office PowerPoint</Application>
  <PresentationFormat>On-screen Show (16:9)</PresentationFormat>
  <Paragraphs>100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MT</vt:lpstr>
      <vt:lpstr>Cambria Math</vt:lpstr>
      <vt:lpstr>Verdana</vt:lpstr>
      <vt:lpstr>Office Theme</vt:lpstr>
      <vt:lpstr>PowerPoint Presentation</vt:lpstr>
      <vt:lpstr>BOOK RECOMMENDATION SYSTEM</vt:lpstr>
      <vt:lpstr>PROBLEM STATEMENT</vt:lpstr>
      <vt:lpstr>DATA SUMMARY</vt:lpstr>
      <vt:lpstr>METHODOLOGY</vt:lpstr>
      <vt:lpstr>PRE-PROCESSING: BOOKS DATASET</vt:lpstr>
      <vt:lpstr>PRE-PROCESSING: USERS DATASET</vt:lpstr>
      <vt:lpstr>PRE-PROCESSING: RATINGS DATASET</vt:lpstr>
      <vt:lpstr>FINAL DATASET</vt:lpstr>
      <vt:lpstr>MOST RATED BOOKS</vt:lpstr>
      <vt:lpstr>TOP BOOK AUTHORS</vt:lpstr>
      <vt:lpstr>TOP 15BOOK PUBLISHERS</vt:lpstr>
      <vt:lpstr>CITY AND STATE-BASED RATINGS ANALYSIS</vt:lpstr>
      <vt:lpstr>COUNTRY-BASED RATINGS ANALYSIS</vt:lpstr>
      <vt:lpstr>AGE DISTRIBUTION</vt:lpstr>
      <vt:lpstr>MOST RATED BOOKS BY TEENAGE AND YOUTH</vt:lpstr>
      <vt:lpstr>MOST RATED BOOKS BY MIDDLE-AGED AND ELDERLY</vt:lpstr>
      <vt:lpstr>RECOMMENDATION SYSTEMS</vt:lpstr>
      <vt:lpstr>POPULARITY BASED RECOMMENDATION SYSTEM</vt:lpstr>
      <vt:lpstr>SIMPLE RECOMMENDATION SYSTEM</vt:lpstr>
      <vt:lpstr>AUTHOR-BASED RECOMMENDATION SYSTEM</vt:lpstr>
      <vt:lpstr>COLLABORATIVE RECOMMENDATION SYSTEM- K NEAREST NEIGHBOURS</vt:lpstr>
      <vt:lpstr>PowerPoint Presentation</vt:lpstr>
      <vt:lpstr>EVALUATION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Book Recommendation System   Team members Manjusree K C Nivya T Ajahar</dc:title>
  <dc:creator>vineeth kc</dc:creator>
  <cp:lastModifiedBy>Sanket Shinde</cp:lastModifiedBy>
  <cp:revision>2</cp:revision>
  <dcterms:created xsi:type="dcterms:W3CDTF">2025-01-27T15:56:48Z</dcterms:created>
  <dcterms:modified xsi:type="dcterms:W3CDTF">2025-01-31T06:58:58Z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2025-01-27T00:00:00Z</vt:filetime>
  </property>
  <property fmtid="{D5CDD505-2E9C-101B-9397-08002B2CF9AE}" pid="5" name="Producer">
    <vt:lpwstr>Microsoft® PowerPoint® 2013</vt:lpwstr>
  </property>
</Properties>
</file>