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  <p:embeddedFont>
      <p:font typeface="Helvetica Neue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1F700F-2560-41BD-9464-4C80D6C7FDF9}">
  <a:tblStyle styleId="{B91F700F-2560-41BD-9464-4C80D6C7FD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Light-bold.fntdata"/><Relationship Id="rId25" Type="http://schemas.openxmlformats.org/officeDocument/2006/relationships/font" Target="fonts/HelveticaNeueLight-regular.fntdata"/><Relationship Id="rId28" Type="http://schemas.openxmlformats.org/officeDocument/2006/relationships/font" Target="fonts/HelveticaNeueLight-boldItalic.fntdata"/><Relationship Id="rId27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93239bc3a_1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b93239bc3a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ffc68d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6bffc68d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bffc68de4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6bffc68de4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fe02a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fe02a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9333093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b9333093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bfe02a06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bfe02a06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fdf2264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fdf2264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9333093d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9333093d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93239bc3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b93239bc3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33113" y="3532668"/>
            <a:ext cx="7886701" cy="41402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  <a:defRPr b="0" i="0" sz="1500">
                <a:solidFill>
                  <a:srgbClr val="44484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42109" l="31991" r="32034" t="42025"/>
          <a:stretch/>
        </p:blipFill>
        <p:spPr>
          <a:xfrm>
            <a:off x="5573211" y="563639"/>
            <a:ext cx="2946602" cy="99992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33113" y="2838745"/>
            <a:ext cx="7887000" cy="6762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Helvetica Neue"/>
              <a:buNone/>
              <a:defRPr b="1" i="0" sz="33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b="0" i="0" sz="15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Helvetica Neue Light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Helvetica Neue Light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 Light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45727" y="20002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36820" y="1326713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5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85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pos="91">
          <p15:clr>
            <a:srgbClr val="FBAE40"/>
          </p15:clr>
        </p15:guide>
        <p15:guide id="7" pos="277">
          <p15:clr>
            <a:srgbClr val="FBAE40"/>
          </p15:clr>
        </p15:guide>
        <p15:guide id="8" orient="horz" pos="838">
          <p15:clr>
            <a:srgbClr val="FBAE40"/>
          </p15:clr>
        </p15:guide>
        <p15:guide id="9" pos="5244">
          <p15:clr>
            <a:srgbClr val="FBAE40"/>
          </p15:clr>
        </p15:guide>
        <p15:guide id="10" orient="horz" pos="2896">
          <p15:clr>
            <a:srgbClr val="FBAE40"/>
          </p15:clr>
        </p15:guide>
        <p15:guide id="11" pos="5669">
          <p15:clr>
            <a:srgbClr val="FBAE40"/>
          </p15:clr>
        </p15:guide>
        <p15:guide id="12" orient="horz" pos="2981">
          <p15:clr>
            <a:srgbClr val="FBAE40"/>
          </p15:clr>
        </p15:guide>
        <p15:guide id="13" orient="horz" pos="3151">
          <p15:clr>
            <a:srgbClr val="FBAE40"/>
          </p15:clr>
        </p15:guide>
        <p15:guide id="14" orient="horz" pos="30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 Light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 Light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 Light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18" name="Google Shape;118;p2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124" name="Google Shape;124;p24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38397" l="29654" r="29480" t="38312"/>
          <a:stretch/>
        </p:blipFill>
        <p:spPr>
          <a:xfrm>
            <a:off x="269110" y="4529211"/>
            <a:ext cx="1024359" cy="449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•"/>
              <a:defRPr b="0" i="0" sz="21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 Light"/>
              <a:buChar char="•"/>
              <a:defRPr b="0" i="0" sz="15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•"/>
              <a:defRPr b="0" i="0" sz="1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53" name="Google Shape;53;p13"/>
          <p:cNvGrpSpPr/>
          <p:nvPr/>
        </p:nvGrpSpPr>
        <p:grpSpPr>
          <a:xfrm>
            <a:off x="0" y="5067300"/>
            <a:ext cx="9144000" cy="79122"/>
            <a:chOff x="0" y="6756400"/>
            <a:chExt cx="12192000" cy="105496"/>
          </a:xfrm>
        </p:grpSpPr>
        <p:pic>
          <p:nvPicPr>
            <p:cNvPr id="54" name="Google Shape;54;p1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3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102009" y="4713506"/>
            <a:ext cx="413341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</a:t>
            </a:r>
            <a:r>
              <a:rPr b="0" lang="en"/>
              <a:t>  </a:t>
            </a:r>
            <a:fld id="{00000000-1234-1234-1234-123412341234}" type="slidenum">
              <a:rPr b="0" lang="en"/>
              <a:t>‹#›</a:t>
            </a:fld>
            <a:endParaRPr b="0"/>
          </a:p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5943600" y="4713506"/>
            <a:ext cx="2158408" cy="283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274175" y="1783275"/>
            <a:ext cx="65256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Predicting Spatio-temporal temperature variations using Machine learning models</a:t>
            </a:r>
            <a:endParaRPr b="1"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186150" y="2836600"/>
            <a:ext cx="6525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4848"/>
              </a:buClr>
              <a:buSzPts val="1500"/>
              <a:buFont typeface="Helvetica Neue Light"/>
              <a:buNone/>
            </a:pPr>
            <a:r>
              <a:rPr b="1" lang="en" sz="1500">
                <a:solidFill>
                  <a:srgbClr val="44484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CSE541  Computer Vision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81075" y="3466750"/>
            <a:ext cx="44388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1</a:t>
            </a:r>
            <a:b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Instructed by - Prof. Mehul Raval</a:t>
            </a:r>
            <a:endParaRPr sz="2100">
              <a:solidFill>
                <a:schemeClr val="dk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4603300" y="2836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{B91F700F-2560-41BD-9464-4C80D6C7FDF9}</a:tableStyleId>
              </a:tblPr>
              <a:tblGrid>
                <a:gridCol w="2208050"/>
                <a:gridCol w="2230700"/>
              </a:tblGrid>
              <a:tr h="4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Sanket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AU2140057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Ruchil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AU2140119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Saumya Shah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AU2140165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Bhavy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Jhaveri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AU2140168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25"/>
          <p:cNvSpPr txBox="1"/>
          <p:nvPr/>
        </p:nvSpPr>
        <p:spPr>
          <a:xfrm>
            <a:off x="5022500" y="4516375"/>
            <a:ext cx="384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-Presented by Group 9</a:t>
            </a:r>
            <a:endParaRPr b="1" sz="2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71175" y="-254523"/>
            <a:ext cx="7886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</a:pPr>
            <a:r>
              <a:rPr lang="en"/>
              <a:t>Problem Statement:</a:t>
            </a:r>
            <a:endParaRPr/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01/07/19</a:t>
            </a:r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564200" y="1255650"/>
            <a:ext cx="79512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 a deep learning model for Predicting Spatio temporal temperature variations using Machine Learning models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Train the model using spatio-temporal data available from CFD for a small time duration.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 Light"/>
              <a:buChar char="●"/>
            </a:pPr>
            <a:r>
              <a:rPr lang="en" sz="17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Predict temporal data and compare with CFD model results available for higher time duration.</a:t>
            </a:r>
            <a:endParaRPr sz="17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71175" y="-254523"/>
            <a:ext cx="78867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Helvetica Neue"/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102009" y="4713506"/>
            <a:ext cx="4134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|</a:t>
            </a:r>
            <a:r>
              <a:rPr lang="en"/>
              <a:t> 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7"/>
          <p:cNvSpPr txBox="1"/>
          <p:nvPr>
            <p:ph idx="10" type="dt"/>
          </p:nvPr>
        </p:nvSpPr>
        <p:spPr>
          <a:xfrm>
            <a:off x="5943600" y="4713506"/>
            <a:ext cx="21585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01/07/19</a:t>
            </a:r>
            <a:endParaRPr/>
          </a:p>
        </p:txBody>
      </p:sp>
      <p:sp>
        <p:nvSpPr>
          <p:cNvPr id="150" name="Google Shape;150;p27"/>
          <p:cNvSpPr txBox="1"/>
          <p:nvPr/>
        </p:nvSpPr>
        <p:spPr>
          <a:xfrm>
            <a:off x="371175" y="833275"/>
            <a:ext cx="7951200" cy="3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Forecasting temperature changes in space and time is crucial for various applications, akin to predicting weather or managing factory temperatures.</a:t>
            </a:r>
            <a:endParaRPr sz="18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Computational Fluid Dynamics (CFD) simulations are used to understand how fluids move and heat up in complex systems.</a:t>
            </a:r>
            <a:endParaRPr sz="18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project focuses on using deep learning to predict temperature changes over time and space.</a:t>
            </a:r>
            <a:endParaRPr sz="18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CFD data is transformed into grayscale images for analysis.</a:t>
            </a:r>
            <a:endParaRPr sz="18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Helvetica Neue"/>
              <a:buChar char="●"/>
            </a:pPr>
            <a:r>
              <a:rPr lang="en" sz="1800">
                <a:solidFill>
                  <a:srgbClr val="0D0D0D"/>
                </a:solidFill>
                <a:highlight>
                  <a:schemeClr val="l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popular deep learning model, AlexNet, is utilized to understand these images and predict temperature changes.</a:t>
            </a:r>
            <a:endParaRPr sz="18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chemeClr val="l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440527" y="383350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">
                <a:solidFill>
                  <a:schemeClr val="dk2"/>
                </a:solidFill>
              </a:rPr>
              <a:t>Datasets Discussions: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0" sz="21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45150" y="1010825"/>
            <a:ext cx="4554600" cy="294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Dataset: Fluid flow and temperature measurements in computational domain.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Parameters: Pressure, temperature, velocity, and heat transfer properties.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Coordinates: X and Y positions of nodal points.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/>
              <a:t>We have considered the  3 different temperature part as our dataset for </a:t>
            </a:r>
            <a:r>
              <a:rPr lang="en" sz="1700"/>
              <a:t>predicting</a:t>
            </a:r>
            <a:r>
              <a:rPr lang="en" sz="1700"/>
              <a:t> temperature variation.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57" name="Google Shape;157;p28"/>
          <p:cNvSpPr txBox="1"/>
          <p:nvPr/>
        </p:nvSpPr>
        <p:spPr>
          <a:xfrm>
            <a:off x="5626850" y="934600"/>
            <a:ext cx="353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7237" r="4501" t="0"/>
          <a:stretch/>
        </p:blipFill>
        <p:spPr>
          <a:xfrm>
            <a:off x="5776550" y="629300"/>
            <a:ext cx="2609174" cy="38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</a:t>
            </a: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69600" y="702100"/>
            <a:ext cx="78867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Data Collection and Preprocessing: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Collected CFD data on fluid flow and temperature distributions.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Preprocessed numerical data.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Converted data into grayscale images for visualization and analysis.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 Architecture Selection: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Selected AlexNet, a CNN architecture.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Fine-tuned AlexNet on converted dataset.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Enabled capturing spatial and temporal patterns in temperature data.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Temporal Forecasting: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635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- Visualizing the variation in temperature.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/>
        </p:nvSpPr>
        <p:spPr>
          <a:xfrm>
            <a:off x="369602" y="-41017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r>
              <a:rPr b="1" lang="en" sz="3000">
                <a:solidFill>
                  <a:srgbClr val="7D19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b="1" sz="3000">
              <a:solidFill>
                <a:srgbClr val="7D19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369600" y="761550"/>
            <a:ext cx="7886700" cy="3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143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00" y="647650"/>
            <a:ext cx="5508373" cy="362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36825" y="86925"/>
            <a:ext cx="7886700" cy="530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916"/>
                </a:solidFill>
              </a:rPr>
              <a:t>Conclusion</a:t>
            </a:r>
            <a:r>
              <a:rPr lang="en">
                <a:solidFill>
                  <a:srgbClr val="7D1916"/>
                </a:solidFill>
              </a:rPr>
              <a:t> and Future Work</a:t>
            </a:r>
            <a:r>
              <a:rPr lang="en">
                <a:solidFill>
                  <a:srgbClr val="7D1916"/>
                </a:solidFill>
              </a:rPr>
              <a:t>:</a:t>
            </a:r>
            <a:endParaRPr>
              <a:solidFill>
                <a:srgbClr val="7D1916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40525" y="835900"/>
            <a:ext cx="8397900" cy="422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Computational Fluid Dynamics (CFD) data.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Development: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Transforming CFD data into grayscale images to facilitate understanding and analysis.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the deep learning model, specifically AlexNet, to comprehend these images and predict temperature changes over time and space.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Investigating the integration of LSTM networks to capture temporal dependencies in temperature fluctuations for enhanced prediction accuracy.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36825" y="250225"/>
            <a:ext cx="7886700" cy="62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D1916"/>
                </a:solidFill>
              </a:rPr>
              <a:t>References</a:t>
            </a:r>
            <a:endParaRPr>
              <a:solidFill>
                <a:srgbClr val="7D1916"/>
              </a:solidFill>
            </a:endParaRPr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36820" y="1102138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1) Pawar, S., Rahman, S. M., Vaddireddy, H., San, O., Rasheed, A., &amp; Vedula, P. (2019). A deep learning enabler for nonintrusive reduced order modeling of fluid flows. Physics of Fluids.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2) Amato, F., Guignard, F., Robert, S., &amp; Kanevski, M. (2020). A novel framework for spatio-temporal prediction of environmental data using deep learning. Scientific Reports. 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3) Ahmed, S. E., San, O., Rasheed, A., &amp; Iliescu, T. (2021). Nonlinear proper orthogonal decomposition for convection-dominated flows. Physics of Fluids. </a:t>
            </a:r>
            <a:endParaRPr i="1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/>
              <a:t>4) Arun. (2022, January 6). Spatio-Temporal Data Analysis using Deep Learning - Arun - Medium. Medium.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2819250" y="2104800"/>
            <a:ext cx="35055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 b="1" sz="43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