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5"/>
  </p:notesMasterIdLst>
  <p:handoutMasterIdLst>
    <p:handoutMasterId r:id="rId26"/>
  </p:handoutMasterIdLst>
  <p:sldIdLst>
    <p:sldId id="415" r:id="rId2"/>
    <p:sldId id="690" r:id="rId3"/>
    <p:sldId id="473" r:id="rId4"/>
    <p:sldId id="666" r:id="rId5"/>
    <p:sldId id="685" r:id="rId6"/>
    <p:sldId id="705" r:id="rId7"/>
    <p:sldId id="686" r:id="rId8"/>
    <p:sldId id="674" r:id="rId9"/>
    <p:sldId id="680" r:id="rId10"/>
    <p:sldId id="694" r:id="rId11"/>
    <p:sldId id="675" r:id="rId12"/>
    <p:sldId id="676" r:id="rId13"/>
    <p:sldId id="699" r:id="rId14"/>
    <p:sldId id="697" r:id="rId15"/>
    <p:sldId id="695" r:id="rId16"/>
    <p:sldId id="698" r:id="rId17"/>
    <p:sldId id="696" r:id="rId18"/>
    <p:sldId id="673" r:id="rId19"/>
    <p:sldId id="626" r:id="rId20"/>
    <p:sldId id="672" r:id="rId21"/>
    <p:sldId id="706" r:id="rId22"/>
    <p:sldId id="701" r:id="rId23"/>
    <p:sldId id="609" r:id="rId24"/>
  </p:sldIdLst>
  <p:sldSz cx="12192000" cy="6858000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FEF"/>
    <a:srgbClr val="2CC855"/>
    <a:srgbClr val="F19417"/>
    <a:srgbClr val="E57578"/>
    <a:srgbClr val="A1A1A1"/>
    <a:srgbClr val="B8B8B8"/>
    <a:srgbClr val="F5C201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93669" autoAdjust="0"/>
  </p:normalViewPr>
  <p:slideViewPr>
    <p:cSldViewPr>
      <p:cViewPr varScale="1">
        <p:scale>
          <a:sx n="65" d="100"/>
          <a:sy n="65" d="100"/>
        </p:scale>
        <p:origin x="46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18" y="-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00000_oratie\datasets\Eerste%20golf_analyse_finaal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00000_oratie\datasets\Eerste%20golf_analyse_fina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0_Publications\00000_oratie\datasets\Tweede%20golf_analyse_finaal_log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00000_oratie\datasets\Copy%20of%20VanBekkum%20DeMoor%20Actief%20Jul13%20vanaf1990%20met%20sector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749147499030993E-2"/>
          <c:y val="3.3642965255692929E-2"/>
          <c:w val="0.72319777358144943"/>
          <c:h val="0.76133104312284938"/>
        </c:manualLayout>
      </c:layout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Begijnhoven</c:v>
                </c:pt>
              </c:strCache>
            </c:strRef>
          </c:tx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Sheet4!$B$2:$B$31</c:f>
              <c:numCache>
                <c:formatCode>General</c:formatCode>
                <c:ptCount val="30"/>
                <c:pt idx="8">
                  <c:v>14</c:v>
                </c:pt>
                <c:pt idx="9">
                  <c:v>12</c:v>
                </c:pt>
                <c:pt idx="10">
                  <c:v>7</c:v>
                </c:pt>
                <c:pt idx="11">
                  <c:v>4</c:v>
                </c:pt>
                <c:pt idx="12">
                  <c:v>2</c:v>
                </c:pt>
                <c:pt idx="13">
                  <c:v>20</c:v>
                </c:pt>
                <c:pt idx="14">
                  <c:v>8</c:v>
                </c:pt>
                <c:pt idx="15">
                  <c:v>11</c:v>
                </c:pt>
                <c:pt idx="16">
                  <c:v>1</c:v>
                </c:pt>
                <c:pt idx="19">
                  <c:v>1</c:v>
                </c:pt>
                <c:pt idx="2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03-4F02-9777-76F51EB60F73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Gilden</c:v>
                </c:pt>
              </c:strCache>
            </c:strRef>
          </c:tx>
          <c:spPr>
            <a:ln w="47625"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Sheet4!$C$2:$C$31</c:f>
              <c:numCache>
                <c:formatCode>General</c:formatCode>
                <c:ptCount val="30"/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11</c:v>
                </c:pt>
                <c:pt idx="11">
                  <c:v>33</c:v>
                </c:pt>
                <c:pt idx="12">
                  <c:v>46</c:v>
                </c:pt>
                <c:pt idx="13">
                  <c:v>80</c:v>
                </c:pt>
                <c:pt idx="14">
                  <c:v>76</c:v>
                </c:pt>
                <c:pt idx="15">
                  <c:v>101</c:v>
                </c:pt>
                <c:pt idx="16">
                  <c:v>81</c:v>
                </c:pt>
                <c:pt idx="17">
                  <c:v>94</c:v>
                </c:pt>
                <c:pt idx="18">
                  <c:v>106</c:v>
                </c:pt>
                <c:pt idx="19">
                  <c:v>116</c:v>
                </c:pt>
                <c:pt idx="20">
                  <c:v>101</c:v>
                </c:pt>
                <c:pt idx="21">
                  <c:v>164</c:v>
                </c:pt>
                <c:pt idx="22">
                  <c:v>184</c:v>
                </c:pt>
                <c:pt idx="23">
                  <c:v>253</c:v>
                </c:pt>
                <c:pt idx="24">
                  <c:v>234</c:v>
                </c:pt>
                <c:pt idx="25">
                  <c:v>112</c:v>
                </c:pt>
                <c:pt idx="26">
                  <c:v>90</c:v>
                </c:pt>
                <c:pt idx="27">
                  <c:v>52</c:v>
                </c:pt>
                <c:pt idx="28">
                  <c:v>71</c:v>
                </c:pt>
                <c:pt idx="29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03-4F02-9777-76F51EB60F73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Markegenootschappen</c:v>
                </c:pt>
              </c:strCache>
            </c:strRef>
          </c:tx>
          <c:spPr>
            <a:ln w="41275">
              <a:solidFill>
                <a:schemeClr val="bg1">
                  <a:lumMod val="85000"/>
                </a:schemeClr>
              </a:solidFill>
            </a:ln>
          </c:spPr>
          <c:marker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c:spPr>
          </c:marker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Sheet4!$D$2:$D$31</c:f>
              <c:numCache>
                <c:formatCode>General</c:formatCode>
                <c:ptCount val="30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4</c:v>
                </c:pt>
                <c:pt idx="5">
                  <c:v>7</c:v>
                </c:pt>
                <c:pt idx="6">
                  <c:v>7</c:v>
                </c:pt>
                <c:pt idx="7">
                  <c:v>9</c:v>
                </c:pt>
                <c:pt idx="8">
                  <c:v>5</c:v>
                </c:pt>
                <c:pt idx="9">
                  <c:v>6</c:v>
                </c:pt>
                <c:pt idx="10">
                  <c:v>30</c:v>
                </c:pt>
                <c:pt idx="11">
                  <c:v>24</c:v>
                </c:pt>
                <c:pt idx="12">
                  <c:v>22</c:v>
                </c:pt>
                <c:pt idx="13">
                  <c:v>20</c:v>
                </c:pt>
                <c:pt idx="14">
                  <c:v>22</c:v>
                </c:pt>
                <c:pt idx="15">
                  <c:v>17</c:v>
                </c:pt>
                <c:pt idx="16">
                  <c:v>18</c:v>
                </c:pt>
                <c:pt idx="17">
                  <c:v>16</c:v>
                </c:pt>
                <c:pt idx="18">
                  <c:v>7</c:v>
                </c:pt>
                <c:pt idx="19">
                  <c:v>8</c:v>
                </c:pt>
                <c:pt idx="20">
                  <c:v>4</c:v>
                </c:pt>
                <c:pt idx="21">
                  <c:v>2</c:v>
                </c:pt>
                <c:pt idx="22">
                  <c:v>7</c:v>
                </c:pt>
                <c:pt idx="23">
                  <c:v>1</c:v>
                </c:pt>
                <c:pt idx="24">
                  <c:v>5</c:v>
                </c:pt>
                <c:pt idx="25">
                  <c:v>5</c:v>
                </c:pt>
                <c:pt idx="2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03-4F02-9777-76F51EB60F73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Waterschappen</c:v>
                </c:pt>
              </c:strCache>
            </c:strRef>
          </c:tx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Sheet4!$E$2:$E$31</c:f>
              <c:numCache>
                <c:formatCode>General</c:formatCode>
                <c:ptCount val="30"/>
                <c:pt idx="6">
                  <c:v>10</c:v>
                </c:pt>
                <c:pt idx="7">
                  <c:v>1</c:v>
                </c:pt>
                <c:pt idx="9">
                  <c:v>6</c:v>
                </c:pt>
                <c:pt idx="10">
                  <c:v>13</c:v>
                </c:pt>
                <c:pt idx="11">
                  <c:v>3</c:v>
                </c:pt>
                <c:pt idx="12">
                  <c:v>14</c:v>
                </c:pt>
                <c:pt idx="13">
                  <c:v>9</c:v>
                </c:pt>
                <c:pt idx="14">
                  <c:v>39</c:v>
                </c:pt>
                <c:pt idx="15">
                  <c:v>31</c:v>
                </c:pt>
                <c:pt idx="16">
                  <c:v>44</c:v>
                </c:pt>
                <c:pt idx="17">
                  <c:v>21</c:v>
                </c:pt>
                <c:pt idx="18">
                  <c:v>22</c:v>
                </c:pt>
                <c:pt idx="19">
                  <c:v>12</c:v>
                </c:pt>
                <c:pt idx="20">
                  <c:v>16</c:v>
                </c:pt>
                <c:pt idx="21">
                  <c:v>16</c:v>
                </c:pt>
                <c:pt idx="22">
                  <c:v>19</c:v>
                </c:pt>
                <c:pt idx="23">
                  <c:v>22</c:v>
                </c:pt>
                <c:pt idx="24">
                  <c:v>26</c:v>
                </c:pt>
                <c:pt idx="25">
                  <c:v>18</c:v>
                </c:pt>
                <c:pt idx="26">
                  <c:v>8</c:v>
                </c:pt>
                <c:pt idx="27">
                  <c:v>5</c:v>
                </c:pt>
                <c:pt idx="28">
                  <c:v>11</c:v>
                </c:pt>
                <c:pt idx="2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03-4F02-9777-76F51EB60F73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Totaal</c:v>
                </c:pt>
              </c:strCache>
            </c:strRef>
          </c:tx>
          <c:spPr>
            <a:ln w="69850"/>
          </c:spPr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Sheet4!$F$2:$F$31</c:f>
              <c:numCache>
                <c:formatCode>General</c:formatCode>
                <c:ptCount val="30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4</c:v>
                </c:pt>
                <c:pt idx="5">
                  <c:v>7</c:v>
                </c:pt>
                <c:pt idx="6">
                  <c:v>18</c:v>
                </c:pt>
                <c:pt idx="7">
                  <c:v>11</c:v>
                </c:pt>
                <c:pt idx="8">
                  <c:v>21</c:v>
                </c:pt>
                <c:pt idx="9">
                  <c:v>27</c:v>
                </c:pt>
                <c:pt idx="10">
                  <c:v>61</c:v>
                </c:pt>
                <c:pt idx="11">
                  <c:v>64</c:v>
                </c:pt>
                <c:pt idx="12">
                  <c:v>84</c:v>
                </c:pt>
                <c:pt idx="13">
                  <c:v>129</c:v>
                </c:pt>
                <c:pt idx="14">
                  <c:v>145</c:v>
                </c:pt>
                <c:pt idx="15">
                  <c:v>160</c:v>
                </c:pt>
                <c:pt idx="16">
                  <c:v>144</c:v>
                </c:pt>
                <c:pt idx="17">
                  <c:v>131</c:v>
                </c:pt>
                <c:pt idx="18">
                  <c:v>135</c:v>
                </c:pt>
                <c:pt idx="19">
                  <c:v>137</c:v>
                </c:pt>
                <c:pt idx="20">
                  <c:v>121</c:v>
                </c:pt>
                <c:pt idx="21">
                  <c:v>182</c:v>
                </c:pt>
                <c:pt idx="22">
                  <c:v>210</c:v>
                </c:pt>
                <c:pt idx="23">
                  <c:v>276</c:v>
                </c:pt>
                <c:pt idx="24">
                  <c:v>265</c:v>
                </c:pt>
                <c:pt idx="25">
                  <c:v>135</c:v>
                </c:pt>
                <c:pt idx="26">
                  <c:v>99</c:v>
                </c:pt>
                <c:pt idx="27">
                  <c:v>57</c:v>
                </c:pt>
                <c:pt idx="28">
                  <c:v>83</c:v>
                </c:pt>
                <c:pt idx="29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03-4F02-9777-76F51EB60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6341688"/>
        <c:axId val="-2091115848"/>
      </c:lineChart>
      <c:catAx>
        <c:axId val="-2046341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91115848"/>
        <c:crosses val="autoZero"/>
        <c:auto val="1"/>
        <c:lblAlgn val="ctr"/>
        <c:lblOffset val="100"/>
        <c:noMultiLvlLbl val="0"/>
      </c:catAx>
      <c:valAx>
        <c:axId val="-2091115848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6341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22540527489297E-2"/>
          <c:y val="5.0674194883307003E-2"/>
          <c:w val="0.193624313215461"/>
          <c:h val="0.3054188420831849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749147499030993E-2"/>
          <c:y val="3.3642965255692929E-2"/>
          <c:w val="0.72319777358144943"/>
          <c:h val="0.76133104312284938"/>
        </c:manualLayout>
      </c:layout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Begijnhoven</c:v>
                </c:pt>
              </c:strCache>
            </c:strRef>
          </c:tx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Sheet4!$B$2:$B$31</c:f>
              <c:numCache>
                <c:formatCode>General</c:formatCode>
                <c:ptCount val="30"/>
                <c:pt idx="8">
                  <c:v>14</c:v>
                </c:pt>
                <c:pt idx="9">
                  <c:v>12</c:v>
                </c:pt>
                <c:pt idx="10">
                  <c:v>7</c:v>
                </c:pt>
                <c:pt idx="11">
                  <c:v>4</c:v>
                </c:pt>
                <c:pt idx="12">
                  <c:v>2</c:v>
                </c:pt>
                <c:pt idx="13">
                  <c:v>20</c:v>
                </c:pt>
                <c:pt idx="14">
                  <c:v>8</c:v>
                </c:pt>
                <c:pt idx="15">
                  <c:v>11</c:v>
                </c:pt>
                <c:pt idx="16">
                  <c:v>1</c:v>
                </c:pt>
                <c:pt idx="19">
                  <c:v>1</c:v>
                </c:pt>
                <c:pt idx="2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03-4F02-9777-76F51EB60F73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Gilden</c:v>
                </c:pt>
              </c:strCache>
            </c:strRef>
          </c:tx>
          <c:spPr>
            <a:ln w="47625"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Sheet4!$C$2:$C$31</c:f>
              <c:numCache>
                <c:formatCode>General</c:formatCode>
                <c:ptCount val="30"/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11</c:v>
                </c:pt>
                <c:pt idx="11">
                  <c:v>33</c:v>
                </c:pt>
                <c:pt idx="12">
                  <c:v>46</c:v>
                </c:pt>
                <c:pt idx="13">
                  <c:v>80</c:v>
                </c:pt>
                <c:pt idx="14">
                  <c:v>76</c:v>
                </c:pt>
                <c:pt idx="15">
                  <c:v>101</c:v>
                </c:pt>
                <c:pt idx="16">
                  <c:v>81</c:v>
                </c:pt>
                <c:pt idx="17">
                  <c:v>94</c:v>
                </c:pt>
                <c:pt idx="18">
                  <c:v>106</c:v>
                </c:pt>
                <c:pt idx="19">
                  <c:v>116</c:v>
                </c:pt>
                <c:pt idx="20">
                  <c:v>101</c:v>
                </c:pt>
                <c:pt idx="21">
                  <c:v>164</c:v>
                </c:pt>
                <c:pt idx="22">
                  <c:v>184</c:v>
                </c:pt>
                <c:pt idx="23">
                  <c:v>253</c:v>
                </c:pt>
                <c:pt idx="24">
                  <c:v>234</c:v>
                </c:pt>
                <c:pt idx="25">
                  <c:v>112</c:v>
                </c:pt>
                <c:pt idx="26">
                  <c:v>90</c:v>
                </c:pt>
                <c:pt idx="27">
                  <c:v>52</c:v>
                </c:pt>
                <c:pt idx="28">
                  <c:v>71</c:v>
                </c:pt>
                <c:pt idx="29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03-4F02-9777-76F51EB60F73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Markegenootschappen</c:v>
                </c:pt>
              </c:strCache>
            </c:strRef>
          </c:tx>
          <c:spPr>
            <a:ln w="41275">
              <a:solidFill>
                <a:schemeClr val="bg1">
                  <a:lumMod val="85000"/>
                </a:schemeClr>
              </a:solidFill>
            </a:ln>
          </c:spPr>
          <c:marker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c:spPr>
          </c:marker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Sheet4!$D$2:$D$31</c:f>
              <c:numCache>
                <c:formatCode>General</c:formatCode>
                <c:ptCount val="30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4</c:v>
                </c:pt>
                <c:pt idx="5">
                  <c:v>7</c:v>
                </c:pt>
                <c:pt idx="6">
                  <c:v>7</c:v>
                </c:pt>
                <c:pt idx="7">
                  <c:v>9</c:v>
                </c:pt>
                <c:pt idx="8">
                  <c:v>5</c:v>
                </c:pt>
                <c:pt idx="9">
                  <c:v>6</c:v>
                </c:pt>
                <c:pt idx="10">
                  <c:v>30</c:v>
                </c:pt>
                <c:pt idx="11">
                  <c:v>24</c:v>
                </c:pt>
                <c:pt idx="12">
                  <c:v>22</c:v>
                </c:pt>
                <c:pt idx="13">
                  <c:v>20</c:v>
                </c:pt>
                <c:pt idx="14">
                  <c:v>22</c:v>
                </c:pt>
                <c:pt idx="15">
                  <c:v>17</c:v>
                </c:pt>
                <c:pt idx="16">
                  <c:v>18</c:v>
                </c:pt>
                <c:pt idx="17">
                  <c:v>16</c:v>
                </c:pt>
                <c:pt idx="18">
                  <c:v>7</c:v>
                </c:pt>
                <c:pt idx="19">
                  <c:v>8</c:v>
                </c:pt>
                <c:pt idx="20">
                  <c:v>4</c:v>
                </c:pt>
                <c:pt idx="21">
                  <c:v>2</c:v>
                </c:pt>
                <c:pt idx="22">
                  <c:v>7</c:v>
                </c:pt>
                <c:pt idx="23">
                  <c:v>1</c:v>
                </c:pt>
                <c:pt idx="24">
                  <c:v>5</c:v>
                </c:pt>
                <c:pt idx="25">
                  <c:v>5</c:v>
                </c:pt>
                <c:pt idx="2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03-4F02-9777-76F51EB60F73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Waterschappen</c:v>
                </c:pt>
              </c:strCache>
            </c:strRef>
          </c:tx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Sheet4!$E$2:$E$31</c:f>
              <c:numCache>
                <c:formatCode>General</c:formatCode>
                <c:ptCount val="30"/>
                <c:pt idx="6">
                  <c:v>10</c:v>
                </c:pt>
                <c:pt idx="7">
                  <c:v>1</c:v>
                </c:pt>
                <c:pt idx="9">
                  <c:v>6</c:v>
                </c:pt>
                <c:pt idx="10">
                  <c:v>13</c:v>
                </c:pt>
                <c:pt idx="11">
                  <c:v>3</c:v>
                </c:pt>
                <c:pt idx="12">
                  <c:v>14</c:v>
                </c:pt>
                <c:pt idx="13">
                  <c:v>9</c:v>
                </c:pt>
                <c:pt idx="14">
                  <c:v>39</c:v>
                </c:pt>
                <c:pt idx="15">
                  <c:v>31</c:v>
                </c:pt>
                <c:pt idx="16">
                  <c:v>44</c:v>
                </c:pt>
                <c:pt idx="17">
                  <c:v>21</c:v>
                </c:pt>
                <c:pt idx="18">
                  <c:v>22</c:v>
                </c:pt>
                <c:pt idx="19">
                  <c:v>12</c:v>
                </c:pt>
                <c:pt idx="20">
                  <c:v>16</c:v>
                </c:pt>
                <c:pt idx="21">
                  <c:v>16</c:v>
                </c:pt>
                <c:pt idx="22">
                  <c:v>19</c:v>
                </c:pt>
                <c:pt idx="23">
                  <c:v>22</c:v>
                </c:pt>
                <c:pt idx="24">
                  <c:v>26</c:v>
                </c:pt>
                <c:pt idx="25">
                  <c:v>18</c:v>
                </c:pt>
                <c:pt idx="26">
                  <c:v>8</c:v>
                </c:pt>
                <c:pt idx="27">
                  <c:v>5</c:v>
                </c:pt>
                <c:pt idx="28">
                  <c:v>11</c:v>
                </c:pt>
                <c:pt idx="2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03-4F02-9777-76F51EB60F73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Totaal</c:v>
                </c:pt>
              </c:strCache>
            </c:strRef>
          </c:tx>
          <c:spPr>
            <a:ln w="69850"/>
          </c:spPr>
          <c:cat>
            <c:strRef>
              <c:f>Sheet4!$A$2:$A$31</c:f>
              <c:strCache>
                <c:ptCount val="30"/>
                <c:pt idx="0">
                  <c:v>1000-1024</c:v>
                </c:pt>
                <c:pt idx="1">
                  <c:v>1025-1049</c:v>
                </c:pt>
                <c:pt idx="2">
                  <c:v>1050-1074</c:v>
                </c:pt>
                <c:pt idx="3">
                  <c:v>1100-1124</c:v>
                </c:pt>
                <c:pt idx="4">
                  <c:v>1125-1149</c:v>
                </c:pt>
                <c:pt idx="5">
                  <c:v>1175-1199</c:v>
                </c:pt>
                <c:pt idx="6">
                  <c:v>1200-1224</c:v>
                </c:pt>
                <c:pt idx="7">
                  <c:v>1225-1249</c:v>
                </c:pt>
                <c:pt idx="8">
                  <c:v>1250-1274</c:v>
                </c:pt>
                <c:pt idx="9">
                  <c:v>1275-1299</c:v>
                </c:pt>
                <c:pt idx="10">
                  <c:v>1300-1324</c:v>
                </c:pt>
                <c:pt idx="11">
                  <c:v>1325-1349</c:v>
                </c:pt>
                <c:pt idx="12">
                  <c:v>1350-1374</c:v>
                </c:pt>
                <c:pt idx="13">
                  <c:v>1375-1399</c:v>
                </c:pt>
                <c:pt idx="14">
                  <c:v>1400-1424</c:v>
                </c:pt>
                <c:pt idx="15">
                  <c:v>1425-1449</c:v>
                </c:pt>
                <c:pt idx="16">
                  <c:v>1450-1474</c:v>
                </c:pt>
                <c:pt idx="17">
                  <c:v>1475-1499</c:v>
                </c:pt>
                <c:pt idx="18">
                  <c:v>1500-1524</c:v>
                </c:pt>
                <c:pt idx="19">
                  <c:v>1525-1549</c:v>
                </c:pt>
                <c:pt idx="20">
                  <c:v>1550-1574</c:v>
                </c:pt>
                <c:pt idx="21">
                  <c:v>1575-1599</c:v>
                </c:pt>
                <c:pt idx="22">
                  <c:v>1600-1624</c:v>
                </c:pt>
                <c:pt idx="23">
                  <c:v>1625-1649</c:v>
                </c:pt>
                <c:pt idx="24">
                  <c:v>1650-1674</c:v>
                </c:pt>
                <c:pt idx="25">
                  <c:v>1675-1699</c:v>
                </c:pt>
                <c:pt idx="26">
                  <c:v>1700-1724</c:v>
                </c:pt>
                <c:pt idx="27">
                  <c:v>1725-1749</c:v>
                </c:pt>
                <c:pt idx="28">
                  <c:v>1750-1774</c:v>
                </c:pt>
                <c:pt idx="29">
                  <c:v>1775-1800</c:v>
                </c:pt>
              </c:strCache>
            </c:strRef>
          </c:cat>
          <c:val>
            <c:numRef>
              <c:f>Sheet4!$F$2:$F$31</c:f>
              <c:numCache>
                <c:formatCode>General</c:formatCode>
                <c:ptCount val="30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4</c:v>
                </c:pt>
                <c:pt idx="5">
                  <c:v>7</c:v>
                </c:pt>
                <c:pt idx="6">
                  <c:v>18</c:v>
                </c:pt>
                <c:pt idx="7">
                  <c:v>11</c:v>
                </c:pt>
                <c:pt idx="8">
                  <c:v>21</c:v>
                </c:pt>
                <c:pt idx="9">
                  <c:v>27</c:v>
                </c:pt>
                <c:pt idx="10">
                  <c:v>61</c:v>
                </c:pt>
                <c:pt idx="11">
                  <c:v>64</c:v>
                </c:pt>
                <c:pt idx="12">
                  <c:v>84</c:v>
                </c:pt>
                <c:pt idx="13">
                  <c:v>129</c:v>
                </c:pt>
                <c:pt idx="14">
                  <c:v>145</c:v>
                </c:pt>
                <c:pt idx="15">
                  <c:v>160</c:v>
                </c:pt>
                <c:pt idx="16">
                  <c:v>144</c:v>
                </c:pt>
                <c:pt idx="17">
                  <c:v>131</c:v>
                </c:pt>
                <c:pt idx="18">
                  <c:v>135</c:v>
                </c:pt>
                <c:pt idx="19">
                  <c:v>137</c:v>
                </c:pt>
                <c:pt idx="20">
                  <c:v>121</c:v>
                </c:pt>
                <c:pt idx="21">
                  <c:v>182</c:v>
                </c:pt>
                <c:pt idx="22">
                  <c:v>210</c:v>
                </c:pt>
                <c:pt idx="23">
                  <c:v>276</c:v>
                </c:pt>
                <c:pt idx="24">
                  <c:v>265</c:v>
                </c:pt>
                <c:pt idx="25">
                  <c:v>135</c:v>
                </c:pt>
                <c:pt idx="26">
                  <c:v>99</c:v>
                </c:pt>
                <c:pt idx="27">
                  <c:v>57</c:v>
                </c:pt>
                <c:pt idx="28">
                  <c:v>83</c:v>
                </c:pt>
                <c:pt idx="29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03-4F02-9777-76F51EB60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6341688"/>
        <c:axId val="-2091115848"/>
      </c:lineChart>
      <c:catAx>
        <c:axId val="-2046341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91115848"/>
        <c:crosses val="autoZero"/>
        <c:auto val="1"/>
        <c:lblAlgn val="ctr"/>
        <c:lblOffset val="100"/>
        <c:noMultiLvlLbl val="0"/>
      </c:catAx>
      <c:valAx>
        <c:axId val="-2091115848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6341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6.22540527489297E-2"/>
          <c:y val="5.0674194883307003E-2"/>
          <c:w val="0.193624313215461"/>
          <c:h val="0.30541884208318498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Cooperatives</c:v>
                </c:pt>
              </c:strCache>
            </c:strRef>
          </c:tx>
          <c:cat>
            <c:strRef>
              <c:f>Sheet10!$A$2:$A$11</c:f>
              <c:strCache>
                <c:ptCount val="10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1940-1950</c:v>
                </c:pt>
              </c:strCache>
            </c:strRef>
          </c:cat>
          <c:val>
            <c:numRef>
              <c:f>Sheet10!$B$2:$B$11</c:f>
              <c:numCache>
                <c:formatCode>General</c:formatCode>
                <c:ptCount val="10"/>
                <c:pt idx="0">
                  <c:v>10</c:v>
                </c:pt>
                <c:pt idx="1">
                  <c:v>3</c:v>
                </c:pt>
                <c:pt idx="2">
                  <c:v>10</c:v>
                </c:pt>
                <c:pt idx="3">
                  <c:v>34</c:v>
                </c:pt>
                <c:pt idx="4">
                  <c:v>134</c:v>
                </c:pt>
                <c:pt idx="5">
                  <c:v>551</c:v>
                </c:pt>
                <c:pt idx="6">
                  <c:v>499</c:v>
                </c:pt>
                <c:pt idx="7">
                  <c:v>196</c:v>
                </c:pt>
                <c:pt idx="8">
                  <c:v>121</c:v>
                </c:pt>
                <c:pt idx="9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6-4C8C-B447-7D2875CDD5E7}"/>
            </c:ext>
          </c:extLst>
        </c:ser>
        <c:ser>
          <c:idx val="1"/>
          <c:order val="1"/>
          <c:tx>
            <c:strRef>
              <c:f>Sheet10!$C$1</c:f>
              <c:strCache>
                <c:ptCount val="1"/>
                <c:pt idx="0">
                  <c:v>Associations</c:v>
                </c:pt>
              </c:strCache>
            </c:strRef>
          </c:tx>
          <c:cat>
            <c:strRef>
              <c:f>Sheet10!$A$2:$A$11</c:f>
              <c:strCache>
                <c:ptCount val="10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1940-1950</c:v>
                </c:pt>
              </c:strCache>
            </c:strRef>
          </c:cat>
          <c:val>
            <c:numRef>
              <c:f>Sheet10!$C$2:$C$11</c:f>
              <c:numCache>
                <c:formatCode>General</c:formatCode>
                <c:ptCount val="10"/>
                <c:pt idx="2">
                  <c:v>504</c:v>
                </c:pt>
                <c:pt idx="3">
                  <c:v>1789</c:v>
                </c:pt>
                <c:pt idx="4">
                  <c:v>3490</c:v>
                </c:pt>
                <c:pt idx="5">
                  <c:v>2404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C6-4C8C-B447-7D2875CDD5E7}"/>
            </c:ext>
          </c:extLst>
        </c:ser>
        <c:ser>
          <c:idx val="2"/>
          <c:order val="2"/>
          <c:tx>
            <c:strRef>
              <c:f>Sheet10!$D$1</c:f>
              <c:strCache>
                <c:ptCount val="1"/>
                <c:pt idx="0">
                  <c:v>Labour unions</c:v>
                </c:pt>
              </c:strCache>
            </c:strRef>
          </c:tx>
          <c:cat>
            <c:strRef>
              <c:f>Sheet10!$A$2:$A$11</c:f>
              <c:strCache>
                <c:ptCount val="10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1940-1950</c:v>
                </c:pt>
              </c:strCache>
            </c:strRef>
          </c:cat>
          <c:val>
            <c:numRef>
              <c:f>Sheet10!$D$2:$D$11</c:f>
              <c:numCache>
                <c:formatCode>General</c:formatCode>
                <c:ptCount val="10"/>
                <c:pt idx="0">
                  <c:v>23</c:v>
                </c:pt>
                <c:pt idx="1">
                  <c:v>92</c:v>
                </c:pt>
                <c:pt idx="2">
                  <c:v>268</c:v>
                </c:pt>
                <c:pt idx="3">
                  <c:v>487</c:v>
                </c:pt>
                <c:pt idx="4">
                  <c:v>2256</c:v>
                </c:pt>
                <c:pt idx="5">
                  <c:v>3619</c:v>
                </c:pt>
                <c:pt idx="6">
                  <c:v>3348</c:v>
                </c:pt>
                <c:pt idx="7">
                  <c:v>1326</c:v>
                </c:pt>
                <c:pt idx="8">
                  <c:v>695</c:v>
                </c:pt>
                <c:pt idx="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C6-4C8C-B447-7D2875CDD5E7}"/>
            </c:ext>
          </c:extLst>
        </c:ser>
        <c:ser>
          <c:idx val="3"/>
          <c:order val="3"/>
          <c:tx>
            <c:strRef>
              <c:f>Sheet10!$E$1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pPr>
              <a:ln w="28575">
                <a:solidFill>
                  <a:schemeClr val="tx1"/>
                </a:solidFill>
              </a:ln>
            </c:spPr>
          </c:marker>
          <c:cat>
            <c:strRef>
              <c:f>Sheet10!$A$2:$A$11</c:f>
              <c:strCache>
                <c:ptCount val="10"/>
                <c:pt idx="0">
                  <c:v>1850-1859</c:v>
                </c:pt>
                <c:pt idx="1">
                  <c:v>1860-1869</c:v>
                </c:pt>
                <c:pt idx="2">
                  <c:v>1870-1879</c:v>
                </c:pt>
                <c:pt idx="3">
                  <c:v>1880-1889</c:v>
                </c:pt>
                <c:pt idx="4">
                  <c:v>1890-1899</c:v>
                </c:pt>
                <c:pt idx="5">
                  <c:v>1900-1909</c:v>
                </c:pt>
                <c:pt idx="6">
                  <c:v>1910-1919</c:v>
                </c:pt>
                <c:pt idx="7">
                  <c:v>1920-1929</c:v>
                </c:pt>
                <c:pt idx="8">
                  <c:v>1930-1939</c:v>
                </c:pt>
                <c:pt idx="9">
                  <c:v>1940-1950</c:v>
                </c:pt>
              </c:strCache>
            </c:strRef>
          </c:cat>
          <c:val>
            <c:numRef>
              <c:f>Sheet10!$E$2:$E$11</c:f>
              <c:numCache>
                <c:formatCode>General</c:formatCode>
                <c:ptCount val="10"/>
                <c:pt idx="0">
                  <c:v>33</c:v>
                </c:pt>
                <c:pt idx="1">
                  <c:v>95</c:v>
                </c:pt>
                <c:pt idx="2">
                  <c:v>782</c:v>
                </c:pt>
                <c:pt idx="3">
                  <c:v>2310</c:v>
                </c:pt>
                <c:pt idx="4">
                  <c:v>5880</c:v>
                </c:pt>
                <c:pt idx="5">
                  <c:v>6574</c:v>
                </c:pt>
                <c:pt idx="6">
                  <c:v>3847</c:v>
                </c:pt>
                <c:pt idx="7">
                  <c:v>1522</c:v>
                </c:pt>
                <c:pt idx="8">
                  <c:v>816</c:v>
                </c:pt>
                <c:pt idx="9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C6-4C8C-B447-7D2875CDD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8967896"/>
        <c:axId val="-2088811048"/>
      </c:lineChart>
      <c:catAx>
        <c:axId val="-2088967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nl-BE"/>
          </a:p>
        </c:txPr>
        <c:crossAx val="-2088811048"/>
        <c:crosses val="autoZero"/>
        <c:auto val="1"/>
        <c:lblAlgn val="ctr"/>
        <c:lblOffset val="100"/>
        <c:noMultiLvlLbl val="0"/>
      </c:catAx>
      <c:valAx>
        <c:axId val="-2088811048"/>
        <c:scaling>
          <c:logBase val="1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nl-BE"/>
          </a:p>
        </c:txPr>
        <c:crossAx val="-20889678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nl-B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nl-B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Sheet4!$B$1</c:f>
              <c:strCache>
                <c:ptCount val="1"/>
                <c:pt idx="0">
                  <c:v>Banken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Sheet4!$B$2:$B$24</c:f>
              <c:numCache>
                <c:formatCode>General</c:formatCode>
                <c:ptCount val="23"/>
                <c:pt idx="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18-4C33-A5DA-A7AB9EA86BBA}"/>
            </c:ext>
          </c:extLst>
        </c:ser>
        <c:ser>
          <c:idx val="2"/>
          <c:order val="1"/>
          <c:tx>
            <c:strRef>
              <c:f>Sheet4!$C$1</c:f>
              <c:strCache>
                <c:ptCount val="1"/>
                <c:pt idx="0">
                  <c:v>In &amp; verkoop food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Sheet4!$C$2:$C$24</c:f>
              <c:numCache>
                <c:formatCode>General</c:formatCode>
                <c:ptCount val="23"/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1">
                  <c:v>1</c:v>
                </c:pt>
                <c:pt idx="13">
                  <c:v>1</c:v>
                </c:pt>
                <c:pt idx="15">
                  <c:v>1</c:v>
                </c:pt>
                <c:pt idx="18">
                  <c:v>2</c:v>
                </c:pt>
                <c:pt idx="21">
                  <c:v>3</c:v>
                </c:pt>
                <c:pt idx="2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18-4C33-A5DA-A7AB9EA86BBA}"/>
            </c:ext>
          </c:extLst>
        </c:ser>
        <c:ser>
          <c:idx val="3"/>
          <c:order val="2"/>
          <c:tx>
            <c:strRef>
              <c:f>Sheet4!$D$1</c:f>
              <c:strCache>
                <c:ptCount val="1"/>
                <c:pt idx="0">
                  <c:v>In &amp; verkoop nonfood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Sheet4!$D$2:$D$24</c:f>
              <c:numCache>
                <c:formatCode>General</c:formatCode>
                <c:ptCount val="23"/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1</c:v>
                </c:pt>
                <c:pt idx="21">
                  <c:v>4</c:v>
                </c:pt>
                <c:pt idx="2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18-4C33-A5DA-A7AB9EA86BBA}"/>
            </c:ext>
          </c:extLst>
        </c:ser>
        <c:ser>
          <c:idx val="4"/>
          <c:order val="3"/>
          <c:tx>
            <c:strRef>
              <c:f>Sheet4!$E$1</c:f>
              <c:strCache>
                <c:ptCount val="1"/>
                <c:pt idx="0">
                  <c:v>Industrie, Energie &amp; transport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Sheet4!$E$2:$E$24</c:f>
              <c:numCache>
                <c:formatCode>General</c:formatCode>
                <c:ptCount val="23"/>
                <c:pt idx="0">
                  <c:v>2</c:v>
                </c:pt>
                <c:pt idx="1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3</c:v>
                </c:pt>
                <c:pt idx="15">
                  <c:v>5</c:v>
                </c:pt>
                <c:pt idx="16">
                  <c:v>3</c:v>
                </c:pt>
                <c:pt idx="17">
                  <c:v>6</c:v>
                </c:pt>
                <c:pt idx="18">
                  <c:v>4</c:v>
                </c:pt>
                <c:pt idx="19">
                  <c:v>12</c:v>
                </c:pt>
                <c:pt idx="20">
                  <c:v>14</c:v>
                </c:pt>
                <c:pt idx="21">
                  <c:v>26</c:v>
                </c:pt>
                <c:pt idx="22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18-4C33-A5DA-A7AB9EA86BBA}"/>
            </c:ext>
          </c:extLst>
        </c:ser>
        <c:ser>
          <c:idx val="5"/>
          <c:order val="4"/>
          <c:tx>
            <c:strRef>
              <c:f>Sheet4!$F$1</c:f>
              <c:strCache>
                <c:ptCount val="1"/>
                <c:pt idx="0">
                  <c:v>Kunst &amp; Cultuur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Sheet4!$F$2:$F$24</c:f>
              <c:numCache>
                <c:formatCode>General</c:formatCode>
                <c:ptCount val="23"/>
                <c:pt idx="1">
                  <c:v>1</c:v>
                </c:pt>
                <c:pt idx="5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3">
                  <c:v>3</c:v>
                </c:pt>
                <c:pt idx="17">
                  <c:v>3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18-4C33-A5DA-A7AB9EA86BBA}"/>
            </c:ext>
          </c:extLst>
        </c:ser>
        <c:ser>
          <c:idx val="6"/>
          <c:order val="5"/>
          <c:tx>
            <c:strRef>
              <c:f>Sheet4!$G$1</c:f>
              <c:strCache>
                <c:ptCount val="1"/>
                <c:pt idx="0">
                  <c:v>Land &amp; Tuinbouw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Sheet4!$G$2:$G$24</c:f>
              <c:numCache>
                <c:formatCode>General</c:formatCode>
                <c:ptCount val="23"/>
                <c:pt idx="0">
                  <c:v>3</c:v>
                </c:pt>
                <c:pt idx="1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5</c:v>
                </c:pt>
                <c:pt idx="8">
                  <c:v>11</c:v>
                </c:pt>
                <c:pt idx="9">
                  <c:v>5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5</c:v>
                </c:pt>
                <c:pt idx="14">
                  <c:v>9</c:v>
                </c:pt>
                <c:pt idx="15">
                  <c:v>5</c:v>
                </c:pt>
                <c:pt idx="16">
                  <c:v>2</c:v>
                </c:pt>
                <c:pt idx="17">
                  <c:v>2</c:v>
                </c:pt>
                <c:pt idx="18">
                  <c:v>8</c:v>
                </c:pt>
                <c:pt idx="19">
                  <c:v>6</c:v>
                </c:pt>
                <c:pt idx="20">
                  <c:v>5</c:v>
                </c:pt>
                <c:pt idx="21">
                  <c:v>4</c:v>
                </c:pt>
                <c:pt idx="2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18-4C33-A5DA-A7AB9EA86BBA}"/>
            </c:ext>
          </c:extLst>
        </c:ser>
        <c:ser>
          <c:idx val="7"/>
          <c:order val="6"/>
          <c:tx>
            <c:strRef>
              <c:f>Sheet4!$H$1</c:f>
              <c:strCache>
                <c:ptCount val="1"/>
                <c:pt idx="0">
                  <c:v>Onderwijs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Sheet4!$H$2:$H$24</c:f>
              <c:numCache>
                <c:formatCode>General</c:formatCode>
                <c:ptCount val="23"/>
                <c:pt idx="4">
                  <c:v>2</c:v>
                </c:pt>
                <c:pt idx="7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3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7</c:v>
                </c:pt>
                <c:pt idx="20">
                  <c:v>3</c:v>
                </c:pt>
                <c:pt idx="21">
                  <c:v>5</c:v>
                </c:pt>
                <c:pt idx="22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F18-4C33-A5DA-A7AB9EA86BBA}"/>
            </c:ext>
          </c:extLst>
        </c:ser>
        <c:ser>
          <c:idx val="8"/>
          <c:order val="7"/>
          <c:tx>
            <c:strRef>
              <c:f>Sheet4!$I$1</c:f>
              <c:strCache>
                <c:ptCount val="1"/>
                <c:pt idx="0">
                  <c:v>Overige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Sheet4!$I$2:$I$24</c:f>
              <c:numCache>
                <c:formatCode>General</c:formatCode>
                <c:ptCount val="23"/>
                <c:pt idx="10">
                  <c:v>1</c:v>
                </c:pt>
                <c:pt idx="15">
                  <c:v>1</c:v>
                </c:pt>
                <c:pt idx="18">
                  <c:v>2</c:v>
                </c:pt>
                <c:pt idx="19">
                  <c:v>1</c:v>
                </c:pt>
                <c:pt idx="21">
                  <c:v>2</c:v>
                </c:pt>
                <c:pt idx="2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F18-4C33-A5DA-A7AB9EA86BBA}"/>
            </c:ext>
          </c:extLst>
        </c:ser>
        <c:ser>
          <c:idx val="9"/>
          <c:order val="8"/>
          <c:tx>
            <c:strRef>
              <c:f>Sheet4!$J$1</c:f>
              <c:strCache>
                <c:ptCount val="1"/>
                <c:pt idx="0">
                  <c:v>Prof. dienstv.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Sheet4!$J$2:$J$24</c:f>
              <c:numCache>
                <c:formatCode>General</c:formatCode>
                <c:ptCount val="23"/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9</c:v>
                </c:pt>
                <c:pt idx="15">
                  <c:v>6</c:v>
                </c:pt>
                <c:pt idx="16">
                  <c:v>4</c:v>
                </c:pt>
                <c:pt idx="17">
                  <c:v>12</c:v>
                </c:pt>
                <c:pt idx="18">
                  <c:v>6</c:v>
                </c:pt>
                <c:pt idx="19">
                  <c:v>34</c:v>
                </c:pt>
                <c:pt idx="20">
                  <c:v>43</c:v>
                </c:pt>
                <c:pt idx="21">
                  <c:v>49</c:v>
                </c:pt>
                <c:pt idx="22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F18-4C33-A5DA-A7AB9EA86BBA}"/>
            </c:ext>
          </c:extLst>
        </c:ser>
        <c:ser>
          <c:idx val="10"/>
          <c:order val="9"/>
          <c:tx>
            <c:strRef>
              <c:f>Sheet4!$K$1</c:f>
              <c:strCache>
                <c:ptCount val="1"/>
                <c:pt idx="0">
                  <c:v>Scheepvaart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Sheet4!$K$2:$K$24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1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F18-4C33-A5DA-A7AB9EA86BBA}"/>
            </c:ext>
          </c:extLst>
        </c:ser>
        <c:ser>
          <c:idx val="11"/>
          <c:order val="10"/>
          <c:tx>
            <c:strRef>
              <c:f>Sheet4!$L$1</c:f>
              <c:strCache>
                <c:ptCount val="1"/>
                <c:pt idx="0">
                  <c:v>Verzekeraars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Sheet4!$L$2:$L$24</c:f>
              <c:numCache>
                <c:formatCode>General</c:formatCode>
                <c:ptCount val="23"/>
                <c:pt idx="4">
                  <c:v>1</c:v>
                </c:pt>
                <c:pt idx="5">
                  <c:v>2</c:v>
                </c:pt>
                <c:pt idx="7">
                  <c:v>1</c:v>
                </c:pt>
                <c:pt idx="9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2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F18-4C33-A5DA-A7AB9EA86BBA}"/>
            </c:ext>
          </c:extLst>
        </c:ser>
        <c:ser>
          <c:idx val="12"/>
          <c:order val="11"/>
          <c:tx>
            <c:strRef>
              <c:f>Sheet4!$M$1</c:f>
              <c:strCache>
                <c:ptCount val="1"/>
                <c:pt idx="0">
                  <c:v>Wonen, Recreatie &amp; Vastgoed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Sheet4!$M$2:$M$24</c:f>
              <c:numCache>
                <c:formatCode>General</c:formatCode>
                <c:ptCount val="23"/>
                <c:pt idx="0">
                  <c:v>7</c:v>
                </c:pt>
                <c:pt idx="1">
                  <c:v>4</c:v>
                </c:pt>
                <c:pt idx="2">
                  <c:v>14</c:v>
                </c:pt>
                <c:pt idx="3">
                  <c:v>48</c:v>
                </c:pt>
                <c:pt idx="4">
                  <c:v>8</c:v>
                </c:pt>
                <c:pt idx="5">
                  <c:v>16</c:v>
                </c:pt>
                <c:pt idx="6">
                  <c:v>13</c:v>
                </c:pt>
                <c:pt idx="7">
                  <c:v>17</c:v>
                </c:pt>
                <c:pt idx="8">
                  <c:v>13</c:v>
                </c:pt>
                <c:pt idx="9">
                  <c:v>10</c:v>
                </c:pt>
                <c:pt idx="10">
                  <c:v>10</c:v>
                </c:pt>
                <c:pt idx="11">
                  <c:v>8</c:v>
                </c:pt>
                <c:pt idx="12">
                  <c:v>9</c:v>
                </c:pt>
                <c:pt idx="13">
                  <c:v>6</c:v>
                </c:pt>
                <c:pt idx="14">
                  <c:v>5</c:v>
                </c:pt>
                <c:pt idx="15">
                  <c:v>7</c:v>
                </c:pt>
                <c:pt idx="16">
                  <c:v>4</c:v>
                </c:pt>
                <c:pt idx="17">
                  <c:v>6</c:v>
                </c:pt>
                <c:pt idx="18">
                  <c:v>2</c:v>
                </c:pt>
                <c:pt idx="19">
                  <c:v>11</c:v>
                </c:pt>
                <c:pt idx="20">
                  <c:v>8</c:v>
                </c:pt>
                <c:pt idx="21">
                  <c:v>5</c:v>
                </c:pt>
                <c:pt idx="2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F18-4C33-A5DA-A7AB9EA86BBA}"/>
            </c:ext>
          </c:extLst>
        </c:ser>
        <c:ser>
          <c:idx val="13"/>
          <c:order val="12"/>
          <c:tx>
            <c:strRef>
              <c:f>Sheet4!$N$1</c:f>
              <c:strCache>
                <c:ptCount val="1"/>
                <c:pt idx="0">
                  <c:v>Zorg</c:v>
                </c:pt>
              </c:strCache>
            </c:strRef>
          </c:tx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Sheet4!$N$2:$N$24</c:f>
              <c:numCache>
                <c:formatCode>General</c:formatCode>
                <c:ptCount val="23"/>
                <c:pt idx="1">
                  <c:v>1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5</c:v>
                </c:pt>
                <c:pt idx="10">
                  <c:v>9</c:v>
                </c:pt>
                <c:pt idx="11">
                  <c:v>13</c:v>
                </c:pt>
                <c:pt idx="12">
                  <c:v>9</c:v>
                </c:pt>
                <c:pt idx="13">
                  <c:v>4</c:v>
                </c:pt>
                <c:pt idx="14">
                  <c:v>4</c:v>
                </c:pt>
                <c:pt idx="15">
                  <c:v>21</c:v>
                </c:pt>
                <c:pt idx="16">
                  <c:v>46</c:v>
                </c:pt>
                <c:pt idx="17">
                  <c:v>40</c:v>
                </c:pt>
                <c:pt idx="18">
                  <c:v>12</c:v>
                </c:pt>
                <c:pt idx="19">
                  <c:v>14</c:v>
                </c:pt>
                <c:pt idx="20">
                  <c:v>15</c:v>
                </c:pt>
                <c:pt idx="21">
                  <c:v>14</c:v>
                </c:pt>
                <c:pt idx="22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9F18-4C33-A5DA-A7AB9EA86BBA}"/>
            </c:ext>
          </c:extLst>
        </c:ser>
        <c:ser>
          <c:idx val="14"/>
          <c:order val="13"/>
          <c:tx>
            <c:strRef>
              <c:f>Sheet4!$O$1</c:f>
              <c:strCache>
                <c:ptCount val="1"/>
                <c:pt idx="0">
                  <c:v>Totaal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circle"/>
            <c:size val="9"/>
            <c:spPr>
              <a:solidFill>
                <a:schemeClr val="tx2"/>
              </a:solidFill>
              <a:ln w="12700">
                <a:solidFill>
                  <a:schemeClr val="tx2"/>
                </a:solidFill>
              </a:ln>
            </c:spPr>
          </c:marker>
          <c:cat>
            <c:numRef>
              <c:f>Sheet4!$A$2:$A$24</c:f>
              <c:numCache>
                <c:formatCode>General</c:formatCode>
                <c:ptCount val="23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</c:numCache>
            </c:numRef>
          </c:cat>
          <c:val>
            <c:numRef>
              <c:f>Sheet4!$O$2:$O$24</c:f>
              <c:numCache>
                <c:formatCode>General</c:formatCode>
                <c:ptCount val="23"/>
                <c:pt idx="0">
                  <c:v>13</c:v>
                </c:pt>
                <c:pt idx="1">
                  <c:v>13</c:v>
                </c:pt>
                <c:pt idx="2">
                  <c:v>16</c:v>
                </c:pt>
                <c:pt idx="3">
                  <c:v>56</c:v>
                </c:pt>
                <c:pt idx="4">
                  <c:v>19</c:v>
                </c:pt>
                <c:pt idx="5">
                  <c:v>27</c:v>
                </c:pt>
                <c:pt idx="6">
                  <c:v>40</c:v>
                </c:pt>
                <c:pt idx="7">
                  <c:v>38</c:v>
                </c:pt>
                <c:pt idx="8">
                  <c:v>37</c:v>
                </c:pt>
                <c:pt idx="9">
                  <c:v>29</c:v>
                </c:pt>
                <c:pt idx="10">
                  <c:v>35</c:v>
                </c:pt>
                <c:pt idx="11">
                  <c:v>44</c:v>
                </c:pt>
                <c:pt idx="12">
                  <c:v>34</c:v>
                </c:pt>
                <c:pt idx="13">
                  <c:v>31</c:v>
                </c:pt>
                <c:pt idx="14">
                  <c:v>32</c:v>
                </c:pt>
                <c:pt idx="15">
                  <c:v>50</c:v>
                </c:pt>
                <c:pt idx="16">
                  <c:v>66</c:v>
                </c:pt>
                <c:pt idx="17">
                  <c:v>72</c:v>
                </c:pt>
                <c:pt idx="18">
                  <c:v>42</c:v>
                </c:pt>
                <c:pt idx="19">
                  <c:v>90</c:v>
                </c:pt>
                <c:pt idx="20">
                  <c:v>91</c:v>
                </c:pt>
                <c:pt idx="21">
                  <c:v>116</c:v>
                </c:pt>
                <c:pt idx="22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F18-4C33-A5DA-A7AB9EA86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5561720"/>
        <c:axId val="-2045556520"/>
      </c:lineChart>
      <c:catAx>
        <c:axId val="-2045561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2340000"/>
          <a:lstStyle/>
          <a:p>
            <a:pPr>
              <a:defRPr/>
            </a:pPr>
            <a:endParaRPr lang="nl-BE"/>
          </a:p>
        </c:txPr>
        <c:crossAx val="-2045556520"/>
        <c:crosses val="autoZero"/>
        <c:auto val="1"/>
        <c:lblAlgn val="ctr"/>
        <c:lblOffset val="100"/>
        <c:noMultiLvlLbl val="0"/>
      </c:catAx>
      <c:valAx>
        <c:axId val="-2045556520"/>
        <c:scaling>
          <c:orientation val="minMax"/>
          <c:max val="18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55617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196002176557204"/>
          <c:y val="1.9106395484348199E-3"/>
          <c:w val="0.27568225465719198"/>
          <c:h val="0.99103071575512502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0EE42-FDC8-487B-B994-4A1E7D6FDE7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F3E1F81-2311-4503-9DB1-5F622EDF5F5E}">
      <dgm:prSet phldrT="[Tekst]"/>
      <dgm:spPr/>
      <dgm:t>
        <a:bodyPr/>
        <a:lstStyle/>
        <a:p>
          <a:r>
            <a:rPr lang="nl-BE"/>
            <a:t>CONDITIONS</a:t>
          </a:r>
        </a:p>
      </dgm:t>
    </dgm:pt>
    <dgm:pt modelId="{485C273D-20C9-4659-9250-EFC52A7A3B54}" type="parTrans" cxnId="{6AB53B04-8BE0-4FAC-92EE-1EF7A07A0B4D}">
      <dgm:prSet/>
      <dgm:spPr/>
      <dgm:t>
        <a:bodyPr/>
        <a:lstStyle/>
        <a:p>
          <a:endParaRPr lang="nl-BE"/>
        </a:p>
      </dgm:t>
    </dgm:pt>
    <dgm:pt modelId="{076EE145-3FCE-41A4-A293-78F106ADA0CE}" type="sibTrans" cxnId="{6AB53B04-8BE0-4FAC-92EE-1EF7A07A0B4D}">
      <dgm:prSet/>
      <dgm:spPr/>
      <dgm:t>
        <a:bodyPr/>
        <a:lstStyle/>
        <a:p>
          <a:endParaRPr lang="nl-BE"/>
        </a:p>
      </dgm:t>
    </dgm:pt>
    <dgm:pt modelId="{6B873E9D-3FB1-4E3D-9FE6-1EC3E0CB1462}">
      <dgm:prSet phldrT="[Tekst]"/>
      <dgm:spPr/>
      <dgm:t>
        <a:bodyPr/>
        <a:lstStyle/>
        <a:p>
          <a:r>
            <a:rPr lang="nl-BE"/>
            <a:t>MOTORS</a:t>
          </a:r>
        </a:p>
      </dgm:t>
    </dgm:pt>
    <dgm:pt modelId="{2CAB3576-6287-4FFC-964C-0C92B931C793}" type="parTrans" cxnId="{5DBB21BF-D503-4D33-94A2-F69CDC6AB37E}">
      <dgm:prSet/>
      <dgm:spPr/>
      <dgm:t>
        <a:bodyPr/>
        <a:lstStyle/>
        <a:p>
          <a:endParaRPr lang="nl-BE"/>
        </a:p>
      </dgm:t>
    </dgm:pt>
    <dgm:pt modelId="{DD8F05D5-756D-4D4F-8D8D-142EF7EBE892}" type="sibTrans" cxnId="{5DBB21BF-D503-4D33-94A2-F69CDC6AB37E}">
      <dgm:prSet/>
      <dgm:spPr/>
      <dgm:t>
        <a:bodyPr/>
        <a:lstStyle/>
        <a:p>
          <a:endParaRPr lang="nl-BE"/>
        </a:p>
      </dgm:t>
    </dgm:pt>
    <dgm:pt modelId="{411985DD-AF93-41E5-B4D2-E66A072E65EB}">
      <dgm:prSet phldrT="[Tekst]"/>
      <dgm:spPr/>
      <dgm:t>
        <a:bodyPr/>
        <a:lstStyle/>
        <a:p>
          <a:r>
            <a:rPr lang="nl-BE"/>
            <a:t>URBANISATION</a:t>
          </a:r>
        </a:p>
      </dgm:t>
    </dgm:pt>
    <dgm:pt modelId="{420D9B14-B7C5-4815-8FE3-18350348FDB1}" type="parTrans" cxnId="{001C6004-8BE4-4152-8E7F-3459E9C91A16}">
      <dgm:prSet/>
      <dgm:spPr/>
      <dgm:t>
        <a:bodyPr/>
        <a:lstStyle/>
        <a:p>
          <a:endParaRPr lang="nl-BE"/>
        </a:p>
      </dgm:t>
    </dgm:pt>
    <dgm:pt modelId="{2C58B756-282D-411D-990B-AB0CA6A94CAE}" type="sibTrans" cxnId="{001C6004-8BE4-4152-8E7F-3459E9C91A16}">
      <dgm:prSet/>
      <dgm:spPr/>
      <dgm:t>
        <a:bodyPr/>
        <a:lstStyle/>
        <a:p>
          <a:endParaRPr lang="nl-BE"/>
        </a:p>
      </dgm:t>
    </dgm:pt>
    <dgm:pt modelId="{BC3DACF2-14C9-41CC-A970-DEB9AD9EBF32}">
      <dgm:prSet phldrT="[Tekst]"/>
      <dgm:spPr/>
      <dgm:t>
        <a:bodyPr/>
        <a:lstStyle/>
        <a:p>
          <a:r>
            <a:rPr lang="nl-BE" dirty="0"/>
            <a:t>INDIVIDUAL MOTIVATIONS </a:t>
          </a:r>
        </a:p>
      </dgm:t>
    </dgm:pt>
    <dgm:pt modelId="{44065804-A9B1-4D4C-8C9C-5A23FFED5D36}" type="parTrans" cxnId="{3594306B-FAC1-4E1E-A511-92F45E0AE2FF}">
      <dgm:prSet/>
      <dgm:spPr/>
      <dgm:t>
        <a:bodyPr/>
        <a:lstStyle/>
        <a:p>
          <a:endParaRPr lang="nl-BE"/>
        </a:p>
      </dgm:t>
    </dgm:pt>
    <dgm:pt modelId="{4D0C2EA0-1300-43F8-9522-DD7F730D89DC}" type="sibTrans" cxnId="{3594306B-FAC1-4E1E-A511-92F45E0AE2FF}">
      <dgm:prSet/>
      <dgm:spPr/>
      <dgm:t>
        <a:bodyPr/>
        <a:lstStyle/>
        <a:p>
          <a:endParaRPr lang="nl-BE"/>
        </a:p>
      </dgm:t>
    </dgm:pt>
    <dgm:pt modelId="{E5EB655E-43D9-4B50-83E1-917428860745}">
      <dgm:prSet phldrT="[Tekst]"/>
      <dgm:spPr/>
      <dgm:t>
        <a:bodyPr/>
        <a:lstStyle/>
        <a:p>
          <a:r>
            <a:rPr lang="nl-BE"/>
            <a:t>RISK SHARING</a:t>
          </a:r>
        </a:p>
      </dgm:t>
    </dgm:pt>
    <dgm:pt modelId="{524C0964-D866-46A1-B2D7-513231383CC7}" type="parTrans" cxnId="{100B969E-3EAD-471F-A8AC-B8DCAFD5BAD4}">
      <dgm:prSet/>
      <dgm:spPr/>
      <dgm:t>
        <a:bodyPr/>
        <a:lstStyle/>
        <a:p>
          <a:endParaRPr lang="nl-BE"/>
        </a:p>
      </dgm:t>
    </dgm:pt>
    <dgm:pt modelId="{4DCAB089-24CC-4924-B3FB-FF086F8554AC}" type="sibTrans" cxnId="{100B969E-3EAD-471F-A8AC-B8DCAFD5BAD4}">
      <dgm:prSet/>
      <dgm:spPr/>
      <dgm:t>
        <a:bodyPr/>
        <a:lstStyle/>
        <a:p>
          <a:endParaRPr lang="nl-BE"/>
        </a:p>
      </dgm:t>
    </dgm:pt>
    <dgm:pt modelId="{3AFFD6B5-39AA-485C-B40E-7654B59FA3C1}">
      <dgm:prSet phldrT="[Tekst]"/>
      <dgm:spPr/>
      <dgm:t>
        <a:bodyPr/>
        <a:lstStyle/>
        <a:p>
          <a:r>
            <a:rPr lang="nl-BE"/>
            <a:t>MARKET DEVELOPMENT/COMMERCIALISATION OF GOODS</a:t>
          </a:r>
        </a:p>
      </dgm:t>
    </dgm:pt>
    <dgm:pt modelId="{1DB56F7B-BF20-4A6A-951B-5919FA0901D3}" type="parTrans" cxnId="{1DB88E4C-AB9F-4A54-935D-DF8DF19F2110}">
      <dgm:prSet/>
      <dgm:spPr/>
      <dgm:t>
        <a:bodyPr/>
        <a:lstStyle/>
        <a:p>
          <a:endParaRPr lang="nl-BE"/>
        </a:p>
      </dgm:t>
    </dgm:pt>
    <dgm:pt modelId="{44E37D31-907C-45FB-9926-AC3F9458C097}" type="sibTrans" cxnId="{1DB88E4C-AB9F-4A54-935D-DF8DF19F2110}">
      <dgm:prSet/>
      <dgm:spPr/>
      <dgm:t>
        <a:bodyPr/>
        <a:lstStyle/>
        <a:p>
          <a:endParaRPr lang="nl-BE"/>
        </a:p>
      </dgm:t>
    </dgm:pt>
    <dgm:pt modelId="{85DC6E14-1C10-4202-807A-E6AA89277EF2}">
      <dgm:prSet phldrT="[Tekst]"/>
      <dgm:spPr/>
      <dgm:t>
        <a:bodyPr/>
        <a:lstStyle/>
        <a:p>
          <a:r>
            <a:rPr lang="nl-BE"/>
            <a:t>“FREEDOM” TO ORGANISE/WEAK SUPRA-LOCAL POWER</a:t>
          </a:r>
        </a:p>
      </dgm:t>
    </dgm:pt>
    <dgm:pt modelId="{C9DB7F0C-3204-4319-8AFF-6317E641264C}" type="parTrans" cxnId="{7AB349B6-D080-4ABD-B798-5D5DDB6E37D0}">
      <dgm:prSet/>
      <dgm:spPr/>
      <dgm:t>
        <a:bodyPr/>
        <a:lstStyle/>
        <a:p>
          <a:endParaRPr lang="nl-BE"/>
        </a:p>
      </dgm:t>
    </dgm:pt>
    <dgm:pt modelId="{2F33B2DB-7BBF-4E71-80C2-715441EFB645}" type="sibTrans" cxnId="{7AB349B6-D080-4ABD-B798-5D5DDB6E37D0}">
      <dgm:prSet/>
      <dgm:spPr/>
      <dgm:t>
        <a:bodyPr/>
        <a:lstStyle/>
        <a:p>
          <a:endParaRPr lang="nl-BE"/>
        </a:p>
      </dgm:t>
    </dgm:pt>
    <dgm:pt modelId="{3B979C5A-6608-4611-8751-6F44C76842CD}">
      <dgm:prSet/>
      <dgm:spPr/>
      <dgm:t>
        <a:bodyPr/>
        <a:lstStyle/>
        <a:p>
          <a:r>
            <a:rPr lang="nl-BE" dirty="0"/>
            <a:t>WEAKENED TRADITIONAL FORMS OF NETWORKS (E.G. FAMILY)</a:t>
          </a:r>
        </a:p>
      </dgm:t>
    </dgm:pt>
    <dgm:pt modelId="{38017254-A355-4403-A9B2-62690612F838}" type="parTrans" cxnId="{BCC8EFE4-0741-49EB-A180-8D7361203085}">
      <dgm:prSet/>
      <dgm:spPr/>
      <dgm:t>
        <a:bodyPr/>
        <a:lstStyle/>
        <a:p>
          <a:endParaRPr lang="nl-BE"/>
        </a:p>
      </dgm:t>
    </dgm:pt>
    <dgm:pt modelId="{BF44FCC4-1FA4-4E84-8B13-C52B7D65DA63}" type="sibTrans" cxnId="{BCC8EFE4-0741-49EB-A180-8D7361203085}">
      <dgm:prSet/>
      <dgm:spPr/>
      <dgm:t>
        <a:bodyPr/>
        <a:lstStyle/>
        <a:p>
          <a:endParaRPr lang="nl-BE"/>
        </a:p>
      </dgm:t>
    </dgm:pt>
    <dgm:pt modelId="{0DEF75AB-3F2D-4581-9A82-56CF0FABE7AA}">
      <dgm:prSet/>
      <dgm:spPr/>
      <dgm:t>
        <a:bodyPr/>
        <a:lstStyle/>
        <a:p>
          <a:r>
            <a:rPr lang="nl-BE" dirty="0"/>
            <a:t>LEGAL BASIS FOR GROUP RESPONSIBILITY</a:t>
          </a:r>
        </a:p>
      </dgm:t>
    </dgm:pt>
    <dgm:pt modelId="{E8EB0261-E365-454E-925D-D3A5F32A09FF}" type="parTrans" cxnId="{2429D39F-16C1-4F9F-AD57-D4845CB09626}">
      <dgm:prSet/>
      <dgm:spPr/>
      <dgm:t>
        <a:bodyPr/>
        <a:lstStyle/>
        <a:p>
          <a:endParaRPr lang="nl-BE"/>
        </a:p>
      </dgm:t>
    </dgm:pt>
    <dgm:pt modelId="{C363EA35-A23B-4580-8AF3-EB9B7732FC1B}" type="sibTrans" cxnId="{2429D39F-16C1-4F9F-AD57-D4845CB09626}">
      <dgm:prSet/>
      <dgm:spPr/>
      <dgm:t>
        <a:bodyPr/>
        <a:lstStyle/>
        <a:p>
          <a:endParaRPr lang="nl-BE"/>
        </a:p>
      </dgm:t>
    </dgm:pt>
    <dgm:pt modelId="{0B9F458F-4C15-4057-9A91-66CA9CB0B9E2}">
      <dgm:prSet/>
      <dgm:spPr/>
      <dgm:t>
        <a:bodyPr/>
        <a:lstStyle/>
        <a:p>
          <a:r>
            <a:rPr lang="nl-BE"/>
            <a:t>ADVANTAGES OF SCALE</a:t>
          </a:r>
        </a:p>
      </dgm:t>
    </dgm:pt>
    <dgm:pt modelId="{C31BE407-6713-4D5E-BC27-B2648793350A}" type="parTrans" cxnId="{8326D85D-57B3-4D98-A098-CFA71741617F}">
      <dgm:prSet/>
      <dgm:spPr/>
      <dgm:t>
        <a:bodyPr/>
        <a:lstStyle/>
        <a:p>
          <a:endParaRPr lang="nl-BE"/>
        </a:p>
      </dgm:t>
    </dgm:pt>
    <dgm:pt modelId="{D8A93585-A1D1-4519-B711-6C836DCE2629}" type="sibTrans" cxnId="{8326D85D-57B3-4D98-A098-CFA71741617F}">
      <dgm:prSet/>
      <dgm:spPr/>
      <dgm:t>
        <a:bodyPr/>
        <a:lstStyle/>
        <a:p>
          <a:endParaRPr lang="nl-BE"/>
        </a:p>
      </dgm:t>
    </dgm:pt>
    <dgm:pt modelId="{271EEB2E-6C3C-4030-B268-87E575E35085}">
      <dgm:prSet/>
      <dgm:spPr/>
      <dgm:t>
        <a:bodyPr/>
        <a:lstStyle/>
        <a:p>
          <a:r>
            <a:rPr lang="nl-BE"/>
            <a:t>LESSER TRANSACTION COSTS</a:t>
          </a:r>
        </a:p>
      </dgm:t>
    </dgm:pt>
    <dgm:pt modelId="{6551B8DD-3C4D-48AE-86C0-C40677F08B15}" type="parTrans" cxnId="{5A43F926-FFF7-4723-A0B2-F2276F751340}">
      <dgm:prSet/>
      <dgm:spPr/>
      <dgm:t>
        <a:bodyPr/>
        <a:lstStyle/>
        <a:p>
          <a:endParaRPr lang="nl-BE"/>
        </a:p>
      </dgm:t>
    </dgm:pt>
    <dgm:pt modelId="{CD79D5B4-3EEA-45AA-B6EC-88D31895FB94}" type="sibTrans" cxnId="{5A43F926-FFF7-4723-A0B2-F2276F751340}">
      <dgm:prSet/>
      <dgm:spPr/>
      <dgm:t>
        <a:bodyPr/>
        <a:lstStyle/>
        <a:p>
          <a:endParaRPr lang="nl-BE"/>
        </a:p>
      </dgm:t>
    </dgm:pt>
    <dgm:pt modelId="{10F109FB-AFAD-46D7-8380-8CA75A1F394F}" type="pres">
      <dgm:prSet presAssocID="{34C0EE42-FDC8-487B-B994-4A1E7D6FDE7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C01DCD1D-C8FB-4AE2-B413-31183C40CCD7}" type="pres">
      <dgm:prSet presAssocID="{1F3E1F81-2311-4503-9DB1-5F622EDF5F5E}" presName="composite" presStyleCnt="0"/>
      <dgm:spPr/>
    </dgm:pt>
    <dgm:pt modelId="{50F56D6E-4A94-48E0-9274-D44CFEE6B581}" type="pres">
      <dgm:prSet presAssocID="{1F3E1F81-2311-4503-9DB1-5F622EDF5F5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3C426CC-1A30-4C8B-9E43-ACFDBD9A69C0}" type="pres">
      <dgm:prSet presAssocID="{1F3E1F81-2311-4503-9DB1-5F622EDF5F5E}" presName="descendantText" presStyleLbl="alignAcc1" presStyleIdx="0" presStyleCnt="3" custLinFactNeighborX="-143" custLinFactNeighborY="151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B2672EC-6C39-41A1-AE3B-5DCD981D370F}" type="pres">
      <dgm:prSet presAssocID="{076EE145-3FCE-41A4-A293-78F106ADA0CE}" presName="sp" presStyleCnt="0"/>
      <dgm:spPr/>
    </dgm:pt>
    <dgm:pt modelId="{B01FBC49-57FE-49EE-A98C-9ADC12EB3131}" type="pres">
      <dgm:prSet presAssocID="{6B873E9D-3FB1-4E3D-9FE6-1EC3E0CB1462}" presName="composite" presStyleCnt="0"/>
      <dgm:spPr/>
    </dgm:pt>
    <dgm:pt modelId="{8551432B-DE3A-48D9-9AF5-9DDCAF0C2CF3}" type="pres">
      <dgm:prSet presAssocID="{6B873E9D-3FB1-4E3D-9FE6-1EC3E0CB146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48B26C-D99F-4FD0-B743-4A11876DBAFC}" type="pres">
      <dgm:prSet presAssocID="{6B873E9D-3FB1-4E3D-9FE6-1EC3E0CB146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6AEE719-EC0F-4F7F-8196-7D0C990D31FB}" type="pres">
      <dgm:prSet presAssocID="{DD8F05D5-756D-4D4F-8D8D-142EF7EBE892}" presName="sp" presStyleCnt="0"/>
      <dgm:spPr/>
    </dgm:pt>
    <dgm:pt modelId="{E63FBF16-1182-40E0-A137-0D589DDA884B}" type="pres">
      <dgm:prSet presAssocID="{BC3DACF2-14C9-41CC-A970-DEB9AD9EBF32}" presName="composite" presStyleCnt="0"/>
      <dgm:spPr/>
    </dgm:pt>
    <dgm:pt modelId="{9723430E-5D07-4121-AFA7-2E1C9BFB0374}" type="pres">
      <dgm:prSet presAssocID="{BC3DACF2-14C9-41CC-A970-DEB9AD9EBF3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E01C4F2-EB04-4751-9DD5-222BFA6A38E1}" type="pres">
      <dgm:prSet presAssocID="{BC3DACF2-14C9-41CC-A970-DEB9AD9EBF32}" presName="descendantText" presStyleLbl="alignAcc1" presStyleIdx="2" presStyleCnt="3" custLinFactNeighborY="-82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5DBB21BF-D503-4D33-94A2-F69CDC6AB37E}" srcId="{34C0EE42-FDC8-487B-B994-4A1E7D6FDE79}" destId="{6B873E9D-3FB1-4E3D-9FE6-1EC3E0CB1462}" srcOrd="1" destOrd="0" parTransId="{2CAB3576-6287-4FFC-964C-0C92B931C793}" sibTransId="{DD8F05D5-756D-4D4F-8D8D-142EF7EBE892}"/>
    <dgm:cxn modelId="{2429D39F-16C1-4F9F-AD57-D4845CB09626}" srcId="{1F3E1F81-2311-4503-9DB1-5F622EDF5F5E}" destId="{0DEF75AB-3F2D-4581-9A82-56CF0FABE7AA}" srcOrd="2" destOrd="0" parTransId="{E8EB0261-E365-454E-925D-D3A5F32A09FF}" sibTransId="{C363EA35-A23B-4580-8AF3-EB9B7732FC1B}"/>
    <dgm:cxn modelId="{6EAD5463-55E4-422A-9F2A-E1894BF862C0}" type="presOf" srcId="{0DEF75AB-3F2D-4581-9A82-56CF0FABE7AA}" destId="{F3C426CC-1A30-4C8B-9E43-ACFDBD9A69C0}" srcOrd="0" destOrd="2" presId="urn:microsoft.com/office/officeart/2005/8/layout/chevron2"/>
    <dgm:cxn modelId="{056352F1-D0E0-4AA8-811F-D674C18E48CC}" type="presOf" srcId="{271EEB2E-6C3C-4030-B268-87E575E35085}" destId="{AE01C4F2-EB04-4751-9DD5-222BFA6A38E1}" srcOrd="0" destOrd="2" presId="urn:microsoft.com/office/officeart/2005/8/layout/chevron2"/>
    <dgm:cxn modelId="{16361487-1DF5-431C-B550-7F3CF3A3FB55}" type="presOf" srcId="{0B9F458F-4C15-4057-9A91-66CA9CB0B9E2}" destId="{AE01C4F2-EB04-4751-9DD5-222BFA6A38E1}" srcOrd="0" destOrd="1" presId="urn:microsoft.com/office/officeart/2005/8/layout/chevron2"/>
    <dgm:cxn modelId="{3594306B-FAC1-4E1E-A511-92F45E0AE2FF}" srcId="{34C0EE42-FDC8-487B-B994-4A1E7D6FDE79}" destId="{BC3DACF2-14C9-41CC-A970-DEB9AD9EBF32}" srcOrd="2" destOrd="0" parTransId="{44065804-A9B1-4D4C-8C9C-5A23FFED5D36}" sibTransId="{4D0C2EA0-1300-43F8-9522-DD7F730D89DC}"/>
    <dgm:cxn modelId="{001C6004-8BE4-4152-8E7F-3459E9C91A16}" srcId="{6B873E9D-3FB1-4E3D-9FE6-1EC3E0CB1462}" destId="{411985DD-AF93-41E5-B4D2-E66A072E65EB}" srcOrd="0" destOrd="0" parTransId="{420D9B14-B7C5-4815-8FE3-18350348FDB1}" sibTransId="{2C58B756-282D-411D-990B-AB0CA6A94CAE}"/>
    <dgm:cxn modelId="{8326D85D-57B3-4D98-A098-CFA71741617F}" srcId="{BC3DACF2-14C9-41CC-A970-DEB9AD9EBF32}" destId="{0B9F458F-4C15-4057-9A91-66CA9CB0B9E2}" srcOrd="1" destOrd="0" parTransId="{C31BE407-6713-4D5E-BC27-B2648793350A}" sibTransId="{D8A93585-A1D1-4519-B711-6C836DCE2629}"/>
    <dgm:cxn modelId="{908D6D86-0735-4568-BD32-D7E5CF626792}" type="presOf" srcId="{85DC6E14-1C10-4202-807A-E6AA89277EF2}" destId="{F3C426CC-1A30-4C8B-9E43-ACFDBD9A69C0}" srcOrd="0" destOrd="0" presId="urn:microsoft.com/office/officeart/2005/8/layout/chevron2"/>
    <dgm:cxn modelId="{318691A6-C889-4C73-9E1C-6DFA4A142614}" type="presOf" srcId="{34C0EE42-FDC8-487B-B994-4A1E7D6FDE79}" destId="{10F109FB-AFAD-46D7-8380-8CA75A1F394F}" srcOrd="0" destOrd="0" presId="urn:microsoft.com/office/officeart/2005/8/layout/chevron2"/>
    <dgm:cxn modelId="{6AB53B04-8BE0-4FAC-92EE-1EF7A07A0B4D}" srcId="{34C0EE42-FDC8-487B-B994-4A1E7D6FDE79}" destId="{1F3E1F81-2311-4503-9DB1-5F622EDF5F5E}" srcOrd="0" destOrd="0" parTransId="{485C273D-20C9-4659-9250-EFC52A7A3B54}" sibTransId="{076EE145-3FCE-41A4-A293-78F106ADA0CE}"/>
    <dgm:cxn modelId="{6F4F5C2E-FC87-417D-9E87-74520DCD0211}" type="presOf" srcId="{3AFFD6B5-39AA-485C-B40E-7654B59FA3C1}" destId="{D248B26C-D99F-4FD0-B743-4A11876DBAFC}" srcOrd="0" destOrd="1" presId="urn:microsoft.com/office/officeart/2005/8/layout/chevron2"/>
    <dgm:cxn modelId="{7CFB2681-33C4-4D67-A1AA-0E8FD2715EFA}" type="presOf" srcId="{E5EB655E-43D9-4B50-83E1-917428860745}" destId="{AE01C4F2-EB04-4751-9DD5-222BFA6A38E1}" srcOrd="0" destOrd="0" presId="urn:microsoft.com/office/officeart/2005/8/layout/chevron2"/>
    <dgm:cxn modelId="{539B717A-76FE-4BB3-9AA3-53B14B6CEEE5}" type="presOf" srcId="{BC3DACF2-14C9-41CC-A970-DEB9AD9EBF32}" destId="{9723430E-5D07-4121-AFA7-2E1C9BFB0374}" srcOrd="0" destOrd="0" presId="urn:microsoft.com/office/officeart/2005/8/layout/chevron2"/>
    <dgm:cxn modelId="{4E9A7CC7-4975-418B-BCDA-18E463D08AE0}" type="presOf" srcId="{3B979C5A-6608-4611-8751-6F44C76842CD}" destId="{F3C426CC-1A30-4C8B-9E43-ACFDBD9A69C0}" srcOrd="0" destOrd="1" presId="urn:microsoft.com/office/officeart/2005/8/layout/chevron2"/>
    <dgm:cxn modelId="{100B969E-3EAD-471F-A8AC-B8DCAFD5BAD4}" srcId="{BC3DACF2-14C9-41CC-A970-DEB9AD9EBF32}" destId="{E5EB655E-43D9-4B50-83E1-917428860745}" srcOrd="0" destOrd="0" parTransId="{524C0964-D866-46A1-B2D7-513231383CC7}" sibTransId="{4DCAB089-24CC-4924-B3FB-FF086F8554AC}"/>
    <dgm:cxn modelId="{335CCD35-7A47-4C50-B223-33E51A9CFDA3}" type="presOf" srcId="{1F3E1F81-2311-4503-9DB1-5F622EDF5F5E}" destId="{50F56D6E-4A94-48E0-9274-D44CFEE6B581}" srcOrd="0" destOrd="0" presId="urn:microsoft.com/office/officeart/2005/8/layout/chevron2"/>
    <dgm:cxn modelId="{D663B8FF-2460-4C00-9018-72AD8231BC51}" type="presOf" srcId="{411985DD-AF93-41E5-B4D2-E66A072E65EB}" destId="{D248B26C-D99F-4FD0-B743-4A11876DBAFC}" srcOrd="0" destOrd="0" presId="urn:microsoft.com/office/officeart/2005/8/layout/chevron2"/>
    <dgm:cxn modelId="{7AB349B6-D080-4ABD-B798-5D5DDB6E37D0}" srcId="{1F3E1F81-2311-4503-9DB1-5F622EDF5F5E}" destId="{85DC6E14-1C10-4202-807A-E6AA89277EF2}" srcOrd="0" destOrd="0" parTransId="{C9DB7F0C-3204-4319-8AFF-6317E641264C}" sibTransId="{2F33B2DB-7BBF-4E71-80C2-715441EFB645}"/>
    <dgm:cxn modelId="{5A43F926-FFF7-4723-A0B2-F2276F751340}" srcId="{BC3DACF2-14C9-41CC-A970-DEB9AD9EBF32}" destId="{271EEB2E-6C3C-4030-B268-87E575E35085}" srcOrd="2" destOrd="0" parTransId="{6551B8DD-3C4D-48AE-86C0-C40677F08B15}" sibTransId="{CD79D5B4-3EEA-45AA-B6EC-88D31895FB94}"/>
    <dgm:cxn modelId="{BCC8EFE4-0741-49EB-A180-8D7361203085}" srcId="{1F3E1F81-2311-4503-9DB1-5F622EDF5F5E}" destId="{3B979C5A-6608-4611-8751-6F44C76842CD}" srcOrd="1" destOrd="0" parTransId="{38017254-A355-4403-A9B2-62690612F838}" sibTransId="{BF44FCC4-1FA4-4E84-8B13-C52B7D65DA63}"/>
    <dgm:cxn modelId="{3300879C-F19A-451F-90B7-348290FC95A9}" type="presOf" srcId="{6B873E9D-3FB1-4E3D-9FE6-1EC3E0CB1462}" destId="{8551432B-DE3A-48D9-9AF5-9DDCAF0C2CF3}" srcOrd="0" destOrd="0" presId="urn:microsoft.com/office/officeart/2005/8/layout/chevron2"/>
    <dgm:cxn modelId="{1DB88E4C-AB9F-4A54-935D-DF8DF19F2110}" srcId="{6B873E9D-3FB1-4E3D-9FE6-1EC3E0CB1462}" destId="{3AFFD6B5-39AA-485C-B40E-7654B59FA3C1}" srcOrd="1" destOrd="0" parTransId="{1DB56F7B-BF20-4A6A-951B-5919FA0901D3}" sibTransId="{44E37D31-907C-45FB-9926-AC3F9458C097}"/>
    <dgm:cxn modelId="{3388BD7B-9C54-4BEB-8F62-4AEFADE5A3EA}" type="presParOf" srcId="{10F109FB-AFAD-46D7-8380-8CA75A1F394F}" destId="{C01DCD1D-C8FB-4AE2-B413-31183C40CCD7}" srcOrd="0" destOrd="0" presId="urn:microsoft.com/office/officeart/2005/8/layout/chevron2"/>
    <dgm:cxn modelId="{74A4F942-75D0-4CA0-A48A-9A941314AEE4}" type="presParOf" srcId="{C01DCD1D-C8FB-4AE2-B413-31183C40CCD7}" destId="{50F56D6E-4A94-48E0-9274-D44CFEE6B581}" srcOrd="0" destOrd="0" presId="urn:microsoft.com/office/officeart/2005/8/layout/chevron2"/>
    <dgm:cxn modelId="{83DD5855-6CE9-42BB-A11C-2016E4FDBD90}" type="presParOf" srcId="{C01DCD1D-C8FB-4AE2-B413-31183C40CCD7}" destId="{F3C426CC-1A30-4C8B-9E43-ACFDBD9A69C0}" srcOrd="1" destOrd="0" presId="urn:microsoft.com/office/officeart/2005/8/layout/chevron2"/>
    <dgm:cxn modelId="{5F2F471E-8071-4A95-906E-BC62533C4EC8}" type="presParOf" srcId="{10F109FB-AFAD-46D7-8380-8CA75A1F394F}" destId="{1B2672EC-6C39-41A1-AE3B-5DCD981D370F}" srcOrd="1" destOrd="0" presId="urn:microsoft.com/office/officeart/2005/8/layout/chevron2"/>
    <dgm:cxn modelId="{30059FC3-E6FD-4E9C-B79F-B9910BF4F171}" type="presParOf" srcId="{10F109FB-AFAD-46D7-8380-8CA75A1F394F}" destId="{B01FBC49-57FE-49EE-A98C-9ADC12EB3131}" srcOrd="2" destOrd="0" presId="urn:microsoft.com/office/officeart/2005/8/layout/chevron2"/>
    <dgm:cxn modelId="{FB7A76CD-169E-49AA-8FA2-4B5ACEC8B799}" type="presParOf" srcId="{B01FBC49-57FE-49EE-A98C-9ADC12EB3131}" destId="{8551432B-DE3A-48D9-9AF5-9DDCAF0C2CF3}" srcOrd="0" destOrd="0" presId="urn:microsoft.com/office/officeart/2005/8/layout/chevron2"/>
    <dgm:cxn modelId="{7FD3D9E8-3353-413F-BF47-CB667A3E2C98}" type="presParOf" srcId="{B01FBC49-57FE-49EE-A98C-9ADC12EB3131}" destId="{D248B26C-D99F-4FD0-B743-4A11876DBAFC}" srcOrd="1" destOrd="0" presId="urn:microsoft.com/office/officeart/2005/8/layout/chevron2"/>
    <dgm:cxn modelId="{13925BBA-5263-4375-9D9C-79C892AE817F}" type="presParOf" srcId="{10F109FB-AFAD-46D7-8380-8CA75A1F394F}" destId="{76AEE719-EC0F-4F7F-8196-7D0C990D31FB}" srcOrd="3" destOrd="0" presId="urn:microsoft.com/office/officeart/2005/8/layout/chevron2"/>
    <dgm:cxn modelId="{3FEE014C-4F84-4815-8F83-BA137EC89BEF}" type="presParOf" srcId="{10F109FB-AFAD-46D7-8380-8CA75A1F394F}" destId="{E63FBF16-1182-40E0-A137-0D589DDA884B}" srcOrd="4" destOrd="0" presId="urn:microsoft.com/office/officeart/2005/8/layout/chevron2"/>
    <dgm:cxn modelId="{AF2039D0-B4AA-4BAA-8263-BC6916E15A73}" type="presParOf" srcId="{E63FBF16-1182-40E0-A137-0D589DDA884B}" destId="{9723430E-5D07-4121-AFA7-2E1C9BFB0374}" srcOrd="0" destOrd="0" presId="urn:microsoft.com/office/officeart/2005/8/layout/chevron2"/>
    <dgm:cxn modelId="{3475A518-AA9E-4832-BF46-59134811B5BD}" type="presParOf" srcId="{E63FBF16-1182-40E0-A137-0D589DDA884B}" destId="{AE01C4F2-EB04-4751-9DD5-222BFA6A38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C0EE42-FDC8-487B-B994-4A1E7D6FDE7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F3E1F81-2311-4503-9DB1-5F622EDF5F5E}">
      <dgm:prSet phldrT="[Tekst]"/>
      <dgm:spPr/>
      <dgm:t>
        <a:bodyPr/>
        <a:lstStyle/>
        <a:p>
          <a:r>
            <a:rPr lang="nl-BE"/>
            <a:t>CONDITIONS</a:t>
          </a:r>
        </a:p>
      </dgm:t>
    </dgm:pt>
    <dgm:pt modelId="{485C273D-20C9-4659-9250-EFC52A7A3B54}" type="parTrans" cxnId="{6AB53B04-8BE0-4FAC-92EE-1EF7A07A0B4D}">
      <dgm:prSet/>
      <dgm:spPr/>
      <dgm:t>
        <a:bodyPr/>
        <a:lstStyle/>
        <a:p>
          <a:endParaRPr lang="nl-BE"/>
        </a:p>
      </dgm:t>
    </dgm:pt>
    <dgm:pt modelId="{076EE145-3FCE-41A4-A293-78F106ADA0CE}" type="sibTrans" cxnId="{6AB53B04-8BE0-4FAC-92EE-1EF7A07A0B4D}">
      <dgm:prSet/>
      <dgm:spPr/>
      <dgm:t>
        <a:bodyPr/>
        <a:lstStyle/>
        <a:p>
          <a:endParaRPr lang="nl-BE"/>
        </a:p>
      </dgm:t>
    </dgm:pt>
    <dgm:pt modelId="{6B873E9D-3FB1-4E3D-9FE6-1EC3E0CB1462}">
      <dgm:prSet phldrT="[Tekst]"/>
      <dgm:spPr/>
      <dgm:t>
        <a:bodyPr/>
        <a:lstStyle/>
        <a:p>
          <a:r>
            <a:rPr lang="nl-BE"/>
            <a:t>MOTORS</a:t>
          </a:r>
        </a:p>
      </dgm:t>
    </dgm:pt>
    <dgm:pt modelId="{2CAB3576-6287-4FFC-964C-0C92B931C793}" type="parTrans" cxnId="{5DBB21BF-D503-4D33-94A2-F69CDC6AB37E}">
      <dgm:prSet/>
      <dgm:spPr/>
      <dgm:t>
        <a:bodyPr/>
        <a:lstStyle/>
        <a:p>
          <a:endParaRPr lang="nl-BE"/>
        </a:p>
      </dgm:t>
    </dgm:pt>
    <dgm:pt modelId="{DD8F05D5-756D-4D4F-8D8D-142EF7EBE892}" type="sibTrans" cxnId="{5DBB21BF-D503-4D33-94A2-F69CDC6AB37E}">
      <dgm:prSet/>
      <dgm:spPr/>
      <dgm:t>
        <a:bodyPr/>
        <a:lstStyle/>
        <a:p>
          <a:endParaRPr lang="nl-BE"/>
        </a:p>
      </dgm:t>
    </dgm:pt>
    <dgm:pt modelId="{411985DD-AF93-41E5-B4D2-E66A072E65EB}">
      <dgm:prSet phldrT="[Tekst]"/>
      <dgm:spPr/>
      <dgm:t>
        <a:bodyPr/>
        <a:lstStyle/>
        <a:p>
          <a:r>
            <a:rPr lang="nl-BE"/>
            <a:t>URBANISATION</a:t>
          </a:r>
        </a:p>
      </dgm:t>
    </dgm:pt>
    <dgm:pt modelId="{420D9B14-B7C5-4815-8FE3-18350348FDB1}" type="parTrans" cxnId="{001C6004-8BE4-4152-8E7F-3459E9C91A16}">
      <dgm:prSet/>
      <dgm:spPr/>
      <dgm:t>
        <a:bodyPr/>
        <a:lstStyle/>
        <a:p>
          <a:endParaRPr lang="nl-BE"/>
        </a:p>
      </dgm:t>
    </dgm:pt>
    <dgm:pt modelId="{2C58B756-282D-411D-990B-AB0CA6A94CAE}" type="sibTrans" cxnId="{001C6004-8BE4-4152-8E7F-3459E9C91A16}">
      <dgm:prSet/>
      <dgm:spPr/>
      <dgm:t>
        <a:bodyPr/>
        <a:lstStyle/>
        <a:p>
          <a:endParaRPr lang="nl-BE"/>
        </a:p>
      </dgm:t>
    </dgm:pt>
    <dgm:pt modelId="{BC3DACF2-14C9-41CC-A970-DEB9AD9EBF32}">
      <dgm:prSet phldrT="[Tekst]"/>
      <dgm:spPr/>
      <dgm:t>
        <a:bodyPr/>
        <a:lstStyle/>
        <a:p>
          <a:r>
            <a:rPr lang="nl-BE" dirty="0"/>
            <a:t>INDIVIDUAL MOTIVATIONS </a:t>
          </a:r>
        </a:p>
      </dgm:t>
    </dgm:pt>
    <dgm:pt modelId="{44065804-A9B1-4D4C-8C9C-5A23FFED5D36}" type="parTrans" cxnId="{3594306B-FAC1-4E1E-A511-92F45E0AE2FF}">
      <dgm:prSet/>
      <dgm:spPr/>
      <dgm:t>
        <a:bodyPr/>
        <a:lstStyle/>
        <a:p>
          <a:endParaRPr lang="nl-BE"/>
        </a:p>
      </dgm:t>
    </dgm:pt>
    <dgm:pt modelId="{4D0C2EA0-1300-43F8-9522-DD7F730D89DC}" type="sibTrans" cxnId="{3594306B-FAC1-4E1E-A511-92F45E0AE2FF}">
      <dgm:prSet/>
      <dgm:spPr/>
      <dgm:t>
        <a:bodyPr/>
        <a:lstStyle/>
        <a:p>
          <a:endParaRPr lang="nl-BE"/>
        </a:p>
      </dgm:t>
    </dgm:pt>
    <dgm:pt modelId="{E5EB655E-43D9-4B50-83E1-917428860745}">
      <dgm:prSet phldrT="[Tekst]"/>
      <dgm:spPr/>
      <dgm:t>
        <a:bodyPr/>
        <a:lstStyle/>
        <a:p>
          <a:r>
            <a:rPr lang="nl-BE"/>
            <a:t>RISK SHARING</a:t>
          </a:r>
        </a:p>
      </dgm:t>
    </dgm:pt>
    <dgm:pt modelId="{524C0964-D866-46A1-B2D7-513231383CC7}" type="parTrans" cxnId="{100B969E-3EAD-471F-A8AC-B8DCAFD5BAD4}">
      <dgm:prSet/>
      <dgm:spPr/>
      <dgm:t>
        <a:bodyPr/>
        <a:lstStyle/>
        <a:p>
          <a:endParaRPr lang="nl-BE"/>
        </a:p>
      </dgm:t>
    </dgm:pt>
    <dgm:pt modelId="{4DCAB089-24CC-4924-B3FB-FF086F8554AC}" type="sibTrans" cxnId="{100B969E-3EAD-471F-A8AC-B8DCAFD5BAD4}">
      <dgm:prSet/>
      <dgm:spPr/>
      <dgm:t>
        <a:bodyPr/>
        <a:lstStyle/>
        <a:p>
          <a:endParaRPr lang="nl-BE"/>
        </a:p>
      </dgm:t>
    </dgm:pt>
    <dgm:pt modelId="{3AFFD6B5-39AA-485C-B40E-7654B59FA3C1}">
      <dgm:prSet phldrT="[Tekst]"/>
      <dgm:spPr/>
      <dgm:t>
        <a:bodyPr/>
        <a:lstStyle/>
        <a:p>
          <a:r>
            <a:rPr lang="nl-BE"/>
            <a:t>MARKET DEVELOPMENT/COMMERCIALISATION OF GOODS</a:t>
          </a:r>
        </a:p>
      </dgm:t>
    </dgm:pt>
    <dgm:pt modelId="{1DB56F7B-BF20-4A6A-951B-5919FA0901D3}" type="parTrans" cxnId="{1DB88E4C-AB9F-4A54-935D-DF8DF19F2110}">
      <dgm:prSet/>
      <dgm:spPr/>
      <dgm:t>
        <a:bodyPr/>
        <a:lstStyle/>
        <a:p>
          <a:endParaRPr lang="nl-BE"/>
        </a:p>
      </dgm:t>
    </dgm:pt>
    <dgm:pt modelId="{44E37D31-907C-45FB-9926-AC3F9458C097}" type="sibTrans" cxnId="{1DB88E4C-AB9F-4A54-935D-DF8DF19F2110}">
      <dgm:prSet/>
      <dgm:spPr/>
      <dgm:t>
        <a:bodyPr/>
        <a:lstStyle/>
        <a:p>
          <a:endParaRPr lang="nl-BE"/>
        </a:p>
      </dgm:t>
    </dgm:pt>
    <dgm:pt modelId="{85DC6E14-1C10-4202-807A-E6AA89277EF2}">
      <dgm:prSet phldrT="[Tekst]"/>
      <dgm:spPr/>
      <dgm:t>
        <a:bodyPr/>
        <a:lstStyle/>
        <a:p>
          <a:r>
            <a:rPr lang="nl-BE"/>
            <a:t>“FREEDOM” TO ORGANISE/WEAK SUPRA-LOCAL POWER</a:t>
          </a:r>
        </a:p>
      </dgm:t>
    </dgm:pt>
    <dgm:pt modelId="{C9DB7F0C-3204-4319-8AFF-6317E641264C}" type="parTrans" cxnId="{7AB349B6-D080-4ABD-B798-5D5DDB6E37D0}">
      <dgm:prSet/>
      <dgm:spPr/>
      <dgm:t>
        <a:bodyPr/>
        <a:lstStyle/>
        <a:p>
          <a:endParaRPr lang="nl-BE"/>
        </a:p>
      </dgm:t>
    </dgm:pt>
    <dgm:pt modelId="{2F33B2DB-7BBF-4E71-80C2-715441EFB645}" type="sibTrans" cxnId="{7AB349B6-D080-4ABD-B798-5D5DDB6E37D0}">
      <dgm:prSet/>
      <dgm:spPr/>
      <dgm:t>
        <a:bodyPr/>
        <a:lstStyle/>
        <a:p>
          <a:endParaRPr lang="nl-BE"/>
        </a:p>
      </dgm:t>
    </dgm:pt>
    <dgm:pt modelId="{3B979C5A-6608-4611-8751-6F44C76842CD}">
      <dgm:prSet/>
      <dgm:spPr/>
      <dgm:t>
        <a:bodyPr/>
        <a:lstStyle/>
        <a:p>
          <a:r>
            <a:rPr lang="nl-BE" dirty="0"/>
            <a:t>WEAKENED TRADITIONAL FORMS OF NETWORKS (E.G. FAMILY)</a:t>
          </a:r>
        </a:p>
      </dgm:t>
    </dgm:pt>
    <dgm:pt modelId="{38017254-A355-4403-A9B2-62690612F838}" type="parTrans" cxnId="{BCC8EFE4-0741-49EB-A180-8D7361203085}">
      <dgm:prSet/>
      <dgm:spPr/>
      <dgm:t>
        <a:bodyPr/>
        <a:lstStyle/>
        <a:p>
          <a:endParaRPr lang="nl-BE"/>
        </a:p>
      </dgm:t>
    </dgm:pt>
    <dgm:pt modelId="{BF44FCC4-1FA4-4E84-8B13-C52B7D65DA63}" type="sibTrans" cxnId="{BCC8EFE4-0741-49EB-A180-8D7361203085}">
      <dgm:prSet/>
      <dgm:spPr/>
      <dgm:t>
        <a:bodyPr/>
        <a:lstStyle/>
        <a:p>
          <a:endParaRPr lang="nl-BE"/>
        </a:p>
      </dgm:t>
    </dgm:pt>
    <dgm:pt modelId="{0DEF75AB-3F2D-4581-9A82-56CF0FABE7AA}">
      <dgm:prSet/>
      <dgm:spPr/>
      <dgm:t>
        <a:bodyPr/>
        <a:lstStyle/>
        <a:p>
          <a:r>
            <a:rPr lang="nl-BE" dirty="0"/>
            <a:t>LEGAL BASIS FOR GROUP RESPONSIBILITY</a:t>
          </a:r>
        </a:p>
      </dgm:t>
    </dgm:pt>
    <dgm:pt modelId="{E8EB0261-E365-454E-925D-D3A5F32A09FF}" type="parTrans" cxnId="{2429D39F-16C1-4F9F-AD57-D4845CB09626}">
      <dgm:prSet/>
      <dgm:spPr/>
      <dgm:t>
        <a:bodyPr/>
        <a:lstStyle/>
        <a:p>
          <a:endParaRPr lang="nl-BE"/>
        </a:p>
      </dgm:t>
    </dgm:pt>
    <dgm:pt modelId="{C363EA35-A23B-4580-8AF3-EB9B7732FC1B}" type="sibTrans" cxnId="{2429D39F-16C1-4F9F-AD57-D4845CB09626}">
      <dgm:prSet/>
      <dgm:spPr/>
      <dgm:t>
        <a:bodyPr/>
        <a:lstStyle/>
        <a:p>
          <a:endParaRPr lang="nl-BE"/>
        </a:p>
      </dgm:t>
    </dgm:pt>
    <dgm:pt modelId="{0B9F458F-4C15-4057-9A91-66CA9CB0B9E2}">
      <dgm:prSet/>
      <dgm:spPr/>
      <dgm:t>
        <a:bodyPr/>
        <a:lstStyle/>
        <a:p>
          <a:r>
            <a:rPr lang="nl-BE"/>
            <a:t>ADVANTAGES OF SCALE</a:t>
          </a:r>
        </a:p>
      </dgm:t>
    </dgm:pt>
    <dgm:pt modelId="{C31BE407-6713-4D5E-BC27-B2648793350A}" type="parTrans" cxnId="{8326D85D-57B3-4D98-A098-CFA71741617F}">
      <dgm:prSet/>
      <dgm:spPr/>
      <dgm:t>
        <a:bodyPr/>
        <a:lstStyle/>
        <a:p>
          <a:endParaRPr lang="nl-BE"/>
        </a:p>
      </dgm:t>
    </dgm:pt>
    <dgm:pt modelId="{D8A93585-A1D1-4519-B711-6C836DCE2629}" type="sibTrans" cxnId="{8326D85D-57B3-4D98-A098-CFA71741617F}">
      <dgm:prSet/>
      <dgm:spPr/>
      <dgm:t>
        <a:bodyPr/>
        <a:lstStyle/>
        <a:p>
          <a:endParaRPr lang="nl-BE"/>
        </a:p>
      </dgm:t>
    </dgm:pt>
    <dgm:pt modelId="{271EEB2E-6C3C-4030-B268-87E575E35085}">
      <dgm:prSet/>
      <dgm:spPr/>
      <dgm:t>
        <a:bodyPr/>
        <a:lstStyle/>
        <a:p>
          <a:r>
            <a:rPr lang="nl-BE"/>
            <a:t>LESSER TRANSACTION COSTS</a:t>
          </a:r>
        </a:p>
      </dgm:t>
    </dgm:pt>
    <dgm:pt modelId="{6551B8DD-3C4D-48AE-86C0-C40677F08B15}" type="parTrans" cxnId="{5A43F926-FFF7-4723-A0B2-F2276F751340}">
      <dgm:prSet/>
      <dgm:spPr/>
      <dgm:t>
        <a:bodyPr/>
        <a:lstStyle/>
        <a:p>
          <a:endParaRPr lang="nl-BE"/>
        </a:p>
      </dgm:t>
    </dgm:pt>
    <dgm:pt modelId="{CD79D5B4-3EEA-45AA-B6EC-88D31895FB94}" type="sibTrans" cxnId="{5A43F926-FFF7-4723-A0B2-F2276F751340}">
      <dgm:prSet/>
      <dgm:spPr/>
      <dgm:t>
        <a:bodyPr/>
        <a:lstStyle/>
        <a:p>
          <a:endParaRPr lang="nl-BE"/>
        </a:p>
      </dgm:t>
    </dgm:pt>
    <dgm:pt modelId="{10F109FB-AFAD-46D7-8380-8CA75A1F394F}" type="pres">
      <dgm:prSet presAssocID="{34C0EE42-FDC8-487B-B994-4A1E7D6FDE7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C01DCD1D-C8FB-4AE2-B413-31183C40CCD7}" type="pres">
      <dgm:prSet presAssocID="{1F3E1F81-2311-4503-9DB1-5F622EDF5F5E}" presName="composite" presStyleCnt="0"/>
      <dgm:spPr/>
    </dgm:pt>
    <dgm:pt modelId="{50F56D6E-4A94-48E0-9274-D44CFEE6B581}" type="pres">
      <dgm:prSet presAssocID="{1F3E1F81-2311-4503-9DB1-5F622EDF5F5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3C426CC-1A30-4C8B-9E43-ACFDBD9A69C0}" type="pres">
      <dgm:prSet presAssocID="{1F3E1F81-2311-4503-9DB1-5F622EDF5F5E}" presName="descendantText" presStyleLbl="alignAcc1" presStyleIdx="0" presStyleCnt="3" custLinFactNeighborX="-143" custLinFactNeighborY="151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B2672EC-6C39-41A1-AE3B-5DCD981D370F}" type="pres">
      <dgm:prSet presAssocID="{076EE145-3FCE-41A4-A293-78F106ADA0CE}" presName="sp" presStyleCnt="0"/>
      <dgm:spPr/>
    </dgm:pt>
    <dgm:pt modelId="{B01FBC49-57FE-49EE-A98C-9ADC12EB3131}" type="pres">
      <dgm:prSet presAssocID="{6B873E9D-3FB1-4E3D-9FE6-1EC3E0CB1462}" presName="composite" presStyleCnt="0"/>
      <dgm:spPr/>
    </dgm:pt>
    <dgm:pt modelId="{8551432B-DE3A-48D9-9AF5-9DDCAF0C2CF3}" type="pres">
      <dgm:prSet presAssocID="{6B873E9D-3FB1-4E3D-9FE6-1EC3E0CB146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48B26C-D99F-4FD0-B743-4A11876DBAFC}" type="pres">
      <dgm:prSet presAssocID="{6B873E9D-3FB1-4E3D-9FE6-1EC3E0CB146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6AEE719-EC0F-4F7F-8196-7D0C990D31FB}" type="pres">
      <dgm:prSet presAssocID="{DD8F05D5-756D-4D4F-8D8D-142EF7EBE892}" presName="sp" presStyleCnt="0"/>
      <dgm:spPr/>
    </dgm:pt>
    <dgm:pt modelId="{E63FBF16-1182-40E0-A137-0D589DDA884B}" type="pres">
      <dgm:prSet presAssocID="{BC3DACF2-14C9-41CC-A970-DEB9AD9EBF32}" presName="composite" presStyleCnt="0"/>
      <dgm:spPr/>
    </dgm:pt>
    <dgm:pt modelId="{9723430E-5D07-4121-AFA7-2E1C9BFB0374}" type="pres">
      <dgm:prSet presAssocID="{BC3DACF2-14C9-41CC-A970-DEB9AD9EBF3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E01C4F2-EB04-4751-9DD5-222BFA6A38E1}" type="pres">
      <dgm:prSet presAssocID="{BC3DACF2-14C9-41CC-A970-DEB9AD9EBF32}" presName="descendantText" presStyleLbl="alignAcc1" presStyleIdx="2" presStyleCnt="3" custLinFactNeighborY="-82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5DBB21BF-D503-4D33-94A2-F69CDC6AB37E}" srcId="{34C0EE42-FDC8-487B-B994-4A1E7D6FDE79}" destId="{6B873E9D-3FB1-4E3D-9FE6-1EC3E0CB1462}" srcOrd="1" destOrd="0" parTransId="{2CAB3576-6287-4FFC-964C-0C92B931C793}" sibTransId="{DD8F05D5-756D-4D4F-8D8D-142EF7EBE892}"/>
    <dgm:cxn modelId="{2429D39F-16C1-4F9F-AD57-D4845CB09626}" srcId="{1F3E1F81-2311-4503-9DB1-5F622EDF5F5E}" destId="{0DEF75AB-3F2D-4581-9A82-56CF0FABE7AA}" srcOrd="2" destOrd="0" parTransId="{E8EB0261-E365-454E-925D-D3A5F32A09FF}" sibTransId="{C363EA35-A23B-4580-8AF3-EB9B7732FC1B}"/>
    <dgm:cxn modelId="{6EAD5463-55E4-422A-9F2A-E1894BF862C0}" type="presOf" srcId="{0DEF75AB-3F2D-4581-9A82-56CF0FABE7AA}" destId="{F3C426CC-1A30-4C8B-9E43-ACFDBD9A69C0}" srcOrd="0" destOrd="2" presId="urn:microsoft.com/office/officeart/2005/8/layout/chevron2"/>
    <dgm:cxn modelId="{056352F1-D0E0-4AA8-811F-D674C18E48CC}" type="presOf" srcId="{271EEB2E-6C3C-4030-B268-87E575E35085}" destId="{AE01C4F2-EB04-4751-9DD5-222BFA6A38E1}" srcOrd="0" destOrd="2" presId="urn:microsoft.com/office/officeart/2005/8/layout/chevron2"/>
    <dgm:cxn modelId="{16361487-1DF5-431C-B550-7F3CF3A3FB55}" type="presOf" srcId="{0B9F458F-4C15-4057-9A91-66CA9CB0B9E2}" destId="{AE01C4F2-EB04-4751-9DD5-222BFA6A38E1}" srcOrd="0" destOrd="1" presId="urn:microsoft.com/office/officeart/2005/8/layout/chevron2"/>
    <dgm:cxn modelId="{3594306B-FAC1-4E1E-A511-92F45E0AE2FF}" srcId="{34C0EE42-FDC8-487B-B994-4A1E7D6FDE79}" destId="{BC3DACF2-14C9-41CC-A970-DEB9AD9EBF32}" srcOrd="2" destOrd="0" parTransId="{44065804-A9B1-4D4C-8C9C-5A23FFED5D36}" sibTransId="{4D0C2EA0-1300-43F8-9522-DD7F730D89DC}"/>
    <dgm:cxn modelId="{001C6004-8BE4-4152-8E7F-3459E9C91A16}" srcId="{6B873E9D-3FB1-4E3D-9FE6-1EC3E0CB1462}" destId="{411985DD-AF93-41E5-B4D2-E66A072E65EB}" srcOrd="0" destOrd="0" parTransId="{420D9B14-B7C5-4815-8FE3-18350348FDB1}" sibTransId="{2C58B756-282D-411D-990B-AB0CA6A94CAE}"/>
    <dgm:cxn modelId="{8326D85D-57B3-4D98-A098-CFA71741617F}" srcId="{BC3DACF2-14C9-41CC-A970-DEB9AD9EBF32}" destId="{0B9F458F-4C15-4057-9A91-66CA9CB0B9E2}" srcOrd="1" destOrd="0" parTransId="{C31BE407-6713-4D5E-BC27-B2648793350A}" sibTransId="{D8A93585-A1D1-4519-B711-6C836DCE2629}"/>
    <dgm:cxn modelId="{908D6D86-0735-4568-BD32-D7E5CF626792}" type="presOf" srcId="{85DC6E14-1C10-4202-807A-E6AA89277EF2}" destId="{F3C426CC-1A30-4C8B-9E43-ACFDBD9A69C0}" srcOrd="0" destOrd="0" presId="urn:microsoft.com/office/officeart/2005/8/layout/chevron2"/>
    <dgm:cxn modelId="{318691A6-C889-4C73-9E1C-6DFA4A142614}" type="presOf" srcId="{34C0EE42-FDC8-487B-B994-4A1E7D6FDE79}" destId="{10F109FB-AFAD-46D7-8380-8CA75A1F394F}" srcOrd="0" destOrd="0" presId="urn:microsoft.com/office/officeart/2005/8/layout/chevron2"/>
    <dgm:cxn modelId="{6AB53B04-8BE0-4FAC-92EE-1EF7A07A0B4D}" srcId="{34C0EE42-FDC8-487B-B994-4A1E7D6FDE79}" destId="{1F3E1F81-2311-4503-9DB1-5F622EDF5F5E}" srcOrd="0" destOrd="0" parTransId="{485C273D-20C9-4659-9250-EFC52A7A3B54}" sibTransId="{076EE145-3FCE-41A4-A293-78F106ADA0CE}"/>
    <dgm:cxn modelId="{6F4F5C2E-FC87-417D-9E87-74520DCD0211}" type="presOf" srcId="{3AFFD6B5-39AA-485C-B40E-7654B59FA3C1}" destId="{D248B26C-D99F-4FD0-B743-4A11876DBAFC}" srcOrd="0" destOrd="1" presId="urn:microsoft.com/office/officeart/2005/8/layout/chevron2"/>
    <dgm:cxn modelId="{7CFB2681-33C4-4D67-A1AA-0E8FD2715EFA}" type="presOf" srcId="{E5EB655E-43D9-4B50-83E1-917428860745}" destId="{AE01C4F2-EB04-4751-9DD5-222BFA6A38E1}" srcOrd="0" destOrd="0" presId="urn:microsoft.com/office/officeart/2005/8/layout/chevron2"/>
    <dgm:cxn modelId="{539B717A-76FE-4BB3-9AA3-53B14B6CEEE5}" type="presOf" srcId="{BC3DACF2-14C9-41CC-A970-DEB9AD9EBF32}" destId="{9723430E-5D07-4121-AFA7-2E1C9BFB0374}" srcOrd="0" destOrd="0" presId="urn:microsoft.com/office/officeart/2005/8/layout/chevron2"/>
    <dgm:cxn modelId="{4E9A7CC7-4975-418B-BCDA-18E463D08AE0}" type="presOf" srcId="{3B979C5A-6608-4611-8751-6F44C76842CD}" destId="{F3C426CC-1A30-4C8B-9E43-ACFDBD9A69C0}" srcOrd="0" destOrd="1" presId="urn:microsoft.com/office/officeart/2005/8/layout/chevron2"/>
    <dgm:cxn modelId="{100B969E-3EAD-471F-A8AC-B8DCAFD5BAD4}" srcId="{BC3DACF2-14C9-41CC-A970-DEB9AD9EBF32}" destId="{E5EB655E-43D9-4B50-83E1-917428860745}" srcOrd="0" destOrd="0" parTransId="{524C0964-D866-46A1-B2D7-513231383CC7}" sibTransId="{4DCAB089-24CC-4924-B3FB-FF086F8554AC}"/>
    <dgm:cxn modelId="{335CCD35-7A47-4C50-B223-33E51A9CFDA3}" type="presOf" srcId="{1F3E1F81-2311-4503-9DB1-5F622EDF5F5E}" destId="{50F56D6E-4A94-48E0-9274-D44CFEE6B581}" srcOrd="0" destOrd="0" presId="urn:microsoft.com/office/officeart/2005/8/layout/chevron2"/>
    <dgm:cxn modelId="{D663B8FF-2460-4C00-9018-72AD8231BC51}" type="presOf" srcId="{411985DD-AF93-41E5-B4D2-E66A072E65EB}" destId="{D248B26C-D99F-4FD0-B743-4A11876DBAFC}" srcOrd="0" destOrd="0" presId="urn:microsoft.com/office/officeart/2005/8/layout/chevron2"/>
    <dgm:cxn modelId="{7AB349B6-D080-4ABD-B798-5D5DDB6E37D0}" srcId="{1F3E1F81-2311-4503-9DB1-5F622EDF5F5E}" destId="{85DC6E14-1C10-4202-807A-E6AA89277EF2}" srcOrd="0" destOrd="0" parTransId="{C9DB7F0C-3204-4319-8AFF-6317E641264C}" sibTransId="{2F33B2DB-7BBF-4E71-80C2-715441EFB645}"/>
    <dgm:cxn modelId="{5A43F926-FFF7-4723-A0B2-F2276F751340}" srcId="{BC3DACF2-14C9-41CC-A970-DEB9AD9EBF32}" destId="{271EEB2E-6C3C-4030-B268-87E575E35085}" srcOrd="2" destOrd="0" parTransId="{6551B8DD-3C4D-48AE-86C0-C40677F08B15}" sibTransId="{CD79D5B4-3EEA-45AA-B6EC-88D31895FB94}"/>
    <dgm:cxn modelId="{BCC8EFE4-0741-49EB-A180-8D7361203085}" srcId="{1F3E1F81-2311-4503-9DB1-5F622EDF5F5E}" destId="{3B979C5A-6608-4611-8751-6F44C76842CD}" srcOrd="1" destOrd="0" parTransId="{38017254-A355-4403-A9B2-62690612F838}" sibTransId="{BF44FCC4-1FA4-4E84-8B13-C52B7D65DA63}"/>
    <dgm:cxn modelId="{3300879C-F19A-451F-90B7-348290FC95A9}" type="presOf" srcId="{6B873E9D-3FB1-4E3D-9FE6-1EC3E0CB1462}" destId="{8551432B-DE3A-48D9-9AF5-9DDCAF0C2CF3}" srcOrd="0" destOrd="0" presId="urn:microsoft.com/office/officeart/2005/8/layout/chevron2"/>
    <dgm:cxn modelId="{1DB88E4C-AB9F-4A54-935D-DF8DF19F2110}" srcId="{6B873E9D-3FB1-4E3D-9FE6-1EC3E0CB1462}" destId="{3AFFD6B5-39AA-485C-B40E-7654B59FA3C1}" srcOrd="1" destOrd="0" parTransId="{1DB56F7B-BF20-4A6A-951B-5919FA0901D3}" sibTransId="{44E37D31-907C-45FB-9926-AC3F9458C097}"/>
    <dgm:cxn modelId="{3388BD7B-9C54-4BEB-8F62-4AEFADE5A3EA}" type="presParOf" srcId="{10F109FB-AFAD-46D7-8380-8CA75A1F394F}" destId="{C01DCD1D-C8FB-4AE2-B413-31183C40CCD7}" srcOrd="0" destOrd="0" presId="urn:microsoft.com/office/officeart/2005/8/layout/chevron2"/>
    <dgm:cxn modelId="{74A4F942-75D0-4CA0-A48A-9A941314AEE4}" type="presParOf" srcId="{C01DCD1D-C8FB-4AE2-B413-31183C40CCD7}" destId="{50F56D6E-4A94-48E0-9274-D44CFEE6B581}" srcOrd="0" destOrd="0" presId="urn:microsoft.com/office/officeart/2005/8/layout/chevron2"/>
    <dgm:cxn modelId="{83DD5855-6CE9-42BB-A11C-2016E4FDBD90}" type="presParOf" srcId="{C01DCD1D-C8FB-4AE2-B413-31183C40CCD7}" destId="{F3C426CC-1A30-4C8B-9E43-ACFDBD9A69C0}" srcOrd="1" destOrd="0" presId="urn:microsoft.com/office/officeart/2005/8/layout/chevron2"/>
    <dgm:cxn modelId="{5F2F471E-8071-4A95-906E-BC62533C4EC8}" type="presParOf" srcId="{10F109FB-AFAD-46D7-8380-8CA75A1F394F}" destId="{1B2672EC-6C39-41A1-AE3B-5DCD981D370F}" srcOrd="1" destOrd="0" presId="urn:microsoft.com/office/officeart/2005/8/layout/chevron2"/>
    <dgm:cxn modelId="{30059FC3-E6FD-4E9C-B79F-B9910BF4F171}" type="presParOf" srcId="{10F109FB-AFAD-46D7-8380-8CA75A1F394F}" destId="{B01FBC49-57FE-49EE-A98C-9ADC12EB3131}" srcOrd="2" destOrd="0" presId="urn:microsoft.com/office/officeart/2005/8/layout/chevron2"/>
    <dgm:cxn modelId="{FB7A76CD-169E-49AA-8FA2-4B5ACEC8B799}" type="presParOf" srcId="{B01FBC49-57FE-49EE-A98C-9ADC12EB3131}" destId="{8551432B-DE3A-48D9-9AF5-9DDCAF0C2CF3}" srcOrd="0" destOrd="0" presId="urn:microsoft.com/office/officeart/2005/8/layout/chevron2"/>
    <dgm:cxn modelId="{7FD3D9E8-3353-413F-BF47-CB667A3E2C98}" type="presParOf" srcId="{B01FBC49-57FE-49EE-A98C-9ADC12EB3131}" destId="{D248B26C-D99F-4FD0-B743-4A11876DBAFC}" srcOrd="1" destOrd="0" presId="urn:microsoft.com/office/officeart/2005/8/layout/chevron2"/>
    <dgm:cxn modelId="{13925BBA-5263-4375-9D9C-79C892AE817F}" type="presParOf" srcId="{10F109FB-AFAD-46D7-8380-8CA75A1F394F}" destId="{76AEE719-EC0F-4F7F-8196-7D0C990D31FB}" srcOrd="3" destOrd="0" presId="urn:microsoft.com/office/officeart/2005/8/layout/chevron2"/>
    <dgm:cxn modelId="{3FEE014C-4F84-4815-8F83-BA137EC89BEF}" type="presParOf" srcId="{10F109FB-AFAD-46D7-8380-8CA75A1F394F}" destId="{E63FBF16-1182-40E0-A137-0D589DDA884B}" srcOrd="4" destOrd="0" presId="urn:microsoft.com/office/officeart/2005/8/layout/chevron2"/>
    <dgm:cxn modelId="{AF2039D0-B4AA-4BAA-8263-BC6916E15A73}" type="presParOf" srcId="{E63FBF16-1182-40E0-A137-0D589DDA884B}" destId="{9723430E-5D07-4121-AFA7-2E1C9BFB0374}" srcOrd="0" destOrd="0" presId="urn:microsoft.com/office/officeart/2005/8/layout/chevron2"/>
    <dgm:cxn modelId="{3475A518-AA9E-4832-BF46-59134811B5BD}" type="presParOf" srcId="{E63FBF16-1182-40E0-A137-0D589DDA884B}" destId="{AE01C4F2-EB04-4751-9DD5-222BFA6A38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C0EE42-FDC8-487B-B994-4A1E7D6FDE7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F3E1F81-2311-4503-9DB1-5F622EDF5F5E}">
      <dgm:prSet phldrT="[Tekst]"/>
      <dgm:spPr/>
      <dgm:t>
        <a:bodyPr/>
        <a:lstStyle/>
        <a:p>
          <a:r>
            <a:rPr lang="nl-BE"/>
            <a:t>CONDITIONS</a:t>
          </a:r>
        </a:p>
      </dgm:t>
    </dgm:pt>
    <dgm:pt modelId="{485C273D-20C9-4659-9250-EFC52A7A3B54}" type="parTrans" cxnId="{6AB53B04-8BE0-4FAC-92EE-1EF7A07A0B4D}">
      <dgm:prSet/>
      <dgm:spPr/>
      <dgm:t>
        <a:bodyPr/>
        <a:lstStyle/>
        <a:p>
          <a:endParaRPr lang="nl-BE"/>
        </a:p>
      </dgm:t>
    </dgm:pt>
    <dgm:pt modelId="{076EE145-3FCE-41A4-A293-78F106ADA0CE}" type="sibTrans" cxnId="{6AB53B04-8BE0-4FAC-92EE-1EF7A07A0B4D}">
      <dgm:prSet/>
      <dgm:spPr/>
      <dgm:t>
        <a:bodyPr/>
        <a:lstStyle/>
        <a:p>
          <a:endParaRPr lang="nl-BE"/>
        </a:p>
      </dgm:t>
    </dgm:pt>
    <dgm:pt modelId="{6B873E9D-3FB1-4E3D-9FE6-1EC3E0CB1462}">
      <dgm:prSet phldrT="[Tekst]"/>
      <dgm:spPr/>
      <dgm:t>
        <a:bodyPr/>
        <a:lstStyle/>
        <a:p>
          <a:r>
            <a:rPr lang="nl-BE"/>
            <a:t>MOTORS</a:t>
          </a:r>
        </a:p>
      </dgm:t>
    </dgm:pt>
    <dgm:pt modelId="{2CAB3576-6287-4FFC-964C-0C92B931C793}" type="parTrans" cxnId="{5DBB21BF-D503-4D33-94A2-F69CDC6AB37E}">
      <dgm:prSet/>
      <dgm:spPr/>
      <dgm:t>
        <a:bodyPr/>
        <a:lstStyle/>
        <a:p>
          <a:endParaRPr lang="nl-BE"/>
        </a:p>
      </dgm:t>
    </dgm:pt>
    <dgm:pt modelId="{DD8F05D5-756D-4D4F-8D8D-142EF7EBE892}" type="sibTrans" cxnId="{5DBB21BF-D503-4D33-94A2-F69CDC6AB37E}">
      <dgm:prSet/>
      <dgm:spPr/>
      <dgm:t>
        <a:bodyPr/>
        <a:lstStyle/>
        <a:p>
          <a:endParaRPr lang="nl-BE"/>
        </a:p>
      </dgm:t>
    </dgm:pt>
    <dgm:pt modelId="{411985DD-AF93-41E5-B4D2-E66A072E65EB}">
      <dgm:prSet phldrT="[Tekst]"/>
      <dgm:spPr/>
      <dgm:t>
        <a:bodyPr/>
        <a:lstStyle/>
        <a:p>
          <a:r>
            <a:rPr lang="nl-BE"/>
            <a:t>URBANISATION</a:t>
          </a:r>
        </a:p>
      </dgm:t>
    </dgm:pt>
    <dgm:pt modelId="{420D9B14-B7C5-4815-8FE3-18350348FDB1}" type="parTrans" cxnId="{001C6004-8BE4-4152-8E7F-3459E9C91A16}">
      <dgm:prSet/>
      <dgm:spPr/>
      <dgm:t>
        <a:bodyPr/>
        <a:lstStyle/>
        <a:p>
          <a:endParaRPr lang="nl-BE"/>
        </a:p>
      </dgm:t>
    </dgm:pt>
    <dgm:pt modelId="{2C58B756-282D-411D-990B-AB0CA6A94CAE}" type="sibTrans" cxnId="{001C6004-8BE4-4152-8E7F-3459E9C91A16}">
      <dgm:prSet/>
      <dgm:spPr/>
      <dgm:t>
        <a:bodyPr/>
        <a:lstStyle/>
        <a:p>
          <a:endParaRPr lang="nl-BE"/>
        </a:p>
      </dgm:t>
    </dgm:pt>
    <dgm:pt modelId="{BC3DACF2-14C9-41CC-A970-DEB9AD9EBF32}">
      <dgm:prSet phldrT="[Tekst]"/>
      <dgm:spPr/>
      <dgm:t>
        <a:bodyPr/>
        <a:lstStyle/>
        <a:p>
          <a:r>
            <a:rPr lang="nl-BE" dirty="0"/>
            <a:t>INDIVIDUAL MOTIVATIONS </a:t>
          </a:r>
        </a:p>
      </dgm:t>
    </dgm:pt>
    <dgm:pt modelId="{44065804-A9B1-4D4C-8C9C-5A23FFED5D36}" type="parTrans" cxnId="{3594306B-FAC1-4E1E-A511-92F45E0AE2FF}">
      <dgm:prSet/>
      <dgm:spPr/>
      <dgm:t>
        <a:bodyPr/>
        <a:lstStyle/>
        <a:p>
          <a:endParaRPr lang="nl-BE"/>
        </a:p>
      </dgm:t>
    </dgm:pt>
    <dgm:pt modelId="{4D0C2EA0-1300-43F8-9522-DD7F730D89DC}" type="sibTrans" cxnId="{3594306B-FAC1-4E1E-A511-92F45E0AE2FF}">
      <dgm:prSet/>
      <dgm:spPr/>
      <dgm:t>
        <a:bodyPr/>
        <a:lstStyle/>
        <a:p>
          <a:endParaRPr lang="nl-BE"/>
        </a:p>
      </dgm:t>
    </dgm:pt>
    <dgm:pt modelId="{E5EB655E-43D9-4B50-83E1-917428860745}">
      <dgm:prSet phldrT="[Tekst]"/>
      <dgm:spPr/>
      <dgm:t>
        <a:bodyPr/>
        <a:lstStyle/>
        <a:p>
          <a:r>
            <a:rPr lang="nl-BE"/>
            <a:t>RISK SHARING</a:t>
          </a:r>
        </a:p>
      </dgm:t>
    </dgm:pt>
    <dgm:pt modelId="{524C0964-D866-46A1-B2D7-513231383CC7}" type="parTrans" cxnId="{100B969E-3EAD-471F-A8AC-B8DCAFD5BAD4}">
      <dgm:prSet/>
      <dgm:spPr/>
      <dgm:t>
        <a:bodyPr/>
        <a:lstStyle/>
        <a:p>
          <a:endParaRPr lang="nl-BE"/>
        </a:p>
      </dgm:t>
    </dgm:pt>
    <dgm:pt modelId="{4DCAB089-24CC-4924-B3FB-FF086F8554AC}" type="sibTrans" cxnId="{100B969E-3EAD-471F-A8AC-B8DCAFD5BAD4}">
      <dgm:prSet/>
      <dgm:spPr/>
      <dgm:t>
        <a:bodyPr/>
        <a:lstStyle/>
        <a:p>
          <a:endParaRPr lang="nl-BE"/>
        </a:p>
      </dgm:t>
    </dgm:pt>
    <dgm:pt modelId="{3AFFD6B5-39AA-485C-B40E-7654B59FA3C1}">
      <dgm:prSet phldrT="[Tekst]"/>
      <dgm:spPr/>
      <dgm:t>
        <a:bodyPr/>
        <a:lstStyle/>
        <a:p>
          <a:r>
            <a:rPr lang="nl-BE"/>
            <a:t>MARKET DEVELOPMENT/COMMERCIALISATION OF GOODS</a:t>
          </a:r>
        </a:p>
      </dgm:t>
    </dgm:pt>
    <dgm:pt modelId="{1DB56F7B-BF20-4A6A-951B-5919FA0901D3}" type="parTrans" cxnId="{1DB88E4C-AB9F-4A54-935D-DF8DF19F2110}">
      <dgm:prSet/>
      <dgm:spPr/>
      <dgm:t>
        <a:bodyPr/>
        <a:lstStyle/>
        <a:p>
          <a:endParaRPr lang="nl-BE"/>
        </a:p>
      </dgm:t>
    </dgm:pt>
    <dgm:pt modelId="{44E37D31-907C-45FB-9926-AC3F9458C097}" type="sibTrans" cxnId="{1DB88E4C-AB9F-4A54-935D-DF8DF19F2110}">
      <dgm:prSet/>
      <dgm:spPr/>
      <dgm:t>
        <a:bodyPr/>
        <a:lstStyle/>
        <a:p>
          <a:endParaRPr lang="nl-BE"/>
        </a:p>
      </dgm:t>
    </dgm:pt>
    <dgm:pt modelId="{85DC6E14-1C10-4202-807A-E6AA89277EF2}">
      <dgm:prSet phldrT="[Tekst]"/>
      <dgm:spPr/>
      <dgm:t>
        <a:bodyPr/>
        <a:lstStyle/>
        <a:p>
          <a:r>
            <a:rPr lang="nl-BE"/>
            <a:t>“FREEDOM” TO ORGANISE/WEAK SUPRA-LOCAL POWER</a:t>
          </a:r>
        </a:p>
      </dgm:t>
    </dgm:pt>
    <dgm:pt modelId="{C9DB7F0C-3204-4319-8AFF-6317E641264C}" type="parTrans" cxnId="{7AB349B6-D080-4ABD-B798-5D5DDB6E37D0}">
      <dgm:prSet/>
      <dgm:spPr/>
      <dgm:t>
        <a:bodyPr/>
        <a:lstStyle/>
        <a:p>
          <a:endParaRPr lang="nl-BE"/>
        </a:p>
      </dgm:t>
    </dgm:pt>
    <dgm:pt modelId="{2F33B2DB-7BBF-4E71-80C2-715441EFB645}" type="sibTrans" cxnId="{7AB349B6-D080-4ABD-B798-5D5DDB6E37D0}">
      <dgm:prSet/>
      <dgm:spPr/>
      <dgm:t>
        <a:bodyPr/>
        <a:lstStyle/>
        <a:p>
          <a:endParaRPr lang="nl-BE"/>
        </a:p>
      </dgm:t>
    </dgm:pt>
    <dgm:pt modelId="{3B979C5A-6608-4611-8751-6F44C76842CD}">
      <dgm:prSet/>
      <dgm:spPr/>
      <dgm:t>
        <a:bodyPr/>
        <a:lstStyle/>
        <a:p>
          <a:r>
            <a:rPr lang="nl-BE" dirty="0"/>
            <a:t>WEAKENED TRADITIONAL FORMS OF NETWORKS (E.G. FAMILY)</a:t>
          </a:r>
        </a:p>
      </dgm:t>
    </dgm:pt>
    <dgm:pt modelId="{38017254-A355-4403-A9B2-62690612F838}" type="parTrans" cxnId="{BCC8EFE4-0741-49EB-A180-8D7361203085}">
      <dgm:prSet/>
      <dgm:spPr/>
      <dgm:t>
        <a:bodyPr/>
        <a:lstStyle/>
        <a:p>
          <a:endParaRPr lang="nl-BE"/>
        </a:p>
      </dgm:t>
    </dgm:pt>
    <dgm:pt modelId="{BF44FCC4-1FA4-4E84-8B13-C52B7D65DA63}" type="sibTrans" cxnId="{BCC8EFE4-0741-49EB-A180-8D7361203085}">
      <dgm:prSet/>
      <dgm:spPr/>
      <dgm:t>
        <a:bodyPr/>
        <a:lstStyle/>
        <a:p>
          <a:endParaRPr lang="nl-BE"/>
        </a:p>
      </dgm:t>
    </dgm:pt>
    <dgm:pt modelId="{0DEF75AB-3F2D-4581-9A82-56CF0FABE7AA}">
      <dgm:prSet/>
      <dgm:spPr/>
      <dgm:t>
        <a:bodyPr/>
        <a:lstStyle/>
        <a:p>
          <a:r>
            <a:rPr lang="nl-BE" dirty="0"/>
            <a:t>LEGAL BASIS FOR GROUP RESPONSIBILITY</a:t>
          </a:r>
        </a:p>
      </dgm:t>
    </dgm:pt>
    <dgm:pt modelId="{E8EB0261-E365-454E-925D-D3A5F32A09FF}" type="parTrans" cxnId="{2429D39F-16C1-4F9F-AD57-D4845CB09626}">
      <dgm:prSet/>
      <dgm:spPr/>
      <dgm:t>
        <a:bodyPr/>
        <a:lstStyle/>
        <a:p>
          <a:endParaRPr lang="nl-BE"/>
        </a:p>
      </dgm:t>
    </dgm:pt>
    <dgm:pt modelId="{C363EA35-A23B-4580-8AF3-EB9B7732FC1B}" type="sibTrans" cxnId="{2429D39F-16C1-4F9F-AD57-D4845CB09626}">
      <dgm:prSet/>
      <dgm:spPr/>
      <dgm:t>
        <a:bodyPr/>
        <a:lstStyle/>
        <a:p>
          <a:endParaRPr lang="nl-BE"/>
        </a:p>
      </dgm:t>
    </dgm:pt>
    <dgm:pt modelId="{0B9F458F-4C15-4057-9A91-66CA9CB0B9E2}">
      <dgm:prSet/>
      <dgm:spPr/>
      <dgm:t>
        <a:bodyPr/>
        <a:lstStyle/>
        <a:p>
          <a:r>
            <a:rPr lang="nl-BE"/>
            <a:t>ADVANTAGES OF SCALE</a:t>
          </a:r>
        </a:p>
      </dgm:t>
    </dgm:pt>
    <dgm:pt modelId="{C31BE407-6713-4D5E-BC27-B2648793350A}" type="parTrans" cxnId="{8326D85D-57B3-4D98-A098-CFA71741617F}">
      <dgm:prSet/>
      <dgm:spPr/>
      <dgm:t>
        <a:bodyPr/>
        <a:lstStyle/>
        <a:p>
          <a:endParaRPr lang="nl-BE"/>
        </a:p>
      </dgm:t>
    </dgm:pt>
    <dgm:pt modelId="{D8A93585-A1D1-4519-B711-6C836DCE2629}" type="sibTrans" cxnId="{8326D85D-57B3-4D98-A098-CFA71741617F}">
      <dgm:prSet/>
      <dgm:spPr/>
      <dgm:t>
        <a:bodyPr/>
        <a:lstStyle/>
        <a:p>
          <a:endParaRPr lang="nl-BE"/>
        </a:p>
      </dgm:t>
    </dgm:pt>
    <dgm:pt modelId="{271EEB2E-6C3C-4030-B268-87E575E35085}">
      <dgm:prSet/>
      <dgm:spPr/>
      <dgm:t>
        <a:bodyPr/>
        <a:lstStyle/>
        <a:p>
          <a:r>
            <a:rPr lang="nl-BE"/>
            <a:t>LESSER TRANSACTION COSTS</a:t>
          </a:r>
        </a:p>
      </dgm:t>
    </dgm:pt>
    <dgm:pt modelId="{6551B8DD-3C4D-48AE-86C0-C40677F08B15}" type="parTrans" cxnId="{5A43F926-FFF7-4723-A0B2-F2276F751340}">
      <dgm:prSet/>
      <dgm:spPr/>
      <dgm:t>
        <a:bodyPr/>
        <a:lstStyle/>
        <a:p>
          <a:endParaRPr lang="nl-BE"/>
        </a:p>
      </dgm:t>
    </dgm:pt>
    <dgm:pt modelId="{CD79D5B4-3EEA-45AA-B6EC-88D31895FB94}" type="sibTrans" cxnId="{5A43F926-FFF7-4723-A0B2-F2276F751340}">
      <dgm:prSet/>
      <dgm:spPr/>
      <dgm:t>
        <a:bodyPr/>
        <a:lstStyle/>
        <a:p>
          <a:endParaRPr lang="nl-BE"/>
        </a:p>
      </dgm:t>
    </dgm:pt>
    <dgm:pt modelId="{10F109FB-AFAD-46D7-8380-8CA75A1F394F}" type="pres">
      <dgm:prSet presAssocID="{34C0EE42-FDC8-487B-B994-4A1E7D6FDE7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C01DCD1D-C8FB-4AE2-B413-31183C40CCD7}" type="pres">
      <dgm:prSet presAssocID="{1F3E1F81-2311-4503-9DB1-5F622EDF5F5E}" presName="composite" presStyleCnt="0"/>
      <dgm:spPr/>
    </dgm:pt>
    <dgm:pt modelId="{50F56D6E-4A94-48E0-9274-D44CFEE6B581}" type="pres">
      <dgm:prSet presAssocID="{1F3E1F81-2311-4503-9DB1-5F622EDF5F5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3C426CC-1A30-4C8B-9E43-ACFDBD9A69C0}" type="pres">
      <dgm:prSet presAssocID="{1F3E1F81-2311-4503-9DB1-5F622EDF5F5E}" presName="descendantText" presStyleLbl="alignAcc1" presStyleIdx="0" presStyleCnt="3" custLinFactNeighborX="-143" custLinFactNeighborY="151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B2672EC-6C39-41A1-AE3B-5DCD981D370F}" type="pres">
      <dgm:prSet presAssocID="{076EE145-3FCE-41A4-A293-78F106ADA0CE}" presName="sp" presStyleCnt="0"/>
      <dgm:spPr/>
    </dgm:pt>
    <dgm:pt modelId="{B01FBC49-57FE-49EE-A98C-9ADC12EB3131}" type="pres">
      <dgm:prSet presAssocID="{6B873E9D-3FB1-4E3D-9FE6-1EC3E0CB1462}" presName="composite" presStyleCnt="0"/>
      <dgm:spPr/>
    </dgm:pt>
    <dgm:pt modelId="{8551432B-DE3A-48D9-9AF5-9DDCAF0C2CF3}" type="pres">
      <dgm:prSet presAssocID="{6B873E9D-3FB1-4E3D-9FE6-1EC3E0CB146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48B26C-D99F-4FD0-B743-4A11876DBAFC}" type="pres">
      <dgm:prSet presAssocID="{6B873E9D-3FB1-4E3D-9FE6-1EC3E0CB146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6AEE719-EC0F-4F7F-8196-7D0C990D31FB}" type="pres">
      <dgm:prSet presAssocID="{DD8F05D5-756D-4D4F-8D8D-142EF7EBE892}" presName="sp" presStyleCnt="0"/>
      <dgm:spPr/>
    </dgm:pt>
    <dgm:pt modelId="{E63FBF16-1182-40E0-A137-0D589DDA884B}" type="pres">
      <dgm:prSet presAssocID="{BC3DACF2-14C9-41CC-A970-DEB9AD9EBF32}" presName="composite" presStyleCnt="0"/>
      <dgm:spPr/>
    </dgm:pt>
    <dgm:pt modelId="{9723430E-5D07-4121-AFA7-2E1C9BFB0374}" type="pres">
      <dgm:prSet presAssocID="{BC3DACF2-14C9-41CC-A970-DEB9AD9EBF3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E01C4F2-EB04-4751-9DD5-222BFA6A38E1}" type="pres">
      <dgm:prSet presAssocID="{BC3DACF2-14C9-41CC-A970-DEB9AD9EBF32}" presName="descendantText" presStyleLbl="alignAcc1" presStyleIdx="2" presStyleCnt="3" custLinFactNeighborY="-82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5DBB21BF-D503-4D33-94A2-F69CDC6AB37E}" srcId="{34C0EE42-FDC8-487B-B994-4A1E7D6FDE79}" destId="{6B873E9D-3FB1-4E3D-9FE6-1EC3E0CB1462}" srcOrd="1" destOrd="0" parTransId="{2CAB3576-6287-4FFC-964C-0C92B931C793}" sibTransId="{DD8F05D5-756D-4D4F-8D8D-142EF7EBE892}"/>
    <dgm:cxn modelId="{2429D39F-16C1-4F9F-AD57-D4845CB09626}" srcId="{1F3E1F81-2311-4503-9DB1-5F622EDF5F5E}" destId="{0DEF75AB-3F2D-4581-9A82-56CF0FABE7AA}" srcOrd="2" destOrd="0" parTransId="{E8EB0261-E365-454E-925D-D3A5F32A09FF}" sibTransId="{C363EA35-A23B-4580-8AF3-EB9B7732FC1B}"/>
    <dgm:cxn modelId="{6EAD5463-55E4-422A-9F2A-E1894BF862C0}" type="presOf" srcId="{0DEF75AB-3F2D-4581-9A82-56CF0FABE7AA}" destId="{F3C426CC-1A30-4C8B-9E43-ACFDBD9A69C0}" srcOrd="0" destOrd="2" presId="urn:microsoft.com/office/officeart/2005/8/layout/chevron2"/>
    <dgm:cxn modelId="{056352F1-D0E0-4AA8-811F-D674C18E48CC}" type="presOf" srcId="{271EEB2E-6C3C-4030-B268-87E575E35085}" destId="{AE01C4F2-EB04-4751-9DD5-222BFA6A38E1}" srcOrd="0" destOrd="2" presId="urn:microsoft.com/office/officeart/2005/8/layout/chevron2"/>
    <dgm:cxn modelId="{16361487-1DF5-431C-B550-7F3CF3A3FB55}" type="presOf" srcId="{0B9F458F-4C15-4057-9A91-66CA9CB0B9E2}" destId="{AE01C4F2-EB04-4751-9DD5-222BFA6A38E1}" srcOrd="0" destOrd="1" presId="urn:microsoft.com/office/officeart/2005/8/layout/chevron2"/>
    <dgm:cxn modelId="{3594306B-FAC1-4E1E-A511-92F45E0AE2FF}" srcId="{34C0EE42-FDC8-487B-B994-4A1E7D6FDE79}" destId="{BC3DACF2-14C9-41CC-A970-DEB9AD9EBF32}" srcOrd="2" destOrd="0" parTransId="{44065804-A9B1-4D4C-8C9C-5A23FFED5D36}" sibTransId="{4D0C2EA0-1300-43F8-9522-DD7F730D89DC}"/>
    <dgm:cxn modelId="{001C6004-8BE4-4152-8E7F-3459E9C91A16}" srcId="{6B873E9D-3FB1-4E3D-9FE6-1EC3E0CB1462}" destId="{411985DD-AF93-41E5-B4D2-E66A072E65EB}" srcOrd="0" destOrd="0" parTransId="{420D9B14-B7C5-4815-8FE3-18350348FDB1}" sibTransId="{2C58B756-282D-411D-990B-AB0CA6A94CAE}"/>
    <dgm:cxn modelId="{8326D85D-57B3-4D98-A098-CFA71741617F}" srcId="{BC3DACF2-14C9-41CC-A970-DEB9AD9EBF32}" destId="{0B9F458F-4C15-4057-9A91-66CA9CB0B9E2}" srcOrd="1" destOrd="0" parTransId="{C31BE407-6713-4D5E-BC27-B2648793350A}" sibTransId="{D8A93585-A1D1-4519-B711-6C836DCE2629}"/>
    <dgm:cxn modelId="{908D6D86-0735-4568-BD32-D7E5CF626792}" type="presOf" srcId="{85DC6E14-1C10-4202-807A-E6AA89277EF2}" destId="{F3C426CC-1A30-4C8B-9E43-ACFDBD9A69C0}" srcOrd="0" destOrd="0" presId="urn:microsoft.com/office/officeart/2005/8/layout/chevron2"/>
    <dgm:cxn modelId="{318691A6-C889-4C73-9E1C-6DFA4A142614}" type="presOf" srcId="{34C0EE42-FDC8-487B-B994-4A1E7D6FDE79}" destId="{10F109FB-AFAD-46D7-8380-8CA75A1F394F}" srcOrd="0" destOrd="0" presId="urn:microsoft.com/office/officeart/2005/8/layout/chevron2"/>
    <dgm:cxn modelId="{6AB53B04-8BE0-4FAC-92EE-1EF7A07A0B4D}" srcId="{34C0EE42-FDC8-487B-B994-4A1E7D6FDE79}" destId="{1F3E1F81-2311-4503-9DB1-5F622EDF5F5E}" srcOrd="0" destOrd="0" parTransId="{485C273D-20C9-4659-9250-EFC52A7A3B54}" sibTransId="{076EE145-3FCE-41A4-A293-78F106ADA0CE}"/>
    <dgm:cxn modelId="{6F4F5C2E-FC87-417D-9E87-74520DCD0211}" type="presOf" srcId="{3AFFD6B5-39AA-485C-B40E-7654B59FA3C1}" destId="{D248B26C-D99F-4FD0-B743-4A11876DBAFC}" srcOrd="0" destOrd="1" presId="urn:microsoft.com/office/officeart/2005/8/layout/chevron2"/>
    <dgm:cxn modelId="{7CFB2681-33C4-4D67-A1AA-0E8FD2715EFA}" type="presOf" srcId="{E5EB655E-43D9-4B50-83E1-917428860745}" destId="{AE01C4F2-EB04-4751-9DD5-222BFA6A38E1}" srcOrd="0" destOrd="0" presId="urn:microsoft.com/office/officeart/2005/8/layout/chevron2"/>
    <dgm:cxn modelId="{539B717A-76FE-4BB3-9AA3-53B14B6CEEE5}" type="presOf" srcId="{BC3DACF2-14C9-41CC-A970-DEB9AD9EBF32}" destId="{9723430E-5D07-4121-AFA7-2E1C9BFB0374}" srcOrd="0" destOrd="0" presId="urn:microsoft.com/office/officeart/2005/8/layout/chevron2"/>
    <dgm:cxn modelId="{4E9A7CC7-4975-418B-BCDA-18E463D08AE0}" type="presOf" srcId="{3B979C5A-6608-4611-8751-6F44C76842CD}" destId="{F3C426CC-1A30-4C8B-9E43-ACFDBD9A69C0}" srcOrd="0" destOrd="1" presId="urn:microsoft.com/office/officeart/2005/8/layout/chevron2"/>
    <dgm:cxn modelId="{100B969E-3EAD-471F-A8AC-B8DCAFD5BAD4}" srcId="{BC3DACF2-14C9-41CC-A970-DEB9AD9EBF32}" destId="{E5EB655E-43D9-4B50-83E1-917428860745}" srcOrd="0" destOrd="0" parTransId="{524C0964-D866-46A1-B2D7-513231383CC7}" sibTransId="{4DCAB089-24CC-4924-B3FB-FF086F8554AC}"/>
    <dgm:cxn modelId="{335CCD35-7A47-4C50-B223-33E51A9CFDA3}" type="presOf" srcId="{1F3E1F81-2311-4503-9DB1-5F622EDF5F5E}" destId="{50F56D6E-4A94-48E0-9274-D44CFEE6B581}" srcOrd="0" destOrd="0" presId="urn:microsoft.com/office/officeart/2005/8/layout/chevron2"/>
    <dgm:cxn modelId="{D663B8FF-2460-4C00-9018-72AD8231BC51}" type="presOf" srcId="{411985DD-AF93-41E5-B4D2-E66A072E65EB}" destId="{D248B26C-D99F-4FD0-B743-4A11876DBAFC}" srcOrd="0" destOrd="0" presId="urn:microsoft.com/office/officeart/2005/8/layout/chevron2"/>
    <dgm:cxn modelId="{7AB349B6-D080-4ABD-B798-5D5DDB6E37D0}" srcId="{1F3E1F81-2311-4503-9DB1-5F622EDF5F5E}" destId="{85DC6E14-1C10-4202-807A-E6AA89277EF2}" srcOrd="0" destOrd="0" parTransId="{C9DB7F0C-3204-4319-8AFF-6317E641264C}" sibTransId="{2F33B2DB-7BBF-4E71-80C2-715441EFB645}"/>
    <dgm:cxn modelId="{5A43F926-FFF7-4723-A0B2-F2276F751340}" srcId="{BC3DACF2-14C9-41CC-A970-DEB9AD9EBF32}" destId="{271EEB2E-6C3C-4030-B268-87E575E35085}" srcOrd="2" destOrd="0" parTransId="{6551B8DD-3C4D-48AE-86C0-C40677F08B15}" sibTransId="{CD79D5B4-3EEA-45AA-B6EC-88D31895FB94}"/>
    <dgm:cxn modelId="{BCC8EFE4-0741-49EB-A180-8D7361203085}" srcId="{1F3E1F81-2311-4503-9DB1-5F622EDF5F5E}" destId="{3B979C5A-6608-4611-8751-6F44C76842CD}" srcOrd="1" destOrd="0" parTransId="{38017254-A355-4403-A9B2-62690612F838}" sibTransId="{BF44FCC4-1FA4-4E84-8B13-C52B7D65DA63}"/>
    <dgm:cxn modelId="{3300879C-F19A-451F-90B7-348290FC95A9}" type="presOf" srcId="{6B873E9D-3FB1-4E3D-9FE6-1EC3E0CB1462}" destId="{8551432B-DE3A-48D9-9AF5-9DDCAF0C2CF3}" srcOrd="0" destOrd="0" presId="urn:microsoft.com/office/officeart/2005/8/layout/chevron2"/>
    <dgm:cxn modelId="{1DB88E4C-AB9F-4A54-935D-DF8DF19F2110}" srcId="{6B873E9D-3FB1-4E3D-9FE6-1EC3E0CB1462}" destId="{3AFFD6B5-39AA-485C-B40E-7654B59FA3C1}" srcOrd="1" destOrd="0" parTransId="{1DB56F7B-BF20-4A6A-951B-5919FA0901D3}" sibTransId="{44E37D31-907C-45FB-9926-AC3F9458C097}"/>
    <dgm:cxn modelId="{3388BD7B-9C54-4BEB-8F62-4AEFADE5A3EA}" type="presParOf" srcId="{10F109FB-AFAD-46D7-8380-8CA75A1F394F}" destId="{C01DCD1D-C8FB-4AE2-B413-31183C40CCD7}" srcOrd="0" destOrd="0" presId="urn:microsoft.com/office/officeart/2005/8/layout/chevron2"/>
    <dgm:cxn modelId="{74A4F942-75D0-4CA0-A48A-9A941314AEE4}" type="presParOf" srcId="{C01DCD1D-C8FB-4AE2-B413-31183C40CCD7}" destId="{50F56D6E-4A94-48E0-9274-D44CFEE6B581}" srcOrd="0" destOrd="0" presId="urn:microsoft.com/office/officeart/2005/8/layout/chevron2"/>
    <dgm:cxn modelId="{83DD5855-6CE9-42BB-A11C-2016E4FDBD90}" type="presParOf" srcId="{C01DCD1D-C8FB-4AE2-B413-31183C40CCD7}" destId="{F3C426CC-1A30-4C8B-9E43-ACFDBD9A69C0}" srcOrd="1" destOrd="0" presId="urn:microsoft.com/office/officeart/2005/8/layout/chevron2"/>
    <dgm:cxn modelId="{5F2F471E-8071-4A95-906E-BC62533C4EC8}" type="presParOf" srcId="{10F109FB-AFAD-46D7-8380-8CA75A1F394F}" destId="{1B2672EC-6C39-41A1-AE3B-5DCD981D370F}" srcOrd="1" destOrd="0" presId="urn:microsoft.com/office/officeart/2005/8/layout/chevron2"/>
    <dgm:cxn modelId="{30059FC3-E6FD-4E9C-B79F-B9910BF4F171}" type="presParOf" srcId="{10F109FB-AFAD-46D7-8380-8CA75A1F394F}" destId="{B01FBC49-57FE-49EE-A98C-9ADC12EB3131}" srcOrd="2" destOrd="0" presId="urn:microsoft.com/office/officeart/2005/8/layout/chevron2"/>
    <dgm:cxn modelId="{FB7A76CD-169E-49AA-8FA2-4B5ACEC8B799}" type="presParOf" srcId="{B01FBC49-57FE-49EE-A98C-9ADC12EB3131}" destId="{8551432B-DE3A-48D9-9AF5-9DDCAF0C2CF3}" srcOrd="0" destOrd="0" presId="urn:microsoft.com/office/officeart/2005/8/layout/chevron2"/>
    <dgm:cxn modelId="{7FD3D9E8-3353-413F-BF47-CB667A3E2C98}" type="presParOf" srcId="{B01FBC49-57FE-49EE-A98C-9ADC12EB3131}" destId="{D248B26C-D99F-4FD0-B743-4A11876DBAFC}" srcOrd="1" destOrd="0" presId="urn:microsoft.com/office/officeart/2005/8/layout/chevron2"/>
    <dgm:cxn modelId="{13925BBA-5263-4375-9D9C-79C892AE817F}" type="presParOf" srcId="{10F109FB-AFAD-46D7-8380-8CA75A1F394F}" destId="{76AEE719-EC0F-4F7F-8196-7D0C990D31FB}" srcOrd="3" destOrd="0" presId="urn:microsoft.com/office/officeart/2005/8/layout/chevron2"/>
    <dgm:cxn modelId="{3FEE014C-4F84-4815-8F83-BA137EC89BEF}" type="presParOf" srcId="{10F109FB-AFAD-46D7-8380-8CA75A1F394F}" destId="{E63FBF16-1182-40E0-A137-0D589DDA884B}" srcOrd="4" destOrd="0" presId="urn:microsoft.com/office/officeart/2005/8/layout/chevron2"/>
    <dgm:cxn modelId="{AF2039D0-B4AA-4BAA-8263-BC6916E15A73}" type="presParOf" srcId="{E63FBF16-1182-40E0-A137-0D589DDA884B}" destId="{9723430E-5D07-4121-AFA7-2E1C9BFB0374}" srcOrd="0" destOrd="0" presId="urn:microsoft.com/office/officeart/2005/8/layout/chevron2"/>
    <dgm:cxn modelId="{3475A518-AA9E-4832-BF46-59134811B5BD}" type="presParOf" srcId="{E63FBF16-1182-40E0-A137-0D589DDA884B}" destId="{AE01C4F2-EB04-4751-9DD5-222BFA6A38E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56D6E-4A94-48E0-9274-D44CFEE6B581}">
      <dsp:nvSpPr>
        <dsp:cNvPr id="0" name=""/>
        <dsp:cNvSpPr/>
      </dsp:nvSpPr>
      <dsp:spPr>
        <a:xfrm rot="5400000">
          <a:off x="-303319" y="304856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/>
            <a:t>CONDITIONS</a:t>
          </a:r>
        </a:p>
      </dsp:txBody>
      <dsp:txXfrm rot="-5400000">
        <a:off x="1" y="709283"/>
        <a:ext cx="1415491" cy="606639"/>
      </dsp:txXfrm>
    </dsp:sp>
    <dsp:sp modelId="{F3C426CC-1A30-4C8B-9E43-ACFDBD9A69C0}">
      <dsp:nvSpPr>
        <dsp:cNvPr id="0" name=""/>
        <dsp:cNvSpPr/>
      </dsp:nvSpPr>
      <dsp:spPr>
        <a:xfrm rot="5400000">
          <a:off x="4037591" y="-2610081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“FREEDOM” TO ORGANISE/WEAK SUPRA-LOCAL POWER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 dirty="0"/>
            <a:t>WEAKENED TRADITIONAL FORMS OF NETWORKS (E.G. FAMILY)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 dirty="0"/>
            <a:t>LEGAL BASIS FOR GROUP RESPONSIBILITY</a:t>
          </a:r>
        </a:p>
      </dsp:txBody>
      <dsp:txXfrm rot="-5400000">
        <a:off x="1406086" y="85587"/>
        <a:ext cx="6513233" cy="1186059"/>
      </dsp:txXfrm>
    </dsp:sp>
    <dsp:sp modelId="{8551432B-DE3A-48D9-9AF5-9DDCAF0C2CF3}">
      <dsp:nvSpPr>
        <dsp:cNvPr id="0" name=""/>
        <dsp:cNvSpPr/>
      </dsp:nvSpPr>
      <dsp:spPr>
        <a:xfrm rot="5400000">
          <a:off x="-303319" y="2136570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/>
            <a:t>MOTORS</a:t>
          </a:r>
        </a:p>
      </dsp:txBody>
      <dsp:txXfrm rot="-5400000">
        <a:off x="1" y="2540997"/>
        <a:ext cx="1415491" cy="606639"/>
      </dsp:txXfrm>
    </dsp:sp>
    <dsp:sp modelId="{D248B26C-D99F-4FD0-B743-4A11876DBAFC}">
      <dsp:nvSpPr>
        <dsp:cNvPr id="0" name=""/>
        <dsp:cNvSpPr/>
      </dsp:nvSpPr>
      <dsp:spPr>
        <a:xfrm rot="5400000">
          <a:off x="4046997" y="-798255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URBANISATION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MARKET DEVELOPMENT/COMMERCIALISATION OF GOODS</a:t>
          </a:r>
        </a:p>
      </dsp:txBody>
      <dsp:txXfrm rot="-5400000">
        <a:off x="1415492" y="1897413"/>
        <a:ext cx="6513233" cy="1186059"/>
      </dsp:txXfrm>
    </dsp:sp>
    <dsp:sp modelId="{9723430E-5D07-4121-AFA7-2E1C9BFB0374}">
      <dsp:nvSpPr>
        <dsp:cNvPr id="0" name=""/>
        <dsp:cNvSpPr/>
      </dsp:nvSpPr>
      <dsp:spPr>
        <a:xfrm rot="5400000">
          <a:off x="-303319" y="3968283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dirty="0"/>
            <a:t>INDIVIDUAL MOTIVATIONS </a:t>
          </a:r>
        </a:p>
      </dsp:txBody>
      <dsp:txXfrm rot="-5400000">
        <a:off x="1" y="4372710"/>
        <a:ext cx="1415491" cy="606639"/>
      </dsp:txXfrm>
    </dsp:sp>
    <dsp:sp modelId="{AE01C4F2-EB04-4751-9DD5-222BFA6A38E1}">
      <dsp:nvSpPr>
        <dsp:cNvPr id="0" name=""/>
        <dsp:cNvSpPr/>
      </dsp:nvSpPr>
      <dsp:spPr>
        <a:xfrm rot="5400000">
          <a:off x="4046997" y="1022667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RISK SHARING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ADVANTAGES OF SCALE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LESSER TRANSACTION COSTS</a:t>
          </a:r>
        </a:p>
      </dsp:txBody>
      <dsp:txXfrm rot="-5400000">
        <a:off x="1415492" y="3718336"/>
        <a:ext cx="6513233" cy="1186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56D6E-4A94-48E0-9274-D44CFEE6B581}">
      <dsp:nvSpPr>
        <dsp:cNvPr id="0" name=""/>
        <dsp:cNvSpPr/>
      </dsp:nvSpPr>
      <dsp:spPr>
        <a:xfrm rot="5400000">
          <a:off x="-303319" y="304856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/>
            <a:t>CONDITIONS</a:t>
          </a:r>
        </a:p>
      </dsp:txBody>
      <dsp:txXfrm rot="-5400000">
        <a:off x="1" y="709283"/>
        <a:ext cx="1415491" cy="606639"/>
      </dsp:txXfrm>
    </dsp:sp>
    <dsp:sp modelId="{F3C426CC-1A30-4C8B-9E43-ACFDBD9A69C0}">
      <dsp:nvSpPr>
        <dsp:cNvPr id="0" name=""/>
        <dsp:cNvSpPr/>
      </dsp:nvSpPr>
      <dsp:spPr>
        <a:xfrm rot="5400000">
          <a:off x="4037591" y="-2610081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“FREEDOM” TO ORGANISE/WEAK SUPRA-LOCAL POWER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 dirty="0"/>
            <a:t>WEAKENED TRADITIONAL FORMS OF NETWORKS (E.G. FAMILY)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 dirty="0"/>
            <a:t>LEGAL BASIS FOR GROUP RESPONSIBILITY</a:t>
          </a:r>
        </a:p>
      </dsp:txBody>
      <dsp:txXfrm rot="-5400000">
        <a:off x="1406086" y="85587"/>
        <a:ext cx="6513233" cy="1186059"/>
      </dsp:txXfrm>
    </dsp:sp>
    <dsp:sp modelId="{8551432B-DE3A-48D9-9AF5-9DDCAF0C2CF3}">
      <dsp:nvSpPr>
        <dsp:cNvPr id="0" name=""/>
        <dsp:cNvSpPr/>
      </dsp:nvSpPr>
      <dsp:spPr>
        <a:xfrm rot="5400000">
          <a:off x="-303319" y="2136570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/>
            <a:t>MOTORS</a:t>
          </a:r>
        </a:p>
      </dsp:txBody>
      <dsp:txXfrm rot="-5400000">
        <a:off x="1" y="2540997"/>
        <a:ext cx="1415491" cy="606639"/>
      </dsp:txXfrm>
    </dsp:sp>
    <dsp:sp modelId="{D248B26C-D99F-4FD0-B743-4A11876DBAFC}">
      <dsp:nvSpPr>
        <dsp:cNvPr id="0" name=""/>
        <dsp:cNvSpPr/>
      </dsp:nvSpPr>
      <dsp:spPr>
        <a:xfrm rot="5400000">
          <a:off x="4046997" y="-798255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URBANISATION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MARKET DEVELOPMENT/COMMERCIALISATION OF GOODS</a:t>
          </a:r>
        </a:p>
      </dsp:txBody>
      <dsp:txXfrm rot="-5400000">
        <a:off x="1415492" y="1897413"/>
        <a:ext cx="6513233" cy="1186059"/>
      </dsp:txXfrm>
    </dsp:sp>
    <dsp:sp modelId="{9723430E-5D07-4121-AFA7-2E1C9BFB0374}">
      <dsp:nvSpPr>
        <dsp:cNvPr id="0" name=""/>
        <dsp:cNvSpPr/>
      </dsp:nvSpPr>
      <dsp:spPr>
        <a:xfrm rot="5400000">
          <a:off x="-303319" y="3968283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dirty="0"/>
            <a:t>INDIVIDUAL MOTIVATIONS </a:t>
          </a:r>
        </a:p>
      </dsp:txBody>
      <dsp:txXfrm rot="-5400000">
        <a:off x="1" y="4372710"/>
        <a:ext cx="1415491" cy="606639"/>
      </dsp:txXfrm>
    </dsp:sp>
    <dsp:sp modelId="{AE01C4F2-EB04-4751-9DD5-222BFA6A38E1}">
      <dsp:nvSpPr>
        <dsp:cNvPr id="0" name=""/>
        <dsp:cNvSpPr/>
      </dsp:nvSpPr>
      <dsp:spPr>
        <a:xfrm rot="5400000">
          <a:off x="4046997" y="1022667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RISK SHARING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ADVANTAGES OF SCALE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LESSER TRANSACTION COSTS</a:t>
          </a:r>
        </a:p>
      </dsp:txBody>
      <dsp:txXfrm rot="-5400000">
        <a:off x="1415492" y="3718336"/>
        <a:ext cx="6513233" cy="1186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56D6E-4A94-48E0-9274-D44CFEE6B581}">
      <dsp:nvSpPr>
        <dsp:cNvPr id="0" name=""/>
        <dsp:cNvSpPr/>
      </dsp:nvSpPr>
      <dsp:spPr>
        <a:xfrm rot="5400000">
          <a:off x="-303319" y="304856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/>
            <a:t>CONDITIONS</a:t>
          </a:r>
        </a:p>
      </dsp:txBody>
      <dsp:txXfrm rot="-5400000">
        <a:off x="1" y="709283"/>
        <a:ext cx="1415491" cy="606639"/>
      </dsp:txXfrm>
    </dsp:sp>
    <dsp:sp modelId="{F3C426CC-1A30-4C8B-9E43-ACFDBD9A69C0}">
      <dsp:nvSpPr>
        <dsp:cNvPr id="0" name=""/>
        <dsp:cNvSpPr/>
      </dsp:nvSpPr>
      <dsp:spPr>
        <a:xfrm rot="5400000">
          <a:off x="4037591" y="-2610081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“FREEDOM” TO ORGANISE/WEAK SUPRA-LOCAL POWER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 dirty="0"/>
            <a:t>WEAKENED TRADITIONAL FORMS OF NETWORKS (E.G. FAMILY)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 dirty="0"/>
            <a:t>LEGAL BASIS FOR GROUP RESPONSIBILITY</a:t>
          </a:r>
        </a:p>
      </dsp:txBody>
      <dsp:txXfrm rot="-5400000">
        <a:off x="1406086" y="85587"/>
        <a:ext cx="6513233" cy="1186059"/>
      </dsp:txXfrm>
    </dsp:sp>
    <dsp:sp modelId="{8551432B-DE3A-48D9-9AF5-9DDCAF0C2CF3}">
      <dsp:nvSpPr>
        <dsp:cNvPr id="0" name=""/>
        <dsp:cNvSpPr/>
      </dsp:nvSpPr>
      <dsp:spPr>
        <a:xfrm rot="5400000">
          <a:off x="-303319" y="2136570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/>
            <a:t>MOTORS</a:t>
          </a:r>
        </a:p>
      </dsp:txBody>
      <dsp:txXfrm rot="-5400000">
        <a:off x="1" y="2540997"/>
        <a:ext cx="1415491" cy="606639"/>
      </dsp:txXfrm>
    </dsp:sp>
    <dsp:sp modelId="{D248B26C-D99F-4FD0-B743-4A11876DBAFC}">
      <dsp:nvSpPr>
        <dsp:cNvPr id="0" name=""/>
        <dsp:cNvSpPr/>
      </dsp:nvSpPr>
      <dsp:spPr>
        <a:xfrm rot="5400000">
          <a:off x="4046997" y="-798255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URBANISATION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MARKET DEVELOPMENT/COMMERCIALISATION OF GOODS</a:t>
          </a:r>
        </a:p>
      </dsp:txBody>
      <dsp:txXfrm rot="-5400000">
        <a:off x="1415492" y="1897413"/>
        <a:ext cx="6513233" cy="1186059"/>
      </dsp:txXfrm>
    </dsp:sp>
    <dsp:sp modelId="{9723430E-5D07-4121-AFA7-2E1C9BFB0374}">
      <dsp:nvSpPr>
        <dsp:cNvPr id="0" name=""/>
        <dsp:cNvSpPr/>
      </dsp:nvSpPr>
      <dsp:spPr>
        <a:xfrm rot="5400000">
          <a:off x="-303319" y="3968283"/>
          <a:ext cx="2022130" cy="14154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500" kern="1200" dirty="0"/>
            <a:t>INDIVIDUAL MOTIVATIONS </a:t>
          </a:r>
        </a:p>
      </dsp:txBody>
      <dsp:txXfrm rot="-5400000">
        <a:off x="1" y="4372710"/>
        <a:ext cx="1415491" cy="606639"/>
      </dsp:txXfrm>
    </dsp:sp>
    <dsp:sp modelId="{AE01C4F2-EB04-4751-9DD5-222BFA6A38E1}">
      <dsp:nvSpPr>
        <dsp:cNvPr id="0" name=""/>
        <dsp:cNvSpPr/>
      </dsp:nvSpPr>
      <dsp:spPr>
        <a:xfrm rot="5400000">
          <a:off x="4046997" y="1022667"/>
          <a:ext cx="1314385" cy="65773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RISK SHARING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ADVANTAGES OF SCALE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BE" sz="1600" kern="1200"/>
            <a:t>LESSER TRANSACTION COSTS</a:t>
          </a:r>
        </a:p>
      </dsp:txBody>
      <dsp:txXfrm rot="-5400000">
        <a:off x="1415492" y="3718336"/>
        <a:ext cx="6513233" cy="1186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0.77655</cdr:x>
      <cdr:y>0.00399</cdr:y>
    </cdr:from>
    <cdr:to>
      <cdr:x>0.83929</cdr:x>
      <cdr:y>1</cdr:y>
    </cdr:to>
    <cdr:sp macro="" textlink="">
      <cdr:nvSpPr>
        <cdr:cNvPr id="2" name="Right Brace 1"/>
        <cdr:cNvSpPr/>
      </cdr:nvSpPr>
      <cdr:spPr>
        <a:xfrm xmlns:a="http://schemas.openxmlformats.org/drawingml/2006/main">
          <a:off x="7130361" y="17596"/>
          <a:ext cx="576085" cy="4392479"/>
        </a:xfrm>
        <a:prstGeom xmlns:a="http://schemas.openxmlformats.org/drawingml/2006/main" prst="rightBrace">
          <a:avLst/>
        </a:prstGeom>
        <a:ln xmlns:a="http://schemas.openxmlformats.org/drawingml/2006/main" w="57150"/>
      </cdr:spPr>
      <cdr:style>
        <a:lnRef xmlns:a="http://schemas.openxmlformats.org/drawingml/2006/main" idx="1">
          <a:schemeClr val="accent5"/>
        </a:lnRef>
        <a:fillRef xmlns:a="http://schemas.openxmlformats.org/drawingml/2006/main" idx="0">
          <a:schemeClr val="accent5"/>
        </a:fillRef>
        <a:effectRef xmlns:a="http://schemas.openxmlformats.org/drawingml/2006/main" idx="0">
          <a:schemeClr val="accent5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nl-BE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0.7561</cdr:x>
      <cdr:y>0.01459</cdr:y>
    </cdr:from>
    <cdr:to>
      <cdr:x>0.97473</cdr:x>
      <cdr:y>0.97782</cdr:y>
    </cdr:to>
    <cdr:sp macro="" textlink="">
      <cdr:nvSpPr>
        <cdr:cNvPr id="2" name="Rechthoek 1"/>
        <cdr:cNvSpPr/>
      </cdr:nvSpPr>
      <cdr:spPr>
        <a:xfrm xmlns:a="http://schemas.openxmlformats.org/drawingml/2006/main">
          <a:off x="5976664" y="72008"/>
          <a:ext cx="1728192" cy="475252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alpha val="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nl-NL"/>
        </a:p>
      </cdr:txBody>
    </cdr:sp>
  </cdr:relSizeAnchor>
  <cdr:relSizeAnchor xmlns:cdr="http://schemas.openxmlformats.org/drawingml/2006/chartDrawing">
    <cdr:from>
      <cdr:x>0.70144</cdr:x>
      <cdr:y>0.01459</cdr:y>
    </cdr:from>
    <cdr:to>
      <cdr:x>0.74361</cdr:x>
      <cdr:y>0.97393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58891EC1-AC9F-4916-BC8C-4A2FE6F91D8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544616" y="72008"/>
          <a:ext cx="333333" cy="473333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5630" cy="512304"/>
          </a:xfrm>
          <a:prstGeom prst="rect">
            <a:avLst/>
          </a:prstGeom>
        </p:spPr>
        <p:txBody>
          <a:bodyPr vert="horz" lIns="95510" tIns="47755" rIns="95510" bIns="47755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981" y="0"/>
            <a:ext cx="3075630" cy="512304"/>
          </a:xfrm>
          <a:prstGeom prst="rect">
            <a:avLst/>
          </a:prstGeom>
        </p:spPr>
        <p:txBody>
          <a:bodyPr vert="horz" lIns="95510" tIns="47755" rIns="95510" bIns="47755" rtlCol="0"/>
          <a:lstStyle>
            <a:lvl1pPr algn="r">
              <a:defRPr sz="1300"/>
            </a:lvl1pPr>
          </a:lstStyle>
          <a:p>
            <a:fld id="{D9A6B306-F794-4E9A-B72F-AC32A74239FC}" type="datetimeFigureOut">
              <a:rPr lang="nl-BE" smtClean="0"/>
              <a:t>14/05/2019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9720675"/>
            <a:ext cx="3075630" cy="512303"/>
          </a:xfrm>
          <a:prstGeom prst="rect">
            <a:avLst/>
          </a:prstGeom>
        </p:spPr>
        <p:txBody>
          <a:bodyPr vert="horz" lIns="95510" tIns="47755" rIns="95510" bIns="47755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981" y="9720675"/>
            <a:ext cx="3075630" cy="512303"/>
          </a:xfrm>
          <a:prstGeom prst="rect">
            <a:avLst/>
          </a:prstGeom>
        </p:spPr>
        <p:txBody>
          <a:bodyPr vert="horz" lIns="95510" tIns="47755" rIns="95510" bIns="47755" rtlCol="0" anchor="b"/>
          <a:lstStyle>
            <a:lvl1pPr algn="r">
              <a:defRPr sz="1300"/>
            </a:lvl1pPr>
          </a:lstStyle>
          <a:p>
            <a:fld id="{2C37EFE7-503C-46F6-BBE4-B58EAA67F3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7455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5510" tIns="47755" rIns="95510" bIns="47755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5510" tIns="47755" rIns="95510" bIns="47755" rtlCol="0"/>
          <a:lstStyle>
            <a:lvl1pPr algn="r">
              <a:defRPr sz="1300"/>
            </a:lvl1pPr>
          </a:lstStyle>
          <a:p>
            <a:fld id="{AA5EA19F-5056-4A81-B044-A3BB68A804A9}" type="datetimeFigureOut">
              <a:rPr lang="nl-BE" smtClean="0"/>
              <a:t>14/05/2019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10" tIns="47755" rIns="95510" bIns="47755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5510" tIns="47755" rIns="95510" bIns="47755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5510" tIns="47755" rIns="95510" bIns="47755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5510" tIns="47755" rIns="95510" bIns="47755" rtlCol="0" anchor="b"/>
          <a:lstStyle>
            <a:lvl1pPr algn="r">
              <a:defRPr sz="1300"/>
            </a:lvl1pPr>
          </a:lstStyle>
          <a:p>
            <a:fld id="{8ABCCBF9-C906-4BE9-96EE-71AC9FB438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67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CBF9-C906-4BE9-96EE-71AC9FB438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34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CBF9-C906-4BE9-96EE-71AC9FB438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4652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CBF9-C906-4BE9-96EE-71AC9FB438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285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CBF9-C906-4BE9-96EE-71AC9FB438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097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CBF9-C906-4BE9-96EE-71AC9FB438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88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CBF9-C906-4BE9-96EE-71AC9FB438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240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CBF9-C906-4BE9-96EE-71AC9FB4384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28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F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C7BE-537E-4382-8A37-889C8C8824C8}" type="datetime1">
              <a:rPr lang="nl-BE" smtClean="0"/>
              <a:t>14/05/2019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144" y="5852160"/>
            <a:ext cx="770355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80C6-2734-4BA7-872B-4DA28D2BD1CF}" type="datetime1">
              <a:rPr lang="nl-BE" smtClean="0"/>
              <a:t>14/05/2019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6B50-A1C0-455A-826C-A9BA71C05D88}" type="datetime1">
              <a:rPr lang="nl-BE" smtClean="0"/>
              <a:t>14/05/2019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19126" y="705445"/>
            <a:ext cx="10953751" cy="1026914"/>
          </a:xfrm>
          <a:prstGeom prst="rect">
            <a:avLst/>
          </a:prstGeom>
        </p:spPr>
        <p:txBody>
          <a:bodyPr/>
          <a:lstStyle>
            <a:lvl1pPr>
              <a:defRPr sz="4400" spc="697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4400" cap="all" spc="697">
                <a:solidFill>
                  <a:srgbClr val="4F4F4F"/>
                </a:solid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619126" y="357187"/>
            <a:ext cx="10953751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700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700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700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700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700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1700" cap="all" spc="270">
                <a:solidFill>
                  <a:srgbClr val="4F4F4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1700" cap="all" spc="270">
                <a:solidFill>
                  <a:srgbClr val="4F4F4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1700" cap="all" spc="270">
                <a:solidFill>
                  <a:srgbClr val="4F4F4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1700" cap="all" spc="270">
                <a:solidFill>
                  <a:srgbClr val="4F4F4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1700" cap="all" spc="270">
                <a:solidFill>
                  <a:srgbClr val="4F4F4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183251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B382-26F8-4673-8826-DCEFBB298309}" type="datetime1">
              <a:rPr lang="nl-BE" smtClean="0"/>
              <a:t>14/05/2019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65" y="5970549"/>
            <a:ext cx="770355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1056-EF1D-4497-99FE-D09D11D32256}" type="datetime1">
              <a:rPr lang="nl-BE" smtClean="0"/>
              <a:t>14/05/2019</a:t>
            </a:fld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7EAE-9F23-497C-9A6F-F16F1738FD19}" type="datetime1">
              <a:rPr lang="nl-BE" smtClean="0"/>
              <a:t>14/05/2019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52D6-E7BA-4EF6-95C7-3CCB59DB1B2E}" type="datetime1">
              <a:rPr lang="nl-BE" smtClean="0"/>
              <a:t>14/05/2019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5BE-8A53-49CE-AEFE-CE3FA0186095}" type="datetime1">
              <a:rPr lang="nl-BE" smtClean="0"/>
              <a:t>14/05/2019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DD64-0E61-49F3-89A9-5116341E673B}" type="datetime1">
              <a:rPr lang="nl-BE" smtClean="0"/>
              <a:t>14/05/2019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A66B-25F5-4F2A-8792-FF6DDEC25B12}" type="datetime1">
              <a:rPr lang="nl-BE" smtClean="0"/>
              <a:t>14/05/2019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0302-4CF3-49E0-B0E7-B18A315F2CC0}" type="datetime1">
              <a:rPr lang="nl-BE" smtClean="0"/>
              <a:t>14/05/2019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97CD526-90FE-4726-AD2D-CB24568FBC4A}" type="datetime1">
              <a:rPr lang="nl-BE" smtClean="0"/>
              <a:t>14/05/2019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nl-BE"/>
              <a:t>Tine De Moor_Utrecht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C9E6E4-E561-45FF-8DC5-B2D64D1D3D32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9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87" y="1205636"/>
            <a:ext cx="5616624" cy="525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08" y="474880"/>
            <a:ext cx="7723236" cy="140019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The fundamentals of commons applied to academia</a:t>
            </a:r>
            <a:endParaRPr lang="nl-BE" sz="1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4192" y="4581128"/>
            <a:ext cx="2587724" cy="786742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Tine De Moor</a:t>
            </a:r>
          </a:p>
          <a:p>
            <a:r>
              <a:rPr lang="nl-BE" dirty="0"/>
              <a:t>Utrecht University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16678" y="5951810"/>
            <a:ext cx="4189744" cy="923330"/>
            <a:chOff x="4594829" y="6851592"/>
            <a:chExt cx="4189744" cy="923330"/>
          </a:xfrm>
        </p:grpSpPr>
        <p:pic>
          <p:nvPicPr>
            <p:cNvPr id="7" name="Picture 2" descr="siteon0-726f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29" y="6854964"/>
              <a:ext cx="738188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333017" y="6851592"/>
              <a:ext cx="345155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nl-NL" b="1" dirty="0">
                  <a:solidFill>
                    <a:schemeClr val="bg1"/>
                  </a:solidFill>
                  <a:latin typeface="Tw Cen MT" pitchFamily="34" charset="0"/>
                  <a:cs typeface="Arial" pitchFamily="34" charset="0"/>
                </a:rPr>
                <a:t>The International Association for the Study of the Commons (IASC)	</a:t>
              </a:r>
              <a:endParaRPr lang="nl-NL" altLang="nl-NL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5925831"/>
            <a:ext cx="3419872" cy="94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</p:spTree>
    <p:extLst>
      <p:ext uri="{BB962C8B-B14F-4D97-AF65-F5344CB8AC3E}">
        <p14:creationId xmlns:p14="http://schemas.microsoft.com/office/powerpoint/2010/main" val="11276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00127"/>
            <a:ext cx="8136904" cy="1371600"/>
          </a:xfrm>
        </p:spPr>
        <p:txBody>
          <a:bodyPr>
            <a:normAutofit/>
          </a:bodyPr>
          <a:lstStyle/>
          <a:p>
            <a:r>
              <a:rPr lang="nl-BE" dirty="0"/>
              <a:t>First wave of </a:t>
            </a:r>
            <a:r>
              <a:rPr lang="nl-BE" dirty="0" err="1"/>
              <a:t>institutions</a:t>
            </a:r>
            <a:r>
              <a:rPr lang="nl-BE" dirty="0"/>
              <a:t> for </a:t>
            </a:r>
            <a:r>
              <a:rPr lang="nl-BE" dirty="0" err="1"/>
              <a:t>collective</a:t>
            </a:r>
            <a:r>
              <a:rPr lang="nl-BE" dirty="0"/>
              <a:t> action: Commons, guilds, waterboards...: </a:t>
            </a:r>
            <a:br>
              <a:rPr lang="nl-BE" dirty="0"/>
            </a:br>
            <a:r>
              <a:rPr lang="nl-BE" dirty="0"/>
              <a:t>1000-1600 (example netherlands)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426846"/>
              </p:ext>
            </p:extLst>
          </p:nvPr>
        </p:nvGraphicFramePr>
        <p:xfrm>
          <a:off x="479376" y="1772816"/>
          <a:ext cx="9182101" cy="441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17632" y="1916832"/>
            <a:ext cx="1477328" cy="38164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2800" dirty="0" err="1">
                <a:solidFill>
                  <a:schemeClr val="accent5">
                    <a:lumMod val="75000"/>
                  </a:schemeClr>
                </a:solidFill>
              </a:rPr>
              <a:t>Liberalization</a:t>
            </a:r>
            <a:endParaRPr lang="nl-BE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nl-BE" sz="2800" dirty="0" err="1">
                <a:solidFill>
                  <a:schemeClr val="accent5">
                    <a:lumMod val="75000"/>
                  </a:schemeClr>
                </a:solidFill>
              </a:rPr>
              <a:t>Formation</a:t>
            </a:r>
            <a:r>
              <a:rPr lang="nl-BE" sz="2800" dirty="0">
                <a:solidFill>
                  <a:schemeClr val="accent5">
                    <a:lumMod val="75000"/>
                  </a:schemeClr>
                </a:solidFill>
              </a:rPr>
              <a:t> of </a:t>
            </a:r>
            <a:r>
              <a:rPr lang="nl-BE" sz="2800" dirty="0" err="1">
                <a:solidFill>
                  <a:schemeClr val="accent5">
                    <a:lumMod val="75000"/>
                  </a:schemeClr>
                </a:solidFill>
              </a:rPr>
              <a:t>nation-states</a:t>
            </a:r>
            <a:endParaRPr lang="nl-BE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546594"/>
            <a:ext cx="400110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sz="14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1613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Second wave:</a:t>
            </a:r>
            <a:br>
              <a:rPr lang="nl-BE" dirty="0"/>
            </a:br>
            <a:r>
              <a:rPr lang="nl-BE" dirty="0"/>
              <a:t>Cooperatives, associations, labour unions, 1880-1920</a:t>
            </a: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DeAOMDASIAAhEBAxEB/8QAGwAAAQUBAQAAAAAAAAAAAAAABgACAwQFAQf/xABHEAACAQMDAgMDCAcGBQIHAAABAgMABBEFEiEGMRMiQRRRYQcVIzJxgZHhFkJScqGx0SQlQ2KCwTM0NVOyY3MmRGSDkqLw/8QAFgEBAQEAAAAAAAAAAAAAAAAAAAEC/8QAGBEBAQEBAQAAAAAAAAAAAAAAABEBQSH/2gAMAwEAAhEDEQA/APca4aVI1ByuHNdNNPwqK5muZpGmnvRSJoS6s1zVdKuUFnCssTjPbsaLSKz9ZtlmsJgc5Ck5HcUHn36c6+M5sRkH9k0WdF9Q3WtQze225hlQ8DHpQNJc3W9kSVgo95r0/RIQmnQEgFzGCWAxmiNJWp9MGacKBwrtcHau1UKlSpVQqVKlQKsHq/UL7TtNEumpumLgY254repki7kYcdjQeSydX9X5O2NQoPJ8KtrovWupdU1lY9SIW1VCzYjxk8YGazJzMtxcxvdOQjkHzUa9EoBowfezl5GJLcmoogFdpUqqFSpUqBUqVKgVKlSoOVw0jXDUVw0vSk1NOKilTT3rpxTTQI/bVXUmC2M5Jx9G38qndlQZJwB76COsNejkj9ktZC3mAYr60AZeSM0rtlsduBXqegarZtp9tGblBIIwCrHntXlDzJLyGkCljnvnA9aqyOhkWUNNkHIOe2KsR70tzB28VM/aKXtlvnHjJn94V4dBqNxuTzTs2Dkgn8KmN66MzgTksBxk8n31IPb1uYG7Sofvp4kTGQw/GvFIbmUxZDXSkMB3Pf8AOrI1O8LKiifDnjMh9PSqPYTPCO8qf/kKRmiAyZEx+8K8Ya8vVBISUkAtkv3+0V1NQ1N48leMADD+hoPZxLG3Z1P2Gu70PZh+NeRxajqQjIYBctg4fjPpU8eq6ksR3yojZwcHOKD1TxI/21/GmtPEAcyL+NeXrqV+z7xcRABeEJ9fjWPdapqigMLhd4jO1t3FBd1S4/vG9xjb4rfDNH3RDF9BiYjbljx7q8lVrp7wLNIWZiAeQc/fRx0VrKadK9heO+xj5Gb6oPuoPQ6VcUhgCpBB9adVQqVKlQKlSpUCpUqVBw00kCut2qMjmsrhGl6dq41cZto54opH3VUvb2G0QtK4GPee9ZOudT2unv4AbdMRwACf5UG3+tNfyOXZ2GcKFTI+NBpa51DJeSCOCTw41yW7/wAaF5dwABkVhtZlBU8E+lPd2WUhLhypGMGP66093iC+eR97ncuRwMVUVApd8GRQI48NxjBNNkhEcbKbhSdvGVqYzgI0pdD4jeZtuf8A+FMjnV3bw3MmXxnw+woGsY0yBJIpChfKvHNPlCkECeUsrDuMGo3kaSUeHJM6O+OV4GB2rqs0jo5knAdz3XPagsW0xMq7btipY8FOT+dSzTRhRh5pTjhVXBPxFQwqQiB3lOwFvKoH3iphdXWkX9rdiM3KBT9FL2GfcBQckTymRoplCpklzgn4/bTI0t2R91vMApAwH5yfvq7edXNq9tHDLpUMSyvyw7jFUpbORmdoY2QF+ySDn4D+tBZRITsAtpgoOMF/4d6mZVCoUtGA5xvYVDbW7FFbw58k42vIP55/jTZ4m8I7raR+TgmUc/b7qCRlidlJts70OOQCfj9tY8sNsXRbiJmxGSAG7fGtEwEmKTwMgxt3k5z7wPfVSKzjMNu3hMG8JvqsOPj9tA6FLRJGdIgPICA0nY1qRJHMjqId3AJIk4BrMg0RWjTglijBsuvI9wqxpuny2pjimQIrLn62eB3+6gO9B1uSJjb3ZzEijY5PIHxosjdZEDqcg8g15ckkQljzKgBjxgE5PxNEmka6tsywyupTuw3Z20IMKVRQTRzxiSJw6HsQeKlohUq5mu1QqVKlQUNVkuorVpLMKXX0ahCbqbVlcgLZHB7GTFHEoDLggEHuDQR1T07o0kyu6pE5ySA2M1lUP6V6wGO6Kw+6Wq951HrFyuwR2ig9ystYr9LaSc4uOf8A3fzqIdI6WD/zbYP/AKv50mCOb5waYyFYMnjJlz99RLFqKrsUKuD5WWQcVM/SGmntev8AZ4v505ektPxgXsnHul/OqOCDUSqgqhI7bpBxUb2mprJv2I64xtDA1di6S00YJvZSfjN+dSt0rYngX0o/+9+dBlGDUAu32Y4xjgrzUEUN3CqxLZTELns4Gft5rabpKyx/1GUHt/xvzqI9IWu/jVp8e7xvzoMdjexyKE0+faoICBhg/HvTk+cVJI02XbtwAX4Px78Vot0hEWyNZuFHuE351w9IRHI+e7oH/wB786CosGpyLsXTWAwASZD+Peuy2+oSOpfTZCEP6sn51oJ0bGy8a5dn1/4/511ejIs4XXLrvz9P+dBkAXsUo26NKfMW4bt/GpYrq6QKz6RdE85GR+HftWrJ0PGeU128B/8Ae/OkOiPRNevfvmP9aChDfyxps+Y7ljnOSePs71INQnPJ0OYKOMZPP281Z/QafGfn+9HP/d/Opk6GuvTX73GfWU/1oM/2y6DLIulzghdv/Drkl1cERiTS5DsBBO0jP4VsR9D3XP8Aft6ef+5+dOboe8Dca7e4/f8AzoMhby5XaF0lsAdthqx7dfbVJ01ty+gTgitJeh74D/rd5z/nP9a6Oi9SHC61dfDzfnRVNLmVmVTpU5cc52gZqdL29CsRpkoYt6xrUw6O1VZuNZufq8kmujpPWsndrU/HbBoNDRtcu7OPD2NwQTwNoAx9lbQ6qTsbC64/yihdemNaAA+eJvxrj9Oa8CcatJtHvFQFH6WQ5wbO5H2rVux15LyZYo7aYE9yRwKCbfp7XGuER9VfDHk7fSjHpvT/AGCKRHuWuHLcu3eiN6lSpVRG/NAXXl+Y5YoYY4jIO7OM8fZR8+e4oM69soGgjudgEwbbu+FQA3tdy3f2cEDPCVGl/cnH/A445jrssJDbiQfvoelu73xm8N1UbsAAZqjck1K7WTaPZyfXEdSRX12AG/s5B/yc0NSvqLElps8Z4UVCLrUgNsU447blFIDRL+6c4+gGPQrTm1C72+VYQc48yVi6W801tG9wQXyQccZqtdTX7XD4uRGingYpARDU7wd0tz6fV70yPVLwjLR26nngpQzNNfcEXX/600XWoEKBdAgdvJSApXVr0pzDbYPrspp1XUFP/L2hyfVay9LuZ5oik7LlSRxUuozyraD2cBSxwCaQbMWs3qgZgs8du1NXqCdJmSS2sw3oQp5obEt8U/5nnHbYKant7HcLnn0zGKQFJ1u8Knbb2mT8DUKdQ3wyBZ2xx3+sPwrCt5bxL9GlnSRD3BXFbJOHLHBXbwMdqCzJr2osmVtLbuPKS1cTqHVCG22trke9m5/jQ69/fOWIcRgNgADPFTC4vwR9MMN2+jqQEMWu6i+c2tuHxnG5/wCtcPUF5n6e3hXHBw7j/eh5bvUEkIWVSR6MtaWn3D3sJaVIhOpwT76o1I9cnZdwhXbjg+I39akTWrkRqfZcknGBK39arGElIyE424UZGKq315cWsyR28cTeXJLZqK2vne7LACyZuO4mb+tO+erpcE6e5J4x4p/rQ+NSvinleAMPgafHqGozMG8S1IU+pNAQJrc4OW0+UZ90uf8AenNrEuMewzYPf6X86yrS6uWuDHOY8EceHmr+VK7Scg++gc+szbAsVlMjsdqsZM4NHGjW5ttPiVn3ORudv2ie9BFtYnULuO0jkMQLZ3g8ivQoYRBAkQyQgAyaIsKRtFKuKOBSqjj++hPrwObCEKM5lHH3UWPj7qF+tSi6chc9nqDz24jfJ4wPjQldx3hvXjt1UjOcCjC7uQWAYMSe3woYaG9fUR7AwDHOSw+NXBl3dzqFkw8ZQMjj3U0yaj7MZ2iyjdiBVvqW21O3WNtRZJEYHBUYrStdN1yTRkaKSH2cxbguPTFUO0ZnNnC5YAZ54qlerdyaiYrN1bfk4NW9IZhaICAeTkVFbwXtxrca2LiN9p5K8CoKGpyarYOq3G1dwyDjvVm3h1aezWaMR7GHGBT+rYNStzD85SJLkeUgYq5pVrrp0q3a2dFhbAVcA+tBJokUnhsZFUsW82Kl1VpDbhUIGO3HamaQZRHKkuBIsh3EetLWZy9kNo827uPQ0GjJ0vf+x+Mt5+oG+r8M1BpejaldTMkdymVHBYVty2mu2+itMdR8RVg3eH4Y93btWL0lca1qN3KsVwsDrxyn5UVVvtL1Gy1CFbmSEgvxtrWC4I8bgqM4B7iqfUUOqR6vDHqM6yKDlGUYq4HgEgjJO4j19RRFHStJu9Ue4ktpVSNX2jIqDUIZrG6FrLqKLJnbjHap9Cm1aO9uItMlRLfeSSRnJqHWzcHU7VpntpZ/aApJU5U/H30Fufp3VIoZLpbqJ/Lu7Gu6NFKLb6YICWPbvWrrUOvW2kyStfwFCmdoTGR+FZmnIyqzg7mDHGTQaIV1G1jwBwAaydRjvGlU2EaSSkhdsjY71qq5VlDIN3cmq7zXUepwyW/s5bIwJASAPeaisW6n1mxkVLuC1iD8Ak1oaXb6zeKZEt7JUzwxJ5qx1pLe7rYX8NnIRkqIgw/nUvT/AFBrT2KezaVbNFggZJziqiKzM638qXMcaMhx5DwTWw2d4ZSoyO2axrK5uLqczzQrG7u+5R6YNao2n6oAf1zUVr6DxrEG7APwon1zVhpVk1wYzJg/VBoV6f51eEkAFexzUfV08o0rdJKz+JcMgBHYCg3bHqv2m1Sb2V13Z4z2wcUqD9EaT5shOTzu9P8AMaVVHqrc5FC/XCj5qyR2ccUTkY570M9c7TpDZBPmFQeb3UriUIByfWoumUB1I5BIw3f7aZO4D7wTn413pqTOqqc8bW/nVC+VBAmn2zJx5sY+6iDSE29Lxcf/ACvb7qH/AJUhu0+15x5/9qIdO8vTkYyP+UH8qcAXpcmImTbzvP8AOtPpRd3UbD3JWXpb7VkUMM7z6cd61ek2z1KxJHKdh9tBz5UsLNaxlf1c5ok6fAOgWGAOdooY+VNt13a5bH0Z/maJen8Dp/T88gFcmgGtM5lvCOSJmHJqvrGVtAu3DE5U1HazYnvArMF8ZuAPjUepynwVAyVOMZoPTLqZx0pLKOHFofX/AC0EfJhqEraxcRsVI2ZOff76MLpx+iFxzg+yN6f5a8++TDA1+QFu6elSAl67nD6vZhhkhqq7ozIrAY9M0uu/Lq1kzfV3elRLMrsWHl4wARVGp0Cm83TbVx470J9QzMnXyQ5+jFypxRV8nH1b4548ZuaEuqAg+UBcnBMyc/fQendSEPoR8oIEXH8KEbAqwlQvg+IcYxxRbrp/uRhn/DP+1Bdpt3ysvcOeKDSZcqp3gbc9yOKi02Nm6gtlk8wZCR7vSoTGzSgFjg85paa8sfUdtuPAQ4H4VFWvldlMHsKJjzBq2egIV/R+3bb+qaH/AJZnB+b3b3GiT5PW39M22P2DxVRibkF0Rv2gyy8ffVgFAzESDkcDNZ5Aa8BYHHjS8ffU7IgztJBJyCKitnp1lOr27ZOece6pNZSK8iigmfYsdw7v8RzwKpdK4OrxAsSwBxml1LbXM2oTLbyMr8bSeye+qNnTZrZbGJYbJvDUELk8nBNKo9KhCafCuQ2ARuz35pUQcOM0M9d/9EfvwRzW7FqFrcXEtvBPG80Rw6K2Sv21h9cnGhT8dsVFx5fJLg+ZQ3YriodBnCayOOCrcffXblC+SpUqAMe+saW5s43BkgvvEUY3I4FVG38qLBtPtOP1v9qINLkQ6BCCwP8AZFH8KAmvrKdlWS0vp/2d8gOKkGqW/mgWxvfKACqyDgUgnsSgZ0xyJDk1p9IkDqRiT9WP/esu0wzEw27wxt3EjAnNcYxW0iu9lPvJ270lAzQWvlQlzqVqO/0RP8TRXoTZ6esTjH1TQ3bwR3BBl0m6mOMKXOakkhdcRppd6FHZVY4oM6xkxc3iEfWmbHGfWnaix9g2MNzKe47VetbZixEdjcQqMlsoWOfurstvvjbNnczJ+sqxlaAteXf0dKW7eyN/40BfJswXqUBRjdGauJAFi2jTNS8LsRvOD8Kl9mSPa8OiX0ZAwGQ4P44oLvXL/wB62hYZG/FVN5Vny2QBwO2aga3O8b9K1IyDlGc7gD+FW5reV18sFwD8YWoLnybXChb6LGD4xPehTrOdU63yeQHT+daKWQjZjHpuqJITyyHGf4VxrKB5d0ui6lJJ3LNgn+VAc9RygaMMdjFx/ChCBQ7yeYkmQkgHtVWWPxjtl0/WSnuzwP4VatI5EldorO7iVyCTKmT/AAFBaDJEcGQccDJpmny46gtyp3Dwzj19RXVTbhpIyG5+uuKo3PhR3IaUXcZH1XtgP6GorV+Vpme1tdqgnsc+lb3yfN4XTttu4ypoLlvNM1ABLyXU7jZ6Oo4/AVKNVgsEWK3vtRt4RwE8LI/lViLrzr7U3IKiabn/AFVZMqHJQDP296zLC708hEiluZH3sxaWIgc/dWiRCpypBJ744xQafSxzrkByAdpzgVzre9uLIXkkGAWVV3H4msq01SLRroXbhn2jhQfrZqLqvUfnHSZrkqULlcr7uRUUT6DIRo9qC4zs55pVBoePmi14/UpVUT6HqMkXVVxJbWMrRXxzK5jI2EetbPXTBunbrJxwP51PpmqW9zqc9vErBrNfDlJGOfSs/wCUDxJOm7wxkINoOW+0VlXl8ioCNrvjAJqldXYQFVi3k8DNJ5wpB8Uk4AJqu1xawkOznccnLcg1pDInaMgSRkt7watqPOHjAV+5wc5qm+qW64+kyw9aamtQ7myQRjA4qjTDIzIfFce8Y9alnIlCqWPB7n7apG5hZEcKftPFdN/bQqPFDYY8k9sZqAh0yG5OsWd1HIREqkNmTy/hWrFG6dTNOXAiLZMni8FcdsfbQA0+lMWKPIF9MORTI59MZB4kkgPwc0hR9oa+BJqIuAFkkLFJTLkEHsO/FR6ZYyWekanbtdBpZtxjzL2yO1CZgsZER4PGMbLkFmPNVJo4UQ7lcH0AYmg9AhjaTpmO1t5Bb3PiLkmXJ7jJqeNp7XRLRJJVmuIZAXAkGWGa8wF7p2wfSOWHGNxFd9t00yAmWUD185pCvTNVcXeqWNyI98IHmUS42n7jSuCP0mS4cCSAxAKwk4U8+mcV53E1hcI6W0kzMBnO5uK6LWBh5ZZOB2LtzQo/htbpeomuzdD2Ql/IX4HbBrmhQ3VpquoTTTHwZeV3PkfDFeeXMthEGjeWZDjKku1RG801YyPHlPuJdv60K9JsU1H5k1C3uJV9olLGJg/bJ4pnsepjRJbY3Gbs3BIlz6e+vODdac7ALcTDPudv61ZFqdykzTqB33SNz/GhR1rBkFrp8YASQJ5hnJrMjmlRiHYbR76y7D2aB98byNJ2O+Qn+dTy3ywljJ5lzywGcVBcUkSKVH1+Tx6Vy4lWSQIyEnvnFU01m2RlbxQNo4ytPXVrOZU3SuPfhaDUV4/BAaIAe+lJ5kZ1CgAcc1R9ttniYQzfWPqM5qUXQ8qkhh9lUR3bJFCHnCqB3YnOKZrBb9H/ABNvlYqQfvFRajGtzbMAN25h92PjVs7rrSiqyFVHGAM8DtRRNocmdJtcA/UpVBogC6VbrluFx/E0qAh1Kwk0W/vNVtTG8cv0kqyOByPdXnev/KFNrxXTUtvAhdsSeYHcKH+p+vdV6gTwGcw247ov6x+NYWkOPnOAuMjJz+FMxN1tXCoGOH8uPfVvTdPTUpbCG4VWhCOVx6+Y96o3TDxGVPqDjtWzoVzb2kunPdTLFGIpBuc4GdxoCFOldLCY9iTPvpl10xpotpALRBhScitQdQ6KIx/educem+objqHRWhcfOMHKns1KAq+CR+EijGxcYxVvQrSK/v4kuolaNYyVB9eaq3xDzoUO5CMg+/mtHRLu3sL+GS8mWJDEQC3bvQGFvoGn7VAtosfu1K3T2nMCDaRY7Y21DF1JooTnUYM/vU9uqdDGP7xhP+qpdARdxeFb2qlV2AMEC+g3mssyKbp1UceE+c/ZWvdlZbaykRtyMrEYPpvNZwtiLxigJ3RP6fCqFpmh2U0KvIgyRmtP9G7I/wCEpAHbFLTJoobeNZRICq8jZ61qR6nYqj7vG5GABEaUYEenwabeXAgQqHg5GO1VsKVbcnGPdWtNNHc3c8kSuUEOCSuMVmtIFRgTjI49cUo7Do8eo3MfixghYV2jPpmtmLpWyETb7Zcgd6p6fqNpZ3ERurhY90KkZ9e9Etv1Dooiw+oQdu26gEtZ6XtYbaSeKPayYI2/bTLtX9ulDheCMY91bmt63pEtpMkF7EzOMAA9+aydQIW+kOc/dQQDYp+jIDeppzWXttr4PpJOm47vXBrkRVpGYgZGeB61esJoIR41w6xRC4Q+bgDvQXrLo+x2APDuJX1J70286RshCSlvtb4MaJbLV9KOMahbY2/tilc6vpW3i/t8/vilAVZWYttIt1aMeSaVSSee4qUgKwII2kcAVc8RJdLRkkUo1zMQw7HkVVaJmP0bAP6cUEUztjhmV84491WZ7iC305EmmVHfIUZBJqpelbKzllnZcJ6kdzQ7qM4uodKlzy3icAem6gP9H1K1+bYMTEgAjO34mlWFoSqulwj4t6f5jSqlAUYCk71zz76n00BtSiRl8uT3qvI+HK44NT6Yd1/DjjBP8qI1njwz8jk9ie1WjPYWtpYvqcHjR7X2j47qhISTgnnuc1S10btNswAThm7fbQaq6z0scMdLXPrwa5Nr/T2xli0hPqkZoN8Nx+o2PspwilPZG7e6kBncMhS3dV2gx5Vc9qcb+yslgmv7cXCYKhT6HNVllD2tsexEeCDVLWg0ljbrGhLbjwBRW6OqengP+kIfhimfpdoQB/uVDQWLS5IJ8CTH7tOjsboni3kJ/dpEo3WZJNO051UKGiYhR6DcabHPIs5bOGWN8Y9OKig8RdL00MpUiA9x2O41JGCZcseSjAkfZUUM/PmrLIQLxwc4HArrdQ6yvHtsg+4VRkYCU4HZv96t31v4LRs7A7xngVUbPTupahfvdJcXTSIIiSCBVu5IERGScis7pLast8M/4BrReESeUNjj1NRWhpunW9/LCs67gsK8/jQn1UTZa5dQQEKiPgDA7V6D01EqtjH1bdP5mvPuuF/+Jr7P7eaYa3YNMhl6VW9eMGUgHdj41PqRzfS+fAznGKt2hDdDRqF7Rjn76q34UX8hONxxQMTOWPl3bfdirGmW0d6rQTAlWnQnI+2oomQA4UZ9/uq7ogHtGQP8dP8Aeiq3ygrHo3sBsY41Dhsgj7Kg6Ls49dtrtrqJMoyqGXvgg1N8rK4+bmx+q/8AMVN8kzL7FqHl58RP5GqnU6W0VppEdvyFiuJlGftFRjACgMTkd81fuQjWxyp4vJuP9VVZ0j2H6wGO2KgydVtxc2UihyVLhe9YmpRezGwhXI2FwM/vUTan4SWahEx9Ivb15of6oyt3a4ABDN6/Ghoh0MH5rh/1f+RpU7QdvzTB/q/8jSqo89YKzsw5FWrAAXkG1seaqy8O3Ix2NXtNiBu4jnPn4I+yg1DEAWkycnvipEBEVmyIruC/DDI7mpVcKp8/fOQRXLR7Z0txcMvhiRgwJ4qKnaXUVYKtvZnj3CnyXGpgsvs1koC8hsA1JJDp/iMbe5tI1wNu/JII++poBYJ4kl1cW0rsvdAR/vQZUofZAfD7Kfq9u9XNJLpcwZQHdngiqtyURYCHIBUkD4bqtWdzFHNbPcFgoYjdig1hqtnCW8YMWB/7f8qsWmrWk10sVvy7DO0pjNNju9Lxkywkc0+O90uFvER4Vx2wOaDJudssVscbTtbjPbzGmRQ7CCrLna2Rn4UndJooJFyBhsZHfzGuwRp4oGc+U5HrQA8yATSBmB8/p9tWL++MyxweEo8MY3e+q0pUTygftnv9tOmjgyoWQlsZP21Ua/Sgdbq58MDmEglj2ohEfkyQCdvOKHellUT3Xm5Fux/CtiOYyITG+cDBxU1cEWhMBKw/+nTP8aAuuUaTqW62L3YUV6XqUMMj+0SiNvZ1XL8ZOT2ob6qvRPrFwYIBLGRw6jgn30xNFNhE36DhSP8ACGfxqpe2o9qZ9x3FRT7fUIIukEgeVFlaPHh55zmuXLxtcZAbKgAgiim29un2k+hNaOkRbbhV24Hjpgn76opIkTeJjJPaprS8EM4Z22q06HJ7Dv3qKq/Kwrf3fuOcb+fwqz8lKf2G+bdn6RM/xqn8o063wsvZmWYjdnZzjtVz5NZY7Gwvlu5FiLSLtDHGcVeI1LlD7PKqnBN3N/Oq5jAQAsxH41P7RHJAShBDXMxUjnIyKYZQzYIG31NFZWrYisvFYFQkikk8cUL9RXMFzdQPC4cAnJB+NE3VkgXRJxlSGI9a89Rgrds8jtRNeh6AUOkwHH7X/kaVW+nHtTotr9BL9U/rfE0qqAj5tiRWklDrGBz8TUFrK1rdqIn2qD7+1EN1outMGWRFY5yQGzUOldK6jJfCVoonRTl1ZuKCNbm3lZt7jcRioI78W8XhDT4J0Xsz0XR9NOCd9lbbvdmpV0DYci0thipVBbasijnSbUk9uKlg1Qlf+mW2PdijJtBPGbS371IuiDfj2e3AA5p4A72w3cyS3FvFGsa4ULT/AJzlhXwltreVVOcsKLpNFUAboYAB2FSLoCcEwwjPw70AV873IXy2NsPX6venx61ePx7DbZ9MrRsdFCJwkIA94pHSivIWD4UAWNUubplSaOOJIhwEFXLabMyNkFiMCiVdHDOcRQnPwqR9F3QFNscRYEblHb40HkkwzJLkD65x+NREASdgRivST8n0RPlvOTyciuyfJ7HnIuwD+7SkB/Ssqpe3RJ49mfvWtFJb7fKwywxj1rd07oRbK5SZbvfxyCuM1rtpLb/Nb2/A78c0AQdSnz4ZtrOQxDAZ15xUsGpXZbENlYt78CjJdGO0v7NbZpy6Mc5a2t+3cGlAPNqt0Jhv02zJ9MLUnztNdMz3NukZYYAj4xRwuhxsAXtoNw7H3VxdBCtn2W3wO3NAHWtzCN6tu83v99Mku5Y3aNLSGeNyDtf4etHJ0kLj+yQA5ro0aPdu9mg3e/FADi8mHmXR7X7qY+ssx2/Mlq7djg0enRYtpHssGK4NDiQ+WytgPhQB9tqs72wg+bYbaGNifIeRn3V27GVDKQCR6mjRdKhK4NrATTJ9Ht3UK1pAfgTQeadQlfmdlWYuVcZGKwtHsWui7F1RQO5r0rXemWudPnhtba3jkbkNvxzQladF6wHYBolHv31cG/08rDR7Ybh2P/kaVbOjdNX8OmwRuU3AHOD8TSoi/OttktuO4/HtVZ3t4EPhk574BrsvTupLEZGv4mIX9g1GOm9SRAyX8A3f+may0XiRhBI00oX37qjleNuPaZdowT5qfJ03qRx/boDnnmM1EeltTOW+cYMjt9EaRHTt5PtMrf6qlgKgDztgjuTUMfS2poMHUoiOf8M81LF0zfjKtfxtjkEqaKTxR52vK+Sc43VZUxqn13wBjvUSdO6gW3C9gz8YzVgdPX4Qbr2E85xsNBWfwvCPiFiPiahS2tC2GDDI4yTVr9H9QyT7bDgemw11NCvmQhr1M57hTQRBIFOFyB7w1dJtyCDK4A74Pap06fus8XYGOOM1KuhXSAr7Whz67aIgiW3ZQRK5JHfPNIrAXAaRxkftVK+h3gCqL1Rk9wtN+YLtZMi8GD9uaKiMSDI8WYD96oxFE7HbJKwHvapG0S6Znja67juCaTdPXOQ/tm3GBhcgUQ2FYXziRwRxyak2x4CeI/ftupR6JOsnFwpY+rZNSvoM5C4ugue+M0U4RRbOJZcn3NUnhoEy00vAyctUiaTMe8/IGODxXV0VxyZ2II5BY0DCIpMBpWx6c13wYfKRM43f5qkGitkETtkn1Y0xtBkOd1ycDkYJGKDrQRK3E0g/1UwoikkTyA/vVONEuNy/2rIx65pp0WQH/mDkf5jQVxHCz8XMqkd8NT3a33KvtEmR/mqUaHIXJM/GO2e1SHQGGD4wyRzmqim9vasR4yl8nPJqyI7cKAgwAMYqWHSpCu3xRwe+TUvzQyrjxc555NRWjZeCLWMDOMe740qfZ6a62yAyZ+OfjSqj/9k=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BDAAkGBwgHBgkIBwgKCgkLDRYPDQwMDRsUFRAWIB0iIiAdHx8kKDQsJCYxJx8fLT0tMTU3Ojo6Iys/RD84QzQ5Ojf/2wBDAQoKCg0MDRoPDxo3JR8lNzc3Nzc3Nzc3Nzc3Nzc3Nzc3Nzc3Nzc3Nzc3Nzc3Nzc3Nzc3Nzc3Nzc3Nzc3Nzc3Nzf/wAARCADeAOMDASIAAhEBAxEB/8QAGwAAAQUBAQAAAAAAAAAAAAAABgACAwQFAQf/xABHEAACAQMDAgMDCAcGBQIHAAABAgMABBEFEiEGMRMiQRRRYQcVIzJxgZHhFkJScqGx0SQlQ2KCwTM0NVOyY3MmRGSDkqLw/8QAFgEBAQEAAAAAAAAAAAAAAAAAAAEC/8QAGBEBAQEBAQAAAAAAAAAAAAAAABEBQSH/2gAMAwEAAhEDEQA/APca4aVI1ByuHNdNNPwqK5muZpGmnvRSJoS6s1zVdKuUFnCssTjPbsaLSKz9ZtlmsJgc5Ck5HcUHn36c6+M5sRkH9k0WdF9Q3WtQze225hlQ8DHpQNJc3W9kSVgo95r0/RIQmnQEgFzGCWAxmiNJWp9MGacKBwrtcHau1UKlSpVQqVKlQKsHq/UL7TtNEumpumLgY254repki7kYcdjQeSydX9X5O2NQoPJ8KtrovWupdU1lY9SIW1VCzYjxk8YGazJzMtxcxvdOQjkHzUa9EoBowfezl5GJLcmoogFdpUqqFSpUqBUqVKgVKlSoOVw0jXDUVw0vSk1NOKilTT3rpxTTQI/bVXUmC2M5Jx9G38qndlQZJwB76COsNejkj9ktZC3mAYr60AZeSM0rtlsduBXqegarZtp9tGblBIIwCrHntXlDzJLyGkCljnvnA9aqyOhkWUNNkHIOe2KsR70tzB28VM/aKXtlvnHjJn94V4dBqNxuTzTs2Dkgn8KmN66MzgTksBxk8n31IPb1uYG7Sofvp4kTGQw/GvFIbmUxZDXSkMB3Pf8AOrI1O8LKiifDnjMh9PSqPYTPCO8qf/kKRmiAyZEx+8K8Ya8vVBISUkAtkv3+0V1NQ1N48leMADD+hoPZxLG3Z1P2Gu70PZh+NeRxajqQjIYBctg4fjPpU8eq6ksR3yojZwcHOKD1TxI/21/GmtPEAcyL+NeXrqV+z7xcRABeEJ9fjWPdapqigMLhd4jO1t3FBd1S4/vG9xjb4rfDNH3RDF9BiYjbljx7q8lVrp7wLNIWZiAeQc/fRx0VrKadK9heO+xj5Gb6oPuoPQ6VcUhgCpBB9adVQqVKlQKlSpUCpUqVBw00kCut2qMjmsrhGl6dq41cZto54opH3VUvb2G0QtK4GPee9ZOudT2unv4AbdMRwACf5UG3+tNfyOXZ2GcKFTI+NBpa51DJeSCOCTw41yW7/wAaF5dwABkVhtZlBU8E+lPd2WUhLhypGMGP66093iC+eR97ncuRwMVUVApd8GRQI48NxjBNNkhEcbKbhSdvGVqYzgI0pdD4jeZtuf8A+FMjnV3bw3MmXxnw+woGsY0yBJIpChfKvHNPlCkECeUsrDuMGo3kaSUeHJM6O+OV4GB2rqs0jo5knAdz3XPagsW0xMq7btipY8FOT+dSzTRhRh5pTjhVXBPxFQwqQiB3lOwFvKoH3iphdXWkX9rdiM3KBT9FL2GfcBQckTymRoplCpklzgn4/bTI0t2R91vMApAwH5yfvq7edXNq9tHDLpUMSyvyw7jFUpbORmdoY2QF+ySDn4D+tBZRITsAtpgoOMF/4d6mZVCoUtGA5xvYVDbW7FFbw58k42vIP55/jTZ4m8I7raR+TgmUc/b7qCRlidlJts70OOQCfj9tY8sNsXRbiJmxGSAG7fGtEwEmKTwMgxt3k5z7wPfVSKzjMNu3hMG8JvqsOPj9tA6FLRJGdIgPICA0nY1qRJHMjqId3AJIk4BrMg0RWjTglijBsuvI9wqxpuny2pjimQIrLn62eB3+6gO9B1uSJjb3ZzEijY5PIHxosjdZEDqcg8g15ckkQljzKgBjxgE5PxNEmka6tsywyupTuw3Z20IMKVRQTRzxiSJw6HsQeKlohUq5mu1QqVKlQUNVkuorVpLMKXX0ahCbqbVlcgLZHB7GTFHEoDLggEHuDQR1T07o0kyu6pE5ySA2M1lUP6V6wGO6Kw+6Wq951HrFyuwR2ig9ystYr9LaSc4uOf8A3fzqIdI6WD/zbYP/AKv50mCOb5waYyFYMnjJlz99RLFqKrsUKuD5WWQcVM/SGmntev8AZ4v505ektPxgXsnHul/OqOCDUSqgqhI7bpBxUb2mprJv2I64xtDA1di6S00YJvZSfjN+dSt0rYngX0o/+9+dBlGDUAu32Y4xjgrzUEUN3CqxLZTELns4Gft5rabpKyx/1GUHt/xvzqI9IWu/jVp8e7xvzoMdjexyKE0+faoICBhg/HvTk+cVJI02XbtwAX4Px78Vot0hEWyNZuFHuE351w9IRHI+e7oH/wB786CosGpyLsXTWAwASZD+Peuy2+oSOpfTZCEP6sn51oJ0bGy8a5dn1/4/511ejIs4XXLrvz9P+dBkAXsUo26NKfMW4bt/GpYrq6QKz6RdE85GR+HftWrJ0PGeU128B/8Ae/OkOiPRNevfvmP9aChDfyxps+Y7ljnOSePs71INQnPJ0OYKOMZPP281Z/QafGfn+9HP/d/Opk6GuvTX73GfWU/1oM/2y6DLIulzghdv/Drkl1cERiTS5DsBBO0jP4VsR9D3XP8Aft6ef+5+dOboe8Dca7e4/f8AzoMhby5XaF0lsAdthqx7dfbVJ01ty+gTgitJeh74D/rd5z/nP9a6Oi9SHC61dfDzfnRVNLmVmVTpU5cc52gZqdL29CsRpkoYt6xrUw6O1VZuNZufq8kmujpPWsndrU/HbBoNDRtcu7OPD2NwQTwNoAx9lbQ6qTsbC64/yihdemNaAA+eJvxrj9Oa8CcatJtHvFQFH6WQ5wbO5H2rVux15LyZYo7aYE9yRwKCbfp7XGuER9VfDHk7fSjHpvT/AGCKRHuWuHLcu3eiN6lSpVRG/NAXXl+Y5YoYY4jIO7OM8fZR8+e4oM69soGgjudgEwbbu+FQA3tdy3f2cEDPCVGl/cnH/A445jrssJDbiQfvoelu73xm8N1UbsAAZqjck1K7WTaPZyfXEdSRX12AG/s5B/yc0NSvqLElps8Z4UVCLrUgNsU447blFIDRL+6c4+gGPQrTm1C72+VYQc48yVi6W801tG9wQXyQccZqtdTX7XD4uRGingYpARDU7wd0tz6fV70yPVLwjLR26nngpQzNNfcEXX/600XWoEKBdAgdvJSApXVr0pzDbYPrspp1XUFP/L2hyfVay9LuZ5oik7LlSRxUuozyraD2cBSxwCaQbMWs3qgZgs8du1NXqCdJmSS2sw3oQp5obEt8U/5nnHbYKant7HcLnn0zGKQFJ1u8Knbb2mT8DUKdQ3wyBZ2xx3+sPwrCt5bxL9GlnSRD3BXFbJOHLHBXbwMdqCzJr2osmVtLbuPKS1cTqHVCG22trke9m5/jQ69/fOWIcRgNgADPFTC4vwR9MMN2+jqQEMWu6i+c2tuHxnG5/wCtcPUF5n6e3hXHBw7j/eh5bvUEkIWVSR6MtaWn3D3sJaVIhOpwT76o1I9cnZdwhXbjg+I39akTWrkRqfZcknGBK39arGElIyE424UZGKq315cWsyR28cTeXJLZqK2vne7LACyZuO4mb+tO+erpcE6e5J4x4p/rQ+NSvinleAMPgafHqGozMG8S1IU+pNAQJrc4OW0+UZ90uf8AenNrEuMewzYPf6X86yrS6uWuDHOY8EceHmr+VK7Scg++gc+szbAsVlMjsdqsZM4NHGjW5ttPiVn3ORudv2ie9BFtYnULuO0jkMQLZ3g8ivQoYRBAkQyQgAyaIsKRtFKuKOBSqjj++hPrwObCEKM5lHH3UWPj7qF+tSi6chc9nqDz24jfJ4wPjQldx3hvXjt1UjOcCjC7uQWAYMSe3woYaG9fUR7AwDHOSw+NXBl3dzqFkw8ZQMjj3U0yaj7MZ2iyjdiBVvqW21O3WNtRZJEYHBUYrStdN1yTRkaKSH2cxbguPTFUO0ZnNnC5YAZ54qlerdyaiYrN1bfk4NW9IZhaICAeTkVFbwXtxrca2LiN9p5K8CoKGpyarYOq3G1dwyDjvVm3h1aezWaMR7GHGBT+rYNStzD85SJLkeUgYq5pVrrp0q3a2dFhbAVcA+tBJokUnhsZFUsW82Kl1VpDbhUIGO3HamaQZRHKkuBIsh3EetLWZy9kNo827uPQ0GjJ0vf+x+Mt5+oG+r8M1BpejaldTMkdymVHBYVty2mu2+itMdR8RVg3eH4Y93btWL0lca1qN3KsVwsDrxyn5UVVvtL1Gy1CFbmSEgvxtrWC4I8bgqM4B7iqfUUOqR6vDHqM6yKDlGUYq4HgEgjJO4j19RRFHStJu9Ue4ktpVSNX2jIqDUIZrG6FrLqKLJnbjHap9Cm1aO9uItMlRLfeSSRnJqHWzcHU7VpntpZ/aApJU5U/H30Fufp3VIoZLpbqJ/Lu7Gu6NFKLb6YICWPbvWrrUOvW2kyStfwFCmdoTGR+FZmnIyqzg7mDHGTQaIV1G1jwBwAaydRjvGlU2EaSSkhdsjY71qq5VlDIN3cmq7zXUepwyW/s5bIwJASAPeaisW6n1mxkVLuC1iD8Ak1oaXb6zeKZEt7JUzwxJ5qx1pLe7rYX8NnIRkqIgw/nUvT/AFBrT2KezaVbNFggZJziqiKzM638qXMcaMhx5DwTWw2d4ZSoyO2axrK5uLqczzQrG7u+5R6YNao2n6oAf1zUVr6DxrEG7APwon1zVhpVk1wYzJg/VBoV6f51eEkAFexzUfV08o0rdJKz+JcMgBHYCg3bHqv2m1Sb2V13Z4z2wcUqD9EaT5shOTzu9P8AMaVVHqrc5FC/XCj5qyR2ccUTkY570M9c7TpDZBPmFQeb3UriUIByfWoumUB1I5BIw3f7aZO4D7wTn413pqTOqqc8bW/nVC+VBAmn2zJx5sY+6iDSE29Lxcf/ACvb7qH/AJUhu0+15x5/9qIdO8vTkYyP+UH8qcAXpcmImTbzvP8AOtPpRd3UbD3JWXpb7VkUMM7z6cd61ek2z1KxJHKdh9tBz5UsLNaxlf1c5ok6fAOgWGAOdooY+VNt13a5bH0Z/maJen8Dp/T88gFcmgGtM5lvCOSJmHJqvrGVtAu3DE5U1HazYnvArMF8ZuAPjUepynwVAyVOMZoPTLqZx0pLKOHFofX/AC0EfJhqEraxcRsVI2ZOff76MLpx+iFxzg+yN6f5a8++TDA1+QFu6elSAl67nD6vZhhkhqq7ozIrAY9M0uu/Lq1kzfV3elRLMrsWHl4wARVGp0Cm83TbVx470J9QzMnXyQ5+jFypxRV8nH1b4548ZuaEuqAg+UBcnBMyc/fQendSEPoR8oIEXH8KEbAqwlQvg+IcYxxRbrp/uRhn/DP+1Bdpt3ysvcOeKDSZcqp3gbc9yOKi02Nm6gtlk8wZCR7vSoTGzSgFjg85paa8sfUdtuPAQ4H4VFWvldlMHsKJjzBq2egIV/R+3bb+qaH/AJZnB+b3b3GiT5PW39M22P2DxVRibkF0Rv2gyy8ffVgFAzESDkcDNZ5Aa8BYHHjS8ffU7IgztJBJyCKitnp1lOr27ZOece6pNZSK8iigmfYsdw7v8RzwKpdK4OrxAsSwBxml1LbXM2oTLbyMr8bSeye+qNnTZrZbGJYbJvDUELk8nBNKo9KhCafCuQ2ARuz35pUQcOM0M9d/9EfvwRzW7FqFrcXEtvBPG80Rw6K2Sv21h9cnGhT8dsVFx5fJLg+ZQ3YriodBnCayOOCrcffXblC+SpUqAMe+saW5s43BkgvvEUY3I4FVG38qLBtPtOP1v9qINLkQ6BCCwP8AZFH8KAmvrKdlWS0vp/2d8gOKkGqW/mgWxvfKACqyDgUgnsSgZ0xyJDk1p9IkDqRiT9WP/esu0wzEw27wxt3EjAnNcYxW0iu9lPvJ270lAzQWvlQlzqVqO/0RP8TRXoTZ6esTjH1TQ3bwR3BBl0m6mOMKXOakkhdcRppd6FHZVY4oM6xkxc3iEfWmbHGfWnaix9g2MNzKe47VetbZixEdjcQqMlsoWOfurstvvjbNnczJ+sqxlaAteXf0dKW7eyN/40BfJswXqUBRjdGauJAFi2jTNS8LsRvOD8Kl9mSPa8OiX0ZAwGQ4P44oLvXL/wB62hYZG/FVN5Vny2QBwO2aga3O8b9K1IyDlGc7gD+FW5reV18sFwD8YWoLnybXChb6LGD4xPehTrOdU63yeQHT+daKWQjZjHpuqJITyyHGf4VxrKB5d0ui6lJJ3LNgn+VAc9RygaMMdjFx/ChCBQ7yeYkmQkgHtVWWPxjtl0/WSnuzwP4VatI5EldorO7iVyCTKmT/AAFBaDJEcGQccDJpmny46gtyp3Dwzj19RXVTbhpIyG5+uuKo3PhR3IaUXcZH1XtgP6GorV+Vpme1tdqgnsc+lb3yfN4XTttu4ypoLlvNM1ABLyXU7jZ6Oo4/AVKNVgsEWK3vtRt4RwE8LI/lViLrzr7U3IKiabn/AFVZMqHJQDP296zLC708hEiluZH3sxaWIgc/dWiRCpypBJ744xQafSxzrkByAdpzgVzre9uLIXkkGAWVV3H4msq01SLRroXbhn2jhQfrZqLqvUfnHSZrkqULlcr7uRUUT6DIRo9qC4zs55pVBoePmi14/UpVUT6HqMkXVVxJbWMrRXxzK5jI2EetbPXTBunbrJxwP51PpmqW9zqc9vErBrNfDlJGOfSs/wCUDxJOm7wxkINoOW+0VlXl8ioCNrvjAJqldXYQFVi3k8DNJ5wpB8Uk4AJqu1xawkOznccnLcg1pDInaMgSRkt7watqPOHjAV+5wc5qm+qW64+kyw9aamtQ7myQRjA4qjTDIzIfFce8Y9alnIlCqWPB7n7apG5hZEcKftPFdN/bQqPFDYY8k9sZqAh0yG5OsWd1HIREqkNmTy/hWrFG6dTNOXAiLZMni8FcdsfbQA0+lMWKPIF9MORTI59MZB4kkgPwc0hR9oa+BJqIuAFkkLFJTLkEHsO/FR6ZYyWekanbtdBpZtxjzL2yO1CZgsZER4PGMbLkFmPNVJo4UQ7lcH0AYmg9AhjaTpmO1t5Bb3PiLkmXJ7jJqeNp7XRLRJJVmuIZAXAkGWGa8wF7p2wfSOWHGNxFd9t00yAmWUD185pCvTNVcXeqWNyI98IHmUS42n7jSuCP0mS4cCSAxAKwk4U8+mcV53E1hcI6W0kzMBnO5uK6LWBh5ZZOB2LtzQo/htbpeomuzdD2Ql/IX4HbBrmhQ3VpquoTTTHwZeV3PkfDFeeXMthEGjeWZDjKku1RG801YyPHlPuJdv60K9JsU1H5k1C3uJV9olLGJg/bJ4pnsepjRJbY3Gbs3BIlz6e+vODdac7ALcTDPudv61ZFqdykzTqB33SNz/GhR1rBkFrp8YASQJ5hnJrMjmlRiHYbR76y7D2aB98byNJ2O+Qn+dTy3ywljJ5lzywGcVBcUkSKVH1+Tx6Vy4lWSQIyEnvnFU01m2RlbxQNo4ytPXVrOZU3SuPfhaDUV4/BAaIAe+lJ5kZ1CgAcc1R9ttniYQzfWPqM5qUXQ8qkhh9lUR3bJFCHnCqB3YnOKZrBb9H/ABNvlYqQfvFRajGtzbMAN25h92PjVs7rrSiqyFVHGAM8DtRRNocmdJtcA/UpVBogC6VbrluFx/E0qAh1Kwk0W/vNVtTG8cv0kqyOByPdXnev/KFNrxXTUtvAhdsSeYHcKH+p+vdV6gTwGcw247ov6x+NYWkOPnOAuMjJz+FMxN1tXCoGOH8uPfVvTdPTUpbCG4VWhCOVx6+Y96o3TDxGVPqDjtWzoVzb2kunPdTLFGIpBuc4GdxoCFOldLCY9iTPvpl10xpotpALRBhScitQdQ6KIx/educem+objqHRWhcfOMHKns1KAq+CR+EijGxcYxVvQrSK/v4kuolaNYyVB9eaq3xDzoUO5CMg+/mtHRLu3sL+GS8mWJDEQC3bvQGFvoGn7VAtosfu1K3T2nMCDaRY7Y21DF1JooTnUYM/vU9uqdDGP7xhP+qpdARdxeFb2qlV2AMEC+g3mssyKbp1UceE+c/ZWvdlZbaykRtyMrEYPpvNZwtiLxigJ3RP6fCqFpmh2U0KvIgyRmtP9G7I/wCEpAHbFLTJoobeNZRICq8jZ61qR6nYqj7vG5GABEaUYEenwabeXAgQqHg5GO1VsKVbcnGPdWtNNHc3c8kSuUEOCSuMVmtIFRgTjI49cUo7Do8eo3MfixghYV2jPpmtmLpWyETb7Zcgd6p6fqNpZ3ERurhY90KkZ9e9Etv1Dooiw+oQdu26gEtZ6XtYbaSeKPayYI2/bTLtX9ulDheCMY91bmt63pEtpMkF7EzOMAA9+aydQIW+kOc/dQQDYp+jIDeppzWXttr4PpJOm47vXBrkRVpGYgZGeB61esJoIR41w6xRC4Q+bgDvQXrLo+x2APDuJX1J70286RshCSlvtb4MaJbLV9KOMahbY2/tilc6vpW3i/t8/vilAVZWYttIt1aMeSaVSSee4qUgKwII2kcAVc8RJdLRkkUo1zMQw7HkVVaJmP0bAP6cUEUztjhmV84491WZ7iC305EmmVHfIUZBJqpelbKzllnZcJ6kdzQ7qM4uodKlzy3icAem6gP9H1K1+bYMTEgAjO34mlWFoSqulwj4t6f5jSqlAUYCk71zz76n00BtSiRl8uT3qvI+HK44NT6Yd1/DjjBP8qI1njwz8jk9ie1WjPYWtpYvqcHjR7X2j47qhISTgnnuc1S10btNswAThm7fbQaq6z0scMdLXPrwa5Nr/T2xli0hPqkZoN8Nx+o2PspwilPZG7e6kBncMhS3dV2gx5Vc9qcb+yslgmv7cXCYKhT6HNVllD2tsexEeCDVLWg0ljbrGhLbjwBRW6OqengP+kIfhimfpdoQB/uVDQWLS5IJ8CTH7tOjsboni3kJ/dpEo3WZJNO051UKGiYhR6DcabHPIs5bOGWN8Y9OKig8RdL00MpUiA9x2O41JGCZcseSjAkfZUUM/PmrLIQLxwc4HArrdQ6yvHtsg+4VRkYCU4HZv96t31v4LRs7A7xngVUbPTupahfvdJcXTSIIiSCBVu5IERGScis7pLast8M/4BrReESeUNjj1NRWhpunW9/LCs67gsK8/jQn1UTZa5dQQEKiPgDA7V6D01EqtjH1bdP5mvPuuF/+Jr7P7eaYa3YNMhl6VW9eMGUgHdj41PqRzfS+fAznGKt2hDdDRqF7Rjn76q34UX8hONxxQMTOWPl3bfdirGmW0d6rQTAlWnQnI+2oomQA4UZ9/uq7ogHtGQP8dP8Aeiq3ygrHo3sBsY41Dhsgj7Kg6Ls49dtrtrqJMoyqGXvgg1N8rK4+bmx+q/8AMVN8kzL7FqHl58RP5GqnU6W0VppEdvyFiuJlGftFRjACgMTkd81fuQjWxyp4vJuP9VVZ0j2H6wGO2KgydVtxc2UihyVLhe9YmpRezGwhXI2FwM/vUTan4SWahEx9Ivb15of6oyt3a4ABDN6/Ghoh0MH5rh/1f+RpU7QdvzTB/q/8jSqo89YKzsw5FWrAAXkG1seaqy8O3Ix2NXtNiBu4jnPn4I+yg1DEAWkycnvipEBEVmyIruC/DDI7mpVcKp8/fOQRXLR7Z0txcMvhiRgwJ4qKnaXUVYKtvZnj3CnyXGpgsvs1koC8hsA1JJDp/iMbe5tI1wNu/JII++poBYJ4kl1cW0rsvdAR/vQZUofZAfD7Kfq9u9XNJLpcwZQHdngiqtyURYCHIBUkD4bqtWdzFHNbPcFgoYjdig1hqtnCW8YMWB/7f8qsWmrWk10sVvy7DO0pjNNju9Lxkywkc0+O90uFvER4Vx2wOaDJudssVscbTtbjPbzGmRQ7CCrLna2Rn4UndJooJFyBhsZHfzGuwRp4oGc+U5HrQA8yATSBmB8/p9tWL++MyxweEo8MY3e+q0pUTygftnv9tOmjgyoWQlsZP21Ua/Sgdbq58MDmEglj2ohEfkyQCdvOKHellUT3Xm5Fux/CtiOYyITG+cDBxU1cEWhMBKw/+nTP8aAuuUaTqW62L3YUV6XqUMMj+0SiNvZ1XL8ZOT2ob6qvRPrFwYIBLGRw6jgn30xNFNhE36DhSP8ACGfxqpe2o9qZ9x3FRT7fUIIukEgeVFlaPHh55zmuXLxtcZAbKgAgiim29un2k+hNaOkRbbhV24Hjpgn76opIkTeJjJPaprS8EM4Z22q06HJ7Dv3qKq/Kwrf3fuOcb+fwqz8lKf2G+bdn6RM/xqn8o063wsvZmWYjdnZzjtVz5NZY7Gwvlu5FiLSLtDHGcVeI1LlD7PKqnBN3N/Oq5jAQAsxH41P7RHJAShBDXMxUjnIyKYZQzYIG31NFZWrYisvFYFQkikk8cUL9RXMFzdQPC4cAnJB+NE3VkgXRJxlSGI9a89Rgrds8jtRNeh6AUOkwHH7X/kaVW+nHtTotr9BL9U/rfE0qqAj5tiRWklDrGBz8TUFrK1rdqIn2qD7+1EN1outMGWRFY5yQGzUOldK6jJfCVoonRTl1ZuKCNbm3lZt7jcRioI78W8XhDT4J0Xsz0XR9NOCd9lbbvdmpV0DYci0thipVBbasijnSbUk9uKlg1Qlf+mW2PdijJtBPGbS371IuiDfj2e3AA5p4A72w3cyS3FvFGsa4ULT/AJzlhXwltreVVOcsKLpNFUAboYAB2FSLoCcEwwjPw70AV873IXy2NsPX6venx61ePx7DbZ9MrRsdFCJwkIA94pHSivIWD4UAWNUubplSaOOJIhwEFXLabMyNkFiMCiVdHDOcRQnPwqR9F3QFNscRYEblHb40HkkwzJLkD65x+NREASdgRivST8n0RPlvOTyciuyfJ7HnIuwD+7SkB/Ssqpe3RJ49mfvWtFJb7fKwywxj1rd07oRbK5SZbvfxyCuM1rtpLb/Nb2/A78c0AQdSnz4ZtrOQxDAZ15xUsGpXZbENlYt78CjJdGO0v7NbZpy6Mc5a2t+3cGlAPNqt0Jhv02zJ9MLUnztNdMz3NukZYYAj4xRwuhxsAXtoNw7H3VxdBCtn2W3wO3NAHWtzCN6tu83v99Mku5Y3aNLSGeNyDtf4etHJ0kLj+yQA5ro0aPdu9mg3e/FADi8mHmXR7X7qY+ssx2/Mlq7djg0enRYtpHssGK4NDiQ+WytgPhQB9tqs72wg+bYbaGNifIeRn3V27GVDKQCR6mjRdKhK4NrATTJ9Ht3UK1pAfgTQeadQlfmdlWYuVcZGKwtHsWui7F1RQO5r0rXemWudPnhtba3jkbkNvxzQladF6wHYBolHv31cG/08rDR7Ybh2P/kaVbOjdNX8OmwRuU3AHOD8TSoi/OttktuO4/HtVZ3t4EPhk574BrsvTupLEZGv4mIX9g1GOm9SRAyX8A3f+may0XiRhBI00oX37qjleNuPaZdowT5qfJ03qRx/boDnnmM1EeltTOW+cYMjt9EaRHTt5PtMrf6qlgKgDztgjuTUMfS2poMHUoiOf8M81LF0zfjKtfxtjkEqaKTxR52vK+Sc43VZUxqn13wBjvUSdO6gW3C9gz8YzVgdPX4Qbr2E85xsNBWfwvCPiFiPiahS2tC2GDDI4yTVr9H9QyT7bDgemw11NCvmQhr1M57hTQRBIFOFyB7w1dJtyCDK4A74Pap06fus8XYGOOM1KuhXSAr7Whz67aIgiW3ZQRK5JHfPNIrAXAaRxkftVK+h3gCqL1Rk9wtN+YLtZMi8GD9uaKiMSDI8WYD96oxFE7HbJKwHvapG0S6Znja67juCaTdPXOQ/tm3GBhcgUQ2FYXziRwRxyak2x4CeI/ftupR6JOsnFwpY+rZNSvoM5C4ugue+M0U4RRbOJZcn3NUnhoEy00vAyctUiaTMe8/IGODxXV0VxyZ2II5BY0DCIpMBpWx6c13wYfKRM43f5qkGitkETtkn1Y0xtBkOd1ycDkYJGKDrQRK3E0g/1UwoikkTyA/vVONEuNy/2rIx65pp0WQH/mDkf5jQVxHCz8XMqkd8NT3a33KvtEmR/mqUaHIXJM/GO2e1SHQGGD4wyRzmqim9vasR4yl8nPJqyI7cKAgwAMYqWHSpCu3xRwe+TUvzQyrjxc555NRWjZeCLWMDOMe740qfZ6a62yAyZ+OfjSqj/9k="/>
          <p:cNvSpPr>
            <a:spLocks noChangeAspect="1" noChangeArrowheads="1"/>
          </p:cNvSpPr>
          <p:nvPr/>
        </p:nvSpPr>
        <p:spPr bwMode="auto">
          <a:xfrm>
            <a:off x="1739900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8" descr="data:image/jpeg;base64,/9j/4AAQSkZJRgABAQAAAQABAAD/2wCEAAkGBwgHBgkIBwgKCgkLDRYPDQwMDRsUFRAWIB0iIiAdHx8kKDQsJCYxJx8fLT0tMTU3Ojo6Iys/RD84QzQ5OjcBCgoKDQwNGg8PGjclHyU3Nzc3Nzc3Nzc3Nzc3Nzc3Nzc3Nzc3Nzc3Nzc3Nzc3Nzc3Nzc3Nzc3Nzc3Nzc3Nzc3N//AABEIAJcAlwMBIgACEQEDEQH/xAAcAAEAAQUBAQAAAAAAAAAAAAAABgEDBAUHAgj/xAA9EAABAwMDAgQDBgQCCwAAAAABAAIDBAURBhIhMVEHE0FxImGRFDJSgaHBI0JisRXRFhckJjNDcnOCk/D/xAAaAQEAAwEBAQAAAAAAAAAAAAAAAgMFAQQG/8QAKhEAAwACAQMDAwQDAQAAAAAAAAECAxEhEjFBBAVRE2GRgdHh8CNCcSL/2gAMAwEAAhEDEQA/AO4oiIAiIgCIiAIiIAqZCquT3DxMuVP4hf4FBRxGjbO2Ak53kkA5/VTjHV76V2W/0QOrqq8tOV6UEAiIgCIiAIiIAiIgCIiAIiIAiIgCIqFAY9fW09vpZKqrlbFBE3c97jwAvnrUuqbGzxGptQWWF80MTw+occjzXYxloPYLofjdWl1gp7PTZfVXCdrGMaeoByfyXz04Fj3Nd1aSD+S2Pa/SRlVZLfytfZrkjdNaSPqzR2sLZq2mfLbXPa6MgSRStw5qkgXEdAW2bQ2sLdBcHnyr1QtLZDwGy8ks/wDu67Y3osvNERbUPc+CR6REVYCIiAIiIAiIgCIiAIiIAiIgCtzSNijc97g1rQSSfQBXFGtc2i43y301BQT+VBJUs+24dguh/mAT/oREtP2mbVOpqrWVeXCgia+O2wuHVoBHmex6juuDzu8uvleG52TE7T64PRfYkUEccDYWMDYmt2hoHAGMYXzN4oWeLT94bb4cEb5ajPrh7stB9gMLW9rz/wCVw/K0v02RycrZ1fXFKNUaAor1ac+fQhlbTgdSGjke+FPLRUfa7XSVI/5sLH/UArR6OpmUmgrfDTkPAogW56OJbn91e8P2VMejbSyti8qZtOMx/hHoPoslvjp+Cx9iRIiIRCIiAIiIAiIgCIiAIiIAiKmUBVF53BWKivpqYEzzMZj8Tlx0l3Z1Jt6Rkr5x8aIJ67xHkpqaJ0sppo2tjaMk8E8LuM2q7TEcCd7z2ZG4/suS6mu9AfGCzXaFkpi2s80FvJIDhkD2Xo9u9Vj+q3FJtJv8E79PlU7cs6D4RXWnueiaCOOZr5qVnkzNzy0jpn3Cmy4ba62g0N4gPrqWb/d+7ZZIS0tNM4nIyOwOeex+S7TR11LWQtlpKiKaNwBa6N4IIPsoZfpt9eN7l8r9v0I1Fy+mlpmSi87uV6VZEIiIAiIgCIiAIiIAiIgKFWaqojpozJKcNH6q68gNJPQKK11S+rcZTnYfu5wAAvJ6v1P0I47suwYvqVp9hX3aqqdzYXiGIdSHYOPmVo3uaJDtOXHrLKTg/LA/dZ9U3bsiztAaHOOM8kLCfFTE5knf/wCLML5/Nky3e2/z/eDbwREzpIxqmK4RsL2td5Y6ugxgfToofW0ctVriCYSSySUVCJ5SXElhccNGevRwKn7AYaGoqaGIvMHLZH1XlAO7Z2Y59QoPa7HqiPUtRdq9kTa+6RO2wtduDo8g44xjhoAWt7fgjHF5Xetzpc/PBXl9RV1MdPCe/wAGVerXcrxb/swiD6cSNfM6c7drWnPUjqenPdXLdcIhUGICSgqY8bHxPO0gfLrj2+iu3W8VflxsuNL5UUZ2hkILGB3zHf3WnuUtvq6ZklNVkTx87Xxlp9gVTUZOicX+q878s9c3NN5Hw34+x0O16qqqORsN4LJIzy2Zpy7Hfjgj58Ka080c8bZYnh7HDLXNPBC4raLgKy3z01RIxs8A8yEvONwyA4fv+Skmh7vX0NwZQ1ohNHUnbG6OUO2yenr0P+S9Hps+WL6MnY8HrPSY6h5Mff4OlovKqOi0zGKoiIAiIgCIiAIiIDDvGRaqzbnPkPxj2KjTi10Yfu4cAQQpe8Bw2kZB9FB3ONoq3W+p+Bgy6mlPQs/DnuFke6Y2+m/Boei53K7lyuw/bKAQHNAdkdHAYIWAI4yd87sRj0HVx7BXJLnTRbv4sbg77zOu76eqw56mCSISQOMYeSG+eMNJHZw/cBY71ddS7mrjm5XS1wK64PdtEQEUcfDP6P8ApHQe/X5q7dKt01to65sh8wUphDs87t+Cc+zT9VqpaOtl+IRmVvp5JDx+i9PbVvoIqT7JU/w5XP8A+C71Ht7/AFU8eTMurr8rj+D1fQxLoc64fJ7bdXTs8u4xioBG0y9JMdj+Ie/PzWmuFppXu3wv+B2S1zOo+Rath/h9UAC+MRDvI4M/uqT0sLaTd5r3yPy1johhjSO5PJ9gAkXn8vWvP97ltTgT/wDPO/C7fwR+W0VVPSy1GwyQn4GljSSe5x2HfplYlpMgu9sEDnbjXU+0D1/itW6fV3VjmySmOYxjDXMdsLQOw9FutA0MmoL+y8TUkcdNQE4la0AzzdPTrgZ5+YWt6W3maXdLyZvqksMunxvwdYHKqvK9LWPnQiIgCIiAIiIAiIgKFYN2tlNdaY09XHub1a4dWnuCs5MKNSqWqW0dmnLVS9M5fd9L3K1vL4onVtLnrFw4D5j9wtLUV7J5z5mIi0bWxEbQwdgF2nHCwa+y224jFdQ08x9HPjGR7HqFl5vaopNQ9Gzh94qdPLO/ucka9pOWOBPcFZkj8W6EiV3mmZ4d8Z6YGPX3U1m8P9PSEltLJGT+CZ3+ax/9WtgJ5+1/+8qifask7SruemveMV6bnsQOSaKMF0skbe5c4BWI75DufSUkUle+QcwQtJOfQ8dCukweHemYnbjbzL/3Jnn91v7faqC2ReVbqKmpWfhhiDAforsPtMQ91TZTm95dTqZOaWTQ93vbhNqDNvoM5+yxu/iyD+o/yj9V1ChpKegpY6WkibFBE3axjRwAr4BRaePFGOemFpGRmz5M1btlURFYUhERAEREARFQoCqKzVTNpqeWZ/3Y2F59gFym1eIetLtZam80GnKGehp3ODy2VweQ3BOATzwfRW48N5E3JxvR1xFHdDaoh1bYI7nFEYHlxZLEXZ2PHoD6j1UhyoXLinNd0dKooJdtVXKHxKtmm6BsLqSaHzaklpL2jDjwc8dB6KchdvG4Sb88nE9npFTK199uAtdlrq8lv+zQPkG48ZA4yoJbekdNiiinhrfblqPS0N0uwibNNI/aImFrdoOB6lSrKlcuKcvwFyVRUymVDYKorU0rYo3yOPwsaXH2ChnhXqi56stVbcLm2JkbaoxU7Y4y34QAcnk5+8B+SsUU4drsjmycIqBVUDoREQBUVUKAjfiJXi3aLu9TkAinc1uT6u4H91yG06nvNg0JR2eGzmhhuAc2O7VEh8seYeXYA44K6T4wW27XjSRt1kpH1M01QzzGNIHwNy71I9Q1eNZaXnrPDNlkoKfzaunggEUTSBlzdoOCeO60fTXjjHKvndfj7kK2WaOwQ6S8P47a3UcVrlkeJJbj8OHEnLg3d/TwD1UPiuIpdeaepdLaor7nFUvxVCoqDI3GeeDx0z9Fn3Ow6jc/R1xrLJLcY7bTCKqofMZubION2CcHOAfyWbb7NfLh4p01/uNjdRUFPSERN3sdtO0gNO0/ey4q2HM9VVW9p/Hfsc5NTHaJ9Y+LV/fBc5qKGgAhdLTHbJgfDtB9PiDuVmaLvtwsGrNRWO53KpuNBboXzMkqH7nN24PU98/orOkqTWOlKy8150tJWvukpkbidgc1wc4jdz0O7K2umdB3OW23+u1FIyO83yJ0bmMILYAecZGec49egXctwk5tpzpJdv78hbMDS9Be9f2+sv101BX0NO9720dNRymNsePU464PHzwVqKfVNwq/CO/x3SqdUywVLaOOd3LntdjqfX1WytH+nNm0fLpak00/7Vl8TK7z2eW1jicu69Rk4/XsvGofD28UmgbVp2z0/wBrqpKz7RWyNe1rGnaQOSRwMj6KarGr1TWupa7dl+5zkwrhpq7aZ8OqW/Uuo7hDUwMikFMyQiJrXuGGgfLdnnryplW3Y3XRFjrLhqUWF9VGyWokZta+YbeQzPI5wchabUFJrHW1NRWGaxGy2+NzHVkz52Ozt9G46j1GPkvVy05dLNryiudNY5LxaKahZTU0UbmZh2tx0cRj1OfmqqatJW11cvx+Pg6a/Slxkj8UaW3af1BW3OzOpnSVBqJzKOGuz1/q2/VXdER33WN41C6e/wBfDZm1bmNEMpDnfE4tax38rQDk46/D2Wdp2yagZrDUl/uNodTyy0jmUbWPY4EkDDQQewH5rbeGFiuWndE1cddROjuUsksphy0lxxhvIOOcd0y5IUtzrepXgLZFNL3yvptLa2FTcKmqpKEvipn1Dy54JyOpPstJpG81FxtVo0XZK82wzPdLW1r3bHkl2dkZ7/3+q20GjtR0/hVW2sWyV10rbg18kJkZny24O7OcdQFINb6MranRli/wii8y82sQ7Gsc0O4A3DJxwCM9fRWvJhTa45f40u5zTOiWmgjttDDSQyTSNibjfNIXvd3JceSVmrGt8kstFTyVEbopnRNMkburXY5H1WSsZ73yWhERcAREQDCpgdkRAMDsEwOyIgGB2TAVUQFMDsmB2REAwOyYHZEQDA7JgdkRAMDsmB2REBVERAEREB//2Q=="/>
          <p:cNvSpPr>
            <a:spLocks noChangeAspect="1" noChangeArrowheads="1"/>
          </p:cNvSpPr>
          <p:nvPr/>
        </p:nvSpPr>
        <p:spPr bwMode="auto">
          <a:xfrm>
            <a:off x="1587501" y="-685800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587501" y="2044077"/>
          <a:ext cx="6587637" cy="3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60337"/>
            <a:ext cx="17145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23" y="3818906"/>
            <a:ext cx="1228151" cy="302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Rechte verbindingslijn met pijl 6"/>
          <p:cNvCxnSpPr/>
          <p:nvPr/>
        </p:nvCxnSpPr>
        <p:spPr>
          <a:xfrm flipV="1">
            <a:off x="6672064" y="2044077"/>
            <a:ext cx="1503074" cy="138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6528048" y="4221088"/>
            <a:ext cx="1800200" cy="936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26434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EvolutiOn of the number of new cooperatives per sector </a:t>
            </a:r>
            <a:br>
              <a:rPr lang="nl-BE" dirty="0"/>
            </a:br>
            <a:r>
              <a:rPr lang="nl-BE" dirty="0"/>
              <a:t>1990-2012 (netherlands)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9530557"/>
              </p:ext>
            </p:extLst>
          </p:nvPr>
        </p:nvGraphicFramePr>
        <p:xfrm>
          <a:off x="426616" y="1524318"/>
          <a:ext cx="7904584" cy="493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4079776" y="1558926"/>
            <a:ext cx="1796857" cy="4464496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grpSp>
        <p:nvGrpSpPr>
          <p:cNvPr id="9" name="Groep 8"/>
          <p:cNvGrpSpPr/>
          <p:nvPr/>
        </p:nvGrpSpPr>
        <p:grpSpPr>
          <a:xfrm>
            <a:off x="5811392" y="4404775"/>
            <a:ext cx="5774230" cy="1653255"/>
            <a:chOff x="5876633" y="4797152"/>
            <a:chExt cx="5073644" cy="1109092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 rotWithShape="1">
            <a:blip r:embed="rId3"/>
            <a:srcRect t="6097"/>
            <a:stretch/>
          </p:blipFill>
          <p:spPr>
            <a:xfrm>
              <a:off x="9264352" y="4797152"/>
              <a:ext cx="1685925" cy="1109092"/>
            </a:xfrm>
            <a:prstGeom prst="rect">
              <a:avLst/>
            </a:prstGeom>
          </p:spPr>
        </p:pic>
        <p:cxnSp>
          <p:nvCxnSpPr>
            <p:cNvPr id="8" name="Rechte verbindingslijn met pijl 7"/>
            <p:cNvCxnSpPr/>
            <p:nvPr/>
          </p:nvCxnSpPr>
          <p:spPr>
            <a:xfrm flipV="1">
              <a:off x="5876633" y="5229200"/>
              <a:ext cx="3387719" cy="2160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5811392" y="596392"/>
            <a:ext cx="6099370" cy="4245942"/>
            <a:chOff x="5794378" y="591317"/>
            <a:chExt cx="6099370" cy="4245942"/>
          </a:xfrm>
        </p:grpSpPr>
        <p:pic>
          <p:nvPicPr>
            <p:cNvPr id="10" name="Afbeelding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8507" y="1848024"/>
              <a:ext cx="3195241" cy="1327980"/>
            </a:xfrm>
            <a:prstGeom prst="rect">
              <a:avLst/>
            </a:prstGeom>
          </p:spPr>
        </p:pic>
        <p:pic>
          <p:nvPicPr>
            <p:cNvPr id="11" name="Afbeelding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8507" y="591317"/>
              <a:ext cx="3195241" cy="1273628"/>
            </a:xfrm>
            <a:prstGeom prst="rect">
              <a:avLst/>
            </a:prstGeom>
          </p:spPr>
        </p:pic>
        <p:cxnSp>
          <p:nvCxnSpPr>
            <p:cNvPr id="13" name="Rechte verbindingslijn met pijl 12"/>
            <p:cNvCxnSpPr/>
            <p:nvPr/>
          </p:nvCxnSpPr>
          <p:spPr>
            <a:xfrm flipV="1">
              <a:off x="5794378" y="1700808"/>
              <a:ext cx="2821902" cy="31364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9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5733256"/>
            <a:ext cx="7643192" cy="867544"/>
          </a:xfrm>
        </p:spPr>
        <p:txBody>
          <a:bodyPr/>
          <a:lstStyle/>
          <a:p>
            <a:r>
              <a:rPr lang="nl-BE" dirty="0"/>
              <a:t>Institutions for </a:t>
            </a:r>
            <a:r>
              <a:rPr lang="nl-BE" dirty="0" err="1"/>
              <a:t>collective</a:t>
            </a:r>
            <a:r>
              <a:rPr lang="nl-BE" dirty="0"/>
              <a:t> action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08272561"/>
              </p:ext>
            </p:extLst>
          </p:nvPr>
        </p:nvGraphicFramePr>
        <p:xfrm>
          <a:off x="1919536" y="188640"/>
          <a:ext cx="799288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/>
          <p:cNvSpPr/>
          <p:nvPr/>
        </p:nvSpPr>
        <p:spPr>
          <a:xfrm>
            <a:off x="1775520" y="116632"/>
            <a:ext cx="8280920" cy="165618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UNIVERSITAS!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Western Europe: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BE" dirty="0" err="1"/>
              <a:t>From</a:t>
            </a:r>
            <a:r>
              <a:rPr lang="nl-BE" dirty="0"/>
              <a:t> 11th </a:t>
            </a:r>
            <a:r>
              <a:rPr lang="nl-BE" dirty="0" err="1"/>
              <a:t>century</a:t>
            </a:r>
            <a:r>
              <a:rPr lang="nl-BE" dirty="0"/>
              <a:t> </a:t>
            </a:r>
            <a:r>
              <a:rPr lang="nl-BE" dirty="0" err="1"/>
              <a:t>onwards</a:t>
            </a:r>
            <a:r>
              <a:rPr lang="nl-BE" dirty="0"/>
              <a:t>: </a:t>
            </a:r>
            <a:r>
              <a:rPr lang="nl-BE" dirty="0" err="1"/>
              <a:t>legal</a:t>
            </a:r>
            <a:r>
              <a:rPr lang="nl-BE" dirty="0"/>
              <a:t> </a:t>
            </a:r>
            <a:r>
              <a:rPr lang="nl-BE" dirty="0" err="1"/>
              <a:t>recognition</a:t>
            </a:r>
            <a:r>
              <a:rPr lang="nl-BE" dirty="0"/>
              <a:t> of </a:t>
            </a:r>
            <a:r>
              <a:rPr lang="nl-BE" dirty="0" err="1"/>
              <a:t>groups</a:t>
            </a:r>
            <a:r>
              <a:rPr lang="nl-BE" dirty="0"/>
              <a:t> via development of a </a:t>
            </a:r>
            <a:r>
              <a:rPr lang="nl-BE" dirty="0" err="1"/>
              <a:t>legal</a:t>
            </a:r>
            <a:r>
              <a:rPr lang="nl-BE" dirty="0"/>
              <a:t> </a:t>
            </a:r>
            <a:r>
              <a:rPr lang="nl-BE" dirty="0" err="1" smtClean="0"/>
              <a:t>personhood</a:t>
            </a:r>
            <a:r>
              <a:rPr lang="nl-BE" dirty="0" smtClean="0"/>
              <a:t> -&gt; </a:t>
            </a:r>
            <a:r>
              <a:rPr lang="nl-BE" dirty="0" err="1" smtClean="0"/>
              <a:t>Universitas</a:t>
            </a:r>
            <a:endParaRPr lang="nl-BE" dirty="0"/>
          </a:p>
          <a:p>
            <a:r>
              <a:rPr lang="nl-BE" b="0" dirty="0" err="1"/>
              <a:t>Started</a:t>
            </a:r>
            <a:r>
              <a:rPr lang="nl-BE" b="0" dirty="0"/>
              <a:t> </a:t>
            </a:r>
            <a:r>
              <a:rPr lang="nl-BE" b="0" dirty="0" err="1"/>
              <a:t>with</a:t>
            </a:r>
            <a:r>
              <a:rPr lang="nl-BE" b="0" dirty="0"/>
              <a:t> </a:t>
            </a:r>
            <a:r>
              <a:rPr lang="nl-BE" b="0" dirty="0" err="1"/>
              <a:t>Church</a:t>
            </a:r>
            <a:r>
              <a:rPr lang="nl-BE" b="0" dirty="0"/>
              <a:t> in Rome: </a:t>
            </a:r>
            <a:r>
              <a:rPr lang="nl-BE" b="0" dirty="0" err="1"/>
              <a:t>allowed</a:t>
            </a:r>
            <a:r>
              <a:rPr lang="nl-BE" b="0" dirty="0"/>
              <a:t> a </a:t>
            </a:r>
            <a:r>
              <a:rPr lang="nl-BE" b="0" dirty="0" err="1"/>
              <a:t>legal</a:t>
            </a:r>
            <a:r>
              <a:rPr lang="nl-BE" b="0" dirty="0"/>
              <a:t> person to draw </a:t>
            </a:r>
            <a:r>
              <a:rPr lang="en-US" b="0" dirty="0"/>
              <a:t>contracts, borrow and lend, make and amend bylaws, under its own name.</a:t>
            </a:r>
          </a:p>
          <a:p>
            <a:r>
              <a:rPr lang="en-US" b="0" dirty="0"/>
              <a:t>	-&gt; soon to be taken over by </a:t>
            </a:r>
            <a:r>
              <a:rPr lang="nl-BE" b="0" dirty="0" err="1"/>
              <a:t>towns</a:t>
            </a:r>
            <a:r>
              <a:rPr lang="nl-BE" b="0" dirty="0"/>
              <a:t>, colleges, </a:t>
            </a:r>
            <a:r>
              <a:rPr lang="nl-BE" b="0" dirty="0" err="1"/>
              <a:t>and</a:t>
            </a:r>
            <a:r>
              <a:rPr lang="nl-BE" b="0" dirty="0"/>
              <a:t> </a:t>
            </a:r>
            <a:r>
              <a:rPr lang="nl-BE" b="0" dirty="0" err="1"/>
              <a:t>universities</a:t>
            </a:r>
            <a:r>
              <a:rPr lang="nl-BE" b="0" dirty="0"/>
              <a:t>, </a:t>
            </a:r>
            <a:r>
              <a:rPr lang="nl-BE" b="0" dirty="0" err="1"/>
              <a:t>merchant</a:t>
            </a:r>
            <a:r>
              <a:rPr lang="nl-BE" b="0" dirty="0"/>
              <a:t> </a:t>
            </a:r>
            <a:r>
              <a:rPr lang="nl-BE" b="0" dirty="0" smtClean="0"/>
              <a:t>	</a:t>
            </a:r>
            <a:r>
              <a:rPr lang="nl-BE" b="0" dirty="0" err="1" smtClean="0"/>
              <a:t>guilds</a:t>
            </a:r>
            <a:r>
              <a:rPr lang="nl-BE" b="0" dirty="0"/>
              <a:t>….</a:t>
            </a:r>
          </a:p>
          <a:p>
            <a:r>
              <a:rPr lang="nl-BE" b="0" dirty="0"/>
              <a:t>	-&gt; 16th </a:t>
            </a:r>
            <a:r>
              <a:rPr lang="nl-BE" b="0" dirty="0" err="1"/>
              <a:t>century</a:t>
            </a:r>
            <a:r>
              <a:rPr lang="nl-BE" b="0" dirty="0"/>
              <a:t>: Western World </a:t>
            </a:r>
            <a:r>
              <a:rPr lang="nl-BE" b="0" dirty="0" err="1"/>
              <a:t>accepts</a:t>
            </a:r>
            <a:r>
              <a:rPr lang="nl-BE" b="0" dirty="0"/>
              <a:t> Roman </a:t>
            </a:r>
            <a:r>
              <a:rPr lang="nl-BE" b="0" dirty="0" err="1"/>
              <a:t>law</a:t>
            </a:r>
            <a:r>
              <a:rPr lang="nl-BE" b="0" dirty="0"/>
              <a:t> </a:t>
            </a:r>
            <a:r>
              <a:rPr lang="nl-BE" b="0" dirty="0" err="1"/>
              <a:t>fully</a:t>
            </a:r>
            <a:endParaRPr lang="nl-BE" b="0" dirty="0"/>
          </a:p>
          <a:p>
            <a:r>
              <a:rPr lang="nl-BE" dirty="0" smtClean="0"/>
              <a:t>In contrast to, for </a:t>
            </a:r>
            <a:r>
              <a:rPr lang="nl-BE" dirty="0" err="1" smtClean="0"/>
              <a:t>example</a:t>
            </a:r>
            <a:r>
              <a:rPr lang="nl-BE" dirty="0" smtClean="0"/>
              <a:t>, S-</a:t>
            </a:r>
            <a:r>
              <a:rPr lang="nl-BE" dirty="0" err="1" smtClean="0"/>
              <a:t>Eastern</a:t>
            </a:r>
            <a:r>
              <a:rPr lang="nl-BE" dirty="0" smtClean="0"/>
              <a:t> </a:t>
            </a:r>
            <a:r>
              <a:rPr lang="nl-BE" dirty="0"/>
              <a:t>Europe: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BE" b="0" dirty="0" err="1"/>
              <a:t>Byzantine</a:t>
            </a:r>
            <a:r>
              <a:rPr lang="nl-BE" b="0" dirty="0"/>
              <a:t> empire </a:t>
            </a:r>
            <a:r>
              <a:rPr lang="nl-BE" b="0" dirty="0" err="1"/>
              <a:t>until</a:t>
            </a:r>
            <a:r>
              <a:rPr lang="nl-BE" b="0" dirty="0"/>
              <a:t> 1299: Roman </a:t>
            </a:r>
            <a:r>
              <a:rPr lang="nl-BE" b="0" dirty="0" err="1"/>
              <a:t>law</a:t>
            </a:r>
            <a:endParaRPr lang="nl-BE" b="0" dirty="0"/>
          </a:p>
          <a:p>
            <a:pPr marL="342900" indent="-342900">
              <a:buFont typeface="Arial" pitchFamily="34" charset="0"/>
              <a:buChar char="•"/>
            </a:pPr>
            <a:r>
              <a:rPr lang="nl-BE" b="0" dirty="0"/>
              <a:t>1299-1922: </a:t>
            </a:r>
            <a:r>
              <a:rPr lang="nl-BE" b="0" dirty="0" err="1"/>
              <a:t>Ottoman</a:t>
            </a:r>
            <a:r>
              <a:rPr lang="nl-BE" b="0" dirty="0"/>
              <a:t> empire -&gt; </a:t>
            </a:r>
            <a:r>
              <a:rPr lang="nl-BE" b="0" dirty="0" err="1"/>
              <a:t>Islamic</a:t>
            </a:r>
            <a:r>
              <a:rPr lang="nl-BE" b="0" dirty="0"/>
              <a:t> </a:t>
            </a:r>
            <a:r>
              <a:rPr lang="nl-BE" b="0" dirty="0" err="1"/>
              <a:t>law</a:t>
            </a:r>
            <a:r>
              <a:rPr lang="nl-BE" b="0" dirty="0"/>
              <a:t> (</a:t>
            </a:r>
            <a:r>
              <a:rPr lang="nl-BE" b="0" dirty="0" err="1"/>
              <a:t>although</a:t>
            </a:r>
            <a:r>
              <a:rPr lang="nl-BE" b="0" dirty="0"/>
              <a:t> </a:t>
            </a:r>
            <a:r>
              <a:rPr lang="nl-BE" b="0" dirty="0" err="1"/>
              <a:t>not</a:t>
            </a:r>
            <a:r>
              <a:rPr lang="nl-BE" b="0" dirty="0"/>
              <a:t> </a:t>
            </a:r>
            <a:r>
              <a:rPr lang="nl-BE" b="0" dirty="0" err="1"/>
              <a:t>everywhere</a:t>
            </a:r>
            <a:r>
              <a:rPr lang="nl-BE" b="0" dirty="0"/>
              <a:t>) -&gt; no concept of </a:t>
            </a:r>
            <a:r>
              <a:rPr lang="nl-BE" b="0" dirty="0" err="1"/>
              <a:t>legal</a:t>
            </a:r>
            <a:r>
              <a:rPr lang="nl-BE" b="0" dirty="0"/>
              <a:t> </a:t>
            </a:r>
            <a:r>
              <a:rPr lang="nl-BE" b="0" dirty="0" err="1"/>
              <a:t>personhood</a:t>
            </a:r>
            <a:r>
              <a:rPr lang="nl-BE" b="0" dirty="0"/>
              <a:t>. </a:t>
            </a:r>
          </a:p>
          <a:p>
            <a:endParaRPr lang="nl-BE" b="0" dirty="0"/>
          </a:p>
          <a:p>
            <a:endParaRPr lang="nl-BE" b="0" dirty="0"/>
          </a:p>
          <a:p>
            <a:endParaRPr lang="nl-BE" b="0" dirty="0"/>
          </a:p>
        </p:txBody>
      </p:sp>
    </p:spTree>
    <p:extLst>
      <p:ext uri="{BB962C8B-B14F-4D97-AF65-F5344CB8AC3E}">
        <p14:creationId xmlns:p14="http://schemas.microsoft.com/office/powerpoint/2010/main" val="8244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5733256"/>
            <a:ext cx="7643192" cy="867544"/>
          </a:xfrm>
        </p:spPr>
        <p:txBody>
          <a:bodyPr/>
          <a:lstStyle/>
          <a:p>
            <a:r>
              <a:rPr lang="nl-BE" dirty="0"/>
              <a:t>Institutions for </a:t>
            </a:r>
            <a:r>
              <a:rPr lang="nl-BE" dirty="0" err="1"/>
              <a:t>collective</a:t>
            </a:r>
            <a:r>
              <a:rPr lang="nl-BE" dirty="0"/>
              <a:t> action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08272561"/>
              </p:ext>
            </p:extLst>
          </p:nvPr>
        </p:nvGraphicFramePr>
        <p:xfrm>
          <a:off x="1919536" y="188640"/>
          <a:ext cx="799288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/>
          <p:cNvSpPr/>
          <p:nvPr/>
        </p:nvSpPr>
        <p:spPr>
          <a:xfrm>
            <a:off x="1775520" y="1916832"/>
            <a:ext cx="8280920" cy="165618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356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commons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the </a:t>
            </a:r>
            <a:r>
              <a:rPr lang="nl-BE" dirty="0" smtClean="0"/>
              <a:t>market: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ambiguous</a:t>
            </a:r>
            <a:r>
              <a:rPr lang="nl-BE" dirty="0" smtClean="0"/>
              <a:t> </a:t>
            </a:r>
            <a:r>
              <a:rPr lang="nl-BE" dirty="0" err="1" smtClean="0"/>
              <a:t>relationship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nl-BE" b="0" dirty="0" err="1"/>
              <a:t>Threat</a:t>
            </a:r>
            <a:r>
              <a:rPr lang="nl-BE" b="0" dirty="0"/>
              <a:t> of </a:t>
            </a:r>
            <a:r>
              <a:rPr lang="nl-BE" b="0" dirty="0" err="1"/>
              <a:t>commercialisation</a:t>
            </a:r>
            <a:r>
              <a:rPr lang="nl-BE" b="0" dirty="0"/>
              <a:t>: “as a </a:t>
            </a:r>
            <a:r>
              <a:rPr lang="nl-BE" b="0" dirty="0" err="1" smtClean="0"/>
              <a:t>rational</a:t>
            </a:r>
            <a:r>
              <a:rPr lang="nl-BE" b="0" dirty="0" smtClean="0"/>
              <a:t> </a:t>
            </a:r>
            <a:r>
              <a:rPr lang="nl-BE" b="0" dirty="0" err="1"/>
              <a:t>being</a:t>
            </a:r>
            <a:r>
              <a:rPr lang="nl-BE" b="0" dirty="0"/>
              <a:t>, </a:t>
            </a:r>
            <a:r>
              <a:rPr lang="nl-BE" b="0" dirty="0" err="1"/>
              <a:t>each</a:t>
            </a:r>
            <a:r>
              <a:rPr lang="nl-BE" b="0" dirty="0"/>
              <a:t> </a:t>
            </a:r>
            <a:r>
              <a:rPr lang="nl-BE" b="0" dirty="0" err="1"/>
              <a:t>heardsman</a:t>
            </a:r>
            <a:r>
              <a:rPr lang="nl-BE" b="0" dirty="0"/>
              <a:t> </a:t>
            </a:r>
            <a:r>
              <a:rPr lang="nl-BE" b="0" dirty="0" err="1"/>
              <a:t>seeks</a:t>
            </a:r>
            <a:r>
              <a:rPr lang="nl-BE" b="0" dirty="0"/>
              <a:t> to </a:t>
            </a:r>
            <a:r>
              <a:rPr lang="nl-BE" b="0" dirty="0" err="1"/>
              <a:t>maximize</a:t>
            </a:r>
            <a:r>
              <a:rPr lang="nl-BE" b="0" dirty="0"/>
              <a:t> his </a:t>
            </a:r>
            <a:r>
              <a:rPr lang="nl-BE" b="0" dirty="0" err="1"/>
              <a:t>gain</a:t>
            </a:r>
            <a:r>
              <a:rPr lang="nl-BE" b="0" dirty="0"/>
              <a:t>” (</a:t>
            </a:r>
            <a:r>
              <a:rPr lang="nl-BE" b="0" dirty="0" err="1"/>
              <a:t>Hardin</a:t>
            </a:r>
            <a:r>
              <a:rPr lang="nl-BE" b="0" dirty="0"/>
              <a:t>, 1968)</a:t>
            </a:r>
          </a:p>
          <a:p>
            <a:pPr marL="342900" indent="-342900">
              <a:buFont typeface="Arial" pitchFamily="34" charset="0"/>
              <a:buChar char="•"/>
            </a:pPr>
            <a:endParaRPr lang="nl-BE" dirty="0"/>
          </a:p>
          <a:p>
            <a:r>
              <a:rPr lang="nl-BE" dirty="0"/>
              <a:t>-&gt; </a:t>
            </a:r>
            <a:r>
              <a:rPr lang="nl-BE" dirty="0" err="1"/>
              <a:t>Can</a:t>
            </a:r>
            <a:r>
              <a:rPr lang="nl-BE" dirty="0"/>
              <a:t> market development go </a:t>
            </a:r>
            <a:r>
              <a:rPr lang="nl-BE" dirty="0" err="1"/>
              <a:t>together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development of </a:t>
            </a:r>
            <a:r>
              <a:rPr lang="nl-BE" dirty="0" err="1"/>
              <a:t>institutions</a:t>
            </a:r>
            <a:r>
              <a:rPr lang="nl-BE" dirty="0"/>
              <a:t> for </a:t>
            </a:r>
            <a:r>
              <a:rPr lang="nl-BE" dirty="0" err="1"/>
              <a:t>collective</a:t>
            </a:r>
            <a:r>
              <a:rPr lang="nl-BE" dirty="0"/>
              <a:t> action</a:t>
            </a:r>
            <a:r>
              <a:rPr lang="nl-BE" dirty="0" smtClean="0"/>
              <a:t>??</a:t>
            </a:r>
          </a:p>
          <a:p>
            <a:endParaRPr lang="nl-BE" dirty="0"/>
          </a:p>
          <a:p>
            <a:pPr marL="342900" indent="-342900">
              <a:buFont typeface="Arial" pitchFamily="34" charset="0"/>
              <a:buChar char="•"/>
            </a:pPr>
            <a:r>
              <a:rPr lang="nl-BE" b="0" dirty="0"/>
              <a:t>Market </a:t>
            </a:r>
            <a:r>
              <a:rPr lang="nl-BE" b="0" dirty="0" err="1"/>
              <a:t>stimulates</a:t>
            </a:r>
            <a:r>
              <a:rPr lang="nl-BE" b="0" dirty="0"/>
              <a:t> </a:t>
            </a:r>
            <a:r>
              <a:rPr lang="nl-BE" b="0" dirty="0" err="1"/>
              <a:t>need</a:t>
            </a:r>
            <a:r>
              <a:rPr lang="nl-BE" b="0" dirty="0"/>
              <a:t> for </a:t>
            </a:r>
            <a:r>
              <a:rPr lang="nl-BE" b="0" dirty="0" err="1"/>
              <a:t>regulation</a:t>
            </a:r>
            <a:r>
              <a:rPr lang="nl-BE" b="0" dirty="0"/>
              <a:t> of </a:t>
            </a:r>
            <a:r>
              <a:rPr lang="nl-BE" b="0" dirty="0" err="1"/>
              <a:t>rights</a:t>
            </a:r>
            <a:endParaRPr lang="nl-BE" b="0" dirty="0"/>
          </a:p>
          <a:p>
            <a:pPr marL="342900" indent="-342900">
              <a:buFont typeface="Arial" pitchFamily="34" charset="0"/>
              <a:buChar char="•"/>
            </a:pPr>
            <a:r>
              <a:rPr lang="nl-BE" b="0" dirty="0"/>
              <a:t>Market </a:t>
            </a:r>
            <a:r>
              <a:rPr lang="nl-BE" b="0" dirty="0" err="1"/>
              <a:t>pressure</a:t>
            </a:r>
            <a:r>
              <a:rPr lang="nl-BE" b="0" dirty="0"/>
              <a:t> </a:t>
            </a:r>
            <a:r>
              <a:rPr lang="nl-BE" b="0" dirty="0" err="1"/>
              <a:t>helps</a:t>
            </a:r>
            <a:r>
              <a:rPr lang="nl-BE" b="0" dirty="0"/>
              <a:t> to </a:t>
            </a:r>
            <a:r>
              <a:rPr lang="nl-BE" b="0" dirty="0" err="1"/>
              <a:t>identify</a:t>
            </a:r>
            <a:r>
              <a:rPr lang="nl-BE" b="0" dirty="0"/>
              <a:t> </a:t>
            </a:r>
            <a:r>
              <a:rPr lang="nl-BE" b="0" dirty="0" err="1"/>
              <a:t>what</a:t>
            </a:r>
            <a:r>
              <a:rPr lang="nl-BE" b="0" dirty="0"/>
              <a:t> </a:t>
            </a:r>
            <a:r>
              <a:rPr lang="nl-BE" b="0" dirty="0" err="1"/>
              <a:t>commons</a:t>
            </a:r>
            <a:r>
              <a:rPr lang="nl-BE" b="0" dirty="0"/>
              <a:t> are </a:t>
            </a:r>
            <a:r>
              <a:rPr lang="nl-BE" b="0" dirty="0" err="1"/>
              <a:t>intended</a:t>
            </a:r>
            <a:r>
              <a:rPr lang="nl-BE" b="0" dirty="0"/>
              <a:t> for: </a:t>
            </a:r>
            <a:r>
              <a:rPr lang="nl-BE" b="0" dirty="0" err="1" smtClean="0"/>
              <a:t>primarily</a:t>
            </a:r>
            <a:r>
              <a:rPr lang="nl-BE" b="0" dirty="0" smtClean="0"/>
              <a:t> </a:t>
            </a:r>
            <a:r>
              <a:rPr lang="nl-BE" b="0" dirty="0" err="1" smtClean="0"/>
              <a:t>self-sufficiency</a:t>
            </a:r>
            <a:endParaRPr lang="nl-BE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nl-BE" b="0" dirty="0" smtClean="0"/>
              <a:t>But </a:t>
            </a:r>
            <a:r>
              <a:rPr lang="nl-BE" b="0" dirty="0" err="1" smtClean="0"/>
              <a:t>markets</a:t>
            </a:r>
            <a:r>
              <a:rPr lang="nl-BE" b="0" dirty="0" smtClean="0"/>
              <a:t> </a:t>
            </a:r>
            <a:r>
              <a:rPr lang="nl-BE" b="0" dirty="0" err="1" smtClean="0"/>
              <a:t>can</a:t>
            </a:r>
            <a:r>
              <a:rPr lang="nl-BE" b="0" dirty="0" smtClean="0"/>
              <a:t> </a:t>
            </a:r>
            <a:r>
              <a:rPr lang="nl-BE" b="0" dirty="0" err="1" smtClean="0"/>
              <a:t>also</a:t>
            </a:r>
            <a:r>
              <a:rPr lang="nl-BE" b="0" dirty="0" smtClean="0"/>
              <a:t> </a:t>
            </a:r>
            <a:r>
              <a:rPr lang="nl-BE" b="0" dirty="0" err="1" smtClean="0"/>
              <a:t>fail</a:t>
            </a:r>
            <a:r>
              <a:rPr lang="nl-BE" b="0" dirty="0" smtClean="0"/>
              <a:t>….</a:t>
            </a:r>
            <a:endParaRPr lang="nl-BE" b="0" dirty="0"/>
          </a:p>
          <a:p>
            <a:endParaRPr lang="nl-BE" dirty="0" smtClean="0"/>
          </a:p>
          <a:p>
            <a:r>
              <a:rPr lang="nl-BE" dirty="0" smtClean="0"/>
              <a:t>-&gt; Institutions for </a:t>
            </a:r>
            <a:r>
              <a:rPr lang="nl-BE" dirty="0" err="1" smtClean="0"/>
              <a:t>collective</a:t>
            </a:r>
            <a:r>
              <a:rPr lang="nl-BE" dirty="0" smtClean="0"/>
              <a:t> </a:t>
            </a:r>
            <a:r>
              <a:rPr lang="nl-BE" dirty="0"/>
              <a:t>action as a </a:t>
            </a:r>
            <a:r>
              <a:rPr lang="nl-BE" i="1" dirty="0"/>
              <a:t>modus </a:t>
            </a:r>
            <a:r>
              <a:rPr lang="nl-BE" i="1" dirty="0" err="1"/>
              <a:t>vivendi</a:t>
            </a:r>
            <a:r>
              <a:rPr lang="nl-BE" i="1" dirty="0"/>
              <a:t> </a:t>
            </a:r>
            <a:r>
              <a:rPr lang="nl-BE" dirty="0"/>
              <a:t>in </a:t>
            </a:r>
            <a:r>
              <a:rPr lang="nl-BE" dirty="0" err="1"/>
              <a:t>stabilizing</a:t>
            </a:r>
            <a:r>
              <a:rPr lang="nl-BE" dirty="0"/>
              <a:t> </a:t>
            </a:r>
            <a:r>
              <a:rPr lang="nl-BE" dirty="0" err="1"/>
              <a:t>developing</a:t>
            </a:r>
            <a:r>
              <a:rPr lang="nl-BE" dirty="0"/>
              <a:t> </a:t>
            </a:r>
            <a:r>
              <a:rPr lang="nl-BE" dirty="0" err="1"/>
              <a:t>markets</a:t>
            </a:r>
            <a:r>
              <a:rPr lang="nl-BE" dirty="0"/>
              <a:t>? </a:t>
            </a:r>
          </a:p>
          <a:p>
            <a:pPr marL="342900" indent="-342900">
              <a:buFont typeface="Arial" pitchFamily="34" charset="0"/>
              <a:buChar char="•"/>
            </a:pPr>
            <a:endParaRPr lang="nl-BE" dirty="0"/>
          </a:p>
          <a:p>
            <a:pPr marL="800100" lvl="1" indent="-34290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35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5733256"/>
            <a:ext cx="7643192" cy="867544"/>
          </a:xfrm>
        </p:spPr>
        <p:txBody>
          <a:bodyPr/>
          <a:lstStyle/>
          <a:p>
            <a:r>
              <a:rPr lang="nl-BE" dirty="0"/>
              <a:t>Institutions for </a:t>
            </a:r>
            <a:r>
              <a:rPr lang="nl-BE" dirty="0" err="1"/>
              <a:t>collective</a:t>
            </a:r>
            <a:r>
              <a:rPr lang="nl-BE" dirty="0"/>
              <a:t> action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808272561"/>
              </p:ext>
            </p:extLst>
          </p:nvPr>
        </p:nvGraphicFramePr>
        <p:xfrm>
          <a:off x="1919536" y="188640"/>
          <a:ext cx="799288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/>
          <p:cNvSpPr/>
          <p:nvPr/>
        </p:nvSpPr>
        <p:spPr>
          <a:xfrm>
            <a:off x="1829933" y="3645024"/>
            <a:ext cx="8280920" cy="1656184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36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3"/>
          <p:cNvSpPr>
            <a:spLocks noGrp="1"/>
          </p:cNvSpPr>
          <p:nvPr>
            <p:ph type="title"/>
          </p:nvPr>
        </p:nvSpPr>
        <p:spPr>
          <a:xfrm>
            <a:off x="983432" y="152718"/>
            <a:ext cx="8352928" cy="1371600"/>
          </a:xfrm>
        </p:spPr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motivations</a:t>
            </a:r>
            <a:r>
              <a:rPr lang="nl-BE" dirty="0"/>
              <a:t> to form/</a:t>
            </a:r>
            <a:r>
              <a:rPr lang="nl-BE" dirty="0" err="1"/>
              <a:t>join</a:t>
            </a:r>
            <a:r>
              <a:rPr lang="nl-BE" dirty="0"/>
              <a:t> a </a:t>
            </a:r>
            <a:r>
              <a:rPr lang="nl-BE" dirty="0" err="1"/>
              <a:t>collectivity</a:t>
            </a:r>
            <a:endParaRPr lang="nl-BE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983432" y="1772817"/>
            <a:ext cx="8628112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nl-BE" sz="2400" dirty="0" err="1"/>
              <a:t>Economies</a:t>
            </a:r>
            <a:r>
              <a:rPr lang="nl-BE" sz="2400" dirty="0"/>
              <a:t> of </a:t>
            </a:r>
            <a:r>
              <a:rPr lang="nl-BE" sz="2400" dirty="0" err="1"/>
              <a:t>scale</a:t>
            </a:r>
            <a:endParaRPr lang="nl-B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/>
              <a:t>Collective</a:t>
            </a:r>
            <a:r>
              <a:rPr lang="nl-BE" sz="2400" dirty="0"/>
              <a:t> </a:t>
            </a:r>
            <a:r>
              <a:rPr lang="nl-BE" sz="2400" dirty="0" err="1"/>
              <a:t>bargaining</a:t>
            </a:r>
            <a:r>
              <a:rPr lang="nl-BE" sz="2400" dirty="0"/>
              <a:t> </a:t>
            </a:r>
            <a:r>
              <a:rPr lang="nl-BE" sz="2400" dirty="0" err="1"/>
              <a:t>position</a:t>
            </a:r>
            <a:r>
              <a:rPr lang="nl-BE" sz="2400" dirty="0"/>
              <a:t> </a:t>
            </a:r>
            <a:r>
              <a:rPr lang="nl-BE" sz="2400" dirty="0" err="1"/>
              <a:t>towards</a:t>
            </a:r>
            <a:r>
              <a:rPr lang="nl-BE" sz="2400" dirty="0"/>
              <a:t> </a:t>
            </a:r>
            <a:r>
              <a:rPr lang="nl-BE" sz="2400" dirty="0" err="1"/>
              <a:t>authorities</a:t>
            </a:r>
            <a:endParaRPr lang="nl-BE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/>
              <a:t>Sharing</a:t>
            </a:r>
            <a:r>
              <a:rPr lang="nl-BE" sz="2400" dirty="0"/>
              <a:t> </a:t>
            </a:r>
            <a:r>
              <a:rPr lang="nl-BE" sz="2400" dirty="0" err="1"/>
              <a:t>risks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resources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Lower search and information costs</a:t>
            </a:r>
          </a:p>
          <a:p>
            <a:pPr marL="800100" lvl="1" indent="-342900"/>
            <a:r>
              <a:rPr lang="en-US" sz="2400" dirty="0"/>
              <a:t>internal agreement on the price of the goods </a:t>
            </a:r>
          </a:p>
          <a:p>
            <a:pPr marL="800100" lvl="1" indent="-342900"/>
            <a:r>
              <a:rPr lang="en-US" sz="2400" dirty="0"/>
              <a:t>collective meetings with compulsory attendance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Reduced transaction costs </a:t>
            </a:r>
            <a:r>
              <a:rPr lang="en-US" sz="2400" b="0" dirty="0"/>
              <a:t>due to group-based access </a:t>
            </a:r>
            <a:r>
              <a:rPr lang="en-US" sz="2400" b="0" dirty="0" smtClean="0"/>
              <a:t>regulation</a:t>
            </a:r>
            <a:endParaRPr lang="en-US" sz="2400" b="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95400" y="5373216"/>
            <a:ext cx="9577064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/>
              <a:t>Advantages</a:t>
            </a:r>
            <a:r>
              <a:rPr lang="nl-NL" dirty="0"/>
              <a:t>: yes! </a:t>
            </a:r>
            <a:endParaRPr lang="nl-NL" dirty="0" smtClean="0"/>
          </a:p>
          <a:p>
            <a:pPr algn="ctr"/>
            <a:r>
              <a:rPr lang="nl-NL" dirty="0" smtClean="0"/>
              <a:t>But </a:t>
            </a:r>
            <a:r>
              <a:rPr lang="nl-NL" dirty="0"/>
              <a:t>COOPERATION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dilemmas</a:t>
            </a:r>
            <a:r>
              <a:rPr lang="nl-NL" dirty="0"/>
              <a:t>….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27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Equality or equity?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7142584" cy="4373563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-Equality: </a:t>
            </a:r>
            <a:r>
              <a:rPr lang="nl-BE" dirty="0" smtClean="0"/>
              <a:t>EQUAL </a:t>
            </a:r>
            <a:r>
              <a:rPr lang="nl-BE" dirty="0"/>
              <a:t>ACCESS </a:t>
            </a:r>
            <a:r>
              <a:rPr lang="nl-BE" dirty="0" smtClean="0"/>
              <a:t>to resources</a:t>
            </a:r>
            <a:endParaRPr lang="nl-BE" dirty="0"/>
          </a:p>
          <a:p>
            <a:pPr lvl="1"/>
            <a:r>
              <a:rPr lang="nl-BE" sz="2100" dirty="0"/>
              <a:t>Accessibility to governance regimes and redistributive mechanisms</a:t>
            </a:r>
          </a:p>
          <a:p>
            <a:pPr lvl="1"/>
            <a:r>
              <a:rPr lang="nl-BE" sz="2100" dirty="0"/>
              <a:t>Equal share to use/appropriation of the </a:t>
            </a:r>
            <a:r>
              <a:rPr lang="nl-BE" sz="2100" dirty="0" smtClean="0"/>
              <a:t>resource</a:t>
            </a:r>
          </a:p>
          <a:p>
            <a:pPr lvl="1"/>
            <a:r>
              <a:rPr lang="nl-BE" sz="2100" dirty="0"/>
              <a:t>a</a:t>
            </a:r>
            <a:r>
              <a:rPr lang="nl-BE" sz="2100" dirty="0" smtClean="0"/>
              <a:t>ccess </a:t>
            </a:r>
            <a:r>
              <a:rPr lang="nl-BE" sz="2100" dirty="0"/>
              <a:t>to resources is fair </a:t>
            </a:r>
            <a:r>
              <a:rPr lang="nl-BE" sz="2100" dirty="0" err="1"/>
              <a:t>instead</a:t>
            </a:r>
            <a:r>
              <a:rPr lang="nl-BE" sz="2100" dirty="0"/>
              <a:t> of </a:t>
            </a:r>
            <a:r>
              <a:rPr lang="nl-BE" sz="2100" dirty="0" err="1"/>
              <a:t>conditioned</a:t>
            </a:r>
            <a:r>
              <a:rPr lang="nl-BE" sz="2100" dirty="0"/>
              <a:t> </a:t>
            </a:r>
            <a:r>
              <a:rPr lang="nl-BE" sz="2100" dirty="0" err="1"/>
              <a:t>by</a:t>
            </a:r>
            <a:r>
              <a:rPr lang="nl-BE" sz="2100" dirty="0"/>
              <a:t> </a:t>
            </a:r>
            <a:r>
              <a:rPr lang="nl-BE" sz="2100" dirty="0" err="1"/>
              <a:t>wealth</a:t>
            </a:r>
            <a:r>
              <a:rPr lang="nl-BE" sz="2100" dirty="0"/>
              <a:t>, </a:t>
            </a:r>
            <a:r>
              <a:rPr lang="nl-BE" sz="2100" dirty="0" err="1"/>
              <a:t>thus</a:t>
            </a:r>
            <a:r>
              <a:rPr lang="nl-BE" sz="2100" dirty="0"/>
              <a:t> </a:t>
            </a:r>
            <a:r>
              <a:rPr lang="nl-BE" sz="2100" dirty="0" err="1"/>
              <a:t>undermining</a:t>
            </a:r>
            <a:r>
              <a:rPr lang="nl-BE" sz="2100" dirty="0"/>
              <a:t> </a:t>
            </a:r>
            <a:r>
              <a:rPr lang="nl-BE" sz="2100" dirty="0" err="1"/>
              <a:t>feelings</a:t>
            </a:r>
            <a:r>
              <a:rPr lang="nl-BE" sz="2100" dirty="0"/>
              <a:t> of </a:t>
            </a:r>
            <a:r>
              <a:rPr lang="nl-BE" sz="2100" dirty="0" err="1"/>
              <a:t>unfairness</a:t>
            </a:r>
            <a:endParaRPr lang="nl-BE" sz="2100" dirty="0"/>
          </a:p>
          <a:p>
            <a:pPr marL="274320" lvl="1" indent="0">
              <a:lnSpc>
                <a:spcPct val="90000"/>
              </a:lnSpc>
              <a:buNone/>
            </a:pPr>
            <a:endParaRPr lang="en-GB" sz="2400" dirty="0">
              <a:cs typeface="Times New Roman" pitchFamily="18" charset="0"/>
            </a:endParaRPr>
          </a:p>
          <a:p>
            <a:endParaRPr lang="nl-BE" dirty="0"/>
          </a:p>
          <a:p>
            <a:r>
              <a:rPr lang="nl-BE" dirty="0"/>
              <a:t>-Equity -&gt; </a:t>
            </a:r>
            <a:r>
              <a:rPr lang="nl-BE" dirty="0" err="1" smtClean="0"/>
              <a:t>Fairness</a:t>
            </a:r>
            <a:r>
              <a:rPr lang="nl-BE" dirty="0" smtClean="0"/>
              <a:t>-FAIR USE of the resources: </a:t>
            </a:r>
            <a:endParaRPr lang="nl-BE" dirty="0"/>
          </a:p>
          <a:p>
            <a:r>
              <a:rPr lang="nl-BE" dirty="0" err="1"/>
              <a:t>equal</a:t>
            </a:r>
            <a:r>
              <a:rPr lang="nl-BE" dirty="0"/>
              <a:t> </a:t>
            </a:r>
            <a:r>
              <a:rPr lang="nl-BE" dirty="0" smtClean="0"/>
              <a:t>OPPORTUNITIES </a:t>
            </a:r>
            <a:r>
              <a:rPr lang="nl-BE" dirty="0"/>
              <a:t>within the organisation/common</a:t>
            </a:r>
          </a:p>
          <a:p>
            <a:r>
              <a:rPr lang="nl-BE" dirty="0"/>
              <a:t>	-in </a:t>
            </a:r>
            <a:r>
              <a:rPr lang="nl-BE" dirty="0" err="1" smtClean="0"/>
              <a:t>participatio</a:t>
            </a:r>
            <a:r>
              <a:rPr lang="nl-BE" dirty="0" err="1" smtClean="0"/>
              <a:t>n</a:t>
            </a:r>
            <a:r>
              <a:rPr lang="nl-BE" dirty="0" smtClean="0"/>
              <a:t>: </a:t>
            </a:r>
            <a:r>
              <a:rPr lang="nl-BE" b="0" dirty="0" err="1" smtClean="0"/>
              <a:t>equity</a:t>
            </a:r>
            <a:r>
              <a:rPr lang="nl-BE" b="0" dirty="0" smtClean="0"/>
              <a:t> </a:t>
            </a:r>
            <a:r>
              <a:rPr lang="nl-BE" b="0" dirty="0"/>
              <a:t>as a right to </a:t>
            </a:r>
            <a:r>
              <a:rPr lang="nl-BE" b="0" dirty="0" err="1"/>
              <a:t>be</a:t>
            </a:r>
            <a:r>
              <a:rPr lang="nl-BE" b="0" dirty="0"/>
              <a:t> part of the </a:t>
            </a:r>
            <a:r>
              <a:rPr lang="nl-BE" b="0" dirty="0" err="1"/>
              <a:t>decision</a:t>
            </a:r>
            <a:r>
              <a:rPr lang="nl-BE" b="0" dirty="0"/>
              <a:t>-making </a:t>
            </a:r>
            <a:r>
              <a:rPr lang="nl-BE" b="0" dirty="0" err="1"/>
              <a:t>process</a:t>
            </a:r>
            <a:r>
              <a:rPr lang="nl-BE" b="0" dirty="0"/>
              <a:t> of </a:t>
            </a:r>
            <a:r>
              <a:rPr lang="nl-BE" b="0" dirty="0" err="1"/>
              <a:t>rules</a:t>
            </a:r>
            <a:r>
              <a:rPr lang="nl-BE" b="0" dirty="0"/>
              <a:t> </a:t>
            </a:r>
            <a:r>
              <a:rPr lang="nl-BE" b="0" dirty="0" err="1"/>
              <a:t>that</a:t>
            </a:r>
            <a:r>
              <a:rPr lang="nl-BE" b="0" dirty="0"/>
              <a:t> </a:t>
            </a:r>
            <a:r>
              <a:rPr lang="nl-BE" b="0" dirty="0" err="1"/>
              <a:t>potentially</a:t>
            </a:r>
            <a:r>
              <a:rPr lang="nl-BE" b="0" dirty="0"/>
              <a:t> </a:t>
            </a:r>
            <a:r>
              <a:rPr lang="nl-BE" b="0" dirty="0" err="1"/>
              <a:t>restrict</a:t>
            </a:r>
            <a:r>
              <a:rPr lang="nl-BE" b="0" dirty="0"/>
              <a:t> </a:t>
            </a:r>
            <a:r>
              <a:rPr lang="nl-BE" b="0" dirty="0" err="1"/>
              <a:t>individual</a:t>
            </a:r>
            <a:r>
              <a:rPr lang="nl-BE" b="0" dirty="0"/>
              <a:t> </a:t>
            </a:r>
            <a:r>
              <a:rPr lang="nl-BE" b="0" dirty="0" err="1"/>
              <a:t>appropriation</a:t>
            </a:r>
            <a:r>
              <a:rPr lang="nl-BE" b="0" dirty="0"/>
              <a:t> level</a:t>
            </a:r>
          </a:p>
          <a:p>
            <a:r>
              <a:rPr lang="nl-BE" dirty="0"/>
              <a:t>	-in resource </a:t>
            </a:r>
            <a:r>
              <a:rPr lang="nl-BE" dirty="0" smtClean="0"/>
              <a:t>benefits: </a:t>
            </a:r>
            <a:r>
              <a:rPr lang="nl-BE" b="0" dirty="0"/>
              <a:t>-</a:t>
            </a:r>
            <a:r>
              <a:rPr lang="nl-BE" b="0" dirty="0" err="1"/>
              <a:t>Rights</a:t>
            </a:r>
            <a:r>
              <a:rPr lang="nl-BE" b="0" dirty="0"/>
              <a:t> are </a:t>
            </a:r>
            <a:r>
              <a:rPr lang="nl-BE" b="0" dirty="0" err="1"/>
              <a:t>limited</a:t>
            </a:r>
            <a:r>
              <a:rPr lang="nl-BE" b="0" dirty="0"/>
              <a:t> to </a:t>
            </a:r>
            <a:r>
              <a:rPr lang="nl-BE" b="0" dirty="0" err="1"/>
              <a:t>what</a:t>
            </a:r>
            <a:r>
              <a:rPr lang="nl-BE" b="0" dirty="0"/>
              <a:t> is </a:t>
            </a:r>
            <a:r>
              <a:rPr lang="nl-BE" b="0" dirty="0" err="1"/>
              <a:t>needed</a:t>
            </a:r>
            <a:r>
              <a:rPr lang="nl-BE" b="0" dirty="0"/>
              <a:t> </a:t>
            </a:r>
            <a:r>
              <a:rPr lang="nl-BE" b="0" dirty="0" err="1"/>
              <a:t>within</a:t>
            </a:r>
            <a:r>
              <a:rPr lang="nl-BE" b="0" dirty="0"/>
              <a:t> the </a:t>
            </a:r>
            <a:r>
              <a:rPr lang="nl-BE" b="0" dirty="0" err="1"/>
              <a:t>household</a:t>
            </a:r>
            <a:r>
              <a:rPr lang="nl-BE" b="0" dirty="0"/>
              <a:t> </a:t>
            </a:r>
          </a:p>
          <a:p>
            <a:endParaRPr lang="nl-BE" dirty="0"/>
          </a:p>
          <a:p>
            <a:r>
              <a:rPr lang="nl-BE" dirty="0" smtClean="0"/>
              <a:t>BUT: </a:t>
            </a:r>
            <a:r>
              <a:rPr lang="nl-BE" dirty="0" err="1" smtClean="0"/>
              <a:t>Difficulty</a:t>
            </a:r>
            <a:r>
              <a:rPr lang="nl-BE" dirty="0" smtClean="0"/>
              <a:t> </a:t>
            </a:r>
            <a:r>
              <a:rPr lang="nl-BE" dirty="0"/>
              <a:t>in commons: linking fairness to variable needs over time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26F697-9301-4DB1-BF91-73604906B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8" t="35797" r="22935" b="6436"/>
          <a:stretch/>
        </p:blipFill>
        <p:spPr>
          <a:xfrm>
            <a:off x="8544272" y="1628800"/>
            <a:ext cx="3230565" cy="30243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729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Commons?</a:t>
            </a:r>
            <a:r>
              <a:rPr lang="nl-BE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Refers today to many different things:</a:t>
            </a:r>
          </a:p>
          <a:p>
            <a:pPr lvl="1"/>
            <a:r>
              <a:rPr lang="nl-BE"/>
              <a:t>Different types of resources: from tangible to virtual</a:t>
            </a:r>
          </a:p>
          <a:p>
            <a:pPr lvl="1"/>
            <a:r>
              <a:rPr lang="nl-BE"/>
              <a:t>Different governance regimes: from group-governance (club goods) to public governance to open access</a:t>
            </a:r>
          </a:p>
          <a:p>
            <a:pPr marL="274320" lvl="1" indent="0">
              <a:buNone/>
            </a:pPr>
            <a:endParaRPr lang="nl-BE"/>
          </a:p>
          <a:p>
            <a:pPr marL="274320" lvl="1" indent="0">
              <a:buNone/>
            </a:pPr>
            <a:r>
              <a:rPr lang="nl-BE"/>
              <a:t>=&gt;  Very wide definition: Wikipedia: </a:t>
            </a:r>
            <a:r>
              <a:rPr lang="nl-BE" i="1"/>
              <a:t>“</a:t>
            </a:r>
            <a:r>
              <a:rPr lang="en-US" b="1" i="1"/>
              <a:t>The commons</a:t>
            </a:r>
            <a:r>
              <a:rPr lang="en-US" i="1"/>
              <a:t> is resources that are owned in common or shared between or among communities populations”</a:t>
            </a:r>
            <a:endParaRPr lang="nl-BE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581128"/>
            <a:ext cx="8655402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7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152718"/>
            <a:ext cx="9793088" cy="1371600"/>
          </a:xfrm>
        </p:spPr>
        <p:txBody>
          <a:bodyPr/>
          <a:lstStyle/>
          <a:p>
            <a:r>
              <a:rPr lang="nl-BE" dirty="0" err="1"/>
              <a:t>Rights</a:t>
            </a:r>
            <a:r>
              <a:rPr lang="nl-BE" dirty="0"/>
              <a:t> </a:t>
            </a:r>
            <a:r>
              <a:rPr lang="nl-BE" dirty="0" err="1"/>
              <a:t>come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responsibilities</a:t>
            </a:r>
            <a:r>
              <a:rPr lang="nl-BE" dirty="0"/>
              <a:t>:</a:t>
            </a:r>
            <a:br>
              <a:rPr lang="nl-BE" dirty="0"/>
            </a:br>
            <a:r>
              <a:rPr lang="nl-BE" dirty="0"/>
              <a:t>Tools used to </a:t>
            </a:r>
            <a:r>
              <a:rPr lang="nl-BE" dirty="0" err="1"/>
              <a:t>facilitate</a:t>
            </a:r>
            <a:r>
              <a:rPr lang="nl-BE" dirty="0"/>
              <a:t> </a:t>
            </a:r>
            <a:r>
              <a:rPr lang="nl-BE" b="1" dirty="0" err="1"/>
              <a:t>equity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1384" y="1752600"/>
            <a:ext cx="7488832" cy="4700736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GB" sz="2400" dirty="0">
                <a:cs typeface="Times New Roman" pitchFamily="18" charset="0"/>
              </a:rPr>
              <a:t>Right to </a:t>
            </a:r>
            <a:r>
              <a:rPr lang="en-GB" sz="2400" b="1" dirty="0">
                <a:cs typeface="Times New Roman" pitchFamily="18" charset="0"/>
              </a:rPr>
              <a:t>vote </a:t>
            </a:r>
            <a:r>
              <a:rPr lang="en-GB" sz="2400" dirty="0">
                <a:cs typeface="Times New Roman" pitchFamily="18" charset="0"/>
              </a:rPr>
              <a:t>in meetings (linked to household), but also </a:t>
            </a:r>
            <a:r>
              <a:rPr lang="en-GB" sz="2400" b="1" dirty="0">
                <a:cs typeface="Times New Roman" pitchFamily="18" charset="0"/>
              </a:rPr>
              <a:t>obligation to attend </a:t>
            </a:r>
            <a:r>
              <a:rPr lang="en-GB" sz="2400" dirty="0" smtClean="0">
                <a:cs typeface="Times New Roman" pitchFamily="18" charset="0"/>
              </a:rPr>
              <a:t>meetings</a:t>
            </a:r>
          </a:p>
          <a:p>
            <a:pPr lvl="1">
              <a:lnSpc>
                <a:spcPct val="90000"/>
              </a:lnSpc>
            </a:pPr>
            <a:endParaRPr lang="en-GB" sz="2400" dirty="0">
              <a:cs typeface="Times New Roman" pitchFamily="18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nl-BE" sz="2400" dirty="0" smtClean="0"/>
              <a:t>-&gt; </a:t>
            </a:r>
            <a:r>
              <a:rPr lang="nl-BE" sz="2400" dirty="0" smtClean="0"/>
              <a:t>Understanding </a:t>
            </a:r>
            <a:r>
              <a:rPr lang="nl-BE" sz="2400" dirty="0"/>
              <a:t>the rationale </a:t>
            </a:r>
            <a:r>
              <a:rPr lang="nl-BE" sz="2400" dirty="0" err="1"/>
              <a:t>behind</a:t>
            </a:r>
            <a:r>
              <a:rPr lang="nl-BE" sz="2400" dirty="0"/>
              <a:t> a </a:t>
            </a:r>
            <a:r>
              <a:rPr lang="nl-BE" sz="2400" dirty="0" err="1"/>
              <a:t>decision</a:t>
            </a:r>
            <a:r>
              <a:rPr lang="nl-BE" sz="2400" dirty="0"/>
              <a:t> is </a:t>
            </a:r>
            <a:r>
              <a:rPr lang="nl-BE" sz="2400" dirty="0" err="1"/>
              <a:t>essential</a:t>
            </a:r>
            <a:r>
              <a:rPr lang="nl-BE" sz="2400" dirty="0"/>
              <a:t> to </a:t>
            </a:r>
            <a:r>
              <a:rPr lang="nl-BE" sz="2400" dirty="0" err="1"/>
              <a:t>ensure</a:t>
            </a:r>
            <a:r>
              <a:rPr lang="nl-BE" sz="2400" dirty="0"/>
              <a:t> </a:t>
            </a:r>
            <a:r>
              <a:rPr lang="nl-BE" sz="2400" dirty="0" err="1"/>
              <a:t>efficient</a:t>
            </a:r>
            <a:r>
              <a:rPr lang="nl-BE" sz="2400" dirty="0"/>
              <a:t> resource </a:t>
            </a:r>
            <a:r>
              <a:rPr lang="nl-BE" sz="2400" dirty="0" err="1"/>
              <a:t>use</a:t>
            </a:r>
            <a:r>
              <a:rPr lang="nl-BE" sz="2400" dirty="0"/>
              <a:t> (no more </a:t>
            </a:r>
            <a:r>
              <a:rPr lang="nl-BE" sz="2400" dirty="0" err="1"/>
              <a:t>than</a:t>
            </a:r>
            <a:r>
              <a:rPr lang="nl-BE" sz="2400" dirty="0"/>
              <a:t> the resource </a:t>
            </a:r>
            <a:r>
              <a:rPr lang="nl-BE" sz="2400" dirty="0" err="1"/>
              <a:t>can</a:t>
            </a:r>
            <a:r>
              <a:rPr lang="nl-BE" sz="2400" dirty="0"/>
              <a:t> handle)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nl-BE" sz="2400" dirty="0"/>
          </a:p>
          <a:p>
            <a:pPr marL="274320" lvl="1" indent="0">
              <a:lnSpc>
                <a:spcPct val="90000"/>
              </a:lnSpc>
              <a:buNone/>
            </a:pPr>
            <a:endParaRPr lang="en-GB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2400" b="1" dirty="0">
                <a:cs typeface="Times New Roman" pitchFamily="18" charset="0"/>
              </a:rPr>
              <a:t>Election</a:t>
            </a:r>
            <a:r>
              <a:rPr lang="en-GB" sz="2400" dirty="0">
                <a:cs typeface="Times New Roman" pitchFamily="18" charset="0"/>
              </a:rPr>
              <a:t> of representatives but also </a:t>
            </a:r>
            <a:r>
              <a:rPr lang="en-GB" sz="2400" b="1" dirty="0">
                <a:cs typeface="Times New Roman" pitchFamily="18" charset="0"/>
              </a:rPr>
              <a:t>rotation</a:t>
            </a:r>
            <a:r>
              <a:rPr lang="en-GB" sz="2400" dirty="0">
                <a:cs typeface="Times New Roman" pitchFamily="18" charset="0"/>
              </a:rPr>
              <a:t> of responsibilities (incl. the annoying ones)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GB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nl-BE" sz="2400" dirty="0"/>
              <a:t>Intensive </a:t>
            </a:r>
            <a:r>
              <a:rPr lang="nl-BE" sz="2400" b="1" dirty="0"/>
              <a:t>social control </a:t>
            </a:r>
            <a:r>
              <a:rPr lang="nl-BE" sz="2400" dirty="0"/>
              <a:t>and s</a:t>
            </a:r>
            <a:r>
              <a:rPr lang="en-GB" sz="2400" dirty="0" err="1">
                <a:cs typeface="Times New Roman" pitchFamily="18" charset="0"/>
              </a:rPr>
              <a:t>anctions</a:t>
            </a:r>
            <a:r>
              <a:rPr lang="en-GB" sz="2400" dirty="0">
                <a:cs typeface="Times New Roman" pitchFamily="18" charset="0"/>
              </a:rPr>
              <a:t> for malefactors but also </a:t>
            </a:r>
            <a:r>
              <a:rPr lang="en-GB" sz="2400" b="1" dirty="0">
                <a:cs typeface="Times New Roman" pitchFamily="18" charset="0"/>
              </a:rPr>
              <a:t>l</a:t>
            </a:r>
            <a:r>
              <a:rPr lang="nl-BE" sz="2400" b="1" dirty="0" err="1"/>
              <a:t>iability</a:t>
            </a:r>
            <a:r>
              <a:rPr lang="nl-BE" sz="2400" b="1" dirty="0"/>
              <a:t> </a:t>
            </a:r>
            <a:r>
              <a:rPr lang="nl-BE" sz="2400" dirty="0"/>
              <a:t>of those who shirk responsibility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41" y="404664"/>
            <a:ext cx="3203381" cy="63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Is </a:t>
            </a:r>
            <a:r>
              <a:rPr lang="nl-BE" dirty="0" err="1" smtClean="0"/>
              <a:t>this</a:t>
            </a:r>
            <a:r>
              <a:rPr lang="nl-BE" dirty="0" smtClean="0"/>
              <a:t> </a:t>
            </a:r>
            <a:r>
              <a:rPr lang="nl-BE" dirty="0" err="1" smtClean="0"/>
              <a:t>applicable</a:t>
            </a:r>
            <a:r>
              <a:rPr lang="nl-BE" dirty="0" smtClean="0"/>
              <a:t> to </a:t>
            </a:r>
            <a:r>
              <a:rPr lang="nl-BE" dirty="0" err="1" smtClean="0"/>
              <a:t>universities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 smtClean="0"/>
              <a:t>Hierarchical</a:t>
            </a:r>
            <a:r>
              <a:rPr lang="nl-BE" dirty="0" smtClean="0"/>
              <a:t> </a:t>
            </a:r>
            <a:r>
              <a:rPr lang="nl-BE" dirty="0" err="1" smtClean="0"/>
              <a:t>build</a:t>
            </a:r>
            <a:r>
              <a:rPr lang="nl-BE" dirty="0" smtClean="0"/>
              <a:t>-up of </a:t>
            </a:r>
            <a:r>
              <a:rPr lang="nl-BE" dirty="0" err="1" smtClean="0"/>
              <a:t>careers</a:t>
            </a:r>
            <a:r>
              <a:rPr lang="nl-BE" dirty="0" smtClean="0"/>
              <a:t> -&gt; </a:t>
            </a:r>
            <a:r>
              <a:rPr lang="nl-BE" dirty="0" err="1" smtClean="0"/>
              <a:t>prevents</a:t>
            </a:r>
            <a:r>
              <a:rPr lang="nl-BE" dirty="0" smtClean="0"/>
              <a:t> </a:t>
            </a:r>
            <a:r>
              <a:rPr lang="nl-BE" dirty="0" err="1" smtClean="0"/>
              <a:t>horizontal</a:t>
            </a:r>
            <a:r>
              <a:rPr lang="nl-BE" dirty="0" smtClean="0"/>
              <a:t> </a:t>
            </a:r>
            <a:r>
              <a:rPr lang="nl-BE" dirty="0" err="1" smtClean="0"/>
              <a:t>decision</a:t>
            </a:r>
            <a:r>
              <a:rPr lang="nl-BE" dirty="0" smtClean="0"/>
              <a:t>-making? </a:t>
            </a:r>
          </a:p>
          <a:p>
            <a:pPr marL="800100" lvl="1" indent="-342900"/>
            <a:r>
              <a:rPr lang="nl-BE" dirty="0" smtClean="0"/>
              <a:t>-&gt; </a:t>
            </a:r>
            <a:r>
              <a:rPr lang="nl-BE" dirty="0" err="1" smtClean="0"/>
              <a:t>potential</a:t>
            </a:r>
            <a:r>
              <a:rPr lang="nl-BE" dirty="0" smtClean="0"/>
              <a:t> </a:t>
            </a:r>
            <a:r>
              <a:rPr lang="nl-BE" dirty="0" err="1" smtClean="0"/>
              <a:t>rupture</a:t>
            </a:r>
            <a:r>
              <a:rPr lang="nl-BE" dirty="0" smtClean="0"/>
              <a:t> as </a:t>
            </a:r>
            <a:r>
              <a:rPr lang="nl-BE" dirty="0" err="1" smtClean="0"/>
              <a:t>between</a:t>
            </a:r>
            <a:r>
              <a:rPr lang="nl-BE" dirty="0" smtClean="0"/>
              <a:t> </a:t>
            </a:r>
            <a:r>
              <a:rPr lang="nl-BE" dirty="0" err="1" smtClean="0"/>
              <a:t>guild</a:t>
            </a:r>
            <a:r>
              <a:rPr lang="nl-BE" dirty="0" smtClean="0"/>
              <a:t> masters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journeymen</a:t>
            </a:r>
            <a:r>
              <a:rPr lang="nl-BE" dirty="0" smtClean="0"/>
              <a:t>? </a:t>
            </a:r>
          </a:p>
          <a:p>
            <a:pPr marL="800100" lvl="1" indent="-342900"/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smtClean="0"/>
              <a:t>Knowledge: </a:t>
            </a:r>
            <a:r>
              <a:rPr lang="nl-BE" dirty="0" err="1" smtClean="0"/>
              <a:t>what</a:t>
            </a:r>
            <a:r>
              <a:rPr lang="nl-BE" dirty="0" smtClean="0"/>
              <a:t> kind of resource? </a:t>
            </a:r>
          </a:p>
          <a:p>
            <a:pPr marL="800100" lvl="1" indent="-342900"/>
            <a:r>
              <a:rPr lang="nl-BE" dirty="0" err="1" smtClean="0"/>
              <a:t>Who</a:t>
            </a:r>
            <a:r>
              <a:rPr lang="nl-BE" dirty="0" smtClean="0"/>
              <a:t> </a:t>
            </a:r>
            <a:r>
              <a:rPr lang="nl-BE" dirty="0" err="1" smtClean="0"/>
              <a:t>contributes</a:t>
            </a:r>
            <a:r>
              <a:rPr lang="nl-BE" dirty="0" smtClean="0"/>
              <a:t> to </a:t>
            </a:r>
            <a:r>
              <a:rPr lang="nl-BE" dirty="0" err="1" smtClean="0"/>
              <a:t>publications</a:t>
            </a:r>
            <a:r>
              <a:rPr lang="nl-BE" dirty="0" smtClean="0"/>
              <a:t>? E.g. no consensus on </a:t>
            </a:r>
            <a:r>
              <a:rPr lang="nl-BE" dirty="0" err="1" smtClean="0"/>
              <a:t>author</a:t>
            </a:r>
            <a:r>
              <a:rPr lang="nl-BE" dirty="0" smtClean="0"/>
              <a:t> order, development </a:t>
            </a:r>
            <a:r>
              <a:rPr lang="nl-BE" dirty="0" err="1" smtClean="0"/>
              <a:t>Citizen</a:t>
            </a:r>
            <a:r>
              <a:rPr lang="nl-BE" dirty="0" smtClean="0"/>
              <a:t> </a:t>
            </a:r>
            <a:r>
              <a:rPr lang="nl-BE" dirty="0" err="1" smtClean="0"/>
              <a:t>Science</a:t>
            </a:r>
            <a:r>
              <a:rPr lang="nl-BE" dirty="0" smtClean="0"/>
              <a:t> etc. </a:t>
            </a:r>
          </a:p>
          <a:p>
            <a:pPr marL="800100" lvl="1" indent="-342900"/>
            <a:r>
              <a:rPr lang="nl-BE" dirty="0" err="1" smtClean="0"/>
              <a:t>Who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harvest</a:t>
            </a:r>
            <a:r>
              <a:rPr lang="nl-BE" dirty="0" smtClean="0"/>
              <a:t>? </a:t>
            </a:r>
            <a:r>
              <a:rPr lang="nl-BE" dirty="0" err="1" smtClean="0"/>
              <a:t>Increasing</a:t>
            </a:r>
            <a:r>
              <a:rPr lang="nl-BE" dirty="0" smtClean="0"/>
              <a:t> attention for Open Access</a:t>
            </a:r>
          </a:p>
          <a:p>
            <a:pPr marL="800100" lvl="1" indent="-342900"/>
            <a:r>
              <a:rPr lang="nl-BE" dirty="0" smtClean="0"/>
              <a:t>Market </a:t>
            </a:r>
            <a:r>
              <a:rPr lang="nl-BE" dirty="0" err="1" smtClean="0"/>
              <a:t>mechanisms</a:t>
            </a:r>
            <a:r>
              <a:rPr lang="nl-BE" dirty="0" smtClean="0"/>
              <a:t> in a public body? 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Tine De Moor_Utrecht University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9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Is </a:t>
            </a:r>
            <a:r>
              <a:rPr lang="nl-NL" dirty="0" err="1"/>
              <a:t>there</a:t>
            </a:r>
            <a:r>
              <a:rPr lang="nl-NL" dirty="0"/>
              <a:t> no </a:t>
            </a:r>
            <a:r>
              <a:rPr lang="nl-NL" dirty="0" err="1"/>
              <a:t>alternative</a:t>
            </a:r>
            <a:r>
              <a:rPr lang="nl-NL" dirty="0"/>
              <a:t>?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612"/>
            <a:ext cx="11535820" cy="366216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755" y="3547090"/>
            <a:ext cx="6456040" cy="318469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15" y="11669"/>
            <a:ext cx="6203969" cy="37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25" y="0"/>
            <a:ext cx="9346149" cy="736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8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60" y="1124744"/>
            <a:ext cx="6192688" cy="5966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5172" y="620690"/>
            <a:ext cx="7219180" cy="648071"/>
          </a:xfrm>
        </p:spPr>
        <p:txBody>
          <a:bodyPr/>
          <a:lstStyle/>
          <a:p>
            <a:r>
              <a:rPr lang="nl-BE" sz="4000" b="1" dirty="0">
                <a:solidFill>
                  <a:srgbClr val="FF0000"/>
                </a:solidFill>
              </a:rPr>
              <a:t>commons? </a:t>
            </a:r>
            <a:r>
              <a:rPr lang="nl-BE" sz="3200" b="1" dirty="0">
                <a:solidFill>
                  <a:srgbClr val="FF0000"/>
                </a:solidFill>
              </a:rPr>
              <a:t/>
            </a:r>
            <a:br>
              <a:rPr lang="nl-BE" sz="3200" b="1" dirty="0">
                <a:solidFill>
                  <a:srgbClr val="FF0000"/>
                </a:solidFill>
              </a:rPr>
            </a:br>
            <a:endParaRPr lang="nl-BE" sz="2000" b="1" dirty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9615966" y="3274738"/>
            <a:ext cx="2376264" cy="1224136"/>
          </a:xfrm>
          <a:prstGeom prst="wedgeEllipseCallout">
            <a:avLst>
              <a:gd name="adj1" fmla="val -174529"/>
              <a:gd name="adj2" fmla="val -3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All that we share? 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4043772" y="974820"/>
            <a:ext cx="2520280" cy="1372292"/>
          </a:xfrm>
          <a:prstGeom prst="wedgeEllipseCallout">
            <a:avLst>
              <a:gd name="adj1" fmla="val 32432"/>
              <a:gd name="adj2" fmla="val 78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All the resources we own collectively?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8854659" y="4941168"/>
            <a:ext cx="2376264" cy="1224136"/>
          </a:xfrm>
          <a:prstGeom prst="wedgeEllipseCallout">
            <a:avLst>
              <a:gd name="adj1" fmla="val -142762"/>
              <a:gd name="adj2" fmla="val -101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Sharing economy?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775520" y="3320988"/>
            <a:ext cx="2376264" cy="1224136"/>
          </a:xfrm>
          <a:prstGeom prst="wedgeEllipseCallout">
            <a:avLst>
              <a:gd name="adj1" fmla="val 66452"/>
              <a:gd name="adj2" fmla="val -11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Citizens’ initiatives?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805074" y="5224392"/>
            <a:ext cx="2880320" cy="1224136"/>
          </a:xfrm>
          <a:prstGeom prst="wedgeEllipseCallout">
            <a:avLst>
              <a:gd name="adj1" fmla="val 110585"/>
              <a:gd name="adj2" fmla="val -127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Collaborative consumption and production?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7500534" y="339208"/>
            <a:ext cx="2124236" cy="1264280"/>
          </a:xfrm>
          <a:prstGeom prst="wedgeEllipseCallout">
            <a:avLst>
              <a:gd name="adj1" fmla="val -95813"/>
              <a:gd name="adj2" fmla="val 135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Peer-to-peer-economy?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grpSp>
        <p:nvGrpSpPr>
          <p:cNvPr id="17" name="Groep 16"/>
          <p:cNvGrpSpPr/>
          <p:nvPr/>
        </p:nvGrpSpPr>
        <p:grpSpPr>
          <a:xfrm>
            <a:off x="1847528" y="1865365"/>
            <a:ext cx="8856984" cy="4769433"/>
            <a:chOff x="1847528" y="1865365"/>
            <a:chExt cx="8856984" cy="4769433"/>
          </a:xfrm>
        </p:grpSpPr>
        <p:sp>
          <p:nvSpPr>
            <p:cNvPr id="18" name="Oval Callout 13"/>
            <p:cNvSpPr/>
            <p:nvPr/>
          </p:nvSpPr>
          <p:spPr>
            <a:xfrm>
              <a:off x="4684694" y="5262506"/>
              <a:ext cx="2520280" cy="1372292"/>
            </a:xfrm>
            <a:prstGeom prst="wedgeEllipseCallout">
              <a:avLst>
                <a:gd name="adj1" fmla="val 1352"/>
                <a:gd name="adj2" fmla="val -1149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sz="2000" dirty="0">
                  <a:solidFill>
                    <a:srgbClr val="FF0000"/>
                  </a:solidFill>
                </a:rPr>
                <a:t>Common Pool Institutions?</a:t>
              </a:r>
            </a:p>
          </p:txBody>
        </p:sp>
        <p:sp>
          <p:nvSpPr>
            <p:cNvPr id="20" name="Oval Callout 15"/>
            <p:cNvSpPr/>
            <p:nvPr/>
          </p:nvSpPr>
          <p:spPr>
            <a:xfrm>
              <a:off x="1847528" y="1866966"/>
              <a:ext cx="2376264" cy="1274002"/>
            </a:xfrm>
            <a:prstGeom prst="wedgeEllipseCallout">
              <a:avLst>
                <a:gd name="adj1" fmla="val 75915"/>
                <a:gd name="adj2" fmla="val 667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dirty="0">
                  <a:solidFill>
                    <a:srgbClr val="FF0000"/>
                  </a:solidFill>
                </a:rPr>
                <a:t>Common Property Regimes?</a:t>
              </a:r>
            </a:p>
          </p:txBody>
        </p:sp>
        <p:sp>
          <p:nvSpPr>
            <p:cNvPr id="21" name="Oval Callout 18"/>
            <p:cNvSpPr/>
            <p:nvPr/>
          </p:nvSpPr>
          <p:spPr>
            <a:xfrm>
              <a:off x="8328248" y="1865365"/>
              <a:ext cx="2376264" cy="1372292"/>
            </a:xfrm>
            <a:prstGeom prst="wedgeEllipseCallout">
              <a:avLst>
                <a:gd name="adj1" fmla="val -85512"/>
                <a:gd name="adj2" fmla="val 476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dirty="0">
                  <a:solidFill>
                    <a:srgbClr val="FF0000"/>
                  </a:solidFill>
                </a:rPr>
                <a:t>Common Pool Resources?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5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60" y="1124744"/>
            <a:ext cx="6192688" cy="5966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5172" y="620690"/>
            <a:ext cx="8083276" cy="504055"/>
          </a:xfrm>
        </p:spPr>
        <p:txBody>
          <a:bodyPr/>
          <a:lstStyle/>
          <a:p>
            <a:r>
              <a:rPr lang="nl-BE" sz="3200" b="1" dirty="0" err="1">
                <a:solidFill>
                  <a:srgbClr val="FF0000"/>
                </a:solidFill>
              </a:rPr>
              <a:t>Scientific</a:t>
            </a:r>
            <a:r>
              <a:rPr lang="nl-BE" sz="3200" b="1" dirty="0">
                <a:solidFill>
                  <a:srgbClr val="FF0000"/>
                </a:solidFill>
              </a:rPr>
              <a:t> Analysis of </a:t>
            </a:r>
            <a:r>
              <a:rPr lang="nl-BE" sz="3200" b="1" dirty="0" err="1">
                <a:solidFill>
                  <a:srgbClr val="FF0000"/>
                </a:solidFill>
              </a:rPr>
              <a:t>commons</a:t>
            </a:r>
            <a:r>
              <a:rPr lang="nl-BE" sz="3200" b="1" dirty="0">
                <a:solidFill>
                  <a:srgbClr val="FF0000"/>
                </a:solidFill>
              </a:rPr>
              <a:t>: </a:t>
            </a:r>
            <a:r>
              <a:rPr lang="nl-BE" sz="3200" b="1" dirty="0" err="1">
                <a:solidFill>
                  <a:srgbClr val="FF0000"/>
                </a:solidFill>
              </a:rPr>
              <a:t>since</a:t>
            </a:r>
            <a:r>
              <a:rPr lang="nl-BE" sz="3200" b="1" dirty="0">
                <a:solidFill>
                  <a:srgbClr val="FF0000"/>
                </a:solidFill>
              </a:rPr>
              <a:t> 1980s</a:t>
            </a:r>
            <a:r>
              <a:rPr lang="nl-BE" sz="2400" b="1" dirty="0">
                <a:solidFill>
                  <a:srgbClr val="FF0000"/>
                </a:solidFill>
              </a:rPr>
              <a:t/>
            </a:r>
            <a:br>
              <a:rPr lang="nl-BE" sz="2400" b="1" dirty="0">
                <a:solidFill>
                  <a:srgbClr val="FF0000"/>
                </a:solidFill>
              </a:rPr>
            </a:br>
            <a:endParaRPr lang="nl-BE" sz="1600" b="1" dirty="0">
              <a:solidFill>
                <a:srgbClr val="FF0000"/>
              </a:solidFill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1847528" y="1865365"/>
            <a:ext cx="8856984" cy="4769433"/>
            <a:chOff x="1847528" y="1865365"/>
            <a:chExt cx="8856984" cy="4769433"/>
          </a:xfrm>
        </p:grpSpPr>
        <p:sp>
          <p:nvSpPr>
            <p:cNvPr id="14" name="Oval Callout 13"/>
            <p:cNvSpPr/>
            <p:nvPr/>
          </p:nvSpPr>
          <p:spPr>
            <a:xfrm>
              <a:off x="4684694" y="5262506"/>
              <a:ext cx="2520280" cy="1372292"/>
            </a:xfrm>
            <a:prstGeom prst="wedgeEllipseCallout">
              <a:avLst>
                <a:gd name="adj1" fmla="val 1352"/>
                <a:gd name="adj2" fmla="val -1149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sz="2000" dirty="0">
                  <a:solidFill>
                    <a:srgbClr val="FF0000"/>
                  </a:solidFill>
                </a:rPr>
                <a:t>Common Pool Institutions?</a:t>
              </a:r>
            </a:p>
          </p:txBody>
        </p:sp>
        <p:sp>
          <p:nvSpPr>
            <p:cNvPr id="16" name="Oval Callout 15"/>
            <p:cNvSpPr/>
            <p:nvPr/>
          </p:nvSpPr>
          <p:spPr>
            <a:xfrm>
              <a:off x="1847528" y="1866966"/>
              <a:ext cx="2376264" cy="1274002"/>
            </a:xfrm>
            <a:prstGeom prst="wedgeEllipseCallout">
              <a:avLst>
                <a:gd name="adj1" fmla="val 75915"/>
                <a:gd name="adj2" fmla="val 667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dirty="0">
                  <a:solidFill>
                    <a:srgbClr val="FF0000"/>
                  </a:solidFill>
                </a:rPr>
                <a:t>Common Property Regimes?</a:t>
              </a:r>
            </a:p>
          </p:txBody>
        </p:sp>
        <p:sp>
          <p:nvSpPr>
            <p:cNvPr id="19" name="Oval Callout 18"/>
            <p:cNvSpPr/>
            <p:nvPr/>
          </p:nvSpPr>
          <p:spPr>
            <a:xfrm>
              <a:off x="8328248" y="1865365"/>
              <a:ext cx="2376264" cy="1372292"/>
            </a:xfrm>
            <a:prstGeom prst="wedgeEllipseCallout">
              <a:avLst>
                <a:gd name="adj1" fmla="val -85512"/>
                <a:gd name="adj2" fmla="val 476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dirty="0">
                  <a:solidFill>
                    <a:srgbClr val="FF0000"/>
                  </a:solidFill>
                </a:rPr>
                <a:t>Common Pool Resources?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</p:spTree>
    <p:extLst>
      <p:ext uri="{BB962C8B-B14F-4D97-AF65-F5344CB8AC3E}">
        <p14:creationId xmlns:p14="http://schemas.microsoft.com/office/powerpoint/2010/main" val="25485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86685"/>
            <a:ext cx="8686800" cy="611986"/>
          </a:xfrm>
        </p:spPr>
        <p:txBody>
          <a:bodyPr>
            <a:normAutofit fontScale="90000"/>
          </a:bodyPr>
          <a:lstStyle/>
          <a:p>
            <a:r>
              <a:rPr lang="nl-BE" dirty="0"/>
              <a:t>Commons=Groups with rights + collective resources + self-devised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68767-8DC0-4EDF-8F84-BC22F38B2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784688"/>
            <a:ext cx="5556142" cy="5288624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2895600" y="52838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nl-BE" dirty="0" err="1">
                <a:solidFill>
                  <a:schemeClr val="tx2"/>
                </a:solidFill>
              </a:rPr>
              <a:t>Groups</a:t>
            </a:r>
            <a:r>
              <a:rPr lang="nl-BE" dirty="0">
                <a:solidFill>
                  <a:schemeClr val="tx2"/>
                </a:solidFill>
              </a:rPr>
              <a:t> of </a:t>
            </a:r>
            <a:r>
              <a:rPr lang="nl-BE" dirty="0" err="1">
                <a:solidFill>
                  <a:schemeClr val="tx2"/>
                </a:solidFill>
              </a:rPr>
              <a:t>citizens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creating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and</a:t>
            </a:r>
            <a:r>
              <a:rPr lang="nl-BE" dirty="0">
                <a:solidFill>
                  <a:schemeClr val="tx2"/>
                </a:solidFill>
              </a:rPr>
              <a:t> managing a </a:t>
            </a:r>
            <a:r>
              <a:rPr lang="nl-BE" dirty="0" err="1">
                <a:solidFill>
                  <a:schemeClr val="tx2"/>
                </a:solidFill>
              </a:rPr>
              <a:t>collective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good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and</a:t>
            </a:r>
            <a:r>
              <a:rPr lang="nl-BE" dirty="0">
                <a:solidFill>
                  <a:schemeClr val="tx2"/>
                </a:solidFill>
              </a:rPr>
              <a:t>/or service, </a:t>
            </a:r>
            <a:r>
              <a:rPr lang="nl-BE" dirty="0" err="1">
                <a:solidFill>
                  <a:schemeClr val="tx2"/>
                </a:solidFill>
              </a:rPr>
              <a:t>whereby</a:t>
            </a:r>
            <a:r>
              <a:rPr lang="nl-BE" dirty="0">
                <a:solidFill>
                  <a:schemeClr val="tx2"/>
                </a:solidFill>
              </a:rPr>
              <a:t> the </a:t>
            </a:r>
            <a:r>
              <a:rPr lang="nl-BE" dirty="0" err="1">
                <a:solidFill>
                  <a:schemeClr val="tx2"/>
                </a:solidFill>
              </a:rPr>
              <a:t>individual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use</a:t>
            </a:r>
            <a:r>
              <a:rPr lang="nl-BE" dirty="0">
                <a:solidFill>
                  <a:schemeClr val="tx2"/>
                </a:solidFill>
              </a:rPr>
              <a:t> right of the </a:t>
            </a:r>
            <a:r>
              <a:rPr lang="nl-BE" dirty="0" err="1">
                <a:solidFill>
                  <a:schemeClr val="tx2"/>
                </a:solidFill>
              </a:rPr>
              <a:t>group</a:t>
            </a:r>
            <a:r>
              <a:rPr lang="nl-BE" dirty="0">
                <a:solidFill>
                  <a:schemeClr val="tx2"/>
                </a:solidFill>
              </a:rPr>
              <a:t> members is set </a:t>
            </a:r>
            <a:r>
              <a:rPr lang="nl-BE" dirty="0" err="1">
                <a:solidFill>
                  <a:schemeClr val="tx2"/>
                </a:solidFill>
              </a:rPr>
              <a:t>and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limited</a:t>
            </a:r>
            <a:r>
              <a:rPr lang="nl-BE" dirty="0">
                <a:solidFill>
                  <a:schemeClr val="tx2"/>
                </a:solidFill>
              </a:rPr>
              <a:t> the </a:t>
            </a:r>
            <a:r>
              <a:rPr lang="nl-BE" dirty="0" err="1">
                <a:solidFill>
                  <a:schemeClr val="tx2"/>
                </a:solidFill>
              </a:rPr>
              <a:t>by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collective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decisions</a:t>
            </a:r>
            <a:r>
              <a:rPr lang="nl-BE" dirty="0">
                <a:solidFill>
                  <a:schemeClr val="tx2"/>
                </a:solidFill>
              </a:rPr>
              <a:t> of </a:t>
            </a:r>
            <a:r>
              <a:rPr lang="nl-BE" dirty="0" err="1">
                <a:solidFill>
                  <a:schemeClr val="tx2"/>
                </a:solidFill>
              </a:rPr>
              <a:t>all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 smtClean="0">
                <a:solidFill>
                  <a:schemeClr val="tx2"/>
                </a:solidFill>
              </a:rPr>
              <a:t>group</a:t>
            </a:r>
            <a:r>
              <a:rPr lang="nl-BE" dirty="0" smtClean="0">
                <a:solidFill>
                  <a:schemeClr val="tx2"/>
                </a:solidFill>
              </a:rPr>
              <a:t> members 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113" y="188640"/>
            <a:ext cx="8686800" cy="611986"/>
          </a:xfrm>
        </p:spPr>
        <p:txBody>
          <a:bodyPr>
            <a:normAutofit fontScale="90000"/>
          </a:bodyPr>
          <a:lstStyle/>
          <a:p>
            <a:r>
              <a:rPr lang="nl-BE" dirty="0"/>
              <a:t>Commons=Groups with rights + collective resources + self-devised rules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68767-8DC0-4EDF-8F84-BC22F38B2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784688"/>
            <a:ext cx="5556142" cy="5288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371F8-501E-491B-9D0A-C6153399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39" y="800626"/>
            <a:ext cx="5474659" cy="5211064"/>
          </a:xfrm>
          <a:prstGeom prst="rect">
            <a:avLst/>
          </a:prstGeom>
        </p:spPr>
      </p:pic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894FBA1A-FBE2-4BD0-BBB8-90EE583EAE9F}"/>
              </a:ext>
            </a:extLst>
          </p:cNvPr>
          <p:cNvSpPr/>
          <p:nvPr/>
        </p:nvSpPr>
        <p:spPr>
          <a:xfrm>
            <a:off x="8657311" y="708496"/>
            <a:ext cx="2592288" cy="36566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RESOURCES</a:t>
            </a:r>
            <a:r>
              <a:rPr lang="nl-BE" dirty="0" smtClean="0"/>
              <a:t>:</a:t>
            </a:r>
            <a:endParaRPr lang="nl-BE" dirty="0"/>
          </a:p>
          <a:p>
            <a:pPr algn="ctr"/>
            <a:r>
              <a:rPr lang="nl-BE" dirty="0"/>
              <a:t>Land</a:t>
            </a:r>
          </a:p>
          <a:p>
            <a:pPr algn="ctr"/>
            <a:r>
              <a:rPr lang="nl-BE" dirty="0" smtClean="0"/>
              <a:t>Water</a:t>
            </a:r>
          </a:p>
          <a:p>
            <a:pPr algn="ctr"/>
            <a:r>
              <a:rPr lang="nl-BE" dirty="0" smtClean="0"/>
              <a:t>Wood</a:t>
            </a:r>
            <a:endParaRPr lang="nl-BE" dirty="0"/>
          </a:p>
          <a:p>
            <a:pPr algn="ctr"/>
            <a:r>
              <a:rPr lang="nl-BE" dirty="0"/>
              <a:t>Care</a:t>
            </a:r>
          </a:p>
          <a:p>
            <a:pPr algn="ctr"/>
            <a:r>
              <a:rPr lang="nl-BE" dirty="0"/>
              <a:t>Energy</a:t>
            </a:r>
          </a:p>
          <a:p>
            <a:pPr algn="ctr"/>
            <a:r>
              <a:rPr lang="nl-BE" dirty="0"/>
              <a:t>Knowledge</a:t>
            </a:r>
          </a:p>
          <a:p>
            <a:pPr algn="ctr"/>
            <a:r>
              <a:rPr lang="nl-BE" dirty="0" err="1"/>
              <a:t>Work</a:t>
            </a:r>
            <a:endParaRPr lang="nl-BE" dirty="0"/>
          </a:p>
          <a:p>
            <a:pPr algn="ctr"/>
            <a:r>
              <a:rPr lang="nl-BE" dirty="0" err="1"/>
              <a:t>Social</a:t>
            </a:r>
            <a:r>
              <a:rPr lang="nl-BE" dirty="0"/>
              <a:t> Security</a:t>
            </a:r>
          </a:p>
          <a:p>
            <a:pPr algn="ctr"/>
            <a:r>
              <a:rPr lang="nl-BE" dirty="0"/>
              <a:t>Transport</a:t>
            </a:r>
          </a:p>
          <a:p>
            <a:pPr algn="ctr"/>
            <a:r>
              <a:rPr lang="nl-BE" dirty="0" smtClean="0"/>
              <a:t>Services</a:t>
            </a:r>
          </a:p>
          <a:p>
            <a:pPr algn="ctr"/>
            <a:r>
              <a:rPr lang="nl-BE" dirty="0" smtClean="0"/>
              <a:t>….</a:t>
            </a:r>
            <a:endParaRPr lang="nl-BE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7CE2A-31EE-4ABB-AABC-35AF61CF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4" y="1124744"/>
            <a:ext cx="2188852" cy="2517351"/>
          </a:xfrm>
          <a:prstGeom prst="roundRect">
            <a:avLst/>
          </a:prstGeom>
          <a:solidFill>
            <a:srgbClr val="2CC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nl-BE" sz="1900" b="0" dirty="0" smtClean="0"/>
              <a:t>MEMBERS</a:t>
            </a:r>
            <a:r>
              <a:rPr lang="nl-BE" sz="1900" b="0" dirty="0"/>
              <a:t>:</a:t>
            </a:r>
          </a:p>
          <a:p>
            <a:pPr algn="ctr"/>
            <a:r>
              <a:rPr lang="nl-BE" sz="1900" b="0" dirty="0" err="1"/>
              <a:t>Owners</a:t>
            </a:r>
            <a:endParaRPr lang="nl-BE" sz="1900" b="0" dirty="0"/>
          </a:p>
          <a:p>
            <a:pPr algn="ctr"/>
            <a:r>
              <a:rPr lang="nl-BE" sz="1900" b="0" dirty="0" err="1"/>
              <a:t>Consumers</a:t>
            </a:r>
            <a:endParaRPr lang="nl-BE" sz="1900" b="0" dirty="0"/>
          </a:p>
          <a:p>
            <a:pPr algn="ctr"/>
            <a:r>
              <a:rPr lang="nl-BE" sz="1900" b="0" dirty="0" err="1" smtClean="0"/>
              <a:t>Laborers</a:t>
            </a:r>
            <a:endParaRPr lang="nl-BE" sz="1900" b="0" dirty="0" smtClean="0"/>
          </a:p>
          <a:p>
            <a:pPr algn="ctr"/>
            <a:r>
              <a:rPr lang="nl-BE" sz="1900" b="0" dirty="0" smtClean="0"/>
              <a:t>Producers</a:t>
            </a:r>
            <a:endParaRPr lang="nl-BE" sz="1900" b="0" dirty="0"/>
          </a:p>
          <a:p>
            <a:pPr algn="ctr"/>
            <a:r>
              <a:rPr lang="nl-BE" sz="1900" b="0" dirty="0" smtClean="0"/>
              <a:t>Users</a:t>
            </a:r>
            <a:endParaRPr lang="nl-BE" dirty="0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4ECD0C3-1301-47CA-A417-60F3BAA4AD4A}"/>
              </a:ext>
            </a:extLst>
          </p:cNvPr>
          <p:cNvSpPr/>
          <p:nvPr/>
        </p:nvSpPr>
        <p:spPr>
          <a:xfrm>
            <a:off x="2135560" y="5517232"/>
            <a:ext cx="7920879" cy="1259489"/>
          </a:xfrm>
          <a:prstGeom prst="roundRect">
            <a:avLst/>
          </a:prstGeom>
          <a:solidFill>
            <a:srgbClr val="5FB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INSTITUTIONS:</a:t>
            </a:r>
          </a:p>
          <a:p>
            <a:pPr algn="ctr"/>
            <a:r>
              <a:rPr lang="nl-BE" dirty="0" smtClean="0"/>
              <a:t>Commons, Guilds, </a:t>
            </a:r>
            <a:r>
              <a:rPr lang="nl-BE" dirty="0" err="1" smtClean="0"/>
              <a:t>Beguinages</a:t>
            </a:r>
            <a:r>
              <a:rPr lang="nl-BE" dirty="0" smtClean="0"/>
              <a:t>, Water boards, Cooperatives, </a:t>
            </a:r>
            <a:r>
              <a:rPr lang="nl-BE" dirty="0" err="1" smtClean="0"/>
              <a:t>Mutuals</a:t>
            </a:r>
            <a:r>
              <a:rPr lang="nl-BE" dirty="0" smtClean="0"/>
              <a:t>, Fishing </a:t>
            </a:r>
            <a:r>
              <a:rPr lang="nl-BE" dirty="0" err="1" smtClean="0"/>
              <a:t>Communities</a:t>
            </a:r>
            <a:r>
              <a:rPr lang="nl-BE" dirty="0" smtClean="0"/>
              <a:t>, </a:t>
            </a:r>
            <a:r>
              <a:rPr lang="nl-BE" dirty="0" err="1" smtClean="0"/>
              <a:t>Irrigation</a:t>
            </a:r>
            <a:r>
              <a:rPr lang="nl-BE" dirty="0" smtClean="0"/>
              <a:t> </a:t>
            </a:r>
            <a:r>
              <a:rPr lang="nl-BE" dirty="0" err="1" smtClean="0"/>
              <a:t>Communities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1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113" y="188640"/>
            <a:ext cx="8686800" cy="611986"/>
          </a:xfrm>
        </p:spPr>
        <p:txBody>
          <a:bodyPr>
            <a:normAutofit fontScale="90000"/>
          </a:bodyPr>
          <a:lstStyle/>
          <a:p>
            <a:r>
              <a:rPr lang="nl-BE" dirty="0"/>
              <a:t>Commons=Groups with rights + collective resources + self-devised rules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80564" y="1241124"/>
            <a:ext cx="3060051" cy="31998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RESOURCES:</a:t>
            </a:r>
          </a:p>
          <a:p>
            <a:pPr algn="ctr"/>
            <a:r>
              <a:rPr lang="nl-BE" dirty="0" smtClean="0">
                <a:solidFill>
                  <a:srgbClr val="FFC000"/>
                </a:solidFill>
              </a:rPr>
              <a:t>RIVALROUS</a:t>
            </a:r>
          </a:p>
          <a:p>
            <a:pPr algn="ctr"/>
            <a:r>
              <a:rPr lang="nl-BE" dirty="0" smtClean="0"/>
              <a:t>-RIVALROUS</a:t>
            </a:r>
          </a:p>
          <a:p>
            <a:pPr algn="ctr"/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/>
              <a:t>has effect on </a:t>
            </a:r>
            <a:r>
              <a:rPr lang="nl-BE" dirty="0" smtClean="0"/>
              <a:t>stock</a:t>
            </a:r>
          </a:p>
          <a:p>
            <a:pPr algn="ctr"/>
            <a:r>
              <a:rPr lang="nl-BE" dirty="0" smtClean="0"/>
              <a:t>-EXCLUBALE</a:t>
            </a:r>
          </a:p>
          <a:p>
            <a:pPr algn="ctr"/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/>
              <a:t>can be phyiscally delimited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68371F8-501E-491B-9D0A-C6153399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9" y="800626"/>
            <a:ext cx="5474659" cy="521106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1257" y="1106565"/>
            <a:ext cx="2485115" cy="3312368"/>
          </a:xfrm>
          <a:prstGeom prst="roundRect">
            <a:avLst/>
          </a:prstGeom>
          <a:solidFill>
            <a:srgbClr val="2CC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  <a:p>
            <a:pPr algn="ctr"/>
            <a:r>
              <a:rPr lang="nl-BE" dirty="0" smtClean="0"/>
              <a:t>MEMBERS</a:t>
            </a:r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/>
              <a:t>Builds on reciprocity through participation of a well-defined group of people</a:t>
            </a:r>
          </a:p>
          <a:p>
            <a:pPr algn="ctr"/>
            <a:endParaRPr lang="nl-BE" dirty="0"/>
          </a:p>
        </p:txBody>
      </p:sp>
      <p:sp>
        <p:nvSpPr>
          <p:cNvPr id="3" name="Rounded Rectangle 2"/>
          <p:cNvSpPr/>
          <p:nvPr/>
        </p:nvSpPr>
        <p:spPr>
          <a:xfrm>
            <a:off x="1871113" y="6011690"/>
            <a:ext cx="8686800" cy="6955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INSTITUTIONS:</a:t>
            </a:r>
          </a:p>
          <a:p>
            <a:pPr algn="ctr"/>
            <a:r>
              <a:rPr lang="nl-BE" dirty="0" err="1"/>
              <a:t>based</a:t>
            </a:r>
            <a:r>
              <a:rPr lang="nl-BE" dirty="0"/>
              <a:t> </a:t>
            </a:r>
            <a:r>
              <a:rPr lang="nl-BE" dirty="0" smtClean="0"/>
              <a:t>on </a:t>
            </a:r>
            <a:r>
              <a:rPr lang="nl-BE" dirty="0" err="1" smtClean="0"/>
              <a:t>Self-regulation-Self-sanctioning-Self-governance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82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00127"/>
            <a:ext cx="8136904" cy="1371600"/>
          </a:xfrm>
        </p:spPr>
        <p:txBody>
          <a:bodyPr>
            <a:normAutofit/>
          </a:bodyPr>
          <a:lstStyle/>
          <a:p>
            <a:r>
              <a:rPr lang="nl-BE" dirty="0"/>
              <a:t>First wave of </a:t>
            </a:r>
            <a:r>
              <a:rPr lang="nl-BE" dirty="0" err="1"/>
              <a:t>institutions</a:t>
            </a:r>
            <a:r>
              <a:rPr lang="nl-BE" dirty="0"/>
              <a:t> for </a:t>
            </a:r>
            <a:r>
              <a:rPr lang="nl-BE" dirty="0" err="1"/>
              <a:t>collective</a:t>
            </a:r>
            <a:r>
              <a:rPr lang="nl-BE" dirty="0"/>
              <a:t> action: Commons, guilds, waterboards...: </a:t>
            </a:r>
            <a:br>
              <a:rPr lang="nl-BE" dirty="0"/>
            </a:br>
            <a:r>
              <a:rPr lang="nl-BE" dirty="0"/>
              <a:t>1000-1600 (example netherlands)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844874"/>
              </p:ext>
            </p:extLst>
          </p:nvPr>
        </p:nvGraphicFramePr>
        <p:xfrm>
          <a:off x="479376" y="1772816"/>
          <a:ext cx="9182101" cy="441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546594"/>
            <a:ext cx="400110" cy="5232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sz="1400" dirty="0"/>
              <a:t>log</a:t>
            </a:r>
          </a:p>
        </p:txBody>
      </p:sp>
      <p:pic>
        <p:nvPicPr>
          <p:cNvPr id="7" name="Picture 5" descr="Raalterwooldgroe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258900" y="4645982"/>
            <a:ext cx="2197810" cy="11483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5"/>
          <a:stretch>
            <a:fillRect/>
          </a:stretch>
        </p:blipFill>
        <p:spPr bwMode="auto">
          <a:xfrm flipH="1">
            <a:off x="9657982" y="5348353"/>
            <a:ext cx="1597455" cy="119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hogsheadwine.files.wordpress.com/2011/04/dekuiper_janluyk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858" y="415279"/>
            <a:ext cx="1945116" cy="227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hetutrechtsarchief.nl/afb/thema/_500/gildenzegel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732" y="1196752"/>
            <a:ext cx="2198092" cy="13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Rechte verbindingslijn met pijl 12"/>
          <p:cNvCxnSpPr/>
          <p:nvPr/>
        </p:nvCxnSpPr>
        <p:spPr>
          <a:xfrm flipV="1">
            <a:off x="7536160" y="1412776"/>
            <a:ext cx="1224136" cy="1805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6888088" y="4645982"/>
            <a:ext cx="1370812" cy="51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6" descr="http://t0.gstatic.com/images?q=tbn:ANd9GcS4q3N9kPuGKXpN69IbbqCJ73YqwCsw_T3_VBP1aV7tL961VexLBw&amp;t=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85" y="2809778"/>
            <a:ext cx="255866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://www.historisch-emmen.nl/historie/gemeentebestuur/index_pic_02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987" y="2893770"/>
            <a:ext cx="1312013" cy="182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Rechte verbindingslijn met pijl 20"/>
          <p:cNvCxnSpPr/>
          <p:nvPr/>
        </p:nvCxnSpPr>
        <p:spPr>
          <a:xfrm flipV="1">
            <a:off x="7573494" y="3578759"/>
            <a:ext cx="816934" cy="53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8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579118"/>
          </a:xfrm>
        </p:spPr>
        <p:txBody>
          <a:bodyPr/>
          <a:lstStyle/>
          <a:p>
            <a:r>
              <a:rPr lang="nl-BE" dirty="0" err="1"/>
              <a:t>Universities</a:t>
            </a:r>
            <a:r>
              <a:rPr lang="nl-BE" dirty="0"/>
              <a:t> in Europe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F08CD-B3F5-4C8B-9C63-C65898BE3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6" r="3189"/>
          <a:stretch/>
        </p:blipFill>
        <p:spPr>
          <a:xfrm>
            <a:off x="407368" y="1124744"/>
            <a:ext cx="5504521" cy="437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Tine De Moor_Utrecht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3FC19-DACB-480D-A342-20198C3B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9" t="6515" r="9094"/>
          <a:stretch/>
        </p:blipFill>
        <p:spPr>
          <a:xfrm>
            <a:off x="6194312" y="1124744"/>
            <a:ext cx="5590320" cy="43775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62852-EC8B-4822-AC1C-F5447AA7B381}"/>
              </a:ext>
            </a:extLst>
          </p:cNvPr>
          <p:cNvSpPr txBox="1"/>
          <p:nvPr/>
        </p:nvSpPr>
        <p:spPr>
          <a:xfrm>
            <a:off x="407368" y="5709859"/>
            <a:ext cx="10945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Bron</a:t>
            </a:r>
            <a:r>
              <a:rPr lang="en-US" sz="1000" dirty="0"/>
              <a:t>: De Ridder-</a:t>
            </a:r>
            <a:r>
              <a:rPr lang="en-US" sz="1000" dirty="0" err="1"/>
              <a:t>Symoens</a:t>
            </a:r>
            <a:r>
              <a:rPr lang="en-US" sz="1000" dirty="0"/>
              <a:t>, H. and </a:t>
            </a:r>
            <a:r>
              <a:rPr lang="en-US" sz="1000" dirty="0" err="1"/>
              <a:t>Rüegg</a:t>
            </a:r>
            <a:r>
              <a:rPr lang="en-US" sz="1000" dirty="0"/>
              <a:t>, W. (eds.) 1994. </a:t>
            </a:r>
            <a:r>
              <a:rPr lang="en-US" sz="1000" i="1" dirty="0"/>
              <a:t>A History of the University in Europe, Volume I + II</a:t>
            </a:r>
            <a:r>
              <a:rPr lang="en-US" sz="1000" dirty="0"/>
              <a:t>. Cambridge: Cambridge University Press pp. 69-74; 95-103. 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7742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el">
  <a:themeElements>
    <a:clrScheme name="Essentie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ssentie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45</TotalTime>
  <Words>935</Words>
  <Application>Microsoft Office PowerPoint</Application>
  <PresentationFormat>Breedbeeld</PresentationFormat>
  <Paragraphs>183</Paragraphs>
  <Slides>23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0" baseType="lpstr">
      <vt:lpstr>Arial</vt:lpstr>
      <vt:lpstr>Avenir Book</vt:lpstr>
      <vt:lpstr>Calibri</vt:lpstr>
      <vt:lpstr>Lucida Sans Unicode</vt:lpstr>
      <vt:lpstr>Times New Roman</vt:lpstr>
      <vt:lpstr>Tw Cen MT</vt:lpstr>
      <vt:lpstr>Essentieel</vt:lpstr>
      <vt:lpstr>The fundamentals of commons applied to academia</vt:lpstr>
      <vt:lpstr>Commons? </vt:lpstr>
      <vt:lpstr>commons?  </vt:lpstr>
      <vt:lpstr>Scientific Analysis of commons: since 1980s </vt:lpstr>
      <vt:lpstr>Commons=Groups with rights + collective resources + self-devised rules</vt:lpstr>
      <vt:lpstr>Commons=Groups with rights + collective resources + self-devised rules</vt:lpstr>
      <vt:lpstr>Commons=Groups with rights + collective resources + self-devised rules</vt:lpstr>
      <vt:lpstr>First wave of institutions for collective action: Commons, guilds, waterboards...:  1000-1600 (example netherlands)</vt:lpstr>
      <vt:lpstr>Universities in Europe (1)</vt:lpstr>
      <vt:lpstr>First wave of institutions for collective action: Commons, guilds, waterboards...:  1000-1600 (example netherlands)</vt:lpstr>
      <vt:lpstr>Second wave: Cooperatives, associations, labour unions, 1880-1920</vt:lpstr>
      <vt:lpstr>EvolutiOn of the number of new cooperatives per sector  1990-2012 (netherlands)</vt:lpstr>
      <vt:lpstr>Institutions for collective action</vt:lpstr>
      <vt:lpstr>UNIVERSITAS!</vt:lpstr>
      <vt:lpstr>Institutions for collective action</vt:lpstr>
      <vt:lpstr>The commons and the market: an ambiguous relationship</vt:lpstr>
      <vt:lpstr>Institutions for collective action</vt:lpstr>
      <vt:lpstr>Individual motivations to form/join a collectivity</vt:lpstr>
      <vt:lpstr>Equality or equity?</vt:lpstr>
      <vt:lpstr>Rights come with responsibilities: Tools used to facilitate equity</vt:lpstr>
      <vt:lpstr>Is this applicable to universities?</vt:lpstr>
      <vt:lpstr>Is there no alternative?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common pastures to global commons</dc:title>
  <dc:creator>Tine</dc:creator>
  <cp:lastModifiedBy>De Moor, M. (Tine)</cp:lastModifiedBy>
  <cp:revision>470</cp:revision>
  <cp:lastPrinted>2016-04-19T08:12:04Z</cp:lastPrinted>
  <dcterms:created xsi:type="dcterms:W3CDTF">2010-11-09T09:18:51Z</dcterms:created>
  <dcterms:modified xsi:type="dcterms:W3CDTF">2019-05-14T06:59:56Z</dcterms:modified>
</cp:coreProperties>
</file>