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882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0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7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95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01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32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9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D0F0A7D-996D-4F92-A465-8A9B183E3634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ED111FA-0B07-4BF8-8F7E-7F0B56D70E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6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data.html" TargetMode="External"/><Relationship Id="rId5" Type="http://schemas.openxmlformats.org/officeDocument/2006/relationships/hyperlink" Target="https://www.who.int/gho/database/en/" TargetMode="External"/><Relationship Id="rId4" Type="http://schemas.openxmlformats.org/officeDocument/2006/relationships/hyperlink" Target="https://data.worldbank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77A3-D6A1-4229-BACD-F326FE2DD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2E362-5E59-4A33-AB8D-4FB3DE066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Sanman Yadav</a:t>
            </a:r>
          </a:p>
          <a:p>
            <a:r>
              <a:rPr lang="en-US" dirty="0"/>
              <a:t>smyadav@syr.edu</a:t>
            </a:r>
          </a:p>
        </p:txBody>
      </p:sp>
    </p:spTree>
    <p:extLst>
      <p:ext uri="{BB962C8B-B14F-4D97-AF65-F5344CB8AC3E}">
        <p14:creationId xmlns:p14="http://schemas.microsoft.com/office/powerpoint/2010/main" val="139964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89337D-C1E0-4D51-8CAA-B27B0A17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D805AF-319D-4233-B1F9-9EBD09E69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70" y="1631706"/>
            <a:ext cx="3267187" cy="69427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BAC78-9335-4E20-B844-5F23A2F9F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91" y="727468"/>
            <a:ext cx="3260917" cy="2502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5F33E-C185-4529-8D9D-95FB39303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041" y="1347319"/>
            <a:ext cx="3264408" cy="1263051"/>
          </a:xfrm>
          <a:prstGeom prst="rect">
            <a:avLst/>
          </a:prstGeom>
        </p:spPr>
      </p:pic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6E53D9F9-19C9-4189-B64D-8DA82997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3565455"/>
            <a:ext cx="11260976" cy="2627400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FDAD43EC-C46E-4859-A79E-23D1B3272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702" y="3778143"/>
            <a:ext cx="10916816" cy="2202024"/>
          </a:xfrm>
          <a:prstGeom prst="roundRect">
            <a:avLst>
              <a:gd name="adj" fmla="val 2462"/>
            </a:avLst>
          </a:prstGeom>
          <a:noFill/>
          <a:ln w="38100">
            <a:solidFill>
              <a:srgbClr val="FEF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0D95A-0DA1-4FF2-A0B0-4E904BD1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3962622"/>
            <a:ext cx="3080569" cy="183306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CF7"/>
                </a:solidFill>
              </a:rPr>
              <a:t>Model Accuracy and Recommendations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E61F79-3461-44FB-A17C-8FBDEF24F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886982" y="4879155"/>
            <a:ext cx="694944" cy="0"/>
          </a:xfrm>
          <a:prstGeom prst="line">
            <a:avLst/>
          </a:prstGeom>
          <a:ln w="38100">
            <a:solidFill>
              <a:srgbClr val="FEF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6FD58A-8651-45FC-87E5-4AABE18A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391" y="3962621"/>
            <a:ext cx="6847058" cy="1833068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EFC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11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CD1C-3FCA-4B99-AB8B-E8F5437E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In the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E4BC-42E2-434A-8674-2ABDB4173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learn AWS and how is it used in big data analysis.</a:t>
            </a:r>
          </a:p>
          <a:p>
            <a:r>
              <a:rPr lang="en-US" dirty="0"/>
              <a:t>Will continue to learn about Neural Networks because in the future most of the machine learning algorithms will have at least some Neural Network component to it.</a:t>
            </a:r>
          </a:p>
          <a:p>
            <a:r>
              <a:rPr lang="en-US" dirty="0"/>
              <a:t>Learn more about data visualization tools like Tableau and Power BI.</a:t>
            </a:r>
          </a:p>
          <a:p>
            <a:pPr marL="0" indent="0">
              <a:buNone/>
            </a:pPr>
            <a:r>
              <a:rPr lang="en-US" dirty="0"/>
              <a:t>Job and Internship.</a:t>
            </a:r>
          </a:p>
          <a:p>
            <a:pPr>
              <a:buFontTx/>
              <a:buChar char="-"/>
            </a:pPr>
            <a:r>
              <a:rPr lang="en-US" dirty="0"/>
              <a:t>I interned at Gartner Inc. this summer as Data Science Intern.</a:t>
            </a:r>
          </a:p>
          <a:p>
            <a:pPr>
              <a:buFontTx/>
              <a:buChar char="-"/>
            </a:pPr>
            <a:r>
              <a:rPr lang="en-US" dirty="0"/>
              <a:t>As of now I am giving interviews but haven’t received any job offers. </a:t>
            </a:r>
          </a:p>
        </p:txBody>
      </p:sp>
    </p:spTree>
    <p:extLst>
      <p:ext uri="{BB962C8B-B14F-4D97-AF65-F5344CB8AC3E}">
        <p14:creationId xmlns:p14="http://schemas.microsoft.com/office/powerpoint/2010/main" val="144758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6881CB0-1221-43BE-BE77-866AB4D5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BD77A15-12B8-4FAB-A167-E0D60E5C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5D0DD1E-3DFD-459C-AF93-74007A3D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1E32EF0-93A9-42DF-953A-1574E58C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3F2476-AF66-478D-98AC-4E572A85C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7" name="Freeform 206">
              <a:extLst>
                <a:ext uri="{FF2B5EF4-FFF2-40B4-BE49-F238E27FC236}">
                  <a16:creationId xmlns:a16="http://schemas.microsoft.com/office/drawing/2014/main" id="{C1FF5215-F946-48D6-BA7C-5BCEBE2D1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211">
              <a:extLst>
                <a:ext uri="{FF2B5EF4-FFF2-40B4-BE49-F238E27FC236}">
                  <a16:creationId xmlns:a16="http://schemas.microsoft.com/office/drawing/2014/main" id="{E9B1CB7D-F5B1-40C6-9E55-F1314B9B5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F5362-ECD6-4C1D-9DFE-15BF70945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A420AC1-9DFB-4806-AB5E-CFD3432E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9FD464-BBF4-4AF0-BF01-7F884812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4580DAE-FA9C-4749-B517-14F956243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7D6EE69-4BE4-42B7-A74A-C6000998E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93EB3562-7FD7-4D4E-B600-10C5DBC59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28" name="Freeform 159">
            <a:extLst>
              <a:ext uri="{FF2B5EF4-FFF2-40B4-BE49-F238E27FC236}">
                <a16:creationId xmlns:a16="http://schemas.microsoft.com/office/drawing/2014/main" id="{17B0E5A8-6AF1-417B-A7C3-E7DB7651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52688" y="1262063"/>
            <a:ext cx="7286625" cy="4333875"/>
          </a:xfrm>
          <a:custGeom>
            <a:avLst/>
            <a:gdLst/>
            <a:ahLst/>
            <a:cxnLst/>
            <a:rect l="0" t="0" r="r" b="b"/>
            <a:pathLst>
              <a:path w="4590" h="2730">
                <a:moveTo>
                  <a:pt x="200" y="0"/>
                </a:moveTo>
                <a:lnTo>
                  <a:pt x="4390" y="0"/>
                </a:lnTo>
                <a:lnTo>
                  <a:pt x="4430" y="4"/>
                </a:lnTo>
                <a:lnTo>
                  <a:pt x="4468" y="15"/>
                </a:lnTo>
                <a:lnTo>
                  <a:pt x="4501" y="33"/>
                </a:lnTo>
                <a:lnTo>
                  <a:pt x="4532" y="59"/>
                </a:lnTo>
                <a:lnTo>
                  <a:pt x="4555" y="88"/>
                </a:lnTo>
                <a:lnTo>
                  <a:pt x="4575" y="123"/>
                </a:lnTo>
                <a:lnTo>
                  <a:pt x="4586" y="160"/>
                </a:lnTo>
                <a:lnTo>
                  <a:pt x="4590" y="201"/>
                </a:lnTo>
                <a:lnTo>
                  <a:pt x="4590" y="2529"/>
                </a:lnTo>
                <a:lnTo>
                  <a:pt x="4586" y="2570"/>
                </a:lnTo>
                <a:lnTo>
                  <a:pt x="4575" y="2607"/>
                </a:lnTo>
                <a:lnTo>
                  <a:pt x="4555" y="2642"/>
                </a:lnTo>
                <a:lnTo>
                  <a:pt x="4532" y="2672"/>
                </a:lnTo>
                <a:lnTo>
                  <a:pt x="4501" y="2697"/>
                </a:lnTo>
                <a:lnTo>
                  <a:pt x="4468" y="2715"/>
                </a:lnTo>
                <a:lnTo>
                  <a:pt x="4430" y="2726"/>
                </a:lnTo>
                <a:lnTo>
                  <a:pt x="4390" y="2730"/>
                </a:lnTo>
                <a:lnTo>
                  <a:pt x="200" y="2730"/>
                </a:lnTo>
                <a:lnTo>
                  <a:pt x="160" y="2726"/>
                </a:lnTo>
                <a:lnTo>
                  <a:pt x="122" y="2715"/>
                </a:lnTo>
                <a:lnTo>
                  <a:pt x="89" y="2697"/>
                </a:lnTo>
                <a:lnTo>
                  <a:pt x="58" y="2672"/>
                </a:lnTo>
                <a:lnTo>
                  <a:pt x="35" y="2642"/>
                </a:lnTo>
                <a:lnTo>
                  <a:pt x="15" y="2607"/>
                </a:lnTo>
                <a:lnTo>
                  <a:pt x="4" y="2570"/>
                </a:lnTo>
                <a:lnTo>
                  <a:pt x="0" y="2529"/>
                </a:lnTo>
                <a:lnTo>
                  <a:pt x="0" y="201"/>
                </a:lnTo>
                <a:lnTo>
                  <a:pt x="4" y="160"/>
                </a:lnTo>
                <a:lnTo>
                  <a:pt x="15" y="123"/>
                </a:lnTo>
                <a:lnTo>
                  <a:pt x="35" y="88"/>
                </a:lnTo>
                <a:lnTo>
                  <a:pt x="58" y="59"/>
                </a:lnTo>
                <a:lnTo>
                  <a:pt x="89" y="33"/>
                </a:lnTo>
                <a:lnTo>
                  <a:pt x="122" y="15"/>
                </a:lnTo>
                <a:lnTo>
                  <a:pt x="160" y="4"/>
                </a:lnTo>
                <a:lnTo>
                  <a:pt x="200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164">
            <a:extLst>
              <a:ext uri="{FF2B5EF4-FFF2-40B4-BE49-F238E27FC236}">
                <a16:creationId xmlns:a16="http://schemas.microsoft.com/office/drawing/2014/main" id="{EE40C302-D1B9-4040-9A63-CC77E5C7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43188" y="1452563"/>
            <a:ext cx="6905625" cy="3952875"/>
          </a:xfrm>
          <a:custGeom>
            <a:avLst/>
            <a:gdLst/>
            <a:ahLst/>
            <a:cxnLst/>
            <a:rect l="0" t="0" r="r" b="b"/>
            <a:pathLst>
              <a:path w="4350" h="2490">
                <a:moveTo>
                  <a:pt x="80" y="28"/>
                </a:moveTo>
                <a:lnTo>
                  <a:pt x="63" y="30"/>
                </a:lnTo>
                <a:lnTo>
                  <a:pt x="50" y="38"/>
                </a:lnTo>
                <a:lnTo>
                  <a:pt x="38" y="49"/>
                </a:lnTo>
                <a:lnTo>
                  <a:pt x="30" y="63"/>
                </a:lnTo>
                <a:lnTo>
                  <a:pt x="28" y="79"/>
                </a:lnTo>
                <a:lnTo>
                  <a:pt x="28" y="2411"/>
                </a:lnTo>
                <a:lnTo>
                  <a:pt x="30" y="2427"/>
                </a:lnTo>
                <a:lnTo>
                  <a:pt x="38" y="2441"/>
                </a:lnTo>
                <a:lnTo>
                  <a:pt x="50" y="2452"/>
                </a:lnTo>
                <a:lnTo>
                  <a:pt x="63" y="2460"/>
                </a:lnTo>
                <a:lnTo>
                  <a:pt x="80" y="2462"/>
                </a:lnTo>
                <a:lnTo>
                  <a:pt x="4270" y="2462"/>
                </a:lnTo>
                <a:lnTo>
                  <a:pt x="4287" y="2460"/>
                </a:lnTo>
                <a:lnTo>
                  <a:pt x="4300" y="2452"/>
                </a:lnTo>
                <a:lnTo>
                  <a:pt x="4312" y="2441"/>
                </a:lnTo>
                <a:lnTo>
                  <a:pt x="4320" y="2427"/>
                </a:lnTo>
                <a:lnTo>
                  <a:pt x="4322" y="2411"/>
                </a:lnTo>
                <a:lnTo>
                  <a:pt x="4322" y="79"/>
                </a:lnTo>
                <a:lnTo>
                  <a:pt x="4320" y="63"/>
                </a:lnTo>
                <a:lnTo>
                  <a:pt x="4312" y="49"/>
                </a:lnTo>
                <a:lnTo>
                  <a:pt x="4300" y="38"/>
                </a:lnTo>
                <a:lnTo>
                  <a:pt x="4287" y="30"/>
                </a:lnTo>
                <a:lnTo>
                  <a:pt x="4270" y="28"/>
                </a:lnTo>
                <a:lnTo>
                  <a:pt x="80" y="28"/>
                </a:lnTo>
                <a:close/>
                <a:moveTo>
                  <a:pt x="80" y="0"/>
                </a:moveTo>
                <a:lnTo>
                  <a:pt x="4270" y="0"/>
                </a:lnTo>
                <a:lnTo>
                  <a:pt x="4295" y="4"/>
                </a:lnTo>
                <a:lnTo>
                  <a:pt x="4317" y="16"/>
                </a:lnTo>
                <a:lnTo>
                  <a:pt x="4334" y="33"/>
                </a:lnTo>
                <a:lnTo>
                  <a:pt x="4346" y="54"/>
                </a:lnTo>
                <a:lnTo>
                  <a:pt x="4350" y="79"/>
                </a:lnTo>
                <a:lnTo>
                  <a:pt x="4350" y="2411"/>
                </a:lnTo>
                <a:lnTo>
                  <a:pt x="4346" y="2436"/>
                </a:lnTo>
                <a:lnTo>
                  <a:pt x="4334" y="2457"/>
                </a:lnTo>
                <a:lnTo>
                  <a:pt x="4317" y="2474"/>
                </a:lnTo>
                <a:lnTo>
                  <a:pt x="4295" y="2486"/>
                </a:lnTo>
                <a:lnTo>
                  <a:pt x="4270" y="2490"/>
                </a:lnTo>
                <a:lnTo>
                  <a:pt x="80" y="2490"/>
                </a:lnTo>
                <a:lnTo>
                  <a:pt x="55" y="2486"/>
                </a:lnTo>
                <a:lnTo>
                  <a:pt x="33" y="2474"/>
                </a:lnTo>
                <a:lnTo>
                  <a:pt x="16" y="2457"/>
                </a:lnTo>
                <a:lnTo>
                  <a:pt x="4" y="2436"/>
                </a:lnTo>
                <a:lnTo>
                  <a:pt x="0" y="2411"/>
                </a:lnTo>
                <a:lnTo>
                  <a:pt x="0" y="79"/>
                </a:lnTo>
                <a:lnTo>
                  <a:pt x="4" y="54"/>
                </a:lnTo>
                <a:lnTo>
                  <a:pt x="16" y="33"/>
                </a:lnTo>
                <a:lnTo>
                  <a:pt x="33" y="16"/>
                </a:lnTo>
                <a:lnTo>
                  <a:pt x="55" y="4"/>
                </a:lnTo>
                <a:lnTo>
                  <a:pt x="8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6329DE-1FCB-4FEB-B65A-EB92F5D2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952" y="1830580"/>
            <a:ext cx="5873748" cy="181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5000"/>
              </a:lnSpc>
            </a:pPr>
            <a:r>
              <a:rPr lang="en-US" sz="3900" dirty="0">
                <a:solidFill>
                  <a:schemeClr val="tx2"/>
                </a:solidFill>
              </a:rPr>
              <a:t>THANK YOU…..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52C93F-C061-46CA-B0A1-95DBD3785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862794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06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594E-1190-4F8A-B254-862E8386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51A1-5063-4BC6-9FDF-41732AF7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 687 – Helped me get to know what is data science and how the data science project pipeline works.</a:t>
            </a:r>
          </a:p>
          <a:p>
            <a:r>
              <a:rPr lang="en-US" dirty="0"/>
              <a:t>IST 652 – Helped me understand how to scrape data from different websites to use for my analysis. Was an introduction to NoSQL. Helped me understand how to organize unstructured data for analysis.</a:t>
            </a:r>
          </a:p>
          <a:p>
            <a:r>
              <a:rPr lang="en-US" dirty="0"/>
              <a:t>IST 659 – Helped me make complex queries and I had to create a database form scratch and populate it and maintain it.</a:t>
            </a:r>
          </a:p>
          <a:p>
            <a:r>
              <a:rPr lang="en-US" dirty="0"/>
              <a:t>IST 718 – Gave me an hands on experience on big data technologies and went in deep when it came to statistical analysis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1391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8BA1-3E22-401A-B069-70B1E5C3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D485-2623-450E-8E7E-6BFF7596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 719 – Helped me understand visuals and to tell a story from my visuals. This course helped me understand the importance of good visuals.</a:t>
            </a:r>
          </a:p>
          <a:p>
            <a:r>
              <a:rPr lang="en-US" dirty="0"/>
              <a:t>IST 722 – Developed a unified data warehouse. Did ROLAP, MOLAP and maintained a data warehouse.</a:t>
            </a:r>
          </a:p>
          <a:p>
            <a:r>
              <a:rPr lang="en-US" dirty="0"/>
              <a:t>IST 707 – Helped me solidify all the concepts that I learnt in IST 718. The project in this was the most well rounded because I got to use all the techniques that I learnt. </a:t>
            </a:r>
          </a:p>
          <a:p>
            <a:r>
              <a:rPr lang="en-US" dirty="0"/>
              <a:t>SCM 651 – This got me to think about a problem from a business perspective and present in the most concise manner.</a:t>
            </a:r>
          </a:p>
        </p:txBody>
      </p:sp>
    </p:spTree>
    <p:extLst>
      <p:ext uri="{BB962C8B-B14F-4D97-AF65-F5344CB8AC3E}">
        <p14:creationId xmlns:p14="http://schemas.microsoft.com/office/powerpoint/2010/main" val="30523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CC8A-9F3C-4802-8C87-FCEE40D6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4104-8389-463A-B3FA-C3AE4EE52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 653 – I understood many different techniques to find which factors that affect the market. </a:t>
            </a:r>
            <a:r>
              <a:rPr lang="en-US" dirty="0" err="1"/>
              <a:t>Eg.</a:t>
            </a:r>
            <a:r>
              <a:rPr lang="en-US" dirty="0"/>
              <a:t> PCA</a:t>
            </a:r>
          </a:p>
          <a:p>
            <a:r>
              <a:rPr lang="en-US" dirty="0"/>
              <a:t>MBC 638 – Learned statistical concepts and different ways to check for distribution of data. This course also taught me about hypothesis testing and confidence intervals.</a:t>
            </a:r>
          </a:p>
          <a:p>
            <a:r>
              <a:rPr lang="en-US" dirty="0"/>
              <a:t>CIS 700 – I got to learn about different neural networks and their applications. Since the course was based on reading research papers , I got to use research papers formulas to code in my assignments and labs.</a:t>
            </a:r>
          </a:p>
        </p:txBody>
      </p:sp>
    </p:spTree>
    <p:extLst>
      <p:ext uri="{BB962C8B-B14F-4D97-AF65-F5344CB8AC3E}">
        <p14:creationId xmlns:p14="http://schemas.microsoft.com/office/powerpoint/2010/main" val="253867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5B64-4A62-441C-B724-91C43F07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DA0F-446F-4B26-82F5-C3320213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course of my masters I had a hands on number of tools. Some of them are: Python, R, SQL, NoSQL, </a:t>
            </a:r>
            <a:r>
              <a:rPr lang="en-US" dirty="0" err="1"/>
              <a:t>PySpark</a:t>
            </a:r>
            <a:r>
              <a:rPr lang="en-US" dirty="0"/>
              <a:t>, Hadoop, Docker, Weka, MS Access, MongoDB, </a:t>
            </a:r>
            <a:r>
              <a:rPr lang="en-US" dirty="0" err="1"/>
              <a:t>PyMongo</a:t>
            </a:r>
            <a:r>
              <a:rPr lang="en-US" dirty="0"/>
              <a:t>, Jira, Tableau, </a:t>
            </a:r>
            <a:r>
              <a:rPr lang="en-US" dirty="0" err="1"/>
              <a:t>PowerBI</a:t>
            </a:r>
            <a:r>
              <a:rPr lang="en-US" dirty="0"/>
              <a:t>, SAP, MSSQL, MS Visio</a:t>
            </a:r>
          </a:p>
          <a:p>
            <a:r>
              <a:rPr lang="en-US" dirty="0"/>
              <a:t>During the course of my masters I also had a chance to learn some machine learning algorithms. Some of them are: Linear Regression, Logistic Regression, Random Forest, Decision Tree, Gradient Boosting, </a:t>
            </a:r>
            <a:r>
              <a:rPr lang="en-US" dirty="0" err="1"/>
              <a:t>XGBoost</a:t>
            </a:r>
            <a:r>
              <a:rPr lang="en-US" dirty="0"/>
              <a:t>, SVM, PCA, Naïve Bayes, Convolutional/ Recurrent/ Wide Residual/ Echo State/ Hopfield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419924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CFE6-4633-4DDD-9566-E3BCECBF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Scorces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D26B-7EF6-4C85-96BF-48184986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Kaggle: </a:t>
            </a:r>
            <a:r>
              <a:rPr lang="en-US" dirty="0">
                <a:hlinkClick r:id="rId2"/>
              </a:rPr>
              <a:t>https://www.Kaggle.com</a:t>
            </a:r>
            <a:endParaRPr lang="en-US" dirty="0"/>
          </a:p>
          <a:p>
            <a:r>
              <a:rPr lang="en-US" dirty="0"/>
              <a:t>UCI Repository: </a:t>
            </a:r>
            <a:r>
              <a:rPr lang="en-US" dirty="0">
                <a:hlinkClick r:id="rId3"/>
              </a:rPr>
              <a:t>https://archive.ics.uci.edu/ml/index.php</a:t>
            </a:r>
            <a:endParaRPr lang="en-US" dirty="0"/>
          </a:p>
          <a:p>
            <a:r>
              <a:rPr lang="en-US" dirty="0"/>
              <a:t>World Bank Open Data: </a:t>
            </a:r>
            <a:r>
              <a:rPr lang="en-US" dirty="0">
                <a:hlinkClick r:id="rId4"/>
              </a:rPr>
              <a:t>https://data.worldbank.org/</a:t>
            </a:r>
            <a:endParaRPr lang="en-US" dirty="0"/>
          </a:p>
          <a:p>
            <a:r>
              <a:rPr lang="en-US" dirty="0"/>
              <a:t>WHO – Open Data Repository: </a:t>
            </a:r>
            <a:r>
              <a:rPr lang="en-US" dirty="0">
                <a:hlinkClick r:id="rId5"/>
              </a:rPr>
              <a:t>https://www.who.int/gho/database/en/</a:t>
            </a:r>
            <a:endParaRPr lang="en-US" dirty="0"/>
          </a:p>
          <a:p>
            <a:r>
              <a:rPr lang="en-US" dirty="0"/>
              <a:t>US Census Bureau: </a:t>
            </a:r>
            <a:r>
              <a:rPr lang="en-US" dirty="0">
                <a:hlinkClick r:id="rId6"/>
              </a:rPr>
              <a:t>https://www.census.gov/data.html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4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BFFB-4A26-437D-80B4-44F64499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79385-A370-4740-B896-E9F5411A5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0" y="2301812"/>
            <a:ext cx="5379636" cy="3987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88CF7-D742-4F80-9D46-262D1F0FF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54" y="2301811"/>
            <a:ext cx="5505856" cy="39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CE4-C420-418A-A4A6-DF34A285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Models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3FF909-D6CB-4122-A72D-63E876D0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290454"/>
            <a:ext cx="7802064" cy="102884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680A0-6994-4A3E-9590-10B9FDE7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480691"/>
            <a:ext cx="8192643" cy="743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6FBD0E-6D9C-4E98-B7F0-9FAAAA052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385138"/>
            <a:ext cx="775443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4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089337D-C1E0-4D51-8CAA-B27B0A17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52408-B13C-4D9B-8D7B-29E3F7244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" r="-2" b="-2"/>
          <a:stretch/>
        </p:blipFill>
        <p:spPr>
          <a:xfrm>
            <a:off x="880470" y="771990"/>
            <a:ext cx="3267187" cy="241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3BB402-BBEA-4303-8FB6-76F915C1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r="3" b="3"/>
          <a:stretch/>
        </p:blipFill>
        <p:spPr>
          <a:xfrm>
            <a:off x="4469391" y="862531"/>
            <a:ext cx="3260917" cy="2232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C6545-20DE-463A-8D7B-2A0048F962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8629"/>
          <a:stretch/>
        </p:blipFill>
        <p:spPr>
          <a:xfrm>
            <a:off x="8052041" y="926262"/>
            <a:ext cx="3264408" cy="2105166"/>
          </a:xfrm>
          <a:prstGeom prst="rect">
            <a:avLst/>
          </a:prstGeom>
        </p:spPr>
      </p:pic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6E53D9F9-19C9-4189-B64D-8DA82997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67784" y="3565455"/>
            <a:ext cx="11260976" cy="2627400"/>
          </a:xfrm>
          <a:prstGeom prst="roundRect">
            <a:avLst>
              <a:gd name="adj" fmla="val 522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8">
            <a:extLst>
              <a:ext uri="{FF2B5EF4-FFF2-40B4-BE49-F238E27FC236}">
                <a16:creationId xmlns:a16="http://schemas.microsoft.com/office/drawing/2014/main" id="{FDAD43EC-C46E-4859-A79E-23D1B3272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702" y="3778143"/>
            <a:ext cx="10916816" cy="2202024"/>
          </a:xfrm>
          <a:prstGeom prst="roundRect">
            <a:avLst>
              <a:gd name="adj" fmla="val 2462"/>
            </a:avLst>
          </a:prstGeom>
          <a:noFill/>
          <a:ln w="38100">
            <a:solidFill>
              <a:srgbClr val="FEFC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3576-A0B9-40B3-8531-7689CFE5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8" y="3962622"/>
            <a:ext cx="3080569" cy="183306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CF7"/>
                </a:solidFill>
              </a:rPr>
              <a:t>Analysis and Visualization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E61F79-3461-44FB-A17C-8FBDEF24F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886982" y="4879155"/>
            <a:ext cx="694944" cy="0"/>
          </a:xfrm>
          <a:prstGeom prst="line">
            <a:avLst/>
          </a:prstGeom>
          <a:ln w="38100">
            <a:solidFill>
              <a:srgbClr val="FEF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6FAC4CCE-C0FA-48C0-B5B2-63EE16FC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9391" y="3962621"/>
            <a:ext cx="6847058" cy="1833068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FEFC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91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622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Schoolbook</vt:lpstr>
      <vt:lpstr>Corbel</vt:lpstr>
      <vt:lpstr>Feathered</vt:lpstr>
      <vt:lpstr>APPLIED DATA SCIENCE PORTFOLIO</vt:lpstr>
      <vt:lpstr>Courses</vt:lpstr>
      <vt:lpstr>Courses (continued)</vt:lpstr>
      <vt:lpstr>Courses (continued)</vt:lpstr>
      <vt:lpstr>Tools and Technologies</vt:lpstr>
      <vt:lpstr>Data Scorces</vt:lpstr>
      <vt:lpstr>Organizing Data</vt:lpstr>
      <vt:lpstr>Building Models</vt:lpstr>
      <vt:lpstr>Analysis and Visualization</vt:lpstr>
      <vt:lpstr>Model Accuracy and Recommendations</vt:lpstr>
      <vt:lpstr>Next Steps In the Journey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PORTFOLIO</dc:title>
  <dc:creator>Sanman Mahadeo Yadav</dc:creator>
  <cp:lastModifiedBy>Sanman Mahadeo Yadav</cp:lastModifiedBy>
  <cp:revision>3</cp:revision>
  <dcterms:created xsi:type="dcterms:W3CDTF">2019-12-10T01:15:16Z</dcterms:created>
  <dcterms:modified xsi:type="dcterms:W3CDTF">2019-12-10T02:07:48Z</dcterms:modified>
</cp:coreProperties>
</file>