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5" r:id="rId17"/>
    <p:sldId id="286" r:id="rId18"/>
    <p:sldId id="284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63" r:id="rId27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9"/>
      <p:bold r:id="rId30"/>
      <p:italic r:id="rId31"/>
      <p:boldItalic r:id="rId32"/>
    </p:embeddedFont>
    <p:embeddedFont>
      <p:font typeface="Montserrat" panose="020B0604020202020204" charset="0"/>
      <p:regular r:id="rId33"/>
      <p:bold r:id="rId34"/>
      <p:italic r:id="rId35"/>
      <p:boldItalic r:id="rId36"/>
    </p:embeddedFont>
    <p:embeddedFont>
      <p:font typeface="Montserrat ExtraBold" panose="020B0604020202020204" charset="0"/>
      <p:bold r:id="rId37"/>
      <p:boldItalic r:id="rId38"/>
    </p:embeddedFont>
    <p:embeddedFont>
      <p:font typeface="Montserrat Ligh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DE9CF-992C-4346-8A38-A06C70AC4736}" type="doc">
      <dgm:prSet loTypeId="urn:microsoft.com/office/officeart/2011/layout/CircleProcess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86B38E9-4DD5-4FB1-9D1D-3A35BDC308E6}">
      <dgm:prSet phldrT="[Text]" custT="1"/>
      <dgm:spPr/>
      <dgm:t>
        <a:bodyPr/>
        <a:lstStyle/>
        <a:p>
          <a:r>
            <a:rPr lang="en-US" sz="1100" dirty="0"/>
            <a:t>Formulated Business Questions</a:t>
          </a:r>
        </a:p>
      </dgm:t>
    </dgm:pt>
    <dgm:pt modelId="{B30ED2E0-F20E-4C14-A80E-8E0C5A316705}" type="parTrans" cxnId="{F4701C35-B311-4074-8F20-062F207F0410}">
      <dgm:prSet/>
      <dgm:spPr/>
      <dgm:t>
        <a:bodyPr/>
        <a:lstStyle/>
        <a:p>
          <a:endParaRPr lang="en-US"/>
        </a:p>
      </dgm:t>
    </dgm:pt>
    <dgm:pt modelId="{7F431CDF-0C4F-4DE8-965E-5B5AFEAE5E2A}" type="sibTrans" cxnId="{F4701C35-B311-4074-8F20-062F207F0410}">
      <dgm:prSet/>
      <dgm:spPr/>
      <dgm:t>
        <a:bodyPr/>
        <a:lstStyle/>
        <a:p>
          <a:endParaRPr lang="en-US"/>
        </a:p>
      </dgm:t>
    </dgm:pt>
    <dgm:pt modelId="{FA4D3A5E-7011-40C2-8E54-9DA30586F3A7}">
      <dgm:prSet phldrT="[Text]" custT="1"/>
      <dgm:spPr/>
      <dgm:t>
        <a:bodyPr/>
        <a:lstStyle/>
        <a:p>
          <a:r>
            <a:rPr lang="en-US" sz="1100" dirty="0"/>
            <a:t>Loaded the Data</a:t>
          </a:r>
        </a:p>
      </dgm:t>
    </dgm:pt>
    <dgm:pt modelId="{F27B1922-D5C8-4B48-A529-6E043DE548B4}" type="parTrans" cxnId="{2B1DB968-6D7C-4F12-94A3-230C060C7CC3}">
      <dgm:prSet/>
      <dgm:spPr/>
      <dgm:t>
        <a:bodyPr/>
        <a:lstStyle/>
        <a:p>
          <a:endParaRPr lang="en-US"/>
        </a:p>
      </dgm:t>
    </dgm:pt>
    <dgm:pt modelId="{0862F8D9-B195-4603-8D28-0F35E63C8850}" type="sibTrans" cxnId="{2B1DB968-6D7C-4F12-94A3-230C060C7CC3}">
      <dgm:prSet/>
      <dgm:spPr/>
      <dgm:t>
        <a:bodyPr/>
        <a:lstStyle/>
        <a:p>
          <a:endParaRPr lang="en-US"/>
        </a:p>
      </dgm:t>
    </dgm:pt>
    <dgm:pt modelId="{873976AE-D455-49E8-BA8B-FF5DB18A9C26}">
      <dgm:prSet phldrT="[Text]" custT="1"/>
      <dgm:spPr/>
      <dgm:t>
        <a:bodyPr/>
        <a:lstStyle/>
        <a:p>
          <a:r>
            <a:rPr lang="en-US" sz="1100" dirty="0"/>
            <a:t>Cleaned it by removing missing data</a:t>
          </a:r>
        </a:p>
      </dgm:t>
    </dgm:pt>
    <dgm:pt modelId="{088545BF-0ECB-4E7A-8FC7-2CC253739978}" type="parTrans" cxnId="{982FA490-0F69-44A3-9A56-69A40F1F7DF0}">
      <dgm:prSet/>
      <dgm:spPr/>
      <dgm:t>
        <a:bodyPr/>
        <a:lstStyle/>
        <a:p>
          <a:endParaRPr lang="en-US"/>
        </a:p>
      </dgm:t>
    </dgm:pt>
    <dgm:pt modelId="{32A92B16-1CB4-485B-8169-B95E0835C03A}" type="sibTrans" cxnId="{982FA490-0F69-44A3-9A56-69A40F1F7DF0}">
      <dgm:prSet/>
      <dgm:spPr/>
      <dgm:t>
        <a:bodyPr/>
        <a:lstStyle/>
        <a:p>
          <a:endParaRPr lang="en-US"/>
        </a:p>
      </dgm:t>
    </dgm:pt>
    <dgm:pt modelId="{78DFA63F-939D-4E81-BD75-18BE5597E4FC}">
      <dgm:prSet phldrT="[Text]" custT="1"/>
      <dgm:spPr/>
      <dgm:t>
        <a:bodyPr/>
        <a:lstStyle/>
        <a:p>
          <a:r>
            <a:rPr lang="en-US" sz="1000" dirty="0"/>
            <a:t>Carried out Descriptive and Inferential Statistics on the data</a:t>
          </a:r>
        </a:p>
      </dgm:t>
    </dgm:pt>
    <dgm:pt modelId="{363F202B-2891-4280-B917-22B9AB9FED9B}" type="parTrans" cxnId="{5A804FFA-347C-415F-A84F-9B10F6EBB193}">
      <dgm:prSet/>
      <dgm:spPr/>
      <dgm:t>
        <a:bodyPr/>
        <a:lstStyle/>
        <a:p>
          <a:endParaRPr lang="en-US"/>
        </a:p>
      </dgm:t>
    </dgm:pt>
    <dgm:pt modelId="{3851B10C-5D99-4826-B86C-CB9D297DED97}" type="sibTrans" cxnId="{5A804FFA-347C-415F-A84F-9B10F6EBB193}">
      <dgm:prSet/>
      <dgm:spPr/>
      <dgm:t>
        <a:bodyPr/>
        <a:lstStyle/>
        <a:p>
          <a:endParaRPr lang="en-US"/>
        </a:p>
      </dgm:t>
    </dgm:pt>
    <dgm:pt modelId="{FBDFD1E2-890E-4C9F-9FD6-42DBEB06AB6D}">
      <dgm:prSet phldrT="[Text]" custT="1"/>
      <dgm:spPr/>
      <dgm:t>
        <a:bodyPr/>
        <a:lstStyle/>
        <a:p>
          <a:r>
            <a:rPr lang="en-US" sz="1000" dirty="0"/>
            <a:t>Created Visualization to represent data in an easy to understand format</a:t>
          </a:r>
        </a:p>
      </dgm:t>
    </dgm:pt>
    <dgm:pt modelId="{151FC66D-0825-430C-9B62-1415EF89274B}" type="parTrans" cxnId="{7A890AC9-4F95-43D7-A563-B3704111DA32}">
      <dgm:prSet/>
      <dgm:spPr/>
      <dgm:t>
        <a:bodyPr/>
        <a:lstStyle/>
        <a:p>
          <a:endParaRPr lang="en-US"/>
        </a:p>
      </dgm:t>
    </dgm:pt>
    <dgm:pt modelId="{D4DBFDBC-835A-40B5-A213-CC39F421CB8A}" type="sibTrans" cxnId="{7A890AC9-4F95-43D7-A563-B3704111DA32}">
      <dgm:prSet/>
      <dgm:spPr/>
      <dgm:t>
        <a:bodyPr/>
        <a:lstStyle/>
        <a:p>
          <a:endParaRPr lang="en-US"/>
        </a:p>
      </dgm:t>
    </dgm:pt>
    <dgm:pt modelId="{C858A8BA-D0AE-471B-9C48-94ECFBDC65A8}">
      <dgm:prSet phldrT="[Text]" custT="1"/>
      <dgm:spPr/>
      <dgm:t>
        <a:bodyPr/>
        <a:lstStyle/>
        <a:p>
          <a:r>
            <a:rPr lang="en-US" sz="900" dirty="0"/>
            <a:t>Constructed models to analyze data &amp; confirm facts obtained from statistical analysis</a:t>
          </a:r>
        </a:p>
      </dgm:t>
    </dgm:pt>
    <dgm:pt modelId="{3B7BCA74-0582-4F3E-B387-229607960F43}" type="parTrans" cxnId="{B0F86C5F-E3CD-4350-9BF2-8D7AA53D7E7D}">
      <dgm:prSet/>
      <dgm:spPr/>
      <dgm:t>
        <a:bodyPr/>
        <a:lstStyle/>
        <a:p>
          <a:endParaRPr lang="en-US"/>
        </a:p>
      </dgm:t>
    </dgm:pt>
    <dgm:pt modelId="{9359092E-837E-4513-938B-41B24B15B985}" type="sibTrans" cxnId="{B0F86C5F-E3CD-4350-9BF2-8D7AA53D7E7D}">
      <dgm:prSet/>
      <dgm:spPr/>
      <dgm:t>
        <a:bodyPr/>
        <a:lstStyle/>
        <a:p>
          <a:endParaRPr lang="en-US"/>
        </a:p>
      </dgm:t>
    </dgm:pt>
    <dgm:pt modelId="{42748700-4E6A-4E8B-93C0-65B86F6A2574}">
      <dgm:prSet phldrT="[Text]" custT="1"/>
      <dgm:spPr/>
      <dgm:t>
        <a:bodyPr/>
        <a:lstStyle/>
        <a:p>
          <a:r>
            <a:rPr lang="en-US" sz="1100" dirty="0"/>
            <a:t>Devised recommendations and actionable Insights</a:t>
          </a:r>
        </a:p>
      </dgm:t>
    </dgm:pt>
    <dgm:pt modelId="{4F021D9C-73C4-44CF-9209-79DB8405C1E8}" type="parTrans" cxnId="{CA66528C-B924-470C-BF34-EF6609895AA5}">
      <dgm:prSet/>
      <dgm:spPr/>
      <dgm:t>
        <a:bodyPr/>
        <a:lstStyle/>
        <a:p>
          <a:endParaRPr lang="en-US"/>
        </a:p>
      </dgm:t>
    </dgm:pt>
    <dgm:pt modelId="{4A71A777-3163-4796-9C50-EE125710C021}" type="sibTrans" cxnId="{CA66528C-B924-470C-BF34-EF6609895AA5}">
      <dgm:prSet/>
      <dgm:spPr/>
      <dgm:t>
        <a:bodyPr/>
        <a:lstStyle/>
        <a:p>
          <a:endParaRPr lang="en-US"/>
        </a:p>
      </dgm:t>
    </dgm:pt>
    <dgm:pt modelId="{AD309A56-BE92-461D-B19F-D55708E3B9E7}" type="pres">
      <dgm:prSet presAssocID="{DBEDE9CF-992C-4346-8A38-A06C70AC4736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CADD50F6-AEBE-4399-8F76-D454536ADAF4}" type="pres">
      <dgm:prSet presAssocID="{42748700-4E6A-4E8B-93C0-65B86F6A2574}" presName="Accent7" presStyleCnt="0"/>
      <dgm:spPr/>
    </dgm:pt>
    <dgm:pt modelId="{E3100803-50C0-46D9-811B-174191897053}" type="pres">
      <dgm:prSet presAssocID="{42748700-4E6A-4E8B-93C0-65B86F6A2574}" presName="Accent" presStyleLbl="node1" presStyleIdx="0" presStyleCnt="7"/>
      <dgm:spPr/>
    </dgm:pt>
    <dgm:pt modelId="{9350D44D-28A7-4CF6-82FD-2F91B1F81780}" type="pres">
      <dgm:prSet presAssocID="{42748700-4E6A-4E8B-93C0-65B86F6A2574}" presName="ParentBackground7" presStyleCnt="0"/>
      <dgm:spPr/>
    </dgm:pt>
    <dgm:pt modelId="{FD621901-215F-434F-9FBD-A54E55C8A86F}" type="pres">
      <dgm:prSet presAssocID="{42748700-4E6A-4E8B-93C0-65B86F6A2574}" presName="ParentBackground" presStyleLbl="fgAcc1" presStyleIdx="0" presStyleCnt="7"/>
      <dgm:spPr/>
    </dgm:pt>
    <dgm:pt modelId="{795569ED-5767-46C2-9C14-B462427C5128}" type="pres">
      <dgm:prSet presAssocID="{42748700-4E6A-4E8B-93C0-65B86F6A2574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747F656-6894-43D3-9E69-75857468D49C}" type="pres">
      <dgm:prSet presAssocID="{C858A8BA-D0AE-471B-9C48-94ECFBDC65A8}" presName="Accent6" presStyleCnt="0"/>
      <dgm:spPr/>
    </dgm:pt>
    <dgm:pt modelId="{2029A7A6-D828-4B15-9D13-A343EB90DEB7}" type="pres">
      <dgm:prSet presAssocID="{C858A8BA-D0AE-471B-9C48-94ECFBDC65A8}" presName="Accent" presStyleLbl="node1" presStyleIdx="1" presStyleCnt="7"/>
      <dgm:spPr/>
    </dgm:pt>
    <dgm:pt modelId="{C9D75376-60D2-4A4A-B2AD-8B6558487355}" type="pres">
      <dgm:prSet presAssocID="{C858A8BA-D0AE-471B-9C48-94ECFBDC65A8}" presName="ParentBackground6" presStyleCnt="0"/>
      <dgm:spPr/>
    </dgm:pt>
    <dgm:pt modelId="{5119B105-A189-45CC-A273-71AA17F13ADD}" type="pres">
      <dgm:prSet presAssocID="{C858A8BA-D0AE-471B-9C48-94ECFBDC65A8}" presName="ParentBackground" presStyleLbl="fgAcc1" presStyleIdx="1" presStyleCnt="7"/>
      <dgm:spPr/>
    </dgm:pt>
    <dgm:pt modelId="{9E59DE0E-BEDA-46CC-9244-F0230D1E0FA2}" type="pres">
      <dgm:prSet presAssocID="{C858A8BA-D0AE-471B-9C48-94ECFBDC65A8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5237652-B575-4433-A4AE-A0FA082A945B}" type="pres">
      <dgm:prSet presAssocID="{FBDFD1E2-890E-4C9F-9FD6-42DBEB06AB6D}" presName="Accent5" presStyleCnt="0"/>
      <dgm:spPr/>
    </dgm:pt>
    <dgm:pt modelId="{16414A67-D0F9-4ADE-A070-72878B58D427}" type="pres">
      <dgm:prSet presAssocID="{FBDFD1E2-890E-4C9F-9FD6-42DBEB06AB6D}" presName="Accent" presStyleLbl="node1" presStyleIdx="2" presStyleCnt="7"/>
      <dgm:spPr/>
    </dgm:pt>
    <dgm:pt modelId="{BA97577D-2C48-4FAF-AAB5-542763EFF330}" type="pres">
      <dgm:prSet presAssocID="{FBDFD1E2-890E-4C9F-9FD6-42DBEB06AB6D}" presName="ParentBackground5" presStyleCnt="0"/>
      <dgm:spPr/>
    </dgm:pt>
    <dgm:pt modelId="{85F85E74-8DA2-49B5-8FC2-711AF339674C}" type="pres">
      <dgm:prSet presAssocID="{FBDFD1E2-890E-4C9F-9FD6-42DBEB06AB6D}" presName="ParentBackground" presStyleLbl="fgAcc1" presStyleIdx="2" presStyleCnt="7"/>
      <dgm:spPr/>
    </dgm:pt>
    <dgm:pt modelId="{E1A194C8-9900-4DC1-BA2D-EEE41DEA77D6}" type="pres">
      <dgm:prSet presAssocID="{FBDFD1E2-890E-4C9F-9FD6-42DBEB06AB6D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3047635-0364-4FB6-AEA2-0C3893AFF8C9}" type="pres">
      <dgm:prSet presAssocID="{78DFA63F-939D-4E81-BD75-18BE5597E4FC}" presName="Accent4" presStyleCnt="0"/>
      <dgm:spPr/>
    </dgm:pt>
    <dgm:pt modelId="{3B3CFD80-8B32-4B51-BD7A-0F451A93BD61}" type="pres">
      <dgm:prSet presAssocID="{78DFA63F-939D-4E81-BD75-18BE5597E4FC}" presName="Accent" presStyleLbl="node1" presStyleIdx="3" presStyleCnt="7"/>
      <dgm:spPr/>
    </dgm:pt>
    <dgm:pt modelId="{2F3B7F91-3A6A-4DEB-964B-E5887A19D2F7}" type="pres">
      <dgm:prSet presAssocID="{78DFA63F-939D-4E81-BD75-18BE5597E4FC}" presName="ParentBackground4" presStyleCnt="0"/>
      <dgm:spPr/>
    </dgm:pt>
    <dgm:pt modelId="{8025E5AD-5DCE-4C29-BF4F-84264C05EC9E}" type="pres">
      <dgm:prSet presAssocID="{78DFA63F-939D-4E81-BD75-18BE5597E4FC}" presName="ParentBackground" presStyleLbl="fgAcc1" presStyleIdx="3" presStyleCnt="7"/>
      <dgm:spPr/>
    </dgm:pt>
    <dgm:pt modelId="{0DD20679-8057-46ED-B033-78181E03DEDC}" type="pres">
      <dgm:prSet presAssocID="{78DFA63F-939D-4E81-BD75-18BE5597E4FC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B06544C-A6D0-4780-9934-3E6E4505715E}" type="pres">
      <dgm:prSet presAssocID="{873976AE-D455-49E8-BA8B-FF5DB18A9C26}" presName="Accent3" presStyleCnt="0"/>
      <dgm:spPr/>
    </dgm:pt>
    <dgm:pt modelId="{8F5ADD78-0B47-4016-9A33-88E845D29D45}" type="pres">
      <dgm:prSet presAssocID="{873976AE-D455-49E8-BA8B-FF5DB18A9C26}" presName="Accent" presStyleLbl="node1" presStyleIdx="4" presStyleCnt="7"/>
      <dgm:spPr/>
    </dgm:pt>
    <dgm:pt modelId="{CEB45DBA-3A8A-4655-B780-413DACBCB61A}" type="pres">
      <dgm:prSet presAssocID="{873976AE-D455-49E8-BA8B-FF5DB18A9C26}" presName="ParentBackground3" presStyleCnt="0"/>
      <dgm:spPr/>
    </dgm:pt>
    <dgm:pt modelId="{45230964-61F7-45E2-9A98-61F73C4A991D}" type="pres">
      <dgm:prSet presAssocID="{873976AE-D455-49E8-BA8B-FF5DB18A9C26}" presName="ParentBackground" presStyleLbl="fgAcc1" presStyleIdx="4" presStyleCnt="7"/>
      <dgm:spPr/>
    </dgm:pt>
    <dgm:pt modelId="{FFE7ADCE-9DFB-46F3-BCC0-866C9A5A6FD6}" type="pres">
      <dgm:prSet presAssocID="{873976AE-D455-49E8-BA8B-FF5DB18A9C2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E093055-E985-436E-B59D-CA970F35F8AC}" type="pres">
      <dgm:prSet presAssocID="{FA4D3A5E-7011-40C2-8E54-9DA30586F3A7}" presName="Accent2" presStyleCnt="0"/>
      <dgm:spPr/>
    </dgm:pt>
    <dgm:pt modelId="{59BF679D-434C-46BA-997D-23182F3C2E23}" type="pres">
      <dgm:prSet presAssocID="{FA4D3A5E-7011-40C2-8E54-9DA30586F3A7}" presName="Accent" presStyleLbl="node1" presStyleIdx="5" presStyleCnt="7"/>
      <dgm:spPr/>
    </dgm:pt>
    <dgm:pt modelId="{B242559E-1951-46E3-A589-52408F899F0F}" type="pres">
      <dgm:prSet presAssocID="{FA4D3A5E-7011-40C2-8E54-9DA30586F3A7}" presName="ParentBackground2" presStyleCnt="0"/>
      <dgm:spPr/>
    </dgm:pt>
    <dgm:pt modelId="{6FA96D30-D88C-4D1A-BC94-EB553B9C4600}" type="pres">
      <dgm:prSet presAssocID="{FA4D3A5E-7011-40C2-8E54-9DA30586F3A7}" presName="ParentBackground" presStyleLbl="fgAcc1" presStyleIdx="5" presStyleCnt="7"/>
      <dgm:spPr/>
    </dgm:pt>
    <dgm:pt modelId="{42F5E7BB-4C00-4541-882C-7EBA826ADD7F}" type="pres">
      <dgm:prSet presAssocID="{FA4D3A5E-7011-40C2-8E54-9DA30586F3A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3CF74B4-3CC0-48BA-A210-4CE171165266}" type="pres">
      <dgm:prSet presAssocID="{D86B38E9-4DD5-4FB1-9D1D-3A35BDC308E6}" presName="Accent1" presStyleCnt="0"/>
      <dgm:spPr/>
    </dgm:pt>
    <dgm:pt modelId="{71455A03-78BD-4954-9457-22F2B40D45DF}" type="pres">
      <dgm:prSet presAssocID="{D86B38E9-4DD5-4FB1-9D1D-3A35BDC308E6}" presName="Accent" presStyleLbl="node1" presStyleIdx="6" presStyleCnt="7"/>
      <dgm:spPr/>
    </dgm:pt>
    <dgm:pt modelId="{57EFB180-EF40-4641-BDA7-068502B006F3}" type="pres">
      <dgm:prSet presAssocID="{D86B38E9-4DD5-4FB1-9D1D-3A35BDC308E6}" presName="ParentBackground1" presStyleCnt="0"/>
      <dgm:spPr/>
    </dgm:pt>
    <dgm:pt modelId="{7C22D9FE-8CAB-45F4-A754-D7EFC21D2A34}" type="pres">
      <dgm:prSet presAssocID="{D86B38E9-4DD5-4FB1-9D1D-3A35BDC308E6}" presName="ParentBackground" presStyleLbl="fgAcc1" presStyleIdx="6" presStyleCnt="7"/>
      <dgm:spPr/>
    </dgm:pt>
    <dgm:pt modelId="{C9CE0BAE-ABC8-43A1-9387-9AA84257DB99}" type="pres">
      <dgm:prSet presAssocID="{D86B38E9-4DD5-4FB1-9D1D-3A35BDC308E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F4E3400B-A9F6-46BE-AE4B-8D95E25F486C}" type="presOf" srcId="{78DFA63F-939D-4E81-BD75-18BE5597E4FC}" destId="{8025E5AD-5DCE-4C29-BF4F-84264C05EC9E}" srcOrd="0" destOrd="0" presId="urn:microsoft.com/office/officeart/2011/layout/CircleProcess"/>
    <dgm:cxn modelId="{67AFB912-0910-4053-9266-D08C6488C1FC}" type="presOf" srcId="{873976AE-D455-49E8-BA8B-FF5DB18A9C26}" destId="{45230964-61F7-45E2-9A98-61F73C4A991D}" srcOrd="0" destOrd="0" presId="urn:microsoft.com/office/officeart/2011/layout/CircleProcess"/>
    <dgm:cxn modelId="{F4701C35-B311-4074-8F20-062F207F0410}" srcId="{DBEDE9CF-992C-4346-8A38-A06C70AC4736}" destId="{D86B38E9-4DD5-4FB1-9D1D-3A35BDC308E6}" srcOrd="0" destOrd="0" parTransId="{B30ED2E0-F20E-4C14-A80E-8E0C5A316705}" sibTransId="{7F431CDF-0C4F-4DE8-965E-5B5AFEAE5E2A}"/>
    <dgm:cxn modelId="{BA60035F-273E-46E2-8F43-F87EC49F1264}" type="presOf" srcId="{C858A8BA-D0AE-471B-9C48-94ECFBDC65A8}" destId="{9E59DE0E-BEDA-46CC-9244-F0230D1E0FA2}" srcOrd="1" destOrd="0" presId="urn:microsoft.com/office/officeart/2011/layout/CircleProcess"/>
    <dgm:cxn modelId="{B0F86C5F-E3CD-4350-9BF2-8D7AA53D7E7D}" srcId="{DBEDE9CF-992C-4346-8A38-A06C70AC4736}" destId="{C858A8BA-D0AE-471B-9C48-94ECFBDC65A8}" srcOrd="5" destOrd="0" parTransId="{3B7BCA74-0582-4F3E-B387-229607960F43}" sibTransId="{9359092E-837E-4513-938B-41B24B15B985}"/>
    <dgm:cxn modelId="{69CF4346-8050-4ACD-9356-F145DB04E393}" type="presOf" srcId="{873976AE-D455-49E8-BA8B-FF5DB18A9C26}" destId="{FFE7ADCE-9DFB-46F3-BCC0-866C9A5A6FD6}" srcOrd="1" destOrd="0" presId="urn:microsoft.com/office/officeart/2011/layout/CircleProcess"/>
    <dgm:cxn modelId="{2B1DB968-6D7C-4F12-94A3-230C060C7CC3}" srcId="{DBEDE9CF-992C-4346-8A38-A06C70AC4736}" destId="{FA4D3A5E-7011-40C2-8E54-9DA30586F3A7}" srcOrd="1" destOrd="0" parTransId="{F27B1922-D5C8-4B48-A529-6E043DE548B4}" sibTransId="{0862F8D9-B195-4603-8D28-0F35E63C8850}"/>
    <dgm:cxn modelId="{43BEF169-74B2-409C-837C-C5C18BE2400E}" type="presOf" srcId="{78DFA63F-939D-4E81-BD75-18BE5597E4FC}" destId="{0DD20679-8057-46ED-B033-78181E03DEDC}" srcOrd="1" destOrd="0" presId="urn:microsoft.com/office/officeart/2011/layout/CircleProcess"/>
    <dgm:cxn modelId="{6B1F0E6E-493E-42CA-AAB7-3AE6FD93A3EB}" type="presOf" srcId="{FA4D3A5E-7011-40C2-8E54-9DA30586F3A7}" destId="{6FA96D30-D88C-4D1A-BC94-EB553B9C4600}" srcOrd="0" destOrd="0" presId="urn:microsoft.com/office/officeart/2011/layout/CircleProcess"/>
    <dgm:cxn modelId="{51F2767D-DE8D-41F5-B938-97206C06767B}" type="presOf" srcId="{DBEDE9CF-992C-4346-8A38-A06C70AC4736}" destId="{AD309A56-BE92-461D-B19F-D55708E3B9E7}" srcOrd="0" destOrd="0" presId="urn:microsoft.com/office/officeart/2011/layout/CircleProcess"/>
    <dgm:cxn modelId="{EDD92686-6172-46FD-B59A-C720F7E739B4}" type="presOf" srcId="{FBDFD1E2-890E-4C9F-9FD6-42DBEB06AB6D}" destId="{E1A194C8-9900-4DC1-BA2D-EEE41DEA77D6}" srcOrd="1" destOrd="0" presId="urn:microsoft.com/office/officeart/2011/layout/CircleProcess"/>
    <dgm:cxn modelId="{9970898B-1868-464B-985B-4559AF66776C}" type="presOf" srcId="{D86B38E9-4DD5-4FB1-9D1D-3A35BDC308E6}" destId="{7C22D9FE-8CAB-45F4-A754-D7EFC21D2A34}" srcOrd="0" destOrd="0" presId="urn:microsoft.com/office/officeart/2011/layout/CircleProcess"/>
    <dgm:cxn modelId="{CA66528C-B924-470C-BF34-EF6609895AA5}" srcId="{DBEDE9CF-992C-4346-8A38-A06C70AC4736}" destId="{42748700-4E6A-4E8B-93C0-65B86F6A2574}" srcOrd="6" destOrd="0" parTransId="{4F021D9C-73C4-44CF-9209-79DB8405C1E8}" sibTransId="{4A71A777-3163-4796-9C50-EE125710C021}"/>
    <dgm:cxn modelId="{982FA490-0F69-44A3-9A56-69A40F1F7DF0}" srcId="{DBEDE9CF-992C-4346-8A38-A06C70AC4736}" destId="{873976AE-D455-49E8-BA8B-FF5DB18A9C26}" srcOrd="2" destOrd="0" parTransId="{088545BF-0ECB-4E7A-8FC7-2CC253739978}" sibTransId="{32A92B16-1CB4-485B-8169-B95E0835C03A}"/>
    <dgm:cxn modelId="{1636D398-A025-4E9B-9F8C-8528FDEDE169}" type="presOf" srcId="{C858A8BA-D0AE-471B-9C48-94ECFBDC65A8}" destId="{5119B105-A189-45CC-A273-71AA17F13ADD}" srcOrd="0" destOrd="0" presId="urn:microsoft.com/office/officeart/2011/layout/CircleProcess"/>
    <dgm:cxn modelId="{1D946E9F-5718-47C4-B642-77240CDBF20D}" type="presOf" srcId="{42748700-4E6A-4E8B-93C0-65B86F6A2574}" destId="{795569ED-5767-46C2-9C14-B462427C5128}" srcOrd="1" destOrd="0" presId="urn:microsoft.com/office/officeart/2011/layout/CircleProcess"/>
    <dgm:cxn modelId="{6AACE89F-53FB-47CE-9CAD-C7884BB49192}" type="presOf" srcId="{FA4D3A5E-7011-40C2-8E54-9DA30586F3A7}" destId="{42F5E7BB-4C00-4541-882C-7EBA826ADD7F}" srcOrd="1" destOrd="0" presId="urn:microsoft.com/office/officeart/2011/layout/CircleProcess"/>
    <dgm:cxn modelId="{536746C6-838F-4476-AD92-2BE71DD5CB98}" type="presOf" srcId="{FBDFD1E2-890E-4C9F-9FD6-42DBEB06AB6D}" destId="{85F85E74-8DA2-49B5-8FC2-711AF339674C}" srcOrd="0" destOrd="0" presId="urn:microsoft.com/office/officeart/2011/layout/CircleProcess"/>
    <dgm:cxn modelId="{7A890AC9-4F95-43D7-A563-B3704111DA32}" srcId="{DBEDE9CF-992C-4346-8A38-A06C70AC4736}" destId="{FBDFD1E2-890E-4C9F-9FD6-42DBEB06AB6D}" srcOrd="4" destOrd="0" parTransId="{151FC66D-0825-430C-9B62-1415EF89274B}" sibTransId="{D4DBFDBC-835A-40B5-A213-CC39F421CB8A}"/>
    <dgm:cxn modelId="{E4C1EEEB-5423-44C8-8B72-9167083673BD}" type="presOf" srcId="{D86B38E9-4DD5-4FB1-9D1D-3A35BDC308E6}" destId="{C9CE0BAE-ABC8-43A1-9387-9AA84257DB99}" srcOrd="1" destOrd="0" presId="urn:microsoft.com/office/officeart/2011/layout/CircleProcess"/>
    <dgm:cxn modelId="{0768A0F4-6C0F-456C-A1A7-28B4DADA95FC}" type="presOf" srcId="{42748700-4E6A-4E8B-93C0-65B86F6A2574}" destId="{FD621901-215F-434F-9FBD-A54E55C8A86F}" srcOrd="0" destOrd="0" presId="urn:microsoft.com/office/officeart/2011/layout/CircleProcess"/>
    <dgm:cxn modelId="{5A804FFA-347C-415F-A84F-9B10F6EBB193}" srcId="{DBEDE9CF-992C-4346-8A38-A06C70AC4736}" destId="{78DFA63F-939D-4E81-BD75-18BE5597E4FC}" srcOrd="3" destOrd="0" parTransId="{363F202B-2891-4280-B917-22B9AB9FED9B}" sibTransId="{3851B10C-5D99-4826-B86C-CB9D297DED97}"/>
    <dgm:cxn modelId="{8D6E383E-FEC4-41A3-9B86-D90A4F11E29D}" type="presParOf" srcId="{AD309A56-BE92-461D-B19F-D55708E3B9E7}" destId="{CADD50F6-AEBE-4399-8F76-D454536ADAF4}" srcOrd="0" destOrd="0" presId="urn:microsoft.com/office/officeart/2011/layout/CircleProcess"/>
    <dgm:cxn modelId="{A5E76B1B-2195-4797-BB39-15775AC7B9C0}" type="presParOf" srcId="{CADD50F6-AEBE-4399-8F76-D454536ADAF4}" destId="{E3100803-50C0-46D9-811B-174191897053}" srcOrd="0" destOrd="0" presId="urn:microsoft.com/office/officeart/2011/layout/CircleProcess"/>
    <dgm:cxn modelId="{282E1F42-B72A-4F8D-9A86-884298010027}" type="presParOf" srcId="{AD309A56-BE92-461D-B19F-D55708E3B9E7}" destId="{9350D44D-28A7-4CF6-82FD-2F91B1F81780}" srcOrd="1" destOrd="0" presId="urn:microsoft.com/office/officeart/2011/layout/CircleProcess"/>
    <dgm:cxn modelId="{3500F521-87E2-493D-B6F0-1896A638B0CF}" type="presParOf" srcId="{9350D44D-28A7-4CF6-82FD-2F91B1F81780}" destId="{FD621901-215F-434F-9FBD-A54E55C8A86F}" srcOrd="0" destOrd="0" presId="urn:microsoft.com/office/officeart/2011/layout/CircleProcess"/>
    <dgm:cxn modelId="{87D3EC99-5C4F-4F1B-B3AD-99DBEAE68680}" type="presParOf" srcId="{AD309A56-BE92-461D-B19F-D55708E3B9E7}" destId="{795569ED-5767-46C2-9C14-B462427C5128}" srcOrd="2" destOrd="0" presId="urn:microsoft.com/office/officeart/2011/layout/CircleProcess"/>
    <dgm:cxn modelId="{B674195C-F22F-4A3A-BA2E-DDFFCA2CC72B}" type="presParOf" srcId="{AD309A56-BE92-461D-B19F-D55708E3B9E7}" destId="{8747F656-6894-43D3-9E69-75857468D49C}" srcOrd="3" destOrd="0" presId="urn:microsoft.com/office/officeart/2011/layout/CircleProcess"/>
    <dgm:cxn modelId="{25CBD4E0-4508-496B-8389-1F20CF9890FD}" type="presParOf" srcId="{8747F656-6894-43D3-9E69-75857468D49C}" destId="{2029A7A6-D828-4B15-9D13-A343EB90DEB7}" srcOrd="0" destOrd="0" presId="urn:microsoft.com/office/officeart/2011/layout/CircleProcess"/>
    <dgm:cxn modelId="{341CB66F-A73F-4DB6-ACC3-6ADBD4127F45}" type="presParOf" srcId="{AD309A56-BE92-461D-B19F-D55708E3B9E7}" destId="{C9D75376-60D2-4A4A-B2AD-8B6558487355}" srcOrd="4" destOrd="0" presId="urn:microsoft.com/office/officeart/2011/layout/CircleProcess"/>
    <dgm:cxn modelId="{779830DA-7C9F-4D40-8EE3-33A02AADC716}" type="presParOf" srcId="{C9D75376-60D2-4A4A-B2AD-8B6558487355}" destId="{5119B105-A189-45CC-A273-71AA17F13ADD}" srcOrd="0" destOrd="0" presId="urn:microsoft.com/office/officeart/2011/layout/CircleProcess"/>
    <dgm:cxn modelId="{FE9BF84A-6499-44BD-8A56-1B02A5113E3A}" type="presParOf" srcId="{AD309A56-BE92-461D-B19F-D55708E3B9E7}" destId="{9E59DE0E-BEDA-46CC-9244-F0230D1E0FA2}" srcOrd="5" destOrd="0" presId="urn:microsoft.com/office/officeart/2011/layout/CircleProcess"/>
    <dgm:cxn modelId="{CBB74F0C-C9E5-44A9-8EE9-D8635941E50F}" type="presParOf" srcId="{AD309A56-BE92-461D-B19F-D55708E3B9E7}" destId="{95237652-B575-4433-A4AE-A0FA082A945B}" srcOrd="6" destOrd="0" presId="urn:microsoft.com/office/officeart/2011/layout/CircleProcess"/>
    <dgm:cxn modelId="{E720B1AE-34E7-425A-8062-40D63095A03B}" type="presParOf" srcId="{95237652-B575-4433-A4AE-A0FA082A945B}" destId="{16414A67-D0F9-4ADE-A070-72878B58D427}" srcOrd="0" destOrd="0" presId="urn:microsoft.com/office/officeart/2011/layout/CircleProcess"/>
    <dgm:cxn modelId="{D9E9448E-F8E3-409C-BC87-1C026F7F2510}" type="presParOf" srcId="{AD309A56-BE92-461D-B19F-D55708E3B9E7}" destId="{BA97577D-2C48-4FAF-AAB5-542763EFF330}" srcOrd="7" destOrd="0" presId="urn:microsoft.com/office/officeart/2011/layout/CircleProcess"/>
    <dgm:cxn modelId="{F854F011-EECC-49BD-ABC0-A227B9B55847}" type="presParOf" srcId="{BA97577D-2C48-4FAF-AAB5-542763EFF330}" destId="{85F85E74-8DA2-49B5-8FC2-711AF339674C}" srcOrd="0" destOrd="0" presId="urn:microsoft.com/office/officeart/2011/layout/CircleProcess"/>
    <dgm:cxn modelId="{DA82ABF1-C6FB-4076-A6E1-20A521A006F7}" type="presParOf" srcId="{AD309A56-BE92-461D-B19F-D55708E3B9E7}" destId="{E1A194C8-9900-4DC1-BA2D-EEE41DEA77D6}" srcOrd="8" destOrd="0" presId="urn:microsoft.com/office/officeart/2011/layout/CircleProcess"/>
    <dgm:cxn modelId="{8347C252-348C-472E-AE28-AC4C33E6A6B3}" type="presParOf" srcId="{AD309A56-BE92-461D-B19F-D55708E3B9E7}" destId="{23047635-0364-4FB6-AEA2-0C3893AFF8C9}" srcOrd="9" destOrd="0" presId="urn:microsoft.com/office/officeart/2011/layout/CircleProcess"/>
    <dgm:cxn modelId="{DE532E34-D8C6-4C91-B19F-FBC08D080B27}" type="presParOf" srcId="{23047635-0364-4FB6-AEA2-0C3893AFF8C9}" destId="{3B3CFD80-8B32-4B51-BD7A-0F451A93BD61}" srcOrd="0" destOrd="0" presId="urn:microsoft.com/office/officeart/2011/layout/CircleProcess"/>
    <dgm:cxn modelId="{5A23EA70-A853-423B-9240-63E890A8B24F}" type="presParOf" srcId="{AD309A56-BE92-461D-B19F-D55708E3B9E7}" destId="{2F3B7F91-3A6A-4DEB-964B-E5887A19D2F7}" srcOrd="10" destOrd="0" presId="urn:microsoft.com/office/officeart/2011/layout/CircleProcess"/>
    <dgm:cxn modelId="{1E2DB835-1ADA-4678-9A2B-A32A5B50D831}" type="presParOf" srcId="{2F3B7F91-3A6A-4DEB-964B-E5887A19D2F7}" destId="{8025E5AD-5DCE-4C29-BF4F-84264C05EC9E}" srcOrd="0" destOrd="0" presId="urn:microsoft.com/office/officeart/2011/layout/CircleProcess"/>
    <dgm:cxn modelId="{BB15F938-DBE0-4C0D-80BB-926E7E3EB923}" type="presParOf" srcId="{AD309A56-BE92-461D-B19F-D55708E3B9E7}" destId="{0DD20679-8057-46ED-B033-78181E03DEDC}" srcOrd="11" destOrd="0" presId="urn:microsoft.com/office/officeart/2011/layout/CircleProcess"/>
    <dgm:cxn modelId="{BE21A5F9-D15F-47F4-B60E-EDBCE1E26B02}" type="presParOf" srcId="{AD309A56-BE92-461D-B19F-D55708E3B9E7}" destId="{CB06544C-A6D0-4780-9934-3E6E4505715E}" srcOrd="12" destOrd="0" presId="urn:microsoft.com/office/officeart/2011/layout/CircleProcess"/>
    <dgm:cxn modelId="{86073177-795E-4817-8D96-4F5D32DB3687}" type="presParOf" srcId="{CB06544C-A6D0-4780-9934-3E6E4505715E}" destId="{8F5ADD78-0B47-4016-9A33-88E845D29D45}" srcOrd="0" destOrd="0" presId="urn:microsoft.com/office/officeart/2011/layout/CircleProcess"/>
    <dgm:cxn modelId="{31BC1F2A-13E9-4C95-9DE1-869C1F37A0D7}" type="presParOf" srcId="{AD309A56-BE92-461D-B19F-D55708E3B9E7}" destId="{CEB45DBA-3A8A-4655-B780-413DACBCB61A}" srcOrd="13" destOrd="0" presId="urn:microsoft.com/office/officeart/2011/layout/CircleProcess"/>
    <dgm:cxn modelId="{DB01D52C-215B-454C-9E26-74964730B64D}" type="presParOf" srcId="{CEB45DBA-3A8A-4655-B780-413DACBCB61A}" destId="{45230964-61F7-45E2-9A98-61F73C4A991D}" srcOrd="0" destOrd="0" presId="urn:microsoft.com/office/officeart/2011/layout/CircleProcess"/>
    <dgm:cxn modelId="{B6E56909-1513-4875-8E55-DCE5EED4EEC2}" type="presParOf" srcId="{AD309A56-BE92-461D-B19F-D55708E3B9E7}" destId="{FFE7ADCE-9DFB-46F3-BCC0-866C9A5A6FD6}" srcOrd="14" destOrd="0" presId="urn:microsoft.com/office/officeart/2011/layout/CircleProcess"/>
    <dgm:cxn modelId="{FFA5906D-B21C-4A28-A70B-EB1B272C732A}" type="presParOf" srcId="{AD309A56-BE92-461D-B19F-D55708E3B9E7}" destId="{BE093055-E985-436E-B59D-CA970F35F8AC}" srcOrd="15" destOrd="0" presId="urn:microsoft.com/office/officeart/2011/layout/CircleProcess"/>
    <dgm:cxn modelId="{0C06A7BA-7F5A-4D97-9E2C-12C0F186CB4B}" type="presParOf" srcId="{BE093055-E985-436E-B59D-CA970F35F8AC}" destId="{59BF679D-434C-46BA-997D-23182F3C2E23}" srcOrd="0" destOrd="0" presId="urn:microsoft.com/office/officeart/2011/layout/CircleProcess"/>
    <dgm:cxn modelId="{BFEBFBB8-6048-480A-A1D4-9290D1B785FA}" type="presParOf" srcId="{AD309A56-BE92-461D-B19F-D55708E3B9E7}" destId="{B242559E-1951-46E3-A589-52408F899F0F}" srcOrd="16" destOrd="0" presId="urn:microsoft.com/office/officeart/2011/layout/CircleProcess"/>
    <dgm:cxn modelId="{DE154CD7-420D-4DF1-8347-B17E683C8BA8}" type="presParOf" srcId="{B242559E-1951-46E3-A589-52408F899F0F}" destId="{6FA96D30-D88C-4D1A-BC94-EB553B9C4600}" srcOrd="0" destOrd="0" presId="urn:microsoft.com/office/officeart/2011/layout/CircleProcess"/>
    <dgm:cxn modelId="{02398FDA-69EB-4C57-AD2C-A7B694A9D9B1}" type="presParOf" srcId="{AD309A56-BE92-461D-B19F-D55708E3B9E7}" destId="{42F5E7BB-4C00-4541-882C-7EBA826ADD7F}" srcOrd="17" destOrd="0" presId="urn:microsoft.com/office/officeart/2011/layout/CircleProcess"/>
    <dgm:cxn modelId="{BCEC4129-92F2-4D99-B1BB-FA162CE57D19}" type="presParOf" srcId="{AD309A56-BE92-461D-B19F-D55708E3B9E7}" destId="{83CF74B4-3CC0-48BA-A210-4CE171165266}" srcOrd="18" destOrd="0" presId="urn:microsoft.com/office/officeart/2011/layout/CircleProcess"/>
    <dgm:cxn modelId="{9BB7E215-BAED-4F6C-ACC7-AC69CEE66005}" type="presParOf" srcId="{83CF74B4-3CC0-48BA-A210-4CE171165266}" destId="{71455A03-78BD-4954-9457-22F2B40D45DF}" srcOrd="0" destOrd="0" presId="urn:microsoft.com/office/officeart/2011/layout/CircleProcess"/>
    <dgm:cxn modelId="{D1FD6075-B1A8-4960-B910-170CDE0C3F4F}" type="presParOf" srcId="{AD309A56-BE92-461D-B19F-D55708E3B9E7}" destId="{57EFB180-EF40-4641-BDA7-068502B006F3}" srcOrd="19" destOrd="0" presId="urn:microsoft.com/office/officeart/2011/layout/CircleProcess"/>
    <dgm:cxn modelId="{33A1741E-D0B1-46B8-A803-D8597EE99E3D}" type="presParOf" srcId="{57EFB180-EF40-4641-BDA7-068502B006F3}" destId="{7C22D9FE-8CAB-45F4-A754-D7EFC21D2A34}" srcOrd="0" destOrd="0" presId="urn:microsoft.com/office/officeart/2011/layout/CircleProcess"/>
    <dgm:cxn modelId="{110DC893-6C1B-45FA-A02C-DB2880A69B4B}" type="presParOf" srcId="{AD309A56-BE92-461D-B19F-D55708E3B9E7}" destId="{C9CE0BAE-ABC8-43A1-9387-9AA84257DB99}" srcOrd="2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00803-50C0-46D9-811B-174191897053}">
      <dsp:nvSpPr>
        <dsp:cNvPr id="0" name=""/>
        <dsp:cNvSpPr/>
      </dsp:nvSpPr>
      <dsp:spPr>
        <a:xfrm>
          <a:off x="7578255" y="548295"/>
          <a:ext cx="1171218" cy="117086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621901-215F-434F-9FBD-A54E55C8A86F}">
      <dsp:nvSpPr>
        <dsp:cNvPr id="0" name=""/>
        <dsp:cNvSpPr/>
      </dsp:nvSpPr>
      <dsp:spPr>
        <a:xfrm>
          <a:off x="7618045" y="587331"/>
          <a:ext cx="1092503" cy="109278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Devised recommendations and actionable Insights</a:t>
          </a:r>
        </a:p>
      </dsp:txBody>
      <dsp:txXfrm>
        <a:off x="7773746" y="743473"/>
        <a:ext cx="780235" cy="780504"/>
      </dsp:txXfrm>
    </dsp:sp>
    <dsp:sp modelId="{2029A7A6-D828-4B15-9D13-A343EB90DEB7}">
      <dsp:nvSpPr>
        <dsp:cNvPr id="0" name=""/>
        <dsp:cNvSpPr/>
      </dsp:nvSpPr>
      <dsp:spPr>
        <a:xfrm rot="2700000">
          <a:off x="6368693" y="548164"/>
          <a:ext cx="1170917" cy="117091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19B105-A189-45CC-A273-71AA17F13ADD}">
      <dsp:nvSpPr>
        <dsp:cNvPr id="0" name=""/>
        <dsp:cNvSpPr/>
      </dsp:nvSpPr>
      <dsp:spPr>
        <a:xfrm>
          <a:off x="6407901" y="587331"/>
          <a:ext cx="1092503" cy="109278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Constructed models to analyze data &amp; confirm facts obtained from statistical analysis</a:t>
          </a:r>
        </a:p>
      </dsp:txBody>
      <dsp:txXfrm>
        <a:off x="6563602" y="743473"/>
        <a:ext cx="780235" cy="780504"/>
      </dsp:txXfrm>
    </dsp:sp>
    <dsp:sp modelId="{16414A67-D0F9-4ADE-A070-72878B58D427}">
      <dsp:nvSpPr>
        <dsp:cNvPr id="0" name=""/>
        <dsp:cNvSpPr/>
      </dsp:nvSpPr>
      <dsp:spPr>
        <a:xfrm rot="2700000">
          <a:off x="5159414" y="548164"/>
          <a:ext cx="1170917" cy="117091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F85E74-8DA2-49B5-8FC2-711AF339674C}">
      <dsp:nvSpPr>
        <dsp:cNvPr id="0" name=""/>
        <dsp:cNvSpPr/>
      </dsp:nvSpPr>
      <dsp:spPr>
        <a:xfrm>
          <a:off x="5197756" y="587331"/>
          <a:ext cx="1092503" cy="109278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Created Visualization to represent data in an easy to understand format</a:t>
          </a:r>
        </a:p>
      </dsp:txBody>
      <dsp:txXfrm>
        <a:off x="5354323" y="743473"/>
        <a:ext cx="780235" cy="780504"/>
      </dsp:txXfrm>
    </dsp:sp>
    <dsp:sp modelId="{3B3CFD80-8B32-4B51-BD7A-0F451A93BD61}">
      <dsp:nvSpPr>
        <dsp:cNvPr id="0" name=""/>
        <dsp:cNvSpPr/>
      </dsp:nvSpPr>
      <dsp:spPr>
        <a:xfrm rot="2700000">
          <a:off x="3949270" y="548164"/>
          <a:ext cx="1170917" cy="117091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25E5AD-5DCE-4C29-BF4F-84264C05EC9E}">
      <dsp:nvSpPr>
        <dsp:cNvPr id="0" name=""/>
        <dsp:cNvSpPr/>
      </dsp:nvSpPr>
      <dsp:spPr>
        <a:xfrm>
          <a:off x="3988477" y="587331"/>
          <a:ext cx="1092503" cy="109278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Carried out Descriptive and Inferential Statistics on the data</a:t>
          </a:r>
        </a:p>
      </dsp:txBody>
      <dsp:txXfrm>
        <a:off x="4144178" y="743473"/>
        <a:ext cx="780235" cy="780504"/>
      </dsp:txXfrm>
    </dsp:sp>
    <dsp:sp modelId="{8F5ADD78-0B47-4016-9A33-88E845D29D45}">
      <dsp:nvSpPr>
        <dsp:cNvPr id="0" name=""/>
        <dsp:cNvSpPr/>
      </dsp:nvSpPr>
      <dsp:spPr>
        <a:xfrm rot="2700000">
          <a:off x="2739126" y="548164"/>
          <a:ext cx="1170917" cy="117091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230964-61F7-45E2-9A98-61F73C4A991D}">
      <dsp:nvSpPr>
        <dsp:cNvPr id="0" name=""/>
        <dsp:cNvSpPr/>
      </dsp:nvSpPr>
      <dsp:spPr>
        <a:xfrm>
          <a:off x="2778333" y="587331"/>
          <a:ext cx="1092503" cy="109278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Cleaned it by removing missing data</a:t>
          </a:r>
        </a:p>
      </dsp:txBody>
      <dsp:txXfrm>
        <a:off x="2934034" y="743473"/>
        <a:ext cx="780235" cy="780504"/>
      </dsp:txXfrm>
    </dsp:sp>
    <dsp:sp modelId="{59BF679D-434C-46BA-997D-23182F3C2E23}">
      <dsp:nvSpPr>
        <dsp:cNvPr id="0" name=""/>
        <dsp:cNvSpPr/>
      </dsp:nvSpPr>
      <dsp:spPr>
        <a:xfrm rot="2700000">
          <a:off x="1529847" y="548164"/>
          <a:ext cx="1170917" cy="117091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A96D30-D88C-4D1A-BC94-EB553B9C4600}">
      <dsp:nvSpPr>
        <dsp:cNvPr id="0" name=""/>
        <dsp:cNvSpPr/>
      </dsp:nvSpPr>
      <dsp:spPr>
        <a:xfrm>
          <a:off x="1568189" y="587331"/>
          <a:ext cx="1092503" cy="109278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Loaded the Data</a:t>
          </a:r>
        </a:p>
      </dsp:txBody>
      <dsp:txXfrm>
        <a:off x="1724755" y="743473"/>
        <a:ext cx="780235" cy="780504"/>
      </dsp:txXfrm>
    </dsp:sp>
    <dsp:sp modelId="{71455A03-78BD-4954-9457-22F2B40D45DF}">
      <dsp:nvSpPr>
        <dsp:cNvPr id="0" name=""/>
        <dsp:cNvSpPr/>
      </dsp:nvSpPr>
      <dsp:spPr>
        <a:xfrm rot="2700000">
          <a:off x="319702" y="548164"/>
          <a:ext cx="1170917" cy="117091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C22D9FE-8CAB-45F4-A754-D7EFC21D2A34}">
      <dsp:nvSpPr>
        <dsp:cNvPr id="0" name=""/>
        <dsp:cNvSpPr/>
      </dsp:nvSpPr>
      <dsp:spPr>
        <a:xfrm>
          <a:off x="358910" y="587331"/>
          <a:ext cx="1092503" cy="109278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Formulated Business Questions</a:t>
          </a:r>
        </a:p>
      </dsp:txBody>
      <dsp:txXfrm>
        <a:off x="514611" y="743473"/>
        <a:ext cx="780235" cy="780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30T06:28:42.5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2183 0,'-1107'0,"1026"4,-38 7,75-6,-21 4,35-4,-1-2,-17 0,-28-4,28 0,-1 2,0 1,-37 8,38-4,0-2,0-2,-49-4,8 0,70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30T06:32:42.66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1377 99,'-71'-2,"-12"-5,-51-3,-116-6,172 12,-77 5,69 1,-41-5,97-1,0-1,-16-6,20 5,0 0,0 2,-15 0,-110-15,134 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30T06:32:45.25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1082 61,'-408'0,"372"-2,1-2,0-1,-34-10,-5-1,0 7,0 2,0 4,-31 5,25-2,62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30T06:32:48.8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464 21,'-4'-3,"-1"1,1-1,-1 1,0 0,0 1,0-1,0 1,0 0,0 0,0 1,0 0,-1 0,1 0,-2 0,-8 0,-249-3,179 4,62-1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30T06:32:51.10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1360 1,'-68'3,"1"4,0 2,-40 12,40-7,0-2,-1-4,-36-1,-613-10,689 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30T06:32:55.47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1405 139,'-66'-4,"0"-2,-51-12,-26-3,-236-30,335 45,-5 0,1 1,-5 3,-138-8,-15 1,184 9,2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30T06:33:01.79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471 60,'-5'-4,"1"0,-1 1,0 0,0 0,0 0,0 0,0 1,-1 0,1 0,-7-1,-61-9,42 8,-33-3,0 3,-51 4,70 0,28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30T06:33:04.0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964 0,'-938'0,"913"0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30T06:28:51.24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1283 25,'-88'0,"-87"-12,66 3,-1 5,-51 7,12-1,-322-2,452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30T06:28:53.23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1122 0,'-1101'0,"1081"0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30T06:28:57.83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569 101,'0'-2,"0"-1,-1 1,0 0,1 0,-1 0,0 0,0-1,0 1,0 0,0 0,-1 1,1-1,-1 0,1 0,-1 1,0-1,1 1,-1-1,0 1,0 0,0-1,0 1,0 0,0 1,0-1,-1 0,1 1,-2-1,-10-3,1 1,-1 1,0 0,-3 0,16 2,-38-2,-34 4,39-1,0-1,-24-3,47 1,-1-1,1 0,0-1,-6-2,7 2,-1 0,1 1,-1 0,0 0,-2 1,-54 0,49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30T06:29:01.20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1750 1,'-1586'0,"1562"1,0 1,-17 4,-15 2,37-6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30T06:29:46.35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570 22,'-79'0,"0"-4,-4-4,15 2,0 3,-36 4,34-1,51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30T06:29:48.16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1026 0,'-1008'0,"991"0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30T06:32:32.5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1888 22,'-2'-2,"-1"0,0 0,0 0,-1 0,1 1,0-1,-1 1,1 0,0 0,-1 0,0 1,1-1,-3 1,-52-2,38 2,-893-1,443 3,119-2,324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30T06:32:38.54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1120 92,'-436'0,"410"-2,-1-1,1 0,1-2,-3-2,-6-1,1 2,-1 2,-100-15,83 10,1 2,-1 3,-1 2,33 2,0-1,0 0,-18-5,18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78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Shape 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Shape 24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Shape 25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Shape 79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Shape 80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Shape 57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Shape 57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Shape 96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Shape 151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152" name="Shape 152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0" t="0" r="0" b="0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900" y="643324"/>
              <a:ext cx="609923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610793" y="322545"/>
              <a:ext cx="608281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658671" y="863"/>
              <a:ext cx="608281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828968" y="322545"/>
              <a:ext cx="609923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4266922" y="321642"/>
              <a:ext cx="609953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900" y="0"/>
              <a:ext cx="609923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10793" y="0"/>
              <a:ext cx="608281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19044" y="0"/>
              <a:ext cx="609953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828968" y="0"/>
              <a:ext cx="609923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2438861" y="0"/>
              <a:ext cx="609953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900" y="322545"/>
              <a:ext cx="609923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10793" y="643324"/>
              <a:ext cx="608281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3048778" y="863"/>
              <a:ext cx="609923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3658671" y="321642"/>
              <a:ext cx="608281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219044" y="322545"/>
              <a:ext cx="609953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66922" y="863"/>
              <a:ext cx="609953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900" y="0"/>
              <a:ext cx="609923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10793" y="0"/>
              <a:ext cx="608281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219044" y="0"/>
              <a:ext cx="609953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66958" y="0"/>
              <a:ext cx="609923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3657035" y="0"/>
              <a:ext cx="609923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3048784" y="0"/>
              <a:ext cx="608281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2438861" y="0"/>
              <a:ext cx="609953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3047936" y="321645"/>
              <a:ext cx="609923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Shape 208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Shape 220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Shape 221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Shape 304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Shape 30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Shape 329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Shape 346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47" name="Shape 34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Shape 359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60" name="Shape 360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1320025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body" idx="2"/>
          </p:nvPr>
        </p:nvSpPr>
        <p:spPr>
          <a:xfrm>
            <a:off x="3507463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body" idx="3"/>
          </p:nvPr>
        </p:nvSpPr>
        <p:spPr>
          <a:xfrm>
            <a:off x="5694901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Shape 389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Shape 390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Shape 496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497" name="Shape 49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510" name="Shape 510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" name="Shape 5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Shape 535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Shape 536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Shape 5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8.png"/><Relationship Id="rId2" Type="http://schemas.openxmlformats.org/officeDocument/2006/relationships/image" Target="../media/image22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customXml" Target="../ink/ink4.xml"/><Relationship Id="rId1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13.xml"/><Relationship Id="rId18" Type="http://schemas.openxmlformats.org/officeDocument/2006/relationships/image" Target="../media/image39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36.png"/><Relationship Id="rId17" Type="http://schemas.openxmlformats.org/officeDocument/2006/relationships/customXml" Target="../ink/ink15.xml"/><Relationship Id="rId2" Type="http://schemas.openxmlformats.org/officeDocument/2006/relationships/image" Target="../media/image23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35.png"/><Relationship Id="rId19" Type="http://schemas.openxmlformats.org/officeDocument/2006/relationships/customXml" Target="../ink/ink16.xml"/><Relationship Id="rId4" Type="http://schemas.openxmlformats.org/officeDocument/2006/relationships/image" Target="../media/image32.png"/><Relationship Id="rId9" Type="http://schemas.openxmlformats.org/officeDocument/2006/relationships/customXml" Target="../ink/ink11.xml"/><Relationship Id="rId1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ctrTitle"/>
          </p:nvPr>
        </p:nvSpPr>
        <p:spPr>
          <a:xfrm>
            <a:off x="0" y="3693850"/>
            <a:ext cx="5544900" cy="14496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IST 687: Introduction to Data Science</a:t>
            </a:r>
            <a:endParaRPr sz="14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8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Analysis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8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of  Hyatt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8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Hotel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8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Group</a:t>
            </a:r>
            <a:br>
              <a:rPr lang="en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Submitted by: Sa</a:t>
            </a:r>
            <a:r>
              <a:rPr lang="en-US" sz="1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nman</a:t>
            </a:r>
            <a:r>
              <a:rPr lang="en-US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Yadav, Shubham Bhadouria, James.</a:t>
            </a:r>
            <a:endParaRPr sz="1400" dirty="0">
              <a:solidFill>
                <a:srgbClr val="FFFFFF"/>
              </a:solidFill>
            </a:endParaRPr>
          </a:p>
        </p:txBody>
      </p:sp>
      <p:pic>
        <p:nvPicPr>
          <p:cNvPr id="628" name="Shape 6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950" y="334775"/>
            <a:ext cx="38100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FEBA-5A2A-4E2E-9644-5620DE89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410" y="0"/>
            <a:ext cx="5903027" cy="6681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Customer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2F214-29DD-4BB4-8ED7-67A071710F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6ACFB-6D97-495F-A4F0-83CC46FE99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" y="2211572"/>
            <a:ext cx="4655758" cy="2939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16283E-484F-4193-91A9-673B2C29C8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22" y="785478"/>
            <a:ext cx="4655758" cy="274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0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002E-F9C7-4DFA-9E90-B79C50F3B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04" y="205351"/>
            <a:ext cx="6455700" cy="6681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Customer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BEF84-05E0-47EE-B3D3-D2162DC987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65AE2-A390-4DBF-A210-9DEFFC19DD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2" y="1449772"/>
            <a:ext cx="4572000" cy="3154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35A69E-A45D-4A5F-8AEC-96BFA01A118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1449772"/>
            <a:ext cx="4533484" cy="31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7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85A5-6E89-456A-B0AA-87B448AF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148"/>
            <a:ext cx="9144000" cy="48465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Analyzing Purpose of Visit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76BD89-2A1F-41F2-BADD-246422950B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83CB4-FDBF-4F6E-AE48-470F86CF1A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7731"/>
            <a:ext cx="4898065" cy="3324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60DB1-3C7E-42F1-8914-26D57400C3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98065" y="637731"/>
            <a:ext cx="4245935" cy="332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4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CAEF-2DBD-4CEE-AE67-17D77D1A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116"/>
            <a:ext cx="9144000" cy="52518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Analyzing Length of Stay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CBD67E-9297-475A-9719-1B8559CAAC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847FD-66D9-4BA1-ADA6-DD2ED38F9C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537"/>
            <a:ext cx="4572000" cy="3152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C54F0D-DFFE-4044-8DB0-8982D584AD7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484" y="894774"/>
            <a:ext cx="4572000" cy="295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91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5FDE-DEED-4A0C-A44B-68777670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132"/>
            <a:ext cx="9144000" cy="6963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Model Analysis : Association Rule Mining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7F05C-EF08-4642-9121-E3BE125845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326F9-9BED-44B4-B0DD-42BE961F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6" y="1104451"/>
            <a:ext cx="8787699" cy="31202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6E8BAC3-24B6-4D5F-A170-1AC646424718}"/>
                  </a:ext>
                </a:extLst>
              </p14:cNvPr>
              <p14:cNvContentPartPr/>
              <p14:nvPr/>
            </p14:nvContentPartPr>
            <p14:xfrm>
              <a:off x="3275687" y="1502489"/>
              <a:ext cx="785880" cy="23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6E8BAC3-24B6-4D5F-A170-1AC6464247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2047" y="1394489"/>
                <a:ext cx="8935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B4C2F9A-41D3-4782-A92D-85131AA26392}"/>
                  </a:ext>
                </a:extLst>
              </p14:cNvPr>
              <p14:cNvContentPartPr/>
              <p14:nvPr/>
            </p14:nvContentPartPr>
            <p14:xfrm>
              <a:off x="1558127" y="1486649"/>
              <a:ext cx="461880" cy="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B4C2F9A-41D3-4782-A92D-85131AA263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4487" y="1378649"/>
                <a:ext cx="5695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B8F7A2A-EE1F-47B4-B61E-298074C1FF73}"/>
                  </a:ext>
                </a:extLst>
              </p14:cNvPr>
              <p14:cNvContentPartPr/>
              <p14:nvPr/>
            </p14:nvContentPartPr>
            <p14:xfrm>
              <a:off x="1552367" y="1878329"/>
              <a:ext cx="40392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B8F7A2A-EE1F-47B4-B61E-298074C1FF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98727" y="1770329"/>
                <a:ext cx="511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DAA9826-05FA-483B-910D-B717123000F8}"/>
                  </a:ext>
                </a:extLst>
              </p14:cNvPr>
              <p14:cNvContentPartPr/>
              <p14:nvPr/>
            </p14:nvContentPartPr>
            <p14:xfrm>
              <a:off x="1928567" y="2437409"/>
              <a:ext cx="205200" cy="36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DAA9826-05FA-483B-910D-B717123000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74927" y="2329769"/>
                <a:ext cx="3128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31E8EF7-CBC1-4BB8-8348-17AF1C631FBA}"/>
                  </a:ext>
                </a:extLst>
              </p14:cNvPr>
              <p14:cNvContentPartPr/>
              <p14:nvPr/>
            </p14:nvContentPartPr>
            <p14:xfrm>
              <a:off x="1021727" y="2643689"/>
              <a:ext cx="630360" cy="7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31E8EF7-CBC1-4BB8-8348-17AF1C631FB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7727" y="2536049"/>
                <a:ext cx="7380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F23B5B7-6DA1-4FEF-8E1A-0A70F5368C48}"/>
                  </a:ext>
                </a:extLst>
              </p14:cNvPr>
              <p14:cNvContentPartPr/>
              <p14:nvPr/>
            </p14:nvContentPartPr>
            <p14:xfrm>
              <a:off x="3622367" y="3018809"/>
              <a:ext cx="205560" cy="7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F23B5B7-6DA1-4FEF-8E1A-0A70F5368C4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68367" y="2911169"/>
                <a:ext cx="3132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266EA95-31AE-4CDE-8C89-00BEC97BECD0}"/>
                  </a:ext>
                </a:extLst>
              </p14:cNvPr>
              <p14:cNvContentPartPr/>
              <p14:nvPr/>
            </p14:nvContentPartPr>
            <p14:xfrm>
              <a:off x="1551647" y="2977049"/>
              <a:ext cx="369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266EA95-31AE-4CDE-8C89-00BEC97BECD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98007" y="2869049"/>
                <a:ext cx="477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832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5181C-95BA-4FD1-94CD-5D19C03CFB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9E6A7-58B4-426C-BFCA-DC892AAE6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3" y="1147319"/>
            <a:ext cx="8704521" cy="30331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51B7F51-A21E-4DAF-AB8A-CE6A6914DB45}"/>
                  </a:ext>
                </a:extLst>
              </p14:cNvPr>
              <p14:cNvContentPartPr/>
              <p14:nvPr/>
            </p14:nvContentPartPr>
            <p14:xfrm>
              <a:off x="3175967" y="1558289"/>
              <a:ext cx="680040" cy="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51B7F51-A21E-4DAF-AB8A-CE6A6914DB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2327" y="1450649"/>
                <a:ext cx="7876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7AD1EC-B9CC-47BA-B21C-D3E9AE9F5EA2}"/>
                  </a:ext>
                </a:extLst>
              </p14:cNvPr>
              <p14:cNvContentPartPr/>
              <p14:nvPr/>
            </p14:nvContentPartPr>
            <p14:xfrm>
              <a:off x="1546247" y="1526249"/>
              <a:ext cx="403200" cy="33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7AD1EC-B9CC-47BA-B21C-D3E9AE9F5E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92247" y="1418609"/>
                <a:ext cx="5108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5A6E3E-4134-4C05-88F3-5D35CC67034F}"/>
                  </a:ext>
                </a:extLst>
              </p14:cNvPr>
              <p14:cNvContentPartPr/>
              <p14:nvPr/>
            </p14:nvContentPartPr>
            <p14:xfrm>
              <a:off x="1247807" y="1764569"/>
              <a:ext cx="496080" cy="36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5A6E3E-4134-4C05-88F3-5D35CC6703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93807" y="1656569"/>
                <a:ext cx="6037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5CE59C-839E-4F12-80EB-4BDAA5F6B2A1}"/>
                  </a:ext>
                </a:extLst>
              </p14:cNvPr>
              <p14:cNvContentPartPr/>
              <p14:nvPr/>
            </p14:nvContentPartPr>
            <p14:xfrm>
              <a:off x="2956007" y="1757009"/>
              <a:ext cx="389520" cy="21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5CE59C-839E-4F12-80EB-4BDAA5F6B2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2007" y="1649009"/>
                <a:ext cx="4971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E383A1E-9862-4E74-90FC-BE6B80998751}"/>
                  </a:ext>
                </a:extLst>
              </p14:cNvPr>
              <p14:cNvContentPartPr/>
              <p14:nvPr/>
            </p14:nvContentPartPr>
            <p14:xfrm>
              <a:off x="4688327" y="2175689"/>
              <a:ext cx="167040" cy="7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E383A1E-9862-4E74-90FC-BE6B8099875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34687" y="2067689"/>
                <a:ext cx="2746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E14B0A3-7FFB-4B78-9EA4-A0E8901B4845}"/>
                  </a:ext>
                </a:extLst>
              </p14:cNvPr>
              <p14:cNvContentPartPr/>
              <p14:nvPr/>
            </p14:nvContentPartPr>
            <p14:xfrm>
              <a:off x="2600687" y="2168849"/>
              <a:ext cx="489960" cy="29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E14B0A3-7FFB-4B78-9EA4-A0E8901B484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46687" y="2061209"/>
                <a:ext cx="5976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5BC70B8-5EA0-4496-B34B-0BD6D1271C2A}"/>
                  </a:ext>
                </a:extLst>
              </p14:cNvPr>
              <p14:cNvContentPartPr/>
              <p14:nvPr/>
            </p14:nvContentPartPr>
            <p14:xfrm>
              <a:off x="2591687" y="2565569"/>
              <a:ext cx="506160" cy="50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5BC70B8-5EA0-4496-B34B-0BD6D1271C2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38047" y="2457929"/>
                <a:ext cx="6138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2833080-8F03-4676-A2A4-FA80EEB5624E}"/>
                  </a:ext>
                </a:extLst>
              </p14:cNvPr>
              <p14:cNvContentPartPr/>
              <p14:nvPr/>
            </p14:nvContentPartPr>
            <p14:xfrm>
              <a:off x="3516167" y="2856089"/>
              <a:ext cx="169920" cy="21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2833080-8F03-4676-A2A4-FA80EEB5624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62167" y="2748449"/>
                <a:ext cx="2775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1E2362B-23D3-4191-BAF5-4F2BF38AA6B0}"/>
                  </a:ext>
                </a:extLst>
              </p14:cNvPr>
              <p14:cNvContentPartPr/>
              <p14:nvPr/>
            </p14:nvContentPartPr>
            <p14:xfrm>
              <a:off x="1559567" y="2813969"/>
              <a:ext cx="34704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1E2362B-23D3-4191-BAF5-4F2BF38AA6B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05927" y="2705969"/>
                <a:ext cx="4546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5BFE4F70-E815-4184-BC76-67AE3A07891E}"/>
              </a:ext>
            </a:extLst>
          </p:cNvPr>
          <p:cNvSpPr txBox="1">
            <a:spLocks/>
          </p:cNvSpPr>
          <p:nvPr/>
        </p:nvSpPr>
        <p:spPr>
          <a:xfrm>
            <a:off x="0" y="104955"/>
            <a:ext cx="91440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"/>
              <a:buNone/>
              <a:defRPr sz="20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ExtraBold"/>
              <a:buNone/>
              <a:defRPr sz="20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ExtraBold"/>
              <a:buNone/>
              <a:defRPr sz="20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ExtraBold"/>
              <a:buNone/>
              <a:defRPr sz="20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ExtraBold"/>
              <a:buNone/>
              <a:defRPr sz="20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ExtraBold"/>
              <a:buNone/>
              <a:defRPr sz="20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ExtraBold"/>
              <a:buNone/>
              <a:defRPr sz="20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ExtraBold"/>
              <a:buNone/>
              <a:defRPr sz="20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ExtraBold"/>
              <a:buNone/>
              <a:defRPr sz="20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Model Analysis : Association Rule Mining </a:t>
            </a:r>
            <a:r>
              <a:rPr lang="en-US" dirty="0" err="1">
                <a:solidFill>
                  <a:schemeClr val="accent6"/>
                </a:solidFill>
              </a:rPr>
              <a:t>contd</a:t>
            </a:r>
            <a:r>
              <a:rPr lang="en-US" dirty="0">
                <a:solidFill>
                  <a:schemeClr val="accent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44593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75D4EF-E6C3-4D77-AFFE-07E984028E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13A7A-DF0B-48D1-8BDB-01462B3EEA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707" y="875880"/>
            <a:ext cx="4367589" cy="37676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CB63F9-67C9-4F67-ACB0-370A3FC2A6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22384" y="875880"/>
            <a:ext cx="4533484" cy="37676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6A1C21-E1DD-4601-86A2-655FD45D7F67}"/>
              </a:ext>
            </a:extLst>
          </p:cNvPr>
          <p:cNvSpPr txBox="1"/>
          <p:nvPr/>
        </p:nvSpPr>
        <p:spPr>
          <a:xfrm>
            <a:off x="900223" y="205563"/>
            <a:ext cx="647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Montserrat Light" panose="020B0604020202020204" charset="0"/>
              </a:rPr>
              <a:t>Amenities Analysis</a:t>
            </a:r>
          </a:p>
        </p:txBody>
      </p:sp>
    </p:spTree>
    <p:extLst>
      <p:ext uri="{BB962C8B-B14F-4D97-AF65-F5344CB8AC3E}">
        <p14:creationId xmlns:p14="http://schemas.microsoft.com/office/powerpoint/2010/main" val="788388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4F7C-F73C-41B2-B459-F6C63BE3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8293"/>
          </a:xfrm>
        </p:spPr>
        <p:txBody>
          <a:bodyPr/>
          <a:lstStyle/>
          <a:p>
            <a:r>
              <a:rPr lang="en-US" sz="2400" dirty="0">
                <a:solidFill>
                  <a:schemeClr val="accent6"/>
                </a:solidFill>
              </a:rPr>
              <a:t>Amenities Analysis </a:t>
            </a:r>
            <a:r>
              <a:rPr lang="en-US" sz="2400" dirty="0" err="1">
                <a:solidFill>
                  <a:schemeClr val="accent6"/>
                </a:solidFill>
              </a:rPr>
              <a:t>contd</a:t>
            </a:r>
            <a:r>
              <a:rPr lang="en-US" sz="2400" dirty="0">
                <a:solidFill>
                  <a:schemeClr val="accent6"/>
                </a:solidFill>
              </a:rPr>
              <a:t>…..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B0DC9A-C39D-45BE-A506-843F11AEC2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B8643-E44B-426E-984E-305E5338A9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186" y="783618"/>
            <a:ext cx="4456814" cy="35762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A423BF-FF1C-4572-B5EA-E6052A0B85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23390" y="783619"/>
            <a:ext cx="4456814" cy="35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69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60D02-08B9-4C84-BCD3-E62A7BD32E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18630-806C-4B44-8311-D4ADEB0E4E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516" y="1002827"/>
            <a:ext cx="4315043" cy="39438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16500A-E62B-4770-BE9D-58356900F547}"/>
              </a:ext>
            </a:extLst>
          </p:cNvPr>
          <p:cNvSpPr txBox="1"/>
          <p:nvPr/>
        </p:nvSpPr>
        <p:spPr>
          <a:xfrm>
            <a:off x="1928038" y="196849"/>
            <a:ext cx="7215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Montserrat Light" panose="020B0604020202020204" charset="0"/>
              </a:rPr>
              <a:t>Analyzing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E4A7B-DE2C-44D5-8F0C-F29C2DB55B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53559" y="1002828"/>
            <a:ext cx="4751925" cy="394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37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A7D5-E13E-4DA1-8B37-4A7B1024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9740" y="-86839"/>
            <a:ext cx="9144000" cy="6963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Linear Modeling with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2EA1E2-7873-4BE4-BF3C-CFC6E9DDAD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5DE28-53EA-404D-B09D-CCCB0294E4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79160" y="822584"/>
            <a:ext cx="5792972" cy="141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5DF15F-B05A-4684-B1C7-DA0558587F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72072" y="1230437"/>
            <a:ext cx="5792972" cy="141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E4F6CC-DC17-4613-BC88-0E38483FA6B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57896" y="1617902"/>
            <a:ext cx="5943600" cy="130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6F5298-7D0F-422F-893E-AFBF32B7249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450803" y="2030182"/>
            <a:ext cx="5943600" cy="175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E7C380-FF0A-442E-AC47-AE1947A5782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436630" y="2465100"/>
            <a:ext cx="5943600" cy="166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5D0427-8851-4A53-ACA1-53AA638E1121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2436632" y="2921738"/>
            <a:ext cx="5943600" cy="144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4F0E35-300D-47B5-953E-BAF190C4485E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2439286" y="3468821"/>
            <a:ext cx="5943600" cy="1212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DDF410-FFD1-4B36-A196-180BB74F5B27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2439286" y="4045501"/>
            <a:ext cx="5943600" cy="139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6E11C2-8BFA-4EB7-A53E-6213BA25857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2439286" y="4610813"/>
            <a:ext cx="5943600" cy="1441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3039D5-79ED-40D6-AAE8-34576903D0FF}"/>
              </a:ext>
            </a:extLst>
          </p:cNvPr>
          <p:cNvSpPr txBox="1"/>
          <p:nvPr/>
        </p:nvSpPr>
        <p:spPr>
          <a:xfrm>
            <a:off x="120502" y="694670"/>
            <a:ext cx="223992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 Light" panose="020B0604020202020204" charset="0"/>
              </a:rPr>
              <a:t>Overall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 Light" panose="020B0604020202020204" charset="0"/>
              </a:rPr>
              <a:t>Guest Room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 Light" panose="020B0604020202020204" charset="0"/>
              </a:rPr>
              <a:t>Tranquility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 Light" panose="020B0604020202020204" charset="0"/>
              </a:rPr>
              <a:t>Hotel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 Light" panose="020B0604020202020204" charset="0"/>
              </a:rPr>
              <a:t>Customer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 Light" panose="020B0604020202020204" charset="0"/>
              </a:rPr>
              <a:t>Staff Cared Metric</a:t>
            </a:r>
          </a:p>
          <a:p>
            <a:endParaRPr lang="en-US" dirty="0">
              <a:latin typeface="Montserrat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 Light" panose="020B0604020202020204" charset="0"/>
              </a:rPr>
              <a:t>Internet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 Light" panose="020B0604020202020204" charset="0"/>
              </a:rPr>
              <a:t>Check in Satisfaction</a:t>
            </a:r>
          </a:p>
          <a:p>
            <a:endParaRPr lang="en-US" dirty="0">
              <a:latin typeface="Montserrat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 Light" panose="020B0604020202020204" charset="0"/>
              </a:rPr>
              <a:t>Multiple Metrics</a:t>
            </a:r>
          </a:p>
        </p:txBody>
      </p:sp>
    </p:spTree>
    <p:extLst>
      <p:ext uri="{BB962C8B-B14F-4D97-AF65-F5344CB8AC3E}">
        <p14:creationId xmlns:p14="http://schemas.microsoft.com/office/powerpoint/2010/main" val="159758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ADDE-49FB-442D-A9D2-1978C9B6C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6596" y="808071"/>
            <a:ext cx="7689296" cy="1011147"/>
          </a:xfrm>
        </p:spPr>
        <p:txBody>
          <a:bodyPr/>
          <a:lstStyle/>
          <a:p>
            <a:r>
              <a:rPr lang="en-US" sz="1200" dirty="0"/>
              <a:t>This project required us to analyze the data collected by Hyatt hotels about their various hotel brands and locations, the amenities they provide and the customer data. </a:t>
            </a:r>
          </a:p>
          <a:p>
            <a:r>
              <a:rPr lang="en-US" sz="1200" dirty="0"/>
              <a:t>Our goal was to analyze the data and identify key factors that contributed towards increasing the Net Promoter Score (NPS) for the group of hotels.</a:t>
            </a:r>
            <a:endParaRPr lang="en-US" sz="9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EEB15-5ECC-47D9-A6E5-2B820BF27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BAB7550-4084-466F-A317-0A14CFA226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5626753"/>
              </p:ext>
            </p:extLst>
          </p:nvPr>
        </p:nvGraphicFramePr>
        <p:xfrm>
          <a:off x="44289" y="2212409"/>
          <a:ext cx="8826392" cy="2267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B6824274-49DC-4C25-83CC-48EC8E44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192" y="139971"/>
            <a:ext cx="6455700" cy="668100"/>
          </a:xfrm>
        </p:spPr>
        <p:txBody>
          <a:bodyPr/>
          <a:lstStyle/>
          <a:p>
            <a:r>
              <a:rPr lang="en-US" sz="2000" dirty="0">
                <a:solidFill>
                  <a:srgbClr val="C00000"/>
                </a:solidFill>
              </a:rPr>
              <a:t>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29B40-86C7-4D54-9F90-C7A9D67B94BB}"/>
              </a:ext>
            </a:extLst>
          </p:cNvPr>
          <p:cNvSpPr txBox="1"/>
          <p:nvPr/>
        </p:nvSpPr>
        <p:spPr>
          <a:xfrm>
            <a:off x="2990192" y="2012354"/>
            <a:ext cx="2934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Montserrat"/>
                <a:sym typeface="Montserrat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614793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787A-1331-4E9D-8362-C2AB5EF0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748" y="32203"/>
            <a:ext cx="6086252" cy="609382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Linear Modeling with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386FC-6CCE-40CF-AEE5-1DF80F6BB47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84" y="4749851"/>
            <a:ext cx="1828800" cy="18288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8AC5D2-D204-4BE1-B5CB-22AE1F9260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80767" y="3049226"/>
            <a:ext cx="2743200" cy="1834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AE1ED9-C342-4B8E-A1E8-4A4750D95C9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57600" y="2855736"/>
            <a:ext cx="18288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1D0B81-F221-47EB-BD74-86D970D32C9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657600" y="742950"/>
            <a:ext cx="1828800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1C2E1A-71AE-4CFC-8D48-78CFED285DE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53907" y="2852158"/>
            <a:ext cx="18288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5E5341-211A-4E9D-B6DB-2C1C6E76F759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92103" y="742950"/>
            <a:ext cx="18288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54EC6C-B655-4E9A-9C16-EC410788428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46264" y="3037332"/>
            <a:ext cx="2743200" cy="18323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FEED62-7318-4C98-A991-5CBAA0757A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346264" y="921993"/>
            <a:ext cx="2743200" cy="18349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E12924-19FE-42D4-950C-5C84E82D789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42571" y="3037332"/>
            <a:ext cx="2743200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E401F2-CFB6-496F-B418-709374FBAC1F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442571" y="928124"/>
            <a:ext cx="2743200" cy="1828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3599D7-3202-4423-BC4B-133D6503E06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080767" y="921993"/>
            <a:ext cx="2743200" cy="183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08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225A-D532-42C9-8452-3C5F08F3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3162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Association Rule Modeling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A0C5D-8C9B-4F4A-9075-A1D29D65D9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7CC2F-3E03-4094-91C3-CC7F076603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47043"/>
            <a:ext cx="5900057" cy="2787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E1828F-3A04-4AA8-BC50-124A38B5BA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72223" y="613162"/>
            <a:ext cx="3671777" cy="342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4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582C-6C9D-42FE-804E-728C27C6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6510"/>
            <a:ext cx="9144000" cy="6963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Association Rule Modeling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A471CC-CDAD-45B9-B0BB-F3FF91C718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9B340-95AA-4C31-BE60-9A58A66779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238" y="644118"/>
            <a:ext cx="5249410" cy="3502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9B1BB6-4F11-401B-AE82-CE65A684F6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9712" y="579790"/>
            <a:ext cx="4175049" cy="3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88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6D00-0CB7-47B4-A551-E5ADDB56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787"/>
            <a:ext cx="9144000" cy="6963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Association Rule Modeling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39CEC4-1CB4-418F-851B-6FFF20362B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1E07B-6469-468B-9745-DDCBE7F81E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352" y="892264"/>
            <a:ext cx="5943600" cy="2848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FB89CB-0C0C-4736-BFE8-BE4AE264A9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64372" y="718746"/>
            <a:ext cx="3579628" cy="312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54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1CCA-BC29-44DA-9279-A1E8E896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516" y="198474"/>
            <a:ext cx="9144000" cy="6963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Predicting the likelihood to recommend of a customer: High, Medium or 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B5B9-D9AA-4A0E-9DC7-95492B9A07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91D91-9FB0-4F81-9F9E-6584E8A2BB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58586" y="828830"/>
            <a:ext cx="4299487" cy="3485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989D2C-A8F3-4AB5-8BA5-ACB5EE1495ED}"/>
              </a:ext>
            </a:extLst>
          </p:cNvPr>
          <p:cNvSpPr txBox="1"/>
          <p:nvPr/>
        </p:nvSpPr>
        <p:spPr>
          <a:xfrm>
            <a:off x="304799" y="2002455"/>
            <a:ext cx="4352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Montserrat Light" panose="020B0604020202020204" charset="0"/>
              </a:rPr>
              <a:t>This represents the no of times the SVM algorithm predicted the customer type correctly</a:t>
            </a:r>
          </a:p>
        </p:txBody>
      </p:sp>
    </p:spTree>
    <p:extLst>
      <p:ext uri="{BB962C8B-B14F-4D97-AF65-F5344CB8AC3E}">
        <p14:creationId xmlns:p14="http://schemas.microsoft.com/office/powerpoint/2010/main" val="4073297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76AC-D7DB-4A26-B35C-A1BDBF7F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Predicting the Purpose of Visit of the Customer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AAB354-A18A-4643-83E9-C6E6370863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11C0C-A48A-4343-A555-F9FF17DD80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3" y="710476"/>
            <a:ext cx="4570227" cy="3484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A445C8-B465-4733-A51F-F8C3D6E3EAF2}"/>
              </a:ext>
            </a:extLst>
          </p:cNvPr>
          <p:cNvSpPr txBox="1"/>
          <p:nvPr/>
        </p:nvSpPr>
        <p:spPr>
          <a:xfrm>
            <a:off x="4204523" y="2037291"/>
            <a:ext cx="4352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Montserrat Light" panose="020B0604020202020204" charset="0"/>
              </a:rPr>
              <a:t>This represents the no of times the SVM algorithm predicted the purpose of visit of a guest correctly</a:t>
            </a:r>
          </a:p>
        </p:txBody>
      </p:sp>
    </p:spTree>
    <p:extLst>
      <p:ext uri="{BB962C8B-B14F-4D97-AF65-F5344CB8AC3E}">
        <p14:creationId xmlns:p14="http://schemas.microsoft.com/office/powerpoint/2010/main" val="3677511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85" name="Shape 685"/>
          <p:cNvSpPr txBox="1">
            <a:spLocks noGrp="1"/>
          </p:cNvSpPr>
          <p:nvPr>
            <p:ph type="ctrTitle" idx="4294967295"/>
          </p:nvPr>
        </p:nvSpPr>
        <p:spPr>
          <a:xfrm>
            <a:off x="2069805" y="1922463"/>
            <a:ext cx="3954463" cy="9509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64646"/>
                </a:solidFill>
              </a:rPr>
              <a:t>Thanks!</a:t>
            </a:r>
            <a:endParaRPr sz="6000" dirty="0">
              <a:solidFill>
                <a:srgbClr val="F64646"/>
              </a:solidFill>
            </a:endParaRPr>
          </a:p>
        </p:txBody>
      </p:sp>
      <p:sp>
        <p:nvSpPr>
          <p:cNvPr id="686" name="Shape 686"/>
          <p:cNvSpPr txBox="1">
            <a:spLocks noGrp="1"/>
          </p:cNvSpPr>
          <p:nvPr>
            <p:ph type="subTitle" idx="4294967295"/>
          </p:nvPr>
        </p:nvSpPr>
        <p:spPr>
          <a:xfrm>
            <a:off x="1793358" y="2873375"/>
            <a:ext cx="3954463" cy="576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CC66"/>
                </a:solidFill>
                <a:latin typeface="Montserrat"/>
                <a:ea typeface="Montserrat"/>
                <a:cs typeface="Montserrat"/>
                <a:sym typeface="Montserrat"/>
              </a:rPr>
              <a:t>Questions?</a:t>
            </a:r>
            <a:endParaRPr sz="1800" dirty="0">
              <a:solidFill>
                <a:srgbClr val="FFCC66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49F3-13E8-442D-885E-A458EBDC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616" y="393600"/>
            <a:ext cx="5966821" cy="51745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Business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5A847-91B9-4EC6-83E7-7B4981BF6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3802" y="911051"/>
            <a:ext cx="6455700" cy="3923220"/>
          </a:xfrm>
        </p:spPr>
        <p:txBody>
          <a:bodyPr/>
          <a:lstStyle/>
          <a:p>
            <a:r>
              <a:rPr lang="en-US" sz="1600" dirty="0"/>
              <a:t>What amenities provided by the hotel play a major role in influencing likelihood to recommend?</a:t>
            </a:r>
          </a:p>
          <a:p>
            <a:pPr marL="88900" indent="0">
              <a:buNone/>
            </a:pPr>
            <a:endParaRPr lang="en-US" sz="1600" dirty="0"/>
          </a:p>
          <a:p>
            <a:r>
              <a:rPr lang="en-US" sz="1600" dirty="0"/>
              <a:t>What are the characteristics of the customers that contribute to determining the NPS type?</a:t>
            </a:r>
          </a:p>
          <a:p>
            <a:pPr marL="88900" indent="0">
              <a:buNone/>
            </a:pPr>
            <a:endParaRPr lang="en-US" sz="1600" dirty="0"/>
          </a:p>
          <a:p>
            <a:r>
              <a:rPr lang="en-US" sz="1600" dirty="0"/>
              <a:t>Which Hyatt hotel brands have the highest number of detractors? </a:t>
            </a:r>
          </a:p>
          <a:p>
            <a:pPr marL="88900" indent="0">
              <a:buNone/>
            </a:pPr>
            <a:endParaRPr lang="en-US" sz="1600" dirty="0"/>
          </a:p>
          <a:p>
            <a:r>
              <a:rPr lang="en-US" sz="1600" dirty="0"/>
              <a:t>Which booking channel should be prioritized by Hyatt Hotels Group to attract more guests?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614BD-D43C-472B-BC9F-3065F332B3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77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9C8B-C786-4FCF-9200-4A0D569D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406" y="-87303"/>
            <a:ext cx="6455700" cy="6681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After Cleaning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D4C45-108F-4490-A846-6E3A0220BC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8AD15C-C50E-4F14-BBBA-0E2DC5326C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08295" y="1821539"/>
            <a:ext cx="5387477" cy="3075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CE1D23-B4FB-46A6-B3B3-DDEF5C0694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516" y="2731664"/>
            <a:ext cx="2532402" cy="20437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61B54-13EE-4C66-859F-969AE3548920}"/>
              </a:ext>
            </a:extLst>
          </p:cNvPr>
          <p:cNvSpPr txBox="1"/>
          <p:nvPr/>
        </p:nvSpPr>
        <p:spPr>
          <a:xfrm>
            <a:off x="2304840" y="779721"/>
            <a:ext cx="6251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 Light" panose="020B0604020202020204" charset="0"/>
              </a:rPr>
              <a:t>Total no: of observations: </a:t>
            </a:r>
            <a:r>
              <a:rPr lang="en-US" b="1" dirty="0">
                <a:latin typeface="Montserrat Light" panose="020B0604020202020204" charset="0"/>
              </a:rPr>
              <a:t>924,378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 Light" panose="020B0604020202020204" charset="0"/>
              </a:rPr>
              <a:t>Observations from USA: </a:t>
            </a:r>
            <a:r>
              <a:rPr lang="en-US" b="1" dirty="0">
                <a:latin typeface="Montserrat Light" panose="020B0604020202020204" charset="0"/>
              </a:rPr>
              <a:t>744,959 (80.59%)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 Light" panose="020B0604020202020204" charset="0"/>
              </a:rPr>
              <a:t>Observations from other countries: </a:t>
            </a:r>
            <a:r>
              <a:rPr lang="en-US" b="1" dirty="0">
                <a:latin typeface="Montserrat Light" panose="020B0604020202020204" charset="0"/>
              </a:rPr>
              <a:t>179,419 (19.4%)</a:t>
            </a:r>
          </a:p>
          <a:p>
            <a:endParaRPr lang="en-US" dirty="0">
              <a:latin typeface="Montserrat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96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76A1-4B52-45D1-BE00-01FB6C7A7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723" y="0"/>
            <a:ext cx="6455700" cy="6681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Focus of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27A53-D13A-42BF-A48C-59093AC46A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950F72-7E80-4671-9604-F7BC2BBEAC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4969" y="2245005"/>
            <a:ext cx="2650608" cy="2265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36020B-D318-4C91-8B72-E5A9F1B06C1F}"/>
              </a:ext>
            </a:extLst>
          </p:cNvPr>
          <p:cNvSpPr txBox="1"/>
          <p:nvPr/>
        </p:nvSpPr>
        <p:spPr>
          <a:xfrm>
            <a:off x="3048000" y="668100"/>
            <a:ext cx="529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 Light" panose="020B0604020202020204" charset="0"/>
              </a:rPr>
              <a:t>No of observations in California State: </a:t>
            </a:r>
            <a:r>
              <a:rPr lang="en-US" b="1" dirty="0">
                <a:latin typeface="Montserrat Light" panose="020B0604020202020204" charset="0"/>
              </a:rPr>
              <a:t>114,063 (16.78%)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 Light" panose="020B0604020202020204" charset="0"/>
              </a:rPr>
              <a:t>No of observations from other states: </a:t>
            </a:r>
            <a:r>
              <a:rPr lang="en-US" b="1" dirty="0">
                <a:latin typeface="Montserrat Light" panose="020B0604020202020204" charset="0"/>
              </a:rPr>
              <a:t>565,518</a:t>
            </a: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D3C6D1E3-4BC7-45C7-A304-89BA6BADB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358" y="1242204"/>
            <a:ext cx="5174512" cy="367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32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B1F343-8ADD-4603-9392-009FB74415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4D60E-8960-4E80-A913-F026A03CC1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9095"/>
            <a:ext cx="5287926" cy="2571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2D0F74-4268-435E-8C7F-00906BC482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43423" y="2480931"/>
            <a:ext cx="5462061" cy="2662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9C7A2-7D20-4B7B-A0C7-16E7705F61BB}"/>
              </a:ext>
            </a:extLst>
          </p:cNvPr>
          <p:cNvSpPr txBox="1"/>
          <p:nvPr/>
        </p:nvSpPr>
        <p:spPr>
          <a:xfrm>
            <a:off x="4224670" y="1144137"/>
            <a:ext cx="3069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3">
                    <a:lumMod val="50000"/>
                  </a:schemeClr>
                </a:solidFill>
                <a:latin typeface="Montserrat Light" panose="020B0604020202020204" charset="0"/>
              </a:rPr>
              <a:t>% promoters in California was low as compared to Texas and Florida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95CC9-50AA-49BD-95BF-339CF49D166A}"/>
              </a:ext>
            </a:extLst>
          </p:cNvPr>
          <p:cNvSpPr txBox="1"/>
          <p:nvPr/>
        </p:nvSpPr>
        <p:spPr>
          <a:xfrm>
            <a:off x="379221" y="3119718"/>
            <a:ext cx="30692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6"/>
                </a:solidFill>
                <a:latin typeface="Montserrat Light" panose="020B0604020202020204" charset="0"/>
              </a:rPr>
              <a:t>% detractors in California was high as compared to Texas and Florida</a:t>
            </a:r>
          </a:p>
          <a:p>
            <a:endParaRPr lang="en-US" sz="1200" b="1" i="1" dirty="0">
              <a:solidFill>
                <a:schemeClr val="accent6"/>
              </a:solidFill>
              <a:latin typeface="Montserrat Light" panose="020B0604020202020204" charset="0"/>
            </a:endParaRPr>
          </a:p>
          <a:p>
            <a:endParaRPr lang="en-US" sz="1200" b="1" i="1" dirty="0">
              <a:solidFill>
                <a:schemeClr val="accent6"/>
              </a:solidFill>
              <a:latin typeface="Montserrat Light" panose="020B0604020202020204" charset="0"/>
            </a:endParaRPr>
          </a:p>
          <a:p>
            <a:endParaRPr lang="en-US" sz="1200" b="1" i="1" dirty="0">
              <a:solidFill>
                <a:schemeClr val="accent6"/>
              </a:solidFill>
              <a:latin typeface="Montserrat Light" panose="020B0604020202020204" charset="0"/>
            </a:endParaRPr>
          </a:p>
          <a:p>
            <a:r>
              <a:rPr lang="en-US" sz="1200" b="1" i="1" dirty="0">
                <a:solidFill>
                  <a:schemeClr val="accent6"/>
                </a:solidFill>
                <a:latin typeface="Montserrat Light" panose="020B0604020202020204" charset="0"/>
              </a:rPr>
              <a:t>Hence, we choose California as our focus of analysis</a:t>
            </a:r>
          </a:p>
        </p:txBody>
      </p:sp>
    </p:spTree>
    <p:extLst>
      <p:ext uri="{BB962C8B-B14F-4D97-AF65-F5344CB8AC3E}">
        <p14:creationId xmlns:p14="http://schemas.microsoft.com/office/powerpoint/2010/main" val="373878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780D83-71F4-48DC-B2B5-F78930E121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7A02E-CC52-48A4-9508-526F4B05FD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00570" y="700014"/>
            <a:ext cx="4683995" cy="32198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5A7A8F-CFE8-4A4A-BF3E-810B710A9BEF}"/>
              </a:ext>
            </a:extLst>
          </p:cNvPr>
          <p:cNvSpPr txBox="1"/>
          <p:nvPr/>
        </p:nvSpPr>
        <p:spPr>
          <a:xfrm>
            <a:off x="3026735" y="238349"/>
            <a:ext cx="7123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Montserrat Light" panose="020B0604020202020204" charset="0"/>
              </a:rPr>
              <a:t>Brand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FFDEE-6D1E-4D19-9830-AF36704B70BB}"/>
              </a:ext>
            </a:extLst>
          </p:cNvPr>
          <p:cNvSpPr txBox="1"/>
          <p:nvPr/>
        </p:nvSpPr>
        <p:spPr>
          <a:xfrm>
            <a:off x="510361" y="1976998"/>
            <a:ext cx="3636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Montserrat Light" panose="020B0604020202020204" charset="0"/>
              </a:rPr>
              <a:t>To verify the favorability of Hyatt Regency brand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45578-D3E4-41DC-88D9-9C691EAED4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9435" y="2500218"/>
            <a:ext cx="4021941" cy="26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8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FB3C-02C2-458F-801A-91BAA586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151" y="321474"/>
            <a:ext cx="6455700" cy="62024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Brand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B52F9-293A-4807-AF27-DC7A7D94CA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49D61-3169-46D7-98F7-5A300734B8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516" y="1733403"/>
            <a:ext cx="4468485" cy="32132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9AAEC5-39C2-4D9A-A07D-986D43B36B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01882" y="150032"/>
            <a:ext cx="4563495" cy="35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1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E86A-AA6B-411D-A396-0C4EBE34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355" y="0"/>
            <a:ext cx="6455700" cy="6681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Brand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47BF-96EB-4F27-B627-6C3D61B66E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4DBE8A-C159-462D-8901-C1E51060BB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6813" y="948956"/>
            <a:ext cx="5780777" cy="373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18121"/>
      </p:ext>
    </p:extLst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Words>433</Words>
  <Application>Microsoft Office PowerPoint</Application>
  <PresentationFormat>On-screen Show (16:9)</PresentationFormat>
  <Paragraphs>99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Montserrat ExtraBold</vt:lpstr>
      <vt:lpstr>Times New Roman</vt:lpstr>
      <vt:lpstr>Arial</vt:lpstr>
      <vt:lpstr>Montserrat</vt:lpstr>
      <vt:lpstr>Georgia</vt:lpstr>
      <vt:lpstr>Montserrat Light</vt:lpstr>
      <vt:lpstr>Wart template</vt:lpstr>
      <vt:lpstr>IST 687: Introduction to Data Science Data Analysis of  Hyatt Hotel Group Submitted by: Sanman Yadav, Shubham Bhadouria, James.</vt:lpstr>
      <vt:lpstr>Overview</vt:lpstr>
      <vt:lpstr>Business Questions</vt:lpstr>
      <vt:lpstr>After Cleaning the Data</vt:lpstr>
      <vt:lpstr>Our Focus of Analysis</vt:lpstr>
      <vt:lpstr>PowerPoint Presentation</vt:lpstr>
      <vt:lpstr>PowerPoint Presentation</vt:lpstr>
      <vt:lpstr>Brand Analysis</vt:lpstr>
      <vt:lpstr>Brand Analysis</vt:lpstr>
      <vt:lpstr>Customer Analysis</vt:lpstr>
      <vt:lpstr>Customer Analysis</vt:lpstr>
      <vt:lpstr>Analyzing Purpose of Visit</vt:lpstr>
      <vt:lpstr>Analyzing Length of Stay</vt:lpstr>
      <vt:lpstr>Model Analysis : Association Rule Mining</vt:lpstr>
      <vt:lpstr>PowerPoint Presentation</vt:lpstr>
      <vt:lpstr>PowerPoint Presentation</vt:lpstr>
      <vt:lpstr>Amenities Analysis contd…..</vt:lpstr>
      <vt:lpstr>PowerPoint Presentation</vt:lpstr>
      <vt:lpstr>Linear Modeling with Metrics</vt:lpstr>
      <vt:lpstr>Linear Modeling with Metrics</vt:lpstr>
      <vt:lpstr>Association Rule Modeling</vt:lpstr>
      <vt:lpstr>Association Rule Modeling</vt:lpstr>
      <vt:lpstr>Association Rule Modeling</vt:lpstr>
      <vt:lpstr>Predicting the likelihood to recommend of a customer: High, Medium or Low</vt:lpstr>
      <vt:lpstr>Predicting the Purpose of Visit of the Customer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687: Introduction to Data Science Data Analysis of  Hyatt Hotel Group Submitted by: Samiran Ghosh Roy, Sofia Sheikh, Spiti Sawant, and Shradha Dubey</dc:title>
  <dc:creator>Sam Roy</dc:creator>
  <cp:lastModifiedBy>Sanman Mahadeo Yadav</cp:lastModifiedBy>
  <cp:revision>64</cp:revision>
  <dcterms:modified xsi:type="dcterms:W3CDTF">2019-12-09T17:48:47Z</dcterms:modified>
</cp:coreProperties>
</file>