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83" r:id="rId3"/>
    <p:sldId id="259" r:id="rId4"/>
    <p:sldId id="260" r:id="rId5"/>
    <p:sldId id="262" r:id="rId6"/>
    <p:sldId id="257" r:id="rId7"/>
    <p:sldId id="258" r:id="rId8"/>
    <p:sldId id="263" r:id="rId9"/>
    <p:sldId id="265" r:id="rId10"/>
    <p:sldId id="266" r:id="rId11"/>
    <p:sldId id="275" r:id="rId12"/>
    <p:sldId id="276" r:id="rId13"/>
    <p:sldId id="277" r:id="rId14"/>
    <p:sldId id="278" r:id="rId15"/>
    <p:sldId id="279" r:id="rId16"/>
    <p:sldId id="280" r:id="rId17"/>
    <p:sldId id="273" r:id="rId18"/>
    <p:sldId id="274" r:id="rId19"/>
    <p:sldId id="281" r:id="rId20"/>
    <p:sldId id="282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A25808-66F6-42D3-8274-666D9F75CD2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F1543A0-08A6-4D04-97C0-EDAB9D01CCE8}">
      <dgm:prSet/>
      <dgm:spPr/>
      <dgm:t>
        <a:bodyPr/>
        <a:lstStyle/>
        <a:p>
          <a:r>
            <a:rPr lang="en-US"/>
            <a:t>We also created some interaction terms</a:t>
          </a:r>
        </a:p>
      </dgm:t>
    </dgm:pt>
    <dgm:pt modelId="{B8D768F5-D3A7-4A17-820C-DCA3A19E6CD9}" type="parTrans" cxnId="{D38E0C42-3E53-48FA-BBE6-799A2FAC708B}">
      <dgm:prSet/>
      <dgm:spPr/>
      <dgm:t>
        <a:bodyPr/>
        <a:lstStyle/>
        <a:p>
          <a:endParaRPr lang="en-US"/>
        </a:p>
      </dgm:t>
    </dgm:pt>
    <dgm:pt modelId="{12A51EAC-2057-4C9D-867D-BD1154B3E277}" type="sibTrans" cxnId="{D38E0C42-3E53-48FA-BBE6-799A2FAC708B}">
      <dgm:prSet/>
      <dgm:spPr/>
      <dgm:t>
        <a:bodyPr/>
        <a:lstStyle/>
        <a:p>
          <a:endParaRPr lang="en-US"/>
        </a:p>
      </dgm:t>
    </dgm:pt>
    <dgm:pt modelId="{D92E98D5-4213-45CA-92D9-53927B476E21}">
      <dgm:prSet/>
      <dgm:spPr/>
      <dgm:t>
        <a:bodyPr/>
        <a:lstStyle/>
        <a:p>
          <a:r>
            <a:rPr lang="en-US"/>
            <a:t>First is between bedroom, beds and bathrooms</a:t>
          </a:r>
        </a:p>
      </dgm:t>
    </dgm:pt>
    <dgm:pt modelId="{CE8538BF-0487-4C59-BA1A-971C7FC720E6}" type="parTrans" cxnId="{2FC0D60C-A32B-48D4-8A7F-365DF0AB080C}">
      <dgm:prSet/>
      <dgm:spPr/>
      <dgm:t>
        <a:bodyPr/>
        <a:lstStyle/>
        <a:p>
          <a:endParaRPr lang="en-US"/>
        </a:p>
      </dgm:t>
    </dgm:pt>
    <dgm:pt modelId="{73C99392-BA6B-4130-A436-792F34913006}" type="sibTrans" cxnId="{2FC0D60C-A32B-48D4-8A7F-365DF0AB080C}">
      <dgm:prSet/>
      <dgm:spPr/>
      <dgm:t>
        <a:bodyPr/>
        <a:lstStyle/>
        <a:p>
          <a:endParaRPr lang="en-US"/>
        </a:p>
      </dgm:t>
    </dgm:pt>
    <dgm:pt modelId="{4C62F2D9-7C15-4D94-AF20-5647672780B1}">
      <dgm:prSet/>
      <dgm:spPr/>
      <dgm:t>
        <a:bodyPr/>
        <a:lstStyle/>
        <a:p>
          <a:r>
            <a:rPr lang="en-US"/>
            <a:t>Second is between reviews score rating and number of reviews</a:t>
          </a:r>
        </a:p>
      </dgm:t>
    </dgm:pt>
    <dgm:pt modelId="{A642691F-7E17-4D56-AC5E-A0365AF949D1}" type="parTrans" cxnId="{86B6C53A-8963-49AD-9BF3-297575693662}">
      <dgm:prSet/>
      <dgm:spPr/>
      <dgm:t>
        <a:bodyPr/>
        <a:lstStyle/>
        <a:p>
          <a:endParaRPr lang="en-US"/>
        </a:p>
      </dgm:t>
    </dgm:pt>
    <dgm:pt modelId="{119D90BD-2392-4F11-BA97-DCF139963133}" type="sibTrans" cxnId="{86B6C53A-8963-49AD-9BF3-297575693662}">
      <dgm:prSet/>
      <dgm:spPr/>
      <dgm:t>
        <a:bodyPr/>
        <a:lstStyle/>
        <a:p>
          <a:endParaRPr lang="en-US"/>
        </a:p>
      </dgm:t>
    </dgm:pt>
    <dgm:pt modelId="{0E1E8C3A-FB23-4261-8B04-6398B841E71B}" type="pres">
      <dgm:prSet presAssocID="{F5A25808-66F6-42D3-8274-666D9F75CD22}" presName="root" presStyleCnt="0">
        <dgm:presLayoutVars>
          <dgm:dir/>
          <dgm:resizeHandles val="exact"/>
        </dgm:presLayoutVars>
      </dgm:prSet>
      <dgm:spPr/>
    </dgm:pt>
    <dgm:pt modelId="{749E3D45-F7D4-4284-BAD7-5EC52801B259}" type="pres">
      <dgm:prSet presAssocID="{9F1543A0-08A6-4D04-97C0-EDAB9D01CCE8}" presName="compNode" presStyleCnt="0"/>
      <dgm:spPr/>
    </dgm:pt>
    <dgm:pt modelId="{99609DDB-910F-4981-A14E-91A9B78A2D62}" type="pres">
      <dgm:prSet presAssocID="{9F1543A0-08A6-4D04-97C0-EDAB9D01CCE8}" presName="bgRect" presStyleLbl="bgShp" presStyleIdx="0" presStyleCnt="3"/>
      <dgm:spPr/>
    </dgm:pt>
    <dgm:pt modelId="{23FC691A-E295-4791-A81F-0A5B895E2CF4}" type="pres">
      <dgm:prSet presAssocID="{9F1543A0-08A6-4D04-97C0-EDAB9D01CCE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841A1960-60D8-445D-82D0-37A782A28413}" type="pres">
      <dgm:prSet presAssocID="{9F1543A0-08A6-4D04-97C0-EDAB9D01CCE8}" presName="spaceRect" presStyleCnt="0"/>
      <dgm:spPr/>
    </dgm:pt>
    <dgm:pt modelId="{1DE1EA7F-488B-4A6C-91DC-9309C05907EA}" type="pres">
      <dgm:prSet presAssocID="{9F1543A0-08A6-4D04-97C0-EDAB9D01CCE8}" presName="parTx" presStyleLbl="revTx" presStyleIdx="0" presStyleCnt="3">
        <dgm:presLayoutVars>
          <dgm:chMax val="0"/>
          <dgm:chPref val="0"/>
        </dgm:presLayoutVars>
      </dgm:prSet>
      <dgm:spPr/>
    </dgm:pt>
    <dgm:pt modelId="{B9DB627C-1E00-48C8-9701-ED25A93C450A}" type="pres">
      <dgm:prSet presAssocID="{12A51EAC-2057-4C9D-867D-BD1154B3E277}" presName="sibTrans" presStyleCnt="0"/>
      <dgm:spPr/>
    </dgm:pt>
    <dgm:pt modelId="{A165ADBE-ED05-415E-965E-61937895D1AC}" type="pres">
      <dgm:prSet presAssocID="{D92E98D5-4213-45CA-92D9-53927B476E21}" presName="compNode" presStyleCnt="0"/>
      <dgm:spPr/>
    </dgm:pt>
    <dgm:pt modelId="{5EA895CB-8A60-47D0-BEF8-56B09E68AFF6}" type="pres">
      <dgm:prSet presAssocID="{D92E98D5-4213-45CA-92D9-53927B476E21}" presName="bgRect" presStyleLbl="bgShp" presStyleIdx="1" presStyleCnt="3"/>
      <dgm:spPr/>
    </dgm:pt>
    <dgm:pt modelId="{83A74FDC-5FA8-4EB3-875C-7D2514ACF09F}" type="pres">
      <dgm:prSet presAssocID="{D92E98D5-4213-45CA-92D9-53927B476E2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89C57FC1-828A-4E04-87DA-0D0A1D876FE6}" type="pres">
      <dgm:prSet presAssocID="{D92E98D5-4213-45CA-92D9-53927B476E21}" presName="spaceRect" presStyleCnt="0"/>
      <dgm:spPr/>
    </dgm:pt>
    <dgm:pt modelId="{93EAD6F8-E523-4A0F-A6FE-AA06642A3778}" type="pres">
      <dgm:prSet presAssocID="{D92E98D5-4213-45CA-92D9-53927B476E21}" presName="parTx" presStyleLbl="revTx" presStyleIdx="1" presStyleCnt="3">
        <dgm:presLayoutVars>
          <dgm:chMax val="0"/>
          <dgm:chPref val="0"/>
        </dgm:presLayoutVars>
      </dgm:prSet>
      <dgm:spPr/>
    </dgm:pt>
    <dgm:pt modelId="{C4F83FD9-093F-4131-8DE1-FC7AA6777945}" type="pres">
      <dgm:prSet presAssocID="{73C99392-BA6B-4130-A436-792F34913006}" presName="sibTrans" presStyleCnt="0"/>
      <dgm:spPr/>
    </dgm:pt>
    <dgm:pt modelId="{C09BF3B0-70D2-4447-9A83-50696C3A2D69}" type="pres">
      <dgm:prSet presAssocID="{4C62F2D9-7C15-4D94-AF20-5647672780B1}" presName="compNode" presStyleCnt="0"/>
      <dgm:spPr/>
    </dgm:pt>
    <dgm:pt modelId="{5CE122FB-EF8F-43D0-9487-3F370BD60726}" type="pres">
      <dgm:prSet presAssocID="{4C62F2D9-7C15-4D94-AF20-5647672780B1}" presName="bgRect" presStyleLbl="bgShp" presStyleIdx="2" presStyleCnt="3"/>
      <dgm:spPr/>
    </dgm:pt>
    <dgm:pt modelId="{08F3E22E-A18A-454D-B030-60BF93D4B7D9}" type="pres">
      <dgm:prSet presAssocID="{4C62F2D9-7C15-4D94-AF20-5647672780B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49852E4B-001A-45E7-8931-E5E6D331D84F}" type="pres">
      <dgm:prSet presAssocID="{4C62F2D9-7C15-4D94-AF20-5647672780B1}" presName="spaceRect" presStyleCnt="0"/>
      <dgm:spPr/>
    </dgm:pt>
    <dgm:pt modelId="{999FA49D-B4F0-43AB-ADC6-36F2DB06A7C2}" type="pres">
      <dgm:prSet presAssocID="{4C62F2D9-7C15-4D94-AF20-5647672780B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FC0D60C-A32B-48D4-8A7F-365DF0AB080C}" srcId="{F5A25808-66F6-42D3-8274-666D9F75CD22}" destId="{D92E98D5-4213-45CA-92D9-53927B476E21}" srcOrd="1" destOrd="0" parTransId="{CE8538BF-0487-4C59-BA1A-971C7FC720E6}" sibTransId="{73C99392-BA6B-4130-A436-792F34913006}"/>
    <dgm:cxn modelId="{86B6C53A-8963-49AD-9BF3-297575693662}" srcId="{F5A25808-66F6-42D3-8274-666D9F75CD22}" destId="{4C62F2D9-7C15-4D94-AF20-5647672780B1}" srcOrd="2" destOrd="0" parTransId="{A642691F-7E17-4D56-AC5E-A0365AF949D1}" sibTransId="{119D90BD-2392-4F11-BA97-DCF139963133}"/>
    <dgm:cxn modelId="{9379BC3F-F9E1-4FCA-A44E-233C1D24B3E1}" type="presOf" srcId="{9F1543A0-08A6-4D04-97C0-EDAB9D01CCE8}" destId="{1DE1EA7F-488B-4A6C-91DC-9309C05907EA}" srcOrd="0" destOrd="0" presId="urn:microsoft.com/office/officeart/2018/2/layout/IconVerticalSolidList"/>
    <dgm:cxn modelId="{D38E0C42-3E53-48FA-BBE6-799A2FAC708B}" srcId="{F5A25808-66F6-42D3-8274-666D9F75CD22}" destId="{9F1543A0-08A6-4D04-97C0-EDAB9D01CCE8}" srcOrd="0" destOrd="0" parTransId="{B8D768F5-D3A7-4A17-820C-DCA3A19E6CD9}" sibTransId="{12A51EAC-2057-4C9D-867D-BD1154B3E277}"/>
    <dgm:cxn modelId="{83619DA4-F80B-47C2-BB4E-8B72ED8725E8}" type="presOf" srcId="{D92E98D5-4213-45CA-92D9-53927B476E21}" destId="{93EAD6F8-E523-4A0F-A6FE-AA06642A3778}" srcOrd="0" destOrd="0" presId="urn:microsoft.com/office/officeart/2018/2/layout/IconVerticalSolidList"/>
    <dgm:cxn modelId="{954D93F2-1EBD-4914-B7C2-330CC775EC3B}" type="presOf" srcId="{4C62F2D9-7C15-4D94-AF20-5647672780B1}" destId="{999FA49D-B4F0-43AB-ADC6-36F2DB06A7C2}" srcOrd="0" destOrd="0" presId="urn:microsoft.com/office/officeart/2018/2/layout/IconVerticalSolidList"/>
    <dgm:cxn modelId="{C6F40BFA-DA4B-4232-B785-D2F1E4E0E6C7}" type="presOf" srcId="{F5A25808-66F6-42D3-8274-666D9F75CD22}" destId="{0E1E8C3A-FB23-4261-8B04-6398B841E71B}" srcOrd="0" destOrd="0" presId="urn:microsoft.com/office/officeart/2018/2/layout/IconVerticalSolidList"/>
    <dgm:cxn modelId="{33B38D3E-0CAB-4CD3-BD41-9105F8CB28D0}" type="presParOf" srcId="{0E1E8C3A-FB23-4261-8B04-6398B841E71B}" destId="{749E3D45-F7D4-4284-BAD7-5EC52801B259}" srcOrd="0" destOrd="0" presId="urn:microsoft.com/office/officeart/2018/2/layout/IconVerticalSolidList"/>
    <dgm:cxn modelId="{D58F452A-AED1-4926-87EF-F2B157CDF7A4}" type="presParOf" srcId="{749E3D45-F7D4-4284-BAD7-5EC52801B259}" destId="{99609DDB-910F-4981-A14E-91A9B78A2D62}" srcOrd="0" destOrd="0" presId="urn:microsoft.com/office/officeart/2018/2/layout/IconVerticalSolidList"/>
    <dgm:cxn modelId="{3BC6C8AE-B9FB-4733-B625-6BC77DBEBAE8}" type="presParOf" srcId="{749E3D45-F7D4-4284-BAD7-5EC52801B259}" destId="{23FC691A-E295-4791-A81F-0A5B895E2CF4}" srcOrd="1" destOrd="0" presId="urn:microsoft.com/office/officeart/2018/2/layout/IconVerticalSolidList"/>
    <dgm:cxn modelId="{115673CE-0139-4347-9F82-822550657004}" type="presParOf" srcId="{749E3D45-F7D4-4284-BAD7-5EC52801B259}" destId="{841A1960-60D8-445D-82D0-37A782A28413}" srcOrd="2" destOrd="0" presId="urn:microsoft.com/office/officeart/2018/2/layout/IconVerticalSolidList"/>
    <dgm:cxn modelId="{EEB02497-619D-4348-85AF-DBCC02910769}" type="presParOf" srcId="{749E3D45-F7D4-4284-BAD7-5EC52801B259}" destId="{1DE1EA7F-488B-4A6C-91DC-9309C05907EA}" srcOrd="3" destOrd="0" presId="urn:microsoft.com/office/officeart/2018/2/layout/IconVerticalSolidList"/>
    <dgm:cxn modelId="{04350345-B4EC-4271-847B-7E7550085A20}" type="presParOf" srcId="{0E1E8C3A-FB23-4261-8B04-6398B841E71B}" destId="{B9DB627C-1E00-48C8-9701-ED25A93C450A}" srcOrd="1" destOrd="0" presId="urn:microsoft.com/office/officeart/2018/2/layout/IconVerticalSolidList"/>
    <dgm:cxn modelId="{66152B6A-2199-4A3C-893D-434409FB5E9C}" type="presParOf" srcId="{0E1E8C3A-FB23-4261-8B04-6398B841E71B}" destId="{A165ADBE-ED05-415E-965E-61937895D1AC}" srcOrd="2" destOrd="0" presId="urn:microsoft.com/office/officeart/2018/2/layout/IconVerticalSolidList"/>
    <dgm:cxn modelId="{4AD2E930-41E3-43BC-BBF8-8A098BCA6471}" type="presParOf" srcId="{A165ADBE-ED05-415E-965E-61937895D1AC}" destId="{5EA895CB-8A60-47D0-BEF8-56B09E68AFF6}" srcOrd="0" destOrd="0" presId="urn:microsoft.com/office/officeart/2018/2/layout/IconVerticalSolidList"/>
    <dgm:cxn modelId="{CD4D4761-27E2-4EB1-8981-EBFC4FFEB296}" type="presParOf" srcId="{A165ADBE-ED05-415E-965E-61937895D1AC}" destId="{83A74FDC-5FA8-4EB3-875C-7D2514ACF09F}" srcOrd="1" destOrd="0" presId="urn:microsoft.com/office/officeart/2018/2/layout/IconVerticalSolidList"/>
    <dgm:cxn modelId="{86599DC4-986E-46F4-A770-83F0C6BD9F83}" type="presParOf" srcId="{A165ADBE-ED05-415E-965E-61937895D1AC}" destId="{89C57FC1-828A-4E04-87DA-0D0A1D876FE6}" srcOrd="2" destOrd="0" presId="urn:microsoft.com/office/officeart/2018/2/layout/IconVerticalSolidList"/>
    <dgm:cxn modelId="{C0EC796D-13FB-4381-BC0C-8AF08C01A709}" type="presParOf" srcId="{A165ADBE-ED05-415E-965E-61937895D1AC}" destId="{93EAD6F8-E523-4A0F-A6FE-AA06642A3778}" srcOrd="3" destOrd="0" presId="urn:microsoft.com/office/officeart/2018/2/layout/IconVerticalSolidList"/>
    <dgm:cxn modelId="{2153D488-0805-45FD-B09E-4948FEC7EAB8}" type="presParOf" srcId="{0E1E8C3A-FB23-4261-8B04-6398B841E71B}" destId="{C4F83FD9-093F-4131-8DE1-FC7AA6777945}" srcOrd="3" destOrd="0" presId="urn:microsoft.com/office/officeart/2018/2/layout/IconVerticalSolidList"/>
    <dgm:cxn modelId="{D2603B33-7D6E-4BB4-9C35-180515954B11}" type="presParOf" srcId="{0E1E8C3A-FB23-4261-8B04-6398B841E71B}" destId="{C09BF3B0-70D2-4447-9A83-50696C3A2D69}" srcOrd="4" destOrd="0" presId="urn:microsoft.com/office/officeart/2018/2/layout/IconVerticalSolidList"/>
    <dgm:cxn modelId="{D64ECEE2-8D6E-4346-A32D-62AC36CB28DF}" type="presParOf" srcId="{C09BF3B0-70D2-4447-9A83-50696C3A2D69}" destId="{5CE122FB-EF8F-43D0-9487-3F370BD60726}" srcOrd="0" destOrd="0" presId="urn:microsoft.com/office/officeart/2018/2/layout/IconVerticalSolidList"/>
    <dgm:cxn modelId="{8D450DB9-7438-4EF9-9EEF-A5CB460334D8}" type="presParOf" srcId="{C09BF3B0-70D2-4447-9A83-50696C3A2D69}" destId="{08F3E22E-A18A-454D-B030-60BF93D4B7D9}" srcOrd="1" destOrd="0" presId="urn:microsoft.com/office/officeart/2018/2/layout/IconVerticalSolidList"/>
    <dgm:cxn modelId="{7BE6F00D-3463-44CE-9706-E43263D18AD5}" type="presParOf" srcId="{C09BF3B0-70D2-4447-9A83-50696C3A2D69}" destId="{49852E4B-001A-45E7-8931-E5E6D331D84F}" srcOrd="2" destOrd="0" presId="urn:microsoft.com/office/officeart/2018/2/layout/IconVerticalSolidList"/>
    <dgm:cxn modelId="{3410EC7B-41EB-4192-84A5-EB420C74EDB0}" type="presParOf" srcId="{C09BF3B0-70D2-4447-9A83-50696C3A2D69}" destId="{999FA49D-B4F0-43AB-ADC6-36F2DB06A7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DFA33E-C214-4240-A0F4-B420481CB45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B9428CE-935E-4AAE-BA40-E12748EA73FC}">
      <dgm:prSet/>
      <dgm:spPr/>
      <dgm:t>
        <a:bodyPr/>
        <a:lstStyle/>
        <a:p>
          <a:r>
            <a:rPr lang="en-US"/>
            <a:t>Cancellation policy is flexible when city is NYC and property type is Apartment</a:t>
          </a:r>
        </a:p>
      </dgm:t>
    </dgm:pt>
    <dgm:pt modelId="{6DB0CF90-7042-4A45-ABAC-C23025D045EC}" type="parTrans" cxnId="{4F9EE891-6DDD-4E63-999C-F8B529CCD137}">
      <dgm:prSet/>
      <dgm:spPr/>
      <dgm:t>
        <a:bodyPr/>
        <a:lstStyle/>
        <a:p>
          <a:endParaRPr lang="en-US"/>
        </a:p>
      </dgm:t>
    </dgm:pt>
    <dgm:pt modelId="{CDD46C29-CDAD-4BBB-9C4B-F80EC6B4C624}" type="sibTrans" cxnId="{4F9EE891-6DDD-4E63-999C-F8B529CCD137}">
      <dgm:prSet/>
      <dgm:spPr/>
      <dgm:t>
        <a:bodyPr/>
        <a:lstStyle/>
        <a:p>
          <a:endParaRPr lang="en-US"/>
        </a:p>
      </dgm:t>
    </dgm:pt>
    <dgm:pt modelId="{4EF1E128-A6B6-44E5-8FE5-74518580EB90}">
      <dgm:prSet/>
      <dgm:spPr/>
      <dgm:t>
        <a:bodyPr/>
        <a:lstStyle/>
        <a:p>
          <a:r>
            <a:rPr lang="en-US"/>
            <a:t>Cleaning fee is TRUE  when bed type is Real Bed</a:t>
          </a:r>
        </a:p>
      </dgm:t>
    </dgm:pt>
    <dgm:pt modelId="{7F573F37-D1DE-44F8-A457-121EA524536F}" type="parTrans" cxnId="{A048C1AA-E46D-4540-BBF1-C005716FD5E7}">
      <dgm:prSet/>
      <dgm:spPr/>
      <dgm:t>
        <a:bodyPr/>
        <a:lstStyle/>
        <a:p>
          <a:endParaRPr lang="en-US"/>
        </a:p>
      </dgm:t>
    </dgm:pt>
    <dgm:pt modelId="{EC945389-E725-4397-9E96-CFDA2236BE29}" type="sibTrans" cxnId="{A048C1AA-E46D-4540-BBF1-C005716FD5E7}">
      <dgm:prSet/>
      <dgm:spPr/>
      <dgm:t>
        <a:bodyPr/>
        <a:lstStyle/>
        <a:p>
          <a:endParaRPr lang="en-US"/>
        </a:p>
      </dgm:t>
    </dgm:pt>
    <dgm:pt modelId="{FB4DB6BD-8A95-4267-9C14-5D6C34E9CB49}">
      <dgm:prSet/>
      <dgm:spPr/>
      <dgm:t>
        <a:bodyPr/>
        <a:lstStyle/>
        <a:p>
          <a:r>
            <a:rPr lang="en-US"/>
            <a:t>Cancellation policy is Strict when city is LA and property type is Apartment</a:t>
          </a:r>
        </a:p>
      </dgm:t>
    </dgm:pt>
    <dgm:pt modelId="{EEB71BAA-C29C-4D9C-A7CB-16C9C06691DE}" type="parTrans" cxnId="{F5CE07F9-F5F0-4C4B-80BE-ADB799A94511}">
      <dgm:prSet/>
      <dgm:spPr/>
      <dgm:t>
        <a:bodyPr/>
        <a:lstStyle/>
        <a:p>
          <a:endParaRPr lang="en-US"/>
        </a:p>
      </dgm:t>
    </dgm:pt>
    <dgm:pt modelId="{0CEDB1A3-7EC7-473A-910D-94454850F22A}" type="sibTrans" cxnId="{F5CE07F9-F5F0-4C4B-80BE-ADB799A94511}">
      <dgm:prSet/>
      <dgm:spPr/>
      <dgm:t>
        <a:bodyPr/>
        <a:lstStyle/>
        <a:p>
          <a:endParaRPr lang="en-US"/>
        </a:p>
      </dgm:t>
    </dgm:pt>
    <dgm:pt modelId="{BDDA6DA9-A710-4811-8AB1-F45582A9B06B}" type="pres">
      <dgm:prSet presAssocID="{C2DFA33E-C214-4240-A0F4-B420481CB457}" presName="root" presStyleCnt="0">
        <dgm:presLayoutVars>
          <dgm:dir/>
          <dgm:resizeHandles val="exact"/>
        </dgm:presLayoutVars>
      </dgm:prSet>
      <dgm:spPr/>
    </dgm:pt>
    <dgm:pt modelId="{F173CC44-99EB-4CAB-B7C1-1FD0DBEACC2B}" type="pres">
      <dgm:prSet presAssocID="{7B9428CE-935E-4AAE-BA40-E12748EA73FC}" presName="compNode" presStyleCnt="0"/>
      <dgm:spPr/>
    </dgm:pt>
    <dgm:pt modelId="{3539174F-D3F2-4505-8517-C7D99414B76D}" type="pres">
      <dgm:prSet presAssocID="{7B9428CE-935E-4AAE-BA40-E12748EA73FC}" presName="bgRect" presStyleLbl="bgShp" presStyleIdx="0" presStyleCnt="3"/>
      <dgm:spPr/>
    </dgm:pt>
    <dgm:pt modelId="{46FE134D-DBC3-4EFC-ADFB-86C62E72C986}" type="pres">
      <dgm:prSet presAssocID="{7B9428CE-935E-4AAE-BA40-E12748EA73F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C26F58C1-C4BC-4D06-9783-38E26F54DB5E}" type="pres">
      <dgm:prSet presAssocID="{7B9428CE-935E-4AAE-BA40-E12748EA73FC}" presName="spaceRect" presStyleCnt="0"/>
      <dgm:spPr/>
    </dgm:pt>
    <dgm:pt modelId="{7EEC5D4C-9C65-474B-BB88-BD7128C6DE6A}" type="pres">
      <dgm:prSet presAssocID="{7B9428CE-935E-4AAE-BA40-E12748EA73FC}" presName="parTx" presStyleLbl="revTx" presStyleIdx="0" presStyleCnt="3">
        <dgm:presLayoutVars>
          <dgm:chMax val="0"/>
          <dgm:chPref val="0"/>
        </dgm:presLayoutVars>
      </dgm:prSet>
      <dgm:spPr/>
    </dgm:pt>
    <dgm:pt modelId="{EA232FD5-E257-4552-98D1-8029DD0EBA1B}" type="pres">
      <dgm:prSet presAssocID="{CDD46C29-CDAD-4BBB-9C4B-F80EC6B4C624}" presName="sibTrans" presStyleCnt="0"/>
      <dgm:spPr/>
    </dgm:pt>
    <dgm:pt modelId="{039DC7D4-56A9-47B4-90B5-0C567C000F0D}" type="pres">
      <dgm:prSet presAssocID="{4EF1E128-A6B6-44E5-8FE5-74518580EB90}" presName="compNode" presStyleCnt="0"/>
      <dgm:spPr/>
    </dgm:pt>
    <dgm:pt modelId="{7039B8AD-28F9-445C-82A2-2C4436537DA2}" type="pres">
      <dgm:prSet presAssocID="{4EF1E128-A6B6-44E5-8FE5-74518580EB90}" presName="bgRect" presStyleLbl="bgShp" presStyleIdx="1" presStyleCnt="3"/>
      <dgm:spPr/>
    </dgm:pt>
    <dgm:pt modelId="{4CA67AE2-9D12-4613-BA76-6F1DBB99E9F4}" type="pres">
      <dgm:prSet presAssocID="{4EF1E128-A6B6-44E5-8FE5-74518580EB9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075B7997-2685-45C8-9FAB-D14FED199CCB}" type="pres">
      <dgm:prSet presAssocID="{4EF1E128-A6B6-44E5-8FE5-74518580EB90}" presName="spaceRect" presStyleCnt="0"/>
      <dgm:spPr/>
    </dgm:pt>
    <dgm:pt modelId="{9154C931-66CB-4848-B069-A4AF6864D583}" type="pres">
      <dgm:prSet presAssocID="{4EF1E128-A6B6-44E5-8FE5-74518580EB90}" presName="parTx" presStyleLbl="revTx" presStyleIdx="1" presStyleCnt="3">
        <dgm:presLayoutVars>
          <dgm:chMax val="0"/>
          <dgm:chPref val="0"/>
        </dgm:presLayoutVars>
      </dgm:prSet>
      <dgm:spPr/>
    </dgm:pt>
    <dgm:pt modelId="{641FBAE4-BC9E-4AFB-AED2-EBAB986C74A0}" type="pres">
      <dgm:prSet presAssocID="{EC945389-E725-4397-9E96-CFDA2236BE29}" presName="sibTrans" presStyleCnt="0"/>
      <dgm:spPr/>
    </dgm:pt>
    <dgm:pt modelId="{37DDDC19-1F52-4F3A-BEB1-F4C6B2D7CED6}" type="pres">
      <dgm:prSet presAssocID="{FB4DB6BD-8A95-4267-9C14-5D6C34E9CB49}" presName="compNode" presStyleCnt="0"/>
      <dgm:spPr/>
    </dgm:pt>
    <dgm:pt modelId="{579E1376-4592-4D08-A07C-31E533158266}" type="pres">
      <dgm:prSet presAssocID="{FB4DB6BD-8A95-4267-9C14-5D6C34E9CB49}" presName="bgRect" presStyleLbl="bgShp" presStyleIdx="2" presStyleCnt="3"/>
      <dgm:spPr/>
    </dgm:pt>
    <dgm:pt modelId="{5C2A1E34-78DD-4251-8136-46C8759B5AC4}" type="pres">
      <dgm:prSet presAssocID="{FB4DB6BD-8A95-4267-9C14-5D6C34E9CB4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8352E92F-DFB6-4B9F-BA94-7724C5FF733F}" type="pres">
      <dgm:prSet presAssocID="{FB4DB6BD-8A95-4267-9C14-5D6C34E9CB49}" presName="spaceRect" presStyleCnt="0"/>
      <dgm:spPr/>
    </dgm:pt>
    <dgm:pt modelId="{289B90F8-096D-4EEC-8B15-E861744BA747}" type="pres">
      <dgm:prSet presAssocID="{FB4DB6BD-8A95-4267-9C14-5D6C34E9CB4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C16850D-5AF4-4523-94AF-41C89B7329A3}" type="presOf" srcId="{4EF1E128-A6B6-44E5-8FE5-74518580EB90}" destId="{9154C931-66CB-4848-B069-A4AF6864D583}" srcOrd="0" destOrd="0" presId="urn:microsoft.com/office/officeart/2018/2/layout/IconVerticalSolidList"/>
    <dgm:cxn modelId="{2627C077-A287-4275-9CA1-359F1E4BD571}" type="presOf" srcId="{C2DFA33E-C214-4240-A0F4-B420481CB457}" destId="{BDDA6DA9-A710-4811-8AB1-F45582A9B06B}" srcOrd="0" destOrd="0" presId="urn:microsoft.com/office/officeart/2018/2/layout/IconVerticalSolidList"/>
    <dgm:cxn modelId="{4F9EE891-6DDD-4E63-999C-F8B529CCD137}" srcId="{C2DFA33E-C214-4240-A0F4-B420481CB457}" destId="{7B9428CE-935E-4AAE-BA40-E12748EA73FC}" srcOrd="0" destOrd="0" parTransId="{6DB0CF90-7042-4A45-ABAC-C23025D045EC}" sibTransId="{CDD46C29-CDAD-4BBB-9C4B-F80EC6B4C624}"/>
    <dgm:cxn modelId="{A048C1AA-E46D-4540-BBF1-C005716FD5E7}" srcId="{C2DFA33E-C214-4240-A0F4-B420481CB457}" destId="{4EF1E128-A6B6-44E5-8FE5-74518580EB90}" srcOrd="1" destOrd="0" parTransId="{7F573F37-D1DE-44F8-A457-121EA524536F}" sibTransId="{EC945389-E725-4397-9E96-CFDA2236BE29}"/>
    <dgm:cxn modelId="{F47ABFB4-88F6-4F7E-9C85-46F4A1237CCC}" type="presOf" srcId="{FB4DB6BD-8A95-4267-9C14-5D6C34E9CB49}" destId="{289B90F8-096D-4EEC-8B15-E861744BA747}" srcOrd="0" destOrd="0" presId="urn:microsoft.com/office/officeart/2018/2/layout/IconVerticalSolidList"/>
    <dgm:cxn modelId="{DEB72CE9-3105-432D-96E1-61CB62060E62}" type="presOf" srcId="{7B9428CE-935E-4AAE-BA40-E12748EA73FC}" destId="{7EEC5D4C-9C65-474B-BB88-BD7128C6DE6A}" srcOrd="0" destOrd="0" presId="urn:microsoft.com/office/officeart/2018/2/layout/IconVerticalSolidList"/>
    <dgm:cxn modelId="{F5CE07F9-F5F0-4C4B-80BE-ADB799A94511}" srcId="{C2DFA33E-C214-4240-A0F4-B420481CB457}" destId="{FB4DB6BD-8A95-4267-9C14-5D6C34E9CB49}" srcOrd="2" destOrd="0" parTransId="{EEB71BAA-C29C-4D9C-A7CB-16C9C06691DE}" sibTransId="{0CEDB1A3-7EC7-473A-910D-94454850F22A}"/>
    <dgm:cxn modelId="{19F9E0C0-F34E-4AFF-AA5F-D219798503EA}" type="presParOf" srcId="{BDDA6DA9-A710-4811-8AB1-F45582A9B06B}" destId="{F173CC44-99EB-4CAB-B7C1-1FD0DBEACC2B}" srcOrd="0" destOrd="0" presId="urn:microsoft.com/office/officeart/2018/2/layout/IconVerticalSolidList"/>
    <dgm:cxn modelId="{B1838EAC-5A83-45D8-9CE7-24DD84877F84}" type="presParOf" srcId="{F173CC44-99EB-4CAB-B7C1-1FD0DBEACC2B}" destId="{3539174F-D3F2-4505-8517-C7D99414B76D}" srcOrd="0" destOrd="0" presId="urn:microsoft.com/office/officeart/2018/2/layout/IconVerticalSolidList"/>
    <dgm:cxn modelId="{F176BB7D-44B7-4ABA-B7F2-18789074DC3C}" type="presParOf" srcId="{F173CC44-99EB-4CAB-B7C1-1FD0DBEACC2B}" destId="{46FE134D-DBC3-4EFC-ADFB-86C62E72C986}" srcOrd="1" destOrd="0" presId="urn:microsoft.com/office/officeart/2018/2/layout/IconVerticalSolidList"/>
    <dgm:cxn modelId="{A6704851-C345-4A7F-9088-CFDB1AA0BE24}" type="presParOf" srcId="{F173CC44-99EB-4CAB-B7C1-1FD0DBEACC2B}" destId="{C26F58C1-C4BC-4D06-9783-38E26F54DB5E}" srcOrd="2" destOrd="0" presId="urn:microsoft.com/office/officeart/2018/2/layout/IconVerticalSolidList"/>
    <dgm:cxn modelId="{98D2355C-E13F-4803-99A4-D0084C84B522}" type="presParOf" srcId="{F173CC44-99EB-4CAB-B7C1-1FD0DBEACC2B}" destId="{7EEC5D4C-9C65-474B-BB88-BD7128C6DE6A}" srcOrd="3" destOrd="0" presId="urn:microsoft.com/office/officeart/2018/2/layout/IconVerticalSolidList"/>
    <dgm:cxn modelId="{4F80CD2E-7F47-47A5-A00C-C93D00302C41}" type="presParOf" srcId="{BDDA6DA9-A710-4811-8AB1-F45582A9B06B}" destId="{EA232FD5-E257-4552-98D1-8029DD0EBA1B}" srcOrd="1" destOrd="0" presId="urn:microsoft.com/office/officeart/2018/2/layout/IconVerticalSolidList"/>
    <dgm:cxn modelId="{F32C135D-E9C3-40B0-965C-26AB1E77AA42}" type="presParOf" srcId="{BDDA6DA9-A710-4811-8AB1-F45582A9B06B}" destId="{039DC7D4-56A9-47B4-90B5-0C567C000F0D}" srcOrd="2" destOrd="0" presId="urn:microsoft.com/office/officeart/2018/2/layout/IconVerticalSolidList"/>
    <dgm:cxn modelId="{13BC9D26-C7C5-4925-BCA7-A9CC98EE8EBE}" type="presParOf" srcId="{039DC7D4-56A9-47B4-90B5-0C567C000F0D}" destId="{7039B8AD-28F9-445C-82A2-2C4436537DA2}" srcOrd="0" destOrd="0" presId="urn:microsoft.com/office/officeart/2018/2/layout/IconVerticalSolidList"/>
    <dgm:cxn modelId="{D0C6701D-DAD5-4D55-AAAA-F24CC283D74D}" type="presParOf" srcId="{039DC7D4-56A9-47B4-90B5-0C567C000F0D}" destId="{4CA67AE2-9D12-4613-BA76-6F1DBB99E9F4}" srcOrd="1" destOrd="0" presId="urn:microsoft.com/office/officeart/2018/2/layout/IconVerticalSolidList"/>
    <dgm:cxn modelId="{3324FD08-E4D2-485A-8FCF-FF5F8587FE69}" type="presParOf" srcId="{039DC7D4-56A9-47B4-90B5-0C567C000F0D}" destId="{075B7997-2685-45C8-9FAB-D14FED199CCB}" srcOrd="2" destOrd="0" presId="urn:microsoft.com/office/officeart/2018/2/layout/IconVerticalSolidList"/>
    <dgm:cxn modelId="{F03DE774-880E-4C1E-AB3D-314020DC1C70}" type="presParOf" srcId="{039DC7D4-56A9-47B4-90B5-0C567C000F0D}" destId="{9154C931-66CB-4848-B069-A4AF6864D583}" srcOrd="3" destOrd="0" presId="urn:microsoft.com/office/officeart/2018/2/layout/IconVerticalSolidList"/>
    <dgm:cxn modelId="{76CD9274-269E-4C46-B735-9297F3E1E2D8}" type="presParOf" srcId="{BDDA6DA9-A710-4811-8AB1-F45582A9B06B}" destId="{641FBAE4-BC9E-4AFB-AED2-EBAB986C74A0}" srcOrd="3" destOrd="0" presId="urn:microsoft.com/office/officeart/2018/2/layout/IconVerticalSolidList"/>
    <dgm:cxn modelId="{4DADBC6B-90A3-4B01-8E32-5D9F33E5E8A5}" type="presParOf" srcId="{BDDA6DA9-A710-4811-8AB1-F45582A9B06B}" destId="{37DDDC19-1F52-4F3A-BEB1-F4C6B2D7CED6}" srcOrd="4" destOrd="0" presId="urn:microsoft.com/office/officeart/2018/2/layout/IconVerticalSolidList"/>
    <dgm:cxn modelId="{3F6BC2AE-683C-427E-8D7A-1893D29E2779}" type="presParOf" srcId="{37DDDC19-1F52-4F3A-BEB1-F4C6B2D7CED6}" destId="{579E1376-4592-4D08-A07C-31E533158266}" srcOrd="0" destOrd="0" presId="urn:microsoft.com/office/officeart/2018/2/layout/IconVerticalSolidList"/>
    <dgm:cxn modelId="{1F227FF0-AFF8-4023-A4B6-6D2296F9388A}" type="presParOf" srcId="{37DDDC19-1F52-4F3A-BEB1-F4C6B2D7CED6}" destId="{5C2A1E34-78DD-4251-8136-46C8759B5AC4}" srcOrd="1" destOrd="0" presId="urn:microsoft.com/office/officeart/2018/2/layout/IconVerticalSolidList"/>
    <dgm:cxn modelId="{6040A093-1F85-41AA-A748-4487D024FA94}" type="presParOf" srcId="{37DDDC19-1F52-4F3A-BEB1-F4C6B2D7CED6}" destId="{8352E92F-DFB6-4B9F-BA94-7724C5FF733F}" srcOrd="2" destOrd="0" presId="urn:microsoft.com/office/officeart/2018/2/layout/IconVerticalSolidList"/>
    <dgm:cxn modelId="{D6F2AE6D-F8E6-454A-9A91-BE7B07353677}" type="presParOf" srcId="{37DDDC19-1F52-4F3A-BEB1-F4C6B2D7CED6}" destId="{289B90F8-096D-4EEC-8B15-E861744BA7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A205C2-BD82-4FDA-ADF7-CE1407C8E2B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CF48355-5A18-42E3-9A08-DE64D476760C}">
      <dgm:prSet/>
      <dgm:spPr/>
      <dgm:t>
        <a:bodyPr/>
        <a:lstStyle/>
        <a:p>
          <a:r>
            <a:rPr lang="en-US"/>
            <a:t>When looking at the log_price, with an error of 0.207(ie, $1.60 - $1.75), we can say that the given price of the house is over or below the present margin.</a:t>
          </a:r>
        </a:p>
      </dgm:t>
    </dgm:pt>
    <dgm:pt modelId="{642B6096-03E8-484E-92F2-87940B927240}" type="parTrans" cxnId="{B79EF188-3DFC-4224-905E-2284CA8FB1A9}">
      <dgm:prSet/>
      <dgm:spPr/>
      <dgm:t>
        <a:bodyPr/>
        <a:lstStyle/>
        <a:p>
          <a:endParaRPr lang="en-US"/>
        </a:p>
      </dgm:t>
    </dgm:pt>
    <dgm:pt modelId="{07DFCB22-12DD-4177-B5C5-D44F6C390661}" type="sibTrans" cxnId="{B79EF188-3DFC-4224-905E-2284CA8FB1A9}">
      <dgm:prSet/>
      <dgm:spPr/>
      <dgm:t>
        <a:bodyPr/>
        <a:lstStyle/>
        <a:p>
          <a:endParaRPr lang="en-US"/>
        </a:p>
      </dgm:t>
    </dgm:pt>
    <dgm:pt modelId="{89FE0958-09E5-4FD6-A083-C6A794BA18D2}">
      <dgm:prSet/>
      <dgm:spPr/>
      <dgm:t>
        <a:bodyPr/>
        <a:lstStyle/>
        <a:p>
          <a:r>
            <a:rPr lang="en-US"/>
            <a:t>When a host wants to put listing and wants to see if the listing is below or above the mean price, with 81% accuracy, our model can predict if it is above or below the mean price. </a:t>
          </a:r>
        </a:p>
      </dgm:t>
    </dgm:pt>
    <dgm:pt modelId="{334907FB-AA6C-4E1D-B70D-B1279C47CF6C}" type="parTrans" cxnId="{1D25122A-C63C-41B8-A3B7-E4E6838AAE02}">
      <dgm:prSet/>
      <dgm:spPr/>
      <dgm:t>
        <a:bodyPr/>
        <a:lstStyle/>
        <a:p>
          <a:endParaRPr lang="en-US"/>
        </a:p>
      </dgm:t>
    </dgm:pt>
    <dgm:pt modelId="{646D2B87-DA08-49A3-8AB2-DBE97EBFD96A}" type="sibTrans" cxnId="{1D25122A-C63C-41B8-A3B7-E4E6838AAE02}">
      <dgm:prSet/>
      <dgm:spPr/>
      <dgm:t>
        <a:bodyPr/>
        <a:lstStyle/>
        <a:p>
          <a:endParaRPr lang="en-US"/>
        </a:p>
      </dgm:t>
    </dgm:pt>
    <dgm:pt modelId="{0D0A96C9-BDD8-4757-98F9-126933640023}" type="pres">
      <dgm:prSet presAssocID="{E3A205C2-BD82-4FDA-ADF7-CE1407C8E2B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2FC17CA-8E38-4BC7-87FA-E7F9FF6C862F}" type="pres">
      <dgm:prSet presAssocID="{9CF48355-5A18-42E3-9A08-DE64D476760C}" presName="hierRoot1" presStyleCnt="0"/>
      <dgm:spPr/>
    </dgm:pt>
    <dgm:pt modelId="{C055A8B3-393D-4A1A-A103-EE495470835D}" type="pres">
      <dgm:prSet presAssocID="{9CF48355-5A18-42E3-9A08-DE64D476760C}" presName="composite" presStyleCnt="0"/>
      <dgm:spPr/>
    </dgm:pt>
    <dgm:pt modelId="{73D973CA-1E71-4125-A7CE-4BB9DEE42AE8}" type="pres">
      <dgm:prSet presAssocID="{9CF48355-5A18-42E3-9A08-DE64D476760C}" presName="background" presStyleLbl="node0" presStyleIdx="0" presStyleCnt="2"/>
      <dgm:spPr/>
    </dgm:pt>
    <dgm:pt modelId="{C64EF65E-A558-4E70-A932-CEC03AFD3C84}" type="pres">
      <dgm:prSet presAssocID="{9CF48355-5A18-42E3-9A08-DE64D476760C}" presName="text" presStyleLbl="fgAcc0" presStyleIdx="0" presStyleCnt="2">
        <dgm:presLayoutVars>
          <dgm:chPref val="3"/>
        </dgm:presLayoutVars>
      </dgm:prSet>
      <dgm:spPr/>
    </dgm:pt>
    <dgm:pt modelId="{B87E17E4-32A6-4CA8-BC32-DA67CD9BD0F5}" type="pres">
      <dgm:prSet presAssocID="{9CF48355-5A18-42E3-9A08-DE64D476760C}" presName="hierChild2" presStyleCnt="0"/>
      <dgm:spPr/>
    </dgm:pt>
    <dgm:pt modelId="{375A69A9-FDB1-4697-A0C2-96A2BEFB2B86}" type="pres">
      <dgm:prSet presAssocID="{89FE0958-09E5-4FD6-A083-C6A794BA18D2}" presName="hierRoot1" presStyleCnt="0"/>
      <dgm:spPr/>
    </dgm:pt>
    <dgm:pt modelId="{282A2F4A-DEDB-49F6-B400-29C95A66905F}" type="pres">
      <dgm:prSet presAssocID="{89FE0958-09E5-4FD6-A083-C6A794BA18D2}" presName="composite" presStyleCnt="0"/>
      <dgm:spPr/>
    </dgm:pt>
    <dgm:pt modelId="{9FA4C848-E981-4539-9661-96119FFCFC1D}" type="pres">
      <dgm:prSet presAssocID="{89FE0958-09E5-4FD6-A083-C6A794BA18D2}" presName="background" presStyleLbl="node0" presStyleIdx="1" presStyleCnt="2"/>
      <dgm:spPr/>
    </dgm:pt>
    <dgm:pt modelId="{35494DE8-09E2-4BCB-A993-F61A78AC15F1}" type="pres">
      <dgm:prSet presAssocID="{89FE0958-09E5-4FD6-A083-C6A794BA18D2}" presName="text" presStyleLbl="fgAcc0" presStyleIdx="1" presStyleCnt="2">
        <dgm:presLayoutVars>
          <dgm:chPref val="3"/>
        </dgm:presLayoutVars>
      </dgm:prSet>
      <dgm:spPr/>
    </dgm:pt>
    <dgm:pt modelId="{0183A053-97C8-4E67-BDE8-C4D5C3B5F59A}" type="pres">
      <dgm:prSet presAssocID="{89FE0958-09E5-4FD6-A083-C6A794BA18D2}" presName="hierChild2" presStyleCnt="0"/>
      <dgm:spPr/>
    </dgm:pt>
  </dgm:ptLst>
  <dgm:cxnLst>
    <dgm:cxn modelId="{1D25122A-C63C-41B8-A3B7-E4E6838AAE02}" srcId="{E3A205C2-BD82-4FDA-ADF7-CE1407C8E2BE}" destId="{89FE0958-09E5-4FD6-A083-C6A794BA18D2}" srcOrd="1" destOrd="0" parTransId="{334907FB-AA6C-4E1D-B70D-B1279C47CF6C}" sibTransId="{646D2B87-DA08-49A3-8AB2-DBE97EBFD96A}"/>
    <dgm:cxn modelId="{C8DC9A6A-4922-4294-92DF-3E7E85DD3C9A}" type="presOf" srcId="{E3A205C2-BD82-4FDA-ADF7-CE1407C8E2BE}" destId="{0D0A96C9-BDD8-4757-98F9-126933640023}" srcOrd="0" destOrd="0" presId="urn:microsoft.com/office/officeart/2005/8/layout/hierarchy1"/>
    <dgm:cxn modelId="{B79EF188-3DFC-4224-905E-2284CA8FB1A9}" srcId="{E3A205C2-BD82-4FDA-ADF7-CE1407C8E2BE}" destId="{9CF48355-5A18-42E3-9A08-DE64D476760C}" srcOrd="0" destOrd="0" parTransId="{642B6096-03E8-484E-92F2-87940B927240}" sibTransId="{07DFCB22-12DD-4177-B5C5-D44F6C390661}"/>
    <dgm:cxn modelId="{8B3C82A9-57AE-4762-A60C-17E339FD1928}" type="presOf" srcId="{89FE0958-09E5-4FD6-A083-C6A794BA18D2}" destId="{35494DE8-09E2-4BCB-A993-F61A78AC15F1}" srcOrd="0" destOrd="0" presId="urn:microsoft.com/office/officeart/2005/8/layout/hierarchy1"/>
    <dgm:cxn modelId="{310D68E0-6D22-4FF2-A054-96489D65DDD9}" type="presOf" srcId="{9CF48355-5A18-42E3-9A08-DE64D476760C}" destId="{C64EF65E-A558-4E70-A932-CEC03AFD3C84}" srcOrd="0" destOrd="0" presId="urn:microsoft.com/office/officeart/2005/8/layout/hierarchy1"/>
    <dgm:cxn modelId="{6677E675-B077-488D-96D1-73A3A54F3A64}" type="presParOf" srcId="{0D0A96C9-BDD8-4757-98F9-126933640023}" destId="{72FC17CA-8E38-4BC7-87FA-E7F9FF6C862F}" srcOrd="0" destOrd="0" presId="urn:microsoft.com/office/officeart/2005/8/layout/hierarchy1"/>
    <dgm:cxn modelId="{5C7D6C59-8B58-45E9-A4EE-24BE4A542E06}" type="presParOf" srcId="{72FC17CA-8E38-4BC7-87FA-E7F9FF6C862F}" destId="{C055A8B3-393D-4A1A-A103-EE495470835D}" srcOrd="0" destOrd="0" presId="urn:microsoft.com/office/officeart/2005/8/layout/hierarchy1"/>
    <dgm:cxn modelId="{02725AA1-F6E7-4D83-8D7C-39C3FB7BA619}" type="presParOf" srcId="{C055A8B3-393D-4A1A-A103-EE495470835D}" destId="{73D973CA-1E71-4125-A7CE-4BB9DEE42AE8}" srcOrd="0" destOrd="0" presId="urn:microsoft.com/office/officeart/2005/8/layout/hierarchy1"/>
    <dgm:cxn modelId="{EB1544F0-F80F-4A3B-A643-496A1629D335}" type="presParOf" srcId="{C055A8B3-393D-4A1A-A103-EE495470835D}" destId="{C64EF65E-A558-4E70-A932-CEC03AFD3C84}" srcOrd="1" destOrd="0" presId="urn:microsoft.com/office/officeart/2005/8/layout/hierarchy1"/>
    <dgm:cxn modelId="{F6389AAA-243D-49A8-9257-E8472434E177}" type="presParOf" srcId="{72FC17CA-8E38-4BC7-87FA-E7F9FF6C862F}" destId="{B87E17E4-32A6-4CA8-BC32-DA67CD9BD0F5}" srcOrd="1" destOrd="0" presId="urn:microsoft.com/office/officeart/2005/8/layout/hierarchy1"/>
    <dgm:cxn modelId="{2DAD3A2A-0C05-4908-9FF0-5358FC7AAB0C}" type="presParOf" srcId="{0D0A96C9-BDD8-4757-98F9-126933640023}" destId="{375A69A9-FDB1-4697-A0C2-96A2BEFB2B86}" srcOrd="1" destOrd="0" presId="urn:microsoft.com/office/officeart/2005/8/layout/hierarchy1"/>
    <dgm:cxn modelId="{3383F8A3-2229-440D-AC77-DFB46E103292}" type="presParOf" srcId="{375A69A9-FDB1-4697-A0C2-96A2BEFB2B86}" destId="{282A2F4A-DEDB-49F6-B400-29C95A66905F}" srcOrd="0" destOrd="0" presId="urn:microsoft.com/office/officeart/2005/8/layout/hierarchy1"/>
    <dgm:cxn modelId="{A85B26AF-88E2-497F-BFF5-27D51C71A69B}" type="presParOf" srcId="{282A2F4A-DEDB-49F6-B400-29C95A66905F}" destId="{9FA4C848-E981-4539-9661-96119FFCFC1D}" srcOrd="0" destOrd="0" presId="urn:microsoft.com/office/officeart/2005/8/layout/hierarchy1"/>
    <dgm:cxn modelId="{CA3231A0-7486-47C8-A453-B576BE6F1DB4}" type="presParOf" srcId="{282A2F4A-DEDB-49F6-B400-29C95A66905F}" destId="{35494DE8-09E2-4BCB-A993-F61A78AC15F1}" srcOrd="1" destOrd="0" presId="urn:microsoft.com/office/officeart/2005/8/layout/hierarchy1"/>
    <dgm:cxn modelId="{D7DFC673-5D41-40A2-A8AC-90792BF84713}" type="presParOf" srcId="{375A69A9-FDB1-4697-A0C2-96A2BEFB2B86}" destId="{0183A053-97C8-4E67-BDE8-C4D5C3B5F59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09DDB-910F-4981-A14E-91A9B78A2D62}">
      <dsp:nvSpPr>
        <dsp:cNvPr id="0" name=""/>
        <dsp:cNvSpPr/>
      </dsp:nvSpPr>
      <dsp:spPr>
        <a:xfrm>
          <a:off x="0" y="640"/>
          <a:ext cx="5914209" cy="14992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FC691A-E295-4791-A81F-0A5B895E2CF4}">
      <dsp:nvSpPr>
        <dsp:cNvPr id="0" name=""/>
        <dsp:cNvSpPr/>
      </dsp:nvSpPr>
      <dsp:spPr>
        <a:xfrm>
          <a:off x="453523" y="337971"/>
          <a:ext cx="824587" cy="824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1EA7F-488B-4A6C-91DC-9309C05907EA}">
      <dsp:nvSpPr>
        <dsp:cNvPr id="0" name=""/>
        <dsp:cNvSpPr/>
      </dsp:nvSpPr>
      <dsp:spPr>
        <a:xfrm>
          <a:off x="1731633" y="640"/>
          <a:ext cx="4182575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 also created some interaction terms</a:t>
          </a:r>
        </a:p>
      </dsp:txBody>
      <dsp:txXfrm>
        <a:off x="1731633" y="640"/>
        <a:ext cx="4182575" cy="1499250"/>
      </dsp:txXfrm>
    </dsp:sp>
    <dsp:sp modelId="{5EA895CB-8A60-47D0-BEF8-56B09E68AFF6}">
      <dsp:nvSpPr>
        <dsp:cNvPr id="0" name=""/>
        <dsp:cNvSpPr/>
      </dsp:nvSpPr>
      <dsp:spPr>
        <a:xfrm>
          <a:off x="0" y="1874703"/>
          <a:ext cx="5914209" cy="14992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A74FDC-5FA8-4EB3-875C-7D2514ACF09F}">
      <dsp:nvSpPr>
        <dsp:cNvPr id="0" name=""/>
        <dsp:cNvSpPr/>
      </dsp:nvSpPr>
      <dsp:spPr>
        <a:xfrm>
          <a:off x="453523" y="2212034"/>
          <a:ext cx="824587" cy="824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EAD6F8-E523-4A0F-A6FE-AA06642A3778}">
      <dsp:nvSpPr>
        <dsp:cNvPr id="0" name=""/>
        <dsp:cNvSpPr/>
      </dsp:nvSpPr>
      <dsp:spPr>
        <a:xfrm>
          <a:off x="1731633" y="1874703"/>
          <a:ext cx="4182575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First is between bedroom, beds and bathrooms</a:t>
          </a:r>
        </a:p>
      </dsp:txBody>
      <dsp:txXfrm>
        <a:off x="1731633" y="1874703"/>
        <a:ext cx="4182575" cy="1499250"/>
      </dsp:txXfrm>
    </dsp:sp>
    <dsp:sp modelId="{5CE122FB-EF8F-43D0-9487-3F370BD60726}">
      <dsp:nvSpPr>
        <dsp:cNvPr id="0" name=""/>
        <dsp:cNvSpPr/>
      </dsp:nvSpPr>
      <dsp:spPr>
        <a:xfrm>
          <a:off x="0" y="3748766"/>
          <a:ext cx="5914209" cy="14992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3E22E-A18A-454D-B030-60BF93D4B7D9}">
      <dsp:nvSpPr>
        <dsp:cNvPr id="0" name=""/>
        <dsp:cNvSpPr/>
      </dsp:nvSpPr>
      <dsp:spPr>
        <a:xfrm>
          <a:off x="453523" y="4086097"/>
          <a:ext cx="824587" cy="824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9FA49D-B4F0-43AB-ADC6-36F2DB06A7C2}">
      <dsp:nvSpPr>
        <dsp:cNvPr id="0" name=""/>
        <dsp:cNvSpPr/>
      </dsp:nvSpPr>
      <dsp:spPr>
        <a:xfrm>
          <a:off x="1731633" y="3748766"/>
          <a:ext cx="4182575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Second is between reviews score rating and number of reviews</a:t>
          </a:r>
        </a:p>
      </dsp:txBody>
      <dsp:txXfrm>
        <a:off x="1731633" y="3748766"/>
        <a:ext cx="4182575" cy="1499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9174F-D3F2-4505-8517-C7D99414B76D}">
      <dsp:nvSpPr>
        <dsp:cNvPr id="0" name=""/>
        <dsp:cNvSpPr/>
      </dsp:nvSpPr>
      <dsp:spPr>
        <a:xfrm>
          <a:off x="0" y="364"/>
          <a:ext cx="9601196" cy="8528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FE134D-DBC3-4EFC-ADFB-86C62E72C986}">
      <dsp:nvSpPr>
        <dsp:cNvPr id="0" name=""/>
        <dsp:cNvSpPr/>
      </dsp:nvSpPr>
      <dsp:spPr>
        <a:xfrm>
          <a:off x="257984" y="192253"/>
          <a:ext cx="469062" cy="46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C5D4C-9C65-474B-BB88-BD7128C6DE6A}">
      <dsp:nvSpPr>
        <dsp:cNvPr id="0" name=""/>
        <dsp:cNvSpPr/>
      </dsp:nvSpPr>
      <dsp:spPr>
        <a:xfrm>
          <a:off x="985032" y="364"/>
          <a:ext cx="8616164" cy="852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259" tIns="90259" rIns="90259" bIns="9025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Cancellation policy is flexible when city is NYC and property type is Apartment</a:t>
          </a:r>
        </a:p>
      </dsp:txBody>
      <dsp:txXfrm>
        <a:off x="985032" y="364"/>
        <a:ext cx="8616164" cy="852841"/>
      </dsp:txXfrm>
    </dsp:sp>
    <dsp:sp modelId="{7039B8AD-28F9-445C-82A2-2C4436537DA2}">
      <dsp:nvSpPr>
        <dsp:cNvPr id="0" name=""/>
        <dsp:cNvSpPr/>
      </dsp:nvSpPr>
      <dsp:spPr>
        <a:xfrm>
          <a:off x="0" y="1066416"/>
          <a:ext cx="9601196" cy="8528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A67AE2-9D12-4613-BA76-6F1DBB99E9F4}">
      <dsp:nvSpPr>
        <dsp:cNvPr id="0" name=""/>
        <dsp:cNvSpPr/>
      </dsp:nvSpPr>
      <dsp:spPr>
        <a:xfrm>
          <a:off x="257984" y="1258306"/>
          <a:ext cx="469062" cy="46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54C931-66CB-4848-B069-A4AF6864D583}">
      <dsp:nvSpPr>
        <dsp:cNvPr id="0" name=""/>
        <dsp:cNvSpPr/>
      </dsp:nvSpPr>
      <dsp:spPr>
        <a:xfrm>
          <a:off x="985032" y="1066416"/>
          <a:ext cx="8616164" cy="852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259" tIns="90259" rIns="90259" bIns="9025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Cleaning fee is TRUE  when bed type is Real Bed</a:t>
          </a:r>
        </a:p>
      </dsp:txBody>
      <dsp:txXfrm>
        <a:off x="985032" y="1066416"/>
        <a:ext cx="8616164" cy="852841"/>
      </dsp:txXfrm>
    </dsp:sp>
    <dsp:sp modelId="{579E1376-4592-4D08-A07C-31E533158266}">
      <dsp:nvSpPr>
        <dsp:cNvPr id="0" name=""/>
        <dsp:cNvSpPr/>
      </dsp:nvSpPr>
      <dsp:spPr>
        <a:xfrm>
          <a:off x="0" y="2132468"/>
          <a:ext cx="9601196" cy="8528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2A1E34-78DD-4251-8136-46C8759B5AC4}">
      <dsp:nvSpPr>
        <dsp:cNvPr id="0" name=""/>
        <dsp:cNvSpPr/>
      </dsp:nvSpPr>
      <dsp:spPr>
        <a:xfrm>
          <a:off x="257984" y="2324358"/>
          <a:ext cx="469062" cy="469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B90F8-096D-4EEC-8B15-E861744BA747}">
      <dsp:nvSpPr>
        <dsp:cNvPr id="0" name=""/>
        <dsp:cNvSpPr/>
      </dsp:nvSpPr>
      <dsp:spPr>
        <a:xfrm>
          <a:off x="985032" y="2132468"/>
          <a:ext cx="8616164" cy="852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259" tIns="90259" rIns="90259" bIns="9025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Cancellation policy is Strict when city is LA and property type is Apartment</a:t>
          </a:r>
        </a:p>
      </dsp:txBody>
      <dsp:txXfrm>
        <a:off x="985032" y="2132468"/>
        <a:ext cx="8616164" cy="8528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D973CA-1E71-4125-A7CE-4BB9DEE42AE8}">
      <dsp:nvSpPr>
        <dsp:cNvPr id="0" name=""/>
        <dsp:cNvSpPr/>
      </dsp:nvSpPr>
      <dsp:spPr>
        <a:xfrm>
          <a:off x="99621" y="837"/>
          <a:ext cx="4029408" cy="2558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4EF65E-A558-4E70-A932-CEC03AFD3C84}">
      <dsp:nvSpPr>
        <dsp:cNvPr id="0" name=""/>
        <dsp:cNvSpPr/>
      </dsp:nvSpPr>
      <dsp:spPr>
        <a:xfrm>
          <a:off x="547333" y="426163"/>
          <a:ext cx="4029408" cy="25586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When looking at the log_price, with an error of 0.207(ie, $1.60 - $1.75), we can say that the given price of the house is over or below the present margin.</a:t>
          </a:r>
        </a:p>
      </dsp:txBody>
      <dsp:txXfrm>
        <a:off x="622274" y="501104"/>
        <a:ext cx="3879526" cy="2408792"/>
      </dsp:txXfrm>
    </dsp:sp>
    <dsp:sp modelId="{9FA4C848-E981-4539-9661-96119FFCFC1D}">
      <dsp:nvSpPr>
        <dsp:cNvPr id="0" name=""/>
        <dsp:cNvSpPr/>
      </dsp:nvSpPr>
      <dsp:spPr>
        <a:xfrm>
          <a:off x="5024454" y="837"/>
          <a:ext cx="4029408" cy="2558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494DE8-09E2-4BCB-A993-F61A78AC15F1}">
      <dsp:nvSpPr>
        <dsp:cNvPr id="0" name=""/>
        <dsp:cNvSpPr/>
      </dsp:nvSpPr>
      <dsp:spPr>
        <a:xfrm>
          <a:off x="5472166" y="426163"/>
          <a:ext cx="4029408" cy="25586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When a host wants to put listing and wants to see if the listing is below or above the mean price, with 81% accuracy, our model can predict if it is above or below the mean price. </a:t>
          </a:r>
        </a:p>
      </dsp:txBody>
      <dsp:txXfrm>
        <a:off x="5547107" y="501104"/>
        <a:ext cx="3879526" cy="2408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90A90E4-23D5-42D4-A296-5840C6CA862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5D6F682-B9E7-4683-9388-E740B0622FA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46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90E4-23D5-42D4-A296-5840C6CA862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F682-B9E7-4683-9388-E740B062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4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90E4-23D5-42D4-A296-5840C6CA862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F682-B9E7-4683-9388-E740B0622FA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189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90E4-23D5-42D4-A296-5840C6CA862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F682-B9E7-4683-9388-E740B0622FA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07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90E4-23D5-42D4-A296-5840C6CA862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F682-B9E7-4683-9388-E740B062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05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90E4-23D5-42D4-A296-5840C6CA862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F682-B9E7-4683-9388-E740B0622FA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18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90E4-23D5-42D4-A296-5840C6CA862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F682-B9E7-4683-9388-E740B0622FA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82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90E4-23D5-42D4-A296-5840C6CA862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F682-B9E7-4683-9388-E740B0622FA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959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90E4-23D5-42D4-A296-5840C6CA862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F682-B9E7-4683-9388-E740B0622FA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875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90E4-23D5-42D4-A296-5840C6CA862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F682-B9E7-4683-9388-E740B062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92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90E4-23D5-42D4-A296-5840C6CA862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F682-B9E7-4683-9388-E740B062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5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90E4-23D5-42D4-A296-5840C6CA862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F682-B9E7-4683-9388-E740B062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7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90E4-23D5-42D4-A296-5840C6CA862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F682-B9E7-4683-9388-E740B0622FA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0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90E4-23D5-42D4-A296-5840C6CA862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F682-B9E7-4683-9388-E740B0622FA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539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90E4-23D5-42D4-A296-5840C6CA862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F682-B9E7-4683-9388-E740B0622FA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67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90E4-23D5-42D4-A296-5840C6CA862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F682-B9E7-4683-9388-E740B0622FA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80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90E4-23D5-42D4-A296-5840C6CA862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F682-B9E7-4683-9388-E740B062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36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90E4-23D5-42D4-A296-5840C6CA862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F682-B9E7-4683-9388-E740B0622FA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50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90E4-23D5-42D4-A296-5840C6CA862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F682-B9E7-4683-9388-E740B062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1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0A90E4-23D5-42D4-A296-5840C6CA8628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D6F682-B9E7-4683-9388-E740B062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8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.png"/><Relationship Id="rId9" Type="http://schemas.microsoft.com/office/2007/relationships/diagramDrawing" Target="../diagrams/drawing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4.png"/><Relationship Id="rId9" Type="http://schemas.microsoft.com/office/2007/relationships/diagramDrawing" Target="../diagrams/drawing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A9581-7E0F-40F5-B502-45C69C3EF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/>
          <a:lstStyle/>
          <a:p>
            <a:r>
              <a:rPr lang="en-US"/>
              <a:t>Airbnb Data Analysis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3F0DE-E347-44A5-BBF0-99A3F6F05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 lnSpcReduction="10000"/>
          </a:bodyPr>
          <a:lstStyle/>
          <a:p>
            <a:r>
              <a:rPr lang="en-US" i="1"/>
              <a:t>Let’s Save Customers Some Money</a:t>
            </a:r>
          </a:p>
          <a:p>
            <a:r>
              <a:rPr lang="en-US"/>
              <a:t>Arpit Sharma</a:t>
            </a:r>
          </a:p>
          <a:p>
            <a:r>
              <a:rPr lang="en-US"/>
              <a:t>Sanman Yadav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485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7928FC6-3192-4290-BD1C-82D3B2438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26" name="Rectangle 25">
              <a:extLst>
                <a:ext uri="{FF2B5EF4-FFF2-40B4-BE49-F238E27FC236}">
                  <a16:creationId xmlns:a16="http://schemas.microsoft.com/office/drawing/2014/main" id="{2BACAF58-6CD2-434A-BB54-90E6BA771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64BE82E-8E08-44EB-8F39-8406CFA27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3F325192-FF66-412F-982B-80AE346C90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E885689-4D94-4830-ABD0-9A9273D620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4B314D82-6F65-49EE-AD39-488F3DEC44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CBDA7C29-614B-41E5-A616-52D985948F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CF3134-12AA-45DA-BFCE-9AEBAE35A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643" y="1092200"/>
            <a:ext cx="2928751" cy="4498860"/>
          </a:xfrm>
        </p:spPr>
        <p:txBody>
          <a:bodyPr>
            <a:normAutofit/>
          </a:bodyPr>
          <a:lstStyle/>
          <a:p>
            <a:r>
              <a:rPr lang="en-US"/>
              <a:t>Gradient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21E39-116B-4B70-A618-F1C144B7D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4194" y="1092200"/>
            <a:ext cx="6546426" cy="2948858"/>
          </a:xfrm>
        </p:spPr>
        <p:txBody>
          <a:bodyPr>
            <a:normAutofit/>
          </a:bodyPr>
          <a:lstStyle/>
          <a:p>
            <a:r>
              <a:rPr lang="en-US" dirty="0"/>
              <a:t>Gradient boosting is a machine learning technique for regression and classification problems</a:t>
            </a:r>
          </a:p>
          <a:p>
            <a:r>
              <a:rPr lang="en-US" dirty="0"/>
              <a:t>Prediction model in the form of an ensemble of weak prediction models, typically decision trees.</a:t>
            </a:r>
          </a:p>
          <a:p>
            <a:r>
              <a:rPr lang="en-US" dirty="0"/>
              <a:t>Used Gradient Boosting on Log Price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32EE47-647E-443A-8834-B026AB5884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166" y="3934156"/>
            <a:ext cx="6250191" cy="1745434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562684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E4F490-FA76-4FF0-B36A-72B01E117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C8C51A-4ECF-4857-8298-6C8334C7F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41C46E-A2A6-4DF0-84BD-502A2E56D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sq">
            <a:solidFill>
              <a:srgbClr val="FFFFFF">
                <a:alpha val="8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CCE156-57A1-4987-B3DA-C5BA8C2B2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Thinking Out of the Box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CE4C0A-D88E-41BB-8F06-8C0E2604B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06909809-C0FE-426D-ABEA-8475008EF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360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 realized after a closer look at the data set and doing PCA that some variables have a direct effect on how the prices of the houses are decided.</a:t>
            </a:r>
          </a:p>
          <a:p>
            <a:r>
              <a:rPr lang="en-US" dirty="0">
                <a:solidFill>
                  <a:schemeClr val="tx1"/>
                </a:solidFill>
              </a:rPr>
              <a:t>These variables are Room type, Bed type, Cancellation Policy, City, Instant Bookable</a:t>
            </a:r>
          </a:p>
          <a:p>
            <a:r>
              <a:rPr lang="en-US" dirty="0">
                <a:solidFill>
                  <a:schemeClr val="tx1"/>
                </a:solidFill>
              </a:rPr>
              <a:t>Since these variables could be converted into dummy variables, we created dummy variables for the same</a:t>
            </a:r>
          </a:p>
          <a:p>
            <a:r>
              <a:rPr lang="en-US" dirty="0">
                <a:solidFill>
                  <a:schemeClr val="tx1"/>
                </a:solidFill>
              </a:rPr>
              <a:t>For classification we took the mean of the log price. If it is lesser than the mean, we put it as zero, otherwise 1.</a:t>
            </a:r>
          </a:p>
        </p:txBody>
      </p:sp>
    </p:spTree>
    <p:extLst>
      <p:ext uri="{BB962C8B-B14F-4D97-AF65-F5344CB8AC3E}">
        <p14:creationId xmlns:p14="http://schemas.microsoft.com/office/powerpoint/2010/main" val="2902562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049D-EB02-4CD1-A8C9-DBF5120C15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101206" y="665296"/>
            <a:ext cx="2332037" cy="25209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/>
              <a:t>Correlation Matrix for the dummy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B2D0C8-061B-486E-BE02-81A494C50C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6" b="13870"/>
          <a:stretch/>
        </p:blipFill>
        <p:spPr>
          <a:xfrm>
            <a:off x="514977" y="665296"/>
            <a:ext cx="8586229" cy="529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6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CA9E50-B76A-428A-92C9-9BAC41446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5E3F79-81BB-4454-A267-DDCA42824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F375A4-17F0-4BA7-B751-68BFAAEC4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5C1C8-F0A0-4564-BD3A-18B1C8C14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262626"/>
                </a:solidFill>
              </a:rPr>
              <a:t>Interaction Terms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D2122D3-4056-4C50-B4AC-74BB2940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D20229-8336-4117-B65D-4BCC8E42A5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6164079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169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39657-3454-4D89-8912-DD58877A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5" name="Content Placeholder 4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A66D3F01-0A3E-4140-A4B8-49E62F489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58" y="2616283"/>
            <a:ext cx="5289642" cy="3398699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A85473-9232-423B-910F-C51725564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702" y="2541942"/>
            <a:ext cx="5004940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3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42C9E-EC00-42E7-89E8-D422DAFD6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053" y="583298"/>
            <a:ext cx="9601196" cy="1303867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3EFCF6-836A-4F76-A616-3AE842F15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68" y="1712068"/>
            <a:ext cx="10573966" cy="4299458"/>
          </a:xfrm>
        </p:spPr>
      </p:pic>
    </p:spTree>
    <p:extLst>
      <p:ext uri="{BB962C8B-B14F-4D97-AF65-F5344CB8AC3E}">
        <p14:creationId xmlns:p14="http://schemas.microsoft.com/office/powerpoint/2010/main" val="2640942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6F6A-4686-4B41-8B7A-B89D916E7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93026"/>
            <a:ext cx="9601196" cy="1303867"/>
          </a:xfrm>
        </p:spPr>
        <p:txBody>
          <a:bodyPr/>
          <a:lstStyle/>
          <a:p>
            <a:r>
              <a:rPr lang="en-US" dirty="0"/>
              <a:t>Gradient Boosting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3E6BD6-419C-423B-9FAF-07DCB8D08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28" y="1766083"/>
            <a:ext cx="9601196" cy="4109785"/>
          </a:xfrm>
        </p:spPr>
      </p:pic>
    </p:spTree>
    <p:extLst>
      <p:ext uri="{BB962C8B-B14F-4D97-AF65-F5344CB8AC3E}">
        <p14:creationId xmlns:p14="http://schemas.microsoft.com/office/powerpoint/2010/main" val="650290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5D412-E6DA-4C03-9FDC-54E31A21C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330728"/>
            <a:ext cx="9601196" cy="1303867"/>
          </a:xfrm>
        </p:spPr>
        <p:txBody>
          <a:bodyPr/>
          <a:lstStyle/>
          <a:p>
            <a:r>
              <a:rPr lang="en-US" dirty="0"/>
              <a:t>Clustering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C2F48B-25C7-4140-90B5-491EB1D6D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8457" y="1449293"/>
            <a:ext cx="9455085" cy="446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F11533-723E-420D-A991-D376E7393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0393DE-86F5-4639-9D54-85E166A84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781C5A9-B7CC-4944-80B9-8D48C77D3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9E96B4-A8EA-47EF-B2BB-92FF796E9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4EF7629-2B5A-4DD5-81B4-4878E9371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8963C9E-C5BF-4148-A145-6931A8AB1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1075E7-4740-4F85-B518-E66EC3694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Best Association Rules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263BFF-5206-4EAD-B0A7-6304FD5F7A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370970"/>
              </p:ext>
            </p:extLst>
          </p:nvPr>
        </p:nvGraphicFramePr>
        <p:xfrm>
          <a:off x="1295401" y="2675822"/>
          <a:ext cx="9601197" cy="298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53776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F11533-723E-420D-A991-D376E7393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0393DE-86F5-4639-9D54-85E166A84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781C5A9-B7CC-4944-80B9-8D48C77D3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9E96B4-A8EA-47EF-B2BB-92FF796E9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4EF7629-2B5A-4DD5-81B4-4878E9371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8963C9E-C5BF-4148-A145-6931A8AB1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FE8CD5-137A-46B5-AF31-65F7DF7EE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Business Inferences – Setting up the prices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0033F4-00CA-4071-ABE1-2BD8762B6D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913255"/>
              </p:ext>
            </p:extLst>
          </p:nvPr>
        </p:nvGraphicFramePr>
        <p:xfrm>
          <a:off x="1295401" y="2675822"/>
          <a:ext cx="9601197" cy="298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27676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B124-8AF1-4B39-9BEF-F1FC9546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Interested parties and Business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A1218-75D8-446D-9C7A-46644FD1B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Customers – they can compare between different Airbnb rooms and nearby hotels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Airbnb – Competitive pricing, improving their service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Host – How can they improve their houses for a better customer service . Also beneficial for new hosts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Hotels – With growing popularity of Airbnb, Hotels can have competitive pricing to lure customers </a:t>
            </a:r>
          </a:p>
        </p:txBody>
      </p:sp>
      <p:pic>
        <p:nvPicPr>
          <p:cNvPr id="9" name="Graphic 6" descr="Hotel">
            <a:extLst>
              <a:ext uri="{FF2B5EF4-FFF2-40B4-BE49-F238E27FC236}">
                <a16:creationId xmlns:a16="http://schemas.microsoft.com/office/drawing/2014/main" id="{C21CA549-352A-4189-9ABD-E76158A47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85026" y="2757636"/>
            <a:ext cx="2739728" cy="2739728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593112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89164-D7BA-4D36-8568-9183BD797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/>
              <a:t>Business Inferences - Customers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5810A-54E6-4329-8094-1E1DB84E9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Customers can get insights about areas having strict cancellation policy and factors deciding it</a:t>
            </a:r>
          </a:p>
          <a:p>
            <a:r>
              <a:rPr lang="en-US" dirty="0"/>
              <a:t>There is usually no cleaning fee if the Bed type is anything other than a real bed (e.g. Couch, Futon, etc.)</a:t>
            </a:r>
          </a:p>
          <a:p>
            <a:r>
              <a:rPr lang="en-US" dirty="0"/>
              <a:t>The mean price of a certain area</a:t>
            </a:r>
          </a:p>
          <a:p>
            <a:r>
              <a:rPr lang="en-US" dirty="0"/>
              <a:t>Houses in San Francisco and DC generally have higher prices.</a:t>
            </a:r>
          </a:p>
          <a:p>
            <a:r>
              <a:rPr lang="en-US" dirty="0"/>
              <a:t>LA have the most lavish houses with costs of over $2000 per night and having 16 beds and 8 baths. </a:t>
            </a:r>
          </a:p>
          <a:p>
            <a:r>
              <a:rPr lang="en-US" dirty="0"/>
              <a:t>Book sharing or guest room to have a flexible cancelation policy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13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C7572773-EFED-4240-886B-69624490C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A1CA1AF-5204-432F-BD8E-57A786399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E3D1EE3-433A-41E2-8487-E98B4F3EC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0D43889-CB91-4677-AA9D-108C1AFB8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A50A65F-E0C2-4FEB-892C-03ACF95DA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C176ED-7D6F-4F56-A1F8-9687B0C63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46E2E74-06CA-4173-B7B0-204D27B1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70E1C9-C9F9-481F-894F-6978A15CF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5201" y="965200"/>
            <a:ext cx="10286108" cy="4927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95FB36-9688-49FD-8F26-AD6071762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347" y="1129284"/>
            <a:ext cx="9957816" cy="45994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5E2636-7161-4746-9DC8-B713CCD8A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43" y="1588168"/>
            <a:ext cx="9149156" cy="26447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THANK YOU!!	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E8DFF79-735F-44E8-8B9C-D1F28BED7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600" y="4663440"/>
            <a:ext cx="1828800" cy="0"/>
          </a:xfrm>
          <a:prstGeom prst="line">
            <a:avLst/>
          </a:prstGeom>
          <a:ln w="15875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81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031B-CF89-4C70-9122-961C7F5E6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057" y="657454"/>
            <a:ext cx="9601196" cy="1303867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93D10-21B8-4394-A37A-A76E75F36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13113"/>
            <a:ext cx="10396883" cy="3161472"/>
          </a:xfrm>
        </p:spPr>
        <p:txBody>
          <a:bodyPr/>
          <a:lstStyle/>
          <a:p>
            <a:r>
              <a:rPr lang="en-US" dirty="0"/>
              <a:t>Unique Values in Columns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E7DB372-5401-4650-87E5-D3828C1E5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61321"/>
            <a:ext cx="10813710" cy="42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4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77CC-BED7-4A63-A6B5-3AFFCA6C1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Cont.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AB7C07-5CE5-4CCD-84F6-7BAB8DFEE6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773406"/>
            <a:ext cx="3312267" cy="5320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Accommodates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8D51F-6E99-48F0-8B40-8D538BA3134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96145" y="1773406"/>
            <a:ext cx="5086538" cy="530736"/>
          </a:xfrm>
        </p:spPr>
        <p:txBody>
          <a:bodyPr/>
          <a:lstStyle/>
          <a:p>
            <a:r>
              <a:rPr lang="en-US" dirty="0"/>
              <a:t>Log Price DISTRIBUTION</a:t>
            </a: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1AE21D9-2AD7-4B6D-8A5C-6C3A31079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608420"/>
            <a:ext cx="5017528" cy="3563779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BED31D41-AAEB-492E-9558-E85CEDC44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85" y="2608420"/>
            <a:ext cx="5201719" cy="356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2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D0B29-877C-462A-AB69-C830EC10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410D3-DF0B-4687-BF97-6B2D711CCF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3626" y="1852293"/>
            <a:ext cx="5088714" cy="3311189"/>
          </a:xfrm>
        </p:spPr>
        <p:txBody>
          <a:bodyPr/>
          <a:lstStyle/>
          <a:p>
            <a:r>
              <a:rPr lang="en-US" dirty="0"/>
              <a:t>City Bookings Boxplot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23220-02E0-44C7-B88E-5EDCA3411C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12833" y="1852293"/>
            <a:ext cx="5086538" cy="3311189"/>
          </a:xfrm>
        </p:spPr>
        <p:txBody>
          <a:bodyPr/>
          <a:lstStyle/>
          <a:p>
            <a:r>
              <a:rPr lang="en-US" dirty="0"/>
              <a:t>Most Bookings in A City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D2733ABE-9C92-4A22-B564-D161A74CA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930" y="2478157"/>
            <a:ext cx="5179579" cy="3694041"/>
          </a:xfrm>
          <a:prstGeom prst="rect">
            <a:avLst/>
          </a:prstGeom>
        </p:spPr>
      </p:pic>
      <p:pic>
        <p:nvPicPr>
          <p:cNvPr id="10" name="Picture 9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8095406C-8C01-45B0-BA19-CE1EBA192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" y="2478156"/>
            <a:ext cx="5088714" cy="369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98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80CD-55F9-41B4-AB23-7716827E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Variable No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4E427-0EE3-4225-B770-76A24B2ED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Log Price</a:t>
            </a:r>
          </a:p>
          <a:p>
            <a:pPr>
              <a:lnSpc>
                <a:spcPct val="110000"/>
              </a:lnSpc>
            </a:pPr>
            <a:r>
              <a:rPr lang="en-US" dirty="0"/>
              <a:t>What is a Logarithmic Price Scale?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/>
              <a:t>A logarithmic price scale is a type of scale used on a chart that is plotted such that two equivalent price changes are represented by the same vertical distance on the scale.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distance between the numbers on the scale decreases as the price of the asset increases.</a:t>
            </a:r>
          </a:p>
        </p:txBody>
      </p:sp>
    </p:spTree>
    <p:extLst>
      <p:ext uri="{BB962C8B-B14F-4D97-AF65-F5344CB8AC3E}">
        <p14:creationId xmlns:p14="http://schemas.microsoft.com/office/powerpoint/2010/main" val="2053840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4AD6-77FC-4080-9348-2F0AC1D9F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Variable No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2C4F5-3DDB-4490-845D-14E9E08DE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Cancellation Policy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Flexible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Moderate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Strict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Super strict </a:t>
            </a:r>
          </a:p>
        </p:txBody>
      </p:sp>
    </p:spTree>
    <p:extLst>
      <p:ext uri="{BB962C8B-B14F-4D97-AF65-F5344CB8AC3E}">
        <p14:creationId xmlns:p14="http://schemas.microsoft.com/office/powerpoint/2010/main" val="805398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16">
            <a:extLst>
              <a:ext uri="{FF2B5EF4-FFF2-40B4-BE49-F238E27FC236}">
                <a16:creationId xmlns:a16="http://schemas.microsoft.com/office/drawing/2014/main" id="{5E6E1520-2FF6-4854-9AF4-AEF2311B5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30" name="Rectangle 17">
              <a:extLst>
                <a:ext uri="{FF2B5EF4-FFF2-40B4-BE49-F238E27FC236}">
                  <a16:creationId xmlns:a16="http://schemas.microsoft.com/office/drawing/2014/main" id="{BA5D1594-F7BA-4C1C-9385-FD09BD2A6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51BC212-81ED-4D4F-A9E1-FE62C9B06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A2993D6C-D352-4196-8909-21BFE98637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52BDAD-556E-4C4C-B776-FD44D9082A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46D91A09-3DF6-490E-955F-8671B86A1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DEAA77F7-514B-46E6-980A-60EF524833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8771F0CF-4586-4099-BFAA-06F6E33A2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Correlation Matrix</a:t>
            </a: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64D0FF6F-093D-47AB-9CBA-8BBEF7F73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picture containing keyboard, clock&#10;&#10;Description automatically generated">
            <a:extLst>
              <a:ext uri="{FF2B5EF4-FFF2-40B4-BE49-F238E27FC236}">
                <a16:creationId xmlns:a16="http://schemas.microsoft.com/office/drawing/2014/main" id="{964E61E4-7DA4-445A-83B1-CE5DC39BD8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77" y="982132"/>
            <a:ext cx="6557099" cy="4931237"/>
          </a:xfrm>
          <a:prstGeom prst="rect">
            <a:avLst/>
          </a:prstGeom>
        </p:spPr>
      </p:pic>
      <p:cxnSp>
        <p:nvCxnSpPr>
          <p:cNvPr id="32" name="Straight Connector 26">
            <a:extLst>
              <a:ext uri="{FF2B5EF4-FFF2-40B4-BE49-F238E27FC236}">
                <a16:creationId xmlns:a16="http://schemas.microsoft.com/office/drawing/2014/main" id="{1163510C-FF2B-41B2-AEFC-A952A7507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106B09D-77F6-4A36-A996-55B082C4856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As per correlation Matrix latitude, longitude, </a:t>
            </a:r>
            <a:r>
              <a:rPr lang="en-US" sz="2200" err="1"/>
              <a:t>number_of_reviews</a:t>
            </a:r>
            <a:r>
              <a:rPr lang="en-US" sz="2200"/>
              <a:t> and </a:t>
            </a:r>
            <a:r>
              <a:rPr lang="en-US" sz="2200" err="1"/>
              <a:t>review_scores_rating</a:t>
            </a:r>
            <a:r>
              <a:rPr lang="en-US" sz="2200"/>
              <a:t> are not making much Impact on </a:t>
            </a:r>
            <a:r>
              <a:rPr lang="en-US" sz="2200" err="1"/>
              <a:t>LOG_Price</a:t>
            </a:r>
            <a:endParaRPr lang="en-US" sz="2200"/>
          </a:p>
          <a:p>
            <a:pPr>
              <a:lnSpc>
                <a:spcPct val="90000"/>
              </a:lnSpc>
            </a:pPr>
            <a:r>
              <a:rPr lang="en-US" sz="2200"/>
              <a:t>There is Also Correlation between Bathroom and </a:t>
            </a:r>
            <a:r>
              <a:rPr lang="en-US" sz="2200" err="1"/>
              <a:t>Accomodates</a:t>
            </a:r>
            <a:r>
              <a:rPr lang="en-US" sz="2200"/>
              <a:t>. We decided to keep </a:t>
            </a:r>
            <a:r>
              <a:rPr lang="en-US" sz="2200" err="1"/>
              <a:t>acomodations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040895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5E6E1520-2FF6-4854-9AF4-AEF2311B5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28" name="Rectangle 27">
              <a:extLst>
                <a:ext uri="{FF2B5EF4-FFF2-40B4-BE49-F238E27FC236}">
                  <a16:creationId xmlns:a16="http://schemas.microsoft.com/office/drawing/2014/main" id="{BA5D1594-F7BA-4C1C-9385-FD09BD2A6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51BC212-81ED-4D4F-A9E1-FE62C9B06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A2993D6C-D352-4196-8909-21BFE98637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C52BDAD-556E-4C4C-B776-FD44D9082A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6D91A09-3DF6-490E-955F-8671B86A1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DEAA77F7-514B-46E6-980A-60EF524833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C4B571-E9E7-4690-BEF0-30DDF7C6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r>
              <a:rPr lang="en-US" sz="4100" dirty="0"/>
              <a:t>Random Forest</a:t>
            </a:r>
            <a:endParaRPr lang="en-US" sz="41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D0FF6F-093D-47AB-9CBA-8BBEF7F73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61BC57-EC88-4224-92B2-6089784A84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3" y="2122375"/>
            <a:ext cx="5278777" cy="2454753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163510C-FF2B-41B2-AEFC-A952A7507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16F9D-C73E-4B8C-9013-DD9237816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r>
              <a:rPr lang="en-US" dirty="0"/>
              <a:t>Used Random Forest on Log Price</a:t>
            </a:r>
          </a:p>
          <a:p>
            <a:r>
              <a:rPr lang="en-US" dirty="0"/>
              <a:t>Here we have used PCA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89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630</Words>
  <Application>Microsoft Office PowerPoint</Application>
  <PresentationFormat>Widescreen</PresentationFormat>
  <Paragraphs>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Garamond</vt:lpstr>
      <vt:lpstr>Wingdings</vt:lpstr>
      <vt:lpstr>Organic</vt:lpstr>
      <vt:lpstr>Airbnb Data Analysis </vt:lpstr>
      <vt:lpstr>Interested parties and Business Value</vt:lpstr>
      <vt:lpstr>Data Exploration</vt:lpstr>
      <vt:lpstr>Data Exploration Cont.</vt:lpstr>
      <vt:lpstr>Data Exploration Cont.</vt:lpstr>
      <vt:lpstr>Target Variable No 1</vt:lpstr>
      <vt:lpstr>Target Variable No 2</vt:lpstr>
      <vt:lpstr>Correlation Matrix</vt:lpstr>
      <vt:lpstr>Random Forest</vt:lpstr>
      <vt:lpstr>Gradient Boosting</vt:lpstr>
      <vt:lpstr>Thinking Out of the Box</vt:lpstr>
      <vt:lpstr>Correlation Matrix for the dummy variables</vt:lpstr>
      <vt:lpstr>Interaction Terms</vt:lpstr>
      <vt:lpstr>Logistic Regression</vt:lpstr>
      <vt:lpstr>Random Forest</vt:lpstr>
      <vt:lpstr>Gradient Boosting</vt:lpstr>
      <vt:lpstr>Clustering</vt:lpstr>
      <vt:lpstr>Best Association Rules</vt:lpstr>
      <vt:lpstr>Business Inferences – Setting up the prices</vt:lpstr>
      <vt:lpstr>Business Inferences - Customers</vt:lpstr>
      <vt:lpstr>THANK YOU!!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Data Analysis </dc:title>
  <dc:creator>Arpit Sharma</dc:creator>
  <cp:lastModifiedBy>Arpit Sharma</cp:lastModifiedBy>
  <cp:revision>4</cp:revision>
  <dcterms:created xsi:type="dcterms:W3CDTF">2019-11-21T18:57:33Z</dcterms:created>
  <dcterms:modified xsi:type="dcterms:W3CDTF">2019-11-21T19:04:08Z</dcterms:modified>
</cp:coreProperties>
</file>