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5D222-E537-1AE6-40DA-BE3759ACC1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0BD06-C44E-680B-3268-F6AE8CB24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2A9C9-E35D-BD81-752F-1D325734D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0C8-5CB8-BE46-A188-F03B5FF98BC6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B78F5-A93F-DF97-3094-228B14CF9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2562F-AE95-53B7-F45E-9B6839F2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9298-BCC5-B641-8C6D-B194C2A3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1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C24F-63DE-8855-EE60-4A07F23A9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D5880-8A90-0421-7D3D-3EAFF5AF8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3976F-2188-E2E0-668B-B6601A246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0C8-5CB8-BE46-A188-F03B5FF98BC6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65BF1-8DFA-6CE4-66E9-3A9A950E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B13A5-E421-FA7B-66DE-935914EA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9298-BCC5-B641-8C6D-B194C2A3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9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A9355-4D8A-CB06-6D36-9333ACDACF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089E8-C4E9-FD60-68D2-ECAC7441C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9FBB6-5557-6C1F-F205-EC2809CE7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0C8-5CB8-BE46-A188-F03B5FF98BC6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2710-AA18-4AD2-58BB-7408D78E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2DCE6-1B77-939B-6B3D-AA7B7DF4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9298-BCC5-B641-8C6D-B194C2A3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ADB33-F2DD-0BF9-5507-46A4633A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5F0F-5F98-D739-AE7C-725990C0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31772-463D-4076-F024-FFDFBBD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0C8-5CB8-BE46-A188-F03B5FF98BC6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40-0C7B-F44A-12D9-D160D5148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630E1-DE33-3796-6579-A6C6F0ED8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9298-BCC5-B641-8C6D-B194C2A3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37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FC70-8F52-EDD2-3C0D-6479C714F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4925B-2C0C-D37A-BC23-7E7DE8E08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E4BE2-5CD2-27E4-A2D8-C09209F7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0C8-5CB8-BE46-A188-F03B5FF98BC6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EC60-0686-C0CC-9C89-9087AC3F5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F84F6-E0A5-83FB-D4CF-B1EFCAAB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9298-BCC5-B641-8C6D-B194C2A3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1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B6B7-59F8-1145-3A86-5C4ABC721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8918-2A64-797D-7A27-952AE84F0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86933-4225-D7C2-79E9-5110BEFCB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350FBE-FC1A-C8F0-8C56-CD4E27BE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0C8-5CB8-BE46-A188-F03B5FF98BC6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7D72D-5DDA-B93F-66B0-FFFCBD38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C25BD-D3C6-851A-AC59-82A48DBF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9298-BCC5-B641-8C6D-B194C2A3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5443-1693-3023-E109-E179F4D2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9AA17-2F23-A348-E601-DDA974105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B064D-1DAF-DCD6-18EB-209F50CB3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C9F704-4A31-9ACC-CDB6-B3F1AB5F0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0EC022-0125-5E5C-20C9-AC777EEE9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67BFA-3860-DD7A-F20E-CC26672A0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0C8-5CB8-BE46-A188-F03B5FF98BC6}" type="datetimeFigureOut">
              <a:rPr lang="en-US" smtClean="0"/>
              <a:t>5/3/25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A007B-B88A-FED2-14AF-8F908D0A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1E8C2-33EF-1A37-CB2B-1CDAB8C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9298-BCC5-B641-8C6D-B194C2A3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45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51A15-BEB1-079C-DC0E-E9DEC3C4B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1EE5C-DF09-09D4-BFCF-65375F1C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0C8-5CB8-BE46-A188-F03B5FF98BC6}" type="datetimeFigureOut">
              <a:rPr lang="en-US" smtClean="0"/>
              <a:t>5/3/25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DCF6F-2A6E-C0A7-02C0-35F3B941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62F250-5AD8-E8B0-F408-B0AF940D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9298-BCC5-B641-8C6D-B194C2A3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6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C220F-5E00-D592-C9DC-13D8B8E12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0C8-5CB8-BE46-A188-F03B5FF98BC6}" type="datetimeFigureOut">
              <a:rPr lang="en-US" smtClean="0"/>
              <a:t>5/3/25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7C5E5-9E64-ADEE-5725-5F5E02BA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364E2-F1BC-98D2-42E2-0F88EF11E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9298-BCC5-B641-8C6D-B194C2A3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D7EB-BEDD-C2EE-1609-65B1CAEA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5EDD-95C9-5693-E473-019955629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43028-A2EE-65BF-48DA-96412F7BE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3FDAD-D744-6A04-5206-21360C45D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0C8-5CB8-BE46-A188-F03B5FF98BC6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F1E9E-2148-CD99-FCCD-6D82E6A74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0D213-4B54-EB09-248D-13A292EB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9298-BCC5-B641-8C6D-B194C2A3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1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DCD0-D038-5DE7-2653-19365D21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A5DEB8-5192-9B9C-0A7D-1D58383B9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5CB63-4FCE-D1D8-F78D-F06FDEA58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11FF1-C836-989E-AC82-5F4DABF0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540C8-5CB8-BE46-A188-F03B5FF98BC6}" type="datetimeFigureOut">
              <a:rPr lang="en-US" smtClean="0"/>
              <a:t>5/3/25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5104E-2C50-5CFF-C896-CD7472BD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898D2-CABF-CA89-42ED-9154C079B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79298-BCC5-B641-8C6D-B194C2A3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08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B7F81-F8BD-AFF6-FE04-95AEDDA78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7F4BE-42DC-DCC1-D539-7A937F686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8A64-47B4-3E1C-749D-97D9A5F34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540C8-5CB8-BE46-A188-F03B5FF98BC6}" type="datetimeFigureOut">
              <a:rPr lang="en-US" smtClean="0"/>
              <a:t>5/3/25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3308E-FFED-811A-B677-2CB45FE0B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AFF02-3F7C-5F94-A343-B3E166A1C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79298-BCC5-B641-8C6D-B194C2A340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5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A46EAE-3579-491A-AEA5-03C0641A7642}"/>
              </a:ext>
            </a:extLst>
          </p:cNvPr>
          <p:cNvSpPr/>
          <p:nvPr/>
        </p:nvSpPr>
        <p:spPr>
          <a:xfrm>
            <a:off x="132106" y="1082822"/>
            <a:ext cx="12192000" cy="5321727"/>
          </a:xfrm>
          <a:prstGeom prst="rect">
            <a:avLst/>
          </a:prstGeom>
          <a:gradFill flip="none" rotWithShape="1">
            <a:gsLst>
              <a:gs pos="41000">
                <a:srgbClr val="000000">
                  <a:lumMod val="100000"/>
                  <a:alpha val="33000"/>
                </a:srgbClr>
              </a:gs>
              <a:gs pos="100000">
                <a:schemeClr val="tx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A0A6DCD8-8585-23E6-59A1-283265335297}"/>
              </a:ext>
            </a:extLst>
          </p:cNvPr>
          <p:cNvSpPr/>
          <p:nvPr/>
        </p:nvSpPr>
        <p:spPr>
          <a:xfrm>
            <a:off x="311858" y="1230458"/>
            <a:ext cx="4370591" cy="2724418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dirty="0">
                <a:latin typeface="Grandview" panose="020B0502040204020203" pitchFamily="34" charset="0"/>
              </a:rPr>
              <a:t>Edge Capabilities</a:t>
            </a:r>
          </a:p>
          <a:p>
            <a:pPr marL="171446" indent="-171446" fontAlgn="ctr">
              <a:buFont typeface="Wingdings" panose="05000000000000000000" pitchFamily="2" charset="2"/>
              <a:buChar char="ü"/>
            </a:pPr>
            <a:r>
              <a:rPr lang="en-US" sz="1400" dirty="0">
                <a:latin typeface="Grandview" panose="020B0502040204020203" pitchFamily="34" charset="0"/>
              </a:rPr>
              <a:t>Aerial imagery capture via phone camera​</a:t>
            </a:r>
          </a:p>
          <a:p>
            <a:pPr marL="171446" indent="-171446" fontAlgn="ctr">
              <a:buFont typeface="Wingdings" panose="05000000000000000000" pitchFamily="2" charset="2"/>
              <a:buChar char="ü"/>
            </a:pPr>
            <a:r>
              <a:rPr lang="en-US" sz="1400" dirty="0">
                <a:latin typeface="Grandview" panose="020B0502040204020203" pitchFamily="34" charset="0"/>
              </a:rPr>
              <a:t>Realtime onboard Automated Target Recognition</a:t>
            </a:r>
          </a:p>
          <a:p>
            <a:pPr marL="171446" indent="-171446" fontAlgn="ctr">
              <a:buFont typeface="Wingdings" panose="05000000000000000000" pitchFamily="2" charset="2"/>
              <a:buChar char="ü"/>
            </a:pPr>
            <a:r>
              <a:rPr lang="en-US" sz="1400" dirty="0">
                <a:latin typeface="Grandview" panose="020B0502040204020203" pitchFamily="34" charset="0"/>
              </a:rPr>
              <a:t>Geo-registration of imagery and geo-location and class tagging of targets​</a:t>
            </a:r>
          </a:p>
          <a:p>
            <a:pPr marL="171446" indent="-171446" fontAlgn="ctr">
              <a:buFont typeface="Wingdings" panose="05000000000000000000" pitchFamily="2" charset="2"/>
              <a:buChar char="ü"/>
            </a:pPr>
            <a:r>
              <a:rPr lang="en-US" sz="1400" dirty="0">
                <a:latin typeface="Grandview" panose="020B0502040204020203" pitchFamily="34" charset="0"/>
              </a:rPr>
              <a:t>Remote command and control</a:t>
            </a:r>
          </a:p>
          <a:p>
            <a:pPr marL="171446" indent="-171446" fontAlgn="ctr">
              <a:buFont typeface="Wingdings" panose="05000000000000000000" pitchFamily="2" charset="2"/>
              <a:buChar char="ü"/>
            </a:pPr>
            <a:r>
              <a:rPr lang="en-US" sz="1400" dirty="0">
                <a:latin typeface="Grandview" panose="020B0502040204020203" pitchFamily="34" charset="0"/>
              </a:rPr>
              <a:t>Target reporting via </a:t>
            </a:r>
            <a:r>
              <a:rPr lang="en-US" sz="1400" dirty="0" err="1">
                <a:latin typeface="Grandview" panose="020B0502040204020203" pitchFamily="34" charset="0"/>
              </a:rPr>
              <a:t>CoT</a:t>
            </a:r>
            <a:r>
              <a:rPr lang="en-US" sz="1400" dirty="0">
                <a:latin typeface="Grandview" panose="020B0502040204020203" pitchFamily="34" charset="0"/>
              </a:rPr>
              <a:t> to ATAK/XTAK​/TAK Server</a:t>
            </a:r>
          </a:p>
          <a:p>
            <a:pPr marL="171446" indent="-171446" fontAlgn="ctr">
              <a:buFont typeface="Wingdings" panose="05000000000000000000" pitchFamily="2" charset="2"/>
              <a:buChar char="ü"/>
            </a:pPr>
            <a:r>
              <a:rPr lang="en-US" sz="1400" dirty="0">
                <a:latin typeface="Grandview" panose="020B0502040204020203" pitchFamily="34" charset="0"/>
              </a:rPr>
              <a:t>Target chips-outs for low bandwidth target reporting</a:t>
            </a:r>
          </a:p>
          <a:p>
            <a:pPr marL="171446" indent="-171446" fontAlgn="ctr">
              <a:buFont typeface="Wingdings" panose="05000000000000000000" pitchFamily="2" charset="2"/>
              <a:buChar char="ü"/>
            </a:pPr>
            <a:endParaRPr lang="en-US" sz="1400" dirty="0">
              <a:latin typeface="Grandview" panose="020B0502040204020203" pitchFamily="34" charset="0"/>
            </a:endParaRPr>
          </a:p>
          <a:p>
            <a:pPr marL="171446" indent="-171446" fontAlgn="ctr">
              <a:buFont typeface="Wingdings" panose="05000000000000000000" pitchFamily="2" charset="2"/>
              <a:buChar char="ü"/>
            </a:pPr>
            <a:endParaRPr lang="en-US" sz="1200" dirty="0">
              <a:latin typeface="Grandview" panose="020B0502040204020203" pitchFamily="34" charset="0"/>
            </a:endParaRPr>
          </a:p>
        </p:txBody>
      </p:sp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57A6B525-2640-525C-9E36-C47F9DA154D9}"/>
              </a:ext>
            </a:extLst>
          </p:cNvPr>
          <p:cNvSpPr/>
          <p:nvPr/>
        </p:nvSpPr>
        <p:spPr>
          <a:xfrm>
            <a:off x="311857" y="4067571"/>
            <a:ext cx="4370591" cy="1752389"/>
          </a:xfrm>
          <a:prstGeom prst="round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/>
            <a:r>
              <a:rPr lang="en-US" dirty="0">
                <a:latin typeface="Grandview" panose="020B0502040204020203" pitchFamily="34" charset="0"/>
              </a:rPr>
              <a:t>User Benefits</a:t>
            </a:r>
          </a:p>
          <a:p>
            <a:pPr marL="171446" indent="-171446" fontAlgn="ctr">
              <a:buFont typeface="Wingdings" panose="05000000000000000000" pitchFamily="2" charset="2"/>
              <a:buChar char="ü"/>
            </a:pPr>
            <a:r>
              <a:rPr lang="en-US" sz="1400" dirty="0">
                <a:latin typeface="Grandview" panose="020B0502040204020203" pitchFamily="34" charset="0"/>
              </a:rPr>
              <a:t>Supports custom model uploads​</a:t>
            </a:r>
          </a:p>
          <a:p>
            <a:pPr marL="171446" indent="-171446" fontAlgn="ctr">
              <a:buFont typeface="Wingdings" panose="05000000000000000000" pitchFamily="2" charset="2"/>
              <a:buChar char="ü"/>
            </a:pPr>
            <a:r>
              <a:rPr lang="en-US" sz="1400" dirty="0">
                <a:latin typeface="Grandview" panose="020B0502040204020203" pitchFamily="34" charset="0"/>
              </a:rPr>
              <a:t>KML export for map viewers, including Google Earth and purpose-built offline  gallery viewer​</a:t>
            </a:r>
          </a:p>
          <a:p>
            <a:pPr marL="171446" indent="-171446" fontAlgn="ctr">
              <a:buFont typeface="Wingdings" panose="05000000000000000000" pitchFamily="2" charset="2"/>
              <a:buChar char="ü"/>
            </a:pPr>
            <a:r>
              <a:rPr lang="en-US" sz="1400" dirty="0">
                <a:latin typeface="Grandview" panose="020B0502040204020203" pitchFamily="34" charset="0"/>
              </a:rPr>
              <a:t>Searchable gallery for images and geo-data​</a:t>
            </a:r>
          </a:p>
          <a:p>
            <a:pPr marL="171446" indent="-171446" fontAlgn="ctr">
              <a:buFont typeface="Wingdings" panose="05000000000000000000" pitchFamily="2" charset="2"/>
              <a:buChar char="ü"/>
            </a:pPr>
            <a:r>
              <a:rPr lang="en-US" sz="1400" dirty="0">
                <a:latin typeface="Grandview" panose="020B0502040204020203" pitchFamily="34" charset="0"/>
              </a:rPr>
              <a:t>Configurable user interface​</a:t>
            </a:r>
          </a:p>
          <a:p>
            <a:pPr marL="171446" indent="-171446" fontAlgn="ctr">
              <a:buFont typeface="Wingdings" panose="05000000000000000000" pitchFamily="2" charset="2"/>
              <a:buChar char="ü"/>
            </a:pPr>
            <a:endParaRPr lang="en-US" sz="1200" dirty="0">
              <a:latin typeface="Grandview" panose="020B0502040204020203" pitchFamily="34" charset="0"/>
            </a:endParaRPr>
          </a:p>
          <a:p>
            <a:pPr marL="171446" indent="-171446" fontAlgn="ctr">
              <a:buFont typeface="Wingdings" panose="05000000000000000000" pitchFamily="2" charset="2"/>
              <a:buChar char="ü"/>
            </a:pPr>
            <a:endParaRPr lang="en-US" sz="1200" dirty="0">
              <a:latin typeface="Grandview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D67EFB-CBF6-3EEE-FE46-A3156CF438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754" b="15562"/>
          <a:stretch/>
        </p:blipFill>
        <p:spPr bwMode="auto">
          <a:xfrm rot="19710758">
            <a:off x="3979965" y="937713"/>
            <a:ext cx="3927270" cy="2579572"/>
          </a:xfrm>
          <a:prstGeom prst="rect">
            <a:avLst/>
          </a:prstGeom>
          <a:noFill/>
        </p:spPr>
      </p:pic>
      <p:pic>
        <p:nvPicPr>
          <p:cNvPr id="8" name="Picture 10" descr="20240207-1546_01103_FlirC4_image">
            <a:extLst>
              <a:ext uri="{FF2B5EF4-FFF2-40B4-BE49-F238E27FC236}">
                <a16:creationId xmlns:a16="http://schemas.microsoft.com/office/drawing/2014/main" id="{D2175852-BC29-2123-0826-EF72C32F3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997" y="3083988"/>
            <a:ext cx="4276349" cy="2853844"/>
          </a:xfrm>
          <a:prstGeom prst="rect">
            <a:avLst/>
          </a:prstGeom>
          <a:noFill/>
          <a:ln w="3810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BBAC3-9075-5D09-D260-D73DF93FC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943" y="1300862"/>
            <a:ext cx="2090957" cy="4633838"/>
          </a:xfrm>
          <a:prstGeom prst="rect">
            <a:avLst/>
          </a:prstGeom>
          <a:noFill/>
          <a:ln w="3810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E1171E2-1045-E351-EEF0-BA874C3F1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8748" y="1300862"/>
            <a:ext cx="2090957" cy="4633838"/>
          </a:xfrm>
          <a:prstGeom prst="rect">
            <a:avLst/>
          </a:prstGeom>
          <a:noFill/>
          <a:ln w="38100"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4E2A42-BA52-E1EC-3B47-0C7811DE5549}"/>
              </a:ext>
            </a:extLst>
          </p:cNvPr>
          <p:cNvSpPr txBox="1"/>
          <p:nvPr/>
        </p:nvSpPr>
        <p:spPr>
          <a:xfrm>
            <a:off x="7667259" y="5956304"/>
            <a:ext cx="2301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Target Chip-out Gallery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40A24-3513-14CD-C924-52E728F52E0C}"/>
              </a:ext>
            </a:extLst>
          </p:cNvPr>
          <p:cNvSpPr txBox="1"/>
          <p:nvPr/>
        </p:nvSpPr>
        <p:spPr>
          <a:xfrm>
            <a:off x="10151677" y="5943072"/>
            <a:ext cx="1967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bg1"/>
                </a:solidFill>
                <a:latin typeface="Lucida Console" panose="020B0609040504020204" pitchFamily="49" charset="0"/>
              </a:rPr>
              <a:t>Configuration Menu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F01B0AE-9191-4D79-1B8B-6557214F5D5D}"/>
              </a:ext>
            </a:extLst>
          </p:cNvPr>
          <p:cNvSpPr txBox="1">
            <a:spLocks/>
          </p:cNvSpPr>
          <p:nvPr/>
        </p:nvSpPr>
        <p:spPr>
          <a:xfrm>
            <a:off x="622624" y="383472"/>
            <a:ext cx="10972800" cy="39205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Phenom App </a:t>
            </a:r>
            <a:r>
              <a:rPr lang="en-US"/>
              <a:t>on Drone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89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83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Grandview</vt:lpstr>
      <vt:lpstr>Lucida Console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Lenval LOGAN</dc:creator>
  <cp:lastModifiedBy>Lenval LOGAN</cp:lastModifiedBy>
  <cp:revision>1</cp:revision>
  <dcterms:created xsi:type="dcterms:W3CDTF">2025-05-03T17:02:22Z</dcterms:created>
  <dcterms:modified xsi:type="dcterms:W3CDTF">2025-05-03T17:08:03Z</dcterms:modified>
</cp:coreProperties>
</file>