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4" r:id="rId2"/>
    <p:sldId id="258" r:id="rId3"/>
    <p:sldId id="265"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2B132-3E42-47E6-B2C4-988124221A1F}"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6E5DB-D9BB-41D9-B9E0-92FB06EA5C27}" type="slidenum">
              <a:rPr lang="en-US" smtClean="0"/>
              <a:t>‹#›</a:t>
            </a:fld>
            <a:endParaRPr lang="en-US"/>
          </a:p>
        </p:txBody>
      </p:sp>
    </p:spTree>
    <p:extLst>
      <p:ext uri="{BB962C8B-B14F-4D97-AF65-F5344CB8AC3E}">
        <p14:creationId xmlns:p14="http://schemas.microsoft.com/office/powerpoint/2010/main" val="211608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779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6"/>
        <p:cNvGrpSpPr/>
        <p:nvPr/>
      </p:nvGrpSpPr>
      <p:grpSpPr>
        <a:xfrm>
          <a:off x="0" y="0"/>
          <a:ext cx="0" cy="0"/>
          <a:chOff x="0" y="0"/>
          <a:chExt cx="0" cy="0"/>
        </a:xfrm>
      </p:grpSpPr>
      <p:sp>
        <p:nvSpPr>
          <p:cNvPr id="3667" name="Google Shape;3667;g2139c0385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8" name="Google Shape;3668;g2139c0385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210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3"/>
        <p:cNvGrpSpPr/>
        <p:nvPr/>
      </p:nvGrpSpPr>
      <p:grpSpPr>
        <a:xfrm>
          <a:off x="0" y="0"/>
          <a:ext cx="0" cy="0"/>
          <a:chOff x="0" y="0"/>
          <a:chExt cx="0" cy="0"/>
        </a:xfrm>
      </p:grpSpPr>
      <p:sp>
        <p:nvSpPr>
          <p:cNvPr id="3684" name="Google Shape;3684;g2139c03855d_0_1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5" name="Google Shape;3685;g2139c03855d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01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62A0-D8D8-C6F0-8249-2AF015B43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FEC2FB-F33A-5876-0E7A-EBD8C173B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E1BA61-7151-73B7-289A-A113A34F2116}"/>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074CEC7F-E653-3B23-150F-7BA54083F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17423-BBA9-66FB-6985-537F754B4385}"/>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317762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58F5-CB89-C4B1-755F-77219CEA7F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EAFF6E-49EA-285A-2430-C993FDE748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A15CA-1FC2-BAF0-7D6E-CEF0634B897A}"/>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43646C76-029F-B86A-91F6-062E1264CD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E27B8-9FF2-B620-355F-ECEC754061DD}"/>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159424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AB9F0-1F3D-2A74-BBA1-BFC4ADDCD2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63EC81-28D2-A559-CEF3-69554C3E8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C7A91E-C78A-20FF-B4F1-F469B145C661}"/>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518E62AA-BDFE-1B78-A6EB-8720E21C3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093F4-8640-99A2-B4B6-0E14EEB87D00}"/>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538608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5522"/>
            <a:ext cx="12192000" cy="6846956"/>
          </a:xfrm>
          <a:prstGeom prst="rect">
            <a:avLst/>
          </a:prstGeom>
          <a:noFill/>
          <a:ln>
            <a:noFill/>
          </a:ln>
        </p:spPr>
      </p:pic>
      <p:cxnSp>
        <p:nvCxnSpPr>
          <p:cNvPr id="8" name="Google Shape;8;p214"/>
          <p:cNvCxnSpPr/>
          <p:nvPr/>
        </p:nvCxnSpPr>
        <p:spPr>
          <a:xfrm>
            <a:off x="458419" y="4343207"/>
            <a:ext cx="702724"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348339" y="3521268"/>
            <a:ext cx="4415572" cy="587408"/>
          </a:xfrm>
          <a:prstGeom prst="rect">
            <a:avLst/>
          </a:prstGeom>
          <a:noFill/>
          <a:ln>
            <a:noFill/>
          </a:ln>
        </p:spPr>
        <p:txBody>
          <a:bodyPr spcFirstLastPara="1" wrap="square" lIns="91425" tIns="45700" rIns="91425" bIns="45700" anchor="t" anchorCtr="0">
            <a:noAutofit/>
          </a:bodyPr>
          <a:lstStyle>
            <a:lvl1pPr marL="609585" marR="0" lvl="0"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21298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29"/>
        <p:cNvGrpSpPr/>
        <p:nvPr/>
      </p:nvGrpSpPr>
      <p:grpSpPr>
        <a:xfrm>
          <a:off x="0" y="0"/>
          <a:ext cx="0" cy="0"/>
          <a:chOff x="0" y="0"/>
          <a:chExt cx="0" cy="0"/>
        </a:xfrm>
      </p:grpSpPr>
      <p:pic>
        <p:nvPicPr>
          <p:cNvPr id="1830" name="Google Shape;1830;g1f5d965ad35_0_1855" descr="Shape&#10;&#10;Description automatically generated with low confidence"/>
          <p:cNvPicPr preferRelativeResize="0"/>
          <p:nvPr/>
        </p:nvPicPr>
        <p:blipFill rotWithShape="1">
          <a:blip r:embed="rId2">
            <a:alphaModFix/>
          </a:blip>
          <a:srcRect/>
          <a:stretch/>
        </p:blipFill>
        <p:spPr>
          <a:xfrm>
            <a:off x="0" y="1"/>
            <a:ext cx="12191984" cy="6863999"/>
          </a:xfrm>
          <a:prstGeom prst="rect">
            <a:avLst/>
          </a:prstGeom>
          <a:noFill/>
          <a:ln>
            <a:noFill/>
          </a:ln>
        </p:spPr>
      </p:pic>
      <p:grpSp>
        <p:nvGrpSpPr>
          <p:cNvPr id="1831" name="Google Shape;1831;g1f5d965ad35_0_1855"/>
          <p:cNvGrpSpPr/>
          <p:nvPr/>
        </p:nvGrpSpPr>
        <p:grpSpPr>
          <a:xfrm>
            <a:off x="360693" y="301290"/>
            <a:ext cx="233600" cy="6311391"/>
            <a:chOff x="270520" y="1140367"/>
            <a:chExt cx="175200" cy="4733543"/>
          </a:xfrm>
        </p:grpSpPr>
        <p:grpSp>
          <p:nvGrpSpPr>
            <p:cNvPr id="1832" name="Google Shape;1832;g1f5d965ad35_0_1855"/>
            <p:cNvGrpSpPr/>
            <p:nvPr/>
          </p:nvGrpSpPr>
          <p:grpSpPr>
            <a:xfrm>
              <a:off x="270520" y="4549711"/>
              <a:ext cx="175200" cy="1324199"/>
              <a:chOff x="129115" y="4606273"/>
              <a:chExt cx="175200" cy="1324199"/>
            </a:xfrm>
          </p:grpSpPr>
          <p:sp>
            <p:nvSpPr>
              <p:cNvPr id="1833" name="Google Shape;1833;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Arial"/>
                  <a:ea typeface="Arial"/>
                  <a:cs typeface="Arial"/>
                  <a:sym typeface="Arial"/>
                </a:endParaRPr>
              </a:p>
            </p:txBody>
          </p:sp>
          <p:cxnSp>
            <p:nvCxnSpPr>
              <p:cNvPr id="1834" name="Google Shape;1834;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35" name="Google Shape;1835;g1f5d965ad35_0_1855"/>
            <p:cNvGrpSpPr/>
            <p:nvPr/>
          </p:nvGrpSpPr>
          <p:grpSpPr>
            <a:xfrm>
              <a:off x="270520" y="1140367"/>
              <a:ext cx="175200" cy="3018423"/>
              <a:chOff x="129115" y="1196929"/>
              <a:chExt cx="175200" cy="3018423"/>
            </a:xfrm>
          </p:grpSpPr>
          <p:cxnSp>
            <p:nvCxnSpPr>
              <p:cNvPr id="1836" name="Google Shape;1836;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37" name="Google Shape;1837;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Arial"/>
                  <a:ea typeface="Arial"/>
                  <a:cs typeface="Arial"/>
                  <a:sym typeface="Arial"/>
                </a:endParaRPr>
              </a:p>
            </p:txBody>
          </p:sp>
        </p:grpSp>
      </p:grpSp>
    </p:spTree>
    <p:extLst>
      <p:ext uri="{BB962C8B-B14F-4D97-AF65-F5344CB8AC3E}">
        <p14:creationId xmlns:p14="http://schemas.microsoft.com/office/powerpoint/2010/main" val="3040707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alphaModFix/>
          </a:blip>
          <a:srcRect/>
          <a:stretch/>
        </p:blipFill>
        <p:spPr>
          <a:xfrm>
            <a:off x="0" y="0"/>
            <a:ext cx="12191987" cy="6857992"/>
          </a:xfrm>
          <a:prstGeom prst="rect">
            <a:avLst/>
          </a:prstGeom>
          <a:noFill/>
          <a:ln>
            <a:noFill/>
          </a:ln>
        </p:spPr>
      </p:pic>
      <p:sp>
        <p:nvSpPr>
          <p:cNvPr id="1086" name="Google Shape;1086;p282"/>
          <p:cNvSpPr txBox="1">
            <a:spLocks noGrp="1"/>
          </p:cNvSpPr>
          <p:nvPr>
            <p:ph type="title"/>
          </p:nvPr>
        </p:nvSpPr>
        <p:spPr>
          <a:xfrm>
            <a:off x="180975" y="269874"/>
            <a:ext cx="10515600" cy="458788"/>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2267"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1" y="269874"/>
            <a:ext cx="180975" cy="458788"/>
          </a:xfrm>
          <a:prstGeom prst="rect">
            <a:avLst/>
          </a:prstGeom>
          <a:solidFill>
            <a:srgbClr val="22366A"/>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3255018" y="1413879"/>
            <a:ext cx="5679181" cy="4532236"/>
            <a:chOff x="2441263" y="1068029"/>
            <a:chExt cx="4259386" cy="3399177"/>
          </a:xfrm>
        </p:grpSpPr>
        <p:pic>
          <p:nvPicPr>
            <p:cNvPr id="1089" name="Google Shape;1089;p282" descr="Icon&#10;&#10;Description automatically generated"/>
            <p:cNvPicPr preferRelativeResize="0"/>
            <p:nvPr/>
          </p:nvPicPr>
          <p:blipFill rotWithShape="1">
            <a:blip r:embed="rId3">
              <a:alphaModFix/>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4958995" y="3019220"/>
            <a:ext cx="2286333" cy="426856"/>
          </a:xfrm>
          <a:prstGeom prst="rect">
            <a:avLst/>
          </a:prstGeom>
          <a:noFill/>
          <a:ln>
            <a:noFill/>
          </a:ln>
        </p:spPr>
        <p:txBody>
          <a:bodyPr spcFirstLastPara="1" wrap="square" lIns="91425" tIns="45700" rIns="91425" bIns="45700" anchor="ctr" anchorCtr="0">
            <a:noAutofit/>
          </a:bodyPr>
          <a:lstStyle>
            <a:lvl1pPr marL="609585" marR="0" lvl="0" indent="-304792" algn="ctr" rtl="0">
              <a:lnSpc>
                <a:spcPct val="100000"/>
              </a:lnSpc>
              <a:spcBef>
                <a:spcPts val="0"/>
              </a:spcBef>
              <a:spcAft>
                <a:spcPts val="0"/>
              </a:spcAft>
              <a:buClr>
                <a:srgbClr val="000000"/>
              </a:buClr>
              <a:buSzPts val="1400"/>
              <a:buFont typeface="Arial"/>
              <a:buNone/>
              <a:defRPr sz="1867" b="1" i="0" u="none" strike="noStrike" cap="none">
                <a:solidFill>
                  <a:schemeClr val="dk1"/>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1089514" y="1281479"/>
            <a:ext cx="2286333" cy="426856"/>
          </a:xfrm>
          <a:prstGeom prst="rect">
            <a:avLst/>
          </a:prstGeom>
          <a:noFill/>
          <a:ln>
            <a:noFill/>
          </a:ln>
        </p:spPr>
        <p:txBody>
          <a:bodyPr spcFirstLastPara="1" wrap="square" lIns="91425" tIns="45700" rIns="91425" bIns="45700" anchor="ctr" anchorCtr="0">
            <a:noAutofit/>
          </a:bodyPr>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dk1"/>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845227" y="2918155"/>
            <a:ext cx="2286333" cy="426856"/>
          </a:xfrm>
          <a:prstGeom prst="rect">
            <a:avLst/>
          </a:prstGeom>
          <a:noFill/>
          <a:ln>
            <a:noFill/>
          </a:ln>
        </p:spPr>
        <p:txBody>
          <a:bodyPr spcFirstLastPara="1" wrap="square" lIns="91425" tIns="45700" rIns="91425" bIns="45700" anchor="ctr" anchorCtr="0">
            <a:noAutofit/>
          </a:bodyPr>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dk1"/>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1071878" y="4598468"/>
            <a:ext cx="2286333" cy="426856"/>
          </a:xfrm>
          <a:prstGeom prst="rect">
            <a:avLst/>
          </a:prstGeom>
          <a:noFill/>
          <a:ln>
            <a:noFill/>
          </a:ln>
        </p:spPr>
        <p:txBody>
          <a:bodyPr spcFirstLastPara="1" wrap="square" lIns="91425" tIns="45700" rIns="91425" bIns="45700" anchor="ctr" anchorCtr="0">
            <a:noAutofit/>
          </a:bodyPr>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dk1"/>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2397660" y="5678068"/>
            <a:ext cx="2286333" cy="426856"/>
          </a:xfrm>
          <a:prstGeom prst="rect">
            <a:avLst/>
          </a:prstGeom>
          <a:noFill/>
          <a:ln>
            <a:noFill/>
          </a:ln>
        </p:spPr>
        <p:txBody>
          <a:bodyPr spcFirstLastPara="1" wrap="square" lIns="91425" tIns="45700" rIns="91425" bIns="45700" anchor="ctr" anchorCtr="0">
            <a:noAutofit/>
          </a:bodyPr>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dk1"/>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8820688" y="1281479"/>
            <a:ext cx="2286333" cy="426856"/>
          </a:xfrm>
          <a:prstGeom prst="rect">
            <a:avLst/>
          </a:prstGeom>
          <a:noFill/>
          <a:ln>
            <a:noFill/>
          </a:ln>
        </p:spPr>
        <p:txBody>
          <a:bodyPr spcFirstLastPara="1" wrap="square" lIns="91425" tIns="45700" rIns="91425" bIns="45700" anchor="ctr" anchorCtr="0">
            <a:noAutofit/>
          </a:bodyPr>
          <a:lstStyle>
            <a:lvl1pPr marL="609585" marR="0" lvl="0" indent="-304792" algn="l" rtl="0">
              <a:lnSpc>
                <a:spcPct val="100000"/>
              </a:lnSpc>
              <a:spcBef>
                <a:spcPts val="0"/>
              </a:spcBef>
              <a:spcAft>
                <a:spcPts val="0"/>
              </a:spcAft>
              <a:buClr>
                <a:srgbClr val="000000"/>
              </a:buClr>
              <a:buSzPts val="1400"/>
              <a:buFont typeface="Arial"/>
              <a:buNone/>
              <a:defRPr sz="1867" b="1" i="0" u="none" strike="noStrike" cap="none">
                <a:solidFill>
                  <a:schemeClr val="dk1"/>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9049539" y="2918155"/>
            <a:ext cx="2286333" cy="426856"/>
          </a:xfrm>
          <a:prstGeom prst="rect">
            <a:avLst/>
          </a:prstGeom>
          <a:noFill/>
          <a:ln>
            <a:noFill/>
          </a:ln>
        </p:spPr>
        <p:txBody>
          <a:bodyPr spcFirstLastPara="1" wrap="square" lIns="91425" tIns="45700" rIns="91425" bIns="45700" anchor="ctr" anchorCtr="0">
            <a:noAutofit/>
          </a:bodyPr>
          <a:lstStyle>
            <a:lvl1pPr marL="609585" marR="0" lvl="0" indent="-304792" algn="l" rtl="0">
              <a:lnSpc>
                <a:spcPct val="100000"/>
              </a:lnSpc>
              <a:spcBef>
                <a:spcPts val="0"/>
              </a:spcBef>
              <a:spcAft>
                <a:spcPts val="0"/>
              </a:spcAft>
              <a:buClr>
                <a:srgbClr val="000000"/>
              </a:buClr>
              <a:buSzPts val="1400"/>
              <a:buFont typeface="Arial"/>
              <a:buNone/>
              <a:defRPr sz="1867" b="1" i="0" u="none" strike="noStrike" cap="none">
                <a:solidFill>
                  <a:schemeClr val="dk1"/>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8803052" y="4598468"/>
            <a:ext cx="2286333" cy="426856"/>
          </a:xfrm>
          <a:prstGeom prst="rect">
            <a:avLst/>
          </a:prstGeom>
          <a:noFill/>
          <a:ln>
            <a:noFill/>
          </a:ln>
        </p:spPr>
        <p:txBody>
          <a:bodyPr spcFirstLastPara="1" wrap="square" lIns="91425" tIns="45700" rIns="91425" bIns="45700" anchor="ctr" anchorCtr="0">
            <a:noAutofit/>
          </a:bodyPr>
          <a:lstStyle>
            <a:lvl1pPr marL="609585" marR="0" lvl="0" indent="-304792" algn="l" rtl="0">
              <a:lnSpc>
                <a:spcPct val="100000"/>
              </a:lnSpc>
              <a:spcBef>
                <a:spcPts val="0"/>
              </a:spcBef>
              <a:spcAft>
                <a:spcPts val="0"/>
              </a:spcAft>
              <a:buClr>
                <a:srgbClr val="000000"/>
              </a:buClr>
              <a:buSzPts val="1400"/>
              <a:buFont typeface="Arial"/>
              <a:buNone/>
              <a:defRPr sz="1867" b="1" i="0" u="none" strike="noStrike" cap="none">
                <a:solidFill>
                  <a:schemeClr val="dk1"/>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7446587" y="5678068"/>
            <a:ext cx="2286333" cy="426856"/>
          </a:xfrm>
          <a:prstGeom prst="rect">
            <a:avLst/>
          </a:prstGeom>
          <a:noFill/>
          <a:ln>
            <a:noFill/>
          </a:ln>
        </p:spPr>
        <p:txBody>
          <a:bodyPr spcFirstLastPara="1" wrap="square" lIns="91425" tIns="45700" rIns="91425" bIns="45700" anchor="ctr" anchorCtr="0">
            <a:noAutofit/>
          </a:bodyPr>
          <a:lstStyle>
            <a:lvl1pPr marL="609585" marR="0" lvl="0" indent="-304792" algn="l" rtl="0">
              <a:lnSpc>
                <a:spcPct val="100000"/>
              </a:lnSpc>
              <a:spcBef>
                <a:spcPts val="0"/>
              </a:spcBef>
              <a:spcAft>
                <a:spcPts val="0"/>
              </a:spcAft>
              <a:buClr>
                <a:srgbClr val="000000"/>
              </a:buClr>
              <a:buSzPts val="1400"/>
              <a:buFont typeface="Arial"/>
              <a:buNone/>
              <a:defRPr sz="1867" b="1" i="0" u="none" strike="noStrike" cap="none">
                <a:solidFill>
                  <a:schemeClr val="dk1"/>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04894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DBBB-ECB6-5911-02D3-9E88E5F0FE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B6CD01-72D8-3C5B-3E77-40F5DF399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F3424A-F9C1-2520-3057-CC77D708194C}"/>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F9D834A1-4AD1-58D0-C954-18FF83A9F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4C1B5-E8E0-887A-E886-92F87EC352D0}"/>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262418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1F8E-FA8A-C98D-6D85-E288CEB37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3B94B7-8B83-F8F1-9A7B-9E3382EF7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B6A5E-ADD2-FDAE-576C-2807E6C9A7C8}"/>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30151897-FC58-F830-26B1-C6005EC94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A3FF0-964D-C679-BB36-8B70DEFD2510}"/>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370567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A664-70AE-2413-A03E-A208DC3441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49773-09F3-0A6F-E1E1-BDF1EE2795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56D20C-222C-4BD8-89A1-2FB470424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0E92CD-CDAF-5F27-5851-B79513CD79C8}"/>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6" name="Footer Placeholder 5">
            <a:extLst>
              <a:ext uri="{FF2B5EF4-FFF2-40B4-BE49-F238E27FC236}">
                <a16:creationId xmlns:a16="http://schemas.microsoft.com/office/drawing/2014/main" id="{2544A439-7061-15F7-98AF-3295F059B7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E3A1FD-68FA-BF58-3FF4-A84787CED150}"/>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69204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AEB1-FE17-33AB-EE35-1BBC469943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26A497-5468-6C15-DD70-7E7403532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100B1C-B40E-D272-FE46-74D533AFD7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DF40B0-DE9B-8F59-CC75-202FE3000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67F1BD-72D9-EB3B-C336-3D7848E86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EB0712-4288-E293-925F-00DADE3B9D77}"/>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8" name="Footer Placeholder 7">
            <a:extLst>
              <a:ext uri="{FF2B5EF4-FFF2-40B4-BE49-F238E27FC236}">
                <a16:creationId xmlns:a16="http://schemas.microsoft.com/office/drawing/2014/main" id="{25C22260-71A1-E085-E3E8-E91B7A2E80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0A35CF-991F-9558-9B8D-F51ACE3C6E68}"/>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291112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2A38-F41D-E481-8AFA-FF550EEF4E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70B6A6-0AF6-7D32-D269-E5AE35C5544C}"/>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4" name="Footer Placeholder 3">
            <a:extLst>
              <a:ext uri="{FF2B5EF4-FFF2-40B4-BE49-F238E27FC236}">
                <a16:creationId xmlns:a16="http://schemas.microsoft.com/office/drawing/2014/main" id="{4DF83B0A-7EE4-81C0-EEE5-8F1345DF14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A0372-F166-9079-A356-9ADAC5085694}"/>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354869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997E-90A8-9362-BA44-00B32E157A40}"/>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3" name="Footer Placeholder 2">
            <a:extLst>
              <a:ext uri="{FF2B5EF4-FFF2-40B4-BE49-F238E27FC236}">
                <a16:creationId xmlns:a16="http://schemas.microsoft.com/office/drawing/2014/main" id="{B7124C1B-CD58-DF93-934C-1DC40AE206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003C2B-C03E-D378-2CDE-1C6E0883DBD4}"/>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76941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B3AB-D571-091E-A3E4-BD78E46A7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3F1C9D-11DB-08BB-75C3-F80BE38C7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EF8641-B98F-F925-7425-801C8A998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6AE5F-EE1F-90BA-C246-CC46CF87DC44}"/>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6" name="Footer Placeholder 5">
            <a:extLst>
              <a:ext uri="{FF2B5EF4-FFF2-40B4-BE49-F238E27FC236}">
                <a16:creationId xmlns:a16="http://schemas.microsoft.com/office/drawing/2014/main" id="{77370FC7-0204-161C-9D31-C9F701AF5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F23C6-0ACB-F8C2-78B1-E95C10A9D02A}"/>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26824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532D-C7DE-C931-2FB7-029A6BEBC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ABA0B4-4DED-922A-3143-DF5609A72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F6D89D-882B-20DB-77FF-1BAD3B60F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62955-F82A-7A5D-2A7E-4A79A5880C62}"/>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6" name="Footer Placeholder 5">
            <a:extLst>
              <a:ext uri="{FF2B5EF4-FFF2-40B4-BE49-F238E27FC236}">
                <a16:creationId xmlns:a16="http://schemas.microsoft.com/office/drawing/2014/main" id="{CE51EB4B-9808-688A-2D53-8777C49257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F11A49-2681-02D0-A5D4-A2F7249ADD67}"/>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206888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94A63-582E-B87D-A26E-D6727FDC4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2AA98F-054B-3020-EF5F-7809343E7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CB847-B3B3-97F5-D564-F02EA7757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3568B652-8BE9-12DE-DC14-A806D65C8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AE7BA3-A2AE-1C15-A4CD-6FB11F552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A7BEB-546F-4D8E-BE3F-E2032F0BA3E6}" type="slidenum">
              <a:rPr lang="en-IN" smtClean="0"/>
              <a:t>‹#›</a:t>
            </a:fld>
            <a:endParaRPr lang="en-IN"/>
          </a:p>
        </p:txBody>
      </p:sp>
    </p:spTree>
    <p:extLst>
      <p:ext uri="{BB962C8B-B14F-4D97-AF65-F5344CB8AC3E}">
        <p14:creationId xmlns:p14="http://schemas.microsoft.com/office/powerpoint/2010/main" val="4212962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hyperlink" Target="https://theconversation.com/global/topics/news-media-8348" TargetMode="External"/><Relationship Id="rId4" Type="http://schemas.openxmlformats.org/officeDocument/2006/relationships/hyperlink" Target="https://github.com/Sanmathi12345/NM-APEC-CSE-GROUP-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3" name="Text Placeholder 2">
            <a:extLst>
              <a:ext uri="{FF2B5EF4-FFF2-40B4-BE49-F238E27FC236}">
                <a16:creationId xmlns:a16="http://schemas.microsoft.com/office/drawing/2014/main" id="{160CCA82-E43B-886E-82DD-8D58B36CE644}"/>
              </a:ext>
            </a:extLst>
          </p:cNvPr>
          <p:cNvSpPr>
            <a:spLocks noGrp="1"/>
          </p:cNvSpPr>
          <p:nvPr>
            <p:ph type="body" idx="1"/>
          </p:nvPr>
        </p:nvSpPr>
        <p:spPr>
          <a:xfrm>
            <a:off x="1" y="4508239"/>
            <a:ext cx="4415572" cy="587408"/>
          </a:xfrm>
        </p:spPr>
        <p:txBody>
          <a:bodyPr/>
          <a:lstStyle/>
          <a:p>
            <a:r>
              <a:rPr lang="en-US" sz="2400" dirty="0"/>
              <a:t>TASK 5</a:t>
            </a:r>
            <a:endParaRPr lang="en-IN" sz="2400" dirty="0"/>
          </a:p>
        </p:txBody>
      </p:sp>
      <p:sp>
        <p:nvSpPr>
          <p:cNvPr id="5" name="Text Placeholder 4">
            <a:extLst>
              <a:ext uri="{FF2B5EF4-FFF2-40B4-BE49-F238E27FC236}">
                <a16:creationId xmlns:a16="http://schemas.microsoft.com/office/drawing/2014/main" id="{61C1F04B-0035-3051-68F3-E5364B8E9F88}"/>
              </a:ext>
            </a:extLst>
          </p:cNvPr>
          <p:cNvSpPr>
            <a:spLocks noGrp="1"/>
          </p:cNvSpPr>
          <p:nvPr>
            <p:ph type="body" idx="1"/>
          </p:nvPr>
        </p:nvSpPr>
        <p:spPr>
          <a:xfrm>
            <a:off x="79899" y="3712345"/>
            <a:ext cx="5104660" cy="587408"/>
          </a:xfrm>
        </p:spPr>
        <p:txBody>
          <a:bodyPr/>
          <a:lstStyle/>
          <a:p>
            <a:r>
              <a:rPr lang="en-IN" sz="2400" dirty="0"/>
              <a:t>News Media Web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E5BDCB2D-67E0-B718-3F5E-5A2BAC4B8E8C}"/>
              </a:ext>
            </a:extLst>
          </p:cNvPr>
          <p:cNvSpPr/>
          <p:nvPr/>
        </p:nvSpPr>
        <p:spPr>
          <a:xfrm>
            <a:off x="-6725" y="0"/>
            <a:ext cx="12173287" cy="68580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TextBox 2">
            <a:extLst>
              <a:ext uri="{FF2B5EF4-FFF2-40B4-BE49-F238E27FC236}">
                <a16:creationId xmlns:a16="http://schemas.microsoft.com/office/drawing/2014/main" id="{85E31F46-07CA-4079-0367-1B8AA526111A}"/>
              </a:ext>
            </a:extLst>
          </p:cNvPr>
          <p:cNvSpPr txBox="1"/>
          <p:nvPr/>
        </p:nvSpPr>
        <p:spPr>
          <a:xfrm>
            <a:off x="236434" y="1132762"/>
            <a:ext cx="6172200" cy="1815882"/>
          </a:xfrm>
          <a:prstGeom prst="rect">
            <a:avLst/>
          </a:prstGeom>
          <a:noFill/>
        </p:spPr>
        <p:txBody>
          <a:bodyPr wrap="square" rtlCol="0">
            <a:spAutoFit/>
          </a:bodyPr>
          <a:lstStyle/>
          <a:p>
            <a:r>
              <a:rPr lang="en-IN" sz="1600" dirty="0">
                <a:solidFill>
                  <a:srgbClr val="FFC000"/>
                </a:solidFill>
                <a:latin typeface="Times New Roman" panose="02020603050405020304" pitchFamily="18" charset="0"/>
                <a:cs typeface="Times New Roman" panose="02020603050405020304" pitchFamily="18" charset="0"/>
              </a:rPr>
              <a:t>News Media Web Application</a:t>
            </a:r>
          </a:p>
          <a:p>
            <a:endParaRPr lang="en-IN" sz="1600" dirty="0">
              <a:solidFill>
                <a:srgbClr val="FFC000"/>
              </a:solidFill>
              <a:latin typeface="Times New Roman" panose="02020603050405020304" pitchFamily="18" charset="0"/>
              <a:cs typeface="Times New Roman" panose="02020603050405020304" pitchFamily="18" charset="0"/>
            </a:endParaRPr>
          </a:p>
          <a:p>
            <a:r>
              <a:rPr lang="en-US" sz="1600" dirty="0">
                <a:solidFill>
                  <a:schemeClr val="bg1"/>
                </a:solidFill>
                <a:latin typeface="Cambria" panose="02040503050406030204" pitchFamily="18" charset="0"/>
                <a:ea typeface="Cambria" panose="02040503050406030204" pitchFamily="18" charset="0"/>
              </a:rPr>
              <a:t>The News media web applications can provide information about current events and topics such as politics, sports, health, and entertainment. News sites can be affiliated with newspapers, magazines, television networks, businesses, or other entities. </a:t>
            </a:r>
          </a:p>
          <a:p>
            <a:pPr algn="just"/>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EE568F-010C-C30B-C76E-2F6D7CB9DD95}"/>
              </a:ext>
            </a:extLst>
          </p:cNvPr>
          <p:cNvSpPr txBox="1"/>
          <p:nvPr/>
        </p:nvSpPr>
        <p:spPr>
          <a:xfrm>
            <a:off x="443752" y="3244334"/>
            <a:ext cx="2326342" cy="369332"/>
          </a:xfrm>
          <a:prstGeom prst="rect">
            <a:avLst/>
          </a:prstGeom>
          <a:noFill/>
        </p:spPr>
        <p:txBody>
          <a:bodyPr wrap="square" rtlCol="0">
            <a:spAutoFit/>
          </a:bodyPr>
          <a:lstStyle/>
          <a:p>
            <a:r>
              <a:rPr lang="en-IN" dirty="0">
                <a:solidFill>
                  <a:srgbClr val="FFC000"/>
                </a:solidFill>
                <a:latin typeface="Times New Roman" panose="02020603050405020304" pitchFamily="18" charset="0"/>
                <a:cs typeface="Times New Roman" panose="02020603050405020304" pitchFamily="18" charset="0"/>
              </a:rPr>
              <a:t>LMS USERNAME</a:t>
            </a:r>
          </a:p>
        </p:txBody>
      </p:sp>
      <p:sp>
        <p:nvSpPr>
          <p:cNvPr id="6" name="TextBox 5">
            <a:extLst>
              <a:ext uri="{FF2B5EF4-FFF2-40B4-BE49-F238E27FC236}">
                <a16:creationId xmlns:a16="http://schemas.microsoft.com/office/drawing/2014/main" id="{80D99D8E-0136-771E-3D4B-9376179B6332}"/>
              </a:ext>
            </a:extLst>
          </p:cNvPr>
          <p:cNvSpPr txBox="1"/>
          <p:nvPr/>
        </p:nvSpPr>
        <p:spPr>
          <a:xfrm>
            <a:off x="3195133" y="3244334"/>
            <a:ext cx="1949825" cy="369332"/>
          </a:xfrm>
          <a:prstGeom prst="rect">
            <a:avLst/>
          </a:prstGeom>
          <a:noFill/>
        </p:spPr>
        <p:txBody>
          <a:bodyPr wrap="square" rtlCol="0">
            <a:spAutoFit/>
          </a:bodyPr>
          <a:lstStyle/>
          <a:p>
            <a:r>
              <a:rPr lang="en-IN" dirty="0">
                <a:solidFill>
                  <a:srgbClr val="FFC000"/>
                </a:solidFill>
                <a:latin typeface="Times New Roman" panose="02020603050405020304" pitchFamily="18" charset="0"/>
                <a:cs typeface="Times New Roman" panose="02020603050405020304" pitchFamily="18" charset="0"/>
              </a:rPr>
              <a:t>NAME</a:t>
            </a:r>
          </a:p>
        </p:txBody>
      </p:sp>
      <p:sp>
        <p:nvSpPr>
          <p:cNvPr id="7" name="TextBox 6">
            <a:extLst>
              <a:ext uri="{FF2B5EF4-FFF2-40B4-BE49-F238E27FC236}">
                <a16:creationId xmlns:a16="http://schemas.microsoft.com/office/drawing/2014/main" id="{A9BC808A-DC62-811E-332C-26D88854EE6D}"/>
              </a:ext>
            </a:extLst>
          </p:cNvPr>
          <p:cNvSpPr txBox="1"/>
          <p:nvPr/>
        </p:nvSpPr>
        <p:spPr>
          <a:xfrm>
            <a:off x="4958156" y="3221033"/>
            <a:ext cx="1223682" cy="369332"/>
          </a:xfrm>
          <a:prstGeom prst="rect">
            <a:avLst/>
          </a:prstGeom>
          <a:noFill/>
        </p:spPr>
        <p:txBody>
          <a:bodyPr wrap="square" rtlCol="0">
            <a:spAutoFit/>
          </a:bodyPr>
          <a:lstStyle/>
          <a:p>
            <a:r>
              <a:rPr lang="en-IN" dirty="0">
                <a:solidFill>
                  <a:srgbClr val="FFC000"/>
                </a:solidFill>
                <a:latin typeface="Times New Roman" panose="02020603050405020304" pitchFamily="18" charset="0"/>
                <a:cs typeface="Times New Roman" panose="02020603050405020304" pitchFamily="18" charset="0"/>
              </a:rPr>
              <a:t>BATCH</a:t>
            </a:r>
          </a:p>
        </p:txBody>
      </p:sp>
      <p:sp>
        <p:nvSpPr>
          <p:cNvPr id="4" name="TextBox 3">
            <a:extLst>
              <a:ext uri="{FF2B5EF4-FFF2-40B4-BE49-F238E27FC236}">
                <a16:creationId xmlns:a16="http://schemas.microsoft.com/office/drawing/2014/main" id="{310A9FE1-2FE7-B130-4F02-EB5D36227CAF}"/>
              </a:ext>
            </a:extLst>
          </p:cNvPr>
          <p:cNvSpPr txBox="1"/>
          <p:nvPr/>
        </p:nvSpPr>
        <p:spPr>
          <a:xfrm>
            <a:off x="443752" y="3712074"/>
            <a:ext cx="1694331" cy="307777"/>
          </a:xfrm>
          <a:prstGeom prst="rect">
            <a:avLst/>
          </a:prstGeom>
          <a:noFill/>
        </p:spPr>
        <p:txBody>
          <a:bodyPr wrap="square" rtlCol="0">
            <a:spAutoFit/>
          </a:bodyPr>
          <a:lstStyle/>
          <a:p>
            <a:r>
              <a:rPr lang="en-US" sz="1400" dirty="0">
                <a:solidFill>
                  <a:schemeClr val="bg1"/>
                </a:solidFill>
              </a:rPr>
              <a:t>au420420104042</a:t>
            </a:r>
            <a:endParaRPr lang="en-IN" sz="1400" dirty="0">
              <a:solidFill>
                <a:schemeClr val="bg1"/>
              </a:solidFill>
            </a:endParaRPr>
          </a:p>
        </p:txBody>
      </p:sp>
      <p:sp>
        <p:nvSpPr>
          <p:cNvPr id="9" name="TextBox 8">
            <a:extLst>
              <a:ext uri="{FF2B5EF4-FFF2-40B4-BE49-F238E27FC236}">
                <a16:creationId xmlns:a16="http://schemas.microsoft.com/office/drawing/2014/main" id="{FFDC3792-F615-12D2-F9E4-6F5E7C0F0F9F}"/>
              </a:ext>
            </a:extLst>
          </p:cNvPr>
          <p:cNvSpPr txBox="1"/>
          <p:nvPr/>
        </p:nvSpPr>
        <p:spPr>
          <a:xfrm>
            <a:off x="2675962" y="3799623"/>
            <a:ext cx="2188062" cy="276999"/>
          </a:xfrm>
          <a:prstGeom prst="rect">
            <a:avLst/>
          </a:prstGeom>
          <a:noFill/>
        </p:spPr>
        <p:txBody>
          <a:bodyPr wrap="square" rtlCol="0">
            <a:spAutoFit/>
          </a:bodyPr>
          <a:lstStyle/>
          <a:p>
            <a:r>
              <a:rPr lang="en-US" sz="1200" dirty="0">
                <a:solidFill>
                  <a:schemeClr val="bg1"/>
                </a:solidFill>
              </a:rPr>
              <a:t>SANMATHI S</a:t>
            </a:r>
            <a:endParaRPr lang="en-IN" sz="1200" dirty="0">
              <a:solidFill>
                <a:schemeClr val="bg1"/>
              </a:solidFill>
            </a:endParaRPr>
          </a:p>
        </p:txBody>
      </p:sp>
      <p:sp>
        <p:nvSpPr>
          <p:cNvPr id="10" name="TextBox 9">
            <a:extLst>
              <a:ext uri="{FF2B5EF4-FFF2-40B4-BE49-F238E27FC236}">
                <a16:creationId xmlns:a16="http://schemas.microsoft.com/office/drawing/2014/main" id="{724BACFD-3EAF-B5C6-2212-C58B4B0938FA}"/>
              </a:ext>
            </a:extLst>
          </p:cNvPr>
          <p:cNvSpPr txBox="1"/>
          <p:nvPr/>
        </p:nvSpPr>
        <p:spPr>
          <a:xfrm>
            <a:off x="4958156" y="3768084"/>
            <a:ext cx="716504"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
        <p:nvSpPr>
          <p:cNvPr id="11" name="TextBox 10">
            <a:extLst>
              <a:ext uri="{FF2B5EF4-FFF2-40B4-BE49-F238E27FC236}">
                <a16:creationId xmlns:a16="http://schemas.microsoft.com/office/drawing/2014/main" id="{789DCC14-100A-6DF1-976A-491B40E1A63C}"/>
              </a:ext>
            </a:extLst>
          </p:cNvPr>
          <p:cNvSpPr txBox="1"/>
          <p:nvPr/>
        </p:nvSpPr>
        <p:spPr>
          <a:xfrm>
            <a:off x="443751" y="4241638"/>
            <a:ext cx="1815352" cy="307777"/>
          </a:xfrm>
          <a:prstGeom prst="rect">
            <a:avLst/>
          </a:prstGeom>
          <a:noFill/>
        </p:spPr>
        <p:txBody>
          <a:bodyPr wrap="square" rtlCol="0">
            <a:spAutoFit/>
          </a:bodyPr>
          <a:lstStyle/>
          <a:p>
            <a:r>
              <a:rPr lang="en-US" sz="1400" dirty="0">
                <a:solidFill>
                  <a:schemeClr val="bg1"/>
                </a:solidFill>
              </a:rPr>
              <a:t>au420420104040</a:t>
            </a:r>
            <a:endParaRPr lang="en-IN" sz="1400" dirty="0">
              <a:solidFill>
                <a:schemeClr val="bg1"/>
              </a:solidFill>
            </a:endParaRPr>
          </a:p>
        </p:txBody>
      </p:sp>
      <p:sp>
        <p:nvSpPr>
          <p:cNvPr id="13" name="TextBox 12">
            <a:extLst>
              <a:ext uri="{FF2B5EF4-FFF2-40B4-BE49-F238E27FC236}">
                <a16:creationId xmlns:a16="http://schemas.microsoft.com/office/drawing/2014/main" id="{86A36E03-2CBF-E67C-E237-5666B0907A32}"/>
              </a:ext>
            </a:extLst>
          </p:cNvPr>
          <p:cNvSpPr txBox="1"/>
          <p:nvPr/>
        </p:nvSpPr>
        <p:spPr>
          <a:xfrm>
            <a:off x="443751" y="4759278"/>
            <a:ext cx="1694331" cy="307777"/>
          </a:xfrm>
          <a:prstGeom prst="rect">
            <a:avLst/>
          </a:prstGeom>
          <a:noFill/>
        </p:spPr>
        <p:txBody>
          <a:bodyPr wrap="square" rtlCol="0">
            <a:spAutoFit/>
          </a:bodyPr>
          <a:lstStyle/>
          <a:p>
            <a:r>
              <a:rPr lang="en-US" sz="1400" dirty="0">
                <a:solidFill>
                  <a:schemeClr val="bg1"/>
                </a:solidFill>
              </a:rPr>
              <a:t>au420420104007</a:t>
            </a:r>
            <a:endParaRPr lang="en-IN" sz="1400" dirty="0">
              <a:solidFill>
                <a:schemeClr val="bg1"/>
              </a:solidFill>
            </a:endParaRPr>
          </a:p>
        </p:txBody>
      </p:sp>
      <p:sp>
        <p:nvSpPr>
          <p:cNvPr id="14" name="TextBox 13">
            <a:extLst>
              <a:ext uri="{FF2B5EF4-FFF2-40B4-BE49-F238E27FC236}">
                <a16:creationId xmlns:a16="http://schemas.microsoft.com/office/drawing/2014/main" id="{F9368387-4FB1-68FE-27B4-898CCA56F0B6}"/>
              </a:ext>
            </a:extLst>
          </p:cNvPr>
          <p:cNvSpPr txBox="1"/>
          <p:nvPr/>
        </p:nvSpPr>
        <p:spPr>
          <a:xfrm>
            <a:off x="2675962" y="4310852"/>
            <a:ext cx="2374864" cy="276999"/>
          </a:xfrm>
          <a:prstGeom prst="rect">
            <a:avLst/>
          </a:prstGeom>
          <a:noFill/>
        </p:spPr>
        <p:txBody>
          <a:bodyPr wrap="square" rtlCol="0">
            <a:spAutoFit/>
          </a:bodyPr>
          <a:lstStyle/>
          <a:p>
            <a:r>
              <a:rPr lang="en-US" sz="1200" dirty="0">
                <a:solidFill>
                  <a:schemeClr val="bg1"/>
                </a:solidFill>
              </a:rPr>
              <a:t>SAKTHI UMA S</a:t>
            </a:r>
            <a:endParaRPr lang="en-IN" sz="1200" dirty="0">
              <a:solidFill>
                <a:schemeClr val="bg1"/>
              </a:solidFill>
            </a:endParaRPr>
          </a:p>
        </p:txBody>
      </p:sp>
      <p:sp>
        <p:nvSpPr>
          <p:cNvPr id="15" name="TextBox 14">
            <a:extLst>
              <a:ext uri="{FF2B5EF4-FFF2-40B4-BE49-F238E27FC236}">
                <a16:creationId xmlns:a16="http://schemas.microsoft.com/office/drawing/2014/main" id="{6E312F18-9A57-942F-C5BB-314FAB2C0DFD}"/>
              </a:ext>
            </a:extLst>
          </p:cNvPr>
          <p:cNvSpPr txBox="1"/>
          <p:nvPr/>
        </p:nvSpPr>
        <p:spPr>
          <a:xfrm>
            <a:off x="2677422" y="4808684"/>
            <a:ext cx="2280734" cy="276999"/>
          </a:xfrm>
          <a:prstGeom prst="rect">
            <a:avLst/>
          </a:prstGeom>
          <a:noFill/>
        </p:spPr>
        <p:txBody>
          <a:bodyPr wrap="square" rtlCol="0">
            <a:spAutoFit/>
          </a:bodyPr>
          <a:lstStyle/>
          <a:p>
            <a:r>
              <a:rPr lang="en-US" sz="1200" dirty="0">
                <a:solidFill>
                  <a:schemeClr val="bg1"/>
                </a:solidFill>
              </a:rPr>
              <a:t>CHARUMATHI B</a:t>
            </a:r>
            <a:endParaRPr lang="en-IN" sz="1200" dirty="0">
              <a:solidFill>
                <a:schemeClr val="bg1"/>
              </a:solidFill>
            </a:endParaRPr>
          </a:p>
        </p:txBody>
      </p:sp>
      <p:sp>
        <p:nvSpPr>
          <p:cNvPr id="20" name="TextBox 19">
            <a:extLst>
              <a:ext uri="{FF2B5EF4-FFF2-40B4-BE49-F238E27FC236}">
                <a16:creationId xmlns:a16="http://schemas.microsoft.com/office/drawing/2014/main" id="{3BADE461-CF47-0F90-51A9-5CFA26F5A6D2}"/>
              </a:ext>
            </a:extLst>
          </p:cNvPr>
          <p:cNvSpPr txBox="1"/>
          <p:nvPr/>
        </p:nvSpPr>
        <p:spPr>
          <a:xfrm>
            <a:off x="4958156" y="4296068"/>
            <a:ext cx="670893"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
        <p:nvSpPr>
          <p:cNvPr id="21" name="TextBox 20">
            <a:extLst>
              <a:ext uri="{FF2B5EF4-FFF2-40B4-BE49-F238E27FC236}">
                <a16:creationId xmlns:a16="http://schemas.microsoft.com/office/drawing/2014/main" id="{1DB46880-D90D-A13B-266A-986DF2F7C19D}"/>
              </a:ext>
            </a:extLst>
          </p:cNvPr>
          <p:cNvSpPr txBox="1"/>
          <p:nvPr/>
        </p:nvSpPr>
        <p:spPr>
          <a:xfrm>
            <a:off x="4945829" y="4817297"/>
            <a:ext cx="1007071"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Tree>
    <p:extLst>
      <p:ext uri="{BB962C8B-B14F-4D97-AF65-F5344CB8AC3E}">
        <p14:creationId xmlns:p14="http://schemas.microsoft.com/office/powerpoint/2010/main" val="98052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9"/>
        <p:cNvGrpSpPr/>
        <p:nvPr/>
      </p:nvGrpSpPr>
      <p:grpSpPr>
        <a:xfrm>
          <a:off x="0" y="0"/>
          <a:ext cx="0" cy="0"/>
          <a:chOff x="0" y="0"/>
          <a:chExt cx="0" cy="0"/>
        </a:xfrm>
      </p:grpSpPr>
      <p:sp>
        <p:nvSpPr>
          <p:cNvPr id="3670" name="Google Shape;3670;g2139c03855d_0_0"/>
          <p:cNvSpPr txBox="1">
            <a:spLocks noGrp="1"/>
          </p:cNvSpPr>
          <p:nvPr>
            <p:ph type="body" idx="1"/>
          </p:nvPr>
        </p:nvSpPr>
        <p:spPr>
          <a:xfrm>
            <a:off x="642492" y="699789"/>
            <a:ext cx="9189200" cy="703200"/>
          </a:xfrm>
          <a:prstGeom prst="rect">
            <a:avLst/>
          </a:prstGeom>
          <a:noFill/>
          <a:ln>
            <a:noFill/>
          </a:ln>
        </p:spPr>
        <p:txBody>
          <a:bodyPr spcFirstLastPara="1" wrap="square" lIns="121900" tIns="60933" rIns="121900" bIns="60933" anchor="t" anchorCtr="0">
            <a:noAutofit/>
          </a:bodyPr>
          <a:lstStyle/>
          <a:p>
            <a:pPr marL="0" indent="0">
              <a:lnSpc>
                <a:spcPct val="100000"/>
              </a:lnSpc>
              <a:spcBef>
                <a:spcPts val="0"/>
              </a:spcBef>
              <a:buNone/>
            </a:pPr>
            <a:r>
              <a:rPr lang="en-US" sz="1467" b="1">
                <a:solidFill>
                  <a:srgbClr val="000000"/>
                </a:solidFill>
                <a:latin typeface="EB Garamond"/>
                <a:ea typeface="EB Garamond"/>
                <a:cs typeface="EB Garamond"/>
                <a:sym typeface="EB Garamond"/>
              </a:rPr>
              <a:t>Hosting the website so that it can be accessed from anywhere</a:t>
            </a:r>
            <a:endParaRPr b="1">
              <a:latin typeface="EB Garamond"/>
              <a:ea typeface="EB Garamond"/>
              <a:cs typeface="EB Garamond"/>
              <a:sym typeface="EB Garamond"/>
            </a:endParaRPr>
          </a:p>
          <a:p>
            <a:pPr marL="228594" indent="-228594">
              <a:lnSpc>
                <a:spcPct val="150000"/>
              </a:lnSpc>
              <a:spcBef>
                <a:spcPts val="0"/>
              </a:spcBef>
              <a:buClr>
                <a:srgbClr val="000000"/>
              </a:buClr>
              <a:buSzPts val="1100"/>
              <a:buFont typeface="EB Garamond"/>
              <a:buChar char="▪"/>
            </a:pPr>
            <a:r>
              <a:rPr lang="en-US" sz="1467">
                <a:solidFill>
                  <a:srgbClr val="000000"/>
                </a:solidFill>
                <a:latin typeface="EB Garamond"/>
                <a:ea typeface="EB Garamond"/>
                <a:cs typeface="EB Garamond"/>
                <a:sym typeface="EB Garamond"/>
              </a:rPr>
              <a:t>Host backend on aws with all environment setup</a:t>
            </a:r>
            <a:endParaRPr>
              <a:latin typeface="EB Garamond"/>
              <a:ea typeface="EB Garamond"/>
              <a:cs typeface="EB Garamond"/>
              <a:sym typeface="EB Garamond"/>
            </a:endParaRPr>
          </a:p>
          <a:p>
            <a:pPr marL="228594" indent="-228594">
              <a:lnSpc>
                <a:spcPct val="150000"/>
              </a:lnSpc>
              <a:spcBef>
                <a:spcPts val="0"/>
              </a:spcBef>
              <a:buClr>
                <a:srgbClr val="000000"/>
              </a:buClr>
              <a:buSzPts val="1100"/>
              <a:buFont typeface="EB Garamond"/>
              <a:buChar char="▪"/>
            </a:pPr>
            <a:r>
              <a:rPr lang="en-US" sz="1467">
                <a:solidFill>
                  <a:srgbClr val="000000"/>
                </a:solidFill>
                <a:latin typeface="EB Garamond"/>
                <a:ea typeface="EB Garamond"/>
                <a:cs typeface="EB Garamond"/>
                <a:sym typeface="EB Garamond"/>
              </a:rPr>
              <a:t>Make sure to whitelist api ports and host with the database</a:t>
            </a:r>
            <a:endParaRPr>
              <a:latin typeface="EB Garamond"/>
              <a:ea typeface="EB Garamond"/>
              <a:cs typeface="EB Garamond"/>
              <a:sym typeface="EB Garamond"/>
            </a:endParaRPr>
          </a:p>
          <a:p>
            <a:pPr marL="228594" indent="-228594">
              <a:lnSpc>
                <a:spcPct val="150000"/>
              </a:lnSpc>
              <a:spcBef>
                <a:spcPts val="0"/>
              </a:spcBef>
              <a:buClr>
                <a:srgbClr val="000000"/>
              </a:buClr>
              <a:buSzPts val="1100"/>
              <a:buFont typeface="EB Garamond"/>
              <a:buChar char="▪"/>
            </a:pPr>
            <a:r>
              <a:rPr lang="en-US" sz="1467">
                <a:solidFill>
                  <a:srgbClr val="000000"/>
                </a:solidFill>
                <a:latin typeface="EB Garamond"/>
                <a:ea typeface="EB Garamond"/>
                <a:cs typeface="EB Garamond"/>
                <a:sym typeface="EB Garamond"/>
              </a:rPr>
              <a:t>Migrate database to mongodb atlas</a:t>
            </a:r>
            <a:endParaRPr>
              <a:latin typeface="EB Garamond"/>
              <a:ea typeface="EB Garamond"/>
              <a:cs typeface="EB Garamond"/>
              <a:sym typeface="EB Garamond"/>
            </a:endParaRPr>
          </a:p>
          <a:p>
            <a:pPr marL="228594" indent="-228594">
              <a:lnSpc>
                <a:spcPct val="150000"/>
              </a:lnSpc>
              <a:spcBef>
                <a:spcPts val="0"/>
              </a:spcBef>
              <a:buClr>
                <a:srgbClr val="000000"/>
              </a:buClr>
              <a:buSzPts val="1100"/>
              <a:buFont typeface="EB Garamond"/>
              <a:buChar char="▪"/>
            </a:pPr>
            <a:r>
              <a:rPr lang="en-US" sz="1467">
                <a:solidFill>
                  <a:srgbClr val="000000"/>
                </a:solidFill>
                <a:latin typeface="EB Garamond"/>
                <a:ea typeface="EB Garamond"/>
                <a:cs typeface="EB Garamond"/>
                <a:sym typeface="EB Garamond"/>
              </a:rPr>
              <a:t>Build react app to be hosted on the server</a:t>
            </a:r>
            <a:endParaRPr>
              <a:latin typeface="EB Garamond"/>
              <a:ea typeface="EB Garamond"/>
              <a:cs typeface="EB Garamond"/>
              <a:sym typeface="EB Garamond"/>
            </a:endParaRPr>
          </a:p>
          <a:p>
            <a:pPr marL="228594" indent="-228594">
              <a:lnSpc>
                <a:spcPct val="150000"/>
              </a:lnSpc>
              <a:spcBef>
                <a:spcPts val="0"/>
              </a:spcBef>
              <a:buClr>
                <a:srgbClr val="000000"/>
              </a:buClr>
              <a:buSzPts val="1100"/>
              <a:buFont typeface="EB Garamond"/>
              <a:buChar char="▪"/>
            </a:pPr>
            <a:r>
              <a:rPr lang="en-US" sz="1467">
                <a:solidFill>
                  <a:srgbClr val="000000"/>
                </a:solidFill>
                <a:latin typeface="EB Garamond"/>
                <a:ea typeface="EB Garamond"/>
                <a:cs typeface="EB Garamond"/>
                <a:sym typeface="EB Garamond"/>
              </a:rPr>
              <a:t>Set hosted backed url to the frontend</a:t>
            </a:r>
            <a:endParaRPr>
              <a:latin typeface="EB Garamond"/>
              <a:ea typeface="EB Garamond"/>
              <a:cs typeface="EB Garamond"/>
              <a:sym typeface="EB Garamond"/>
            </a:endParaRPr>
          </a:p>
          <a:p>
            <a:pPr marL="228594" indent="-228594">
              <a:lnSpc>
                <a:spcPct val="150000"/>
              </a:lnSpc>
              <a:spcBef>
                <a:spcPts val="0"/>
              </a:spcBef>
              <a:buClr>
                <a:srgbClr val="000000"/>
              </a:buClr>
              <a:buSzPts val="1100"/>
              <a:buFont typeface="EB Garamond"/>
              <a:buChar char="▪"/>
            </a:pPr>
            <a:r>
              <a:rPr lang="en-US" sz="1467">
                <a:solidFill>
                  <a:srgbClr val="000000"/>
                </a:solidFill>
                <a:latin typeface="EB Garamond"/>
                <a:ea typeface="EB Garamond"/>
                <a:cs typeface="EB Garamond"/>
                <a:sym typeface="EB Garamond"/>
              </a:rPr>
              <a:t>Test entire frontend and backend</a:t>
            </a:r>
            <a:endParaRPr>
              <a:latin typeface="EB Garamond"/>
              <a:ea typeface="EB Garamond"/>
              <a:cs typeface="EB Garamond"/>
              <a:sym typeface="EB Garamond"/>
            </a:endParaRPr>
          </a:p>
        </p:txBody>
      </p:sp>
      <p:sp>
        <p:nvSpPr>
          <p:cNvPr id="3671" name="Google Shape;3671;g2139c03855d_0_0"/>
          <p:cNvSpPr txBox="1">
            <a:spLocks noGrp="1"/>
          </p:cNvSpPr>
          <p:nvPr>
            <p:ph type="body" idx="2"/>
          </p:nvPr>
        </p:nvSpPr>
        <p:spPr>
          <a:xfrm>
            <a:off x="652599" y="5377136"/>
            <a:ext cx="9398000" cy="424800"/>
          </a:xfrm>
          <a:prstGeom prst="rect">
            <a:avLst/>
          </a:prstGeom>
          <a:noFill/>
          <a:ln>
            <a:noFill/>
          </a:ln>
        </p:spPr>
        <p:txBody>
          <a:bodyPr spcFirstLastPara="1" wrap="square" lIns="121900" tIns="60933" rIns="121900" bIns="60933" anchor="t" anchorCtr="0">
            <a:noAutofit/>
          </a:bodyPr>
          <a:lstStyle/>
          <a:p>
            <a:pPr marL="228594" indent="-228594">
              <a:lnSpc>
                <a:spcPct val="150000"/>
              </a:lnSpc>
              <a:spcBef>
                <a:spcPts val="0"/>
              </a:spcBef>
              <a:buClr>
                <a:srgbClr val="000000"/>
              </a:buClr>
              <a:buSzPts val="1100"/>
              <a:buFont typeface="EB Garamond"/>
              <a:buChar char="▪"/>
            </a:pPr>
            <a:r>
              <a:rPr lang="en-US" sz="1467">
                <a:solidFill>
                  <a:srgbClr val="000000"/>
                </a:solidFill>
                <a:latin typeface="EB Garamond"/>
                <a:ea typeface="EB Garamond"/>
                <a:cs typeface="EB Garamond"/>
                <a:sym typeface="EB Garamond"/>
              </a:rPr>
              <a:t>Understand how to host a web api</a:t>
            </a:r>
            <a:endParaRPr sz="1467">
              <a:solidFill>
                <a:srgbClr val="000000"/>
              </a:solidFill>
              <a:latin typeface="EB Garamond"/>
              <a:ea typeface="EB Garamond"/>
              <a:cs typeface="EB Garamond"/>
              <a:sym typeface="EB Garamond"/>
            </a:endParaRPr>
          </a:p>
          <a:p>
            <a:pPr marL="228594" indent="-228594">
              <a:lnSpc>
                <a:spcPct val="150000"/>
              </a:lnSpc>
              <a:spcBef>
                <a:spcPts val="0"/>
              </a:spcBef>
              <a:buClr>
                <a:srgbClr val="000000"/>
              </a:buClr>
              <a:buSzPts val="1100"/>
              <a:buFont typeface="EB Garamond"/>
              <a:buChar char="▪"/>
            </a:pPr>
            <a:r>
              <a:rPr lang="en-US" sz="1467">
                <a:solidFill>
                  <a:srgbClr val="000000"/>
                </a:solidFill>
                <a:latin typeface="EB Garamond"/>
                <a:ea typeface="EB Garamond"/>
                <a:cs typeface="EB Garamond"/>
                <a:sym typeface="EB Garamond"/>
              </a:rPr>
              <a:t>How to deploy production ready react applications</a:t>
            </a:r>
            <a:endParaRPr>
              <a:latin typeface="EB Garamond"/>
              <a:ea typeface="EB Garamond"/>
              <a:cs typeface="EB Garamond"/>
              <a:sym typeface="EB Garamond"/>
            </a:endParaRPr>
          </a:p>
          <a:p>
            <a:pPr marL="228594" indent="-228594">
              <a:lnSpc>
                <a:spcPct val="150000"/>
              </a:lnSpc>
              <a:spcBef>
                <a:spcPts val="0"/>
              </a:spcBef>
              <a:buClr>
                <a:srgbClr val="000000"/>
              </a:buClr>
              <a:buSzPts val="1100"/>
              <a:buFont typeface="EB Garamond"/>
              <a:buChar char="▪"/>
            </a:pPr>
            <a:r>
              <a:rPr lang="en-US" sz="1467">
                <a:solidFill>
                  <a:srgbClr val="000000"/>
                </a:solidFill>
                <a:latin typeface="EB Garamond"/>
                <a:ea typeface="EB Garamond"/>
                <a:cs typeface="EB Garamond"/>
                <a:sym typeface="EB Garamond"/>
              </a:rPr>
              <a:t>Setting up environment for production</a:t>
            </a:r>
            <a:endParaRPr>
              <a:latin typeface="EB Garamond"/>
              <a:ea typeface="EB Garamond"/>
              <a:cs typeface="EB Garamond"/>
              <a:sym typeface="EB Garamond"/>
            </a:endParaRPr>
          </a:p>
        </p:txBody>
      </p:sp>
      <p:sp>
        <p:nvSpPr>
          <p:cNvPr id="3672" name="Google Shape;3672;g2139c03855d_0_0"/>
          <p:cNvSpPr txBox="1"/>
          <p:nvPr/>
        </p:nvSpPr>
        <p:spPr>
          <a:xfrm>
            <a:off x="652600" y="3790175"/>
            <a:ext cx="6124800" cy="424800"/>
          </a:xfrm>
          <a:prstGeom prst="rect">
            <a:avLst/>
          </a:prstGeom>
          <a:noFill/>
          <a:ln>
            <a:noFill/>
          </a:ln>
        </p:spPr>
        <p:txBody>
          <a:bodyPr spcFirstLastPara="1" wrap="square" lIns="121900" tIns="60933" rIns="121900" bIns="60933" anchor="t" anchorCtr="0">
            <a:noAutofit/>
          </a:bodyPr>
          <a:lstStyle/>
          <a:p>
            <a:r>
              <a:rPr lang="en-US" sz="1600">
                <a:solidFill>
                  <a:schemeClr val="dk1"/>
                </a:solidFill>
                <a:latin typeface="EB Garamond"/>
                <a:ea typeface="EB Garamond"/>
                <a:cs typeface="EB Garamond"/>
                <a:sym typeface="EB Garamond"/>
              </a:rPr>
              <a:t>100% Completion of the above tasks</a:t>
            </a:r>
            <a:endParaRPr sz="2400">
              <a:latin typeface="EB Garamond"/>
              <a:ea typeface="EB Garamond"/>
              <a:cs typeface="EB Garamond"/>
              <a:sym typeface="EB Garamond"/>
            </a:endParaRPr>
          </a:p>
        </p:txBody>
      </p:sp>
      <p:sp>
        <p:nvSpPr>
          <p:cNvPr id="3673" name="Google Shape;3673;g2139c03855d_0_0"/>
          <p:cNvSpPr txBox="1"/>
          <p:nvPr/>
        </p:nvSpPr>
        <p:spPr>
          <a:xfrm>
            <a:off x="594373" y="4877185"/>
            <a:ext cx="3506400" cy="424800"/>
          </a:xfrm>
          <a:prstGeom prst="rect">
            <a:avLst/>
          </a:prstGeom>
          <a:noFill/>
          <a:ln>
            <a:noFill/>
          </a:ln>
        </p:spPr>
        <p:txBody>
          <a:bodyPr spcFirstLastPara="1" wrap="square" lIns="121900" tIns="60933" rIns="121900" bIns="60933" anchor="t" anchorCtr="0">
            <a:noAutofit/>
          </a:bodyPr>
          <a:lstStyle/>
          <a:p>
            <a:r>
              <a:rPr lang="en-US" sz="1867" b="1" dirty="0">
                <a:solidFill>
                  <a:schemeClr val="lt2"/>
                </a:solidFill>
                <a:latin typeface="EB Garamond"/>
                <a:ea typeface="EB Garamond"/>
                <a:cs typeface="EB Garamond"/>
                <a:sym typeface="EB Garamond"/>
              </a:rPr>
              <a:t>Learning outcome</a:t>
            </a:r>
            <a:endParaRPr sz="2400" b="1" dirty="0">
              <a:latin typeface="EB Garamond"/>
              <a:ea typeface="EB Garamond"/>
              <a:cs typeface="EB Garamond"/>
              <a:sym typeface="EB Garamond"/>
            </a:endParaRPr>
          </a:p>
        </p:txBody>
      </p:sp>
      <p:sp>
        <p:nvSpPr>
          <p:cNvPr id="3674" name="Google Shape;3674;g2139c03855d_0_0"/>
          <p:cNvSpPr txBox="1"/>
          <p:nvPr/>
        </p:nvSpPr>
        <p:spPr>
          <a:xfrm>
            <a:off x="594372" y="316161"/>
            <a:ext cx="3506400" cy="424800"/>
          </a:xfrm>
          <a:prstGeom prst="rect">
            <a:avLst/>
          </a:prstGeom>
          <a:noFill/>
          <a:ln>
            <a:noFill/>
          </a:ln>
        </p:spPr>
        <p:txBody>
          <a:bodyPr spcFirstLastPara="1" wrap="square" lIns="121900" tIns="60933" rIns="121900" bIns="60933" anchor="t" anchorCtr="0">
            <a:noAutofit/>
          </a:bodyPr>
          <a:lstStyle/>
          <a:p>
            <a:r>
              <a:rPr lang="en-US" sz="1867">
                <a:solidFill>
                  <a:schemeClr val="dk2"/>
                </a:solidFill>
                <a:latin typeface="EB Garamond ExtraBold"/>
                <a:ea typeface="EB Garamond ExtraBold"/>
                <a:cs typeface="EB Garamond ExtraBold"/>
                <a:sym typeface="EB Garamond ExtraBold"/>
              </a:rPr>
              <a:t>Task 5 :: Hosting (Module 5)</a:t>
            </a:r>
            <a:endParaRPr sz="2400">
              <a:latin typeface="EB Garamond ExtraBold"/>
              <a:ea typeface="EB Garamond ExtraBold"/>
              <a:cs typeface="EB Garamond ExtraBold"/>
              <a:sym typeface="EB Garamond ExtraBold"/>
            </a:endParaRPr>
          </a:p>
        </p:txBody>
      </p:sp>
      <p:sp>
        <p:nvSpPr>
          <p:cNvPr id="3675" name="Google Shape;3675;g2139c03855d_0_0"/>
          <p:cNvSpPr txBox="1"/>
          <p:nvPr/>
        </p:nvSpPr>
        <p:spPr>
          <a:xfrm>
            <a:off x="652600" y="3418428"/>
            <a:ext cx="6124800" cy="424800"/>
          </a:xfrm>
          <a:prstGeom prst="rect">
            <a:avLst/>
          </a:prstGeom>
          <a:noFill/>
          <a:ln>
            <a:noFill/>
          </a:ln>
        </p:spPr>
        <p:txBody>
          <a:bodyPr spcFirstLastPara="1" wrap="square" lIns="121900" tIns="60933" rIns="121900" bIns="60933" anchor="t" anchorCtr="0">
            <a:noAutofit/>
          </a:bodyPr>
          <a:lstStyle/>
          <a:p>
            <a:r>
              <a:rPr lang="en-US" sz="1600" b="1">
                <a:solidFill>
                  <a:schemeClr val="dk1"/>
                </a:solidFill>
                <a:latin typeface="EB Garamond"/>
                <a:ea typeface="EB Garamond"/>
                <a:cs typeface="EB Garamond"/>
                <a:sym typeface="EB Garamond"/>
              </a:rPr>
              <a:t>Evaluation Metric:</a:t>
            </a:r>
            <a:endParaRPr sz="1600" b="1">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6"/>
        <p:cNvGrpSpPr/>
        <p:nvPr/>
      </p:nvGrpSpPr>
      <p:grpSpPr>
        <a:xfrm>
          <a:off x="0" y="0"/>
          <a:ext cx="0" cy="0"/>
          <a:chOff x="0" y="0"/>
          <a:chExt cx="0" cy="0"/>
        </a:xfrm>
      </p:grpSpPr>
      <p:sp>
        <p:nvSpPr>
          <p:cNvPr id="3687" name="Google Shape;3687;g2139c03855d_0_1867"/>
          <p:cNvSpPr txBox="1">
            <a:spLocks noGrp="1"/>
          </p:cNvSpPr>
          <p:nvPr>
            <p:ph type="body" idx="1"/>
          </p:nvPr>
        </p:nvSpPr>
        <p:spPr>
          <a:xfrm>
            <a:off x="4958995" y="3019220"/>
            <a:ext cx="2286400" cy="426800"/>
          </a:xfrm>
          <a:prstGeom prst="rect">
            <a:avLst/>
          </a:prstGeom>
        </p:spPr>
        <p:txBody>
          <a:bodyPr spcFirstLastPara="1" vert="horz" wrap="square" lIns="121900" tIns="60933" rIns="121900" bIns="60933" rtlCol="0" anchor="ctr" anchorCtr="0">
            <a:noAutofit/>
          </a:bodyPr>
          <a:lstStyle/>
          <a:p>
            <a:pPr marL="0" indent="0"/>
            <a:r>
              <a:rPr lang="en-US" sz="2400">
                <a:solidFill>
                  <a:schemeClr val="dk2"/>
                </a:solidFill>
                <a:latin typeface="EB Garamond"/>
                <a:ea typeface="EB Garamond"/>
                <a:cs typeface="EB Garamond"/>
                <a:sym typeface="EB Garamond"/>
              </a:rPr>
              <a:t>Check-List</a:t>
            </a:r>
            <a:endParaRPr sz="2400">
              <a:solidFill>
                <a:schemeClr val="dk2"/>
              </a:solidFill>
              <a:latin typeface="EB Garamond"/>
              <a:ea typeface="EB Garamond"/>
              <a:cs typeface="EB Garamond"/>
              <a:sym typeface="EB Garamond"/>
            </a:endParaRPr>
          </a:p>
        </p:txBody>
      </p:sp>
      <p:sp>
        <p:nvSpPr>
          <p:cNvPr id="3688" name="Google Shape;3688;g2139c03855d_0_1867"/>
          <p:cNvSpPr txBox="1">
            <a:spLocks noGrp="1"/>
          </p:cNvSpPr>
          <p:nvPr>
            <p:ph type="body" idx="2"/>
          </p:nvPr>
        </p:nvSpPr>
        <p:spPr>
          <a:xfrm>
            <a:off x="1089513" y="1281479"/>
            <a:ext cx="2286400" cy="426800"/>
          </a:xfrm>
          <a:prstGeom prst="rect">
            <a:avLst/>
          </a:prstGeom>
        </p:spPr>
        <p:txBody>
          <a:bodyPr spcFirstLastPara="1" vert="horz" wrap="square" lIns="121900" tIns="60933" rIns="121900" bIns="60933" rtlCol="0" anchor="ctr" anchorCtr="0">
            <a:noAutofit/>
          </a:bodyPr>
          <a:lstStyle/>
          <a:p>
            <a:pPr marL="0" indent="0"/>
            <a:r>
              <a:rPr lang="en-US" sz="1333" b="0">
                <a:latin typeface="EB Garamond"/>
                <a:ea typeface="EB Garamond"/>
                <a:cs typeface="EB Garamond"/>
                <a:sym typeface="EB Garamond"/>
              </a:rPr>
              <a:t>create AWS EC2 instance</a:t>
            </a:r>
            <a:endParaRPr sz="1333" b="0">
              <a:latin typeface="EB Garamond"/>
              <a:ea typeface="EB Garamond"/>
              <a:cs typeface="EB Garamond"/>
              <a:sym typeface="EB Garamond"/>
            </a:endParaRPr>
          </a:p>
        </p:txBody>
      </p:sp>
      <p:sp>
        <p:nvSpPr>
          <p:cNvPr id="3689" name="Google Shape;3689;g2139c03855d_0_1867"/>
          <p:cNvSpPr txBox="1">
            <a:spLocks noGrp="1"/>
          </p:cNvSpPr>
          <p:nvPr>
            <p:ph type="body" idx="3"/>
          </p:nvPr>
        </p:nvSpPr>
        <p:spPr>
          <a:xfrm>
            <a:off x="424835" y="2918167"/>
            <a:ext cx="2706800" cy="426800"/>
          </a:xfrm>
          <a:prstGeom prst="rect">
            <a:avLst/>
          </a:prstGeom>
        </p:spPr>
        <p:txBody>
          <a:bodyPr spcFirstLastPara="1" vert="horz" wrap="square" lIns="121900" tIns="60933" rIns="121900" bIns="60933" rtlCol="0" anchor="ctr" anchorCtr="0">
            <a:noAutofit/>
          </a:bodyPr>
          <a:lstStyle/>
          <a:p>
            <a:pPr marL="0" indent="0"/>
            <a:r>
              <a:rPr lang="en-US" sz="1333" b="0">
                <a:latin typeface="EB Garamond"/>
                <a:ea typeface="EB Garamond"/>
                <a:cs typeface="EB Garamond"/>
                <a:sym typeface="EB Garamond"/>
              </a:rPr>
              <a:t>add all dependencies required for deployment</a:t>
            </a:r>
            <a:endParaRPr sz="1333" b="0">
              <a:latin typeface="EB Garamond"/>
              <a:ea typeface="EB Garamond"/>
              <a:cs typeface="EB Garamond"/>
              <a:sym typeface="EB Garamond"/>
            </a:endParaRPr>
          </a:p>
        </p:txBody>
      </p:sp>
      <p:sp>
        <p:nvSpPr>
          <p:cNvPr id="3690" name="Google Shape;3690;g2139c03855d_0_1867"/>
          <p:cNvSpPr txBox="1">
            <a:spLocks noGrp="1"/>
          </p:cNvSpPr>
          <p:nvPr>
            <p:ph type="body" idx="4"/>
          </p:nvPr>
        </p:nvSpPr>
        <p:spPr>
          <a:xfrm>
            <a:off x="1071877" y="4598468"/>
            <a:ext cx="2286400" cy="426800"/>
          </a:xfrm>
          <a:prstGeom prst="rect">
            <a:avLst/>
          </a:prstGeom>
        </p:spPr>
        <p:txBody>
          <a:bodyPr spcFirstLastPara="1" vert="horz" wrap="square" lIns="121900" tIns="60933" rIns="121900" bIns="60933" rtlCol="0" anchor="ctr" anchorCtr="0">
            <a:noAutofit/>
          </a:bodyPr>
          <a:lstStyle/>
          <a:p>
            <a:pPr marL="0" indent="0"/>
            <a:r>
              <a:rPr lang="en-US" sz="1333" b="0">
                <a:latin typeface="EB Garamond"/>
                <a:ea typeface="EB Garamond"/>
                <a:cs typeface="EB Garamond"/>
                <a:sym typeface="EB Garamond"/>
              </a:rPr>
              <a:t>Migrate entire database to mongodb atlas</a:t>
            </a:r>
            <a:endParaRPr sz="1333" b="0">
              <a:latin typeface="EB Garamond"/>
              <a:ea typeface="EB Garamond"/>
              <a:cs typeface="EB Garamond"/>
              <a:sym typeface="EB Garamond"/>
            </a:endParaRPr>
          </a:p>
        </p:txBody>
      </p:sp>
      <p:sp>
        <p:nvSpPr>
          <p:cNvPr id="3691" name="Google Shape;3691;g2139c03855d_0_1867"/>
          <p:cNvSpPr txBox="1">
            <a:spLocks noGrp="1"/>
          </p:cNvSpPr>
          <p:nvPr>
            <p:ph type="body" idx="5"/>
          </p:nvPr>
        </p:nvSpPr>
        <p:spPr>
          <a:xfrm>
            <a:off x="1594469" y="5678067"/>
            <a:ext cx="3089600" cy="426800"/>
          </a:xfrm>
          <a:prstGeom prst="rect">
            <a:avLst/>
          </a:prstGeom>
        </p:spPr>
        <p:txBody>
          <a:bodyPr spcFirstLastPara="1" vert="horz" wrap="square" lIns="121900" tIns="60933" rIns="121900" bIns="60933" rtlCol="0" anchor="ctr" anchorCtr="0">
            <a:noAutofit/>
          </a:bodyPr>
          <a:lstStyle/>
          <a:p>
            <a:pPr marL="0" indent="0"/>
            <a:r>
              <a:rPr lang="en-US" sz="1333" b="0">
                <a:latin typeface="EB Garamond"/>
                <a:ea typeface="EB Garamond"/>
                <a:cs typeface="EB Garamond"/>
                <a:sym typeface="EB Garamond"/>
              </a:rPr>
              <a:t>run node server on development using pm2 service manager</a:t>
            </a:r>
            <a:endParaRPr sz="1333" b="0">
              <a:latin typeface="EB Garamond"/>
              <a:ea typeface="EB Garamond"/>
              <a:cs typeface="EB Garamond"/>
              <a:sym typeface="EB Garamond"/>
            </a:endParaRPr>
          </a:p>
        </p:txBody>
      </p:sp>
      <p:sp>
        <p:nvSpPr>
          <p:cNvPr id="3692" name="Google Shape;3692;g2139c03855d_0_1867"/>
          <p:cNvSpPr txBox="1">
            <a:spLocks noGrp="1"/>
          </p:cNvSpPr>
          <p:nvPr>
            <p:ph type="body" idx="6"/>
          </p:nvPr>
        </p:nvSpPr>
        <p:spPr>
          <a:xfrm>
            <a:off x="8820700" y="1281467"/>
            <a:ext cx="3089600" cy="426800"/>
          </a:xfrm>
          <a:prstGeom prst="rect">
            <a:avLst/>
          </a:prstGeom>
        </p:spPr>
        <p:txBody>
          <a:bodyPr spcFirstLastPara="1" vert="horz" wrap="square" lIns="121900" tIns="60933" rIns="121900" bIns="60933" rtlCol="0" anchor="ctr" anchorCtr="0">
            <a:noAutofit/>
          </a:bodyPr>
          <a:lstStyle/>
          <a:p>
            <a:pPr marL="0" indent="0"/>
            <a:r>
              <a:rPr lang="en-US" sz="1333" b="0">
                <a:latin typeface="EB Garamond"/>
                <a:ea typeface="EB Garamond"/>
                <a:cs typeface="EB Garamond"/>
                <a:sym typeface="EB Garamond"/>
              </a:rPr>
              <a:t>build your react application for production</a:t>
            </a:r>
            <a:endParaRPr sz="1333" b="0">
              <a:latin typeface="EB Garamond"/>
              <a:ea typeface="EB Garamond"/>
              <a:cs typeface="EB Garamond"/>
              <a:sym typeface="EB Garamond"/>
            </a:endParaRPr>
          </a:p>
        </p:txBody>
      </p:sp>
      <p:sp>
        <p:nvSpPr>
          <p:cNvPr id="3693" name="Google Shape;3693;g2139c03855d_0_1867"/>
          <p:cNvSpPr txBox="1">
            <a:spLocks noGrp="1"/>
          </p:cNvSpPr>
          <p:nvPr>
            <p:ph type="body" idx="7"/>
          </p:nvPr>
        </p:nvSpPr>
        <p:spPr>
          <a:xfrm>
            <a:off x="9049533" y="2918167"/>
            <a:ext cx="2542400" cy="426800"/>
          </a:xfrm>
          <a:prstGeom prst="rect">
            <a:avLst/>
          </a:prstGeom>
        </p:spPr>
        <p:txBody>
          <a:bodyPr spcFirstLastPara="1" vert="horz" wrap="square" lIns="121900" tIns="60933" rIns="121900" bIns="60933" rtlCol="0" anchor="ctr" anchorCtr="0">
            <a:noAutofit/>
          </a:bodyPr>
          <a:lstStyle/>
          <a:p>
            <a:pPr marL="0" indent="0"/>
            <a:r>
              <a:rPr lang="en-US" sz="1333" b="0">
                <a:latin typeface="EB Garamond"/>
                <a:ea typeface="EB Garamond"/>
                <a:cs typeface="EB Garamond"/>
                <a:sym typeface="EB Garamond"/>
              </a:rPr>
              <a:t>forwared required ports on ec2 instance</a:t>
            </a:r>
            <a:endParaRPr sz="1333" b="0">
              <a:latin typeface="EB Garamond"/>
              <a:ea typeface="EB Garamond"/>
              <a:cs typeface="EB Garamond"/>
              <a:sym typeface="EB Garamond"/>
            </a:endParaRPr>
          </a:p>
        </p:txBody>
      </p:sp>
      <p:sp>
        <p:nvSpPr>
          <p:cNvPr id="3694" name="Google Shape;3694;g2139c03855d_0_1867"/>
          <p:cNvSpPr txBox="1">
            <a:spLocks noGrp="1"/>
          </p:cNvSpPr>
          <p:nvPr>
            <p:ph type="body" idx="8"/>
          </p:nvPr>
        </p:nvSpPr>
        <p:spPr>
          <a:xfrm>
            <a:off x="8803052" y="4598468"/>
            <a:ext cx="2286400" cy="426800"/>
          </a:xfrm>
          <a:prstGeom prst="rect">
            <a:avLst/>
          </a:prstGeom>
        </p:spPr>
        <p:txBody>
          <a:bodyPr spcFirstLastPara="1" vert="horz" wrap="square" lIns="121900" tIns="60933" rIns="121900" bIns="60933" rtlCol="0" anchor="ctr" anchorCtr="0">
            <a:noAutofit/>
          </a:bodyPr>
          <a:lstStyle/>
          <a:p>
            <a:pPr marL="0" indent="0"/>
            <a:r>
              <a:rPr lang="en-US" sz="1333" b="0">
                <a:latin typeface="EB Garamond"/>
                <a:ea typeface="EB Garamond"/>
                <a:cs typeface="EB Garamond"/>
                <a:sym typeface="EB Garamond"/>
              </a:rPr>
              <a:t>set all environment varialble withs appropriate values</a:t>
            </a:r>
            <a:endParaRPr sz="1333" b="0">
              <a:latin typeface="EB Garamond"/>
              <a:ea typeface="EB Garamond"/>
              <a:cs typeface="EB Garamond"/>
              <a:sym typeface="EB Garamond"/>
            </a:endParaRPr>
          </a:p>
        </p:txBody>
      </p:sp>
      <p:sp>
        <p:nvSpPr>
          <p:cNvPr id="3695" name="Google Shape;3695;g2139c03855d_0_1867"/>
          <p:cNvSpPr txBox="1">
            <a:spLocks noGrp="1"/>
          </p:cNvSpPr>
          <p:nvPr>
            <p:ph type="body" idx="9"/>
          </p:nvPr>
        </p:nvSpPr>
        <p:spPr>
          <a:xfrm>
            <a:off x="7446587" y="5678068"/>
            <a:ext cx="2286400" cy="426800"/>
          </a:xfrm>
          <a:prstGeom prst="rect">
            <a:avLst/>
          </a:prstGeom>
        </p:spPr>
        <p:txBody>
          <a:bodyPr spcFirstLastPara="1" vert="horz" wrap="square" lIns="121900" tIns="60933" rIns="121900" bIns="60933" rtlCol="0" anchor="ctr" anchorCtr="0">
            <a:noAutofit/>
          </a:bodyPr>
          <a:lstStyle/>
          <a:p>
            <a:pPr marL="0" indent="0"/>
            <a:r>
              <a:rPr lang="en-US" sz="1333" b="0">
                <a:latin typeface="EB Garamond"/>
                <a:ea typeface="EB Garamond"/>
                <a:cs typeface="EB Garamond"/>
                <a:sym typeface="EB Garamond"/>
              </a:rPr>
              <a:t>Host your react application on server</a:t>
            </a:r>
            <a:endParaRPr sz="1333" b="0">
              <a:latin typeface="EB Garamond"/>
              <a:ea typeface="EB Garamond"/>
              <a:cs typeface="EB Garamond"/>
              <a:sym typeface="EB Garamond"/>
            </a:endParaRPr>
          </a:p>
        </p:txBody>
      </p:sp>
      <p:sp>
        <p:nvSpPr>
          <p:cNvPr id="3696" name="Google Shape;3696;g2139c03855d_0_1867"/>
          <p:cNvSpPr txBox="1"/>
          <p:nvPr/>
        </p:nvSpPr>
        <p:spPr>
          <a:xfrm>
            <a:off x="257733" y="166901"/>
            <a:ext cx="4168400" cy="738623"/>
          </a:xfrm>
          <a:prstGeom prst="rect">
            <a:avLst/>
          </a:prstGeom>
          <a:noFill/>
          <a:ln>
            <a:noFill/>
          </a:ln>
        </p:spPr>
        <p:txBody>
          <a:bodyPr spcFirstLastPara="1" wrap="square" lIns="121900" tIns="121900" rIns="121900" bIns="121900" anchor="t" anchorCtr="0">
            <a:spAutoFit/>
          </a:bodyPr>
          <a:lstStyle/>
          <a:p>
            <a:r>
              <a:rPr lang="en-US" sz="3200" b="1" dirty="0">
                <a:solidFill>
                  <a:schemeClr val="accent4">
                    <a:lumMod val="75000"/>
                  </a:schemeClr>
                </a:solidFill>
                <a:latin typeface="EB Garamond"/>
                <a:ea typeface="EB Garamond"/>
                <a:cs typeface="EB Garamond"/>
                <a:sym typeface="EB Garamond"/>
              </a:rPr>
              <a:t>Assessment Parameter</a:t>
            </a:r>
            <a:endParaRPr sz="3200" b="1" dirty="0">
              <a:solidFill>
                <a:schemeClr val="accent4">
                  <a:lumMod val="75000"/>
                </a:schemeClr>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E42F6205-D5B0-C141-E1CB-791EA2FC07E0}"/>
              </a:ext>
            </a:extLst>
          </p:cNvPr>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1">
            <a:extLst>
              <a:ext uri="{FF2B5EF4-FFF2-40B4-BE49-F238E27FC236}">
                <a16:creationId xmlns:a16="http://schemas.microsoft.com/office/drawing/2014/main" id="{E97F300A-4A57-622A-F10E-8C83C323AF06}"/>
              </a:ext>
            </a:extLst>
          </p:cNvPr>
          <p:cNvSpPr/>
          <p:nvPr/>
        </p:nvSpPr>
        <p:spPr>
          <a:xfrm>
            <a:off x="0" y="0"/>
            <a:ext cx="12192000" cy="6858000"/>
          </a:xfrm>
          <a:prstGeom prst="rect">
            <a:avLst/>
          </a:prstGeom>
          <a:blipFill>
            <a:blip r:embed="rId3" cstate="print"/>
            <a:stretch>
              <a:fillRect/>
            </a:stretch>
          </a:blipFill>
        </p:spPr>
        <p:txBody>
          <a:bodyPr wrap="square" lIns="0" tIns="0" rIns="0" bIns="0" rtlCol="0">
            <a:spAutoFit/>
          </a:bodyPr>
          <a:lstStyle/>
          <a:p>
            <a:endParaRPr dirty="0"/>
          </a:p>
        </p:txBody>
      </p:sp>
      <p:sp>
        <p:nvSpPr>
          <p:cNvPr id="4" name="TextBox 3">
            <a:extLst>
              <a:ext uri="{FF2B5EF4-FFF2-40B4-BE49-F238E27FC236}">
                <a16:creationId xmlns:a16="http://schemas.microsoft.com/office/drawing/2014/main" id="{E4D5FBAB-630A-8048-E224-19434245B000}"/>
              </a:ext>
            </a:extLst>
          </p:cNvPr>
          <p:cNvSpPr txBox="1"/>
          <p:nvPr/>
        </p:nvSpPr>
        <p:spPr>
          <a:xfrm>
            <a:off x="5497651" y="2344526"/>
            <a:ext cx="3348318" cy="2031325"/>
          </a:xfrm>
          <a:prstGeom prst="rect">
            <a:avLst/>
          </a:prstGeom>
          <a:noFill/>
        </p:spPr>
        <p:txBody>
          <a:bodyPr wrap="square" rtlCol="0">
            <a:spAutoFit/>
          </a:bodyPr>
          <a:lstStyle/>
          <a:p>
            <a:r>
              <a:rPr lang="en-IN" b="1" dirty="0">
                <a:solidFill>
                  <a:srgbClr val="BD8738"/>
                </a:solidFill>
                <a:latin typeface="Cambria Math" panose="02040503050406030204" pitchFamily="18" charset="0"/>
                <a:ea typeface="Cambria Math" panose="02040503050406030204" pitchFamily="18" charset="0"/>
                <a:cs typeface="RMKPBC+PublicSans-BoldItalic"/>
                <a:hlinkClick r:id="rId4"/>
              </a:rPr>
              <a:t>https://github.com/Sanmathi12345/NM-APEC-CSE-GROUP-S</a:t>
            </a:r>
            <a:endParaRPr lang="en-IN" b="1" dirty="0">
              <a:solidFill>
                <a:srgbClr val="BD8738"/>
              </a:solidFill>
              <a:latin typeface="Cambria Math" panose="02040503050406030204" pitchFamily="18" charset="0"/>
              <a:ea typeface="Cambria Math" panose="02040503050406030204" pitchFamily="18" charset="0"/>
              <a:cs typeface="RMKPBC+PublicSans-BoldItalic"/>
            </a:endParaRPr>
          </a:p>
          <a:p>
            <a:endParaRPr lang="en-IN" b="1" dirty="0">
              <a:solidFill>
                <a:srgbClr val="BD8738"/>
              </a:solidFill>
              <a:latin typeface="Cambria Math" panose="02040503050406030204" pitchFamily="18" charset="0"/>
              <a:ea typeface="Cambria Math" panose="02040503050406030204" pitchFamily="18" charset="0"/>
              <a:cs typeface="RMKPBC+PublicSans-BoldItalic"/>
            </a:endParaRPr>
          </a:p>
          <a:p>
            <a:r>
              <a:rPr lang="en-IN" b="1" dirty="0">
                <a:solidFill>
                  <a:srgbClr val="BD8738"/>
                </a:solidFill>
                <a:latin typeface="Cambria Math" panose="02040503050406030204" pitchFamily="18" charset="0"/>
                <a:ea typeface="Cambria Math" panose="02040503050406030204" pitchFamily="18" charset="0"/>
                <a:cs typeface="RMKPBC+PublicSans-BoldItalic"/>
              </a:rPr>
              <a:t>Live link </a:t>
            </a:r>
          </a:p>
          <a:p>
            <a:r>
              <a:rPr lang="en-IN" b="1" dirty="0">
                <a:solidFill>
                  <a:srgbClr val="BD8738"/>
                </a:solidFill>
                <a:latin typeface="Cambria Math" panose="02040503050406030204" pitchFamily="18" charset="0"/>
                <a:ea typeface="Cambria Math" panose="02040503050406030204" pitchFamily="18" charset="0"/>
                <a:cs typeface="RMKPBC+PublicSans-BoldItalic"/>
                <a:hlinkClick r:id="rId5"/>
              </a:rPr>
              <a:t>https://theconversation.com/global/topics/news-media-8348</a:t>
            </a:r>
            <a:endParaRPr lang="en-IN" b="1" dirty="0">
              <a:solidFill>
                <a:srgbClr val="BD8738"/>
              </a:solidFill>
              <a:latin typeface="Cambria Math" panose="02040503050406030204" pitchFamily="18" charset="0"/>
              <a:ea typeface="Cambria Math" panose="02040503050406030204" pitchFamily="18" charset="0"/>
              <a:cs typeface="RMKPBC+PublicSans-BoldItalic"/>
            </a:endParaRPr>
          </a:p>
          <a:p>
            <a:endParaRPr lang="en-IN" dirty="0"/>
          </a:p>
        </p:txBody>
      </p:sp>
      <p:sp>
        <p:nvSpPr>
          <p:cNvPr id="5" name="TextBox 4">
            <a:extLst>
              <a:ext uri="{FF2B5EF4-FFF2-40B4-BE49-F238E27FC236}">
                <a16:creationId xmlns:a16="http://schemas.microsoft.com/office/drawing/2014/main" id="{584AD523-FCFA-9FA9-F698-430B4D8892F2}"/>
              </a:ext>
            </a:extLst>
          </p:cNvPr>
          <p:cNvSpPr txBox="1"/>
          <p:nvPr/>
        </p:nvSpPr>
        <p:spPr>
          <a:xfrm>
            <a:off x="3240913" y="1061882"/>
            <a:ext cx="5958747" cy="646331"/>
          </a:xfrm>
          <a:prstGeom prst="rect">
            <a:avLst/>
          </a:prstGeom>
          <a:noFill/>
        </p:spPr>
        <p:txBody>
          <a:bodyPr wrap="none" rtlCol="0">
            <a:spAutoFit/>
          </a:bodyPr>
          <a:lstStyle/>
          <a:p>
            <a:pPr algn="ctr"/>
            <a:r>
              <a:rPr lang="en-US" b="1" dirty="0">
                <a:solidFill>
                  <a:schemeClr val="bg1"/>
                </a:solidFill>
              </a:rPr>
              <a:t>Live Site link: </a:t>
            </a:r>
          </a:p>
          <a:p>
            <a:pPr algn="ctr"/>
            <a:r>
              <a:rPr lang="en-US" dirty="0">
                <a:solidFill>
                  <a:schemeClr val="bg1"/>
                </a:solidFill>
              </a:rPr>
              <a:t>https://theconversation.com/global/topics/news-media-8348</a:t>
            </a:r>
          </a:p>
        </p:txBody>
      </p:sp>
    </p:spTree>
    <p:extLst>
      <p:ext uri="{BB962C8B-B14F-4D97-AF65-F5344CB8AC3E}">
        <p14:creationId xmlns:p14="http://schemas.microsoft.com/office/powerpoint/2010/main" val="257798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33670AB0-CC88-B774-1CFE-92B2D9EB56B3}"/>
              </a:ext>
            </a:extLst>
          </p:cNvPr>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Tree>
    <p:extLst>
      <p:ext uri="{BB962C8B-B14F-4D97-AF65-F5344CB8AC3E}">
        <p14:creationId xmlns:p14="http://schemas.microsoft.com/office/powerpoint/2010/main" val="93400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255</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Calibri Light</vt:lpstr>
      <vt:lpstr>Cambria</vt:lpstr>
      <vt:lpstr>Cambria Math</vt:lpstr>
      <vt:lpstr>EB Garamond</vt:lpstr>
      <vt:lpstr>EB Garamond ExtraBold</vt:lpstr>
      <vt:lpstr>Public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vigneshkumar D</dc:creator>
  <cp:lastModifiedBy>charumathi balamurugan</cp:lastModifiedBy>
  <cp:revision>7</cp:revision>
  <dcterms:created xsi:type="dcterms:W3CDTF">2023-11-10T14:46:49Z</dcterms:created>
  <dcterms:modified xsi:type="dcterms:W3CDTF">2023-11-15T11:19:25Z</dcterms:modified>
</cp:coreProperties>
</file>