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83" r:id="rId26"/>
    <p:sldId id="284" r:id="rId27"/>
    <p:sldId id="276" r:id="rId28"/>
    <p:sldId id="277" r:id="rId29"/>
    <p:sldId id="278" r:id="rId30"/>
    <p:sldId id="279" r:id="rId31"/>
    <p:sldId id="280"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91"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92"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19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19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19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8782BAF7-1B10-476A-A1BA-064F032536B5}"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685800" y="1143000"/>
            <a:ext cx="5485680" cy="3085560"/>
          </a:xfrm>
          <a:prstGeom prst="rect">
            <a:avLst/>
          </a:prstGeom>
        </p:spPr>
      </p:sp>
      <p:sp>
        <p:nvSpPr>
          <p:cNvPr id="26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IN" sz="2000" b="0" strike="noStrike" spc="-1">
              <a:latin typeface="Arial"/>
            </a:endParaRPr>
          </a:p>
        </p:txBody>
      </p:sp>
      <p:sp>
        <p:nvSpPr>
          <p:cNvPr id="2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4D50BEE-03C9-46A0-A949-089B5B245D8F}" type="slidenum">
              <a:rPr lang="en-IN" sz="1200" b="0" strike="noStrike" spc="-1">
                <a:latin typeface="Times New Roman"/>
              </a:rPr>
              <a:t>4</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115"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package" Target="../embeddings/Microsoft_Excel_Worksheet.xlsx"/><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2431800" y="498600"/>
            <a:ext cx="73274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000" b="1" strike="noStrike" spc="-1">
                <a:solidFill>
                  <a:srgbClr val="000000"/>
                </a:solidFill>
                <a:latin typeface="Times New Roman"/>
                <a:ea typeface="DejaVu Sans"/>
              </a:rPr>
              <a:t>ADHIPARASAKTHI ENGINEERING COLLEGE, </a:t>
            </a:r>
            <a:endParaRPr lang="en-IN" sz="2000" b="0" strike="noStrike" spc="-1">
              <a:latin typeface="Arial"/>
            </a:endParaRPr>
          </a:p>
          <a:p>
            <a:pPr algn="ctr">
              <a:lnSpc>
                <a:spcPct val="100000"/>
              </a:lnSpc>
            </a:pPr>
            <a:r>
              <a:rPr lang="en-IN" sz="2000" b="1" strike="noStrike" spc="-1">
                <a:solidFill>
                  <a:srgbClr val="000000"/>
                </a:solidFill>
                <a:latin typeface="Times New Roman"/>
                <a:ea typeface="DejaVu Sans"/>
              </a:rPr>
              <a:t>MELMARUVATHUR</a:t>
            </a:r>
            <a:endParaRPr lang="en-IN" sz="2000" b="0" strike="noStrike" spc="-1">
              <a:latin typeface="Arial"/>
            </a:endParaRPr>
          </a:p>
          <a:p>
            <a:pPr algn="ctr">
              <a:lnSpc>
                <a:spcPct val="100000"/>
              </a:lnSpc>
            </a:pPr>
            <a:endParaRPr lang="en-IN" sz="2000" b="0" strike="noStrike" spc="-1">
              <a:latin typeface="Arial"/>
            </a:endParaRPr>
          </a:p>
        </p:txBody>
      </p:sp>
      <p:sp>
        <p:nvSpPr>
          <p:cNvPr id="197" name="CustomShape 2"/>
          <p:cNvSpPr/>
          <p:nvPr/>
        </p:nvSpPr>
        <p:spPr>
          <a:xfrm>
            <a:off x="556560" y="2530440"/>
            <a:ext cx="1107792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800" b="1" strike="noStrike" spc="-1">
                <a:solidFill>
                  <a:srgbClr val="000000"/>
                </a:solidFill>
                <a:latin typeface="Times New Roman"/>
                <a:ea typeface="DejaVu Sans"/>
              </a:rPr>
              <a:t>CUSTOMER REVIEW SENTIMENT ANALYSIS THROUGH </a:t>
            </a:r>
            <a:endParaRPr lang="en-IN" sz="2800" b="0" strike="noStrike" spc="-1">
              <a:latin typeface="Arial"/>
            </a:endParaRPr>
          </a:p>
          <a:p>
            <a:pPr algn="ctr">
              <a:lnSpc>
                <a:spcPct val="100000"/>
              </a:lnSpc>
            </a:pPr>
            <a:r>
              <a:rPr lang="en-IN" sz="2800" b="1" strike="noStrike" spc="-1">
                <a:solidFill>
                  <a:srgbClr val="000000"/>
                </a:solidFill>
                <a:latin typeface="Times New Roman"/>
                <a:ea typeface="DejaVu Sans"/>
              </a:rPr>
              <a:t>DEEP LEARNING</a:t>
            </a:r>
            <a:endParaRPr lang="en-IN" sz="2800" b="0" strike="noStrike" spc="-1">
              <a:latin typeface="Arial"/>
            </a:endParaRPr>
          </a:p>
        </p:txBody>
      </p:sp>
      <p:sp>
        <p:nvSpPr>
          <p:cNvPr id="198" name="CustomShape 3"/>
          <p:cNvSpPr/>
          <p:nvPr/>
        </p:nvSpPr>
        <p:spPr>
          <a:xfrm>
            <a:off x="6735240" y="4525200"/>
            <a:ext cx="3937680" cy="185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Times New Roman"/>
                <a:ea typeface="DejaVu Sans"/>
              </a:rPr>
              <a:t>TEAM MEMBERS:</a:t>
            </a:r>
            <a:endParaRPr lang="en-IN" sz="2000" b="0" strike="noStrike" spc="-1">
              <a:latin typeface="Arial"/>
            </a:endParaRPr>
          </a:p>
          <a:p>
            <a:pPr>
              <a:lnSpc>
                <a:spcPct val="100000"/>
              </a:lnSpc>
            </a:pPr>
            <a:r>
              <a:rPr lang="en-IN" sz="2000" b="0" strike="noStrike" spc="-1">
                <a:solidFill>
                  <a:srgbClr val="000000"/>
                </a:solidFill>
                <a:latin typeface="Times New Roman"/>
                <a:ea typeface="DejaVu Sans"/>
              </a:rPr>
              <a:t>B.CHARUMATHI (420420104007)</a:t>
            </a:r>
            <a:endParaRPr lang="en-IN" sz="2000" b="0" strike="noStrike" spc="-1">
              <a:latin typeface="Arial"/>
            </a:endParaRPr>
          </a:p>
          <a:p>
            <a:pPr>
              <a:lnSpc>
                <a:spcPct val="100000"/>
              </a:lnSpc>
            </a:pPr>
            <a:r>
              <a:rPr lang="en-IN" sz="2000" b="0" strike="noStrike" spc="-1">
                <a:solidFill>
                  <a:srgbClr val="000000"/>
                </a:solidFill>
                <a:latin typeface="Times New Roman"/>
                <a:ea typeface="Calibri"/>
              </a:rPr>
              <a:t>S.SAKTHI UMA(420420104040)</a:t>
            </a:r>
            <a:endParaRPr lang="en-IN" sz="2000" b="0" strike="noStrike" spc="-1">
              <a:latin typeface="Arial"/>
            </a:endParaRPr>
          </a:p>
          <a:p>
            <a:pPr>
              <a:lnSpc>
                <a:spcPct val="100000"/>
              </a:lnSpc>
            </a:pPr>
            <a:r>
              <a:rPr lang="en-IN" sz="2000" b="0" strike="noStrike" spc="-1">
                <a:solidFill>
                  <a:srgbClr val="000000"/>
                </a:solidFill>
                <a:latin typeface="Times New Roman"/>
                <a:ea typeface="Calibri"/>
              </a:rPr>
              <a:t>S.SANMATHI(420420104042)</a:t>
            </a:r>
            <a:endParaRPr lang="en-IN" sz="2000" b="0" strike="noStrike" spc="-1">
              <a:latin typeface="Arial"/>
            </a:endParaRPr>
          </a:p>
          <a:p>
            <a:pPr>
              <a:lnSpc>
                <a:spcPct val="100000"/>
              </a:lnSpc>
            </a:pPr>
            <a:r>
              <a:rPr lang="en-IN" sz="1800" b="0" strike="noStrike" spc="-1">
                <a:solidFill>
                  <a:srgbClr val="000000"/>
                </a:solidFill>
                <a:latin typeface="Times New Roman"/>
                <a:ea typeface="Calibri"/>
              </a:rPr>
              <a:t>G.MADHUMITHA(420420104030)</a:t>
            </a:r>
            <a:endParaRPr lang="en-IN" sz="1800" b="0" strike="noStrike" spc="-1">
              <a:latin typeface="Arial"/>
            </a:endParaRPr>
          </a:p>
          <a:p>
            <a:pPr>
              <a:lnSpc>
                <a:spcPct val="100000"/>
              </a:lnSpc>
            </a:pPr>
            <a:endParaRPr lang="en-IN" sz="1800" b="0" strike="noStrike" spc="-1">
              <a:latin typeface="Arial"/>
            </a:endParaRPr>
          </a:p>
        </p:txBody>
      </p:sp>
      <p:pic>
        <p:nvPicPr>
          <p:cNvPr id="199" name="Picture 7"/>
          <p:cNvPicPr/>
          <p:nvPr/>
        </p:nvPicPr>
        <p:blipFill>
          <a:blip r:embed="rId2"/>
          <a:stretch/>
        </p:blipFill>
        <p:spPr>
          <a:xfrm>
            <a:off x="10182240" y="366480"/>
            <a:ext cx="1481400" cy="1527120"/>
          </a:xfrm>
          <a:prstGeom prst="rect">
            <a:avLst/>
          </a:prstGeom>
          <a:ln>
            <a:noFill/>
          </a:ln>
        </p:spPr>
      </p:pic>
      <p:pic>
        <p:nvPicPr>
          <p:cNvPr id="200" name="Picture 8"/>
          <p:cNvPicPr/>
          <p:nvPr/>
        </p:nvPicPr>
        <p:blipFill>
          <a:blip r:embed="rId3"/>
          <a:stretch/>
        </p:blipFill>
        <p:spPr>
          <a:xfrm>
            <a:off x="746280" y="370800"/>
            <a:ext cx="1196280" cy="1527120"/>
          </a:xfrm>
          <a:prstGeom prst="rect">
            <a:avLst/>
          </a:prstGeom>
          <a:ln>
            <a:noFill/>
          </a:ln>
        </p:spPr>
      </p:pic>
      <p:sp>
        <p:nvSpPr>
          <p:cNvPr id="201" name="CustomShape 4"/>
          <p:cNvSpPr/>
          <p:nvPr/>
        </p:nvSpPr>
        <p:spPr>
          <a:xfrm>
            <a:off x="4144680" y="119160"/>
            <a:ext cx="322956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000" b="0" strike="noStrike" spc="-1">
                <a:solidFill>
                  <a:srgbClr val="FF0000"/>
                </a:solidFill>
                <a:latin typeface="Times New Roman"/>
                <a:ea typeface="DejaVu Sans"/>
              </a:rPr>
              <a:t>Om Sakthi</a:t>
            </a:r>
            <a:endParaRPr lang="en-IN" sz="2000" b="0" strike="noStrike" spc="-1">
              <a:latin typeface="Arial"/>
            </a:endParaRPr>
          </a:p>
        </p:txBody>
      </p:sp>
      <p:sp>
        <p:nvSpPr>
          <p:cNvPr id="202" name="CustomShape 5"/>
          <p:cNvSpPr/>
          <p:nvPr/>
        </p:nvSpPr>
        <p:spPr>
          <a:xfrm>
            <a:off x="2293920" y="1479600"/>
            <a:ext cx="78876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Times New Roman"/>
                <a:ea typeface="DejaVu Sans"/>
              </a:rPr>
              <a:t>DEPARTMENT OF COMPUTER SCIENCE AND ENGINEERING</a:t>
            </a:r>
            <a:endParaRPr lang="en-IN" sz="2000" b="0" strike="noStrike" spc="-1">
              <a:latin typeface="Arial"/>
            </a:endParaRPr>
          </a:p>
          <a:p>
            <a:pPr>
              <a:lnSpc>
                <a:spcPct val="100000"/>
              </a:lnSpc>
            </a:pPr>
            <a:endParaRPr lang="en-IN" sz="2000" b="0" strike="noStrike" spc="-1">
              <a:latin typeface="Arial"/>
            </a:endParaRPr>
          </a:p>
        </p:txBody>
      </p:sp>
      <p:sp>
        <p:nvSpPr>
          <p:cNvPr id="203" name="CustomShape 6"/>
          <p:cNvSpPr/>
          <p:nvPr/>
        </p:nvSpPr>
        <p:spPr>
          <a:xfrm>
            <a:off x="1118880" y="4525200"/>
            <a:ext cx="443376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Times New Roman"/>
                <a:ea typeface="DejaVu Sans"/>
              </a:rPr>
              <a:t>PROJECT GUIDE:</a:t>
            </a:r>
            <a:endParaRPr lang="en-IN" sz="2000" b="0" strike="noStrike" spc="-1">
              <a:latin typeface="Arial"/>
            </a:endParaRPr>
          </a:p>
          <a:p>
            <a:pPr>
              <a:lnSpc>
                <a:spcPct val="100000"/>
              </a:lnSpc>
            </a:pPr>
            <a:r>
              <a:rPr lang="en-IN" sz="2000" b="0" strike="noStrike" spc="-1">
                <a:solidFill>
                  <a:srgbClr val="000000"/>
                </a:solidFill>
                <a:latin typeface="Times New Roman"/>
                <a:ea typeface="DejaVu Sans"/>
              </a:rPr>
              <a:t> Ms. A.JAYANTHI AP/CSE</a:t>
            </a:r>
            <a:endParaRPr lang="en-IN" sz="2000" b="0" strike="noStrike" spc="-1">
              <a:latin typeface="Arial"/>
            </a:endParaRPr>
          </a:p>
        </p:txBody>
      </p:sp>
      <p:sp>
        <p:nvSpPr>
          <p:cNvPr id="204" name="CustomShape 7"/>
          <p:cNvSpPr/>
          <p:nvPr/>
        </p:nvSpPr>
        <p:spPr>
          <a:xfrm>
            <a:off x="2811960" y="2169720"/>
            <a:ext cx="5967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a:solidFill>
                  <a:srgbClr val="000000"/>
                </a:solidFill>
                <a:latin typeface="Times New Roman"/>
                <a:ea typeface="DejaVu Sans"/>
              </a:rPr>
              <a:t>CS8811 PROJECT WORK</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347120" y="0"/>
            <a:ext cx="9143280" cy="82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IN" sz="2400" b="1" strike="noStrike" spc="-1">
                <a:solidFill>
                  <a:srgbClr val="000000"/>
                </a:solidFill>
                <a:latin typeface="Times New Roman"/>
                <a:ea typeface="Calibri"/>
              </a:rPr>
              <a:t>ORGANIZATIONAL CHART</a:t>
            </a:r>
            <a:endParaRPr lang="en-IN" sz="2400" b="0" strike="noStrike" spc="-1">
              <a:latin typeface="Arial"/>
            </a:endParaRPr>
          </a:p>
        </p:txBody>
      </p:sp>
      <p:pic>
        <p:nvPicPr>
          <p:cNvPr id="220" name="Picture 3"/>
          <p:cNvPicPr/>
          <p:nvPr/>
        </p:nvPicPr>
        <p:blipFill>
          <a:blip r:embed="rId2"/>
          <a:srcRect b="7395"/>
          <a:stretch/>
        </p:blipFill>
        <p:spPr>
          <a:xfrm>
            <a:off x="1347120" y="1317600"/>
            <a:ext cx="9359640" cy="4925160"/>
          </a:xfrm>
          <a:prstGeom prst="rect">
            <a:avLst/>
          </a:prstGeom>
          <a:ln>
            <a:noFill/>
          </a:ln>
        </p:spPr>
      </p:pic>
      <p:sp>
        <p:nvSpPr>
          <p:cNvPr id="221" name="CustomShape 2"/>
          <p:cNvSpPr/>
          <p:nvPr/>
        </p:nvSpPr>
        <p:spPr>
          <a:xfrm rot="12336000">
            <a:off x="4507920" y="2881440"/>
            <a:ext cx="684720" cy="192600"/>
          </a:xfrm>
          <a:prstGeom prst="rightArrow">
            <a:avLst>
              <a:gd name="adj1" fmla="val 50000"/>
              <a:gd name="adj2" fmla="val 50000"/>
            </a:avLst>
          </a:prstGeom>
          <a:ln>
            <a:round/>
          </a:ln>
        </p:spPr>
        <p:style>
          <a:lnRef idx="2">
            <a:schemeClr val="accent1">
              <a:shade val="15000"/>
            </a:schemeClr>
          </a:lnRef>
          <a:fillRef idx="1">
            <a:schemeClr val="accent1"/>
          </a:fillRef>
          <a:effectRef idx="0">
            <a:schemeClr val="accent1"/>
          </a:effectRef>
          <a:fontRef idx="minor"/>
        </p:style>
      </p:sp>
      <p:sp>
        <p:nvSpPr>
          <p:cNvPr id="222" name="CustomShape 3"/>
          <p:cNvSpPr/>
          <p:nvPr/>
        </p:nvSpPr>
        <p:spPr>
          <a:xfrm rot="1510800">
            <a:off x="7224120" y="4293360"/>
            <a:ext cx="411840" cy="203040"/>
          </a:xfrm>
          <a:prstGeom prst="rightArrow">
            <a:avLst>
              <a:gd name="adj1" fmla="val 50000"/>
              <a:gd name="adj2" fmla="val 50000"/>
            </a:avLst>
          </a:prstGeom>
          <a:ln>
            <a:round/>
          </a:ln>
        </p:spPr>
        <p:style>
          <a:lnRef idx="2">
            <a:schemeClr val="accent1">
              <a:shade val="15000"/>
            </a:schemeClr>
          </a:lnRef>
          <a:fillRef idx="1">
            <a:schemeClr val="accent1"/>
          </a:fillRef>
          <a:effectRef idx="0">
            <a:schemeClr val="accent1"/>
          </a:effectRef>
          <a:fontRef idx="minor"/>
        </p:style>
      </p:sp>
      <p:sp>
        <p:nvSpPr>
          <p:cNvPr id="223" name="CustomShape 4"/>
          <p:cNvSpPr/>
          <p:nvPr/>
        </p:nvSpPr>
        <p:spPr>
          <a:xfrm rot="8854200">
            <a:off x="4397400" y="4359600"/>
            <a:ext cx="590040" cy="226800"/>
          </a:xfrm>
          <a:prstGeom prst="rightArrow">
            <a:avLst>
              <a:gd name="adj1" fmla="val 50000"/>
              <a:gd name="adj2" fmla="val 50000"/>
            </a:avLst>
          </a:prstGeom>
          <a:ln>
            <a:round/>
          </a:ln>
        </p:spPr>
        <p:style>
          <a:lnRef idx="2">
            <a:schemeClr val="accent1">
              <a:shade val="15000"/>
            </a:schemeClr>
          </a:lnRef>
          <a:fillRef idx="1">
            <a:schemeClr val="accent1"/>
          </a:fillRef>
          <a:effectRef idx="0">
            <a:schemeClr val="accent1"/>
          </a:effectRef>
          <a:fontRef idx="minor"/>
        </p:style>
      </p:sp>
      <p:sp>
        <p:nvSpPr>
          <p:cNvPr id="224" name="CustomShape 5"/>
          <p:cNvSpPr/>
          <p:nvPr/>
        </p:nvSpPr>
        <p:spPr>
          <a:xfrm rot="20238000">
            <a:off x="6963480" y="2950200"/>
            <a:ext cx="684720" cy="192600"/>
          </a:xfrm>
          <a:prstGeom prst="rightArrow">
            <a:avLst>
              <a:gd name="adj1" fmla="val 50000"/>
              <a:gd name="adj2" fmla="val 50000"/>
            </a:avLst>
          </a:prstGeom>
          <a:ln>
            <a:round/>
          </a:ln>
        </p:spPr>
        <p:style>
          <a:lnRef idx="2">
            <a:schemeClr val="accent1">
              <a:shade val="15000"/>
            </a:schemeClr>
          </a:lnRef>
          <a:fillRef idx="1">
            <a:schemeClr val="accent1"/>
          </a:fillRef>
          <a:effectRef idx="0">
            <a:schemeClr val="accent1"/>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347120" y="0"/>
            <a:ext cx="9143280" cy="82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IN" sz="2400" b="1" strike="noStrike" spc="-1">
                <a:solidFill>
                  <a:srgbClr val="000000"/>
                </a:solidFill>
                <a:latin typeface="Times New Roman"/>
                <a:ea typeface="Calibri"/>
              </a:rPr>
              <a:t>ALGORITHM</a:t>
            </a:r>
            <a:endParaRPr lang="en-IN" sz="2400" b="0" strike="noStrike" spc="-1">
              <a:latin typeface="Arial"/>
            </a:endParaRPr>
          </a:p>
        </p:txBody>
      </p:sp>
      <p:sp>
        <p:nvSpPr>
          <p:cNvPr id="226" name="CustomShape 2"/>
          <p:cNvSpPr/>
          <p:nvPr/>
        </p:nvSpPr>
        <p:spPr>
          <a:xfrm>
            <a:off x="1080000" y="1420200"/>
            <a:ext cx="10727640" cy="84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040C28"/>
                </a:solidFill>
                <a:latin typeface="Times New Roman"/>
                <a:ea typeface="DejaVu Sans"/>
              </a:rPr>
              <a:t>        Boosting algorithms are a class of machine learning techniques.</a:t>
            </a:r>
            <a:endParaRPr lang="en-IN" sz="2200" b="0" strike="noStrike" spc="-1">
              <a:latin typeface="Arial"/>
            </a:endParaRPr>
          </a:p>
          <a:p>
            <a:pPr algn="just">
              <a:lnSpc>
                <a:spcPct val="100000"/>
              </a:lnSpc>
            </a:pPr>
            <a:r>
              <a:rPr lang="en-IN" sz="2200" b="0" strike="noStrike" spc="-1">
                <a:solidFill>
                  <a:srgbClr val="040C28"/>
                </a:solidFill>
                <a:latin typeface="Times New Roman"/>
                <a:ea typeface="DejaVu Sans"/>
              </a:rPr>
              <a:t>       Boosting algorithms can be highly effective in extracting sentiment information from text data</a:t>
            </a: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r>
              <a:rPr lang="en-IN" sz="2200" b="1" strike="noStrike" spc="-1">
                <a:solidFill>
                  <a:srgbClr val="000000"/>
                </a:solidFill>
                <a:latin typeface="Times New Roman"/>
                <a:ea typeface="Times New Roman"/>
              </a:rPr>
              <a:t>SUPERVISED LEARNING</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An algorithm uses training data and feedback from humans to learn the relationship of given inputs to a given output.</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  Classification task</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  Regression task</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LOGISTIC REGRESSION</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 Logistic regression is commonly used for binary classification tasks, where the goal is to classify data into one of two categories. In customer review sentiment analysis, these categories are typically "positive" and "negative."</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a:t>
            </a:r>
            <a:endParaRPr lang="en-IN" sz="2200" b="0" strike="noStrike" spc="-1">
              <a:latin typeface="Arial"/>
            </a:endParaRPr>
          </a:p>
          <a:p>
            <a:pPr>
              <a:lnSpc>
                <a:spcPct val="100000"/>
              </a:lnSpc>
            </a:pPr>
            <a:endParaRPr lang="en-IN" sz="2200" b="0" strike="noStrike" spc="-1">
              <a:latin typeface="Arial"/>
            </a:endParaRPr>
          </a:p>
          <a:p>
            <a:pPr algn="just">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r>
              <a:rPr lang="en-IN" sz="2200" b="0" strike="noStrike" spc="-1">
                <a:solidFill>
                  <a:srgbClr val="040C28"/>
                </a:solidFill>
                <a:latin typeface="Times New Roman"/>
                <a:ea typeface="DejaVu Sans"/>
              </a:rPr>
              <a:t> </a:t>
            </a:r>
            <a:endParaRPr lang="en-IN" sz="2200" b="0" strike="noStrike" spc="-1">
              <a:latin typeface="Arial"/>
            </a:endParaRPr>
          </a:p>
        </p:txBody>
      </p:sp>
      <p:sp>
        <p:nvSpPr>
          <p:cNvPr id="227" name="CustomShape 3"/>
          <p:cNvSpPr/>
          <p:nvPr/>
        </p:nvSpPr>
        <p:spPr>
          <a:xfrm>
            <a:off x="720000" y="1080000"/>
            <a:ext cx="62636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Times New Roman"/>
                <a:ea typeface="DejaVu Sans"/>
              </a:rPr>
              <a:t>      </a:t>
            </a:r>
            <a:r>
              <a:rPr lang="en-IN" sz="2200" b="1" strike="noStrike" spc="-1">
                <a:solidFill>
                  <a:srgbClr val="000000"/>
                </a:solidFill>
                <a:latin typeface="Times New Roman"/>
                <a:ea typeface="Times New Roman"/>
              </a:rPr>
              <a:t>BOOSTING ALGORITHMN</a:t>
            </a:r>
            <a:endParaRPr lang="en-IN" sz="2200" b="0" strike="noStrike" spc="-1">
              <a:latin typeface="Arial"/>
            </a:endParaRPr>
          </a:p>
        </p:txBody>
      </p:sp>
      <p:sp>
        <p:nvSpPr>
          <p:cNvPr id="228" name="CustomShape 4"/>
          <p:cNvSpPr/>
          <p:nvPr/>
        </p:nvSpPr>
        <p:spPr>
          <a:xfrm>
            <a:off x="1474920" y="3659040"/>
            <a:ext cx="937908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202124"/>
                </a:solidFill>
                <a:latin typeface="Times New Roman"/>
                <a:ea typeface="DejaVu Sans"/>
              </a:rPr>
              <a:t>                   </a:t>
            </a:r>
            <a:endParaRPr lang="en-IN" sz="2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720000" y="21240"/>
            <a:ext cx="10461600" cy="962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Times New Roman"/>
                <a:ea typeface="Times New Roman"/>
              </a:rPr>
              <a:t>NAIVE BAYES</a:t>
            </a:r>
            <a:r>
              <a:rPr lang="en-IN" sz="1800" b="0" strike="noStrike" spc="-1">
                <a:solidFill>
                  <a:srgbClr val="000000"/>
                </a:solidFill>
                <a:latin typeface="Arial"/>
                <a:ea typeface="Times New Roman"/>
              </a:rPr>
              <a:t>   </a:t>
            </a:r>
            <a:endParaRPr lang="en-IN" sz="1800" b="0" strike="noStrike" spc="-1">
              <a:latin typeface="Arial"/>
            </a:endParaRPr>
          </a:p>
          <a:p>
            <a:pPr>
              <a:lnSpc>
                <a:spcPct val="100000"/>
              </a:lnSpc>
            </a:pPr>
            <a:r>
              <a:rPr lang="en-IN" sz="1800" b="0" strike="noStrike" spc="-1">
                <a:solidFill>
                  <a:srgbClr val="000000"/>
                </a:solidFill>
                <a:latin typeface="Arial"/>
                <a:ea typeface="Microsoft YaHei"/>
              </a:rPr>
              <a:t>    T</a:t>
            </a:r>
            <a:r>
              <a:rPr lang="en-IN" sz="2200" b="0" strike="noStrike" spc="-1">
                <a:solidFill>
                  <a:srgbClr val="040C28"/>
                </a:solidFill>
                <a:latin typeface="Times New Roman"/>
                <a:ea typeface="Microsoft YaHei"/>
              </a:rPr>
              <a:t>he Bayesian method is a classification method that makes use of the Bayesian</a:t>
            </a:r>
            <a:endParaRPr lang="en-IN" sz="2200" b="0" strike="noStrike" spc="-1">
              <a:latin typeface="Arial"/>
            </a:endParaRPr>
          </a:p>
          <a:p>
            <a:pPr>
              <a:lnSpc>
                <a:spcPct val="100000"/>
              </a:lnSpc>
            </a:pPr>
            <a:r>
              <a:rPr lang="en-IN" sz="2200" b="0" strike="noStrike" spc="-1">
                <a:solidFill>
                  <a:srgbClr val="040C28"/>
                </a:solidFill>
                <a:latin typeface="Times New Roman"/>
                <a:ea typeface="Microsoft YaHei"/>
              </a:rPr>
              <a:t>theorem. The theorem updates the prior knowledge of an event with the independent</a:t>
            </a:r>
            <a:endParaRPr lang="en-IN" sz="2200" b="0" strike="noStrike" spc="-1">
              <a:latin typeface="Arial"/>
            </a:endParaRPr>
          </a:p>
          <a:p>
            <a:pPr>
              <a:lnSpc>
                <a:spcPct val="100000"/>
              </a:lnSpc>
            </a:pPr>
            <a:r>
              <a:rPr lang="en-IN" sz="2200" b="0" strike="noStrike" spc="-1">
                <a:solidFill>
                  <a:srgbClr val="040C28"/>
                </a:solidFill>
                <a:latin typeface="Times New Roman"/>
                <a:ea typeface="Microsoft YaHei"/>
              </a:rPr>
              <a:t>probability of each feature that can affect the event.</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SVM </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SVM can also be combined with other models to create ensemble methods, such as boosting or stacking, to improve sentiment analysis accuracy.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RANDOM FOREST</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Random Forest is widely used for classification, making it suitable for customer review sentiment analysis, where the objective is to classify reviews into "positive" or "negative."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RNN</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 RNNare a type of neural network designed for processing sequences, which makes them well-suited for tasks involving time-series data, text, and other sequential information.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GRADIENT- BOOSTING TREES</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It is a state-of-the-art classification/regression technique. It is focusing on the error</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committed by the previous trees and tries to correct it.</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1800" b="0" strike="noStrike" spc="-1">
                <a:solidFill>
                  <a:srgbClr val="000000"/>
                </a:solidFill>
                <a:latin typeface="Arial"/>
                <a:ea typeface="Times New Roman"/>
              </a:rPr>
              <a:t>   </a:t>
            </a:r>
            <a:endParaRPr lang="en-IN" sz="1800" b="0" strike="noStrike" spc="-1">
              <a:latin typeface="Arial"/>
            </a:endParaRPr>
          </a:p>
          <a:p>
            <a:pPr>
              <a:lnSpc>
                <a:spcPct val="100000"/>
              </a:lnSpc>
            </a:pPr>
            <a:r>
              <a:rPr lang="en-IN" sz="1800" b="0" strike="noStrike" spc="-1">
                <a:solidFill>
                  <a:srgbClr val="000000"/>
                </a:solidFill>
                <a:latin typeface="Arial"/>
                <a:ea typeface="Times New Roman"/>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864000"/>
            <a:ext cx="10972080" cy="4717440"/>
          </a:xfrm>
          <a:prstGeom prst="rect">
            <a:avLst/>
          </a:prstGeom>
          <a:noFill/>
          <a:ln>
            <a:noFill/>
          </a:ln>
        </p:spPr>
        <p:style>
          <a:lnRef idx="0">
            <a:scrgbClr r="0" g="0" b="0"/>
          </a:lnRef>
          <a:fillRef idx="0">
            <a:scrgbClr r="0" g="0" b="0"/>
          </a:fillRef>
          <a:effectRef idx="0">
            <a:scrgbClr r="0" g="0" b="0"/>
          </a:effectRef>
          <a:fontRef idx="minor"/>
        </p:style>
      </p:sp>
      <p:pic>
        <p:nvPicPr>
          <p:cNvPr id="231" name="Picture 230"/>
          <p:cNvPicPr/>
          <p:nvPr/>
        </p:nvPicPr>
        <p:blipFill>
          <a:blip r:embed="rId2"/>
          <a:stretch/>
        </p:blipFill>
        <p:spPr>
          <a:xfrm>
            <a:off x="2969640" y="1733400"/>
            <a:ext cx="6267600" cy="33998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864000" y="947160"/>
            <a:ext cx="4968000" cy="708840"/>
          </a:xfrm>
          <a:prstGeom prst="rect">
            <a:avLst/>
          </a:prstGeom>
          <a:noFill/>
          <a:ln>
            <a:noFill/>
          </a:ln>
        </p:spPr>
        <p:txBody>
          <a:bodyPr lIns="90000" tIns="45000" rIns="90000" bIns="45000">
            <a:spAutoFit/>
          </a:bodyPr>
          <a:lstStyle/>
          <a:p>
            <a:r>
              <a:rPr lang="en-IN" sz="2200" b="1" strike="noStrike" spc="-1">
                <a:solidFill>
                  <a:srgbClr val="000000"/>
                </a:solidFill>
                <a:latin typeface="Times New Roman"/>
                <a:ea typeface="DejaVu Sans"/>
              </a:rPr>
              <a:t>HARDWARE REGUIREMENTS</a:t>
            </a:r>
            <a:endParaRPr lang="en-IN" sz="2200" b="0" strike="noStrike" spc="-1">
              <a:latin typeface="Arial"/>
            </a:endParaRPr>
          </a:p>
        </p:txBody>
      </p:sp>
      <p:sp>
        <p:nvSpPr>
          <p:cNvPr id="233" name="TextShape 2"/>
          <p:cNvSpPr txBox="1"/>
          <p:nvPr/>
        </p:nvSpPr>
        <p:spPr>
          <a:xfrm>
            <a:off x="1152000" y="1584000"/>
            <a:ext cx="5184000" cy="2808000"/>
          </a:xfrm>
          <a:prstGeom prst="rect">
            <a:avLst/>
          </a:prstGeom>
          <a:noFill/>
          <a:ln>
            <a:noFill/>
          </a:ln>
        </p:spPr>
        <p:txBody>
          <a:bodyPr lIns="90000" tIns="45000" rIns="90000" bIns="45000">
            <a:spAutoFit/>
          </a:bodyPr>
          <a:lstStyle/>
          <a:p>
            <a:r>
              <a:rPr lang="en-IN" sz="2200" b="0" strike="noStrike" spc="-1">
                <a:solidFill>
                  <a:srgbClr val="000000"/>
                </a:solidFill>
                <a:latin typeface="Times New Roman"/>
                <a:ea typeface="DejaVu Sans"/>
              </a:rPr>
              <a:t>• OS : Windows 7,8 and 10 ( 32 and 64 bit)</a:t>
            </a:r>
            <a:endParaRPr lang="en-IN" sz="2200" b="0" strike="noStrike" spc="-1">
              <a:latin typeface="Arial"/>
            </a:endParaRPr>
          </a:p>
          <a:p>
            <a:r>
              <a:rPr lang="en-IN" sz="2200" b="0" strike="noStrike" spc="-1">
                <a:solidFill>
                  <a:srgbClr val="000000"/>
                </a:solidFill>
                <a:latin typeface="Times New Roman"/>
                <a:ea typeface="DejaVu Sans"/>
              </a:rPr>
              <a:t>• RAM : 4 GB</a:t>
            </a:r>
            <a:endParaRPr lang="en-IN" sz="2200" b="0" strike="noStrike" spc="-1">
              <a:latin typeface="Arial"/>
            </a:endParaRPr>
          </a:p>
          <a:p>
            <a:endParaRPr lang="en-IN" sz="2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720000" y="680400"/>
            <a:ext cx="5760000" cy="399600"/>
          </a:xfrm>
          <a:prstGeom prst="rect">
            <a:avLst/>
          </a:prstGeom>
          <a:noFill/>
          <a:ln>
            <a:noFill/>
          </a:ln>
        </p:spPr>
        <p:txBody>
          <a:bodyPr lIns="90000" tIns="45000" rIns="90000" bIns="45000">
            <a:spAutoFit/>
          </a:bodyPr>
          <a:lstStyle/>
          <a:p>
            <a:r>
              <a:rPr lang="en-IN" sz="2200" b="1" strike="noStrike" spc="-1">
                <a:solidFill>
                  <a:srgbClr val="000000"/>
                </a:solidFill>
                <a:latin typeface="Times New Roman"/>
                <a:ea typeface="DejaVu Sans"/>
              </a:rPr>
              <a:t>SOFTWARE REGUIREMENTS</a:t>
            </a:r>
            <a:endParaRPr lang="en-IN" sz="2200" b="0" strike="noStrike" spc="-1">
              <a:latin typeface="Arial"/>
            </a:endParaRPr>
          </a:p>
        </p:txBody>
      </p:sp>
      <p:sp>
        <p:nvSpPr>
          <p:cNvPr id="235" name="TextShape 2"/>
          <p:cNvSpPr txBox="1"/>
          <p:nvPr/>
        </p:nvSpPr>
        <p:spPr>
          <a:xfrm>
            <a:off x="1440000" y="1224000"/>
            <a:ext cx="3816000" cy="3182760"/>
          </a:xfrm>
          <a:prstGeom prst="rect">
            <a:avLst/>
          </a:prstGeom>
          <a:noFill/>
          <a:ln>
            <a:noFill/>
          </a:ln>
        </p:spPr>
        <p:txBody>
          <a:bodyPr lIns="90000" tIns="45000" rIns="90000" bIns="45000">
            <a:spAutoFit/>
          </a:bodyPr>
          <a:lstStyle/>
          <a:p>
            <a:r>
              <a:rPr lang="en-IN" sz="2200" b="0" strike="noStrike" spc="-1">
                <a:solidFill>
                  <a:srgbClr val="000000"/>
                </a:solidFill>
                <a:latin typeface="Times New Roman"/>
                <a:ea typeface="DejaVu Sans"/>
              </a:rPr>
              <a:t>• Anaconda Navigator</a:t>
            </a:r>
            <a:endParaRPr lang="en-IN" sz="2200" b="0" strike="noStrike" spc="-1">
              <a:latin typeface="Arial"/>
            </a:endParaRPr>
          </a:p>
          <a:p>
            <a:r>
              <a:rPr lang="en-IN" sz="2200" b="0" strike="noStrike" spc="-1">
                <a:solidFill>
                  <a:srgbClr val="000000"/>
                </a:solidFill>
                <a:latin typeface="Times New Roman"/>
                <a:ea typeface="DejaVu Sans"/>
              </a:rPr>
              <a:t>• Python language</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Jupiter notebook</a:t>
            </a:r>
            <a:br/>
            <a:r>
              <a:rPr lang="en-IN" sz="2200" b="0" strike="noStrike" spc="-1">
                <a:solidFill>
                  <a:srgbClr val="000000"/>
                </a:solidFill>
                <a:latin typeface="Times New Roman"/>
                <a:ea typeface="DejaVu Sans"/>
              </a:rPr>
              <a:t>• Numpy</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Matplotlib</a:t>
            </a:r>
            <a:endParaRPr lang="en-IN" sz="2200" b="0" strike="noStrike" spc="-1">
              <a:latin typeface="Arial"/>
            </a:endParaRPr>
          </a:p>
          <a:p>
            <a:r>
              <a:rPr lang="en-IN" sz="2200" b="0" strike="noStrike" spc="-1">
                <a:solidFill>
                  <a:srgbClr val="000000"/>
                </a:solidFill>
                <a:latin typeface="Times New Roman"/>
                <a:ea typeface="DejaVu Sans"/>
              </a:rPr>
              <a:t>• Sklearn</a:t>
            </a:r>
            <a:endParaRPr lang="en-IN" sz="2200" b="0" strike="noStrike" spc="-1">
              <a:latin typeface="Arial"/>
            </a:endParaRPr>
          </a:p>
          <a:p>
            <a:r>
              <a:rPr lang="en-IN" sz="2200" b="0" strike="noStrike" spc="-1">
                <a:solidFill>
                  <a:srgbClr val="000000"/>
                </a:solidFill>
                <a:latin typeface="Times New Roman"/>
                <a:ea typeface="DejaVu Sans"/>
              </a:rPr>
              <a:t>• Seaborm</a:t>
            </a:r>
            <a:endParaRPr lang="en-IN" sz="2200" b="0" strike="noStrike" spc="-1">
              <a:latin typeface="Arial"/>
            </a:endParaRPr>
          </a:p>
          <a:p>
            <a:r>
              <a:rPr lang="en-IN" sz="2200" b="0" strike="noStrike" spc="-1">
                <a:solidFill>
                  <a:srgbClr val="000000"/>
                </a:solidFill>
                <a:latin typeface="Times New Roman"/>
                <a:ea typeface="DejaVu Sans"/>
              </a:rPr>
              <a:t>• Pandas</a:t>
            </a:r>
            <a:endParaRPr lang="en-IN" sz="2200" b="0" strike="noStrike" spc="-1">
              <a:latin typeface="Arial"/>
            </a:endParaRPr>
          </a:p>
          <a:p>
            <a:endParaRPr lang="en-IN" sz="2200" b="0" strike="noStrike" spc="-1">
              <a:latin typeface="Arial"/>
            </a:endParaRPr>
          </a:p>
          <a:p>
            <a:endParaRPr lang="en-IN" sz="2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769320" y="153360"/>
            <a:ext cx="10514880" cy="87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400" b="1" strike="noStrike" spc="-1">
                <a:solidFill>
                  <a:srgbClr val="000000"/>
                </a:solidFill>
                <a:latin typeface="Times New Roman"/>
              </a:rPr>
              <a:t>EXPECTED I/P AND O/P OF MODULES</a:t>
            </a:r>
            <a:endParaRPr lang="en-IN" sz="2400" b="0" strike="noStrike" spc="-1">
              <a:latin typeface="Arial"/>
            </a:endParaRPr>
          </a:p>
        </p:txBody>
      </p:sp>
      <p:sp>
        <p:nvSpPr>
          <p:cNvPr id="237" name="CustomShape 2"/>
          <p:cNvSpPr/>
          <p:nvPr/>
        </p:nvSpPr>
        <p:spPr>
          <a:xfrm>
            <a:off x="985680" y="1767240"/>
            <a:ext cx="3378960" cy="1324800"/>
          </a:xfrm>
          <a:prstGeom prst="roundRect">
            <a:avLst>
              <a:gd name="adj" fmla="val 16667"/>
            </a:avLst>
          </a:prstGeom>
          <a:gradFill rotWithShape="0">
            <a:gsLst>
              <a:gs pos="0">
                <a:srgbClr val="A8B7DF"/>
              </a:gs>
              <a:gs pos="100000">
                <a:srgbClr val="9AABD9"/>
              </a:gs>
            </a:gsLst>
            <a:lin ang="5400000"/>
          </a:gradFill>
          <a:ln>
            <a:solidFill>
              <a:srgbClr val="3F6EC2"/>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nSpc>
                <a:spcPct val="100000"/>
              </a:lnSpc>
            </a:pPr>
            <a:endParaRPr lang="en-IN" sz="1800" b="0" strike="noStrike" spc="-1">
              <a:latin typeface="Arial"/>
            </a:endParaRPr>
          </a:p>
          <a:p>
            <a:pPr algn="ctr">
              <a:lnSpc>
                <a:spcPct val="100000"/>
              </a:lnSpc>
            </a:pPr>
            <a:r>
              <a:rPr lang="en-IN" sz="2000" b="0" strike="noStrike" spc="-1">
                <a:solidFill>
                  <a:srgbClr val="000000"/>
                </a:solidFill>
                <a:latin typeface="Times New Roman"/>
                <a:ea typeface="DejaVu Sans"/>
              </a:rPr>
              <a:t>TO COLLECT AND STORE THE PRODUCT REVIEW IN A DATASET</a:t>
            </a:r>
            <a:endParaRPr lang="en-IN" sz="2000" b="0" strike="noStrike" spc="-1">
              <a:latin typeface="Arial"/>
            </a:endParaRPr>
          </a:p>
          <a:p>
            <a:pPr algn="ctr">
              <a:lnSpc>
                <a:spcPct val="100000"/>
              </a:lnSpc>
            </a:pPr>
            <a:endParaRPr lang="en-IN" sz="2000" b="0" strike="noStrike" spc="-1">
              <a:latin typeface="Arial"/>
            </a:endParaRPr>
          </a:p>
        </p:txBody>
      </p:sp>
      <p:sp>
        <p:nvSpPr>
          <p:cNvPr id="238" name="CustomShape 3"/>
          <p:cNvSpPr/>
          <p:nvPr/>
        </p:nvSpPr>
        <p:spPr>
          <a:xfrm>
            <a:off x="7558560" y="1767240"/>
            <a:ext cx="3234240" cy="1557720"/>
          </a:xfrm>
          <a:prstGeom prst="roundRect">
            <a:avLst>
              <a:gd name="adj" fmla="val 16667"/>
            </a:avLst>
          </a:prstGeom>
          <a:gradFill rotWithShape="0">
            <a:gsLst>
              <a:gs pos="0">
                <a:srgbClr val="A8B7DF"/>
              </a:gs>
              <a:gs pos="100000">
                <a:srgbClr val="9AABD9"/>
              </a:gs>
            </a:gsLst>
            <a:lin ang="5400000"/>
          </a:gradFill>
          <a:ln>
            <a:solidFill>
              <a:srgbClr val="3F6EC2"/>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pPr>
            <a:r>
              <a:rPr lang="en-IN" sz="2000" b="0" strike="noStrike" spc="-1">
                <a:solidFill>
                  <a:srgbClr val="000000"/>
                </a:solidFill>
                <a:latin typeface="Times New Roman"/>
                <a:ea typeface="DejaVu Sans"/>
              </a:rPr>
              <a:t>SHOW THE REMARK WITH THREE DIFFERENT EMOTIONS THROUGH WEB APPLICATION</a:t>
            </a:r>
            <a:endParaRPr lang="en-IN" sz="2000" b="0" strike="noStrike" spc="-1">
              <a:latin typeface="Arial"/>
            </a:endParaRPr>
          </a:p>
        </p:txBody>
      </p:sp>
      <p:sp>
        <p:nvSpPr>
          <p:cNvPr id="239" name="CustomShape 4"/>
          <p:cNvSpPr/>
          <p:nvPr/>
        </p:nvSpPr>
        <p:spPr>
          <a:xfrm>
            <a:off x="7558560" y="4173840"/>
            <a:ext cx="3234240" cy="1071000"/>
          </a:xfrm>
          <a:prstGeom prst="roundRect">
            <a:avLst>
              <a:gd name="adj" fmla="val 16667"/>
            </a:avLst>
          </a:prstGeom>
          <a:gradFill rotWithShape="0">
            <a:gsLst>
              <a:gs pos="0">
                <a:srgbClr val="D1D1D1"/>
              </a:gs>
              <a:gs pos="100000">
                <a:srgbClr val="C7C7C7"/>
              </a:gs>
            </a:gsLst>
            <a:lin ang="5400000"/>
          </a:gradFill>
          <a:ln>
            <a:solidFill>
              <a:srgbClr val="A1A1A1"/>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IN" sz="2000" b="0" strike="noStrike" spc="-1">
                <a:solidFill>
                  <a:srgbClr val="000000"/>
                </a:solidFill>
                <a:latin typeface="Times New Roman"/>
                <a:ea typeface="DejaVu Sans"/>
              </a:rPr>
              <a:t>TO DEVELOP A WEB APPLICATION</a:t>
            </a:r>
            <a:endParaRPr lang="en-IN" sz="2000" b="0" strike="noStrike" spc="-1">
              <a:latin typeface="Arial"/>
            </a:endParaRPr>
          </a:p>
        </p:txBody>
      </p:sp>
      <p:sp>
        <p:nvSpPr>
          <p:cNvPr id="240" name="CustomShape 5"/>
          <p:cNvSpPr/>
          <p:nvPr/>
        </p:nvSpPr>
        <p:spPr>
          <a:xfrm>
            <a:off x="985680" y="4173840"/>
            <a:ext cx="3378960" cy="1154520"/>
          </a:xfrm>
          <a:prstGeom prst="roundRect">
            <a:avLst>
              <a:gd name="adj" fmla="val 16667"/>
            </a:avLst>
          </a:prstGeom>
          <a:gradFill rotWithShape="0">
            <a:gsLst>
              <a:gs pos="0">
                <a:srgbClr val="D1D1D1"/>
              </a:gs>
              <a:gs pos="100000">
                <a:srgbClr val="C7C7C7"/>
              </a:gs>
            </a:gsLst>
            <a:lin ang="5400000"/>
          </a:gradFill>
          <a:ln>
            <a:solidFill>
              <a:srgbClr val="A1A1A1"/>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IN" sz="2000" b="0" strike="noStrike" spc="-1">
                <a:solidFill>
                  <a:srgbClr val="000000"/>
                </a:solidFill>
                <a:latin typeface="Times New Roman"/>
                <a:ea typeface="DejaVu Sans"/>
              </a:rPr>
              <a:t>THE DATASET IS ANALYZED USING DEEP LEARNING</a:t>
            </a:r>
            <a:endParaRPr lang="en-IN" sz="2000" b="0" strike="noStrike" spc="-1">
              <a:latin typeface="Arial"/>
            </a:endParaRPr>
          </a:p>
        </p:txBody>
      </p:sp>
      <p:sp>
        <p:nvSpPr>
          <p:cNvPr id="241" name="CustomShape 6"/>
          <p:cNvSpPr/>
          <p:nvPr/>
        </p:nvSpPr>
        <p:spPr>
          <a:xfrm>
            <a:off x="1398600" y="1015200"/>
            <a:ext cx="225072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200" b="1" strike="noStrike" spc="-1">
                <a:solidFill>
                  <a:srgbClr val="000000"/>
                </a:solidFill>
                <a:latin typeface="Times New Roman"/>
                <a:ea typeface="DejaVu Sans"/>
              </a:rPr>
              <a:t>MODULE1 (INPUT)</a:t>
            </a:r>
            <a:endParaRPr lang="en-IN" sz="2200" b="0" strike="noStrike" spc="-1">
              <a:latin typeface="Arial"/>
            </a:endParaRPr>
          </a:p>
        </p:txBody>
      </p:sp>
      <p:sp>
        <p:nvSpPr>
          <p:cNvPr id="242" name="CustomShape 7"/>
          <p:cNvSpPr/>
          <p:nvPr/>
        </p:nvSpPr>
        <p:spPr>
          <a:xfrm>
            <a:off x="8050320" y="3742920"/>
            <a:ext cx="225072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200" b="1" strike="noStrike" spc="-1">
                <a:solidFill>
                  <a:srgbClr val="000000"/>
                </a:solidFill>
                <a:latin typeface="Times New Roman"/>
                <a:ea typeface="DejaVu Sans"/>
              </a:rPr>
              <a:t>MODULE 3</a:t>
            </a:r>
            <a:endParaRPr lang="en-IN" sz="2200" b="0" strike="noStrike" spc="-1">
              <a:latin typeface="Arial"/>
            </a:endParaRPr>
          </a:p>
        </p:txBody>
      </p:sp>
      <p:sp>
        <p:nvSpPr>
          <p:cNvPr id="243" name="CustomShape 8"/>
          <p:cNvSpPr/>
          <p:nvPr/>
        </p:nvSpPr>
        <p:spPr>
          <a:xfrm>
            <a:off x="8050320" y="969120"/>
            <a:ext cx="225072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200" b="1" strike="noStrike" spc="-1">
                <a:solidFill>
                  <a:srgbClr val="000000"/>
                </a:solidFill>
                <a:latin typeface="Times New Roman"/>
                <a:ea typeface="DejaVu Sans"/>
              </a:rPr>
              <a:t>MODULE 4</a:t>
            </a:r>
            <a:endParaRPr lang="en-IN" sz="2200" b="0" strike="noStrike" spc="-1">
              <a:latin typeface="Arial"/>
            </a:endParaRPr>
          </a:p>
          <a:p>
            <a:pPr algn="ctr">
              <a:lnSpc>
                <a:spcPct val="100000"/>
              </a:lnSpc>
            </a:pPr>
            <a:r>
              <a:rPr lang="en-IN" sz="2200" b="1" strike="noStrike" spc="-1">
                <a:solidFill>
                  <a:srgbClr val="000000"/>
                </a:solidFill>
                <a:latin typeface="Times New Roman"/>
                <a:ea typeface="DejaVu Sans"/>
              </a:rPr>
              <a:t>(OUTPUT)</a:t>
            </a:r>
            <a:endParaRPr lang="en-IN" sz="2200" b="0" strike="noStrike" spc="-1">
              <a:latin typeface="Arial"/>
            </a:endParaRPr>
          </a:p>
        </p:txBody>
      </p:sp>
      <p:sp>
        <p:nvSpPr>
          <p:cNvPr id="244" name="CustomShape 9"/>
          <p:cNvSpPr/>
          <p:nvPr/>
        </p:nvSpPr>
        <p:spPr>
          <a:xfrm>
            <a:off x="1516680" y="3765240"/>
            <a:ext cx="225072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200" b="1" strike="noStrike" spc="-1">
                <a:solidFill>
                  <a:srgbClr val="000000"/>
                </a:solidFill>
                <a:latin typeface="Times New Roman"/>
                <a:ea typeface="DejaVu Sans"/>
              </a:rPr>
              <a:t>MODULE 2</a:t>
            </a:r>
            <a:endParaRPr lang="en-IN" sz="2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792000" y="432000"/>
            <a:ext cx="9575640" cy="1014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Times New Roman"/>
                <a:ea typeface="Times New Roman"/>
              </a:rPr>
              <a:t>MODULE 1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DATA PROCESSING </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Data preprocessing is a crucial step in customer review sentiment analysis</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through deep learning.</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It involves cleaning, transforming, and preparing the raw text</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data to make it suitable for input into a deep learning model.</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MODULE 2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DATA INTEGRATION</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Data integration in the context of customer review sentiment analysis involves</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combining and merging data from multiple sources .</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And to create a comprehensive dataset for training and testing deep learning models.</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792000" y="432360"/>
            <a:ext cx="9575640" cy="980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Times New Roman"/>
                <a:ea typeface="Times New Roman"/>
              </a:rPr>
              <a:t>MODULE 3:</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DATA CLEANING</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Data cleaning is a crucial step in preparing customer review data for sentiment</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analysis through deep learning. </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It involves identifying and correcting errors,inconsistencies, and irrelevant information in the raw data.</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MODULE 4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DATA TRANSFORMATION</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r>
              <a:rPr lang="en-IN" sz="2200" b="0" strike="noStrike" spc="-1">
                <a:solidFill>
                  <a:srgbClr val="040C28"/>
                </a:solidFill>
                <a:latin typeface="Times New Roman"/>
                <a:ea typeface="Times New Roman"/>
              </a:rPr>
              <a:t>Data transformation involves converting text data into numerical</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representations that can be input into machine learning algorithms.</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a:p>
            <a:pPr>
              <a:lnSpc>
                <a:spcPct val="100000"/>
              </a:lnSpc>
            </a:pPr>
            <a:r>
              <a:rPr lang="en-IN" sz="2200" b="0" strike="noStrike" spc="-1">
                <a:solidFill>
                  <a:srgbClr val="040C28"/>
                </a:solidFill>
                <a:latin typeface="Times New Roman"/>
                <a:ea typeface="Times New Roman"/>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Times New Roman"/>
                <a:ea typeface="Times New Roman"/>
              </a:rPr>
              <a:t>   </a:t>
            </a:r>
            <a:endParaRPr lang="en-IN" sz="2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Picture 246"/>
          <p:cNvPicPr/>
          <p:nvPr/>
        </p:nvPicPr>
        <p:blipFill>
          <a:blip r:embed="rId2"/>
          <a:stretch/>
        </p:blipFill>
        <p:spPr>
          <a:xfrm>
            <a:off x="1850400" y="871200"/>
            <a:ext cx="8506080" cy="5124240"/>
          </a:xfrm>
          <a:prstGeom prst="rect">
            <a:avLst/>
          </a:prstGeom>
          <a:ln>
            <a:noFill/>
          </a:ln>
        </p:spPr>
      </p:pic>
      <p:pic>
        <p:nvPicPr>
          <p:cNvPr id="248" name="Picture 247"/>
          <p:cNvPicPr/>
          <p:nvPr/>
        </p:nvPicPr>
        <p:blipFill>
          <a:blip r:embed="rId2"/>
          <a:stretch/>
        </p:blipFill>
        <p:spPr>
          <a:xfrm>
            <a:off x="1850400" y="871200"/>
            <a:ext cx="8506080" cy="5124240"/>
          </a:xfrm>
          <a:prstGeom prst="rect">
            <a:avLst/>
          </a:prstGeom>
          <a:ln>
            <a:noFill/>
          </a:ln>
        </p:spPr>
      </p:pic>
      <p:sp>
        <p:nvSpPr>
          <p:cNvPr id="249" name="CustomShape 1"/>
          <p:cNvSpPr/>
          <p:nvPr/>
        </p:nvSpPr>
        <p:spPr>
          <a:xfrm>
            <a:off x="1440000" y="288000"/>
            <a:ext cx="453564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Times New Roman"/>
                <a:ea typeface="Times New Roman"/>
              </a:rPr>
              <a:t>ARCHITECTURE DIAGRAM</a:t>
            </a:r>
            <a:endParaRPr lang="en-IN" sz="2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193760" y="410040"/>
            <a:ext cx="9174240" cy="12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7000"/>
              </a:lnSpc>
              <a:spcAft>
                <a:spcPts val="799"/>
              </a:spcAft>
            </a:pPr>
            <a:r>
              <a:rPr lang="en-IN" sz="2400" b="1" strike="noStrike" spc="-1">
                <a:solidFill>
                  <a:srgbClr val="000000"/>
                </a:solidFill>
                <a:latin typeface="Times New Roman"/>
                <a:ea typeface="Calibri"/>
              </a:rPr>
              <a:t>INTRODUCTION</a:t>
            </a:r>
            <a:endParaRPr lang="en-IN" sz="2400" b="0" strike="noStrike" spc="-1">
              <a:latin typeface="Arial"/>
            </a:endParaRPr>
          </a:p>
          <a:p>
            <a:pPr algn="ctr">
              <a:lnSpc>
                <a:spcPct val="107000"/>
              </a:lnSpc>
              <a:spcAft>
                <a:spcPts val="799"/>
              </a:spcAft>
            </a:pPr>
            <a:r>
              <a:rPr lang="en-IN" sz="1800" b="0" strike="noStrike" spc="-1">
                <a:solidFill>
                  <a:srgbClr val="24292F"/>
                </a:solidFill>
                <a:latin typeface="Segoe UI"/>
                <a:ea typeface="Calibri"/>
              </a:rPr>
              <a:t> </a:t>
            </a:r>
            <a:endParaRPr lang="en-IN" sz="1800" b="0" strike="noStrike" spc="-1">
              <a:latin typeface="Arial"/>
            </a:endParaRPr>
          </a:p>
          <a:p>
            <a:pPr algn="ctr">
              <a:lnSpc>
                <a:spcPct val="100000"/>
              </a:lnSpc>
            </a:pPr>
            <a:endParaRPr lang="en-IN" sz="1800" b="0" strike="noStrike" spc="-1">
              <a:latin typeface="Arial"/>
            </a:endParaRPr>
          </a:p>
        </p:txBody>
      </p:sp>
      <p:sp>
        <p:nvSpPr>
          <p:cNvPr id="206" name="CustomShape 2"/>
          <p:cNvSpPr/>
          <p:nvPr/>
        </p:nvSpPr>
        <p:spPr>
          <a:xfrm>
            <a:off x="1008000" y="2037960"/>
            <a:ext cx="10559160" cy="310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IN" sz="2200" b="0" strike="noStrike" spc="-1">
                <a:solidFill>
                  <a:srgbClr val="000000"/>
                </a:solidFill>
                <a:latin typeface="Times New Roman"/>
                <a:ea typeface="DejaVu Sans"/>
              </a:rPr>
              <a:t>    Social media is become a vital source of information in this age of digital communication and connectivity. </a:t>
            </a:r>
            <a:endParaRPr lang="en-IN" sz="2200" b="0" strike="noStrike" spc="-1">
              <a:latin typeface="Arial"/>
            </a:endParaRPr>
          </a:p>
          <a:p>
            <a:pPr algn="just">
              <a:lnSpc>
                <a:spcPct val="150000"/>
              </a:lnSpc>
            </a:pPr>
            <a:r>
              <a:rPr lang="en-IN" sz="2200" b="0" strike="noStrike" spc="-1">
                <a:solidFill>
                  <a:srgbClr val="000000"/>
                </a:solidFill>
                <a:latin typeface="Times New Roman"/>
                <a:ea typeface="DejaVu Sans"/>
              </a:rPr>
              <a:t>  Determining the sentiment whether good, negative, or neutral by examining text, comments, and posts . </a:t>
            </a:r>
            <a:endParaRPr lang="en-IN" sz="2200" b="0" strike="noStrike" spc="-1">
              <a:latin typeface="Arial"/>
            </a:endParaRPr>
          </a:p>
          <a:p>
            <a:pPr algn="just">
              <a:lnSpc>
                <a:spcPct val="150000"/>
              </a:lnSpc>
            </a:pPr>
            <a:r>
              <a:rPr lang="en-IN" sz="2200" b="0" strike="noStrike" spc="-1">
                <a:solidFill>
                  <a:srgbClr val="000000"/>
                </a:solidFill>
                <a:latin typeface="Times New Roman"/>
                <a:ea typeface="DejaVu Sans"/>
              </a:rPr>
              <a:t>  Sentiment analysis and an unprecedented amount of data have emerged with the introduction of social media.</a:t>
            </a:r>
            <a:endParaRPr lang="en-IN" sz="2200" b="0" strike="noStrike" spc="-1">
              <a:latin typeface="Arial"/>
            </a:endParaRPr>
          </a:p>
        </p:txBody>
      </p:sp>
      <p:sp>
        <p:nvSpPr>
          <p:cNvPr id="207" name="CustomShape 3"/>
          <p:cNvSpPr/>
          <p:nvPr/>
        </p:nvSpPr>
        <p:spPr>
          <a:xfrm>
            <a:off x="0" y="0"/>
            <a:ext cx="227880" cy="227880"/>
          </a:xfrm>
          <a:prstGeom prst="rect">
            <a:avLst/>
          </a:prstGeom>
          <a:noFill/>
          <a:ln>
            <a:noFill/>
          </a:ln>
        </p:spPr>
        <p:style>
          <a:lnRef idx="0">
            <a:scrgbClr r="0" g="0" b="0"/>
          </a:lnRef>
          <a:fillRef idx="0">
            <a:scrgbClr r="0" g="0" b="0"/>
          </a:fillRef>
          <a:effectRef idx="0">
            <a:scrgbClr r="0" g="0" b="0"/>
          </a:effectRef>
          <a:fontRef idx="minor"/>
        </p:style>
      </p:sp>
      <p:sp>
        <p:nvSpPr>
          <p:cNvPr id="208" name="CustomShape 4"/>
          <p:cNvSpPr/>
          <p:nvPr/>
        </p:nvSpPr>
        <p:spPr>
          <a:xfrm>
            <a:off x="965520" y="1139040"/>
            <a:ext cx="96307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 name="Object 1"/>
          <p:cNvGraphicFramePr/>
          <p:nvPr>
            <p:extLst>
              <p:ext uri="{D42A27DB-BD31-4B8C-83A1-F6EECF244321}">
                <p14:modId xmlns:p14="http://schemas.microsoft.com/office/powerpoint/2010/main" val="3955560678"/>
              </p:ext>
            </p:extLst>
          </p:nvPr>
        </p:nvGraphicFramePr>
        <p:xfrm>
          <a:off x="838080" y="1897560"/>
          <a:ext cx="10508040" cy="4348080"/>
        </p:xfrm>
        <a:graphic>
          <a:graphicData uri="http://schemas.openxmlformats.org/presentationml/2006/ole">
            <mc:AlternateContent xmlns:mc="http://schemas.openxmlformats.org/markup-compatibility/2006">
              <mc:Choice xmlns:v="urn:schemas-microsoft-com:vml" Requires="v">
                <p:oleObj r:id="rId2" imgW="0" imgH="0" progId="Excel.Sheet.12">
                  <p:embed/>
                </p:oleObj>
              </mc:Choice>
              <mc:Fallback>
                <p:oleObj r:id="rId2" imgW="0" imgH="0" progId="Excel.Sheet.12">
                  <p:embed/>
                  <p:pic>
                    <p:nvPicPr>
                      <p:cNvPr id="251" name="Object 1"/>
                      <p:cNvPicPr/>
                      <p:nvPr/>
                    </p:nvPicPr>
                    <p:blipFill>
                      <a:blip r:embed="rId3"/>
                      <a:stretch/>
                    </p:blipFill>
                    <p:spPr>
                      <a:xfrm>
                        <a:off x="838080" y="1897560"/>
                        <a:ext cx="10508040" cy="4348080"/>
                      </a:xfrm>
                      <a:prstGeom prst="rect">
                        <a:avLst/>
                      </a:prstGeom>
                      <a:ln>
                        <a:noFill/>
                      </a:ln>
                    </p:spPr>
                  </p:pic>
                </p:oleObj>
              </mc:Fallback>
            </mc:AlternateContent>
          </a:graphicData>
        </a:graphic>
      </p:graphicFrame>
      <p:sp>
        <p:nvSpPr>
          <p:cNvPr id="252" name="TextShape 2"/>
          <p:cNvSpPr txBox="1"/>
          <p:nvPr/>
        </p:nvSpPr>
        <p:spPr>
          <a:xfrm>
            <a:off x="706145" y="446043"/>
            <a:ext cx="4680000" cy="429433"/>
          </a:xfrm>
          <a:prstGeom prst="rect">
            <a:avLst/>
          </a:prstGeom>
          <a:noFill/>
          <a:ln>
            <a:noFill/>
          </a:ln>
        </p:spPr>
        <p:txBody>
          <a:bodyPr lIns="90000" tIns="45000" rIns="90000" bIns="45000">
            <a:spAutoFit/>
          </a:bodyPr>
          <a:lstStyle/>
          <a:p>
            <a:r>
              <a:rPr lang="en-IN" sz="2200" b="1" spc="-1" dirty="0">
                <a:solidFill>
                  <a:srgbClr val="000000"/>
                </a:solidFill>
                <a:latin typeface="Times New Roman"/>
              </a:rPr>
              <a:t>INPUT  SCREENSHOT</a:t>
            </a:r>
            <a:endParaRPr lang="en-IN" sz="2200" b="0" strike="noStrike" spc="-1" dirty="0">
              <a:latin typeface="Arial"/>
            </a:endParaRPr>
          </a:p>
        </p:txBody>
      </p:sp>
      <p:pic>
        <p:nvPicPr>
          <p:cNvPr id="3" name="Picture 2">
            <a:extLst>
              <a:ext uri="{FF2B5EF4-FFF2-40B4-BE49-F238E27FC236}">
                <a16:creationId xmlns:a16="http://schemas.microsoft.com/office/drawing/2014/main" id="{F643F2F9-8484-4440-233C-AD4258721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80" y="1359315"/>
            <a:ext cx="10334738" cy="4886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F182-BD51-49C7-86AE-AD2770E30795}"/>
              </a:ext>
            </a:extLst>
          </p:cNvPr>
          <p:cNvSpPr>
            <a:spLocks noGrp="1"/>
          </p:cNvSpPr>
          <p:nvPr>
            <p:ph type="title"/>
          </p:nvPr>
        </p:nvSpPr>
        <p:spPr>
          <a:xfrm>
            <a:off x="609480" y="679800"/>
            <a:ext cx="10972440" cy="332399"/>
          </a:xfrm>
        </p:spPr>
        <p:txBody>
          <a:bodyPr/>
          <a:lstStyle/>
          <a:p>
            <a:r>
              <a:rPr lang="en-IN" sz="2400" b="1" dirty="0">
                <a:latin typeface="Times New Roman" panose="02020603050405020304" pitchFamily="18" charset="0"/>
                <a:cs typeface="Times New Roman" panose="02020603050405020304" pitchFamily="18" charset="0"/>
              </a:rPr>
              <a:t>OUTPUT SCREENSHOT 1</a:t>
            </a:r>
          </a:p>
        </p:txBody>
      </p:sp>
      <p:sp>
        <p:nvSpPr>
          <p:cNvPr id="3" name="Subtitle 2">
            <a:extLst>
              <a:ext uri="{FF2B5EF4-FFF2-40B4-BE49-F238E27FC236}">
                <a16:creationId xmlns:a16="http://schemas.microsoft.com/office/drawing/2014/main" id="{3A93C467-CF74-88C3-1629-DC83AC18433B}"/>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95B5BCB4-CB50-41BE-4B77-6C1514419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79" y="1604519"/>
            <a:ext cx="10972439" cy="3977279"/>
          </a:xfrm>
          <a:prstGeom prst="rect">
            <a:avLst/>
          </a:prstGeom>
        </p:spPr>
      </p:pic>
    </p:spTree>
    <p:extLst>
      <p:ext uri="{BB962C8B-B14F-4D97-AF65-F5344CB8AC3E}">
        <p14:creationId xmlns:p14="http://schemas.microsoft.com/office/powerpoint/2010/main" val="95211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B410-1F84-B58D-BFE2-7ACE48EFB621}"/>
              </a:ext>
            </a:extLst>
          </p:cNvPr>
          <p:cNvSpPr>
            <a:spLocks noGrp="1"/>
          </p:cNvSpPr>
          <p:nvPr>
            <p:ph type="title"/>
          </p:nvPr>
        </p:nvSpPr>
        <p:spPr>
          <a:xfrm>
            <a:off x="609480" y="679800"/>
            <a:ext cx="10972440" cy="332399"/>
          </a:xfrm>
        </p:spPr>
        <p:txBody>
          <a:bodyPr/>
          <a:lstStyle/>
          <a:p>
            <a:r>
              <a:rPr lang="en-IN" sz="2400" b="1" dirty="0">
                <a:latin typeface="Times New Roman" panose="02020603050405020304" pitchFamily="18" charset="0"/>
                <a:cs typeface="Times New Roman" panose="02020603050405020304" pitchFamily="18" charset="0"/>
              </a:rPr>
              <a:t>OUTPUT  SCREENSHOT  2</a:t>
            </a:r>
          </a:p>
        </p:txBody>
      </p:sp>
      <p:sp>
        <p:nvSpPr>
          <p:cNvPr id="3" name="Subtitle 2">
            <a:extLst>
              <a:ext uri="{FF2B5EF4-FFF2-40B4-BE49-F238E27FC236}">
                <a16:creationId xmlns:a16="http://schemas.microsoft.com/office/drawing/2014/main" id="{7E59EB52-F1C8-7B9E-6AFE-EF147289A40C}"/>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826D0289-A322-2FDD-52BD-8B5EA6417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4" y="1573860"/>
            <a:ext cx="11083156" cy="4038600"/>
          </a:xfrm>
          <a:prstGeom prst="rect">
            <a:avLst/>
          </a:prstGeom>
        </p:spPr>
      </p:pic>
    </p:spTree>
    <p:extLst>
      <p:ext uri="{BB962C8B-B14F-4D97-AF65-F5344CB8AC3E}">
        <p14:creationId xmlns:p14="http://schemas.microsoft.com/office/powerpoint/2010/main" val="506267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400" b="1" strike="noStrike" spc="-1" dirty="0">
                <a:solidFill>
                  <a:srgbClr val="000000"/>
                </a:solidFill>
                <a:latin typeface="Times New Roman"/>
              </a:rPr>
              <a:t>TIMELINE CHART</a:t>
            </a:r>
            <a:endParaRPr lang="en-IN" sz="2400" b="0" strike="noStrike" spc="-1" dirty="0">
              <a:latin typeface="Arial"/>
            </a:endParaRPr>
          </a:p>
        </p:txBody>
      </p:sp>
      <p:sp>
        <p:nvSpPr>
          <p:cNvPr id="254" name="CustomShape 2"/>
          <p:cNvSpPr/>
          <p:nvPr/>
        </p:nvSpPr>
        <p:spPr>
          <a:xfrm>
            <a:off x="1582920" y="1434960"/>
            <a:ext cx="7579800" cy="511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Calibri"/>
                <a:ea typeface="DejaVu Sans"/>
              </a:rPr>
              <a:t> </a:t>
            </a:r>
            <a:r>
              <a:rPr lang="en-IN" sz="2200" b="1" strike="noStrike" spc="-1">
                <a:solidFill>
                  <a:srgbClr val="000000"/>
                </a:solidFill>
                <a:latin typeface="Times New Roman"/>
                <a:ea typeface="DejaVu Sans"/>
              </a:rPr>
              <a:t>MONTH 1 :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Research and Planning - (week 1)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Stakeholder Interviews and Requirements Gathering - (week 2)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Data Collection and Annotation - (week 3)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Model Selection and Development – (week 4)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a:t>
            </a:r>
            <a:r>
              <a:rPr lang="en-IN" sz="2200" b="1" strike="noStrike" spc="-1">
                <a:solidFill>
                  <a:srgbClr val="000000"/>
                </a:solidFill>
                <a:latin typeface="Times New Roman"/>
                <a:ea typeface="DejaVu Sans"/>
              </a:rPr>
              <a:t>MONTH 2: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Design -(week 1)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Prototype Development – (week 2)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Integration with Social Media Platforms – (week 3)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Testing and Validation – (week 4)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a:t>
            </a:r>
            <a:r>
              <a:rPr lang="en-IN" sz="2200" b="1" strike="noStrike" spc="-1">
                <a:solidFill>
                  <a:srgbClr val="000000"/>
                </a:solidFill>
                <a:latin typeface="Times New Roman"/>
                <a:ea typeface="DejaVu Sans"/>
              </a:rPr>
              <a:t>MONTH 3: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Full Deployment - (week 1) </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Monitoring, Evaluation, and Updates -( week 2) </a:t>
            </a:r>
            <a:endParaRPr lang="en-IN" sz="22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792000" y="576000"/>
            <a:ext cx="3528000" cy="708840"/>
          </a:xfrm>
          <a:prstGeom prst="rect">
            <a:avLst/>
          </a:prstGeom>
          <a:noFill/>
          <a:ln>
            <a:noFill/>
          </a:ln>
        </p:spPr>
        <p:txBody>
          <a:bodyPr lIns="90000" tIns="45000" rIns="90000" bIns="45000">
            <a:spAutoFit/>
          </a:bodyPr>
          <a:lstStyle/>
          <a:p>
            <a:r>
              <a:rPr lang="en-IN" sz="2200" b="1" strike="noStrike" spc="-1">
                <a:solidFill>
                  <a:srgbClr val="000000"/>
                </a:solidFill>
                <a:latin typeface="Times New Roman"/>
                <a:ea typeface="DejaVu Sans"/>
              </a:rPr>
              <a:t>ADVANTAGES </a:t>
            </a:r>
            <a:endParaRPr lang="en-IN" sz="2200" b="0" strike="noStrike" spc="-1">
              <a:latin typeface="Arial"/>
            </a:endParaRPr>
          </a:p>
        </p:txBody>
      </p:sp>
      <p:sp>
        <p:nvSpPr>
          <p:cNvPr id="256" name="TextShape 2"/>
          <p:cNvSpPr txBox="1"/>
          <p:nvPr/>
        </p:nvSpPr>
        <p:spPr>
          <a:xfrm>
            <a:off x="1584000" y="1368000"/>
            <a:ext cx="5760000" cy="1018080"/>
          </a:xfrm>
          <a:prstGeom prst="rect">
            <a:avLst/>
          </a:prstGeom>
          <a:noFill/>
          <a:ln>
            <a:noFill/>
          </a:ln>
        </p:spPr>
        <p:txBody>
          <a:bodyPr lIns="90000" tIns="45000" rIns="90000" bIns="45000">
            <a:spAutoFit/>
          </a:bodyPr>
          <a:lstStyle/>
          <a:p>
            <a:pPr>
              <a:lnSpc>
                <a:spcPct val="100000"/>
              </a:lnSpc>
            </a:pPr>
            <a:r>
              <a:rPr lang="en-IN" sz="2200" b="0" strike="noStrike" spc="-1">
                <a:solidFill>
                  <a:srgbClr val="000000"/>
                </a:solidFill>
                <a:latin typeface="Times New Roman"/>
                <a:ea typeface="DejaVu Sans"/>
              </a:rPr>
              <a:t>• Adaptability to Deceptive Tactics</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Continuous Learning</a:t>
            </a:r>
            <a:endParaRPr lang="en-IN" sz="2200" b="0" strike="noStrike" spc="-1">
              <a:latin typeface="Arial"/>
            </a:endParaRPr>
          </a:p>
          <a:p>
            <a:pPr>
              <a:lnSpc>
                <a:spcPct val="100000"/>
              </a:lnSpc>
            </a:pPr>
            <a:r>
              <a:rPr lang="en-IN" sz="2200" b="0" strike="noStrike" spc="-1">
                <a:solidFill>
                  <a:srgbClr val="000000"/>
                </a:solidFill>
                <a:latin typeface="Times New Roman"/>
                <a:ea typeface="DejaVu Sans"/>
              </a:rPr>
              <a:t>• Enhanced Accuracy</a:t>
            </a:r>
            <a:endParaRPr lang="en-IN" sz="2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936000" y="432000"/>
            <a:ext cx="5040000" cy="708840"/>
          </a:xfrm>
          <a:prstGeom prst="rect">
            <a:avLst/>
          </a:prstGeom>
          <a:noFill/>
          <a:ln>
            <a:noFill/>
          </a:ln>
        </p:spPr>
        <p:txBody>
          <a:bodyPr lIns="90000" tIns="45000" rIns="90000" bIns="45000">
            <a:spAutoFit/>
          </a:bodyPr>
          <a:lstStyle/>
          <a:p>
            <a:r>
              <a:rPr lang="en-IN" sz="2200" b="1" strike="noStrike" spc="-1">
                <a:solidFill>
                  <a:srgbClr val="000000"/>
                </a:solidFill>
                <a:latin typeface="Times New Roman"/>
                <a:ea typeface="DejaVu Sans"/>
              </a:rPr>
              <a:t>FUTURE ENHANCEMENT</a:t>
            </a:r>
            <a:endParaRPr lang="en-IN" sz="2200" b="0" strike="noStrike" spc="-1">
              <a:latin typeface="Arial"/>
            </a:endParaRPr>
          </a:p>
        </p:txBody>
      </p:sp>
      <p:sp>
        <p:nvSpPr>
          <p:cNvPr id="258" name="TextShape 2"/>
          <p:cNvSpPr txBox="1"/>
          <p:nvPr/>
        </p:nvSpPr>
        <p:spPr>
          <a:xfrm>
            <a:off x="1008000" y="1440000"/>
            <a:ext cx="10512000" cy="2786040"/>
          </a:xfrm>
          <a:prstGeom prst="rect">
            <a:avLst/>
          </a:prstGeom>
          <a:noFill/>
          <a:ln>
            <a:noFill/>
          </a:ln>
        </p:spPr>
        <p:txBody>
          <a:bodyPr lIns="90000" tIns="45000" rIns="90000" bIns="45000">
            <a:spAutoFit/>
          </a:bodyPr>
          <a:lstStyle/>
          <a:p>
            <a:r>
              <a:rPr lang="en-IN" sz="2200" b="0" strike="noStrike" spc="-1">
                <a:solidFill>
                  <a:srgbClr val="040C28"/>
                </a:solidFill>
                <a:latin typeface="Times New Roman"/>
                <a:ea typeface="Times New Roman"/>
              </a:rPr>
              <a:t>      </a:t>
            </a:r>
            <a:r>
              <a:rPr lang="en-IN" sz="2400" b="0" strike="noStrike" spc="-1">
                <a:solidFill>
                  <a:srgbClr val="000000"/>
                </a:solidFill>
                <a:latin typeface="Times New Roman"/>
                <a:ea typeface="Times New Roman"/>
              </a:rPr>
              <a:t>InfoBot 2.0 could expand with multilingual support, personalized recommendations, and social media integration. Voice recognition, real-time updates, virtual campus tours, and alumni network integration would enrich user experience. A feedback mechanism ensures continuous improvement, solidifying InfoBot 2.0 as a valuable college inquiry tool.</a:t>
            </a:r>
            <a:endParaRPr lang="en-IN" sz="2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48000" y="720000"/>
            <a:ext cx="2880000" cy="708840"/>
          </a:xfrm>
          <a:prstGeom prst="rect">
            <a:avLst/>
          </a:prstGeom>
          <a:noFill/>
          <a:ln>
            <a:noFill/>
          </a:ln>
        </p:spPr>
        <p:txBody>
          <a:bodyPr lIns="90000" tIns="45000" rIns="90000" bIns="45000">
            <a:spAutoFit/>
          </a:bodyPr>
          <a:lstStyle/>
          <a:p>
            <a:r>
              <a:rPr lang="en-IN" sz="2200" b="1" strike="noStrike" spc="-1">
                <a:solidFill>
                  <a:srgbClr val="000000"/>
                </a:solidFill>
                <a:latin typeface="Times New Roman"/>
                <a:ea typeface="Times New Roman"/>
              </a:rPr>
              <a:t>CONCLUSION</a:t>
            </a:r>
            <a:endParaRPr lang="en-IN" sz="2200" b="0" strike="noStrike" spc="-1">
              <a:latin typeface="Arial"/>
            </a:endParaRPr>
          </a:p>
        </p:txBody>
      </p:sp>
      <p:sp>
        <p:nvSpPr>
          <p:cNvPr id="260" name="TextShape 2"/>
          <p:cNvSpPr txBox="1"/>
          <p:nvPr/>
        </p:nvSpPr>
        <p:spPr>
          <a:xfrm>
            <a:off x="720000" y="1512000"/>
            <a:ext cx="11592000" cy="3492000"/>
          </a:xfrm>
          <a:prstGeom prst="rect">
            <a:avLst/>
          </a:prstGeom>
          <a:noFill/>
          <a:ln>
            <a:noFill/>
          </a:ln>
        </p:spPr>
        <p:txBody>
          <a:bodyPr lIns="90000" tIns="45000" rIns="90000" bIns="45000">
            <a:spAutoFit/>
          </a:bodyPr>
          <a:lstStyle/>
          <a:p>
            <a:r>
              <a:rPr lang="en-IN" sz="2200" b="0" strike="noStrike" spc="-1">
                <a:solidFill>
                  <a:srgbClr val="000000"/>
                </a:solidFill>
                <a:latin typeface="Times New Roman"/>
                <a:ea typeface="DejaVu Sans"/>
              </a:rPr>
              <a:t>      The proposed Customer Review Sentiment analysis Through Deep learning is a significant advancement in the field of sentiment analysis, offering enhanced accuracy through advanced NLP and dynamic adaptation.This system is designed to evaluate the compatibility of customer reviews with their corresponding ratings, which is essential for e-commerce platforms like Amazon.com.</a:t>
            </a:r>
            <a:endParaRPr lang="en-IN" sz="2200" b="0" strike="noStrike" spc="-1">
              <a:latin typeface="Arial"/>
            </a:endParaRPr>
          </a:p>
          <a:p>
            <a:r>
              <a:rPr lang="en-IN" sz="2200" b="0" strike="noStrike" spc="-1">
                <a:solidFill>
                  <a:srgbClr val="000000"/>
                </a:solidFill>
                <a:latin typeface="Times New Roman"/>
                <a:ea typeface="DejaVu Sans"/>
              </a:rPr>
              <a:t>      </a:t>
            </a:r>
            <a:endParaRPr lang="en-IN" sz="2200" b="0" strike="noStrike" spc="-1">
              <a:latin typeface="Arial"/>
            </a:endParaRPr>
          </a:p>
          <a:p>
            <a:endParaRPr lang="en-IN" sz="2200" b="0" strike="noStrike" spc="-1">
              <a:latin typeface="Arial"/>
            </a:endParaRPr>
          </a:p>
          <a:p>
            <a:endParaRPr lang="en-IN" sz="22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631800" y="9000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400" b="1" strike="noStrike" spc="-1">
                <a:solidFill>
                  <a:srgbClr val="000000"/>
                </a:solidFill>
                <a:latin typeface="Times New Roman"/>
              </a:rPr>
              <a:t>REFERENCES</a:t>
            </a:r>
            <a:endParaRPr lang="en-IN" sz="2400" b="0" strike="noStrike" spc="-1">
              <a:latin typeface="Arial"/>
            </a:endParaRPr>
          </a:p>
        </p:txBody>
      </p:sp>
      <p:sp>
        <p:nvSpPr>
          <p:cNvPr id="262" name="CustomShape 2"/>
          <p:cNvSpPr/>
          <p:nvPr/>
        </p:nvSpPr>
        <p:spPr>
          <a:xfrm>
            <a:off x="1563480" y="1206000"/>
            <a:ext cx="910872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222222"/>
                </a:solidFill>
                <a:latin typeface="Times New Roman"/>
                <a:ea typeface="DejaVu Sans"/>
              </a:rPr>
              <a:t>Ali Hakami, Nada, and Hanan A. Hosni Mahmoud. "Deep Learning Analysis for Reviews in Arabic E-Commerce Sites to Detect Consumer Behavior towards Sustainability." </a:t>
            </a:r>
            <a:r>
              <a:rPr lang="en-IN" sz="2200" b="0" i="1" strike="noStrike" spc="-1">
                <a:solidFill>
                  <a:srgbClr val="222222"/>
                </a:solidFill>
                <a:latin typeface="Times New Roman"/>
                <a:ea typeface="DejaVu Sans"/>
              </a:rPr>
              <a:t>Sustainability</a:t>
            </a:r>
            <a:r>
              <a:rPr lang="en-IN" sz="2200" b="0" strike="noStrike" spc="-1">
                <a:solidFill>
                  <a:srgbClr val="222222"/>
                </a:solidFill>
                <a:latin typeface="Times New Roman"/>
                <a:ea typeface="DejaVu Sans"/>
              </a:rPr>
              <a:t> 14, no. 19 (2022): 12860.</a:t>
            </a:r>
            <a:endParaRPr lang="en-IN" sz="2200" b="0" strike="noStrike" spc="-1">
              <a:latin typeface="Arial"/>
            </a:endParaRPr>
          </a:p>
        </p:txBody>
      </p:sp>
      <p:sp>
        <p:nvSpPr>
          <p:cNvPr id="263" name="CustomShape 3"/>
          <p:cNvSpPr/>
          <p:nvPr/>
        </p:nvSpPr>
        <p:spPr>
          <a:xfrm>
            <a:off x="1602720" y="2431800"/>
            <a:ext cx="885816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222222"/>
                </a:solidFill>
                <a:latin typeface="Times New Roman"/>
                <a:ea typeface="DejaVu Sans"/>
              </a:rPr>
              <a:t>Qorich, Mohammed, and Rajae El Ouazzani. "Text sentiment classification of Amazon reviews using word embeddings and convolutional neural networks." </a:t>
            </a:r>
            <a:r>
              <a:rPr lang="en-IN" sz="2200" b="0" i="1" strike="noStrike" spc="-1">
                <a:solidFill>
                  <a:srgbClr val="222222"/>
                </a:solidFill>
                <a:latin typeface="Times New Roman"/>
                <a:ea typeface="DejaVu Sans"/>
              </a:rPr>
              <a:t>The Journal of Supercomputing</a:t>
            </a:r>
            <a:r>
              <a:rPr lang="en-IN" sz="2200" b="0" strike="noStrike" spc="-1">
                <a:solidFill>
                  <a:srgbClr val="222222"/>
                </a:solidFill>
                <a:latin typeface="Times New Roman"/>
                <a:ea typeface="DejaVu Sans"/>
              </a:rPr>
              <a:t> (2023): 1-26.</a:t>
            </a:r>
            <a:endParaRPr lang="en-IN" sz="2200" b="0" strike="noStrike" spc="-1">
              <a:latin typeface="Arial"/>
            </a:endParaRPr>
          </a:p>
        </p:txBody>
      </p:sp>
      <p:sp>
        <p:nvSpPr>
          <p:cNvPr id="264" name="CustomShape 4"/>
          <p:cNvSpPr/>
          <p:nvPr/>
        </p:nvSpPr>
        <p:spPr>
          <a:xfrm>
            <a:off x="1563480" y="3878280"/>
            <a:ext cx="88974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222222"/>
                </a:solidFill>
                <a:latin typeface="Times New Roman"/>
                <a:ea typeface="DejaVu Sans"/>
              </a:rPr>
              <a:t>Wang, Mengsheng, Hailong You, Hongbin Ma, Xianhe Sun, and Zhiqiang Wang. "Sentiment Analysis of Online New Energy Vehicle Reviews." </a:t>
            </a:r>
            <a:r>
              <a:rPr lang="en-IN" sz="2200" b="0" i="1" strike="noStrike" spc="-1">
                <a:solidFill>
                  <a:srgbClr val="222222"/>
                </a:solidFill>
                <a:latin typeface="Times New Roman"/>
                <a:ea typeface="DejaVu Sans"/>
              </a:rPr>
              <a:t>Applied Sciences</a:t>
            </a:r>
            <a:r>
              <a:rPr lang="en-IN" sz="2200" b="0" strike="noStrike" spc="-1">
                <a:solidFill>
                  <a:srgbClr val="222222"/>
                </a:solidFill>
                <a:latin typeface="Times New Roman"/>
                <a:ea typeface="DejaVu Sans"/>
              </a:rPr>
              <a:t> 13, no. 14 (2023): 8176.</a:t>
            </a:r>
            <a:endParaRPr lang="en-IN" sz="2200" b="0" strike="noStrike" spc="-1">
              <a:latin typeface="Arial"/>
            </a:endParaRPr>
          </a:p>
        </p:txBody>
      </p:sp>
      <p:sp>
        <p:nvSpPr>
          <p:cNvPr id="265" name="CustomShape 5"/>
          <p:cNvSpPr/>
          <p:nvPr/>
        </p:nvSpPr>
        <p:spPr>
          <a:xfrm>
            <a:off x="1519200" y="5177160"/>
            <a:ext cx="9153000" cy="14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222222"/>
                </a:solidFill>
                <a:latin typeface="Times New Roman"/>
                <a:ea typeface="DejaVu Sans"/>
              </a:rPr>
              <a:t>Ahmed, Zishan, Shakib Sadat Shanto, and Akinul Islam Jony. "Advancement in Bangla Sentiment Analysis: A Comparative Study of Transformer-Based and Transfer Learning Models for E-commerce Sentiment Classification." </a:t>
            </a:r>
            <a:r>
              <a:rPr lang="en-IN" sz="2200" b="0" i="1" strike="noStrike" spc="-1">
                <a:solidFill>
                  <a:srgbClr val="222222"/>
                </a:solidFill>
                <a:latin typeface="Times New Roman"/>
                <a:ea typeface="DejaVu Sans"/>
              </a:rPr>
              <a:t>Journal of Information Systems Engineering &amp; Business Intelligence</a:t>
            </a:r>
            <a:r>
              <a:rPr lang="en-IN" sz="2200" b="0" strike="noStrike" spc="-1">
                <a:solidFill>
                  <a:srgbClr val="222222"/>
                </a:solidFill>
                <a:latin typeface="Times New Roman"/>
                <a:ea typeface="DejaVu Sans"/>
              </a:rPr>
              <a:t> 9, no. 2 (2023).</a:t>
            </a:r>
            <a:endParaRPr lang="en-IN" sz="2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1848600" y="519840"/>
            <a:ext cx="8494200" cy="14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222222"/>
                </a:solidFill>
                <a:latin typeface="Times New Roman"/>
                <a:ea typeface="DejaVu Sans"/>
              </a:rPr>
              <a:t>Samir, H. A., Abd-Elmegid, L., &amp; Marie, M. (2023). Sentiment analysis model for Airline customers’ feedback using deep learning techniques. </a:t>
            </a:r>
            <a:r>
              <a:rPr lang="en-IN" sz="2200" b="0" i="1" strike="noStrike" spc="-1">
                <a:solidFill>
                  <a:srgbClr val="222222"/>
                </a:solidFill>
                <a:latin typeface="Times New Roman"/>
                <a:ea typeface="DejaVu Sans"/>
              </a:rPr>
              <a:t>International Journal of Engineering Business Management</a:t>
            </a:r>
            <a:r>
              <a:rPr lang="en-IN" sz="2200" b="0" strike="noStrike" spc="-1">
                <a:solidFill>
                  <a:srgbClr val="222222"/>
                </a:solidFill>
                <a:latin typeface="Times New Roman"/>
                <a:ea typeface="DejaVu Sans"/>
              </a:rPr>
              <a:t>, </a:t>
            </a:r>
            <a:r>
              <a:rPr lang="en-IN" sz="2200" b="0" i="1" strike="noStrike" spc="-1">
                <a:solidFill>
                  <a:srgbClr val="222222"/>
                </a:solidFill>
                <a:latin typeface="Times New Roman"/>
                <a:ea typeface="DejaVu Sans"/>
              </a:rPr>
              <a:t>15</a:t>
            </a:r>
            <a:r>
              <a:rPr lang="en-IN" sz="2200" b="0" strike="noStrike" spc="-1">
                <a:solidFill>
                  <a:srgbClr val="222222"/>
                </a:solidFill>
                <a:latin typeface="Times New Roman"/>
                <a:ea typeface="DejaVu Sans"/>
              </a:rPr>
              <a:t>, 18479790231206019.</a:t>
            </a:r>
            <a:endParaRPr lang="en-IN" sz="22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924480" y="2658600"/>
            <a:ext cx="1010412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800" b="1" strike="noStrike" spc="-1">
                <a:solidFill>
                  <a:srgbClr val="000000"/>
                </a:solidFill>
                <a:latin typeface="Times New Roman"/>
                <a:ea typeface="DejaVu Sans"/>
              </a:rPr>
              <a:t>THANKYOU!!</a:t>
            </a:r>
            <a:endParaRPr lang="en-IN" sz="2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695680" y="244440"/>
            <a:ext cx="6597000" cy="116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800" b="1" strike="noStrike" spc="-1">
                <a:solidFill>
                  <a:srgbClr val="000000"/>
                </a:solidFill>
                <a:latin typeface="Times New Roman"/>
              </a:rPr>
              <a:t>OBJECTIVE</a:t>
            </a:r>
            <a:br/>
            <a:endParaRPr lang="en-IN" sz="2800" b="0" strike="noStrike" spc="-1">
              <a:latin typeface="Arial"/>
            </a:endParaRPr>
          </a:p>
        </p:txBody>
      </p:sp>
      <p:sp>
        <p:nvSpPr>
          <p:cNvPr id="210" name="CustomShape 2"/>
          <p:cNvSpPr/>
          <p:nvPr/>
        </p:nvSpPr>
        <p:spPr>
          <a:xfrm>
            <a:off x="787680" y="1406160"/>
            <a:ext cx="10615680" cy="369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50000"/>
              </a:lnSpc>
              <a:spcBef>
                <a:spcPts val="1001"/>
              </a:spcBef>
            </a:pPr>
            <a:r>
              <a:rPr lang="en-IN" sz="2200" b="0" strike="noStrike" spc="-1">
                <a:solidFill>
                  <a:srgbClr val="000000"/>
                </a:solidFill>
                <a:latin typeface="Times New Roman"/>
              </a:rPr>
              <a:t>      The objective of this project is to develop a robust sentiment analysis framework tailored specifically for Social media data.</a:t>
            </a:r>
            <a:endParaRPr lang="en-IN" sz="2200" b="0" strike="noStrike" spc="-1">
              <a:latin typeface="Arial"/>
            </a:endParaRPr>
          </a:p>
          <a:p>
            <a:pPr algn="just">
              <a:lnSpc>
                <a:spcPct val="150000"/>
              </a:lnSpc>
              <a:spcBef>
                <a:spcPts val="1001"/>
              </a:spcBef>
            </a:pPr>
            <a:r>
              <a:rPr lang="en-IN" sz="2200" b="0" strike="noStrike" spc="-1">
                <a:solidFill>
                  <a:srgbClr val="000000"/>
                </a:solidFill>
                <a:latin typeface="Times New Roman"/>
              </a:rPr>
              <a:t>     We aim to accurately classify tweets into positive, negative, or neutral sentiments using state-of-the-art deep learning techniques. </a:t>
            </a:r>
            <a:endParaRPr lang="en-IN" sz="2200" b="0" strike="noStrike" spc="-1">
              <a:latin typeface="Arial"/>
            </a:endParaRPr>
          </a:p>
          <a:p>
            <a:pPr algn="just">
              <a:lnSpc>
                <a:spcPct val="150000"/>
              </a:lnSpc>
              <a:spcBef>
                <a:spcPts val="1001"/>
              </a:spcBef>
            </a:pPr>
            <a:r>
              <a:rPr lang="en-IN" sz="2200" b="0" strike="noStrike" spc="-1">
                <a:solidFill>
                  <a:srgbClr val="000000"/>
                </a:solidFill>
                <a:latin typeface="Times New Roman"/>
              </a:rPr>
              <a:t>      Additionally, we seek to explore the impact of various factors such as hashtags, mentions, and user engagement on sentiment expression.</a:t>
            </a:r>
            <a:endParaRPr lang="en-IN" sz="2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904320" y="0"/>
            <a:ext cx="1006704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a:solidFill>
                  <a:srgbClr val="000000"/>
                </a:solidFill>
                <a:latin typeface="Times New Roman"/>
                <a:ea typeface="DejaVu Sans"/>
              </a:rPr>
              <a:t>LITERATURE REVIEW</a:t>
            </a:r>
            <a:endParaRPr lang="en-IN" sz="2400" b="0" strike="noStrike" spc="-1">
              <a:latin typeface="Arial"/>
            </a:endParaRPr>
          </a:p>
        </p:txBody>
      </p:sp>
      <p:graphicFrame>
        <p:nvGraphicFramePr>
          <p:cNvPr id="212" name="Table 2"/>
          <p:cNvGraphicFramePr/>
          <p:nvPr/>
        </p:nvGraphicFramePr>
        <p:xfrm>
          <a:off x="219240" y="624960"/>
          <a:ext cx="11437200" cy="5548320"/>
        </p:xfrm>
        <a:graphic>
          <a:graphicData uri="http://schemas.openxmlformats.org/drawingml/2006/table">
            <a:tbl>
              <a:tblPr/>
              <a:tblGrid>
                <a:gridCol w="987840">
                  <a:extLst>
                    <a:ext uri="{9D8B030D-6E8A-4147-A177-3AD203B41FA5}">
                      <a16:colId xmlns:a16="http://schemas.microsoft.com/office/drawing/2014/main" val="20000"/>
                    </a:ext>
                  </a:extLst>
                </a:gridCol>
                <a:gridCol w="2302560">
                  <a:extLst>
                    <a:ext uri="{9D8B030D-6E8A-4147-A177-3AD203B41FA5}">
                      <a16:colId xmlns:a16="http://schemas.microsoft.com/office/drawing/2014/main" val="20001"/>
                    </a:ext>
                  </a:extLst>
                </a:gridCol>
                <a:gridCol w="3947040">
                  <a:extLst>
                    <a:ext uri="{9D8B030D-6E8A-4147-A177-3AD203B41FA5}">
                      <a16:colId xmlns:a16="http://schemas.microsoft.com/office/drawing/2014/main" val="20002"/>
                    </a:ext>
                  </a:extLst>
                </a:gridCol>
                <a:gridCol w="1927440">
                  <a:extLst>
                    <a:ext uri="{9D8B030D-6E8A-4147-A177-3AD203B41FA5}">
                      <a16:colId xmlns:a16="http://schemas.microsoft.com/office/drawing/2014/main" val="20003"/>
                    </a:ext>
                  </a:extLst>
                </a:gridCol>
                <a:gridCol w="2272680">
                  <a:extLst>
                    <a:ext uri="{9D8B030D-6E8A-4147-A177-3AD203B41FA5}">
                      <a16:colId xmlns:a16="http://schemas.microsoft.com/office/drawing/2014/main" val="20004"/>
                    </a:ext>
                  </a:extLst>
                </a:gridCol>
              </a:tblGrid>
              <a:tr h="701640">
                <a:tc>
                  <a:txBody>
                    <a:bodyPr/>
                    <a:lstStyle/>
                    <a:p>
                      <a:pPr algn="ctr">
                        <a:lnSpc>
                          <a:spcPct val="100000"/>
                        </a:lnSpc>
                      </a:pPr>
                      <a:r>
                        <a:rPr lang="en-IN" sz="2000" b="1" strike="noStrike" spc="-1">
                          <a:solidFill>
                            <a:srgbClr val="000000"/>
                          </a:solidFill>
                          <a:latin typeface="Times New Roman"/>
                        </a:rPr>
                        <a:t>YEAR</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1" strike="noStrike" spc="-1">
                          <a:solidFill>
                            <a:srgbClr val="000000"/>
                          </a:solidFill>
                          <a:latin typeface="Times New Roman"/>
                        </a:rPr>
                        <a:t>AUTHOR</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1" strike="noStrike" spc="-1">
                          <a:solidFill>
                            <a:srgbClr val="000000"/>
                          </a:solidFill>
                          <a:latin typeface="Times New Roman"/>
                        </a:rPr>
                        <a:t>TITLE</a:t>
                      </a:r>
                      <a:endParaRPr lang="en-IN" sz="2000" b="0" strike="noStrike" spc="-1">
                        <a:latin typeface="Arial"/>
                      </a:endParaRPr>
                    </a:p>
                    <a:p>
                      <a:pPr algn="ctr">
                        <a:lnSpc>
                          <a:spcPct val="100000"/>
                        </a:lnSpc>
                      </a:pP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1" strike="noStrike" spc="-1">
                          <a:solidFill>
                            <a:srgbClr val="000000"/>
                          </a:solidFill>
                          <a:latin typeface="Times New Roman"/>
                        </a:rPr>
                        <a:t>METHOLOGY</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1" strike="noStrike" spc="-1">
                          <a:solidFill>
                            <a:srgbClr val="000000"/>
                          </a:solidFill>
                          <a:latin typeface="Times New Roman"/>
                        </a:rPr>
                        <a:t>ADVANTAGE&amp;</a:t>
                      </a:r>
                      <a:endParaRPr lang="en-IN" sz="2000" b="0" strike="noStrike" spc="-1">
                        <a:latin typeface="Arial"/>
                      </a:endParaRPr>
                    </a:p>
                    <a:p>
                      <a:pPr>
                        <a:lnSpc>
                          <a:spcPct val="100000"/>
                        </a:lnSpc>
                      </a:pPr>
                      <a:r>
                        <a:rPr lang="en-IN" sz="2000" b="1" strike="noStrike" spc="-1">
                          <a:solidFill>
                            <a:srgbClr val="000000"/>
                          </a:solidFill>
                          <a:latin typeface="Times New Roman"/>
                        </a:rPr>
                        <a:t>DISADVANTAGE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560680">
                <a:tc>
                  <a:txBody>
                    <a:bodyPr/>
                    <a:lstStyle/>
                    <a:p>
                      <a:pPr algn="ctr">
                        <a:lnSpc>
                          <a:spcPct val="100000"/>
                        </a:lnSpc>
                      </a:pPr>
                      <a:r>
                        <a:rPr lang="en-IN" sz="1800" b="0" strike="noStrike" spc="-1">
                          <a:solidFill>
                            <a:srgbClr val="000000"/>
                          </a:solidFill>
                          <a:latin typeface="Times New Roman"/>
                        </a:rPr>
                        <a:t>2023</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Times New Roman"/>
                        </a:rPr>
                        <a:t>Ashima Kukkar</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Improving Sentiment Analysis in Social Media by Handling Lengthened Words</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NLP, NLTK, Python package, ML</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00000"/>
                        </a:lnSpc>
                      </a:pPr>
                      <a:r>
                        <a:rPr lang="en-IN" sz="1800" b="1" strike="noStrike" spc="-1">
                          <a:solidFill>
                            <a:srgbClr val="000000"/>
                          </a:solidFill>
                          <a:latin typeface="Times New Roman"/>
                        </a:rPr>
                        <a:t>Advantage:</a:t>
                      </a:r>
                      <a:endParaRPr lang="en-IN" sz="1800" b="0" strike="noStrike" spc="-1">
                        <a:latin typeface="Arial"/>
                      </a:endParaRPr>
                    </a:p>
                    <a:p>
                      <a:pPr algn="just">
                        <a:lnSpc>
                          <a:spcPct val="100000"/>
                        </a:lnSpc>
                      </a:pPr>
                      <a:r>
                        <a:rPr lang="en-IN" sz="1800" b="0" strike="noStrike" spc="-1">
                          <a:solidFill>
                            <a:srgbClr val="000000"/>
                          </a:solidFill>
                          <a:latin typeface="Times New Roman"/>
                        </a:rPr>
                        <a:t>It is used in emotion</a:t>
                      </a:r>
                      <a:endParaRPr lang="en-IN" sz="1800" b="0" strike="noStrike" spc="-1">
                        <a:latin typeface="Arial"/>
                      </a:endParaRPr>
                    </a:p>
                    <a:p>
                      <a:pPr algn="just">
                        <a:lnSpc>
                          <a:spcPct val="100000"/>
                        </a:lnSpc>
                      </a:pPr>
                      <a:r>
                        <a:rPr lang="en-IN" sz="1800" b="0" strike="noStrike" spc="-1">
                          <a:solidFill>
                            <a:srgbClr val="000000"/>
                          </a:solidFill>
                          <a:latin typeface="Times New Roman"/>
                        </a:rPr>
                        <a:t>Detection.</a:t>
                      </a:r>
                      <a:endParaRPr lang="en-IN" sz="1800" b="0" strike="noStrike" spc="-1">
                        <a:latin typeface="Arial"/>
                      </a:endParaRPr>
                    </a:p>
                    <a:p>
                      <a:pPr algn="just">
                        <a:lnSpc>
                          <a:spcPct val="100000"/>
                        </a:lnSpc>
                      </a:pPr>
                      <a:r>
                        <a:rPr lang="en-IN" sz="1800" b="1" strike="noStrike" spc="-1">
                          <a:solidFill>
                            <a:srgbClr val="000000"/>
                          </a:solidFill>
                          <a:latin typeface="Times New Roman"/>
                        </a:rPr>
                        <a:t>Disadvantage:</a:t>
                      </a:r>
                      <a:endParaRPr lang="en-IN" sz="1800" b="0" strike="noStrike" spc="-1">
                        <a:latin typeface="Arial"/>
                      </a:endParaRPr>
                    </a:p>
                    <a:p>
                      <a:pPr>
                        <a:lnSpc>
                          <a:spcPct val="100000"/>
                        </a:lnSpc>
                      </a:pPr>
                      <a:r>
                        <a:rPr lang="en-IN" sz="1800" b="0" strike="noStrike" spc="-1">
                          <a:solidFill>
                            <a:srgbClr val="000000"/>
                          </a:solidFill>
                          <a:latin typeface="Times New Roman"/>
                        </a:rPr>
                        <a:t>It is critical to correctly detect these words in order to provide complete coverage.</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286360">
                <a:tc>
                  <a:txBody>
                    <a:bodyPr/>
                    <a:lstStyle/>
                    <a:p>
                      <a:pPr algn="ctr">
                        <a:lnSpc>
                          <a:spcPct val="100000"/>
                        </a:lnSpc>
                      </a:pPr>
                      <a:r>
                        <a:rPr lang="en-IN" sz="1800" b="0" strike="noStrike" spc="-1">
                          <a:solidFill>
                            <a:srgbClr val="000000"/>
                          </a:solidFill>
                          <a:latin typeface="Times New Roman"/>
                        </a:rPr>
                        <a:t>2023</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Ruth Olusegun</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Text Mining and Emotion Classification on Monkey pox Twitter Dataset: A Deep</a:t>
                      </a:r>
                      <a:endParaRPr lang="en-IN" sz="2200" b="0" strike="noStrike" spc="-1">
                        <a:latin typeface="Arial"/>
                      </a:endParaRPr>
                    </a:p>
                    <a:p>
                      <a:pPr algn="ctr">
                        <a:lnSpc>
                          <a:spcPct val="100000"/>
                        </a:lnSpc>
                      </a:pPr>
                      <a:r>
                        <a:rPr lang="en-IN" sz="2200" b="0" strike="noStrike" spc="-1">
                          <a:solidFill>
                            <a:srgbClr val="000000"/>
                          </a:solidFill>
                          <a:latin typeface="Times New Roman"/>
                        </a:rPr>
                        <a:t>Learning-Natural Language</a:t>
                      </a:r>
                      <a:endParaRPr lang="en-IN" sz="2200" b="0" strike="noStrike" spc="-1">
                        <a:latin typeface="Arial"/>
                      </a:endParaRPr>
                    </a:p>
                    <a:p>
                      <a:pPr algn="ctr">
                        <a:lnSpc>
                          <a:spcPct val="100000"/>
                        </a:lnSpc>
                      </a:pPr>
                      <a:r>
                        <a:rPr lang="en-IN" sz="2200" b="0" strike="noStrike" spc="-1">
                          <a:solidFill>
                            <a:srgbClr val="000000"/>
                          </a:solidFill>
                          <a:latin typeface="Times New Roman"/>
                        </a:rPr>
                        <a:t>Processing (NLP) Approach</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 CNN, LSTM, </a:t>
                      </a:r>
                      <a:endParaRPr lang="en-IN" sz="1800" b="0" strike="noStrike" spc="-1">
                        <a:latin typeface="Arial"/>
                      </a:endParaRPr>
                    </a:p>
                    <a:p>
                      <a:pPr>
                        <a:lnSpc>
                          <a:spcPct val="100000"/>
                        </a:lnSpc>
                      </a:pPr>
                      <a:r>
                        <a:rPr lang="en-IN" sz="1800" b="0" strike="noStrike" spc="-1">
                          <a:solidFill>
                            <a:srgbClr val="000000"/>
                          </a:solidFill>
                          <a:latin typeface="Times New Roman"/>
                        </a:rPr>
                        <a:t>BilSTM and NRCLEX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latin typeface="Times New Roman"/>
                        </a:rPr>
                        <a:t>Advantage:</a:t>
                      </a:r>
                      <a:endParaRPr lang="en-IN" sz="1800" b="0" strike="noStrike" spc="-1">
                        <a:latin typeface="Arial"/>
                      </a:endParaRPr>
                    </a:p>
                    <a:p>
                      <a:pPr>
                        <a:lnSpc>
                          <a:spcPct val="100000"/>
                        </a:lnSpc>
                      </a:pPr>
                      <a:r>
                        <a:rPr lang="en-IN" sz="1800" b="0" strike="noStrike" spc="-1">
                          <a:solidFill>
                            <a:srgbClr val="000000"/>
                          </a:solidFill>
                          <a:latin typeface="Times New Roman"/>
                        </a:rPr>
                        <a:t>Better understanding of people’s emotions is provided.</a:t>
                      </a:r>
                      <a:endParaRPr lang="en-IN" sz="1800" b="0" strike="noStrike" spc="-1">
                        <a:latin typeface="Arial"/>
                      </a:endParaRPr>
                    </a:p>
                    <a:p>
                      <a:pPr>
                        <a:lnSpc>
                          <a:spcPct val="100000"/>
                        </a:lnSpc>
                      </a:pPr>
                      <a:r>
                        <a:rPr lang="en-IN" sz="1800" b="1" strike="noStrike" spc="-1">
                          <a:solidFill>
                            <a:srgbClr val="000000"/>
                          </a:solidFill>
                          <a:latin typeface="Times New Roman"/>
                        </a:rPr>
                        <a:t>Disadvantage:</a:t>
                      </a:r>
                      <a:endParaRPr lang="en-IN" sz="1800" b="0" strike="noStrike" spc="-1">
                        <a:latin typeface="Arial"/>
                      </a:endParaRPr>
                    </a:p>
                    <a:p>
                      <a:pPr>
                        <a:lnSpc>
                          <a:spcPct val="100000"/>
                        </a:lnSpc>
                      </a:pPr>
                      <a:r>
                        <a:rPr lang="en-IN" sz="1800" b="0" strike="noStrike" spc="-1">
                          <a:solidFill>
                            <a:srgbClr val="000000"/>
                          </a:solidFill>
                          <a:latin typeface="Times New Roman"/>
                        </a:rPr>
                        <a:t>Weekly and monthly evolution will not be considered.</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 name="Table 1"/>
          <p:cNvGraphicFramePr/>
          <p:nvPr/>
        </p:nvGraphicFramePr>
        <p:xfrm>
          <a:off x="676080" y="132840"/>
          <a:ext cx="10872360" cy="6600600"/>
        </p:xfrm>
        <a:graphic>
          <a:graphicData uri="http://schemas.openxmlformats.org/drawingml/2006/table">
            <a:tbl>
              <a:tblPr/>
              <a:tblGrid>
                <a:gridCol w="939240">
                  <a:extLst>
                    <a:ext uri="{9D8B030D-6E8A-4147-A177-3AD203B41FA5}">
                      <a16:colId xmlns:a16="http://schemas.microsoft.com/office/drawing/2014/main" val="20000"/>
                    </a:ext>
                  </a:extLst>
                </a:gridCol>
                <a:gridCol w="2188800">
                  <a:extLst>
                    <a:ext uri="{9D8B030D-6E8A-4147-A177-3AD203B41FA5}">
                      <a16:colId xmlns:a16="http://schemas.microsoft.com/office/drawing/2014/main" val="20001"/>
                    </a:ext>
                  </a:extLst>
                </a:gridCol>
                <a:gridCol w="3752640">
                  <a:extLst>
                    <a:ext uri="{9D8B030D-6E8A-4147-A177-3AD203B41FA5}">
                      <a16:colId xmlns:a16="http://schemas.microsoft.com/office/drawing/2014/main" val="20002"/>
                    </a:ext>
                  </a:extLst>
                </a:gridCol>
                <a:gridCol w="1832400">
                  <a:extLst>
                    <a:ext uri="{9D8B030D-6E8A-4147-A177-3AD203B41FA5}">
                      <a16:colId xmlns:a16="http://schemas.microsoft.com/office/drawing/2014/main" val="20003"/>
                    </a:ext>
                  </a:extLst>
                </a:gridCol>
                <a:gridCol w="2159280">
                  <a:extLst>
                    <a:ext uri="{9D8B030D-6E8A-4147-A177-3AD203B41FA5}">
                      <a16:colId xmlns:a16="http://schemas.microsoft.com/office/drawing/2014/main" val="20004"/>
                    </a:ext>
                  </a:extLst>
                </a:gridCol>
              </a:tblGrid>
              <a:tr h="3300120">
                <a:tc>
                  <a:txBody>
                    <a:bodyPr/>
                    <a:lstStyle/>
                    <a:p>
                      <a:pPr algn="ctr">
                        <a:lnSpc>
                          <a:spcPct val="100000"/>
                        </a:lnSpc>
                      </a:pPr>
                      <a:r>
                        <a:rPr lang="en-IN" sz="1800" b="0" strike="noStrike" spc="-1">
                          <a:solidFill>
                            <a:srgbClr val="000000"/>
                          </a:solidFill>
                          <a:latin typeface="Times New Roman"/>
                        </a:rPr>
                        <a:t>2022</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Huang Huang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Sentiment Analysis in E-Commerce Platforms A Review of Current Techniques and Future Directions.</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CNN, RNN, LSTM, Transformer, BERT</a:t>
                      </a:r>
                      <a:endParaRPr lang="en-IN" sz="1800" b="0" strike="noStrike" spc="-1">
                        <a:latin typeface="Arial"/>
                      </a:endParaRPr>
                    </a:p>
                    <a:p>
                      <a:pPr>
                        <a:lnSpc>
                          <a:spcPct val="100000"/>
                        </a:lnSpc>
                      </a:pPr>
                      <a:r>
                        <a:rPr lang="en-IN" sz="1800" b="0" strike="noStrike" spc="-1">
                          <a:solidFill>
                            <a:srgbClr val="000000"/>
                          </a:solidFill>
                          <a:latin typeface="Times New Roman"/>
                        </a:rPr>
                        <a:t>and Generative Pre-Trained (GPT) models.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1" strike="noStrike" spc="-1">
                          <a:solidFill>
                            <a:srgbClr val="000000"/>
                          </a:solidFill>
                          <a:latin typeface="Times New Roman"/>
                        </a:rPr>
                        <a:t>Advantage:</a:t>
                      </a:r>
                      <a:endParaRPr lang="en-IN" sz="2000" b="0" strike="noStrike" spc="-1">
                        <a:latin typeface="Arial"/>
                      </a:endParaRPr>
                    </a:p>
                    <a:p>
                      <a:pPr>
                        <a:lnSpc>
                          <a:spcPct val="100000"/>
                        </a:lnSpc>
                      </a:pPr>
                      <a:r>
                        <a:rPr lang="en-IN" sz="2000" b="0" strike="noStrike" spc="-1">
                          <a:solidFill>
                            <a:srgbClr val="000000"/>
                          </a:solidFill>
                          <a:latin typeface="Times New Roman"/>
                        </a:rPr>
                        <a:t>Emotional response</a:t>
                      </a:r>
                      <a:endParaRPr lang="en-IN" sz="2000" b="0" strike="noStrike" spc="-1">
                        <a:latin typeface="Arial"/>
                      </a:endParaRPr>
                    </a:p>
                    <a:p>
                      <a:pPr>
                        <a:lnSpc>
                          <a:spcPct val="100000"/>
                        </a:lnSpc>
                      </a:pPr>
                      <a:r>
                        <a:rPr lang="en-IN" sz="2000" b="0" strike="noStrike" spc="-1">
                          <a:solidFill>
                            <a:srgbClr val="000000"/>
                          </a:solidFill>
                          <a:latin typeface="Times New Roman"/>
                        </a:rPr>
                        <a:t>Creativity</a:t>
                      </a:r>
                      <a:r>
                        <a:rPr lang="en-IN" sz="2000" b="0" i="1" strike="noStrike" spc="-1">
                          <a:solidFill>
                            <a:srgbClr val="000000"/>
                          </a:solidFill>
                          <a:latin typeface="Times New Roman"/>
                        </a:rPr>
                        <a:t>.</a:t>
                      </a:r>
                      <a:endParaRPr lang="en-IN" sz="2000" b="0" strike="noStrike" spc="-1">
                        <a:latin typeface="Arial"/>
                      </a:endParaRPr>
                    </a:p>
                    <a:p>
                      <a:pPr>
                        <a:lnSpc>
                          <a:spcPct val="100000"/>
                        </a:lnSpc>
                      </a:pPr>
                      <a:r>
                        <a:rPr lang="en-IN" sz="2000" b="1" strike="noStrike" spc="-1">
                          <a:solidFill>
                            <a:srgbClr val="000000"/>
                          </a:solidFill>
                          <a:latin typeface="Times New Roman"/>
                        </a:rPr>
                        <a:t>Disadvantage:</a:t>
                      </a:r>
                      <a:endParaRPr lang="en-IN" sz="2000" b="0" strike="noStrike" spc="-1">
                        <a:latin typeface="Arial"/>
                      </a:endParaRPr>
                    </a:p>
                    <a:p>
                      <a:pPr>
                        <a:lnSpc>
                          <a:spcPct val="100000"/>
                        </a:lnSpc>
                      </a:pPr>
                      <a:r>
                        <a:rPr lang="en-IN" sz="2000" b="0" strike="noStrike" spc="-1">
                          <a:solidFill>
                            <a:srgbClr val="000000"/>
                          </a:solidFill>
                          <a:latin typeface="Times New Roman"/>
                        </a:rPr>
                        <a:t>It more suitable for the English language, and there is a limitation for other languages.</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300480">
                <a:tc>
                  <a:txBody>
                    <a:bodyPr/>
                    <a:lstStyle/>
                    <a:p>
                      <a:pPr algn="ctr">
                        <a:lnSpc>
                          <a:spcPct val="100000"/>
                        </a:lnSpc>
                      </a:pPr>
                      <a:r>
                        <a:rPr lang="en-IN" sz="1800" b="0" strike="noStrike" spc="-1">
                          <a:solidFill>
                            <a:srgbClr val="000000"/>
                          </a:solidFill>
                          <a:latin typeface="Times New Roman"/>
                        </a:rPr>
                        <a:t>2022</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Melanie Schreiner</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Impact of content characteristics and emotion on behavioral engagement in social media: literature review and research agenda</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 CNN, LSTM, Bil -STM and NRCLEX .</a:t>
                      </a:r>
                      <a:endParaRPr lang="en-IN" sz="1800" b="0" strike="noStrike" spc="-1">
                        <a:latin typeface="Arial"/>
                      </a:endParaRPr>
                    </a:p>
                    <a:p>
                      <a:pPr>
                        <a:lnSpc>
                          <a:spcPct val="100000"/>
                        </a:lnSpc>
                      </a:pP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1" strike="noStrike" spc="-1">
                          <a:solidFill>
                            <a:srgbClr val="000000"/>
                          </a:solidFill>
                          <a:latin typeface="Times New Roman"/>
                        </a:rPr>
                        <a:t>Advantages:</a:t>
                      </a:r>
                      <a:endParaRPr lang="en-IN" sz="2000" b="0" strike="noStrike" spc="-1">
                        <a:latin typeface="Arial"/>
                      </a:endParaRPr>
                    </a:p>
                    <a:p>
                      <a:pPr>
                        <a:lnSpc>
                          <a:spcPct val="100000"/>
                        </a:lnSpc>
                      </a:pPr>
                      <a:r>
                        <a:rPr lang="en-IN" sz="2000" b="0" strike="noStrike" spc="-1">
                          <a:solidFill>
                            <a:srgbClr val="000000"/>
                          </a:solidFill>
                          <a:latin typeface="Times New Roman"/>
                        </a:rPr>
                        <a:t>multi-method designs and  to create a more elaborate understanding .</a:t>
                      </a:r>
                      <a:endParaRPr lang="en-IN" sz="2000" b="0" strike="noStrike" spc="-1">
                        <a:latin typeface="Arial"/>
                      </a:endParaRPr>
                    </a:p>
                    <a:p>
                      <a:pPr>
                        <a:lnSpc>
                          <a:spcPct val="100000"/>
                        </a:lnSpc>
                      </a:pPr>
                      <a:r>
                        <a:rPr lang="en-IN" sz="2000" b="1" strike="noStrike" spc="-1">
                          <a:solidFill>
                            <a:srgbClr val="000000"/>
                          </a:solidFill>
                          <a:latin typeface="Times New Roman"/>
                        </a:rPr>
                        <a:t>Disadvantages:</a:t>
                      </a:r>
                      <a:endParaRPr lang="en-IN" sz="2000" b="0" strike="noStrike" spc="-1">
                        <a:latin typeface="Arial"/>
                      </a:endParaRPr>
                    </a:p>
                    <a:p>
                      <a:pPr>
                        <a:lnSpc>
                          <a:spcPct val="100000"/>
                        </a:lnSpc>
                      </a:pPr>
                      <a:r>
                        <a:rPr lang="en-IN" sz="2000" b="0" strike="noStrike" spc="-1">
                          <a:solidFill>
                            <a:srgbClr val="000000"/>
                          </a:solidFill>
                          <a:latin typeface="Times New Roman"/>
                        </a:rPr>
                        <a:t> Social media data is noisy &amp; unstructured, emojis.</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 name="Table 1"/>
          <p:cNvGraphicFramePr/>
          <p:nvPr/>
        </p:nvGraphicFramePr>
        <p:xfrm>
          <a:off x="432720" y="393120"/>
          <a:ext cx="11119680" cy="6144480"/>
        </p:xfrm>
        <a:graphic>
          <a:graphicData uri="http://schemas.openxmlformats.org/drawingml/2006/table">
            <a:tbl>
              <a:tblPr/>
              <a:tblGrid>
                <a:gridCol w="960480">
                  <a:extLst>
                    <a:ext uri="{9D8B030D-6E8A-4147-A177-3AD203B41FA5}">
                      <a16:colId xmlns:a16="http://schemas.microsoft.com/office/drawing/2014/main" val="20000"/>
                    </a:ext>
                  </a:extLst>
                </a:gridCol>
                <a:gridCol w="2238840">
                  <a:extLst>
                    <a:ext uri="{9D8B030D-6E8A-4147-A177-3AD203B41FA5}">
                      <a16:colId xmlns:a16="http://schemas.microsoft.com/office/drawing/2014/main" val="20001"/>
                    </a:ext>
                  </a:extLst>
                </a:gridCol>
                <a:gridCol w="3718440">
                  <a:extLst>
                    <a:ext uri="{9D8B030D-6E8A-4147-A177-3AD203B41FA5}">
                      <a16:colId xmlns:a16="http://schemas.microsoft.com/office/drawing/2014/main" val="20002"/>
                    </a:ext>
                  </a:extLst>
                </a:gridCol>
                <a:gridCol w="1863720">
                  <a:extLst>
                    <a:ext uri="{9D8B030D-6E8A-4147-A177-3AD203B41FA5}">
                      <a16:colId xmlns:a16="http://schemas.microsoft.com/office/drawing/2014/main" val="20003"/>
                    </a:ext>
                  </a:extLst>
                </a:gridCol>
                <a:gridCol w="2338560">
                  <a:extLst>
                    <a:ext uri="{9D8B030D-6E8A-4147-A177-3AD203B41FA5}">
                      <a16:colId xmlns:a16="http://schemas.microsoft.com/office/drawing/2014/main" val="20004"/>
                    </a:ext>
                  </a:extLst>
                </a:gridCol>
              </a:tblGrid>
              <a:tr h="3234240">
                <a:tc>
                  <a:txBody>
                    <a:bodyPr/>
                    <a:lstStyle/>
                    <a:p>
                      <a:pPr algn="ctr">
                        <a:lnSpc>
                          <a:spcPct val="100000"/>
                        </a:lnSpc>
                      </a:pPr>
                      <a:r>
                        <a:rPr lang="en-IN" sz="2000" b="0" strike="noStrike" spc="-1">
                          <a:solidFill>
                            <a:srgbClr val="000000"/>
                          </a:solidFill>
                          <a:latin typeface="Times New Roman"/>
                        </a:rPr>
                        <a:t>2022</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0" strike="noStrike" spc="-1">
                          <a:solidFill>
                            <a:srgbClr val="000000"/>
                          </a:solidFill>
                          <a:latin typeface="Times New Roman"/>
                        </a:rPr>
                        <a:t>Shu-Feng Tsao</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What social media told us in the time of COVID-19: a scoping review</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0" strike="noStrike" spc="-1">
                          <a:solidFill>
                            <a:srgbClr val="000000"/>
                          </a:solidFill>
                          <a:latin typeface="Times New Roman"/>
                        </a:rPr>
                        <a:t>Subset selection; forward selection; lasso regression; ridge regression; elastic net</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00000"/>
                        </a:lnSpc>
                      </a:pPr>
                      <a:r>
                        <a:rPr lang="en-IN" sz="2000" b="1" strike="noStrike" spc="-1">
                          <a:solidFill>
                            <a:srgbClr val="000000"/>
                          </a:solidFill>
                          <a:latin typeface="Times New Roman"/>
                        </a:rPr>
                        <a:t>Advantage:</a:t>
                      </a:r>
                      <a:endParaRPr lang="en-IN" sz="2000" b="0" strike="noStrike" spc="-1">
                        <a:latin typeface="Arial"/>
                      </a:endParaRPr>
                    </a:p>
                    <a:p>
                      <a:pPr algn="just">
                        <a:lnSpc>
                          <a:spcPct val="100000"/>
                        </a:lnSpc>
                      </a:pPr>
                      <a:r>
                        <a:rPr lang="en-IN" sz="2000" b="0" strike="noStrike" spc="-1">
                          <a:solidFill>
                            <a:srgbClr val="000000"/>
                          </a:solidFill>
                          <a:latin typeface="Times New Roman"/>
                        </a:rPr>
                        <a:t>It is used in emotion</a:t>
                      </a:r>
                      <a:endParaRPr lang="en-IN" sz="2000" b="0" strike="noStrike" spc="-1">
                        <a:latin typeface="Arial"/>
                      </a:endParaRPr>
                    </a:p>
                    <a:p>
                      <a:pPr algn="just">
                        <a:lnSpc>
                          <a:spcPct val="100000"/>
                        </a:lnSpc>
                      </a:pPr>
                      <a:r>
                        <a:rPr lang="en-IN" sz="2000" b="0" strike="noStrike" spc="-1">
                          <a:solidFill>
                            <a:srgbClr val="000000"/>
                          </a:solidFill>
                          <a:latin typeface="Times New Roman"/>
                        </a:rPr>
                        <a:t>Detection.</a:t>
                      </a:r>
                      <a:endParaRPr lang="en-IN" sz="2000" b="0" strike="noStrike" spc="-1">
                        <a:latin typeface="Arial"/>
                      </a:endParaRPr>
                    </a:p>
                    <a:p>
                      <a:pPr algn="just">
                        <a:lnSpc>
                          <a:spcPct val="100000"/>
                        </a:lnSpc>
                      </a:pPr>
                      <a:r>
                        <a:rPr lang="en-IN" sz="2000" b="1" strike="noStrike" spc="-1">
                          <a:solidFill>
                            <a:srgbClr val="000000"/>
                          </a:solidFill>
                          <a:latin typeface="Times New Roman"/>
                        </a:rPr>
                        <a:t>Disadvantage:</a:t>
                      </a:r>
                      <a:endParaRPr lang="en-IN" sz="2000" b="0" strike="noStrike" spc="-1">
                        <a:latin typeface="Arial"/>
                      </a:endParaRPr>
                    </a:p>
                    <a:p>
                      <a:pPr>
                        <a:lnSpc>
                          <a:spcPct val="100000"/>
                        </a:lnSpc>
                      </a:pPr>
                      <a:r>
                        <a:rPr lang="en-IN" sz="2000" b="0" strike="noStrike" spc="-1">
                          <a:solidFill>
                            <a:srgbClr val="000000"/>
                          </a:solidFill>
                          <a:latin typeface="Times New Roman"/>
                        </a:rPr>
                        <a:t>It is critical to correctly detect these words in order to provide complete coverage.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10600">
                <a:tc>
                  <a:txBody>
                    <a:bodyPr/>
                    <a:lstStyle/>
                    <a:p>
                      <a:pPr algn="ctr">
                        <a:lnSpc>
                          <a:spcPct val="100000"/>
                        </a:lnSpc>
                      </a:pPr>
                      <a:r>
                        <a:rPr lang="en-IN" sz="2000" b="0" strike="noStrike" spc="-1">
                          <a:solidFill>
                            <a:srgbClr val="000000"/>
                          </a:solidFill>
                          <a:latin typeface="Times New Roman"/>
                        </a:rPr>
                        <a:t>2021</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Shahid Mehmood</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Sentiment Analysis in Social Media for Competitive Environment Using Content Analysis</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imes New Roman"/>
                        </a:rPr>
                        <a:t>API, RSS ,HTML</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1" strike="noStrike" spc="-1">
                          <a:solidFill>
                            <a:srgbClr val="000000"/>
                          </a:solidFill>
                          <a:latin typeface="Times New Roman"/>
                        </a:rPr>
                        <a:t>Advantage:</a:t>
                      </a:r>
                      <a:endParaRPr lang="en-IN" sz="2000" b="0" strike="noStrike" spc="-1">
                        <a:latin typeface="Arial"/>
                      </a:endParaRPr>
                    </a:p>
                    <a:p>
                      <a:pPr>
                        <a:lnSpc>
                          <a:spcPct val="100000"/>
                        </a:lnSpc>
                      </a:pPr>
                      <a:r>
                        <a:rPr lang="en-IN" sz="2000" b="0" strike="noStrike" spc="-1">
                          <a:solidFill>
                            <a:srgbClr val="000000"/>
                          </a:solidFill>
                          <a:latin typeface="Times New Roman"/>
                        </a:rPr>
                        <a:t>Brand reputation can be effectively observed with the help of sentiment analysis</a:t>
                      </a:r>
                      <a:endParaRPr lang="en-IN" sz="2000" b="0" strike="noStrike" spc="-1">
                        <a:latin typeface="Arial"/>
                      </a:endParaRPr>
                    </a:p>
                    <a:p>
                      <a:pPr>
                        <a:lnSpc>
                          <a:spcPct val="100000"/>
                        </a:lnSpc>
                      </a:pPr>
                      <a:r>
                        <a:rPr lang="en-IN" sz="2000" b="1" strike="noStrike" spc="-1">
                          <a:solidFill>
                            <a:srgbClr val="000000"/>
                          </a:solidFill>
                          <a:latin typeface="Times New Roman"/>
                        </a:rPr>
                        <a:t>Disadvantage:</a:t>
                      </a:r>
                      <a:endParaRPr lang="en-IN" sz="2000" b="0" strike="noStrike" spc="-1">
                        <a:latin typeface="Arial"/>
                      </a:endParaRPr>
                    </a:p>
                    <a:p>
                      <a:pPr>
                        <a:lnSpc>
                          <a:spcPct val="100000"/>
                        </a:lnSpc>
                      </a:pPr>
                      <a:r>
                        <a:rPr lang="en-IN" sz="2000" b="0" strike="noStrike" spc="-1">
                          <a:solidFill>
                            <a:srgbClr val="000000"/>
                          </a:solidFill>
                          <a:latin typeface="Times New Roman"/>
                        </a:rPr>
                        <a:t>Weekly and monthly evolution will not be considered.</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Table 1"/>
          <p:cNvGraphicFramePr/>
          <p:nvPr/>
        </p:nvGraphicFramePr>
        <p:xfrm>
          <a:off x="407880" y="88560"/>
          <a:ext cx="11375280" cy="6464160"/>
        </p:xfrm>
        <a:graphic>
          <a:graphicData uri="http://schemas.openxmlformats.org/drawingml/2006/table">
            <a:tbl>
              <a:tblPr/>
              <a:tblGrid>
                <a:gridCol w="982440">
                  <a:extLst>
                    <a:ext uri="{9D8B030D-6E8A-4147-A177-3AD203B41FA5}">
                      <a16:colId xmlns:a16="http://schemas.microsoft.com/office/drawing/2014/main" val="20000"/>
                    </a:ext>
                  </a:extLst>
                </a:gridCol>
                <a:gridCol w="2290320">
                  <a:extLst>
                    <a:ext uri="{9D8B030D-6E8A-4147-A177-3AD203B41FA5}">
                      <a16:colId xmlns:a16="http://schemas.microsoft.com/office/drawing/2014/main" val="20001"/>
                    </a:ext>
                  </a:extLst>
                </a:gridCol>
                <a:gridCol w="3803760">
                  <a:extLst>
                    <a:ext uri="{9D8B030D-6E8A-4147-A177-3AD203B41FA5}">
                      <a16:colId xmlns:a16="http://schemas.microsoft.com/office/drawing/2014/main" val="20002"/>
                    </a:ext>
                  </a:extLst>
                </a:gridCol>
                <a:gridCol w="1906560">
                  <a:extLst>
                    <a:ext uri="{9D8B030D-6E8A-4147-A177-3AD203B41FA5}">
                      <a16:colId xmlns:a16="http://schemas.microsoft.com/office/drawing/2014/main" val="20003"/>
                    </a:ext>
                  </a:extLst>
                </a:gridCol>
                <a:gridCol w="2392560">
                  <a:extLst>
                    <a:ext uri="{9D8B030D-6E8A-4147-A177-3AD203B41FA5}">
                      <a16:colId xmlns:a16="http://schemas.microsoft.com/office/drawing/2014/main" val="20004"/>
                    </a:ext>
                  </a:extLst>
                </a:gridCol>
              </a:tblGrid>
              <a:tr h="3518280">
                <a:tc>
                  <a:txBody>
                    <a:bodyPr/>
                    <a:lstStyle/>
                    <a:p>
                      <a:pPr algn="ctr">
                        <a:lnSpc>
                          <a:spcPct val="100000"/>
                        </a:lnSpc>
                      </a:pPr>
                      <a:r>
                        <a:rPr lang="en-IN" sz="2000" b="0" strike="noStrike" spc="-1">
                          <a:solidFill>
                            <a:srgbClr val="000000"/>
                          </a:solidFill>
                          <a:latin typeface="Times New Roman"/>
                        </a:rPr>
                        <a:t>2022</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Binmahfoudh, A. Hussain, M.</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Sentiment Analysis of Consumer Reviews Using Deep Learning</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LSTM and DCNN models</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00000"/>
                        </a:lnSpc>
                      </a:pPr>
                      <a:r>
                        <a:rPr lang="en-IN" sz="2000" b="1" strike="noStrike" spc="-1">
                          <a:solidFill>
                            <a:srgbClr val="000000"/>
                          </a:solidFill>
                          <a:latin typeface="Times New Roman"/>
                        </a:rPr>
                        <a:t>Advantage:</a:t>
                      </a:r>
                      <a:endParaRPr lang="en-IN" sz="2000" b="0" strike="noStrike" spc="-1">
                        <a:latin typeface="Arial"/>
                      </a:endParaRPr>
                    </a:p>
                    <a:p>
                      <a:pPr>
                        <a:lnSpc>
                          <a:spcPct val="100000"/>
                        </a:lnSpc>
                      </a:pPr>
                      <a:r>
                        <a:rPr lang="en-IN" sz="1800" b="0" strike="noStrike" spc="-1">
                          <a:solidFill>
                            <a:srgbClr val="000000"/>
                          </a:solidFill>
                          <a:latin typeface="Calibri"/>
                        </a:rPr>
                        <a:t> </a:t>
                      </a:r>
                      <a:r>
                        <a:rPr lang="en-IN" sz="2000" b="0" strike="noStrike" spc="-1">
                          <a:solidFill>
                            <a:srgbClr val="000000"/>
                          </a:solidFill>
                          <a:latin typeface="Times New Roman"/>
                        </a:rPr>
                        <a:t>Assuring the effectiveness of classifier cross-validation is an excellent </a:t>
                      </a:r>
                      <a:endParaRPr lang="en-IN" sz="2000" b="0" strike="noStrike" spc="-1">
                        <a:latin typeface="Arial"/>
                      </a:endParaRPr>
                    </a:p>
                    <a:p>
                      <a:pPr>
                        <a:lnSpc>
                          <a:spcPct val="100000"/>
                        </a:lnSpc>
                      </a:pPr>
                      <a:r>
                        <a:rPr lang="en-IN" sz="2000" b="0" strike="noStrike" spc="-1">
                          <a:solidFill>
                            <a:srgbClr val="000000"/>
                          </a:solidFill>
                          <a:latin typeface="Times New Roman"/>
                        </a:rPr>
                        <a:t>activity</a:t>
                      </a:r>
                      <a:endParaRPr lang="en-IN" sz="2000" b="0" strike="noStrike" spc="-1">
                        <a:latin typeface="Arial"/>
                      </a:endParaRPr>
                    </a:p>
                    <a:p>
                      <a:pPr algn="just">
                        <a:lnSpc>
                          <a:spcPct val="100000"/>
                        </a:lnSpc>
                      </a:pPr>
                      <a:r>
                        <a:rPr lang="en-IN" sz="2000" b="1" strike="noStrike" spc="-1">
                          <a:solidFill>
                            <a:srgbClr val="000000"/>
                          </a:solidFill>
                          <a:latin typeface="Times New Roman"/>
                        </a:rPr>
                        <a:t>Disadvantage:</a:t>
                      </a:r>
                      <a:endParaRPr lang="en-IN" sz="2000" b="0" strike="noStrike" spc="-1">
                        <a:latin typeface="Arial"/>
                      </a:endParaRPr>
                    </a:p>
                    <a:p>
                      <a:pPr algn="just">
                        <a:lnSpc>
                          <a:spcPct val="100000"/>
                        </a:lnSpc>
                      </a:pPr>
                      <a:r>
                        <a:rPr lang="en-IN" sz="2000" b="0" strike="noStrike" spc="-1">
                          <a:solidFill>
                            <a:srgbClr val="000000"/>
                          </a:solidFill>
                          <a:latin typeface="Times New Roman"/>
                        </a:rPr>
                        <a:t>Over-fitting and under-fitting of the models</a:t>
                      </a:r>
                      <a:b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46240">
                <a:tc>
                  <a:txBody>
                    <a:bodyPr/>
                    <a:lstStyle/>
                    <a:p>
                      <a:pPr algn="ctr">
                        <a:lnSpc>
                          <a:spcPct val="100000"/>
                        </a:lnSpc>
                      </a:pPr>
                      <a:r>
                        <a:rPr lang="en-IN" sz="2000" b="0" strike="noStrike" spc="-1">
                          <a:solidFill>
                            <a:srgbClr val="000000"/>
                          </a:solidFill>
                          <a:latin typeface="Times New Roman"/>
                        </a:rPr>
                        <a:t>2021</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Times New Roman"/>
                        </a:rPr>
                        <a:t>Dimple Chehal</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Evaluating Annotated Dataset of Customer Reviews For Aspect Based Sentiment Analysis</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Times New Roman"/>
                        </a:rPr>
                        <a:t>KNN , NB, SVM and LR</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1" strike="noStrike" spc="-1">
                          <a:solidFill>
                            <a:srgbClr val="000000"/>
                          </a:solidFill>
                          <a:latin typeface="Times New Roman"/>
                        </a:rPr>
                        <a:t>Advantage:</a:t>
                      </a:r>
                      <a:endParaRPr lang="en-IN" sz="2000" b="0" strike="noStrike" spc="-1">
                        <a:latin typeface="Arial"/>
                      </a:endParaRPr>
                    </a:p>
                    <a:p>
                      <a:pPr>
                        <a:lnSpc>
                          <a:spcPct val="100000"/>
                        </a:lnSpc>
                      </a:pPr>
                      <a:r>
                        <a:rPr lang="en-IN" sz="2000" b="0" strike="noStrike" spc="-1">
                          <a:solidFill>
                            <a:srgbClr val="000000"/>
                          </a:solidFill>
                          <a:latin typeface="Calibri"/>
                        </a:rPr>
                        <a:t>Requirement of a labelled dataset to automate ABSA </a:t>
                      </a:r>
                      <a:endParaRPr lang="en-IN" sz="2000" b="0" strike="noStrike" spc="-1">
                        <a:latin typeface="Arial"/>
                      </a:endParaRPr>
                    </a:p>
                    <a:p>
                      <a:pPr>
                        <a:lnSpc>
                          <a:spcPct val="100000"/>
                        </a:lnSpc>
                      </a:pPr>
                      <a:r>
                        <a:rPr lang="en-IN" sz="2000" b="1" strike="noStrike" spc="-1">
                          <a:solidFill>
                            <a:srgbClr val="000000"/>
                          </a:solidFill>
                          <a:latin typeface="Times New Roman"/>
                        </a:rPr>
                        <a:t>Disadvantage:</a:t>
                      </a:r>
                      <a:endParaRPr lang="en-IN" sz="2000" b="0" strike="noStrike" spc="-1">
                        <a:latin typeface="Arial"/>
                      </a:endParaRPr>
                    </a:p>
                    <a:p>
                      <a:pPr>
                        <a:lnSpc>
                          <a:spcPct val="100000"/>
                        </a:lnSpc>
                      </a:pPr>
                      <a:r>
                        <a:rPr lang="en-IN" sz="2000" b="0" strike="noStrike" spc="-1">
                          <a:solidFill>
                            <a:srgbClr val="000000"/>
                          </a:solidFill>
                          <a:latin typeface="Calibri"/>
                        </a:rPr>
                        <a:t>The involvement of human efforts in obtaining such datasets, and the relatively low accuracy rates</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 name="Table 1"/>
          <p:cNvGraphicFramePr/>
          <p:nvPr/>
        </p:nvGraphicFramePr>
        <p:xfrm>
          <a:off x="407880" y="88560"/>
          <a:ext cx="11375280" cy="6464160"/>
        </p:xfrm>
        <a:graphic>
          <a:graphicData uri="http://schemas.openxmlformats.org/drawingml/2006/table">
            <a:tbl>
              <a:tblPr/>
              <a:tblGrid>
                <a:gridCol w="982440">
                  <a:extLst>
                    <a:ext uri="{9D8B030D-6E8A-4147-A177-3AD203B41FA5}">
                      <a16:colId xmlns:a16="http://schemas.microsoft.com/office/drawing/2014/main" val="20000"/>
                    </a:ext>
                  </a:extLst>
                </a:gridCol>
                <a:gridCol w="2290320">
                  <a:extLst>
                    <a:ext uri="{9D8B030D-6E8A-4147-A177-3AD203B41FA5}">
                      <a16:colId xmlns:a16="http://schemas.microsoft.com/office/drawing/2014/main" val="20001"/>
                    </a:ext>
                  </a:extLst>
                </a:gridCol>
                <a:gridCol w="3803760">
                  <a:extLst>
                    <a:ext uri="{9D8B030D-6E8A-4147-A177-3AD203B41FA5}">
                      <a16:colId xmlns:a16="http://schemas.microsoft.com/office/drawing/2014/main" val="20002"/>
                    </a:ext>
                  </a:extLst>
                </a:gridCol>
                <a:gridCol w="1906560">
                  <a:extLst>
                    <a:ext uri="{9D8B030D-6E8A-4147-A177-3AD203B41FA5}">
                      <a16:colId xmlns:a16="http://schemas.microsoft.com/office/drawing/2014/main" val="20003"/>
                    </a:ext>
                  </a:extLst>
                </a:gridCol>
                <a:gridCol w="2392560">
                  <a:extLst>
                    <a:ext uri="{9D8B030D-6E8A-4147-A177-3AD203B41FA5}">
                      <a16:colId xmlns:a16="http://schemas.microsoft.com/office/drawing/2014/main" val="20004"/>
                    </a:ext>
                  </a:extLst>
                </a:gridCol>
              </a:tblGrid>
              <a:tr h="3681000">
                <a:tc>
                  <a:txBody>
                    <a:bodyPr/>
                    <a:lstStyle/>
                    <a:p>
                      <a:pPr algn="ctr">
                        <a:lnSpc>
                          <a:spcPct val="100000"/>
                        </a:lnSpc>
                      </a:pPr>
                      <a:r>
                        <a:rPr lang="en-IN" sz="2000" b="0" strike="noStrike" spc="-1">
                          <a:solidFill>
                            <a:srgbClr val="000000"/>
                          </a:solidFill>
                          <a:latin typeface="Times New Roman"/>
                        </a:rPr>
                        <a:t>2020</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0" strike="noStrike" spc="-1">
                          <a:solidFill>
                            <a:srgbClr val="000000"/>
                          </a:solidFill>
                          <a:latin typeface="Times New Roman"/>
                        </a:rPr>
                        <a:t>ALHASSAN MABROUK</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Deep Learning Based Sentiment Classification :A Comparative Survey</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CNN, RNN and ReeNN</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00000"/>
                        </a:lnSpc>
                      </a:pPr>
                      <a:r>
                        <a:rPr lang="en-IN" sz="2000" b="1" strike="noStrike" spc="-1">
                          <a:solidFill>
                            <a:srgbClr val="000000"/>
                          </a:solidFill>
                          <a:latin typeface="Times New Roman"/>
                        </a:rPr>
                        <a:t>Advantage:</a:t>
                      </a:r>
                      <a:endParaRPr lang="en-IN" sz="2000" b="0" strike="noStrike" spc="-1">
                        <a:latin typeface="Arial"/>
                      </a:endParaRPr>
                    </a:p>
                    <a:p>
                      <a:pPr algn="just">
                        <a:lnSpc>
                          <a:spcPct val="100000"/>
                        </a:lnSpc>
                      </a:pPr>
                      <a:r>
                        <a:rPr lang="en-IN" sz="2000" b="0" strike="noStrike" spc="-1">
                          <a:solidFill>
                            <a:srgbClr val="000000"/>
                          </a:solidFill>
                          <a:latin typeface="Times New Roman"/>
                        </a:rPr>
                        <a:t>It overcomes the high computational cost of NNs.</a:t>
                      </a:r>
                      <a:endParaRPr lang="en-IN" sz="2000" b="0" strike="noStrike" spc="-1">
                        <a:latin typeface="Arial"/>
                      </a:endParaRPr>
                    </a:p>
                    <a:p>
                      <a:pPr>
                        <a:lnSpc>
                          <a:spcPct val="100000"/>
                        </a:lnSpc>
                      </a:pPr>
                      <a:r>
                        <a:rPr lang="en-IN" sz="2000" b="0" strike="noStrike" spc="-1">
                          <a:solidFill>
                            <a:srgbClr val="000000"/>
                          </a:solidFill>
                          <a:latin typeface="Calibri"/>
                        </a:rPr>
                        <a:t> </a:t>
                      </a:r>
                      <a:r>
                        <a:rPr lang="en-IN" sz="2000" b="1" strike="noStrike" spc="-1">
                          <a:solidFill>
                            <a:srgbClr val="000000"/>
                          </a:solidFill>
                          <a:latin typeface="Times New Roman"/>
                        </a:rPr>
                        <a:t>Disadvantage:</a:t>
                      </a:r>
                      <a:endParaRPr lang="en-IN" sz="2000" b="0" strike="noStrike" spc="-1">
                        <a:latin typeface="Arial"/>
                      </a:endParaRPr>
                    </a:p>
                    <a:p>
                      <a:pPr>
                        <a:lnSpc>
                          <a:spcPct val="100000"/>
                        </a:lnSpc>
                      </a:pPr>
                      <a:r>
                        <a:rPr lang="en-IN" sz="2000" b="0" strike="noStrike" spc="-1">
                          <a:solidFill>
                            <a:srgbClr val="000000"/>
                          </a:solidFill>
                          <a:latin typeface="Times New Roman"/>
                        </a:rPr>
                        <a:t>It requires more training time compared with other techniques.</a:t>
                      </a:r>
                      <a:b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783520">
                <a:tc>
                  <a:txBody>
                    <a:bodyPr/>
                    <a:lstStyle/>
                    <a:p>
                      <a:pPr algn="ctr">
                        <a:lnSpc>
                          <a:spcPct val="100000"/>
                        </a:lnSpc>
                      </a:pPr>
                      <a:r>
                        <a:rPr lang="en-IN" sz="2000" b="0" strike="noStrike" spc="-1">
                          <a:solidFill>
                            <a:srgbClr val="000000"/>
                          </a:solidFill>
                          <a:latin typeface="Times New Roman"/>
                        </a:rPr>
                        <a:t>2021</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0" strike="noStrike" spc="-1">
                          <a:solidFill>
                            <a:srgbClr val="000000"/>
                          </a:solidFill>
                          <a:latin typeface="Times New Roman"/>
                        </a:rPr>
                        <a:t>Koyel Chakraborty</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200" b="0" strike="noStrike" spc="-1">
                          <a:solidFill>
                            <a:srgbClr val="000000"/>
                          </a:solidFill>
                          <a:latin typeface="Times New Roman"/>
                        </a:rPr>
                        <a:t>A Survey of Sentiment Analysis</a:t>
                      </a:r>
                      <a:endParaRPr lang="en-IN" sz="2200" b="0" strike="noStrike" spc="-1">
                        <a:latin typeface="Arial"/>
                      </a:endParaRPr>
                    </a:p>
                    <a:p>
                      <a:pPr algn="ctr">
                        <a:lnSpc>
                          <a:spcPct val="100000"/>
                        </a:lnSpc>
                      </a:pPr>
                      <a:r>
                        <a:rPr lang="en-IN" sz="2200" b="0" strike="noStrike" spc="-1">
                          <a:solidFill>
                            <a:srgbClr val="000000"/>
                          </a:solidFill>
                          <a:latin typeface="Times New Roman"/>
                        </a:rPr>
                        <a:t>from Social Media Data</a:t>
                      </a:r>
                      <a:endParaRPr lang="en-IN" sz="2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Times New Roman"/>
                        </a:rPr>
                        <a:t>CNN, LSTM, Bil -STM and NRCLEX .</a:t>
                      </a:r>
                      <a:endParaRPr lang="en-IN" sz="1800" b="0" strike="noStrike" spc="-1">
                        <a:latin typeface="Arial"/>
                      </a:endParaRPr>
                    </a:p>
                    <a:p>
                      <a:pPr algn="ctr">
                        <a:lnSpc>
                          <a:spcPct val="100000"/>
                        </a:lnSpc>
                      </a:pP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00000"/>
                        </a:lnSpc>
                      </a:pPr>
                      <a:r>
                        <a:rPr lang="en-IN" sz="2000" b="1" strike="noStrike" spc="-1">
                          <a:solidFill>
                            <a:srgbClr val="000000"/>
                          </a:solidFill>
                          <a:latin typeface="Times New Roman"/>
                        </a:rPr>
                        <a:t>Advantage:</a:t>
                      </a:r>
                      <a:endParaRPr lang="en-IN" sz="2000" b="0" strike="noStrike" spc="-1">
                        <a:latin typeface="Arial"/>
                      </a:endParaRPr>
                    </a:p>
                    <a:p>
                      <a:pPr algn="just">
                        <a:lnSpc>
                          <a:spcPct val="100000"/>
                        </a:lnSpc>
                      </a:pPr>
                      <a:r>
                        <a:rPr lang="en-IN" sz="2000" b="0" strike="noStrike" spc="-1">
                          <a:solidFill>
                            <a:srgbClr val="000000"/>
                          </a:solidFill>
                          <a:latin typeface="Times New Roman"/>
                        </a:rPr>
                        <a:t>It is used in emotion</a:t>
                      </a:r>
                      <a:endParaRPr lang="en-IN" sz="2000" b="0" strike="noStrike" spc="-1">
                        <a:latin typeface="Arial"/>
                      </a:endParaRPr>
                    </a:p>
                    <a:p>
                      <a:pPr algn="just">
                        <a:lnSpc>
                          <a:spcPct val="100000"/>
                        </a:lnSpc>
                      </a:pPr>
                      <a:r>
                        <a:rPr lang="en-IN" sz="2000" b="0" strike="noStrike" spc="-1">
                          <a:solidFill>
                            <a:srgbClr val="000000"/>
                          </a:solidFill>
                          <a:latin typeface="Times New Roman"/>
                        </a:rPr>
                        <a:t>Detection.</a:t>
                      </a:r>
                      <a:endParaRPr lang="en-IN" sz="2000" b="0" strike="noStrike" spc="-1">
                        <a:latin typeface="Arial"/>
                      </a:endParaRPr>
                    </a:p>
                    <a:p>
                      <a:pPr algn="just">
                        <a:lnSpc>
                          <a:spcPct val="100000"/>
                        </a:lnSpc>
                      </a:pPr>
                      <a:r>
                        <a:rPr lang="en-IN" sz="2000" b="1" strike="noStrike" spc="-1">
                          <a:solidFill>
                            <a:srgbClr val="000000"/>
                          </a:solidFill>
                          <a:latin typeface="Times New Roman"/>
                        </a:rPr>
                        <a:t>Disadvantage:</a:t>
                      </a:r>
                      <a:endParaRPr lang="en-IN" sz="2000" b="0" strike="noStrike" spc="-1">
                        <a:latin typeface="Arial"/>
                      </a:endParaRPr>
                    </a:p>
                    <a:p>
                      <a:pPr>
                        <a:lnSpc>
                          <a:spcPct val="100000"/>
                        </a:lnSpc>
                      </a:pPr>
                      <a:r>
                        <a:rPr lang="en-IN" sz="2000" b="0" strike="noStrike" spc="-1">
                          <a:solidFill>
                            <a:srgbClr val="000000"/>
                          </a:solidFill>
                          <a:latin typeface="Times New Roman"/>
                        </a:rPr>
                        <a:t>It is critical to correctly detect these words in order to provide complete coverage.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1272960" y="439200"/>
            <a:ext cx="929268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a:solidFill>
                  <a:srgbClr val="000000"/>
                </a:solidFill>
                <a:latin typeface="Times New Roman"/>
                <a:ea typeface="DejaVu Sans"/>
              </a:rPr>
              <a:t>PROBLEM STATEMENT</a:t>
            </a:r>
            <a:endParaRPr lang="en-IN" sz="2400" b="0" strike="noStrike" spc="-1">
              <a:latin typeface="Arial"/>
            </a:endParaRPr>
          </a:p>
        </p:txBody>
      </p:sp>
      <p:sp>
        <p:nvSpPr>
          <p:cNvPr id="218" name="CustomShape 2"/>
          <p:cNvSpPr/>
          <p:nvPr/>
        </p:nvSpPr>
        <p:spPr>
          <a:xfrm>
            <a:off x="1121040" y="365040"/>
            <a:ext cx="9929880" cy="70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spcAft>
                <a:spcPts val="799"/>
              </a:spcAft>
            </a:pPr>
            <a:endParaRPr lang="en-IN" sz="1800" b="0" strike="noStrike" spc="-1">
              <a:latin typeface="Arial"/>
            </a:endParaRPr>
          </a:p>
          <a:p>
            <a:pPr algn="just">
              <a:lnSpc>
                <a:spcPct val="150000"/>
              </a:lnSpc>
              <a:spcAft>
                <a:spcPts val="799"/>
              </a:spcAft>
            </a:pPr>
            <a:r>
              <a:rPr lang="en-IN" sz="2200" b="0" strike="noStrike" spc="-1">
                <a:solidFill>
                  <a:srgbClr val="24292F"/>
                </a:solidFill>
                <a:latin typeface="Times New Roman"/>
                <a:ea typeface="Calibri"/>
              </a:rPr>
              <a:t>  </a:t>
            </a:r>
            <a:r>
              <a:rPr lang="en-IN" sz="2200" b="0" u="sng" strike="noStrike" spc="-1">
                <a:solidFill>
                  <a:srgbClr val="24292F"/>
                </a:solidFill>
                <a:uFillTx/>
                <a:latin typeface="Times New Roman"/>
                <a:ea typeface="Calibri"/>
              </a:rPr>
              <a:t>TO ANALYSE:</a:t>
            </a:r>
            <a:endParaRPr lang="en-IN" sz="2200" b="0" strike="noStrike" spc="-1">
              <a:latin typeface="Arial"/>
            </a:endParaRPr>
          </a:p>
          <a:p>
            <a:pPr>
              <a:lnSpc>
                <a:spcPct val="150000"/>
              </a:lnSpc>
              <a:spcAft>
                <a:spcPts val="799"/>
              </a:spcAft>
            </a:pPr>
            <a:r>
              <a:rPr lang="en-IN" sz="2200" b="0" strike="noStrike" spc="-1">
                <a:solidFill>
                  <a:srgbClr val="24292F"/>
                </a:solidFill>
                <a:latin typeface="Times New Roman"/>
                <a:ea typeface="Calibri"/>
              </a:rPr>
              <a:t>  The user-submitted text, comments, and other data in the customer review must be analyzed.</a:t>
            </a:r>
            <a:endParaRPr lang="en-IN" sz="2200" b="0" strike="noStrike" spc="-1">
              <a:latin typeface="Arial"/>
            </a:endParaRPr>
          </a:p>
          <a:p>
            <a:pPr>
              <a:lnSpc>
                <a:spcPct val="150000"/>
              </a:lnSpc>
              <a:spcAft>
                <a:spcPts val="799"/>
              </a:spcAft>
            </a:pPr>
            <a:r>
              <a:rPr lang="en-IN" sz="2200" b="0" strike="noStrike" spc="-1">
                <a:solidFill>
                  <a:srgbClr val="24292F"/>
                </a:solidFill>
                <a:latin typeface="Times New Roman"/>
                <a:ea typeface="Calibri"/>
              </a:rPr>
              <a:t>  </a:t>
            </a:r>
            <a:r>
              <a:rPr lang="en-IN" sz="2200" b="0" u="sng" strike="noStrike" spc="-1">
                <a:solidFill>
                  <a:srgbClr val="24292F"/>
                </a:solidFill>
                <a:uFillTx/>
                <a:latin typeface="Times New Roman"/>
                <a:ea typeface="Calibri"/>
              </a:rPr>
              <a:t>TO DO:</a:t>
            </a:r>
            <a:endParaRPr lang="en-IN" sz="2200" b="0" strike="noStrike" spc="-1">
              <a:latin typeface="Arial"/>
            </a:endParaRPr>
          </a:p>
          <a:p>
            <a:pPr algn="just">
              <a:lnSpc>
                <a:spcPct val="150000"/>
              </a:lnSpc>
              <a:spcAft>
                <a:spcPts val="799"/>
              </a:spcAft>
            </a:pPr>
            <a:r>
              <a:rPr lang="en-IN" sz="2200" b="0" strike="noStrike" spc="-1">
                <a:solidFill>
                  <a:srgbClr val="24292F"/>
                </a:solidFill>
                <a:latin typeface="Times New Roman"/>
                <a:ea typeface="Calibri"/>
              </a:rPr>
              <a:t>   We must determine the sentiment analysis (or feedback emotion)of each individual data  comment provided by the user using the data that has been analysed.</a:t>
            </a:r>
            <a:endParaRPr lang="en-IN" sz="2200" b="0" strike="noStrike" spc="-1">
              <a:latin typeface="Arial"/>
            </a:endParaRPr>
          </a:p>
          <a:p>
            <a:pPr algn="just">
              <a:lnSpc>
                <a:spcPct val="150000"/>
              </a:lnSpc>
              <a:spcAft>
                <a:spcPts val="799"/>
              </a:spcAft>
            </a:pPr>
            <a:r>
              <a:rPr lang="en-IN" sz="2200" b="0" strike="noStrike" spc="-1">
                <a:solidFill>
                  <a:srgbClr val="24292F"/>
                </a:solidFill>
                <a:latin typeface="Times New Roman"/>
                <a:ea typeface="Calibri"/>
              </a:rPr>
              <a:t> </a:t>
            </a:r>
            <a:r>
              <a:rPr lang="en-IN" sz="2200" b="0" u="sng" strike="noStrike" spc="-1">
                <a:solidFill>
                  <a:srgbClr val="24292F"/>
                </a:solidFill>
                <a:uFillTx/>
                <a:latin typeface="Times New Roman"/>
                <a:ea typeface="Calibri"/>
              </a:rPr>
              <a:t>TO DESIGN:</a:t>
            </a:r>
            <a:endParaRPr lang="en-IN" sz="2200" b="0" strike="noStrike" spc="-1">
              <a:latin typeface="Arial"/>
            </a:endParaRPr>
          </a:p>
          <a:p>
            <a:pPr algn="just">
              <a:lnSpc>
                <a:spcPct val="150000"/>
              </a:lnSpc>
              <a:spcAft>
                <a:spcPts val="799"/>
              </a:spcAft>
            </a:pPr>
            <a:r>
              <a:rPr lang="en-IN" sz="2200" b="0" strike="noStrike" spc="-1">
                <a:solidFill>
                  <a:srgbClr val="24292F"/>
                </a:solidFill>
                <a:latin typeface="Times New Roman"/>
                <a:ea typeface="Calibri"/>
              </a:rPr>
              <a:t>     In order to show the result, we must develop a web applicatio</a:t>
            </a:r>
            <a:r>
              <a:rPr lang="en-IN" sz="2400" b="0" strike="noStrike" spc="-1">
                <a:solidFill>
                  <a:srgbClr val="24292F"/>
                </a:solidFill>
                <a:latin typeface="Times New Roman"/>
                <a:ea typeface="Calibri"/>
              </a:rPr>
              <a:t>n.</a:t>
            </a:r>
            <a:endParaRPr lang="en-IN" sz="2400" b="0" strike="noStrike" spc="-1">
              <a:latin typeface="Arial"/>
            </a:endParaRPr>
          </a:p>
          <a:p>
            <a:pPr algn="just">
              <a:lnSpc>
                <a:spcPct val="100000"/>
              </a:lnSpc>
              <a:spcAft>
                <a:spcPts val="799"/>
              </a:spcAft>
            </a:pPr>
            <a:r>
              <a:rPr lang="en-IN" sz="2800" b="0" u="sng" strike="noStrike" spc="-1">
                <a:solidFill>
                  <a:srgbClr val="24292F"/>
                </a:solidFill>
                <a:uFillTx/>
                <a:latin typeface="Times New Roman"/>
                <a:ea typeface="Calibri"/>
              </a:rPr>
              <a:t> </a:t>
            </a:r>
            <a:endParaRPr lang="en-IN" sz="2800" b="0" strike="noStrike" spc="-1">
              <a:latin typeface="Arial"/>
            </a:endParaRPr>
          </a:p>
          <a:p>
            <a:pPr algn="just">
              <a:lnSpc>
                <a:spcPct val="150000"/>
              </a:lnSpc>
              <a:spcAft>
                <a:spcPts val="799"/>
              </a:spcAft>
            </a:pPr>
            <a:r>
              <a:rPr lang="en-IN" sz="2800" b="0" strike="noStrike" spc="-1">
                <a:solidFill>
                  <a:srgbClr val="24292F"/>
                </a:solidFill>
                <a:latin typeface="Times New Roman"/>
                <a:ea typeface="Calibri"/>
              </a:rPr>
              <a:t>	</a:t>
            </a:r>
            <a:endParaRPr lang="en-IN" sz="2800" b="0" strike="noStrike" spc="-1">
              <a:latin typeface="Arial"/>
            </a:endParaRPr>
          </a:p>
          <a:p>
            <a:pPr algn="just">
              <a:lnSpc>
                <a:spcPct val="150000"/>
              </a:lnSpc>
              <a:spcAft>
                <a:spcPts val="799"/>
              </a:spcAft>
            </a:pPr>
            <a:r>
              <a:rPr lang="en-IN" sz="2800" b="0" strike="noStrike" spc="-1">
                <a:solidFill>
                  <a:srgbClr val="24292F"/>
                </a:solidFill>
                <a:latin typeface="Times New Roman"/>
                <a:ea typeface="Calibri"/>
              </a:rPr>
              <a:t> </a:t>
            </a:r>
            <a:endParaRPr lang="en-IN"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TotalTime>
  <Words>1766</Words>
  <Application>Microsoft Office PowerPoint</Application>
  <PresentationFormat>Widescreen</PresentationFormat>
  <Paragraphs>297</Paragraphs>
  <Slides>29</Slides>
  <Notes>1</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29</vt:i4>
      </vt:variant>
    </vt:vector>
  </HeadingPairs>
  <TitlesOfParts>
    <vt:vector size="41" baseType="lpstr">
      <vt:lpstr>Arial</vt:lpstr>
      <vt:lpstr>Calibri</vt:lpstr>
      <vt:lpstr>Segoe UI</vt:lpstr>
      <vt:lpstr>Symbol</vt:lpstr>
      <vt:lpstr>Times New Roman</vt:lpstr>
      <vt:lpstr>Wingdings</vt:lpstr>
      <vt:lpstr>Office Theme</vt:lpstr>
      <vt:lpstr>Office Theme</vt:lpstr>
      <vt:lpstr>Office Theme</vt:lpstr>
      <vt:lpstr>Office Theme</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SCREENSHOT 1</vt:lpstr>
      <vt:lpstr>OUTPUT  SCREENSHOT  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VANMATHI S</dc:creator>
  <dc:description/>
  <cp:lastModifiedBy>sakthi uma</cp:lastModifiedBy>
  <cp:revision>27</cp:revision>
  <dcterms:created xsi:type="dcterms:W3CDTF">2023-05-28T04:06:12Z</dcterms:created>
  <dcterms:modified xsi:type="dcterms:W3CDTF">2024-05-02T14:48:11Z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