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3240" y="1604160"/>
            <a:ext cx="4984200" cy="3976920"/>
          </a:xfrm>
          <a:prstGeom prst="rect">
            <a:avLst/>
          </a:prstGeom>
          <a:ln>
            <a:noFill/>
          </a:ln>
        </p:spPr>
      </p:pic>
      <p:pic>
        <p:nvPicPr>
          <p:cNvPr id="43"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3240" y="1604160"/>
            <a:ext cx="4984200" cy="3976920"/>
          </a:xfrm>
          <a:prstGeom prst="rect">
            <a:avLst/>
          </a:prstGeom>
          <a:ln>
            <a:noFill/>
          </a:ln>
        </p:spPr>
      </p:pic>
      <p:pic>
        <p:nvPicPr>
          <p:cNvPr id="84"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3240" y="1604160"/>
            <a:ext cx="4984200" cy="3976920"/>
          </a:xfrm>
          <a:prstGeom prst="rect">
            <a:avLst/>
          </a:prstGeom>
          <a:ln>
            <a:noFill/>
          </a:ln>
        </p:spPr>
      </p:pic>
      <p:pic>
        <p:nvPicPr>
          <p:cNvPr id="127"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72AC90D8-F50B-45A9-8761-6076541DA34E}"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0D05E37E-78A7-408D-A3AC-9E52B54D7A9E}" type="slidenum">
              <a:rPr b="0" lang="en-IN" sz="900" spc="-1" strike="noStrike">
                <a:solidFill>
                  <a:srgbClr val="404040"/>
                </a:solidFill>
                <a:uFill>
                  <a:solidFill>
                    <a:srgbClr val="ffffff"/>
                  </a:solidFill>
                </a:uFill>
                <a:latin typeface="Franklin Gothic Book"/>
              </a:rPr>
              <a:t>1</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adventuresinmachinelearning.com/building-a-keylogger-in-python-using-the-pynput-module-a-beginners-guide/"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KEYLOGGER</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31076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 </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B.K.Sanmathi Priya</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AVC College of Engineering</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CSE-III Year               </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8"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400" spc="-1" strike="noStrike" u="sng">
                <a:solidFill>
                  <a:srgbClr val="6eac1c"/>
                </a:solidFill>
                <a:uFill>
                  <a:solidFill>
                    <a:srgbClr val="ffffff"/>
                  </a:solidFill>
                </a:uFill>
                <a:latin typeface="Franklin Gothic Book"/>
                <a:ea typeface="Franklin Gothic Book"/>
                <a:hlinkClick r:id="rId1"/>
              </a:rPr>
              <a:t>Building a Keylogger in Python using the Pynput Module: A Beginner's Guide - Adventures in Machine Learning</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Future Scope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a:lnSpc>
                <a:spcPct val="100000"/>
              </a:lnSpc>
            </a:pPr>
            <a:r>
              <a:rPr b="0" lang="en-US" sz="2800" spc="-1" strike="noStrike">
                <a:solidFill>
                  <a:srgbClr val="0f0f0f"/>
                </a:solidFill>
                <a:uFill>
                  <a:solidFill>
                    <a:srgbClr val="ffffff"/>
                  </a:solidFill>
                </a:uFill>
                <a:latin typeface="Calibri"/>
                <a:ea typeface="Calibri"/>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131760" y="1203480"/>
            <a:ext cx="11613240" cy="556344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600" spc="-1" strike="noStrike">
                <a:solidFill>
                  <a:srgbClr val="404040"/>
                </a:solidFill>
                <a:uFill>
                  <a:solidFill>
                    <a:srgbClr val="ffffff"/>
                  </a:solidFill>
                </a:uFill>
                <a:latin typeface="Calibri"/>
              </a:rPr>
              <a:t>Keylogger Implementation:</a:t>
            </a:r>
            <a:endParaRPr b="0" lang="en-US" sz="1700" spc="-1" strike="noStrike">
              <a:solidFill>
                <a:srgbClr val="404040"/>
              </a:solidFill>
              <a:uFill>
                <a:solidFill>
                  <a:srgbClr val="ffffff"/>
                </a:solidFill>
              </a:uFill>
              <a:latin typeface="Franklin Gothic Book"/>
            </a:endParaRPr>
          </a:p>
          <a:p>
            <a:pPr>
              <a:lnSpc>
                <a:spcPct val="100000"/>
              </a:lnSpc>
            </a:pPr>
            <a:r>
              <a:rPr b="0" lang="en-US" sz="1200" spc="-1" strike="noStrike">
                <a:solidFill>
                  <a:srgbClr val="404040"/>
                </a:solidFill>
                <a:uFill>
                  <a:solidFill>
                    <a:srgbClr val="ffffff"/>
                  </a:solidFill>
                </a:uFill>
                <a:latin typeface="Calibri"/>
              </a:rPr>
              <a:t>              </a:t>
            </a:r>
            <a:r>
              <a:rPr b="0" lang="en-US" sz="1400" spc="-1" strike="noStrike">
                <a:solidFill>
                  <a:srgbClr val="404040"/>
                </a:solidFill>
                <a:uFill>
                  <a:solidFill>
                    <a:srgbClr val="ffffff"/>
                  </a:solidFill>
                </a:uFill>
                <a:latin typeface="Calibri"/>
              </a:rPr>
              <a:t>       </a:t>
            </a:r>
            <a:r>
              <a:rPr b="0" lang="en-US" sz="1600" spc="-1" strike="noStrike">
                <a:solidFill>
                  <a:srgbClr val="404040"/>
                </a:solidFill>
                <a:uFill>
                  <a:solidFill>
                    <a:srgbClr val="ffffff"/>
                  </a:solidFill>
                </a:uFill>
                <a:latin typeface="Calibri"/>
              </a:rPr>
              <a:t>Develop a keylogger application using Python, leveraging the pynput library to capture keyboard events including key presses and releases.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600" spc="-1" strike="noStrike">
                <a:solidFill>
                  <a:srgbClr val="404040"/>
                </a:solidFill>
                <a:uFill>
                  <a:solidFill>
                    <a:srgbClr val="ffffff"/>
                  </a:solidFill>
                </a:uFill>
                <a:latin typeface="Calibri"/>
              </a:rPr>
              <a:t>Data Logging:</a:t>
            </a:r>
            <a:endParaRPr b="0" lang="en-US" sz="1700" spc="-1" strike="noStrike">
              <a:solidFill>
                <a:srgbClr val="404040"/>
              </a:solidFill>
              <a:uFill>
                <a:solidFill>
                  <a:srgbClr val="ffffff"/>
                </a:solidFill>
              </a:uFill>
              <a:latin typeface="Franklin Gothic Book"/>
            </a:endParaRPr>
          </a:p>
          <a:p>
            <a:pPr>
              <a:lnSpc>
                <a:spcPct val="100000"/>
              </a:lnSpc>
            </a:pPr>
            <a:r>
              <a:rPr b="0" lang="en-US" sz="1400" spc="-1" strike="noStrike">
                <a:solidFill>
                  <a:srgbClr val="404040"/>
                </a:solidFill>
                <a:uFill>
                  <a:solidFill>
                    <a:srgbClr val="ffffff"/>
                  </a:solidFill>
                </a:uFill>
                <a:latin typeface="Calibri"/>
              </a:rPr>
              <a:t>    </a:t>
            </a:r>
            <a:r>
              <a:rPr b="0" lang="en-US" sz="1600" spc="-1" strike="noStrike">
                <a:solidFill>
                  <a:srgbClr val="404040"/>
                </a:solidFill>
                <a:uFill>
                  <a:solidFill>
                    <a:srgbClr val="ffffff"/>
                  </a:solidFill>
                </a:uFill>
                <a:latin typeface="Calibri"/>
              </a:rPr>
              <a:t>             </a:t>
            </a:r>
            <a:r>
              <a:rPr b="0" lang="en-US" sz="1600" spc="-1" strike="noStrike">
                <a:solidFill>
                  <a:srgbClr val="404040"/>
                </a:solidFill>
                <a:uFill>
                  <a:solidFill>
                    <a:srgbClr val="ffffff"/>
                  </a:solidFill>
                </a:uFill>
                <a:latin typeface="Calibri"/>
              </a:rPr>
              <a:t>Create functions to log the captured keystrokes into text and JSON files for easy storage and analysis. The text file will provide a simple chronological record of keystrokes, while the JSON file will allow for more structured data storage, enabling additional metadata to be captured alongside keystrokes.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600" spc="-1" strike="noStrike">
                <a:solidFill>
                  <a:srgbClr val="404040"/>
                </a:solidFill>
                <a:uFill>
                  <a:solidFill>
                    <a:srgbClr val="ffffff"/>
                  </a:solidFill>
                </a:uFill>
                <a:latin typeface="Calibri"/>
              </a:rPr>
              <a:t>Event Handling:</a:t>
            </a:r>
            <a:endParaRPr b="0" lang="en-US" sz="1700" spc="-1" strike="noStrike">
              <a:solidFill>
                <a:srgbClr val="404040"/>
              </a:solidFill>
              <a:uFill>
                <a:solidFill>
                  <a:srgbClr val="ffffff"/>
                </a:solidFill>
              </a:uFill>
              <a:latin typeface="Franklin Gothic Book"/>
            </a:endParaRPr>
          </a:p>
          <a:p>
            <a:pPr>
              <a:lnSpc>
                <a:spcPct val="100000"/>
              </a:lnSpc>
            </a:pPr>
            <a:r>
              <a:rPr b="0" lang="en-US" sz="1600" spc="-1" strike="noStrike">
                <a:solidFill>
                  <a:srgbClr val="404040"/>
                </a:solidFill>
                <a:uFill>
                  <a:solidFill>
                    <a:srgbClr val="ffffff"/>
                  </a:solidFill>
                </a:uFill>
                <a:latin typeface="Calibri"/>
              </a:rPr>
              <a:t>        </a:t>
            </a:r>
            <a:r>
              <a:rPr b="0" lang="en-US" sz="1600" spc="-1" strike="noStrike">
                <a:solidFill>
                  <a:srgbClr val="404040"/>
                </a:solidFill>
                <a:uFill>
                  <a:solidFill>
                    <a:srgbClr val="ffffff"/>
                  </a:solidFill>
                </a:uFill>
                <a:latin typeface="Calibri"/>
              </a:rPr>
              <a:t>Implement event handlers for key press and release events using the pynput.keyboard.Listener class. These handlers will be responsible for capturing the keystrokes and logging them appropriately.</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600" spc="-1" strike="noStrike">
                <a:solidFill>
                  <a:srgbClr val="404040"/>
                </a:solidFill>
                <a:uFill>
                  <a:solidFill>
                    <a:srgbClr val="ffffff"/>
                  </a:solidFill>
                </a:uFill>
                <a:latin typeface="Calibri"/>
              </a:rPr>
              <a:t>User Interface: </a:t>
            </a:r>
            <a:endParaRPr b="0" lang="en-US" sz="1700" spc="-1" strike="noStrike">
              <a:solidFill>
                <a:srgbClr val="404040"/>
              </a:solidFill>
              <a:uFill>
                <a:solidFill>
                  <a:srgbClr val="ffffff"/>
                </a:solidFill>
              </a:uFill>
              <a:latin typeface="Franklin Gothic Book"/>
            </a:endParaRPr>
          </a:p>
          <a:p>
            <a:pPr>
              <a:lnSpc>
                <a:spcPct val="100000"/>
              </a:lnSpc>
            </a:pPr>
            <a:r>
              <a:rPr b="1" lang="en-US" sz="1200" spc="-1" strike="noStrike">
                <a:solidFill>
                  <a:srgbClr val="404040"/>
                </a:solidFill>
                <a:uFill>
                  <a:solidFill>
                    <a:srgbClr val="ffffff"/>
                  </a:solidFill>
                </a:uFill>
                <a:latin typeface="Calibri"/>
              </a:rPr>
              <a:t> </a:t>
            </a:r>
            <a:r>
              <a:rPr b="0" lang="en-US" sz="1600" spc="-1" strike="noStrike">
                <a:solidFill>
                  <a:srgbClr val="404040"/>
                </a:solidFill>
                <a:uFill>
                  <a:solidFill>
                    <a:srgbClr val="ffffff"/>
                  </a:solidFill>
                </a:uFill>
                <a:latin typeface="Calibri"/>
              </a:rPr>
              <a:t>  </a:t>
            </a:r>
            <a:r>
              <a:rPr b="0" lang="en-US" sz="1600" spc="-1" strike="noStrike">
                <a:solidFill>
                  <a:srgbClr val="404040"/>
                </a:solidFill>
                <a:uFill>
                  <a:solidFill>
                    <a:srgbClr val="ffffff"/>
                  </a:solidFill>
                </a:uFill>
                <a:latin typeface="Calibri"/>
              </a:rPr>
              <a:t>Develop a user-friendly interface using the Tkinter library to facilitate interaction with the keylogger application. The interface should include buttons to start and stop the keylogger, as well as a label to display the current status of the keylogger.</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600" spc="-1" strike="noStrike">
                <a:solidFill>
                  <a:srgbClr val="404040"/>
                </a:solidFill>
                <a:uFill>
                  <a:solidFill>
                    <a:srgbClr val="ffffff"/>
                  </a:solidFill>
                </a:uFill>
                <a:latin typeface="Calibri"/>
              </a:rPr>
              <a:t>Error Handling: </a:t>
            </a:r>
            <a:endParaRPr b="0" lang="en-US" sz="1700" spc="-1" strike="noStrike">
              <a:solidFill>
                <a:srgbClr val="404040"/>
              </a:solidFill>
              <a:uFill>
                <a:solidFill>
                  <a:srgbClr val="ffffff"/>
                </a:solidFill>
              </a:uFill>
              <a:latin typeface="Franklin Gothic Book"/>
            </a:endParaRPr>
          </a:p>
          <a:p>
            <a:pPr>
              <a:lnSpc>
                <a:spcPct val="100000"/>
              </a:lnSpc>
            </a:pPr>
            <a:r>
              <a:rPr b="1" lang="en-US" sz="1200" spc="-1" strike="noStrike">
                <a:solidFill>
                  <a:srgbClr val="404040"/>
                </a:solidFill>
                <a:uFill>
                  <a:solidFill>
                    <a:srgbClr val="ffffff"/>
                  </a:solidFill>
                </a:uFill>
                <a:latin typeface="Calibri"/>
              </a:rPr>
              <a:t>       </a:t>
            </a:r>
            <a:r>
              <a:rPr b="1" lang="en-US" sz="1400" spc="-1" strike="noStrike">
                <a:solidFill>
                  <a:srgbClr val="404040"/>
                </a:solidFill>
                <a:uFill>
                  <a:solidFill>
                    <a:srgbClr val="ffffff"/>
                  </a:solidFill>
                </a:uFill>
                <a:latin typeface="Calibri"/>
              </a:rPr>
              <a:t>   </a:t>
            </a:r>
            <a:r>
              <a:rPr b="0" lang="en-US" sz="1600" spc="-1" strike="noStrike">
                <a:solidFill>
                  <a:srgbClr val="404040"/>
                </a:solidFill>
                <a:uFill>
                  <a:solidFill>
                    <a:srgbClr val="ffffff"/>
                  </a:solidFill>
                </a:uFill>
                <a:latin typeface="Calibri"/>
              </a:rPr>
              <a:t>  </a:t>
            </a:r>
            <a:r>
              <a:rPr b="0" lang="en-US" sz="1600" spc="-1" strike="noStrike">
                <a:solidFill>
                  <a:srgbClr val="404040"/>
                </a:solidFill>
                <a:uFill>
                  <a:solidFill>
                    <a:srgbClr val="ffffff"/>
                  </a:solidFill>
                </a:uFill>
                <a:latin typeface="Calibri"/>
              </a:rPr>
              <a:t>Implement robust error handling mechanisms to gracefully handle any unexpected errors or exceptions that may occur during the operation of the keylogger. This will help maintain the reliability and stability of the application under various conditions.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983160"/>
            <a:ext cx="11029320" cy="571212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a:p>
            <a:pPr>
              <a:lnSpc>
                <a:spcPct val="100000"/>
              </a:lnSpc>
            </a:pPr>
            <a:r>
              <a:rPr b="1" lang="en-US" sz="64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keylogger.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5600" spc="-1" strike="noStrike">
                <a:solidFill>
                  <a:srgbClr val="0f0f0f"/>
                </a:solidFill>
                <a:uFill>
                  <a:solidFill>
                    <a:srgbClr val="ffffff"/>
                  </a:solidFill>
                </a:uFill>
                <a:latin typeface="Franklin Gothic Book"/>
                <a:ea typeface="Franklin Gothic Book"/>
              </a:rPr>
              <a:t>Requirement Assessment: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5600" spc="-1" strike="noStrike">
                <a:solidFill>
                  <a:srgbClr val="0f0f0f"/>
                </a:solidFill>
                <a:uFill>
                  <a:solidFill>
                    <a:srgbClr val="ffffff"/>
                  </a:solidFill>
                </a:uFill>
                <a:latin typeface="Franklin Gothic Book"/>
                <a:ea typeface="Franklin Gothic Book"/>
              </a:rPr>
              <a:t> </a:t>
            </a:r>
            <a:r>
              <a:rPr b="0" lang="en-US" sz="5600" spc="-1" strike="noStrike">
                <a:solidFill>
                  <a:srgbClr val="0f0f0f"/>
                </a:solidFill>
                <a:uFill>
                  <a:solidFill>
                    <a:srgbClr val="ffffff"/>
                  </a:solidFill>
                </a:uFill>
                <a:latin typeface="Franklin Gothic Book"/>
                <a:ea typeface="Franklin Gothic Book"/>
              </a:rPr>
              <a:t>Identify the need for a keylogger system and determine its intended use cases.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5600" spc="-1" strike="noStrike">
                <a:solidFill>
                  <a:srgbClr val="0f0f0f"/>
                </a:solidFill>
                <a:uFill>
                  <a:solidFill>
                    <a:srgbClr val="ffffff"/>
                  </a:solidFill>
                </a:uFill>
                <a:latin typeface="Franklin Gothic Book"/>
                <a:ea typeface="Franklin Gothic Book"/>
              </a:rPr>
              <a:t>Define the essential features required for the keylogger, such as keystroke capturing and data storage.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5600" spc="-1" strike="noStrike">
                <a:solidFill>
                  <a:srgbClr val="0f0f0f"/>
                </a:solidFill>
                <a:uFill>
                  <a:solidFill>
                    <a:srgbClr val="ffffff"/>
                  </a:solidFill>
                </a:uFill>
                <a:latin typeface="Franklin Gothic Book"/>
                <a:ea typeface="Franklin Gothic Book"/>
              </a:rPr>
              <a:t> </a:t>
            </a:r>
            <a:r>
              <a:rPr b="1" lang="en-US" sz="5600" spc="-1" strike="noStrike">
                <a:solidFill>
                  <a:srgbClr val="0f0f0f"/>
                </a:solidFill>
                <a:uFill>
                  <a:solidFill>
                    <a:srgbClr val="ffffff"/>
                  </a:solidFill>
                </a:uFill>
                <a:latin typeface="Franklin Gothic Book"/>
                <a:ea typeface="Franklin Gothic Book"/>
              </a:rPr>
              <a:t>Technology Selection and Library Requirements: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5600" spc="-1" strike="noStrike">
                <a:solidFill>
                  <a:srgbClr val="0f0f0f"/>
                </a:solidFill>
                <a:uFill>
                  <a:solidFill>
                    <a:srgbClr val="ffffff"/>
                  </a:solidFill>
                </a:uFill>
                <a:latin typeface="Franklin Gothic Book"/>
                <a:ea typeface="Franklin Gothic Book"/>
              </a:rPr>
              <a:t> </a:t>
            </a:r>
            <a:r>
              <a:rPr b="0" lang="en-US" sz="5600" spc="-1" strike="noStrike">
                <a:solidFill>
                  <a:srgbClr val="0f0f0f"/>
                </a:solidFill>
                <a:uFill>
                  <a:solidFill>
                    <a:srgbClr val="ffffff"/>
                  </a:solidFill>
                </a:uFill>
                <a:latin typeface="Franklin Gothic Book"/>
                <a:ea typeface="Franklin Gothic Book"/>
              </a:rPr>
              <a:t>Choose suitable technologies for keylogger implementation, focusing on reliability and cross-platform compatibility.</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5600" spc="-1" strike="noStrike">
                <a:solidFill>
                  <a:srgbClr val="0f0f0f"/>
                </a:solidFill>
                <a:uFill>
                  <a:solidFill>
                    <a:srgbClr val="ffffff"/>
                  </a:solidFill>
                </a:uFill>
                <a:latin typeface="Franklin Gothic Book"/>
                <a:ea typeface="Franklin Gothic Book"/>
              </a:rPr>
              <a:t>Select Python as the programming language for development and utilize the `pynput` library for Python to capture keyboard events and interact with input devices.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5600" spc="-1" strike="noStrike">
                <a:solidFill>
                  <a:srgbClr val="0f0f0f"/>
                </a:solidFill>
                <a:uFill>
                  <a:solidFill>
                    <a:srgbClr val="ffffff"/>
                  </a:solidFill>
                </a:uFill>
                <a:latin typeface="Franklin Gothic Book"/>
                <a:ea typeface="Franklin Gothic Book"/>
              </a:rPr>
              <a:t> </a:t>
            </a:r>
            <a:r>
              <a:rPr b="1" lang="en-US" sz="5600" spc="-1" strike="noStrike">
                <a:solidFill>
                  <a:srgbClr val="0f0f0f"/>
                </a:solidFill>
                <a:uFill>
                  <a:solidFill>
                    <a:srgbClr val="ffffff"/>
                  </a:solidFill>
                </a:uFill>
                <a:latin typeface="Franklin Gothic Book"/>
                <a:ea typeface="Franklin Gothic Book"/>
              </a:rPr>
              <a:t>Development Strategy:</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5600" spc="-1" strike="noStrike">
                <a:solidFill>
                  <a:srgbClr val="0f0f0f"/>
                </a:solidFill>
                <a:uFill>
                  <a:solidFill>
                    <a:srgbClr val="ffffff"/>
                  </a:solidFill>
                </a:uFill>
                <a:latin typeface="Franklin Gothic Book"/>
                <a:ea typeface="Franklin Gothic Book"/>
              </a:rPr>
              <a:t>    </a:t>
            </a:r>
            <a:r>
              <a:rPr b="0" lang="en-US" sz="5600" spc="-1" strike="noStrike">
                <a:solidFill>
                  <a:srgbClr val="0f0f0f"/>
                </a:solidFill>
                <a:uFill>
                  <a:solidFill>
                    <a:srgbClr val="ffffff"/>
                  </a:solidFill>
                </a:uFill>
                <a:latin typeface="Franklin Gothic Book"/>
                <a:ea typeface="Franklin Gothic Book"/>
              </a:rPr>
              <a:t>Break down the development process into manageable tasks and prioritize critical functionalities.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5600" spc="-1" strike="noStrike">
                <a:solidFill>
                  <a:srgbClr val="0f0f0f"/>
                </a:solidFill>
                <a:uFill>
                  <a:solidFill>
                    <a:srgbClr val="ffffff"/>
                  </a:solidFill>
                </a:uFill>
                <a:latin typeface="Franklin Gothic Book"/>
                <a:ea typeface="Franklin Gothic Book"/>
              </a:rPr>
              <a:t>   </a:t>
            </a:r>
            <a:r>
              <a:rPr b="0" lang="en-US" sz="5600" spc="-1" strike="noStrike">
                <a:solidFill>
                  <a:srgbClr val="0f0f0f"/>
                </a:solidFill>
                <a:uFill>
                  <a:solidFill>
                    <a:srgbClr val="ffffff"/>
                  </a:solidFill>
                </a:uFill>
                <a:latin typeface="Franklin Gothic Book"/>
                <a:ea typeface="Franklin Gothic Book"/>
              </a:rPr>
              <a:t>Allocate resources efficiently to meet development timelines and milestones.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5600" spc="-1" strike="noStrike">
                <a:solidFill>
                  <a:srgbClr val="0f0f0f"/>
                </a:solidFill>
                <a:uFill>
                  <a:solidFill>
                    <a:srgbClr val="ffffff"/>
                  </a:solidFill>
                </a:uFill>
                <a:latin typeface="Franklin Gothic Book"/>
                <a:ea typeface="Franklin Gothic Book"/>
              </a:rPr>
              <a:t>Testing and Quality Assurance: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5600" spc="-1" strike="noStrike">
                <a:solidFill>
                  <a:srgbClr val="0f0f0f"/>
                </a:solidFill>
                <a:uFill>
                  <a:solidFill>
                    <a:srgbClr val="ffffff"/>
                  </a:solidFill>
                </a:uFill>
                <a:latin typeface="Franklin Gothic Book"/>
                <a:ea typeface="Franklin Gothic Book"/>
              </a:rPr>
              <a:t>    </a:t>
            </a:r>
            <a:r>
              <a:rPr b="0" lang="en-US" sz="5600" spc="-1" strike="noStrike">
                <a:solidFill>
                  <a:srgbClr val="0f0f0f"/>
                </a:solidFill>
                <a:uFill>
                  <a:solidFill>
                    <a:srgbClr val="ffffff"/>
                  </a:solidFill>
                </a:uFill>
                <a:latin typeface="Franklin Gothic Book"/>
                <a:ea typeface="Franklin Gothic Book"/>
              </a:rPr>
              <a:t>Develop test cases to validate the functionality and performance of the keylogger system.</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5600" spc="-1" strike="noStrike">
                <a:solidFill>
                  <a:srgbClr val="0f0f0f"/>
                </a:solidFill>
                <a:uFill>
                  <a:solidFill>
                    <a:srgbClr val="ffffff"/>
                  </a:solidFill>
                </a:uFill>
                <a:latin typeface="Franklin Gothic Book"/>
                <a:ea typeface="Franklin Gothic Book"/>
              </a:rPr>
              <a:t>    </a:t>
            </a:r>
            <a:r>
              <a:rPr b="0" lang="en-US" sz="5600" spc="-1" strike="noStrike">
                <a:solidFill>
                  <a:srgbClr val="0f0f0f"/>
                </a:solidFill>
                <a:uFill>
                  <a:solidFill>
                    <a:srgbClr val="ffffff"/>
                  </a:solidFill>
                </a:uFill>
                <a:latin typeface="Franklin Gothic Book"/>
                <a:ea typeface="Franklin Gothic Book"/>
              </a:rPr>
              <a:t>Conduct thorough testing to identify and address any bugs or issues before deployment.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5600" spc="-1" strike="noStrike">
                <a:solidFill>
                  <a:srgbClr val="0f0f0f"/>
                </a:solidFill>
                <a:uFill>
                  <a:solidFill>
                    <a:srgbClr val="ffffff"/>
                  </a:solidFill>
                </a:uFill>
                <a:latin typeface="Franklin Gothic Book"/>
                <a:ea typeface="Franklin Gothic Book"/>
              </a:rPr>
              <a:t> </a:t>
            </a:r>
            <a:r>
              <a:rPr b="1" lang="en-US" sz="5600" spc="-1" strike="noStrike">
                <a:solidFill>
                  <a:srgbClr val="0f0f0f"/>
                </a:solidFill>
                <a:uFill>
                  <a:solidFill>
                    <a:srgbClr val="ffffff"/>
                  </a:solidFill>
                </a:uFill>
                <a:latin typeface="Franklin Gothic Book"/>
                <a:ea typeface="Franklin Gothic Book"/>
              </a:rPr>
              <a:t>Deployment and Maintenance: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5600" spc="-1" strike="noStrike">
                <a:solidFill>
                  <a:srgbClr val="0f0f0f"/>
                </a:solidFill>
                <a:uFill>
                  <a:solidFill>
                    <a:srgbClr val="ffffff"/>
                  </a:solidFill>
                </a:uFill>
                <a:latin typeface="Franklin Gothic Book"/>
                <a:ea typeface="Franklin Gothic Book"/>
              </a:rPr>
              <a:t>   </a:t>
            </a:r>
            <a:r>
              <a:rPr b="0" lang="en-US" sz="5600" spc="-1" strike="noStrike">
                <a:solidFill>
                  <a:srgbClr val="0f0f0f"/>
                </a:solidFill>
                <a:uFill>
                  <a:solidFill>
                    <a:srgbClr val="ffffff"/>
                  </a:solidFill>
                </a:uFill>
                <a:latin typeface="Franklin Gothic Book"/>
                <a:ea typeface="Franklin Gothic Book"/>
              </a:rPr>
              <a:t>Deploy the keylogger system following a well-defined deployment strategy, considering platform compatibility and security requirements.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5600" spc="-1" strike="noStrike">
                <a:solidFill>
                  <a:srgbClr val="0f0f0f"/>
                </a:solidFill>
                <a:uFill>
                  <a:solidFill>
                    <a:srgbClr val="ffffff"/>
                  </a:solidFill>
                </a:uFill>
                <a:latin typeface="Franklin Gothic Book"/>
                <a:ea typeface="Franklin Gothic Book"/>
              </a:rPr>
              <a:t>   </a:t>
            </a:r>
            <a:r>
              <a:rPr b="0" lang="en-US" sz="5600" spc="-1" strike="noStrike">
                <a:solidFill>
                  <a:srgbClr val="0f0f0f"/>
                </a:solidFill>
                <a:uFill>
                  <a:solidFill>
                    <a:srgbClr val="ffffff"/>
                  </a:solidFill>
                </a:uFill>
                <a:latin typeface="Franklin Gothic Book"/>
                <a:ea typeface="Franklin Gothic Book"/>
              </a:rPr>
              <a:t>Establish processes for ongoing maintenance, including updates and user support.</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1302120"/>
            <a:ext cx="11029320" cy="467280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600" spc="-1" strike="noStrike">
                <a:solidFill>
                  <a:srgbClr val="404040"/>
                </a:solidFill>
                <a:uFill>
                  <a:solidFill>
                    <a:srgbClr val="ffffff"/>
                  </a:solidFill>
                </a:uFill>
                <a:latin typeface="Franklin Gothic Book"/>
                <a:ea typeface="Franklin Gothic Book"/>
              </a:rPr>
              <a:t>Algorithm Selection:</a:t>
            </a:r>
            <a:endParaRPr b="0" lang="en-US" sz="1700" spc="-1" strike="noStrike">
              <a:solidFill>
                <a:srgbClr val="404040"/>
              </a:solidFill>
              <a:uFill>
                <a:solidFill>
                  <a:srgbClr val="ffffff"/>
                </a:solidFill>
              </a:uFill>
              <a:latin typeface="Franklin Gothic Book"/>
            </a:endParaRPr>
          </a:p>
          <a:p>
            <a:r>
              <a:rPr b="0" lang="en-US" sz="1600" spc="-1" strike="noStrike">
                <a:solidFill>
                  <a:srgbClr val="404040"/>
                </a:solidFill>
                <a:uFill>
                  <a:solidFill>
                    <a:srgbClr val="ffffff"/>
                  </a:solidFill>
                </a:uFill>
                <a:latin typeface="Franklin Gothic Book"/>
                <a:ea typeface="Franklin Gothic Book"/>
              </a:rPr>
              <a:t>       </a:t>
            </a:r>
            <a:r>
              <a:rPr b="0" lang="en-US" sz="1600" spc="-1" strike="noStrike">
                <a:solidFill>
                  <a:srgbClr val="404040"/>
                </a:solidFill>
                <a:uFill>
                  <a:solidFill>
                    <a:srgbClr val="ffffff"/>
                  </a:solidFill>
                </a:uFill>
                <a:latin typeface="Franklin Gothic Book"/>
                <a:ea typeface="Franklin Gothic Book"/>
              </a:rPr>
              <a:t>For the keylogger, we have chosen to utilize the pynput library in Python, which provides functionality for capturing keyboard events in real-time. This library offers a straightforward and efficient solution for capturing keystrokes and logging them for analysis.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600" spc="-1" strike="noStrike">
                <a:solidFill>
                  <a:srgbClr val="404040"/>
                </a:solidFill>
                <a:uFill>
                  <a:solidFill>
                    <a:srgbClr val="ffffff"/>
                  </a:solidFill>
                </a:uFill>
                <a:latin typeface="Franklin Gothic Book"/>
                <a:ea typeface="Franklin Gothic Book"/>
              </a:rPr>
              <a:t>Data Input:</a:t>
            </a:r>
            <a:endParaRPr b="0" lang="en-US" sz="1700" spc="-1" strike="noStrike">
              <a:solidFill>
                <a:srgbClr val="404040"/>
              </a:solidFill>
              <a:uFill>
                <a:solidFill>
                  <a:srgbClr val="ffffff"/>
                </a:solidFill>
              </a:uFill>
              <a:latin typeface="Franklin Gothic Book"/>
            </a:endParaRPr>
          </a:p>
          <a:p>
            <a:r>
              <a:rPr b="0" lang="en-US" sz="1600" spc="-1" strike="noStrike">
                <a:solidFill>
                  <a:srgbClr val="404040"/>
                </a:solidFill>
                <a:uFill>
                  <a:solidFill>
                    <a:srgbClr val="ffffff"/>
                  </a:solidFill>
                </a:uFill>
                <a:latin typeface="Franklin Gothic Book"/>
                <a:ea typeface="Franklin Gothic Book"/>
              </a:rPr>
              <a:t>   </a:t>
            </a:r>
            <a:r>
              <a:rPr b="0" lang="en-US" sz="1600" spc="-1" strike="noStrike">
                <a:solidFill>
                  <a:srgbClr val="404040"/>
                </a:solidFill>
                <a:uFill>
                  <a:solidFill>
                    <a:srgbClr val="ffffff"/>
                  </a:solidFill>
                </a:uFill>
                <a:latin typeface="Franklin Gothic Book"/>
                <a:ea typeface="Franklin Gothic Book"/>
              </a:rPr>
              <a:t>The data input for the keylogger consists of keyboard events, including key presses and releases, captured by the pynput library. These events are processed in real-time and logged for further analysis and monitoring.</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600" spc="-1" strike="noStrike">
                <a:solidFill>
                  <a:srgbClr val="404040"/>
                </a:solidFill>
                <a:uFill>
                  <a:solidFill>
                    <a:srgbClr val="ffffff"/>
                  </a:solidFill>
                </a:uFill>
                <a:latin typeface="Franklin Gothic Book"/>
                <a:ea typeface="Franklin Gothic Book"/>
              </a:rPr>
              <a:t>Training Process:</a:t>
            </a:r>
            <a:endParaRPr b="0" lang="en-US" sz="1700" spc="-1" strike="noStrike">
              <a:solidFill>
                <a:srgbClr val="404040"/>
              </a:solidFill>
              <a:uFill>
                <a:solidFill>
                  <a:srgbClr val="ffffff"/>
                </a:solidFill>
              </a:uFill>
              <a:latin typeface="Franklin Gothic Book"/>
            </a:endParaRPr>
          </a:p>
          <a:p>
            <a:r>
              <a:rPr b="0" lang="en-US" sz="1600" spc="-1" strike="noStrike">
                <a:solidFill>
                  <a:srgbClr val="404040"/>
                </a:solidFill>
                <a:uFill>
                  <a:solidFill>
                    <a:srgbClr val="ffffff"/>
                  </a:solidFill>
                </a:uFill>
                <a:latin typeface="Franklin Gothic Book"/>
                <a:ea typeface="Franklin Gothic Book"/>
              </a:rPr>
              <a:t>   </a:t>
            </a:r>
            <a:r>
              <a:rPr b="0" lang="en-US" sz="1600" spc="-1" strike="noStrike">
                <a:solidFill>
                  <a:srgbClr val="404040"/>
                </a:solidFill>
                <a:uFill>
                  <a:solidFill>
                    <a:srgbClr val="ffffff"/>
                  </a:solidFill>
                </a:uFill>
                <a:latin typeface="Franklin Gothic Book"/>
                <a:ea typeface="Franklin Gothic Book"/>
              </a:rPr>
              <a:t>Since the keylogger does not involve a traditional training process like machine learning algorithms, there is no specific training phase. Instead, the keylogger continuously listens for keyboard events and logs them as they occur, without the need for explicit training.</a:t>
            </a:r>
            <a:endParaRPr b="0" lang="en-US" sz="1700" spc="-1" strike="noStrike">
              <a:solidFill>
                <a:srgbClr val="404040"/>
              </a:solidFill>
              <a:uFill>
                <a:solidFill>
                  <a:srgbClr val="ffffff"/>
                </a:solidFill>
              </a:uFill>
              <a:latin typeface="Franklin Gothic Book"/>
            </a:endParaRPr>
          </a:p>
          <a:p>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pic>
        <p:nvPicPr>
          <p:cNvPr id="142" name="Content Placeholder 2" descr=""/>
          <p:cNvPicPr/>
          <p:nvPr/>
        </p:nvPicPr>
        <p:blipFill>
          <a:blip r:embed="rId1"/>
          <a:stretch/>
        </p:blipFill>
        <p:spPr>
          <a:xfrm>
            <a:off x="581040" y="1654920"/>
            <a:ext cx="11029320" cy="39672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00480"/>
            <a:ext cx="11029320" cy="59508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4" name="TextShape 2"/>
          <p:cNvSpPr txBox="1"/>
          <p:nvPr/>
        </p:nvSpPr>
        <p:spPr>
          <a:xfrm>
            <a:off x="581040" y="1014840"/>
            <a:ext cx="11029320" cy="5842440"/>
          </a:xfrm>
          <a:prstGeom prst="rect">
            <a:avLst/>
          </a:prstGeom>
          <a:noFill/>
          <a:ln>
            <a:noFill/>
          </a:ln>
        </p:spPr>
        <p:txBody>
          <a:bodyPr anchor="ctr"/>
          <a:p>
            <a:pPr marL="171360" indent="-171000">
              <a:lnSpc>
                <a:spcPct val="90000"/>
              </a:lnSpc>
              <a:buClr>
                <a:srgbClr val="1cade4"/>
              </a:buClr>
              <a:buSzPct val="92000"/>
              <a:buFont typeface="Wingdings 2" charset="2"/>
              <a:buChar char=""/>
            </a:pPr>
            <a:r>
              <a:rPr b="1" lang="en-US" sz="1400" spc="-1" strike="noStrike">
                <a:solidFill>
                  <a:srgbClr val="0f0f0f"/>
                </a:solidFill>
                <a:uFill>
                  <a:solidFill>
                    <a:srgbClr val="ffffff"/>
                  </a:solidFill>
                </a:uFill>
                <a:latin typeface="Franklin Gothic Book"/>
              </a:rPr>
              <a:t>Implementation Challenges:</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0" lang="en-US" sz="1200" spc="-1" strike="noStrike">
                <a:solidFill>
                  <a:srgbClr val="0f0f0f"/>
                </a:solidFill>
                <a:uFill>
                  <a:solidFill>
                    <a:srgbClr val="ffffff"/>
                  </a:solidFill>
                </a:uFill>
                <a:latin typeface="Franklin Gothic Book"/>
              </a:rPr>
              <a:t>   </a:t>
            </a:r>
            <a:r>
              <a:rPr b="0" lang="en-US" sz="1200" spc="-1" strike="noStrike">
                <a:solidFill>
                  <a:srgbClr val="0f0f0f"/>
                </a:solidFill>
                <a:uFill>
                  <a:solidFill>
                    <a:srgbClr val="ffffff"/>
                  </a:solidFill>
                </a:uFill>
                <a:latin typeface="Franklin Gothic Book"/>
              </a:rPr>
              <a:t>Platform Compatibility</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0" lang="en-US" sz="1200" spc="-1" strike="noStrike">
                <a:solidFill>
                  <a:srgbClr val="0f0f0f"/>
                </a:solidFill>
                <a:uFill>
                  <a:solidFill>
                    <a:srgbClr val="ffffff"/>
                  </a:solidFill>
                </a:uFill>
                <a:latin typeface="Franklin Gothic Book"/>
              </a:rPr>
              <a:t>   </a:t>
            </a:r>
            <a:r>
              <a:rPr b="0" lang="en-US" sz="1200" spc="-1" strike="noStrike">
                <a:solidFill>
                  <a:srgbClr val="0f0f0f"/>
                </a:solidFill>
                <a:uFill>
                  <a:solidFill>
                    <a:srgbClr val="ffffff"/>
                  </a:solidFill>
                </a:uFill>
                <a:latin typeface="Franklin Gothic Book"/>
              </a:rPr>
              <a:t>Security Concerns</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0" lang="en-US" sz="1200" spc="-1" strike="noStrike">
                <a:solidFill>
                  <a:srgbClr val="0f0f0f"/>
                </a:solidFill>
                <a:uFill>
                  <a:solidFill>
                    <a:srgbClr val="ffffff"/>
                  </a:solidFill>
                </a:uFill>
                <a:latin typeface="Franklin Gothic Book"/>
              </a:rPr>
              <a:t>   </a:t>
            </a:r>
            <a:r>
              <a:rPr b="0" lang="en-US" sz="1200" spc="-1" strike="noStrike">
                <a:solidFill>
                  <a:srgbClr val="0f0f0f"/>
                </a:solidFill>
                <a:uFill>
                  <a:solidFill>
                    <a:srgbClr val="ffffff"/>
                  </a:solidFill>
                </a:uFill>
                <a:latin typeface="Franklin Gothic Book"/>
              </a:rPr>
              <a:t>User Interface Complexity</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1" lang="en-US" sz="1400" spc="-1" strike="noStrike">
                <a:solidFill>
                  <a:srgbClr val="0f0f0f"/>
                </a:solidFill>
                <a:uFill>
                  <a:solidFill>
                    <a:srgbClr val="ffffff"/>
                  </a:solidFill>
                </a:uFill>
                <a:latin typeface="Franklin Gothic Book"/>
              </a:rPr>
              <a:t>Solutions:</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0" lang="en-US" sz="1100" spc="-1" strike="noStrike">
                <a:solidFill>
                  <a:srgbClr val="0f0f0f"/>
                </a:solidFill>
                <a:uFill>
                  <a:solidFill>
                    <a:srgbClr val="ffffff"/>
                  </a:solidFill>
                </a:uFill>
                <a:latin typeface="Franklin Gothic Book"/>
              </a:rPr>
              <a:t>    </a:t>
            </a:r>
            <a:r>
              <a:rPr b="0" lang="en-US" sz="1100" spc="-1" strike="noStrike">
                <a:solidFill>
                  <a:srgbClr val="0f0f0f"/>
                </a:solidFill>
                <a:uFill>
                  <a:solidFill>
                    <a:srgbClr val="ffffff"/>
                  </a:solidFill>
                </a:uFill>
                <a:latin typeface="Franklin Gothic Book"/>
              </a:rPr>
              <a:t>Utilizing Cross-Platform Libraries</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0" lang="en-US" sz="1100" spc="-1" strike="noStrike">
                <a:solidFill>
                  <a:srgbClr val="0f0f0f"/>
                </a:solidFill>
                <a:uFill>
                  <a:solidFill>
                    <a:srgbClr val="ffffff"/>
                  </a:solidFill>
                </a:uFill>
                <a:latin typeface="Franklin Gothic Book"/>
              </a:rPr>
              <a:t>   </a:t>
            </a:r>
            <a:r>
              <a:rPr b="0" lang="en-US" sz="1100" spc="-1" strike="noStrike">
                <a:solidFill>
                  <a:srgbClr val="0f0f0f"/>
                </a:solidFill>
                <a:uFill>
                  <a:solidFill>
                    <a:srgbClr val="ffffff"/>
                  </a:solidFill>
                </a:uFill>
                <a:latin typeface="Franklin Gothic Book"/>
              </a:rPr>
              <a:t>Implementing Robust Security Measures</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0" lang="en-US" sz="1100" spc="-1" strike="noStrike">
                <a:solidFill>
                  <a:srgbClr val="0f0f0f"/>
                </a:solidFill>
                <a:uFill>
                  <a:solidFill>
                    <a:srgbClr val="ffffff"/>
                  </a:solidFill>
                </a:uFill>
                <a:latin typeface="Franklin Gothic Book"/>
              </a:rPr>
              <a:t>   </a:t>
            </a:r>
            <a:r>
              <a:rPr b="0" lang="en-US" sz="1100" spc="-1" strike="noStrike">
                <a:solidFill>
                  <a:srgbClr val="0f0f0f"/>
                </a:solidFill>
                <a:uFill>
                  <a:solidFill>
                    <a:srgbClr val="ffffff"/>
                  </a:solidFill>
                </a:uFill>
                <a:latin typeface="Franklin Gothic Book"/>
              </a:rPr>
              <a:t>Streamlining User Interface</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1" lang="en-US" sz="1400" spc="-1" strike="noStrike">
                <a:solidFill>
                  <a:srgbClr val="0f0f0f"/>
                </a:solidFill>
                <a:uFill>
                  <a:solidFill>
                    <a:srgbClr val="ffffff"/>
                  </a:solidFill>
                </a:uFill>
                <a:latin typeface="Franklin Gothic Book"/>
              </a:rPr>
              <a:t>User Interface Enhancement Challenges:</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0" lang="en-US" sz="1200" spc="-1" strike="noStrike">
                <a:solidFill>
                  <a:srgbClr val="0f0f0f"/>
                </a:solidFill>
                <a:uFill>
                  <a:solidFill>
                    <a:srgbClr val="ffffff"/>
                  </a:solidFill>
                </a:uFill>
                <a:latin typeface="Franklin Gothic Book"/>
              </a:rPr>
              <a:t>   </a:t>
            </a:r>
            <a:r>
              <a:rPr b="0" lang="en-US" sz="1200" spc="-1" strike="noStrike">
                <a:solidFill>
                  <a:srgbClr val="0f0f0f"/>
                </a:solidFill>
                <a:uFill>
                  <a:solidFill>
                    <a:srgbClr val="ffffff"/>
                  </a:solidFill>
                </a:uFill>
                <a:latin typeface="Franklin Gothic Book"/>
              </a:rPr>
              <a:t>Lack of Intuitiveness</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0" lang="en-US" sz="1200" spc="-1" strike="noStrike">
                <a:solidFill>
                  <a:srgbClr val="0f0f0f"/>
                </a:solidFill>
                <a:uFill>
                  <a:solidFill>
                    <a:srgbClr val="ffffff"/>
                  </a:solidFill>
                </a:uFill>
                <a:latin typeface="Franklin Gothic Book"/>
              </a:rPr>
              <a:t>    </a:t>
            </a:r>
            <a:r>
              <a:rPr b="0" lang="en-US" sz="1200" spc="-1" strike="noStrike">
                <a:solidFill>
                  <a:srgbClr val="0f0f0f"/>
                </a:solidFill>
                <a:uFill>
                  <a:solidFill>
                    <a:srgbClr val="ffffff"/>
                  </a:solidFill>
                </a:uFill>
                <a:latin typeface="Franklin Gothic Book"/>
              </a:rPr>
              <a:t>Accessibility Issues</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1" lang="en-US" sz="1400" spc="-1" strike="noStrike">
                <a:solidFill>
                  <a:srgbClr val="0f0f0f"/>
                </a:solidFill>
                <a:uFill>
                  <a:solidFill>
                    <a:srgbClr val="ffffff"/>
                  </a:solidFill>
                </a:uFill>
                <a:latin typeface="Franklin Gothic Book"/>
              </a:rPr>
              <a:t>Solutions Implemented</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0" lang="en-US" sz="1200" spc="-1" strike="noStrike">
                <a:solidFill>
                  <a:srgbClr val="0f0f0f"/>
                </a:solidFill>
                <a:uFill>
                  <a:solidFill>
                    <a:srgbClr val="ffffff"/>
                  </a:solidFill>
                </a:uFill>
                <a:latin typeface="Franklin Gothic Book"/>
              </a:rPr>
              <a:t>   </a:t>
            </a:r>
            <a:r>
              <a:rPr b="0" lang="en-US" sz="1200" spc="-1" strike="noStrike">
                <a:solidFill>
                  <a:srgbClr val="0f0f0f"/>
                </a:solidFill>
                <a:uFill>
                  <a:solidFill>
                    <a:srgbClr val="ffffff"/>
                  </a:solidFill>
                </a:uFill>
                <a:latin typeface="Franklin Gothic Book"/>
              </a:rPr>
              <a:t>Redesigning Interface</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0" lang="en-US" sz="1200" spc="-1" strike="noStrike">
                <a:solidFill>
                  <a:srgbClr val="0f0f0f"/>
                </a:solidFill>
                <a:uFill>
                  <a:solidFill>
                    <a:srgbClr val="ffffff"/>
                  </a:solidFill>
                </a:uFill>
                <a:latin typeface="Franklin Gothic Book"/>
              </a:rPr>
              <a:t>   </a:t>
            </a:r>
            <a:r>
              <a:rPr b="0" lang="en-US" sz="1200" spc="-1" strike="noStrike">
                <a:solidFill>
                  <a:srgbClr val="0f0f0f"/>
                </a:solidFill>
                <a:uFill>
                  <a:solidFill>
                    <a:srgbClr val="ffffff"/>
                  </a:solidFill>
                </a:uFill>
                <a:latin typeface="Franklin Gothic Book"/>
              </a:rPr>
              <a:t>Implementing Accessibility Features</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1" lang="en-US" sz="1400" spc="-1" strike="noStrike">
                <a:solidFill>
                  <a:srgbClr val="0f0f0f"/>
                </a:solidFill>
                <a:uFill>
                  <a:solidFill>
                    <a:srgbClr val="ffffff"/>
                  </a:solidFill>
                </a:uFill>
                <a:latin typeface="Franklin Gothic Book"/>
              </a:rPr>
              <a:t>Ethical Usage and Data Privacy Challenges:</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0" lang="en-US" sz="800" spc="-1" strike="noStrike">
                <a:solidFill>
                  <a:srgbClr val="0f0f0f"/>
                </a:solidFill>
                <a:uFill>
                  <a:solidFill>
                    <a:srgbClr val="ffffff"/>
                  </a:solidFill>
                </a:uFill>
                <a:latin typeface="Franklin Gothic Book"/>
              </a:rPr>
              <a:t>   </a:t>
            </a:r>
            <a:r>
              <a:rPr b="0" lang="en-US" sz="1200" spc="-1" strike="noStrike">
                <a:solidFill>
                  <a:srgbClr val="0f0f0f"/>
                </a:solidFill>
                <a:uFill>
                  <a:solidFill>
                    <a:srgbClr val="ffffff"/>
                  </a:solidFill>
                </a:uFill>
                <a:latin typeface="Franklin Gothic Book"/>
              </a:rPr>
              <a:t> </a:t>
            </a:r>
            <a:r>
              <a:rPr b="0" lang="en-US" sz="1200" spc="-1" strike="noStrike">
                <a:solidFill>
                  <a:srgbClr val="0f0f0f"/>
                </a:solidFill>
                <a:uFill>
                  <a:solidFill>
                    <a:srgbClr val="ffffff"/>
                  </a:solidFill>
                </a:uFill>
                <a:latin typeface="Franklin Gothic Book"/>
              </a:rPr>
              <a:t>Ethical Concerns</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0" lang="en-US" sz="1200" spc="-1" strike="noStrike">
                <a:solidFill>
                  <a:srgbClr val="0f0f0f"/>
                </a:solidFill>
                <a:uFill>
                  <a:solidFill>
                    <a:srgbClr val="ffffff"/>
                  </a:solidFill>
                </a:uFill>
                <a:latin typeface="Franklin Gothic Book"/>
              </a:rPr>
              <a:t>   </a:t>
            </a:r>
            <a:r>
              <a:rPr b="0" lang="en-US" sz="1200" spc="-1" strike="noStrike">
                <a:solidFill>
                  <a:srgbClr val="0f0f0f"/>
                </a:solidFill>
                <a:uFill>
                  <a:solidFill>
                    <a:srgbClr val="ffffff"/>
                  </a:solidFill>
                </a:uFill>
                <a:latin typeface="Franklin Gothic Book"/>
              </a:rPr>
              <a:t>Data Protection</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0" lang="en-US" sz="1200" spc="-1" strike="noStrike">
                <a:solidFill>
                  <a:srgbClr val="0f0f0f"/>
                </a:solidFill>
                <a:uFill>
                  <a:solidFill>
                    <a:srgbClr val="ffffff"/>
                  </a:solidFill>
                </a:uFill>
                <a:latin typeface="Franklin Gothic Book"/>
              </a:rPr>
              <a:t>   </a:t>
            </a:r>
            <a:r>
              <a:rPr b="0" lang="en-US" sz="1200" spc="-1" strike="noStrike">
                <a:solidFill>
                  <a:srgbClr val="0f0f0f"/>
                </a:solidFill>
                <a:uFill>
                  <a:solidFill>
                    <a:srgbClr val="ffffff"/>
                  </a:solidFill>
                </a:uFill>
                <a:latin typeface="Franklin Gothic Book"/>
              </a:rPr>
              <a:t>Compliance with Regulations</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1" lang="en-US" sz="1400" spc="-1" strike="noStrike">
                <a:solidFill>
                  <a:srgbClr val="0f0f0f"/>
                </a:solidFill>
                <a:uFill>
                  <a:solidFill>
                    <a:srgbClr val="ffffff"/>
                  </a:solidFill>
                </a:uFill>
                <a:latin typeface="Franklin Gothic Book"/>
              </a:rPr>
              <a:t>Solutions Implemented:</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0" lang="en-US" sz="800" spc="-1" strike="noStrike">
                <a:solidFill>
                  <a:srgbClr val="0f0f0f"/>
                </a:solidFill>
                <a:uFill>
                  <a:solidFill>
                    <a:srgbClr val="ffffff"/>
                  </a:solidFill>
                </a:uFill>
                <a:latin typeface="Franklin Gothic Book"/>
              </a:rPr>
              <a:t>  </a:t>
            </a:r>
            <a:r>
              <a:rPr b="0" lang="en-US" sz="1400" spc="-1" strike="noStrike">
                <a:solidFill>
                  <a:srgbClr val="0f0f0f"/>
                </a:solidFill>
                <a:uFill>
                  <a:solidFill>
                    <a:srgbClr val="ffffff"/>
                  </a:solidFill>
                </a:uFill>
                <a:latin typeface="Franklin Gothic Book"/>
              </a:rPr>
              <a:t>  </a:t>
            </a:r>
            <a:r>
              <a:rPr b="0" lang="en-US" sz="1400" spc="-1" strike="noStrike">
                <a:solidFill>
                  <a:srgbClr val="0f0f0f"/>
                </a:solidFill>
                <a:uFill>
                  <a:solidFill>
                    <a:srgbClr val="ffffff"/>
                  </a:solidFill>
                </a:uFill>
                <a:latin typeface="Franklin Gothic Book"/>
              </a:rPr>
              <a:t>Establishing Usage Guidelines</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0" lang="en-US" sz="1400" spc="-1" strike="noStrike">
                <a:solidFill>
                  <a:srgbClr val="0f0f0f"/>
                </a:solidFill>
                <a:uFill>
                  <a:solidFill>
                    <a:srgbClr val="ffffff"/>
                  </a:solidFill>
                </a:uFill>
                <a:latin typeface="Franklin Gothic Book"/>
              </a:rPr>
              <a:t>   </a:t>
            </a:r>
            <a:r>
              <a:rPr b="0" lang="en-US" sz="1400" spc="-1" strike="noStrike">
                <a:solidFill>
                  <a:srgbClr val="0f0f0f"/>
                </a:solidFill>
                <a:uFill>
                  <a:solidFill>
                    <a:srgbClr val="ffffff"/>
                  </a:solidFill>
                </a:uFill>
                <a:latin typeface="Franklin Gothic Book"/>
              </a:rPr>
              <a:t>Implementing Encryption and Access Controls</a:t>
            </a:r>
            <a:endParaRPr b="0" lang="en-US" sz="1700" spc="-1" strike="noStrike">
              <a:solidFill>
                <a:srgbClr val="404040"/>
              </a:solidFill>
              <a:uFill>
                <a:solidFill>
                  <a:srgbClr val="ffffff"/>
                </a:solidFill>
              </a:uFill>
              <a:latin typeface="Franklin Gothic Book"/>
            </a:endParaRPr>
          </a:p>
          <a:p>
            <a:pPr marL="305280" indent="-304920">
              <a:lnSpc>
                <a:spcPct val="90000"/>
              </a:lnSpc>
              <a:buClr>
                <a:srgbClr val="1cade4"/>
              </a:buClr>
              <a:buSzPct val="92000"/>
              <a:buFont typeface="Wingdings 2" charset="2"/>
              <a:buChar char=""/>
            </a:pPr>
            <a:r>
              <a:rPr b="0" lang="en-US" sz="1400" spc="-1" strike="noStrike">
                <a:solidFill>
                  <a:srgbClr val="0f0f0f"/>
                </a:solidFill>
                <a:uFill>
                  <a:solidFill>
                    <a:srgbClr val="ffffff"/>
                  </a:solidFill>
                </a:uFill>
                <a:latin typeface="Franklin Gothic Book"/>
              </a:rPr>
              <a:t>   </a:t>
            </a:r>
            <a:r>
              <a:rPr b="0" lang="en-US" sz="1400" spc="-1" strike="noStrike">
                <a:solidFill>
                  <a:srgbClr val="0f0f0f"/>
                </a:solidFill>
                <a:uFill>
                  <a:solidFill>
                    <a:srgbClr val="ffffff"/>
                  </a:solidFill>
                </a:uFill>
                <a:latin typeface="Franklin Gothic Book"/>
              </a:rPr>
              <a:t>Conducting Privacy Audits</a:t>
            </a:r>
            <a:endParaRPr b="0" lang="en-US" sz="1700" spc="-1" strike="noStrike">
              <a:solidFill>
                <a:srgbClr val="404040"/>
              </a:solidFill>
              <a:uFill>
                <a:solidFill>
                  <a:srgbClr val="ffffff"/>
                </a:solidFill>
              </a:uFill>
              <a:latin typeface="Franklin Gothic Book"/>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1560240"/>
            <a:ext cx="11029320" cy="4672800"/>
          </a:xfrm>
          <a:prstGeom prst="rect">
            <a:avLst/>
          </a:prstGeom>
          <a:noFill/>
          <a:ln>
            <a:noFill/>
          </a:ln>
        </p:spPr>
        <p:txBody>
          <a:bodyPr anchor="ctr"/>
          <a:p>
            <a:pPr marL="343080" indent="-3427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 </a:t>
            </a:r>
            <a:r>
              <a:rPr b="1" lang="en-US" sz="1400" spc="-1" strike="noStrike">
                <a:solidFill>
                  <a:srgbClr val="404040"/>
                </a:solidFill>
                <a:uFill>
                  <a:solidFill>
                    <a:srgbClr val="ffffff"/>
                  </a:solidFill>
                </a:uFill>
                <a:latin typeface="Franklin Gothic Book"/>
                <a:ea typeface="Franklin Gothic Book"/>
              </a:rPr>
              <a:t>Enhanced Data Capture:</a:t>
            </a:r>
            <a:endParaRPr b="0" lang="en-US" sz="1700" spc="-1" strike="noStrike">
              <a:solidFill>
                <a:srgbClr val="404040"/>
              </a:solidFill>
              <a:uFill>
                <a:solidFill>
                  <a:srgbClr val="ffffff"/>
                </a:solidFill>
              </a:uFill>
              <a:latin typeface="Franklin Gothic Book"/>
            </a:endParaRPr>
          </a:p>
          <a:p>
            <a:pPr marL="343080" indent="-3427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  </a:t>
            </a:r>
            <a:r>
              <a:rPr b="0" lang="en-US" sz="1400" spc="-1" strike="noStrike">
                <a:solidFill>
                  <a:srgbClr val="404040"/>
                </a:solidFill>
                <a:uFill>
                  <a:solidFill>
                    <a:srgbClr val="ffffff"/>
                  </a:solidFill>
                </a:uFill>
                <a:latin typeface="Franklin Gothic Book"/>
                <a:ea typeface="Franklin Gothic Book"/>
              </a:rPr>
              <a:t>Incorporate additional data sources such as mouse clicks and application usage to provide a more comprehensive view of user activity.</a:t>
            </a:r>
            <a:endParaRPr b="0" lang="en-US" sz="1700" spc="-1" strike="noStrike">
              <a:solidFill>
                <a:srgbClr val="404040"/>
              </a:solidFill>
              <a:uFill>
                <a:solidFill>
                  <a:srgbClr val="ffffff"/>
                </a:solidFill>
              </a:uFill>
              <a:latin typeface="Franklin Gothic Book"/>
            </a:endParaRPr>
          </a:p>
          <a:p>
            <a:pPr marL="343080" indent="-3427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  </a:t>
            </a:r>
            <a:r>
              <a:rPr b="0" lang="en-US" sz="1400" spc="-1" strike="noStrike">
                <a:solidFill>
                  <a:srgbClr val="404040"/>
                </a:solidFill>
                <a:uFill>
                  <a:solidFill>
                    <a:srgbClr val="ffffff"/>
                  </a:solidFill>
                </a:uFill>
                <a:latin typeface="Franklin Gothic Book"/>
                <a:ea typeface="Franklin Gothic Book"/>
              </a:rPr>
              <a:t>By expanding the scope of data capture, the keylogger can offer deeper insights into user behavior and interactions beyond keyboard activity.</a:t>
            </a:r>
            <a:endParaRPr b="0" lang="en-US" sz="1700" spc="-1" strike="noStrike">
              <a:solidFill>
                <a:srgbClr val="404040"/>
              </a:solidFill>
              <a:uFill>
                <a:solidFill>
                  <a:srgbClr val="ffffff"/>
                </a:solidFill>
              </a:uFill>
              <a:latin typeface="Franklin Gothic Book"/>
            </a:endParaRPr>
          </a:p>
          <a:p>
            <a:pPr marL="343080" indent="-3427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Improved Algorithm Performance:</a:t>
            </a:r>
            <a:endParaRPr b="0" lang="en-US" sz="1700" spc="-1" strike="noStrike">
              <a:solidFill>
                <a:srgbClr val="404040"/>
              </a:solidFill>
              <a:uFill>
                <a:solidFill>
                  <a:srgbClr val="ffffff"/>
                </a:solidFill>
              </a:uFill>
              <a:latin typeface="Franklin Gothic Book"/>
            </a:endParaRPr>
          </a:p>
          <a:p>
            <a:pPr marL="343080" indent="-3427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    </a:t>
            </a:r>
            <a:r>
              <a:rPr b="0" lang="en-US" sz="1400" spc="-1" strike="noStrike">
                <a:solidFill>
                  <a:srgbClr val="404040"/>
                </a:solidFill>
                <a:uFill>
                  <a:solidFill>
                    <a:srgbClr val="ffffff"/>
                  </a:solidFill>
                </a:uFill>
                <a:latin typeface="Franklin Gothic Book"/>
                <a:ea typeface="Franklin Gothic Book"/>
              </a:rPr>
              <a:t>Implement real-time analysis and anomaly detection techniques to enhance the keylogger's ability to identify patterns and anomalies in user behavior.</a:t>
            </a:r>
            <a:endParaRPr b="0" lang="en-US" sz="1700" spc="-1" strike="noStrike">
              <a:solidFill>
                <a:srgbClr val="404040"/>
              </a:solidFill>
              <a:uFill>
                <a:solidFill>
                  <a:srgbClr val="ffffff"/>
                </a:solidFill>
              </a:uFill>
              <a:latin typeface="Franklin Gothic Book"/>
            </a:endParaRPr>
          </a:p>
          <a:p>
            <a:pPr marL="343080" indent="-3427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    </a:t>
            </a:r>
            <a:r>
              <a:rPr b="0" lang="en-US" sz="1400" spc="-1" strike="noStrike">
                <a:solidFill>
                  <a:srgbClr val="404040"/>
                </a:solidFill>
                <a:uFill>
                  <a:solidFill>
                    <a:srgbClr val="ffffff"/>
                  </a:solidFill>
                </a:uFill>
                <a:latin typeface="Franklin Gothic Book"/>
                <a:ea typeface="Franklin Gothic Book"/>
              </a:rPr>
              <a:t>By optimizing the algorithm for better performance, the keylogger can provide more timely and accurate insights into potential security threats or unusual activities.</a:t>
            </a:r>
            <a:endParaRPr b="0" lang="en-US" sz="1700" spc="-1" strike="noStrike">
              <a:solidFill>
                <a:srgbClr val="404040"/>
              </a:solidFill>
              <a:uFill>
                <a:solidFill>
                  <a:srgbClr val="ffffff"/>
                </a:solidFill>
              </a:uFill>
              <a:latin typeface="Franklin Gothic Book"/>
            </a:endParaRPr>
          </a:p>
          <a:p>
            <a:pPr marL="343080" indent="-3427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Expanded Coverage and Compatibility:</a:t>
            </a:r>
            <a:endParaRPr b="0" lang="en-US" sz="1700" spc="-1" strike="noStrike">
              <a:solidFill>
                <a:srgbClr val="404040"/>
              </a:solidFill>
              <a:uFill>
                <a:solidFill>
                  <a:srgbClr val="ffffff"/>
                </a:solidFill>
              </a:uFill>
              <a:latin typeface="Franklin Gothic Book"/>
            </a:endParaRPr>
          </a:p>
          <a:p>
            <a:pPr marL="343080" indent="-3427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   </a:t>
            </a:r>
            <a:r>
              <a:rPr b="0" lang="en-US" sz="1400" spc="-1" strike="noStrike">
                <a:solidFill>
                  <a:srgbClr val="404040"/>
                </a:solidFill>
                <a:uFill>
                  <a:solidFill>
                    <a:srgbClr val="ffffff"/>
                  </a:solidFill>
                </a:uFill>
                <a:latin typeface="Franklin Gothic Book"/>
                <a:ea typeface="Franklin Gothic Book"/>
              </a:rPr>
              <a:t>Extend the keylogger's support to multiple users and devices, enabling monitoring of diverse environments such as shared workspaces or family computers.</a:t>
            </a:r>
            <a:endParaRPr b="0" lang="en-US" sz="1700" spc="-1" strike="noStrike">
              <a:solidFill>
                <a:srgbClr val="404040"/>
              </a:solidFill>
              <a:uFill>
                <a:solidFill>
                  <a:srgbClr val="ffffff"/>
                </a:solidFill>
              </a:uFill>
              <a:latin typeface="Franklin Gothic Book"/>
            </a:endParaRPr>
          </a:p>
          <a:p>
            <a:pPr marL="343080" indent="-3427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   </a:t>
            </a:r>
            <a:r>
              <a:rPr b="0" lang="en-US" sz="1400" spc="-1" strike="noStrike">
                <a:solidFill>
                  <a:srgbClr val="404040"/>
                </a:solidFill>
                <a:uFill>
                  <a:solidFill>
                    <a:srgbClr val="ffffff"/>
                  </a:solidFill>
                </a:uFill>
                <a:latin typeface="Franklin Gothic Book"/>
                <a:ea typeface="Franklin Gothic Book"/>
              </a:rPr>
              <a:t>By ensuring compatibility with a wide range of devices and platforms, the keylogger can offer broader coverage and usability for various use cases.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
        <p:nvSpPr>
          <p:cNvPr id="146" name="CustomShape 2"/>
          <p:cNvSpPr/>
          <p:nvPr/>
        </p:nvSpPr>
        <p:spPr>
          <a:xfrm>
            <a:off x="535680" y="844560"/>
            <a:ext cx="11029320" cy="529920"/>
          </a:xfrm>
          <a:prstGeom prst="rect">
            <a:avLst/>
          </a:prstGeom>
          <a:noFill/>
          <a:ln>
            <a:noFill/>
          </a:ln>
        </p:spPr>
        <p:style>
          <a:lnRef idx="0"/>
          <a:fillRef idx="0"/>
          <a:effectRef idx="0"/>
          <a:fontRef idx="minor"/>
        </p:style>
        <p:txBody>
          <a:bodyPr anchor="b"/>
          <a:p>
            <a:pPr>
              <a:lnSpc>
                <a:spcPct val="100000"/>
              </a:lnSpc>
            </a:pPr>
            <a:r>
              <a:rPr b="1" lang="en-IN" sz="4400" spc="-1" strike="noStrike" cap="all">
                <a:solidFill>
                  <a:srgbClr val="1cade4"/>
                </a:solidFill>
                <a:uFill>
                  <a:solidFill>
                    <a:srgbClr val="ffffff"/>
                  </a:solidFill>
                </a:uFill>
                <a:latin typeface="Arial"/>
              </a:rPr>
              <a:t>Future scope</a:t>
            </a:r>
            <a:endParaRPr b="0" lang="en-IN" sz="2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65</TotalTime>
  <Application>LibreOffice/5.1.6.2$Linux_x86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2024-04-04T13:36:27Z</dcterms:modified>
  <cp:revision>109</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