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D8"/>
          </a:solidFill>
        </a:fill>
      </a:tcStyle>
    </a:wholeTbl>
    <a:band2H>
      <a:tcTxStyle b="def" i="def"/>
      <a:tcStyle>
        <a:tcBdr/>
        <a:fill>
          <a:solidFill>
            <a:srgbClr val="E7E9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CB"/>
          </a:solidFill>
        </a:fill>
      </a:tcStyle>
    </a:wholeTbl>
    <a:band2H>
      <a:tcTxStyle b="def" i="def"/>
      <a:tcStyle>
        <a:tcBdr/>
        <a:fill>
          <a:solidFill>
            <a:srgbClr val="E7EA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1CC"/>
          </a:solidFill>
        </a:fill>
      </a:tcStyle>
    </a:wholeTbl>
    <a:band2H>
      <a:tcTxStyle b="def" i="def"/>
      <a:tcStyle>
        <a:tcBdr/>
        <a:fill>
          <a:solidFill>
            <a:srgbClr val="E8F0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ptos"/>
      </a:defRPr>
    </a:lvl1pPr>
    <a:lvl2pPr indent="228600" latinLnBrk="0">
      <a:defRPr sz="1200">
        <a:latin typeface="+mj-lt"/>
        <a:ea typeface="+mj-ea"/>
        <a:cs typeface="+mj-cs"/>
        <a:sym typeface="Aptos"/>
      </a:defRPr>
    </a:lvl2pPr>
    <a:lvl3pPr indent="457200" latinLnBrk="0">
      <a:defRPr sz="1200">
        <a:latin typeface="+mj-lt"/>
        <a:ea typeface="+mj-ea"/>
        <a:cs typeface="+mj-cs"/>
        <a:sym typeface="Aptos"/>
      </a:defRPr>
    </a:lvl3pPr>
    <a:lvl4pPr indent="685800" latinLnBrk="0">
      <a:defRPr sz="1200">
        <a:latin typeface="+mj-lt"/>
        <a:ea typeface="+mj-ea"/>
        <a:cs typeface="+mj-cs"/>
        <a:sym typeface="Aptos"/>
      </a:defRPr>
    </a:lvl4pPr>
    <a:lvl5pPr indent="914400" latinLnBrk="0">
      <a:defRPr sz="1200">
        <a:latin typeface="+mj-lt"/>
        <a:ea typeface="+mj-ea"/>
        <a:cs typeface="+mj-cs"/>
        <a:sym typeface="Aptos"/>
      </a:defRPr>
    </a:lvl5pPr>
    <a:lvl6pPr indent="1143000" latinLnBrk="0">
      <a:defRPr sz="1200">
        <a:latin typeface="+mj-lt"/>
        <a:ea typeface="+mj-ea"/>
        <a:cs typeface="+mj-cs"/>
        <a:sym typeface="Aptos"/>
      </a:defRPr>
    </a:lvl6pPr>
    <a:lvl7pPr indent="1371600" latinLnBrk="0">
      <a:defRPr sz="1200">
        <a:latin typeface="+mj-lt"/>
        <a:ea typeface="+mj-ea"/>
        <a:cs typeface="+mj-cs"/>
        <a:sym typeface="Aptos"/>
      </a:defRPr>
    </a:lvl7pPr>
    <a:lvl8pPr indent="1600200" latinLnBrk="0">
      <a:defRPr sz="1200">
        <a:latin typeface="+mj-lt"/>
        <a:ea typeface="+mj-ea"/>
        <a:cs typeface="+mj-cs"/>
        <a:sym typeface="Aptos"/>
      </a:defRPr>
    </a:lvl8pPr>
    <a:lvl9pPr indent="1828800" latinLnBrk="0">
      <a:defRPr sz="1200">
        <a:latin typeface="+mj-lt"/>
        <a:ea typeface="+mj-ea"/>
        <a:cs typeface="+mj-cs"/>
        <a:sym typeface="Apto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757575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757575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757575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75757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75757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Pitch</a:t>
            </a:r>
          </a:p>
        </p:txBody>
      </p:sp>
      <p:sp>
        <p:nvSpPr>
          <p:cNvPr id="95" name="Subtitle 2"/>
          <p:cNvSpPr txBox="1"/>
          <p:nvPr>
            <p:ph type="subTitle" sz="half" idx="1"/>
          </p:nvPr>
        </p:nvSpPr>
        <p:spPr>
          <a:xfrm>
            <a:off x="1196340" y="3509962"/>
            <a:ext cx="9799320" cy="2775903"/>
          </a:xfrm>
          <a:prstGeom prst="rect">
            <a:avLst/>
          </a:prstGeom>
        </p:spPr>
        <p:txBody>
          <a:bodyPr/>
          <a:lstStyle/>
          <a:p>
            <a:pPr/>
            <a:r>
              <a:t>Team Number: 1247585</a:t>
            </a:r>
          </a:p>
          <a:p>
            <a:pPr/>
            <a:r>
              <a:t>Team Name: Slippee</a:t>
            </a:r>
          </a:p>
          <a:p>
            <a:pPr/>
            <a:r>
              <a:t>Names: </a:t>
            </a:r>
          </a:p>
          <a:p>
            <a:pPr/>
            <a:r>
              <a:t>Devin Harrison</a:t>
            </a:r>
          </a:p>
          <a:p>
            <a:pPr/>
            <a:r>
              <a:t>Isaiah Bessire</a:t>
            </a:r>
          </a:p>
          <a:p>
            <a:pPr/>
            <a:r>
              <a:t>Matthew Christoff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dea 3: Trivia or Skill Ga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718" tIns="45718" rIns="45718" bIns="45718"/>
          <a:lstStyle>
            <a:lvl1pPr algn="ctr"/>
          </a:lstStyle>
          <a:p>
            <a:pPr/>
            <a:r>
              <a:t>Idea 3: Trivia or Skill Game</a:t>
            </a:r>
          </a:p>
        </p:txBody>
      </p:sp>
      <p:sp>
        <p:nvSpPr>
          <p:cNvPr id="156" name="Similar to Wordle or Connec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Similar to Wordle or Connections</a:t>
            </a:r>
            <a:br/>
          </a:p>
          <a:p>
            <a:pPr/>
            <a:r>
              <a:t>Under 3 minutes to play</a:t>
            </a:r>
            <a:br/>
          </a:p>
          <a:p>
            <a:pPr/>
            <a:r>
              <a:t>Global puzzle, changes automatically</a:t>
            </a:r>
            <a:br/>
          </a:p>
          <a:p>
            <a:pPr/>
            <a:r>
              <a:t>Live leaderboard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718" tIns="45718" rIns="45718" bIns="45718"/>
          <a:lstStyle/>
          <a:p>
            <a:pPr lvl="1"/>
            <a:r>
              <a:t>Solution</a:t>
            </a:r>
          </a:p>
        </p:txBody>
      </p:sp>
      <p:sp>
        <p:nvSpPr>
          <p:cNvPr id="159" name="Web app…"/>
          <p:cNvSpPr txBox="1"/>
          <p:nvPr>
            <p:ph type="body" sz="half" idx="1"/>
          </p:nvPr>
        </p:nvSpPr>
        <p:spPr>
          <a:xfrm>
            <a:off x="838199" y="1825625"/>
            <a:ext cx="6174363" cy="4351338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Web app</a:t>
            </a:r>
            <a:br/>
          </a:p>
          <a:p>
            <a:pPr/>
            <a:r>
              <a:t>JS front end</a:t>
            </a:r>
            <a:br/>
          </a:p>
          <a:p>
            <a:pPr/>
            <a:r>
              <a:t>Flask or Node backend</a:t>
            </a:r>
            <a:br/>
          </a:p>
          <a:p>
            <a:pPr/>
            <a:r>
              <a:t>Postgres database</a:t>
            </a:r>
          </a:p>
        </p:txBody>
      </p:sp>
      <p:grpSp>
        <p:nvGrpSpPr>
          <p:cNvPr id="162" name="Group"/>
          <p:cNvGrpSpPr/>
          <p:nvPr/>
        </p:nvGrpSpPr>
        <p:grpSpPr>
          <a:xfrm>
            <a:off x="7397470" y="2314375"/>
            <a:ext cx="1765862" cy="612777"/>
            <a:chOff x="0" y="0"/>
            <a:chExt cx="1765861" cy="612776"/>
          </a:xfrm>
        </p:grpSpPr>
        <p:sp>
          <p:nvSpPr>
            <p:cNvPr id="160" name="Rectangle"/>
            <p:cNvSpPr/>
            <p:nvPr/>
          </p:nvSpPr>
          <p:spPr>
            <a:xfrm>
              <a:off x="0" y="-1"/>
              <a:ext cx="1765862" cy="612778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61" name="Game Page"/>
            <p:cNvSpPr txBox="1"/>
            <p:nvPr/>
          </p:nvSpPr>
          <p:spPr>
            <a:xfrm>
              <a:off x="220905" y="120967"/>
              <a:ext cx="1324046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/>
              <a:r>
                <a:t>Game Page</a:t>
              </a:r>
            </a:p>
          </p:txBody>
        </p:sp>
      </p:grpSp>
      <p:grpSp>
        <p:nvGrpSpPr>
          <p:cNvPr id="165" name="Group"/>
          <p:cNvGrpSpPr/>
          <p:nvPr/>
        </p:nvGrpSpPr>
        <p:grpSpPr>
          <a:xfrm>
            <a:off x="9937470" y="2314375"/>
            <a:ext cx="1765862" cy="612777"/>
            <a:chOff x="0" y="0"/>
            <a:chExt cx="1765861" cy="612776"/>
          </a:xfrm>
        </p:grpSpPr>
        <p:sp>
          <p:nvSpPr>
            <p:cNvPr id="163" name="Rectangle"/>
            <p:cNvSpPr/>
            <p:nvPr/>
          </p:nvSpPr>
          <p:spPr>
            <a:xfrm>
              <a:off x="0" y="-1"/>
              <a:ext cx="1765862" cy="612778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64" name="Leaderboard"/>
            <p:cNvSpPr txBox="1"/>
            <p:nvPr/>
          </p:nvSpPr>
          <p:spPr>
            <a:xfrm>
              <a:off x="220905" y="120967"/>
              <a:ext cx="140061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/>
              <a:r>
                <a:t>Leaderboard</a:t>
              </a:r>
            </a:p>
          </p:txBody>
        </p:sp>
      </p:grpSp>
      <p:grpSp>
        <p:nvGrpSpPr>
          <p:cNvPr id="168" name="Group"/>
          <p:cNvGrpSpPr/>
          <p:nvPr/>
        </p:nvGrpSpPr>
        <p:grpSpPr>
          <a:xfrm>
            <a:off x="8667470" y="886022"/>
            <a:ext cx="1765862" cy="612777"/>
            <a:chOff x="0" y="0"/>
            <a:chExt cx="1765861" cy="612776"/>
          </a:xfrm>
        </p:grpSpPr>
        <p:sp>
          <p:nvSpPr>
            <p:cNvPr id="166" name="Rectangle"/>
            <p:cNvSpPr/>
            <p:nvPr/>
          </p:nvSpPr>
          <p:spPr>
            <a:xfrm>
              <a:off x="0" y="-1"/>
              <a:ext cx="1765862" cy="612778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67" name="User"/>
            <p:cNvSpPr txBox="1"/>
            <p:nvPr/>
          </p:nvSpPr>
          <p:spPr>
            <a:xfrm>
              <a:off x="589534" y="120967"/>
              <a:ext cx="586789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/>
              <a:r>
                <a:t>User</a:t>
              </a:r>
            </a:p>
          </p:txBody>
        </p:sp>
      </p:grpSp>
      <p:grpSp>
        <p:nvGrpSpPr>
          <p:cNvPr id="171" name="Group"/>
          <p:cNvGrpSpPr/>
          <p:nvPr/>
        </p:nvGrpSpPr>
        <p:grpSpPr>
          <a:xfrm>
            <a:off x="7482277" y="3742728"/>
            <a:ext cx="4136247" cy="706838"/>
            <a:chOff x="0" y="0"/>
            <a:chExt cx="4136245" cy="706836"/>
          </a:xfrm>
        </p:grpSpPr>
        <p:sp>
          <p:nvSpPr>
            <p:cNvPr id="169" name="Rectangle"/>
            <p:cNvSpPr/>
            <p:nvPr/>
          </p:nvSpPr>
          <p:spPr>
            <a:xfrm>
              <a:off x="-1" y="0"/>
              <a:ext cx="4136247" cy="706837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70" name="Web Server (Flask or Node)"/>
            <p:cNvSpPr txBox="1"/>
            <p:nvPr/>
          </p:nvSpPr>
          <p:spPr>
            <a:xfrm>
              <a:off x="517436" y="139535"/>
              <a:ext cx="310137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/>
              <a:r>
                <a:t>Web Server (Flask or Node)</a:t>
              </a: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7482277" y="5265142"/>
            <a:ext cx="4136247" cy="706837"/>
            <a:chOff x="0" y="0"/>
            <a:chExt cx="4136245" cy="706835"/>
          </a:xfrm>
        </p:grpSpPr>
        <p:sp>
          <p:nvSpPr>
            <p:cNvPr id="172" name="Rectangle"/>
            <p:cNvSpPr/>
            <p:nvPr/>
          </p:nvSpPr>
          <p:spPr>
            <a:xfrm>
              <a:off x="-1" y="0"/>
              <a:ext cx="4136247" cy="706836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73" name="Database (Store Scores, more?)"/>
            <p:cNvSpPr txBox="1"/>
            <p:nvPr/>
          </p:nvSpPr>
          <p:spPr>
            <a:xfrm>
              <a:off x="365953" y="139535"/>
              <a:ext cx="3404339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/>
              <a:r>
                <a:t>Database (Store Scores, more?)</a:t>
              </a:r>
            </a:p>
          </p:txBody>
        </p:sp>
      </p:grpSp>
      <p:sp>
        <p:nvSpPr>
          <p:cNvPr id="175" name="Line"/>
          <p:cNvSpPr/>
          <p:nvPr/>
        </p:nvSpPr>
        <p:spPr>
          <a:xfrm>
            <a:off x="10197057" y="1507479"/>
            <a:ext cx="584698" cy="803893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6" name="Line"/>
          <p:cNvSpPr/>
          <p:nvPr/>
        </p:nvSpPr>
        <p:spPr>
          <a:xfrm flipH="1">
            <a:off x="8304758" y="1507479"/>
            <a:ext cx="584698" cy="803893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7" name="Line"/>
          <p:cNvSpPr/>
          <p:nvPr/>
        </p:nvSpPr>
        <p:spPr>
          <a:xfrm>
            <a:off x="10820398" y="2916795"/>
            <a:ext cx="2" cy="834241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8" name="Line"/>
          <p:cNvSpPr/>
          <p:nvPr/>
        </p:nvSpPr>
        <p:spPr>
          <a:xfrm>
            <a:off x="8280398" y="2916795"/>
            <a:ext cx="2" cy="834241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9" name="Line"/>
          <p:cNvSpPr/>
          <p:nvPr/>
        </p:nvSpPr>
        <p:spPr>
          <a:xfrm>
            <a:off x="9550398" y="4440795"/>
            <a:ext cx="2" cy="834241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0" name="Line"/>
          <p:cNvSpPr/>
          <p:nvPr/>
        </p:nvSpPr>
        <p:spPr>
          <a:xfrm flipV="1">
            <a:off x="9550399" y="4440794"/>
            <a:ext cx="2" cy="782317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1" name="Line"/>
          <p:cNvSpPr/>
          <p:nvPr/>
        </p:nvSpPr>
        <p:spPr>
          <a:xfrm flipV="1">
            <a:off x="10820398" y="2916795"/>
            <a:ext cx="2" cy="834241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2" name="Line"/>
          <p:cNvSpPr/>
          <p:nvPr/>
        </p:nvSpPr>
        <p:spPr>
          <a:xfrm flipV="1">
            <a:off x="8280398" y="2916795"/>
            <a:ext cx="2" cy="834241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3" name="Line"/>
          <p:cNvSpPr/>
          <p:nvPr/>
        </p:nvSpPr>
        <p:spPr>
          <a:xfrm flipV="1">
            <a:off x="8312460" y="1501877"/>
            <a:ext cx="584698" cy="803893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4" name="Line"/>
          <p:cNvSpPr/>
          <p:nvPr/>
        </p:nvSpPr>
        <p:spPr>
          <a:xfrm flipH="1" flipV="1">
            <a:off x="10189355" y="1501877"/>
            <a:ext cx="584698" cy="803893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838200" y="2766217"/>
            <a:ext cx="10515600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Project Choice 1: Save Data Converter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Idea number 1: Emulator Converter</a:t>
            </a:r>
          </a:p>
        </p:txBody>
      </p:sp>
      <p:sp>
        <p:nvSpPr>
          <p:cNvPr id="100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The goal of this project is to create a program that covert </a:t>
            </a:r>
          </a:p>
        </p:txBody>
      </p:sp>
      <p:sp>
        <p:nvSpPr>
          <p:cNvPr id="101" name="Rectangle 1"/>
          <p:cNvSpPr txBox="1"/>
          <p:nvPr/>
        </p:nvSpPr>
        <p:spPr>
          <a:xfrm>
            <a:off x="883920" y="2321078"/>
            <a:ext cx="8826223" cy="1088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buSzPct val="1000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The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.SRM</a:t>
            </a:r>
            <a:r>
              <a:rPr>
                <a:latin typeface="+mj-lt"/>
                <a:ea typeface="+mj-ea"/>
                <a:cs typeface="+mj-cs"/>
                <a:sym typeface="Aptos"/>
              </a:rPr>
              <a:t> and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.ram</a:t>
            </a:r>
            <a:r>
              <a:rPr>
                <a:latin typeface="+mj-lt"/>
                <a:ea typeface="+mj-ea"/>
                <a:cs typeface="+mj-cs"/>
                <a:sym typeface="Aptos"/>
              </a:rPr>
              <a:t> files are </a:t>
            </a:r>
            <a:r>
              <a:rPr b="1"/>
              <a:t>exactly the same size</a:t>
            </a:r>
            <a:r>
              <a:t> (32 KB) – likely the actual raw N64 save.</a:t>
            </a:r>
          </a:p>
          <a:p>
            <a:pPr>
              <a:buSzPct val="1000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The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.SaveRAM</a:t>
            </a:r>
            <a:r>
              <a:rPr>
                <a:latin typeface="+mj-lt"/>
                <a:ea typeface="+mj-ea"/>
                <a:cs typeface="+mj-cs"/>
                <a:sym typeface="Aptos"/>
              </a:rPr>
              <a:t> and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.SaveRAM.bak</a:t>
            </a:r>
            <a:r>
              <a:rPr>
                <a:latin typeface="+mj-lt"/>
                <a:ea typeface="+mj-ea"/>
                <a:cs typeface="+mj-cs"/>
                <a:sym typeface="Aptos"/>
              </a:rPr>
              <a:t> are </a:t>
            </a:r>
            <a:r>
              <a:rPr b="1"/>
              <a:t>much larger</a:t>
            </a:r>
            <a:r>
              <a:t> (296 KB) – they probably contain extra stuff like:</a:t>
            </a:r>
          </a:p>
        </p:txBody>
      </p:sp>
      <p:sp>
        <p:nvSpPr>
          <p:cNvPr id="102" name="Rectangle 2"/>
          <p:cNvSpPr txBox="1"/>
          <p:nvPr/>
        </p:nvSpPr>
        <p:spPr>
          <a:xfrm>
            <a:off x="1584808" y="3018734"/>
            <a:ext cx="4782999" cy="770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buSzPct val="1000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Controller pak dumps</a:t>
            </a:r>
          </a:p>
          <a:p>
            <a:pPr>
              <a:buSzPct val="1000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FlashRAM + EEPROM + extra emulator metadata?</a:t>
            </a:r>
          </a:p>
          <a:p>
            <a:pPr>
              <a:buSzPct val="1000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Save states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9"/>
          <p:cNvSpPr txBox="1"/>
          <p:nvPr/>
        </p:nvSpPr>
        <p:spPr>
          <a:xfrm>
            <a:off x="393997" y="567141"/>
            <a:ext cx="8737602" cy="143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400"/>
            </a:lvl1pPr>
          </a:lstStyle>
          <a:p>
            <a:pPr/>
            <a:r>
              <a:t>Project Overview and Requirements</a:t>
            </a:r>
          </a:p>
        </p:txBody>
      </p:sp>
      <p:sp>
        <p:nvSpPr>
          <p:cNvPr id="105" name="TextBox 17"/>
          <p:cNvSpPr txBox="1"/>
          <p:nvPr/>
        </p:nvSpPr>
        <p:spPr>
          <a:xfrm>
            <a:off x="960119" y="2045313"/>
            <a:ext cx="8737602" cy="294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400"/>
            </a:pPr>
            <a:r>
              <a:t>Suppose you want to switch N64 emulators but keep your saves.</a:t>
            </a:r>
          </a:p>
          <a:p>
            <a:pPr marL="285750" indent="-285750">
              <a:buSzPct val="100000"/>
              <a:buFont typeface="Arial"/>
              <a:buChar char="•"/>
              <a:defRPr sz="2400"/>
            </a:pPr>
            <a:r>
              <a:t>You find out that not all emulators store data the same way.</a:t>
            </a:r>
          </a:p>
          <a:p>
            <a:pPr marL="285750" indent="-285750">
              <a:buSzPct val="100000"/>
              <a:buFont typeface="Arial"/>
              <a:buChar char="•"/>
              <a:defRPr sz="2400"/>
            </a:pPr>
            <a:r>
              <a:t>You look online but nothing exists.</a:t>
            </a:r>
          </a:p>
          <a:p>
            <a:pPr marL="285750" indent="-285750">
              <a:buSzPct val="100000"/>
              <a:buFont typeface="Arial"/>
              <a:buChar char="•"/>
              <a:defRPr sz="2400"/>
            </a:pPr>
            <a:r>
              <a:t>Requirements:</a:t>
            </a:r>
          </a:p>
          <a:p>
            <a:pPr lvl="1" marL="742950" indent="-285750">
              <a:buSzPct val="100000"/>
              <a:buFont typeface="Arial"/>
              <a:buChar char="•"/>
              <a:defRPr sz="2400"/>
            </a:pPr>
            <a:r>
              <a:t>Convert between at least 2 emulators seamlessly</a:t>
            </a:r>
          </a:p>
          <a:p>
            <a:pPr lvl="1" marL="742950" indent="-285750">
              <a:buSzPct val="100000"/>
              <a:buFont typeface="Arial"/>
              <a:buChar char="•"/>
              <a:defRPr sz="2400"/>
            </a:pPr>
            <a:r>
              <a:t>Intuitive for beginners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>
            <p:ph type="title"/>
          </p:nvPr>
        </p:nvSpPr>
        <p:spPr>
          <a:xfrm>
            <a:off x="838199" y="365125"/>
            <a:ext cx="6339842" cy="1325563"/>
          </a:xfrm>
          <a:prstGeom prst="rect">
            <a:avLst/>
          </a:prstGeom>
        </p:spPr>
        <p:txBody>
          <a:bodyPr/>
          <a:lstStyle>
            <a:lvl1pPr defTabSz="886968">
              <a:defRPr sz="4268"/>
            </a:lvl1pPr>
          </a:lstStyle>
          <a:p>
            <a:pPr/>
            <a:r>
              <a:t>Project Solution Approach</a:t>
            </a:r>
          </a:p>
        </p:txBody>
      </p:sp>
      <p:sp>
        <p:nvSpPr>
          <p:cNvPr id="108" name="Content Placeholder 7"/>
          <p:cNvSpPr txBox="1"/>
          <p:nvPr>
            <p:ph type="body" sz="half" idx="1"/>
          </p:nvPr>
        </p:nvSpPr>
        <p:spPr>
          <a:xfrm>
            <a:off x="838200" y="1825623"/>
            <a:ext cx="5631180" cy="4072258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What are the major components in your solution design?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Most likely a web app</a:t>
            </a:r>
            <a:endParaRPr sz="2400"/>
          </a:p>
          <a:p>
            <a:pPr lvl="1" marL="685800" indent="-228600">
              <a:spcBef>
                <a:spcPts val="500"/>
              </a:spcBef>
              <a:defRPr sz="2000"/>
            </a:pPr>
            <a:r>
              <a:t>Can send files to it, and get files back</a:t>
            </a:r>
            <a:endParaRPr sz="2400"/>
          </a:p>
          <a:p>
            <a:pPr>
              <a:defRPr sz="2400"/>
            </a:pPr>
            <a:r>
              <a:t>What are the tools, frameworks, platforms, libraries, etc. that you’ll be using?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Python with web interface for the backend.</a:t>
            </a:r>
            <a:endParaRPr sz="2400"/>
          </a:p>
          <a:p>
            <a:pPr lvl="1" marL="685800" indent="-228600">
              <a:spcBef>
                <a:spcPts val="500"/>
              </a:spcBef>
              <a:defRPr sz="2000"/>
            </a:pPr>
            <a:r>
              <a:t>Some sort of web frontend like HTML.</a:t>
            </a:r>
          </a:p>
        </p:txBody>
      </p:sp>
      <p:grpSp>
        <p:nvGrpSpPr>
          <p:cNvPr id="111" name="TextBox 13"/>
          <p:cNvGrpSpPr/>
          <p:nvPr/>
        </p:nvGrpSpPr>
        <p:grpSpPr>
          <a:xfrm>
            <a:off x="8321040" y="365124"/>
            <a:ext cx="2057401" cy="1273495"/>
            <a:chOff x="0" y="0"/>
            <a:chExt cx="2057400" cy="1273493"/>
          </a:xfrm>
        </p:grpSpPr>
        <p:sp>
          <p:nvSpPr>
            <p:cNvPr id="109" name="Rectangle"/>
            <p:cNvSpPr/>
            <p:nvPr/>
          </p:nvSpPr>
          <p:spPr>
            <a:xfrm>
              <a:off x="0" y="-1"/>
              <a:ext cx="2057400" cy="127349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</a:p>
          </p:txBody>
        </p:sp>
        <p:sp>
          <p:nvSpPr>
            <p:cNvPr id="110" name="Web Interface…"/>
            <p:cNvSpPr txBox="1"/>
            <p:nvPr/>
          </p:nvSpPr>
          <p:spPr>
            <a:xfrm>
              <a:off x="50482" y="4762"/>
              <a:ext cx="1956436" cy="1209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/>
              </a:pPr>
              <a:r>
                <a:t>Web Interface</a:t>
              </a:r>
            </a:p>
            <a:p>
              <a:pPr algn="ctr"/>
              <a:r>
                <a:t>Emulator Options</a:t>
              </a:r>
            </a:p>
            <a:p>
              <a:pPr algn="ctr"/>
              <a:r>
                <a:t>File Upload</a:t>
              </a:r>
            </a:p>
            <a:p>
              <a:pPr algn="ctr"/>
              <a:r>
                <a:t>File Download</a:t>
              </a:r>
            </a:p>
          </p:txBody>
        </p:sp>
      </p:grpSp>
      <p:grpSp>
        <p:nvGrpSpPr>
          <p:cNvPr id="114" name="TextBox 21"/>
          <p:cNvGrpSpPr/>
          <p:nvPr/>
        </p:nvGrpSpPr>
        <p:grpSpPr>
          <a:xfrm>
            <a:off x="9646919" y="4556442"/>
            <a:ext cx="2057401" cy="952819"/>
            <a:chOff x="0" y="0"/>
            <a:chExt cx="2057400" cy="952818"/>
          </a:xfrm>
        </p:grpSpPr>
        <p:sp>
          <p:nvSpPr>
            <p:cNvPr id="112" name="Rectangle"/>
            <p:cNvSpPr/>
            <p:nvPr/>
          </p:nvSpPr>
          <p:spPr>
            <a:xfrm>
              <a:off x="0" y="-1"/>
              <a:ext cx="2057400" cy="95282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</a:p>
          </p:txBody>
        </p:sp>
        <p:sp>
          <p:nvSpPr>
            <p:cNvPr id="113" name="Modify Data…"/>
            <p:cNvSpPr txBox="1"/>
            <p:nvPr/>
          </p:nvSpPr>
          <p:spPr>
            <a:xfrm>
              <a:off x="50482" y="4762"/>
              <a:ext cx="1956436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/>
              </a:pPr>
              <a:r>
                <a:t>Modify Data</a:t>
              </a:r>
            </a:p>
            <a:p>
              <a:pPr algn="ctr"/>
              <a:r>
                <a:t>Split File</a:t>
              </a:r>
            </a:p>
            <a:p>
              <a:pPr algn="ctr"/>
              <a:r>
                <a:t>Merge Files</a:t>
              </a:r>
            </a:p>
          </p:txBody>
        </p:sp>
      </p:grpSp>
      <p:grpSp>
        <p:nvGrpSpPr>
          <p:cNvPr id="117" name="TextBox 22"/>
          <p:cNvGrpSpPr/>
          <p:nvPr/>
        </p:nvGrpSpPr>
        <p:grpSpPr>
          <a:xfrm>
            <a:off x="8298180" y="2532857"/>
            <a:ext cx="2057401" cy="1181417"/>
            <a:chOff x="0" y="0"/>
            <a:chExt cx="2057400" cy="1181415"/>
          </a:xfrm>
        </p:grpSpPr>
        <p:sp>
          <p:nvSpPr>
            <p:cNvPr id="115" name="Rectangle"/>
            <p:cNvSpPr/>
            <p:nvPr/>
          </p:nvSpPr>
          <p:spPr>
            <a:xfrm>
              <a:off x="0" y="0"/>
              <a:ext cx="2057400" cy="118141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</a:p>
          </p:txBody>
        </p:sp>
        <p:sp>
          <p:nvSpPr>
            <p:cNvPr id="116" name="Python Backend…"/>
            <p:cNvSpPr txBox="1"/>
            <p:nvPr/>
          </p:nvSpPr>
          <p:spPr>
            <a:xfrm>
              <a:off x="50482" y="4762"/>
              <a:ext cx="1956436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/>
              </a:pPr>
              <a:r>
                <a:t>Python Backend</a:t>
              </a:r>
            </a:p>
            <a:p>
              <a:pPr algn="ctr"/>
              <a:r>
                <a:t>Get File</a:t>
              </a:r>
            </a:p>
            <a:p>
              <a:pPr algn="ctr"/>
              <a:r>
                <a:t>Return New File</a:t>
              </a:r>
            </a:p>
          </p:txBody>
        </p:sp>
      </p:grpSp>
      <p:grpSp>
        <p:nvGrpSpPr>
          <p:cNvPr id="120" name="TextBox 23"/>
          <p:cNvGrpSpPr/>
          <p:nvPr/>
        </p:nvGrpSpPr>
        <p:grpSpPr>
          <a:xfrm>
            <a:off x="6880859" y="4556442"/>
            <a:ext cx="2057401" cy="952819"/>
            <a:chOff x="0" y="0"/>
            <a:chExt cx="2057400" cy="952818"/>
          </a:xfrm>
        </p:grpSpPr>
        <p:sp>
          <p:nvSpPr>
            <p:cNvPr id="118" name="Rectangle"/>
            <p:cNvSpPr/>
            <p:nvPr/>
          </p:nvSpPr>
          <p:spPr>
            <a:xfrm>
              <a:off x="0" y="-1"/>
              <a:ext cx="2057400" cy="95282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</a:p>
          </p:txBody>
        </p:sp>
        <p:sp>
          <p:nvSpPr>
            <p:cNvPr id="119" name="Determine…"/>
            <p:cNvSpPr txBox="1"/>
            <p:nvPr/>
          </p:nvSpPr>
          <p:spPr>
            <a:xfrm>
              <a:off x="50482" y="4762"/>
              <a:ext cx="1956436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/>
              </a:pPr>
              <a:r>
                <a:t>Determine</a:t>
              </a:r>
            </a:p>
            <a:p>
              <a:pPr algn="ctr">
                <a:defRPr b="1"/>
              </a:pPr>
              <a:r>
                <a:t>Save Type</a:t>
              </a:r>
            </a:p>
            <a:p>
              <a:pPr algn="ctr"/>
              <a:r>
                <a:t>File Type/Size</a:t>
              </a:r>
            </a:p>
          </p:txBody>
        </p:sp>
      </p:grpSp>
      <p:sp>
        <p:nvSpPr>
          <p:cNvPr id="121" name="Straight Arrow Connector 27"/>
          <p:cNvSpPr/>
          <p:nvPr/>
        </p:nvSpPr>
        <p:spPr>
          <a:xfrm flipH="1">
            <a:off x="7909559" y="3718876"/>
            <a:ext cx="742951" cy="837567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Straight Arrow Connector 29"/>
          <p:cNvSpPr/>
          <p:nvPr/>
        </p:nvSpPr>
        <p:spPr>
          <a:xfrm flipH="1" flipV="1">
            <a:off x="9966959" y="3714272"/>
            <a:ext cx="708661" cy="842170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6" name="Straight Arrow Connector 31"/>
          <p:cNvSpPr/>
          <p:nvPr/>
        </p:nvSpPr>
        <p:spPr>
          <a:xfrm>
            <a:off x="8943022" y="5032851"/>
            <a:ext cx="69913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8575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4" name="Straight Arrow Connector 33"/>
          <p:cNvSpPr/>
          <p:nvPr/>
        </p:nvSpPr>
        <p:spPr>
          <a:xfrm>
            <a:off x="8755380" y="1638617"/>
            <a:ext cx="1" cy="894241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Straight Arrow Connector 35"/>
          <p:cNvSpPr/>
          <p:nvPr/>
        </p:nvSpPr>
        <p:spPr>
          <a:xfrm flipV="1">
            <a:off x="9875519" y="1638618"/>
            <a:ext cx="1" cy="894240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The issues we might have </a:t>
            </a:r>
          </a:p>
        </p:txBody>
      </p:sp>
      <p:sp>
        <p:nvSpPr>
          <p:cNvPr id="129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you can’t grow an .SRM into a full .SaveRAM unless you have the extra padding or metadata Ares needs — but you can make a “patched” version by inserting it at the right offset if you’re going back.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pPr/>
            <a:r>
              <a:t>Idea 2: creating a personalized web-based database</a:t>
            </a:r>
          </a:p>
        </p:txBody>
      </p:sp>
      <p:sp>
        <p:nvSpPr>
          <p:cNvPr id="132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I travel a lot and I would love to have my own data on the go</a:t>
            </a:r>
          </a:p>
          <a:p>
            <a:pPr/>
            <a:r>
              <a:t>The idea of this is to have a user put data into a form and that data is put into an SQL and the user can access it via a login</a:t>
            </a:r>
          </a:p>
          <a:p>
            <a:pPr/>
            <a:r>
              <a:t>The problem statement It is a bit broad and generic so that we can add on to it and experiment with it.</a:t>
            </a:r>
          </a:p>
          <a:p>
            <a:pPr/>
            <a:r>
              <a:t>It is not new just a way to learn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Rectangle 10"/>
          <p:cNvGrpSpPr/>
          <p:nvPr/>
        </p:nvGrpSpPr>
        <p:grpSpPr>
          <a:xfrm>
            <a:off x="1779001" y="1559458"/>
            <a:ext cx="9216429" cy="4282290"/>
            <a:chOff x="0" y="0"/>
            <a:chExt cx="9216427" cy="4282289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9216429" cy="4282291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5" name="The SQL"/>
            <p:cNvSpPr txBox="1"/>
            <p:nvPr/>
          </p:nvSpPr>
          <p:spPr>
            <a:xfrm>
              <a:off x="55244" y="1955724"/>
              <a:ext cx="910593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/>
              <a:r>
                <a:t>The SQL</a:t>
              </a:r>
            </a:p>
          </p:txBody>
        </p:sp>
      </p:grpSp>
      <p:grpSp>
        <p:nvGrpSpPr>
          <p:cNvPr id="139" name="Rectangle 3"/>
          <p:cNvGrpSpPr/>
          <p:nvPr/>
        </p:nvGrpSpPr>
        <p:grpSpPr>
          <a:xfrm>
            <a:off x="4621793" y="251234"/>
            <a:ext cx="3268302" cy="479834"/>
            <a:chOff x="0" y="0"/>
            <a:chExt cx="3268300" cy="479833"/>
          </a:xfrm>
        </p:grpSpPr>
        <p:sp>
          <p:nvSpPr>
            <p:cNvPr id="137" name="Rectangle"/>
            <p:cNvSpPr/>
            <p:nvPr/>
          </p:nvSpPr>
          <p:spPr>
            <a:xfrm>
              <a:off x="0" y="-1"/>
              <a:ext cx="3268301" cy="47983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38" name="The User"/>
            <p:cNvSpPr txBox="1"/>
            <p:nvPr/>
          </p:nvSpPr>
          <p:spPr>
            <a:xfrm>
              <a:off x="55245" y="54496"/>
              <a:ext cx="315781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The User </a:t>
              </a:r>
            </a:p>
          </p:txBody>
        </p:sp>
      </p:grpSp>
      <p:sp>
        <p:nvSpPr>
          <p:cNvPr id="140" name="Straight Arrow Connector 5"/>
          <p:cNvSpPr/>
          <p:nvPr/>
        </p:nvSpPr>
        <p:spPr>
          <a:xfrm>
            <a:off x="6255944" y="731066"/>
            <a:ext cx="1" cy="669959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3" name="Rectangle 9"/>
          <p:cNvGrpSpPr/>
          <p:nvPr/>
        </p:nvGrpSpPr>
        <p:grpSpPr>
          <a:xfrm>
            <a:off x="4618777" y="1448554"/>
            <a:ext cx="3268301" cy="398354"/>
            <a:chOff x="0" y="0"/>
            <a:chExt cx="3268300" cy="398352"/>
          </a:xfrm>
        </p:grpSpPr>
        <p:sp>
          <p:nvSpPr>
            <p:cNvPr id="141" name="Rectangle"/>
            <p:cNvSpPr/>
            <p:nvPr/>
          </p:nvSpPr>
          <p:spPr>
            <a:xfrm>
              <a:off x="0" y="-1"/>
              <a:ext cx="3268301" cy="398354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42" name="login"/>
            <p:cNvSpPr txBox="1"/>
            <p:nvPr/>
          </p:nvSpPr>
          <p:spPr>
            <a:xfrm>
              <a:off x="55245" y="13755"/>
              <a:ext cx="315781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login</a:t>
              </a:r>
            </a:p>
          </p:txBody>
        </p:sp>
      </p:grpSp>
      <p:sp>
        <p:nvSpPr>
          <p:cNvPr id="144" name="Straight Arrow Connector 12"/>
          <p:cNvSpPr/>
          <p:nvPr/>
        </p:nvSpPr>
        <p:spPr>
          <a:xfrm>
            <a:off x="6266503" y="1846907"/>
            <a:ext cx="1" cy="633744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7" name="Rectangle 13"/>
          <p:cNvGrpSpPr/>
          <p:nvPr/>
        </p:nvGrpSpPr>
        <p:grpSpPr>
          <a:xfrm>
            <a:off x="5148403" y="2480649"/>
            <a:ext cx="2209046" cy="513785"/>
            <a:chOff x="0" y="0"/>
            <a:chExt cx="2209045" cy="513783"/>
          </a:xfrm>
        </p:grpSpPr>
        <p:sp>
          <p:nvSpPr>
            <p:cNvPr id="145" name="Rectangle"/>
            <p:cNvSpPr/>
            <p:nvPr/>
          </p:nvSpPr>
          <p:spPr>
            <a:xfrm>
              <a:off x="-1" y="0"/>
              <a:ext cx="2209047" cy="513784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46" name="Users' data"/>
            <p:cNvSpPr txBox="1"/>
            <p:nvPr/>
          </p:nvSpPr>
          <p:spPr>
            <a:xfrm>
              <a:off x="55244" y="71471"/>
              <a:ext cx="209855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Users' data</a:t>
              </a:r>
            </a:p>
          </p:txBody>
        </p:sp>
      </p:grpSp>
      <p:grpSp>
        <p:nvGrpSpPr>
          <p:cNvPr id="150" name="Rectangle 14"/>
          <p:cNvGrpSpPr/>
          <p:nvPr/>
        </p:nvGrpSpPr>
        <p:grpSpPr>
          <a:xfrm>
            <a:off x="5148403" y="5524310"/>
            <a:ext cx="2426329" cy="543208"/>
            <a:chOff x="0" y="0"/>
            <a:chExt cx="2426328" cy="543207"/>
          </a:xfrm>
        </p:grpSpPr>
        <p:sp>
          <p:nvSpPr>
            <p:cNvPr id="148" name="Rectangle"/>
            <p:cNvSpPr/>
            <p:nvPr/>
          </p:nvSpPr>
          <p:spPr>
            <a:xfrm>
              <a:off x="-1" y="-1"/>
              <a:ext cx="2426330" cy="543209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49" name="logout"/>
            <p:cNvSpPr txBox="1"/>
            <p:nvPr/>
          </p:nvSpPr>
          <p:spPr>
            <a:xfrm>
              <a:off x="55244" y="86183"/>
              <a:ext cx="231584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logout</a:t>
              </a:r>
            </a:p>
          </p:txBody>
        </p:sp>
      </p:grpSp>
      <p:sp>
        <p:nvSpPr>
          <p:cNvPr id="151" name="Straight Arrow Connector 16"/>
          <p:cNvSpPr/>
          <p:nvPr/>
        </p:nvSpPr>
        <p:spPr>
          <a:xfrm flipH="1">
            <a:off x="6252926" y="2932190"/>
            <a:ext cx="13579" cy="2554211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dea 3: Trivia or Skill Ga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718" tIns="45718" rIns="45718" bIns="45718"/>
          <a:lstStyle>
            <a:lvl1pPr algn="ctr"/>
          </a:lstStyle>
          <a:p>
            <a:pPr/>
            <a:r>
              <a:t>Idea 3: Trivia or Skill Game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Theme">
      <a:majorFont>
        <a:latin typeface="Aptos"/>
        <a:ea typeface="Aptos"/>
        <a:cs typeface="Aptos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Theme">
      <a:majorFont>
        <a:latin typeface="Aptos"/>
        <a:ea typeface="Aptos"/>
        <a:cs typeface="Aptos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