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743A-4B49-4E09-8E02-416DE8104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A1C4-3E7F-48BD-8BF7-78E7A9181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1123-F907-4845-BB39-732ED71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2B6D-D7FB-4B53-9408-55B81F13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6F54-1083-46F3-9523-D198DE28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DB3D-8116-40C3-B204-14A33464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B7178-39D8-4655-971E-99EF4943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4D56-7C57-487F-B355-5756F077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B8D-ED6A-4624-8A0F-74A4C788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C175-999C-46F8-90E8-8ED6DC93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ADF9C-59E1-4805-A8FD-25EDE1911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CE0DC-1198-48D4-83C3-F380F4E61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7F3E-C6B4-4ECD-BE93-DE5E3648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C817-B20F-437F-B880-1C1440E8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E6A8-72A5-4462-A51A-005DD22A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83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9271-E2C9-4BF1-928C-01750EF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12B2-1AA9-45F6-962E-08E0C6E1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529E-F267-4C6F-A584-93E87D10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4754-8375-40D3-8057-335A91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58E1-F56B-4CC6-B12A-C8CCB878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9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FEEC-B207-44C1-957B-7A9DB26E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B9495-BE44-4F61-AB48-899D4008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04BA-25FD-48F1-85F7-2A4B1B5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F720-AABE-489B-941A-C3B01449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5AE9-D84E-4C91-AE41-896F614E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2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86A-78CF-44D0-B2C8-68AA26AE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8755-5C0E-459E-B2B2-545BFB13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7578-4C16-4286-8577-37251372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1BC81-73F6-4438-8CEF-F7B5C5D0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C6064-2B88-4664-9638-5608C528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51231-6777-46FC-BC8F-CF2A9B0E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6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D26A-6223-4B4F-89A1-C58D036C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6BDD-9D66-4B79-8AB7-038AC9BA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2FC7B-2E67-4A13-A468-0E6272E4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904BB-69B8-4ADD-87DF-88BCA7F10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271DC-AA98-4979-8DDF-069FD188D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3F937-E018-48A0-9B82-D777D816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FE899-397C-4EB4-BF6F-03B3E8DA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D3292-0005-400D-B7A1-F76926CF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42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DF0C-CB0A-4408-BD08-48FBB79E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16E9D-118D-4EF4-A9FB-2875E5C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F672E-4716-4EB3-B922-961E4171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C5717-4A3B-490D-982B-41DDB838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7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7911F-D922-499B-8220-1309C8C7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0985E-9F3D-4D01-8BC9-5FFCC4AB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EC8FE-CA37-494E-AD72-7F5E3263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1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EAB2-D6FE-42E0-83D7-E7F7CA98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F4D0-BAA8-4FB1-9D2E-50F29CDC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EDEB1-B2E4-4C3A-8127-B6EE9C7C8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4D98-FBF3-41C5-8113-31082CD2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E891-22FD-42AA-A5BD-9411B8CD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9C3C-9F90-4F52-9E05-EA613F9E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7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B06E-7A06-464C-A66E-1C4807D5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5E178-C7F3-430E-940D-75B4F5390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C573-79FA-4ED3-BA83-A42C552DF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3112D-74BF-4FDF-8460-5A5D9741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EE31D-34B0-4507-80D5-E74ACEBB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255C-C5B7-4B6C-916E-B9C70462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FB456-D479-4CF2-8192-7F3D9E65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9E35-56D1-4DD3-945D-C36AF224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B9C0-08F0-4BBF-ADE7-F7F0E3047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FAB3-5424-4F1B-9D1C-EC118F17D2A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B10B-1C47-4C77-A880-D07F04B85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E6D2-B31F-4817-904D-727E7E800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F4C7-B2F8-46E3-BD8A-22758BDC8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F8D6-733F-4B18-A4CE-7F7FD29CF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Linking vital rates to climate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8344-5D0A-40A9-A2BF-3936648A1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 other things you never wanted to know about regressions</a:t>
            </a:r>
          </a:p>
        </p:txBody>
      </p:sp>
    </p:spTree>
    <p:extLst>
      <p:ext uri="{BB962C8B-B14F-4D97-AF65-F5344CB8AC3E}">
        <p14:creationId xmlns:p14="http://schemas.microsoft.com/office/powerpoint/2010/main" val="36272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4056-F9AE-41D3-8C35-DFCDCF85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just throw in everything?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2133-4CC7-4273-9BA5-FED36FFB0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72606" cy="4351338"/>
          </a:xfrm>
        </p:spPr>
        <p:txBody>
          <a:bodyPr/>
          <a:lstStyle/>
          <a:p>
            <a:r>
              <a:rPr lang="en-GB" dirty="0"/>
              <a:t>Overfitting vs. underfitting</a:t>
            </a:r>
          </a:p>
          <a:p>
            <a:r>
              <a:rPr lang="en-GB" dirty="0"/>
              <a:t>Within sample vs. outside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C83D89-07D0-4344-8865-458D23E490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3" y="2876537"/>
            <a:ext cx="10582013" cy="36778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46B33-6D33-4D95-A98B-B0FA7C91E39A}"/>
              </a:ext>
            </a:extLst>
          </p:cNvPr>
          <p:cNvSpPr txBox="1"/>
          <p:nvPr/>
        </p:nvSpPr>
        <p:spPr>
          <a:xfrm>
            <a:off x="9068132" y="6488668"/>
            <a:ext cx="312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https://medium.com/greyatom</a:t>
            </a:r>
          </a:p>
        </p:txBody>
      </p:sp>
    </p:spTree>
    <p:extLst>
      <p:ext uri="{BB962C8B-B14F-4D97-AF65-F5344CB8AC3E}">
        <p14:creationId xmlns:p14="http://schemas.microsoft.com/office/powerpoint/2010/main" val="8981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D47B-6A5C-415E-A326-4099525B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if you do everything right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CF4DF3-94FF-401D-BA36-7BFB0AFE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not an exact science</a:t>
            </a:r>
          </a:p>
          <a:p>
            <a:endParaRPr lang="en-GB" dirty="0"/>
          </a:p>
          <a:p>
            <a:r>
              <a:rPr lang="en-GB" dirty="0"/>
              <a:t>Uncertainties strengthen our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72852-0698-42C3-AF54-D040601CD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34"/>
          <a:stretch/>
        </p:blipFill>
        <p:spPr>
          <a:xfrm>
            <a:off x="7920650" y="365125"/>
            <a:ext cx="3433150" cy="5802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8A2FB0-D602-42E0-9E4A-54FD39E315B9}"/>
              </a:ext>
            </a:extLst>
          </p:cNvPr>
          <p:cNvSpPr txBox="1"/>
          <p:nvPr/>
        </p:nvSpPr>
        <p:spPr>
          <a:xfrm>
            <a:off x="9823829" y="6176963"/>
            <a:ext cx="15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Iler et al, 2019</a:t>
            </a:r>
          </a:p>
        </p:txBody>
      </p:sp>
    </p:spTree>
    <p:extLst>
      <p:ext uri="{BB962C8B-B14F-4D97-AF65-F5344CB8AC3E}">
        <p14:creationId xmlns:p14="http://schemas.microsoft.com/office/powerpoint/2010/main" val="18620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FDE4-0B7C-412B-968B-AFC9BE9A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regressions</a:t>
            </a:r>
            <a:br>
              <a:rPr lang="en-GB" dirty="0"/>
            </a:br>
            <a:r>
              <a:rPr lang="en-GB" dirty="0"/>
              <a:t>(LM)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B67F-2489-4490-AEE8-CB80F630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7078" cy="4351338"/>
          </a:xfrm>
        </p:spPr>
        <p:txBody>
          <a:bodyPr/>
          <a:lstStyle/>
          <a:p>
            <a:r>
              <a:rPr lang="en-GB" dirty="0"/>
              <a:t>Assumes a linear relationship between x and 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Variance in residuals (estimate errors) is assumed to be normal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F08E2-FA5E-482C-8DE9-57E3B7B8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70" y="1142983"/>
            <a:ext cx="6400847" cy="45720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C3295-DA4D-455B-93D4-64BCF526D519}"/>
                  </a:ext>
                </a:extLst>
              </p:cNvPr>
              <p:cNvSpPr txBox="1"/>
              <p:nvPr/>
            </p:nvSpPr>
            <p:spPr>
              <a:xfrm>
                <a:off x="1968975" y="2900528"/>
                <a:ext cx="2395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C3295-DA4D-455B-93D4-64BCF526D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975" y="2900528"/>
                <a:ext cx="2395528" cy="461665"/>
              </a:xfrm>
              <a:prstGeom prst="rect">
                <a:avLst/>
              </a:prstGeom>
              <a:blipFill>
                <a:blip r:embed="rId3"/>
                <a:stretch>
                  <a:fillRect l="-763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6AD966-F990-4F69-BBF2-1CB726A09842}"/>
              </a:ext>
            </a:extLst>
          </p:cNvPr>
          <p:cNvSpPr txBox="1"/>
          <p:nvPr/>
        </p:nvSpPr>
        <p:spPr>
          <a:xfrm>
            <a:off x="6590402" y="6488668"/>
            <a:ext cx="560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https://bookdown.org/ekothe/navarro26/regression.html</a:t>
            </a:r>
          </a:p>
        </p:txBody>
      </p:sp>
    </p:spTree>
    <p:extLst>
      <p:ext uri="{BB962C8B-B14F-4D97-AF65-F5344CB8AC3E}">
        <p14:creationId xmlns:p14="http://schemas.microsoft.com/office/powerpoint/2010/main" val="36860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95BF-CDDB-49FD-8287-4A97F34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Generalized linear regressions</a:t>
            </a:r>
            <a:br>
              <a:rPr lang="en-GB" dirty="0"/>
            </a:br>
            <a:r>
              <a:rPr lang="en-GB" dirty="0"/>
              <a:t>(GLM)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DAB5-FCE6-4FE4-B9BB-B06D29ED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2072" cy="4351338"/>
          </a:xfrm>
        </p:spPr>
        <p:txBody>
          <a:bodyPr/>
          <a:lstStyle/>
          <a:p>
            <a:r>
              <a:rPr lang="en-GB" dirty="0"/>
              <a:t>Relationship between x and y does not have to be linear:</a:t>
            </a:r>
          </a:p>
          <a:p>
            <a:endParaRPr lang="en-GB" dirty="0"/>
          </a:p>
          <a:p>
            <a:r>
              <a:rPr lang="en-GB" dirty="0"/>
              <a:t>Binomial (Bernoulli)</a:t>
            </a:r>
          </a:p>
          <a:p>
            <a:r>
              <a:rPr lang="en-GB" dirty="0"/>
              <a:t>Poisson</a:t>
            </a:r>
          </a:p>
          <a:p>
            <a:r>
              <a:rPr lang="en-GB" dirty="0"/>
              <a:t>Gamma</a:t>
            </a:r>
          </a:p>
          <a:p>
            <a:r>
              <a:rPr lang="en-GB" dirty="0"/>
              <a:t>Exponential</a:t>
            </a:r>
          </a:p>
          <a:p>
            <a:r>
              <a:rPr lang="en-GB" dirty="0"/>
              <a:t>And many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D1FCA-2563-4697-84B6-2E5B579D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10" y="1373484"/>
            <a:ext cx="6293528" cy="5053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F5327-D5AE-479B-9B34-A5B2EC840E66}"/>
              </a:ext>
            </a:extLst>
          </p:cNvPr>
          <p:cNvSpPr txBox="1"/>
          <p:nvPr/>
        </p:nvSpPr>
        <p:spPr>
          <a:xfrm>
            <a:off x="8048815" y="6492875"/>
            <a:ext cx="414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https://zhuanlan.zhihu.com/p/361449814</a:t>
            </a:r>
          </a:p>
        </p:txBody>
      </p:sp>
    </p:spTree>
    <p:extLst>
      <p:ext uri="{BB962C8B-B14F-4D97-AF65-F5344CB8AC3E}">
        <p14:creationId xmlns:p14="http://schemas.microsoft.com/office/powerpoint/2010/main" val="263336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5984-8BC1-435A-8AC3-C1CFD370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GB" dirty="0"/>
              <a:t>When are LM and GLM the same?</a:t>
            </a:r>
          </a:p>
        </p:txBody>
      </p:sp>
    </p:spTree>
    <p:extLst>
      <p:ext uri="{BB962C8B-B14F-4D97-AF65-F5344CB8AC3E}">
        <p14:creationId xmlns:p14="http://schemas.microsoft.com/office/powerpoint/2010/main" val="226468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A9FE2-05A3-475D-A033-5ABFE9BC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Fixed effects vs. Random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78042-27B3-4DF7-94EC-F8EB66DEF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Fixed effects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82069-AC9F-485F-A042-239136D36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Change they cause to individual is constant:</a:t>
            </a:r>
          </a:p>
          <a:p>
            <a:pPr marL="0" indent="0">
              <a:buNone/>
            </a:pPr>
            <a:r>
              <a:rPr lang="en-GB" dirty="0"/>
              <a:t>Population – Treatment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Variable of interest for researcher</a:t>
            </a:r>
          </a:p>
          <a:p>
            <a:endParaRPr lang="en-GB" dirty="0"/>
          </a:p>
          <a:p>
            <a:r>
              <a:rPr lang="en-GB" dirty="0"/>
              <a:t>Estimated with full memory loss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10CAE-D255-46C0-9591-77E0B5A2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Random effects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AFAC07-D536-49B2-A663-E8D42A9751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Varies across individual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Year - individual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“Other” variable interesting for the population </a:t>
            </a:r>
          </a:p>
          <a:p>
            <a:endParaRPr lang="en-GB" dirty="0"/>
          </a:p>
          <a:p>
            <a:r>
              <a:rPr lang="en-GB" dirty="0"/>
              <a:t>Estimated with partial pooling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2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D6EC67-655E-424E-BABD-036A24A16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482451"/>
            <a:ext cx="8334989" cy="58930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8C341-C5B1-44D9-922D-878A7DC2EC79}"/>
              </a:ext>
            </a:extLst>
          </p:cNvPr>
          <p:cNvSpPr txBox="1"/>
          <p:nvPr/>
        </p:nvSpPr>
        <p:spPr>
          <a:xfrm>
            <a:off x="6409678" y="6488668"/>
            <a:ext cx="65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https://conductrics.com/prediction-pooling-and-shrinkage/</a:t>
            </a:r>
          </a:p>
        </p:txBody>
      </p:sp>
    </p:spTree>
    <p:extLst>
      <p:ext uri="{BB962C8B-B14F-4D97-AF65-F5344CB8AC3E}">
        <p14:creationId xmlns:p14="http://schemas.microsoft.com/office/powerpoint/2010/main" val="5653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77A6-51BA-4AFD-8FC0-057C46D4A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988642">
            <a:off x="401882" y="1690746"/>
            <a:ext cx="9144000" cy="1233725"/>
          </a:xfrm>
        </p:spPr>
        <p:txBody>
          <a:bodyPr/>
          <a:lstStyle/>
          <a:p>
            <a:r>
              <a:rPr lang="en-GB" b="1"/>
              <a:t>Non-linear regressions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6697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07A6-55EF-4B82-A19F-8E20F3F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climate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6920-20F8-4FFB-899A-2C05D0BA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factors</a:t>
            </a:r>
          </a:p>
          <a:p>
            <a:endParaRPr lang="en-GB" dirty="0"/>
          </a:p>
          <a:p>
            <a:r>
              <a:rPr lang="en-GB" dirty="0"/>
              <a:t>Interactions with other variables</a:t>
            </a:r>
          </a:p>
          <a:p>
            <a:pPr lvl="1"/>
            <a:r>
              <a:rPr lang="en-GB" dirty="0"/>
              <a:t>Size</a:t>
            </a:r>
          </a:p>
          <a:p>
            <a:pPr lvl="1"/>
            <a:r>
              <a:rPr lang="en-GB" dirty="0"/>
              <a:t>Populations</a:t>
            </a:r>
          </a:p>
          <a:p>
            <a:endParaRPr lang="en-GB" dirty="0"/>
          </a:p>
          <a:p>
            <a:r>
              <a:rPr lang="en-GB" dirty="0"/>
              <a:t>How to pick climate driver candidates?</a:t>
            </a:r>
          </a:p>
        </p:txBody>
      </p:sp>
    </p:spTree>
    <p:extLst>
      <p:ext uri="{BB962C8B-B14F-4D97-AF65-F5344CB8AC3E}">
        <p14:creationId xmlns:p14="http://schemas.microsoft.com/office/powerpoint/2010/main" val="338498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2A22-5C71-49BD-997E-A370A50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00BC-A8CD-4662-81EC-253281FCD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Linear models: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686F8-EE0B-4F0C-A700-57D444B79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90"/>
          <a:stretch/>
        </p:blipFill>
        <p:spPr>
          <a:xfrm>
            <a:off x="310235" y="3191090"/>
            <a:ext cx="7268014" cy="32345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9862D-B8B4-4EE5-9D98-AF2A4F7AE5DC}"/>
              </a:ext>
            </a:extLst>
          </p:cNvPr>
          <p:cNvSpPr txBox="1"/>
          <p:nvPr/>
        </p:nvSpPr>
        <p:spPr>
          <a:xfrm>
            <a:off x="169059" y="6446837"/>
            <a:ext cx="270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Adapted from: Bailey &amp; van de Pol, 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AD981-B2AA-44C6-B47D-D425D15B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695" y="2641601"/>
            <a:ext cx="3518070" cy="3784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B3063-E77B-4E6D-B00E-09F5BC29D680}"/>
              </a:ext>
            </a:extLst>
          </p:cNvPr>
          <p:cNvSpPr txBox="1"/>
          <p:nvPr/>
        </p:nvSpPr>
        <p:spPr>
          <a:xfrm>
            <a:off x="9547365" y="6581001"/>
            <a:ext cx="2644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Adapted from: </a:t>
            </a:r>
            <a:r>
              <a:rPr lang="en-GB" sz="1200" dirty="0" err="1"/>
              <a:t>Tenhumberg</a:t>
            </a:r>
            <a:r>
              <a:rPr lang="en-GB" sz="1200" dirty="0"/>
              <a:t> et al., 2018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5863E7-2CD8-46C2-8D93-642C3FACE08C}"/>
                  </a:ext>
                </a:extLst>
              </p:cNvPr>
              <p:cNvSpPr txBox="1"/>
              <p:nvPr/>
            </p:nvSpPr>
            <p:spPr>
              <a:xfrm>
                <a:off x="2194692" y="2286337"/>
                <a:ext cx="3499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5863E7-2CD8-46C2-8D93-642C3FACE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92" y="2286337"/>
                <a:ext cx="34990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CB2D0-B98F-42DD-8D6E-86A40B277857}"/>
              </a:ext>
            </a:extLst>
          </p:cNvPr>
          <p:cNvCxnSpPr>
            <a:cxnSpLocks/>
          </p:cNvCxnSpPr>
          <p:nvPr/>
        </p:nvCxnSpPr>
        <p:spPr>
          <a:xfrm flipV="1">
            <a:off x="2339824" y="2661538"/>
            <a:ext cx="2414989" cy="6856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FD45A-D06E-4D7D-8E72-ED7E2D2AD247}"/>
              </a:ext>
            </a:extLst>
          </p:cNvPr>
          <p:cNvCxnSpPr>
            <a:cxnSpLocks/>
          </p:cNvCxnSpPr>
          <p:nvPr/>
        </p:nvCxnSpPr>
        <p:spPr>
          <a:xfrm flipH="1" flipV="1">
            <a:off x="4832059" y="2661538"/>
            <a:ext cx="1056180" cy="6856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97333C-3536-4B77-810B-8D963293D185}"/>
              </a:ext>
            </a:extLst>
          </p:cNvPr>
          <p:cNvSpPr txBox="1"/>
          <p:nvPr/>
        </p:nvSpPr>
        <p:spPr>
          <a:xfrm>
            <a:off x="6870582" y="1167468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functional linear models = spline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DB2735-3AE7-49E2-BCAC-7A4762D2BCC7}"/>
                  </a:ext>
                </a:extLst>
              </p:cNvPr>
              <p:cNvSpPr txBox="1"/>
              <p:nvPr/>
            </p:nvSpPr>
            <p:spPr>
              <a:xfrm>
                <a:off x="7189152" y="1671104"/>
                <a:ext cx="4253921" cy="84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DB2735-3AE7-49E2-BCAC-7A4762D2B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52" y="1671104"/>
                <a:ext cx="4253921" cy="84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F0A2D-7EC7-46A2-A4F2-5BF7AD8DF19D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8768598" y="2298667"/>
            <a:ext cx="2321095" cy="226663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A73BCE-57C7-4883-A735-FA378CB4FBF2}"/>
              </a:ext>
            </a:extLst>
          </p:cNvPr>
          <p:cNvSpPr/>
          <p:nvPr/>
        </p:nvSpPr>
        <p:spPr>
          <a:xfrm>
            <a:off x="8238719" y="2818701"/>
            <a:ext cx="529879" cy="349319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Linking vital rates to climate drivers</vt:lpstr>
      <vt:lpstr>Linear regressions (LM)</vt:lpstr>
      <vt:lpstr>Generalized linear regressions (GLM)</vt:lpstr>
      <vt:lpstr>When are LM and GLM the same?</vt:lpstr>
      <vt:lpstr>Fixed effects vs. Random effects</vt:lpstr>
      <vt:lpstr>PowerPoint Presentation</vt:lpstr>
      <vt:lpstr>Non-linear regressions</vt:lpstr>
      <vt:lpstr>Adding climate drivers</vt:lpstr>
      <vt:lpstr>Selection methods</vt:lpstr>
      <vt:lpstr>Why not just throw in everything?</vt:lpstr>
      <vt:lpstr>Even if you do everything 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vital rates to climate drivers</dc:title>
  <dc:creator>Evers, Sanne</dc:creator>
  <cp:lastModifiedBy>Evers, Sanne</cp:lastModifiedBy>
  <cp:revision>13</cp:revision>
  <dcterms:created xsi:type="dcterms:W3CDTF">2021-11-10T13:36:20Z</dcterms:created>
  <dcterms:modified xsi:type="dcterms:W3CDTF">2021-11-10T22:24:47Z</dcterms:modified>
</cp:coreProperties>
</file>