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58781422954867923"/>
          <c:y val="4.202559286434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ser>
          <c:idx val="0"/>
          <c:order val="0"/>
          <c:tx>
            <c:v>Label Distribution Task A</c:v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7-41F9-827B-71A682AF5120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97-41F9-827B-71A682AF5120}"/>
              </c:ext>
            </c:extLst>
          </c:dPt>
          <c:dLbls>
            <c:dLbl>
              <c:idx val="0"/>
              <c:layout>
                <c:manualLayout>
                  <c:x val="4.9798993875765425E-2"/>
                  <c:y val="-4.178113152522609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97-41F9-827B-71A682AF5120}"/>
                </c:ext>
              </c:extLst>
            </c:dLbl>
            <c:dLbl>
              <c:idx val="1"/>
              <c:layout>
                <c:manualLayout>
                  <c:x val="-3.590988626421697E-2"/>
                  <c:y val="-0.1017373869932925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97-41F9-827B-71A682AF51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(Blad1!$A$11,Blad1!$A$12)</c:f>
              <c:strCache>
                <c:ptCount val="2"/>
                <c:pt idx="0">
                  <c:v>Non Sexist</c:v>
                </c:pt>
                <c:pt idx="1">
                  <c:v>Sexist</c:v>
                </c:pt>
              </c:strCache>
            </c:strRef>
          </c:cat>
          <c:val>
            <c:numRef>
              <c:f>(Blad1!$B$11,Blad1!$B$12)</c:f>
              <c:numCache>
                <c:formatCode>General</c:formatCode>
                <c:ptCount val="2"/>
                <c:pt idx="0">
                  <c:v>10602</c:v>
                </c:pt>
                <c:pt idx="1">
                  <c:v>3398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7-41F9-827B-71A682AF512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Label Distribution Task B</a:t>
            </a:r>
          </a:p>
        </c:rich>
      </c:tx>
      <c:layout>
        <c:manualLayout>
          <c:xMode val="edge"/>
          <c:yMode val="edge"/>
          <c:x val="0.58668490652074778"/>
          <c:y val="4.26356589147286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ser>
          <c:idx val="0"/>
          <c:order val="0"/>
          <c:tx>
            <c:v>Label Distribution Task A</c:v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11-485A-9220-F2F61B733DAC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11-485A-9220-F2F61B733DAC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11-485A-9220-F2F61B733DAC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11-485A-9220-F2F61B733DAC}"/>
              </c:ext>
            </c:extLst>
          </c:dPt>
          <c:dLbls>
            <c:dLbl>
              <c:idx val="0"/>
              <c:layout>
                <c:manualLayout>
                  <c:x val="2.9701519868156015E-2"/>
                  <c:y val="-7.151620582310932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11-485A-9220-F2F61B733DAC}"/>
                </c:ext>
              </c:extLst>
            </c:dLbl>
            <c:dLbl>
              <c:idx val="1"/>
              <c:layout>
                <c:manualLayout>
                  <c:x val="-8.2817195730150742E-2"/>
                  <c:y val="4.30720869193676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11-485A-9220-F2F61B733DAC}"/>
                </c:ext>
              </c:extLst>
            </c:dLbl>
            <c:dLbl>
              <c:idx val="2"/>
              <c:layout>
                <c:manualLayout>
                  <c:x val="-5.1359910380559516E-2"/>
                  <c:y val="-1.54632851126167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11-485A-9220-F2F61B733DAC}"/>
                </c:ext>
              </c:extLst>
            </c:dLbl>
            <c:dLbl>
              <c:idx val="3"/>
              <c:layout>
                <c:manualLayout>
                  <c:x val="4.7129736347935908E-2"/>
                  <c:y val="-1.48959287065860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11-485A-9220-F2F61B733D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Blad1!$A$3:$A$6</c:f>
              <c:strCache>
                <c:ptCount val="4"/>
                <c:pt idx="0">
                  <c:v>Derogation</c:v>
                </c:pt>
                <c:pt idx="1">
                  <c:v>Animosity</c:v>
                </c:pt>
                <c:pt idx="2">
                  <c:v>Prejudiced discussions</c:v>
                </c:pt>
                <c:pt idx="3">
                  <c:v>Threats</c:v>
                </c:pt>
              </c:strCache>
              <c:extLst/>
            </c:strRef>
          </c:cat>
          <c:val>
            <c:numRef>
              <c:f>(Blad1!$C$3,Blad1!$C$4,Blad1!$C$5,Blad1!$C$6)</c:f>
              <c:numCache>
                <c:formatCode>0.00%</c:formatCode>
                <c:ptCount val="4"/>
                <c:pt idx="0">
                  <c:v>0.11360000000000001</c:v>
                </c:pt>
                <c:pt idx="1">
                  <c:v>8.3199999999999996E-2</c:v>
                </c:pt>
                <c:pt idx="2">
                  <c:v>2.3800000000000002E-2</c:v>
                </c:pt>
                <c:pt idx="3">
                  <c:v>2.2100000000000002E-2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CA11-485A-9220-F2F61B733D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243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9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2935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3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1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7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9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5FBF94-A0BB-F3F9-F7D0-94BEEA8B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Preliminary Data Analysis </a:t>
            </a:r>
            <a:r>
              <a:rPr lang="en-GB" dirty="0"/>
              <a:t>(Group 1)</a:t>
            </a:r>
          </a:p>
        </p:txBody>
      </p:sp>
      <p:graphicFrame>
        <p:nvGraphicFramePr>
          <p:cNvPr id="2" name="Tijdelijke aanduiding voor inhoud 1">
            <a:extLst>
              <a:ext uri="{FF2B5EF4-FFF2-40B4-BE49-F238E27FC236}">
                <a16:creationId xmlns:a16="http://schemas.microsoft.com/office/drawing/2014/main" id="{9D164876-17D1-F895-589B-B47FC8747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26191"/>
              </p:ext>
            </p:extLst>
          </p:nvPr>
        </p:nvGraphicFramePr>
        <p:xfrm>
          <a:off x="-1775012" y="1721795"/>
          <a:ext cx="9601200" cy="371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BEB01354-6074-315A-44BA-46E111BFC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099731"/>
              </p:ext>
            </p:extLst>
          </p:nvPr>
        </p:nvGraphicFramePr>
        <p:xfrm>
          <a:off x="5820626" y="1721795"/>
          <a:ext cx="5949842" cy="371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231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CF8-2289-3ACA-8F44-DA4E09A1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Preliminary Data Analysis </a:t>
            </a:r>
            <a:r>
              <a:rPr lang="en-GB" dirty="0"/>
              <a:t>(Group 1)</a:t>
            </a:r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6FB28C4F-7B3A-969D-479B-19D52D5AA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696343"/>
              </p:ext>
            </p:extLst>
          </p:nvPr>
        </p:nvGraphicFramePr>
        <p:xfrm>
          <a:off x="1219203" y="1642783"/>
          <a:ext cx="9601197" cy="4725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4856">
                  <a:extLst>
                    <a:ext uri="{9D8B030D-6E8A-4147-A177-3AD203B41FA5}">
                      <a16:colId xmlns:a16="http://schemas.microsoft.com/office/drawing/2014/main" val="994006166"/>
                    </a:ext>
                  </a:extLst>
                </a:gridCol>
                <a:gridCol w="5162388">
                  <a:extLst>
                    <a:ext uri="{9D8B030D-6E8A-4147-A177-3AD203B41FA5}">
                      <a16:colId xmlns:a16="http://schemas.microsoft.com/office/drawing/2014/main" val="538625137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874477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Category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Task</a:t>
                      </a:r>
                      <a:r>
                        <a:rPr lang="nl-NL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Category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Task</a:t>
                      </a:r>
                      <a:r>
                        <a:rPr lang="nl-NL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 (of </a:t>
                      </a:r>
                      <a:r>
                        <a:rPr lang="nl-NL" dirty="0" err="1"/>
                        <a:t>sexist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messages</a:t>
                      </a:r>
                      <a:r>
                        <a:rPr lang="nl-NL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Threats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Threats</a:t>
                      </a:r>
                      <a:r>
                        <a:rPr lang="nl-NL" dirty="0"/>
                        <a:t> of Harm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1,6%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67244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Incitement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encouragement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harm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3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Derogation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Descriptive</a:t>
                      </a:r>
                      <a:r>
                        <a:rPr lang="nl-NL" dirty="0"/>
                        <a:t>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Aggressive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emotive</a:t>
                      </a:r>
                      <a:r>
                        <a:rPr lang="nl-NL" dirty="0"/>
                        <a:t>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19,8%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9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Dehumanisation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overt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sexual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objectification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Animosity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Casual </a:t>
                      </a:r>
                      <a:r>
                        <a:rPr lang="nl-NL" dirty="0" err="1"/>
                        <a:t>use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gendered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slurs</a:t>
                      </a:r>
                      <a:r>
                        <a:rPr lang="nl-NL" dirty="0"/>
                        <a:t>, </a:t>
                      </a:r>
                      <a:r>
                        <a:rPr lang="nl-NL" dirty="0" err="1"/>
                        <a:t>profanities</a:t>
                      </a:r>
                      <a:r>
                        <a:rPr lang="nl-NL" dirty="0"/>
                        <a:t> &amp; </a:t>
                      </a:r>
                      <a:r>
                        <a:rPr lang="nl-NL" dirty="0" err="1"/>
                        <a:t>insults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18,7%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1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Immutable</a:t>
                      </a:r>
                      <a:r>
                        <a:rPr lang="nl-NL" dirty="0"/>
                        <a:t> gender stereotypes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12,3%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Backhanded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gendered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compliments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Condescending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explanations</a:t>
                      </a:r>
                      <a:r>
                        <a:rPr lang="nl-NL" dirty="0"/>
                        <a:t> or </a:t>
                      </a:r>
                      <a:r>
                        <a:rPr lang="nl-NL" dirty="0" err="1"/>
                        <a:t>unwelcome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advice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1,4%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Prejudiced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Discussion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Supporting</a:t>
                      </a:r>
                      <a:r>
                        <a:rPr lang="nl-NL" dirty="0"/>
                        <a:t> mistreatment of </a:t>
                      </a:r>
                      <a:r>
                        <a:rPr lang="nl-NL" dirty="0" err="1"/>
                        <a:t>individual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women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5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Supporting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systemic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discrimination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against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women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7,6%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4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5FBF94-A0BB-F3F9-F7D0-94BEEA8B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Preliminary Data Analysis </a:t>
            </a:r>
            <a:r>
              <a:rPr lang="en-GB" dirty="0"/>
              <a:t>(Group 1)</a:t>
            </a:r>
          </a:p>
        </p:txBody>
      </p:sp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0B94C52C-809F-F6E8-C047-6AAF4731D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640852"/>
              </p:ext>
            </p:extLst>
          </p:nvPr>
        </p:nvGraphicFramePr>
        <p:xfrm>
          <a:off x="1312327" y="1719580"/>
          <a:ext cx="9719746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25918">
                  <a:extLst>
                    <a:ext uri="{9D8B030D-6E8A-4147-A177-3AD203B41FA5}">
                      <a16:colId xmlns:a16="http://schemas.microsoft.com/office/drawing/2014/main" val="1411715632"/>
                    </a:ext>
                  </a:extLst>
                </a:gridCol>
                <a:gridCol w="2028698">
                  <a:extLst>
                    <a:ext uri="{9D8B030D-6E8A-4147-A177-3AD203B41FA5}">
                      <a16:colId xmlns:a16="http://schemas.microsoft.com/office/drawing/2014/main" val="2930775761"/>
                    </a:ext>
                  </a:extLst>
                </a:gridCol>
                <a:gridCol w="2209927">
                  <a:extLst>
                    <a:ext uri="{9D8B030D-6E8A-4147-A177-3AD203B41FA5}">
                      <a16:colId xmlns:a16="http://schemas.microsoft.com/office/drawing/2014/main" val="4230061767"/>
                    </a:ext>
                  </a:extLst>
                </a:gridCol>
                <a:gridCol w="2067243">
                  <a:extLst>
                    <a:ext uri="{9D8B030D-6E8A-4147-A177-3AD203B41FA5}">
                      <a16:colId xmlns:a16="http://schemas.microsoft.com/office/drawing/2014/main" val="2999442215"/>
                    </a:ext>
                  </a:extLst>
                </a:gridCol>
                <a:gridCol w="1787960">
                  <a:extLst>
                    <a:ext uri="{9D8B030D-6E8A-4147-A177-3AD203B41FA5}">
                      <a16:colId xmlns:a16="http://schemas.microsoft.com/office/drawing/2014/main" val="307638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Avg. Length (Words)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Hashtag Presence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Emoji Presence</a:t>
                      </a:r>
                      <a:r>
                        <a:rPr lang="en-GB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4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3,398 (24.27%)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1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Non-Sexist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10,602 (75.73%)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9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All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14,000 (100.00%)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8491"/>
                  </a:ext>
                </a:extLst>
              </a:tr>
            </a:tbl>
          </a:graphicData>
        </a:graphic>
      </p:graphicFrame>
      <p:sp>
        <p:nvSpPr>
          <p:cNvPr id="12" name="Tijdelijke aanduiding voor inhoud 5">
            <a:extLst>
              <a:ext uri="{FF2B5EF4-FFF2-40B4-BE49-F238E27FC236}">
                <a16:creationId xmlns:a16="http://schemas.microsoft.com/office/drawing/2014/main" id="{E60E2660-7447-9603-743F-6442AC35D586}"/>
              </a:ext>
            </a:extLst>
          </p:cNvPr>
          <p:cNvSpPr txBox="1">
            <a:spLocks/>
          </p:cNvSpPr>
          <p:nvPr/>
        </p:nvSpPr>
        <p:spPr>
          <a:xfrm>
            <a:off x="1371600" y="3655060"/>
            <a:ext cx="9601200" cy="221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aseline="30000" dirty="0"/>
              <a:t>1</a:t>
            </a:r>
            <a:r>
              <a:rPr lang="en-GB" dirty="0"/>
              <a:t> NLTK’s </a:t>
            </a:r>
            <a:r>
              <a:rPr lang="en-GB" dirty="0" err="1"/>
              <a:t>RegexTokenizer</a:t>
            </a:r>
            <a:r>
              <a:rPr lang="en-GB" dirty="0"/>
              <a:t>:	 ‘r/w+’</a:t>
            </a:r>
          </a:p>
          <a:p>
            <a:pPr marL="0" indent="0">
              <a:buNone/>
            </a:pPr>
            <a:r>
              <a:rPr lang="en-GB" baseline="30000" dirty="0"/>
              <a:t>2</a:t>
            </a:r>
            <a:r>
              <a:rPr lang="en-GB" dirty="0"/>
              <a:t> Rudimental Approach: Split on spaces, first character is ‘#’</a:t>
            </a:r>
          </a:p>
          <a:p>
            <a:pPr marL="0" indent="0">
              <a:buNone/>
            </a:pPr>
            <a:r>
              <a:rPr lang="en-GB" baseline="30000" dirty="0"/>
              <a:t>3</a:t>
            </a:r>
            <a:r>
              <a:rPr lang="en-GB" dirty="0"/>
              <a:t> Emoji Library</a:t>
            </a:r>
          </a:p>
        </p:txBody>
      </p:sp>
    </p:spTree>
    <p:extLst>
      <p:ext uri="{BB962C8B-B14F-4D97-AF65-F5344CB8AC3E}">
        <p14:creationId xmlns:p14="http://schemas.microsoft.com/office/powerpoint/2010/main" val="706236860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0</TotalTime>
  <Words>200</Words>
  <Application>Microsoft Office PowerPoint</Application>
  <PresentationFormat>Breedbeeld</PresentationFormat>
  <Paragraphs>62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5" baseType="lpstr">
      <vt:lpstr>Franklin Gothic Book</vt:lpstr>
      <vt:lpstr>Bijgesneden</vt:lpstr>
      <vt:lpstr>Preliminary Data Analysis (Group 1)</vt:lpstr>
      <vt:lpstr>Preliminary Data Analysis (Group 1)</vt:lpstr>
      <vt:lpstr>Preliminary Data Analysis (Group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Data Analysis (Group 1)</dc:title>
  <dc:creator>Karlo Slot</dc:creator>
  <cp:lastModifiedBy>sanne weering</cp:lastModifiedBy>
  <cp:revision>3</cp:revision>
  <dcterms:created xsi:type="dcterms:W3CDTF">2022-09-25T13:02:10Z</dcterms:created>
  <dcterms:modified xsi:type="dcterms:W3CDTF">2022-09-25T17:32:46Z</dcterms:modified>
</cp:coreProperties>
</file>