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Map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>
        <c:manualLayout>
          <c:xMode val="edge"/>
          <c:yMode val="edge"/>
          <c:x val="0.58781422954867923"/>
          <c:y val="4.2025592864346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pieChart>
        <c:varyColors val="1"/>
        <c:ser>
          <c:idx val="0"/>
          <c:order val="0"/>
          <c:tx>
            <c:v>Label Distribution Task A</c:v>
          </c:tx>
          <c:dPt>
            <c:idx val="0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97-41F9-827B-71A682AF5120}"/>
              </c:ext>
            </c:extLst>
          </c:dPt>
          <c:dPt>
            <c:idx val="1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97-41F9-827B-71A682AF5120}"/>
              </c:ext>
            </c:extLst>
          </c:dPt>
          <c:dLbls>
            <c:dLbl>
              <c:idx val="0"/>
              <c:layout>
                <c:manualLayout>
                  <c:x val="4.9798993875765425E-2"/>
                  <c:y val="-4.178113152522609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797-41F9-827B-71A682AF5120}"/>
                </c:ext>
              </c:extLst>
            </c:dLbl>
            <c:dLbl>
              <c:idx val="1"/>
              <c:layout>
                <c:manualLayout>
                  <c:x val="-3.590988626421697E-2"/>
                  <c:y val="-0.1017373869932925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797-41F9-827B-71A682AF51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(Blad1!$A$11,Blad1!$A$12)</c:f>
              <c:strCache>
                <c:ptCount val="2"/>
                <c:pt idx="0">
                  <c:v>Non Sexist</c:v>
                </c:pt>
                <c:pt idx="1">
                  <c:v>Sexist</c:v>
                </c:pt>
              </c:strCache>
            </c:strRef>
          </c:cat>
          <c:val>
            <c:numRef>
              <c:f>(Blad1!$B$11,Blad1!$B$12)</c:f>
              <c:numCache>
                <c:formatCode>General</c:formatCode>
                <c:ptCount val="2"/>
                <c:pt idx="0">
                  <c:v>10602</c:v>
                </c:pt>
                <c:pt idx="1">
                  <c:v>3398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97-41F9-827B-71A682AF512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Label Distribution Task B</a:t>
            </a:r>
          </a:p>
        </c:rich>
      </c:tx>
      <c:layout>
        <c:manualLayout>
          <c:xMode val="edge"/>
          <c:yMode val="edge"/>
          <c:x val="0.58668490652074778"/>
          <c:y val="4.26356589147286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pieChart>
        <c:varyColors val="1"/>
        <c:ser>
          <c:idx val="0"/>
          <c:order val="0"/>
          <c:tx>
            <c:v>Label Distribution Task A</c:v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11-485A-9220-F2F61B733DAC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11-485A-9220-F2F61B733DAC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A11-485A-9220-F2F61B733DAC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A11-485A-9220-F2F61B733DAC}"/>
              </c:ext>
            </c:extLst>
          </c:dPt>
          <c:dLbls>
            <c:dLbl>
              <c:idx val="0"/>
              <c:layout>
                <c:manualLayout>
                  <c:x val="2.9701519868156015E-2"/>
                  <c:y val="-7.1516205823109321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11-485A-9220-F2F61B733DAC}"/>
                </c:ext>
              </c:extLst>
            </c:dLbl>
            <c:dLbl>
              <c:idx val="1"/>
              <c:layout>
                <c:manualLayout>
                  <c:x val="-8.2817195730150742E-2"/>
                  <c:y val="4.30720869193676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11-485A-9220-F2F61B733DAC}"/>
                </c:ext>
              </c:extLst>
            </c:dLbl>
            <c:dLbl>
              <c:idx val="2"/>
              <c:layout>
                <c:manualLayout>
                  <c:x val="-5.1359910380559516E-2"/>
                  <c:y val="-1.546328511261673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A11-485A-9220-F2F61B733DAC}"/>
                </c:ext>
              </c:extLst>
            </c:dLbl>
            <c:dLbl>
              <c:idx val="3"/>
              <c:layout>
                <c:manualLayout>
                  <c:x val="4.7129736347935908E-2"/>
                  <c:y val="-1.489592870658609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A11-485A-9220-F2F61B733D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Blad1!$A$3:$A$6</c:f>
              <c:strCache>
                <c:ptCount val="4"/>
                <c:pt idx="0">
                  <c:v>Derogation</c:v>
                </c:pt>
                <c:pt idx="1">
                  <c:v>Animosity</c:v>
                </c:pt>
                <c:pt idx="2">
                  <c:v>Prejudiced discussions</c:v>
                </c:pt>
                <c:pt idx="3">
                  <c:v>Threats</c:v>
                </c:pt>
              </c:strCache>
              <c:extLst/>
            </c:strRef>
          </c:cat>
          <c:val>
            <c:numRef>
              <c:f>(Blad1!$C$3,Blad1!$C$4,Blad1!$C$5,Blad1!$C$6)</c:f>
              <c:numCache>
                <c:formatCode>0.00%</c:formatCode>
                <c:ptCount val="4"/>
                <c:pt idx="0">
                  <c:v>0.11360000000000001</c:v>
                </c:pt>
                <c:pt idx="1">
                  <c:v>8.3199999999999996E-2</c:v>
                </c:pt>
                <c:pt idx="2">
                  <c:v>2.3800000000000002E-2</c:v>
                </c:pt>
                <c:pt idx="3">
                  <c:v>2.2100000000000002E-2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CA11-485A-9220-F2F61B733DA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dirty="0"/>
              <a:t>Label Distribution Task C</a:t>
            </a:r>
          </a:p>
        </c:rich>
      </c:tx>
      <c:layout>
        <c:manualLayout>
          <c:xMode val="edge"/>
          <c:yMode val="edge"/>
          <c:x val="4.9001301363772135E-2"/>
          <c:y val="6.78967035900173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>
        <c:manualLayout>
          <c:layoutTarget val="inner"/>
          <c:xMode val="edge"/>
          <c:yMode val="edge"/>
          <c:x val="0.48687788368559193"/>
          <c:y val="0.13480971128608926"/>
          <c:w val="0.37185840585716257"/>
          <c:h val="0.6954044991423316"/>
        </c:manualLayout>
      </c:layout>
      <c:pieChart>
        <c:varyColors val="1"/>
        <c:ser>
          <c:idx val="0"/>
          <c:order val="0"/>
          <c:tx>
            <c:v>Label Distribution Task C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A5-40C9-A261-602466C8331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A5-40C9-A261-602466C8331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A5-40C9-A261-602466C8331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A5-40C9-A261-602466C8331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FA5-40C9-A261-602466C8331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FA5-40C9-A261-602466C8331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FA5-40C9-A261-602466C8331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FA5-40C9-A261-602466C8331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FA5-40C9-A261-602466C8331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FA5-40C9-A261-602466C8331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FA5-40C9-A261-602466C83315}"/>
              </c:ext>
            </c:extLst>
          </c:dPt>
          <c:dLbls>
            <c:dLbl>
              <c:idx val="0"/>
              <c:layout>
                <c:manualLayout>
                  <c:x val="1.5471473960491781E-2"/>
                  <c:y val="-1.502521338376010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FA5-40C9-A261-602466C83315}"/>
                </c:ext>
              </c:extLst>
            </c:dLbl>
            <c:dLbl>
              <c:idx val="1"/>
              <c:layout>
                <c:manualLayout>
                  <c:x val="1.3289404613896947E-2"/>
                  <c:y val="2.28103622873912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FA5-40C9-A261-602466C83315}"/>
                </c:ext>
              </c:extLst>
            </c:dLbl>
            <c:dLbl>
              <c:idx val="2"/>
              <c:layout>
                <c:manualLayout>
                  <c:x val="-1.9899157342174335E-3"/>
                  <c:y val="3.88841527683056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FA5-40C9-A261-602466C83315}"/>
                </c:ext>
              </c:extLst>
            </c:dLbl>
            <c:dLbl>
              <c:idx val="3"/>
              <c:layout>
                <c:manualLayout>
                  <c:x val="2.6100290095317034E-3"/>
                  <c:y val="5.568463636927261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FA5-40C9-A261-602466C83315}"/>
                </c:ext>
              </c:extLst>
            </c:dLbl>
            <c:dLbl>
              <c:idx val="4"/>
              <c:layout>
                <c:manualLayout>
                  <c:x val="-2.9009946125155471E-2"/>
                  <c:y val="3.5166987000640067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FA5-40C9-A261-602466C83315}"/>
                </c:ext>
              </c:extLst>
            </c:dLbl>
            <c:dLbl>
              <c:idx val="5"/>
              <c:layout>
                <c:manualLayout>
                  <c:x val="-2.9386655615416493E-2"/>
                  <c:y val="-3.6456072912146127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FA5-40C9-A261-602466C83315}"/>
                </c:ext>
              </c:extLst>
            </c:dLbl>
            <c:dLbl>
              <c:idx val="6"/>
              <c:layout>
                <c:manualLayout>
                  <c:x val="-4.6853156513330503E-2"/>
                  <c:y val="-2.109399218798437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FA5-40C9-A261-602466C83315}"/>
                </c:ext>
              </c:extLst>
            </c:dLbl>
            <c:dLbl>
              <c:idx val="7"/>
              <c:layout>
                <c:manualLayout>
                  <c:x val="-2.8277110098079844E-2"/>
                  <c:y val="-2.764869696406059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FA5-40C9-A261-602466C83315}"/>
                </c:ext>
              </c:extLst>
            </c:dLbl>
            <c:dLbl>
              <c:idx val="8"/>
              <c:layout>
                <c:manualLayout>
                  <c:x val="-7.523552976930515E-3"/>
                  <c:y val="-3.971030442060885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FA5-40C9-A261-602466C83315}"/>
                </c:ext>
              </c:extLst>
            </c:dLbl>
            <c:dLbl>
              <c:idx val="9"/>
              <c:layout>
                <c:manualLayout>
                  <c:x val="1.5600221025003453E-2"/>
                  <c:y val="-4.569874139748279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FA5-40C9-A261-602466C83315}"/>
                </c:ext>
              </c:extLst>
            </c:dLbl>
            <c:dLbl>
              <c:idx val="10"/>
              <c:layout>
                <c:manualLayout>
                  <c:x val="4.0068517751070593E-2"/>
                  <c:y val="-2.906281645896625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FA5-40C9-A261-602466C833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Blad1!$A$14:$A$24</c:f>
              <c:strCache>
                <c:ptCount val="11"/>
                <c:pt idx="0">
                  <c:v>Descriptive attacks</c:v>
                </c:pt>
                <c:pt idx="1">
                  <c:v>Aggressive and emotive attacks</c:v>
                </c:pt>
                <c:pt idx="2">
                  <c:v>Casual use of gendered slurs, profanities and insults</c:v>
                </c:pt>
                <c:pt idx="3">
                  <c:v>Immutable gender differences and gender stereotypes</c:v>
                </c:pt>
                <c:pt idx="4">
                  <c:v>Supporting systemic discrimination against women as a group</c:v>
                </c:pt>
                <c:pt idx="5">
                  <c:v>Incitement and encouragement of harm</c:v>
                </c:pt>
                <c:pt idx="6">
                  <c:v>Dehumanising attacks &amp; sexual objectification</c:v>
                </c:pt>
                <c:pt idx="7">
                  <c:v>Supporting mistreatment of individual women</c:v>
                </c:pt>
                <c:pt idx="8">
                  <c:v>Backhanded gendered compliments</c:v>
                </c:pt>
                <c:pt idx="9">
                  <c:v>Threats of harm</c:v>
                </c:pt>
                <c:pt idx="10">
                  <c:v>Condescending explanations or unwelcome advice</c:v>
                </c:pt>
              </c:strCache>
            </c:strRef>
          </c:cat>
          <c:val>
            <c:numRef>
              <c:f>Blad1!$B$14:$B$24</c:f>
              <c:numCache>
                <c:formatCode>General</c:formatCode>
                <c:ptCount val="11"/>
                <c:pt idx="0">
                  <c:v>717</c:v>
                </c:pt>
                <c:pt idx="1">
                  <c:v>673</c:v>
                </c:pt>
                <c:pt idx="2">
                  <c:v>637</c:v>
                </c:pt>
                <c:pt idx="3">
                  <c:v>417</c:v>
                </c:pt>
                <c:pt idx="4">
                  <c:v>258</c:v>
                </c:pt>
                <c:pt idx="5">
                  <c:v>254</c:v>
                </c:pt>
                <c:pt idx="6">
                  <c:v>200</c:v>
                </c:pt>
                <c:pt idx="7">
                  <c:v>75</c:v>
                </c:pt>
                <c:pt idx="8">
                  <c:v>64</c:v>
                </c:pt>
                <c:pt idx="9">
                  <c:v>56</c:v>
                </c:pt>
                <c:pt idx="10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4FA5-40C9-A261-602466C8331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37081876417990117"/>
          <c:w val="0.4707377791422297"/>
          <c:h val="0.58789826059878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42435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19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03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0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2935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22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39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13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19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079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DA3CBFD-0DD3-4EBB-90A5-BCA1C441991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89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25FBF94-A0BB-F3F9-F7D0-94BEEA8B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Preliminary Data Analysis </a:t>
            </a:r>
            <a:r>
              <a:rPr lang="en-GB" dirty="0"/>
              <a:t>(Group 1)</a:t>
            </a:r>
          </a:p>
        </p:txBody>
      </p:sp>
      <p:graphicFrame>
        <p:nvGraphicFramePr>
          <p:cNvPr id="2" name="Tijdelijke aanduiding voor inhoud 1">
            <a:extLst>
              <a:ext uri="{FF2B5EF4-FFF2-40B4-BE49-F238E27FC236}">
                <a16:creationId xmlns:a16="http://schemas.microsoft.com/office/drawing/2014/main" id="{9D164876-17D1-F895-589B-B47FC8747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26191"/>
              </p:ext>
            </p:extLst>
          </p:nvPr>
        </p:nvGraphicFramePr>
        <p:xfrm>
          <a:off x="-1775012" y="1721795"/>
          <a:ext cx="9601200" cy="3715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fiek 3">
            <a:extLst>
              <a:ext uri="{FF2B5EF4-FFF2-40B4-BE49-F238E27FC236}">
                <a16:creationId xmlns:a16="http://schemas.microsoft.com/office/drawing/2014/main" id="{BEB01354-6074-315A-44BA-46E111BFC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099731"/>
              </p:ext>
            </p:extLst>
          </p:nvPr>
        </p:nvGraphicFramePr>
        <p:xfrm>
          <a:off x="5820626" y="1721795"/>
          <a:ext cx="5949842" cy="3715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231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86A1E-B258-C061-382C-CEA1063F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Preliminary Data Analysis </a:t>
            </a:r>
            <a:r>
              <a:rPr lang="en-GB" dirty="0"/>
              <a:t>(Group 1)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72082A8B-56AB-E56F-BDBD-44DDB4A73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816955"/>
              </p:ext>
            </p:extLst>
          </p:nvPr>
        </p:nvGraphicFramePr>
        <p:xfrm>
          <a:off x="1371600" y="1527243"/>
          <a:ext cx="10019489" cy="5145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62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25FBF94-A0BB-F3F9-F7D0-94BEEA8B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Preliminary Data Analysis </a:t>
            </a:r>
            <a:r>
              <a:rPr lang="en-GB" dirty="0"/>
              <a:t>(Group 1)</a:t>
            </a:r>
          </a:p>
        </p:txBody>
      </p:sp>
      <p:graphicFrame>
        <p:nvGraphicFramePr>
          <p:cNvPr id="11" name="Tabel 11">
            <a:extLst>
              <a:ext uri="{FF2B5EF4-FFF2-40B4-BE49-F238E27FC236}">
                <a16:creationId xmlns:a16="http://schemas.microsoft.com/office/drawing/2014/main" id="{0B94C52C-809F-F6E8-C047-6AAF4731D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640852"/>
              </p:ext>
            </p:extLst>
          </p:nvPr>
        </p:nvGraphicFramePr>
        <p:xfrm>
          <a:off x="1312327" y="1719580"/>
          <a:ext cx="9719746" cy="1483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25918">
                  <a:extLst>
                    <a:ext uri="{9D8B030D-6E8A-4147-A177-3AD203B41FA5}">
                      <a16:colId xmlns:a16="http://schemas.microsoft.com/office/drawing/2014/main" val="1411715632"/>
                    </a:ext>
                  </a:extLst>
                </a:gridCol>
                <a:gridCol w="2028698">
                  <a:extLst>
                    <a:ext uri="{9D8B030D-6E8A-4147-A177-3AD203B41FA5}">
                      <a16:colId xmlns:a16="http://schemas.microsoft.com/office/drawing/2014/main" val="2930775761"/>
                    </a:ext>
                  </a:extLst>
                </a:gridCol>
                <a:gridCol w="2209927">
                  <a:extLst>
                    <a:ext uri="{9D8B030D-6E8A-4147-A177-3AD203B41FA5}">
                      <a16:colId xmlns:a16="http://schemas.microsoft.com/office/drawing/2014/main" val="4230061767"/>
                    </a:ext>
                  </a:extLst>
                </a:gridCol>
                <a:gridCol w="2067243">
                  <a:extLst>
                    <a:ext uri="{9D8B030D-6E8A-4147-A177-3AD203B41FA5}">
                      <a16:colId xmlns:a16="http://schemas.microsoft.com/office/drawing/2014/main" val="2999442215"/>
                    </a:ext>
                  </a:extLst>
                </a:gridCol>
                <a:gridCol w="1787960">
                  <a:extLst>
                    <a:ext uri="{9D8B030D-6E8A-4147-A177-3AD203B41FA5}">
                      <a16:colId xmlns:a16="http://schemas.microsoft.com/office/drawing/2014/main" val="3076388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Avg. Length (Words)</a:t>
                      </a:r>
                      <a:r>
                        <a:rPr lang="en-GB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Hashtag Presence</a:t>
                      </a:r>
                      <a:r>
                        <a:rPr lang="en-GB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Emoji Presence</a:t>
                      </a:r>
                      <a:r>
                        <a:rPr lang="en-GB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44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Sexist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3,398 (24.27%)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1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Non-Sexist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10,602 (75.73%)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23.71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290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All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14,000 (100.00%)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78491"/>
                  </a:ext>
                </a:extLst>
              </a:tr>
            </a:tbl>
          </a:graphicData>
        </a:graphic>
      </p:graphicFrame>
      <p:sp>
        <p:nvSpPr>
          <p:cNvPr id="12" name="Tijdelijke aanduiding voor inhoud 5">
            <a:extLst>
              <a:ext uri="{FF2B5EF4-FFF2-40B4-BE49-F238E27FC236}">
                <a16:creationId xmlns:a16="http://schemas.microsoft.com/office/drawing/2014/main" id="{E60E2660-7447-9603-743F-6442AC35D586}"/>
              </a:ext>
            </a:extLst>
          </p:cNvPr>
          <p:cNvSpPr txBox="1">
            <a:spLocks/>
          </p:cNvSpPr>
          <p:nvPr/>
        </p:nvSpPr>
        <p:spPr>
          <a:xfrm>
            <a:off x="1371600" y="3655060"/>
            <a:ext cx="9601200" cy="2212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aseline="30000" dirty="0"/>
              <a:t>1</a:t>
            </a:r>
            <a:r>
              <a:rPr lang="en-GB" dirty="0"/>
              <a:t> NLTK’s </a:t>
            </a:r>
            <a:r>
              <a:rPr lang="en-GB" dirty="0" err="1"/>
              <a:t>RegexTokenizer</a:t>
            </a:r>
            <a:r>
              <a:rPr lang="en-GB" dirty="0"/>
              <a:t>:	 ‘r/w+’</a:t>
            </a:r>
          </a:p>
          <a:p>
            <a:pPr marL="0" indent="0">
              <a:buNone/>
            </a:pPr>
            <a:r>
              <a:rPr lang="en-GB" baseline="30000" dirty="0"/>
              <a:t>2</a:t>
            </a:r>
            <a:r>
              <a:rPr lang="en-GB" dirty="0"/>
              <a:t> Rudimental Approach: Split on spaces, first character is ‘#’</a:t>
            </a:r>
          </a:p>
          <a:p>
            <a:pPr marL="0" indent="0">
              <a:buNone/>
            </a:pPr>
            <a:r>
              <a:rPr lang="en-GB" baseline="30000" dirty="0"/>
              <a:t>3</a:t>
            </a:r>
            <a:r>
              <a:rPr lang="en-GB" dirty="0"/>
              <a:t> Emoji Library</a:t>
            </a:r>
          </a:p>
        </p:txBody>
      </p:sp>
    </p:spTree>
    <p:extLst>
      <p:ext uri="{BB962C8B-B14F-4D97-AF65-F5344CB8AC3E}">
        <p14:creationId xmlns:p14="http://schemas.microsoft.com/office/powerpoint/2010/main" val="706236860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Bijgesne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0</TotalTime>
  <Words>127</Words>
  <Application>Microsoft Office PowerPoint</Application>
  <PresentationFormat>Breedbeeld</PresentationFormat>
  <Paragraphs>45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5" baseType="lpstr">
      <vt:lpstr>Franklin Gothic Book</vt:lpstr>
      <vt:lpstr>Bijgesneden</vt:lpstr>
      <vt:lpstr>Preliminary Data Analysis (Group 1)</vt:lpstr>
      <vt:lpstr>Preliminary Data Analysis (Group 1)</vt:lpstr>
      <vt:lpstr>Preliminary Data Analysis (Group 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Data Analysis (Group 1)</dc:title>
  <dc:creator>Karlo Slot</dc:creator>
  <cp:lastModifiedBy>sanne weering</cp:lastModifiedBy>
  <cp:revision>2</cp:revision>
  <dcterms:created xsi:type="dcterms:W3CDTF">2022-09-25T13:02:10Z</dcterms:created>
  <dcterms:modified xsi:type="dcterms:W3CDTF">2022-09-25T16:41:41Z</dcterms:modified>
</cp:coreProperties>
</file>