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showGuides="1">
      <p:cViewPr varScale="1">
        <p:scale>
          <a:sx n="92" d="100"/>
          <a:sy n="92" d="100"/>
        </p:scale>
        <p:origin x="48"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88BEC-C752-456F-A8FD-499D233937C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1BEEBE6-265C-496E-B397-477FFD710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921106D-DB04-4A41-9339-A9075A2DA774}"/>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02B80519-5959-4FDF-8964-1B5B1F2584C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BE9D88-883B-4782-A05F-C927C9E837EA}"/>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231830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D756A-22BE-4210-898A-F35C0D156C8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4508A33-EA00-45AB-B6AC-812A7ADCC4A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0FC1E37-7FAB-486C-B205-7041FD0F71E3}"/>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766E3504-7C88-4244-A092-DC1DBA66BA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13FCF81-7755-4ABB-BD65-9D792C206FB1}"/>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106384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CA9431F-E573-4B12-A190-8A964A30AE2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09C97E5-BC16-42B3-8344-3577193BC8F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BF4438-E618-4AB3-A99F-F76F83E415E2}"/>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9226520D-F797-442B-8A2B-94B433FB9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9E693B-5479-42A5-9EB7-F2E0CB57F5D1}"/>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209256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92587-23FD-4F18-B9D5-22E65914E3D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DF0D767-20DF-4FAA-9EB5-727F83B3662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1E77E0-428F-4DDE-AB62-C6970541E83C}"/>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293E20A8-2EC2-4C81-A958-26A622A1B4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081F7C-360B-4288-89B6-B06FE9C2E4C5}"/>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99595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B6D534-2C69-4D76-AEB9-0318782FDF1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70FBC2C-E46A-4D7E-8BBF-957B62EFB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DF97226-2F96-4A31-9716-B1D4BA83E337}"/>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5B577C08-6882-4A98-B1CE-BB57562FCA2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4EF9F98-4EAF-47DA-B08B-44A03E742BDB}"/>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52968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970C7-6E58-4118-A9CA-C1D792D5BC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B86276-6001-4BF3-A3CC-2885AB3184D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E9295CF-32A2-40DE-8E7A-A9A73A734C4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6458EF9-E41F-43CD-9EFF-778F5D205EB8}"/>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6" name="Fußzeilenplatzhalter 5">
            <a:extLst>
              <a:ext uri="{FF2B5EF4-FFF2-40B4-BE49-F238E27FC236}">
                <a16:creationId xmlns:a16="http://schemas.microsoft.com/office/drawing/2014/main" id="{4FD73796-0874-44B2-B662-7A6412DF4C9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C458B40-0DBE-4A48-B6A9-6468B5B6C6AE}"/>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337403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5DDF5-7253-45B2-8EA7-48902C56651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2BC852A-0F74-4D45-869B-CB0F145A04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745D856-946F-4005-8678-DD427CFA35F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CAB3DF8-3B85-41A4-9BCB-D4573A14A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EE1A188-5D06-4F02-9AC2-9C47B19346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12B6DE1-6F9A-4A40-8B05-162A234C9B8D}"/>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8" name="Fußzeilenplatzhalter 7">
            <a:extLst>
              <a:ext uri="{FF2B5EF4-FFF2-40B4-BE49-F238E27FC236}">
                <a16:creationId xmlns:a16="http://schemas.microsoft.com/office/drawing/2014/main" id="{847D3F42-B5E8-4409-8926-21C73DBD108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626F409-3103-4B95-919B-B1F94510EC5E}"/>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18535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155EB-6EA7-45E0-A2A8-0830DF7CB04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4271B41-B648-4801-A543-325BD53A423D}"/>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4" name="Fußzeilenplatzhalter 3">
            <a:extLst>
              <a:ext uri="{FF2B5EF4-FFF2-40B4-BE49-F238E27FC236}">
                <a16:creationId xmlns:a16="http://schemas.microsoft.com/office/drawing/2014/main" id="{9CD88D2B-861E-4E05-9259-6EACF43D6EB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BBE58BE-E62E-4340-A4C4-3BF0FD2FF68B}"/>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351219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551EE1-72A0-40AE-9CA3-5E18B6D5B4B7}"/>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3" name="Fußzeilenplatzhalter 2">
            <a:extLst>
              <a:ext uri="{FF2B5EF4-FFF2-40B4-BE49-F238E27FC236}">
                <a16:creationId xmlns:a16="http://schemas.microsoft.com/office/drawing/2014/main" id="{2C4C961C-A4DE-43DD-93B7-FF2DD24391B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9D76A7B-87AD-456F-B639-BC19A7113674}"/>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393273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07C43-20FF-46D5-9C75-1A3341F3B7F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DEB9661-DFA2-4EDE-8080-0507DED50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6064F8A-E9D7-4877-803C-9C8FE1173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0E47A09-77D8-4FCF-9DBE-C8E238D7C2D4}"/>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6" name="Fußzeilenplatzhalter 5">
            <a:extLst>
              <a:ext uri="{FF2B5EF4-FFF2-40B4-BE49-F238E27FC236}">
                <a16:creationId xmlns:a16="http://schemas.microsoft.com/office/drawing/2014/main" id="{5905F9C1-AEB9-4C41-9F74-7B8CB205D5B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D930106-461C-44B4-BC49-94A713EF31AB}"/>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190499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16A3A-9AFE-40D3-939C-980AE0AC6FD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6D611F3-5F4B-4BB4-9292-756F75EE9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E3C02F7-5D13-4388-B268-15E292FA4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F9E78C8-E990-476E-A841-951142C4FFE0}"/>
              </a:ext>
            </a:extLst>
          </p:cNvPr>
          <p:cNvSpPr>
            <a:spLocks noGrp="1"/>
          </p:cNvSpPr>
          <p:nvPr>
            <p:ph type="dt" sz="half" idx="10"/>
          </p:nvPr>
        </p:nvSpPr>
        <p:spPr/>
        <p:txBody>
          <a:bodyPr/>
          <a:lstStyle/>
          <a:p>
            <a:fld id="{7AD7F7A4-D316-422E-96A0-B7D5E34CAA53}" type="datetimeFigureOut">
              <a:rPr lang="de-DE" smtClean="0"/>
              <a:t>13.07.2019</a:t>
            </a:fld>
            <a:endParaRPr lang="de-DE"/>
          </a:p>
        </p:txBody>
      </p:sp>
      <p:sp>
        <p:nvSpPr>
          <p:cNvPr id="6" name="Fußzeilenplatzhalter 5">
            <a:extLst>
              <a:ext uri="{FF2B5EF4-FFF2-40B4-BE49-F238E27FC236}">
                <a16:creationId xmlns:a16="http://schemas.microsoft.com/office/drawing/2014/main" id="{873288C2-C5B2-4598-BA32-0EC8104B68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583A648-784B-420F-B8BC-19F9FFE7FF8C}"/>
              </a:ext>
            </a:extLst>
          </p:cNvPr>
          <p:cNvSpPr>
            <a:spLocks noGrp="1"/>
          </p:cNvSpPr>
          <p:nvPr>
            <p:ph type="sldNum" sz="quarter" idx="12"/>
          </p:nvPr>
        </p:nvSpPr>
        <p:spPr/>
        <p:txBody>
          <a:bodyPr/>
          <a:lstStyle/>
          <a:p>
            <a:fld id="{FD5213DA-1FFE-4390-9C13-9650649D7C29}" type="slidenum">
              <a:rPr lang="de-DE" smtClean="0"/>
              <a:t>‹Nr.›</a:t>
            </a:fld>
            <a:endParaRPr lang="de-DE"/>
          </a:p>
        </p:txBody>
      </p:sp>
    </p:spTree>
    <p:extLst>
      <p:ext uri="{BB962C8B-B14F-4D97-AF65-F5344CB8AC3E}">
        <p14:creationId xmlns:p14="http://schemas.microsoft.com/office/powerpoint/2010/main" val="372653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709EA52-485A-4511-8DB6-6D897E960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1ACB903-E95B-4995-A991-2A266336B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B0FBEC1-6E26-4349-81C4-5B32BECD3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7F7A4-D316-422E-96A0-B7D5E34CAA53}" type="datetimeFigureOut">
              <a:rPr lang="de-DE" smtClean="0"/>
              <a:t>13.07.2019</a:t>
            </a:fld>
            <a:endParaRPr lang="de-DE"/>
          </a:p>
        </p:txBody>
      </p:sp>
      <p:sp>
        <p:nvSpPr>
          <p:cNvPr id="5" name="Fußzeilenplatzhalter 4">
            <a:extLst>
              <a:ext uri="{FF2B5EF4-FFF2-40B4-BE49-F238E27FC236}">
                <a16:creationId xmlns:a16="http://schemas.microsoft.com/office/drawing/2014/main" id="{9FADBA3B-7478-4E27-A778-3994CF684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8177716-29EF-438A-8002-926B12A0A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213DA-1FFE-4390-9C13-9650649D7C29}" type="slidenum">
              <a:rPr lang="de-DE" smtClean="0"/>
              <a:t>‹Nr.›</a:t>
            </a:fld>
            <a:endParaRPr lang="de-DE"/>
          </a:p>
        </p:txBody>
      </p:sp>
    </p:spTree>
    <p:extLst>
      <p:ext uri="{BB962C8B-B14F-4D97-AF65-F5344CB8AC3E}">
        <p14:creationId xmlns:p14="http://schemas.microsoft.com/office/powerpoint/2010/main" val="393013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cs.biu.ac.il/~koppel/BlogCorpus.htm" TargetMode="External"/><Relationship Id="rId2" Type="http://schemas.openxmlformats.org/officeDocument/2006/relationships/hyperlink" Target="https://cseweb.ucsd.edu/~jmcauley/datasets.html#goodreads" TargetMode="External"/><Relationship Id="rId1" Type="http://schemas.openxmlformats.org/officeDocument/2006/relationships/slideLayout" Target="../slideLayouts/slideLayout2.xml"/><Relationship Id="rId4" Type="http://schemas.openxmlformats.org/officeDocument/2006/relationships/hyperlink" Target="https://blog.cambridgespark.com/50-free-machine-learning-datasets-natural-language-processing-d88fb9c5c8d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media" Target="../media/media2.mp3"/><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B18B1-DDAC-4A59-98B0-1C4EBA72B6C1}"/>
              </a:ext>
            </a:extLst>
          </p:cNvPr>
          <p:cNvSpPr>
            <a:spLocks noGrp="1"/>
          </p:cNvSpPr>
          <p:nvPr>
            <p:ph type="ctrTitle"/>
          </p:nvPr>
        </p:nvSpPr>
        <p:spPr>
          <a:xfrm>
            <a:off x="1524000" y="493967"/>
            <a:ext cx="9144000" cy="2387600"/>
          </a:xfrm>
        </p:spPr>
        <p:txBody>
          <a:bodyPr/>
          <a:lstStyle/>
          <a:p>
            <a:r>
              <a:rPr lang="de-DE">
                <a:latin typeface="Open Sans" panose="020B0606030504020204" pitchFamily="34" charset="0"/>
                <a:ea typeface="Open Sans" panose="020B0606030504020204" pitchFamily="34" charset="0"/>
                <a:cs typeface="Open Sans" panose="020B0606030504020204" pitchFamily="34" charset="0"/>
              </a:rPr>
              <a:t>Text-to-Speech,</a:t>
            </a:r>
            <a:br>
              <a:rPr lang="de-DE">
                <a:latin typeface="Open Sans" panose="020B0606030504020204" pitchFamily="34" charset="0"/>
                <a:ea typeface="Open Sans" panose="020B0606030504020204" pitchFamily="34" charset="0"/>
                <a:cs typeface="Open Sans" panose="020B0606030504020204" pitchFamily="34" charset="0"/>
              </a:rPr>
            </a:br>
            <a:r>
              <a:rPr lang="de-DE">
                <a:latin typeface="Open Sans" panose="020B0606030504020204" pitchFamily="34" charset="0"/>
                <a:ea typeface="Open Sans" panose="020B0606030504020204" pitchFamily="34" charset="0"/>
                <a:cs typeface="Open Sans" panose="020B0606030504020204" pitchFamily="34" charset="0"/>
              </a:rPr>
              <a:t>Text Summarizer</a:t>
            </a:r>
            <a:r>
              <a:rPr lang="de-DE">
                <a:latin typeface="Aharoni" panose="02010803020104030203" pitchFamily="2" charset="-79"/>
                <a:cs typeface="Aharoni" panose="02010803020104030203" pitchFamily="2" charset="-79"/>
              </a:rPr>
              <a:t> </a:t>
            </a:r>
            <a:endParaRPr lang="de-DE" dirty="0">
              <a:latin typeface="Aharoni" panose="02010803020104030203" pitchFamily="2" charset="-79"/>
              <a:cs typeface="Aharoni" panose="02010803020104030203" pitchFamily="2" charset="-79"/>
            </a:endParaRPr>
          </a:p>
        </p:txBody>
      </p:sp>
      <p:sp>
        <p:nvSpPr>
          <p:cNvPr id="3" name="Untertitel 2">
            <a:extLst>
              <a:ext uri="{FF2B5EF4-FFF2-40B4-BE49-F238E27FC236}">
                <a16:creationId xmlns:a16="http://schemas.microsoft.com/office/drawing/2014/main" id="{2815FB03-2BA9-43C2-A4F5-E2F571682174}"/>
              </a:ext>
            </a:extLst>
          </p:cNvPr>
          <p:cNvSpPr>
            <a:spLocks noGrp="1"/>
          </p:cNvSpPr>
          <p:nvPr>
            <p:ph type="subTitle" idx="1"/>
          </p:nvPr>
        </p:nvSpPr>
        <p:spPr>
          <a:xfrm>
            <a:off x="1524000" y="2977103"/>
            <a:ext cx="9144000" cy="1655762"/>
          </a:xfrm>
        </p:spPr>
        <p:txBody>
          <a:bodyPr>
            <a:normAutofit/>
          </a:bodyPr>
          <a:lstStyle/>
          <a:p>
            <a:r>
              <a:rPr lang="de-DE" sz="2800">
                <a:latin typeface="Abadi Extra Light" panose="020B0204020104020204" pitchFamily="34" charset="0"/>
              </a:rPr>
              <a:t>UX Machine Learning SS/19 Susanne Clara</a:t>
            </a:r>
            <a:endParaRPr lang="de-DE" sz="2800" dirty="0">
              <a:latin typeface="Abadi Extra Light" panose="020B0204020104020204" pitchFamily="34" charset="0"/>
            </a:endParaRPr>
          </a:p>
        </p:txBody>
      </p:sp>
      <p:pic>
        <p:nvPicPr>
          <p:cNvPr id="4" name="Grafik 3">
            <a:extLst>
              <a:ext uri="{FF2B5EF4-FFF2-40B4-BE49-F238E27FC236}">
                <a16:creationId xmlns:a16="http://schemas.microsoft.com/office/drawing/2014/main" id="{1402CF7C-D54E-4B2F-A313-D6F530AD6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93" y="3672678"/>
            <a:ext cx="2626522" cy="2626522"/>
          </a:xfrm>
          <a:prstGeom prst="rect">
            <a:avLst/>
          </a:prstGeom>
        </p:spPr>
      </p:pic>
      <p:pic>
        <p:nvPicPr>
          <p:cNvPr id="5" name="Grafik 4">
            <a:extLst>
              <a:ext uri="{FF2B5EF4-FFF2-40B4-BE49-F238E27FC236}">
                <a16:creationId xmlns:a16="http://schemas.microsoft.com/office/drawing/2014/main" id="{A90BF6AF-3808-45AD-A31B-EABD6F1C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850" y="3617893"/>
            <a:ext cx="2939952" cy="2939952"/>
          </a:xfrm>
          <a:prstGeom prst="rect">
            <a:avLst/>
          </a:prstGeom>
        </p:spPr>
      </p:pic>
      <p:pic>
        <p:nvPicPr>
          <p:cNvPr id="6" name="Grafik 5">
            <a:extLst>
              <a:ext uri="{FF2B5EF4-FFF2-40B4-BE49-F238E27FC236}">
                <a16:creationId xmlns:a16="http://schemas.microsoft.com/office/drawing/2014/main" id="{02759BC5-3641-4061-BA24-2F1DD3A38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226" y="4411522"/>
            <a:ext cx="1369504" cy="1369504"/>
          </a:xfrm>
          <a:prstGeom prst="rect">
            <a:avLst/>
          </a:prstGeom>
        </p:spPr>
      </p:pic>
    </p:spTree>
    <p:extLst>
      <p:ext uri="{BB962C8B-B14F-4D97-AF65-F5344CB8AC3E}">
        <p14:creationId xmlns:p14="http://schemas.microsoft.com/office/powerpoint/2010/main" val="92327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DA3F-AE17-4C50-8EE3-00BA4112D6C1}"/>
              </a:ext>
            </a:extLst>
          </p:cNvPr>
          <p:cNvSpPr>
            <a:spLocks noGrp="1"/>
          </p:cNvSpPr>
          <p:nvPr>
            <p:ph type="title"/>
          </p:nvPr>
        </p:nvSpPr>
        <p:spPr/>
        <p:txBody>
          <a:bodyPr/>
          <a:lstStyle/>
          <a:p>
            <a:r>
              <a:rPr lang="de-DE" dirty="0">
                <a:latin typeface="Open Sans" panose="020B0606030504020204" pitchFamily="34" charset="0"/>
                <a:ea typeface="Open Sans" panose="020B0606030504020204" pitchFamily="34" charset="0"/>
                <a:cs typeface="Open Sans" panose="020B0606030504020204" pitchFamily="34" charset="0"/>
              </a:rPr>
              <a:t>Frame </a:t>
            </a:r>
            <a:r>
              <a:rPr lang="de-DE" dirty="0" err="1">
                <a:latin typeface="Open Sans" panose="020B0606030504020204" pitchFamily="34" charset="0"/>
                <a:ea typeface="Open Sans" panose="020B0606030504020204" pitchFamily="34" charset="0"/>
                <a:cs typeface="Open Sans" panose="020B0606030504020204" pitchFamily="34" charset="0"/>
              </a:rPr>
              <a:t>the</a:t>
            </a:r>
            <a:r>
              <a:rPr lang="de-DE" dirty="0">
                <a:latin typeface="Open Sans" panose="020B0606030504020204" pitchFamily="34" charset="0"/>
                <a:ea typeface="Open Sans" panose="020B0606030504020204" pitchFamily="34" charset="0"/>
                <a:cs typeface="Open Sans" panose="020B0606030504020204" pitchFamily="34" charset="0"/>
              </a:rPr>
              <a:t> ML Problem </a:t>
            </a:r>
          </a:p>
        </p:txBody>
      </p:sp>
      <p:sp>
        <p:nvSpPr>
          <p:cNvPr id="3" name="Inhaltsplatzhalter 2">
            <a:extLst>
              <a:ext uri="{FF2B5EF4-FFF2-40B4-BE49-F238E27FC236}">
                <a16:creationId xmlns:a16="http://schemas.microsoft.com/office/drawing/2014/main" id="{F5619BE8-23D1-4C4B-8E87-4C44916B1F8C}"/>
              </a:ext>
            </a:extLst>
          </p:cNvPr>
          <p:cNvSpPr>
            <a:spLocks noGrp="1"/>
          </p:cNvSpPr>
          <p:nvPr>
            <p:ph idx="1"/>
          </p:nvPr>
        </p:nvSpPr>
        <p:spPr/>
        <p:txBody>
          <a:bodyPr/>
          <a:lstStyle/>
          <a:p>
            <a:endParaRPr lang="de-DE" dirty="0">
              <a:latin typeface="Abadi Extra Light" panose="020B0204020104020204" pitchFamily="34" charset="0"/>
            </a:endParaRPr>
          </a:p>
          <a:p>
            <a:r>
              <a:rPr lang="de-DE" dirty="0">
                <a:latin typeface="Abadi Extra Light" panose="020B0204020104020204" pitchFamily="34" charset="0"/>
              </a:rPr>
              <a:t>The ideal </a:t>
            </a:r>
            <a:r>
              <a:rPr lang="de-DE" dirty="0" err="1">
                <a:latin typeface="Abadi Extra Light" panose="020B0204020104020204" pitchFamily="34" charset="0"/>
              </a:rPr>
              <a:t>is</a:t>
            </a:r>
            <a:r>
              <a:rPr lang="de-DE" dirty="0">
                <a:latin typeface="Abadi Extra Light" panose="020B0204020104020204" pitchFamily="34" charset="0"/>
              </a:rPr>
              <a:t> </a:t>
            </a:r>
            <a:r>
              <a:rPr lang="de-DE" dirty="0" err="1">
                <a:latin typeface="Abadi Extra Light" panose="020B0204020104020204" pitchFamily="34" charset="0"/>
              </a:rPr>
              <a:t>creating</a:t>
            </a:r>
            <a:r>
              <a:rPr lang="de-DE" dirty="0">
                <a:latin typeface="Abadi Extra Light" panose="020B0204020104020204" pitchFamily="34" charset="0"/>
              </a:rPr>
              <a:t> </a:t>
            </a:r>
            <a:r>
              <a:rPr lang="de-DE" dirty="0" err="1">
                <a:latin typeface="Abadi Extra Light" panose="020B0204020104020204" pitchFamily="34" charset="0"/>
              </a:rPr>
              <a:t>audio</a:t>
            </a:r>
            <a:r>
              <a:rPr lang="de-DE" dirty="0">
                <a:latin typeface="Abadi Extra Light" panose="020B0204020104020204" pitchFamily="34" charset="0"/>
              </a:rPr>
              <a:t> </a:t>
            </a:r>
            <a:r>
              <a:rPr lang="de-DE" dirty="0" err="1">
                <a:latin typeface="Abadi Extra Light" panose="020B0204020104020204" pitchFamily="34" charset="0"/>
              </a:rPr>
              <a:t>files</a:t>
            </a:r>
            <a:r>
              <a:rPr lang="de-DE" dirty="0">
                <a:latin typeface="Abadi Extra Light" panose="020B0204020104020204" pitchFamily="34" charset="0"/>
              </a:rPr>
              <a:t> and </a:t>
            </a:r>
            <a:r>
              <a:rPr lang="de-DE" dirty="0" err="1">
                <a:latin typeface="Abadi Extra Light" panose="020B0204020104020204" pitchFamily="34" charset="0"/>
              </a:rPr>
              <a:t>books</a:t>
            </a:r>
            <a:r>
              <a:rPr lang="de-DE" dirty="0">
                <a:latin typeface="Abadi Extra Light" panose="020B0204020104020204" pitchFamily="34" charset="0"/>
              </a:rPr>
              <a:t> </a:t>
            </a:r>
            <a:r>
              <a:rPr lang="de-DE" dirty="0" err="1">
                <a:latin typeface="Abadi Extra Light" panose="020B0204020104020204" pitchFamily="34" charset="0"/>
              </a:rPr>
              <a:t>from</a:t>
            </a:r>
            <a:r>
              <a:rPr lang="de-DE" dirty="0">
                <a:latin typeface="Abadi Extra Light" panose="020B0204020104020204" pitchFamily="34" charset="0"/>
              </a:rPr>
              <a:t> PDF</a:t>
            </a:r>
          </a:p>
          <a:p>
            <a:r>
              <a:rPr lang="de-DE" dirty="0">
                <a:latin typeface="Abadi Extra Light" panose="020B0204020104020204" pitchFamily="34" charset="0"/>
              </a:rPr>
              <a:t>An additional feature </a:t>
            </a:r>
            <a:r>
              <a:rPr lang="de-DE" dirty="0" err="1">
                <a:latin typeface="Abadi Extra Light" panose="020B0204020104020204" pitchFamily="34" charset="0"/>
              </a:rPr>
              <a:t>is</a:t>
            </a:r>
            <a:r>
              <a:rPr lang="de-DE" dirty="0">
                <a:latin typeface="Abadi Extra Light" panose="020B0204020104020204" pitchFamily="34" charset="0"/>
              </a:rPr>
              <a:t> </a:t>
            </a:r>
            <a:r>
              <a:rPr lang="de-DE" dirty="0" err="1">
                <a:latin typeface="Abadi Extra Light" panose="020B0204020104020204" pitchFamily="34" charset="0"/>
              </a:rPr>
              <a:t>the</a:t>
            </a:r>
            <a:r>
              <a:rPr lang="de-DE" dirty="0">
                <a:latin typeface="Abadi Extra Light" panose="020B0204020104020204" pitchFamily="34" charset="0"/>
              </a:rPr>
              <a:t> </a:t>
            </a:r>
            <a:r>
              <a:rPr lang="de-DE" dirty="0" err="1">
                <a:latin typeface="Abadi Extra Light" panose="020B0204020104020204" pitchFamily="34" charset="0"/>
              </a:rPr>
              <a:t>ability</a:t>
            </a:r>
            <a:r>
              <a:rPr lang="de-DE" dirty="0">
                <a:latin typeface="Abadi Extra Light" panose="020B0204020104020204" pitchFamily="34" charset="0"/>
              </a:rPr>
              <a:t> to </a:t>
            </a:r>
            <a:r>
              <a:rPr lang="de-DE" dirty="0" err="1">
                <a:latin typeface="Abadi Extra Light" panose="020B0204020104020204" pitchFamily="34" charset="0"/>
              </a:rPr>
              <a:t>summarize</a:t>
            </a:r>
            <a:r>
              <a:rPr lang="de-DE" dirty="0">
                <a:latin typeface="Abadi Extra Light" panose="020B0204020104020204" pitchFamily="34" charset="0"/>
              </a:rPr>
              <a:t> </a:t>
            </a:r>
            <a:r>
              <a:rPr lang="de-DE" dirty="0" err="1">
                <a:latin typeface="Abadi Extra Light" panose="020B0204020104020204" pitchFamily="34" charset="0"/>
              </a:rPr>
              <a:t>text</a:t>
            </a:r>
            <a:r>
              <a:rPr lang="de-DE" dirty="0">
                <a:latin typeface="Abadi Extra Light" panose="020B0204020104020204" pitchFamily="34" charset="0"/>
              </a:rPr>
              <a:t> and </a:t>
            </a:r>
            <a:r>
              <a:rPr lang="de-DE" dirty="0" err="1">
                <a:latin typeface="Abadi Extra Light" panose="020B0204020104020204" pitchFamily="34" charset="0"/>
              </a:rPr>
              <a:t>predict</a:t>
            </a:r>
            <a:r>
              <a:rPr lang="de-DE" dirty="0">
                <a:latin typeface="Abadi Extra Light" panose="020B0204020104020204" pitchFamily="34" charset="0"/>
              </a:rPr>
              <a:t> </a:t>
            </a:r>
            <a:r>
              <a:rPr lang="de-DE" dirty="0" err="1">
                <a:latin typeface="Abadi Extra Light" panose="020B0204020104020204" pitchFamily="34" charset="0"/>
              </a:rPr>
              <a:t>the</a:t>
            </a:r>
            <a:r>
              <a:rPr lang="de-DE" dirty="0">
                <a:latin typeface="Abadi Extra Light" panose="020B0204020104020204" pitchFamily="34" charset="0"/>
              </a:rPr>
              <a:t> </a:t>
            </a:r>
            <a:r>
              <a:rPr lang="de-DE" dirty="0" err="1">
                <a:latin typeface="Abadi Extra Light" panose="020B0204020104020204" pitchFamily="34" charset="0"/>
              </a:rPr>
              <a:t>genre</a:t>
            </a:r>
            <a:r>
              <a:rPr lang="de-DE" dirty="0">
                <a:latin typeface="Abadi Extra Light" panose="020B0204020104020204" pitchFamily="34" charset="0"/>
              </a:rPr>
              <a:t> </a:t>
            </a:r>
          </a:p>
          <a:p>
            <a:endParaRPr lang="de-DE" dirty="0">
              <a:latin typeface="Abadi Extra Light" panose="020B0204020104020204" pitchFamily="34" charset="0"/>
            </a:endParaRPr>
          </a:p>
          <a:p>
            <a:pPr marL="0" indent="0">
              <a:buNone/>
            </a:pPr>
            <a:endParaRPr lang="de-DE" dirty="0">
              <a:latin typeface="Abadi Extra Light" panose="020B0204020104020204" pitchFamily="34" charset="0"/>
            </a:endParaRPr>
          </a:p>
        </p:txBody>
      </p:sp>
    </p:spTree>
    <p:extLst>
      <p:ext uri="{BB962C8B-B14F-4D97-AF65-F5344CB8AC3E}">
        <p14:creationId xmlns:p14="http://schemas.microsoft.com/office/powerpoint/2010/main" val="176073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713B3-37E2-4BA6-B3A0-4DCF10AE14EB}"/>
              </a:ext>
            </a:extLst>
          </p:cNvPr>
          <p:cNvSpPr>
            <a:spLocks noGrp="1"/>
          </p:cNvSpPr>
          <p:nvPr>
            <p:ph type="title"/>
          </p:nvPr>
        </p:nvSpPr>
        <p:spPr/>
        <p:txBody>
          <a:bodyPr/>
          <a:lstStyle/>
          <a:p>
            <a:r>
              <a:rPr lang="de-DE" dirty="0" err="1">
                <a:latin typeface="Open Sans" panose="020B0606030504020204" pitchFamily="34" charset="0"/>
                <a:ea typeface="Open Sans" panose="020B0606030504020204" pitchFamily="34" charset="0"/>
                <a:cs typeface="Open Sans" panose="020B0606030504020204" pitchFamily="34" charset="0"/>
              </a:rPr>
              <a:t>Prepare</a:t>
            </a:r>
            <a:r>
              <a:rPr lang="de-DE" dirty="0">
                <a:latin typeface="Open Sans" panose="020B0606030504020204" pitchFamily="34" charset="0"/>
                <a:ea typeface="Open Sans" panose="020B0606030504020204" pitchFamily="34" charset="0"/>
                <a:cs typeface="Open Sans" panose="020B0606030504020204" pitchFamily="34" charset="0"/>
              </a:rPr>
              <a:t> </a:t>
            </a:r>
            <a:r>
              <a:rPr lang="de-DE" dirty="0" err="1">
                <a:latin typeface="Open Sans" panose="020B0606030504020204" pitchFamily="34" charset="0"/>
                <a:ea typeface="Open Sans" panose="020B0606030504020204" pitchFamily="34" charset="0"/>
                <a:cs typeface="Open Sans" panose="020B0606030504020204" pitchFamily="34" charset="0"/>
              </a:rPr>
              <a:t>the</a:t>
            </a:r>
            <a:r>
              <a:rPr lang="de-DE" dirty="0">
                <a:latin typeface="Open Sans" panose="020B0606030504020204" pitchFamily="34" charset="0"/>
                <a:ea typeface="Open Sans" panose="020B0606030504020204" pitchFamily="34" charset="0"/>
                <a:cs typeface="Open Sans" panose="020B0606030504020204" pitchFamily="34" charset="0"/>
              </a:rPr>
              <a:t> Data</a:t>
            </a:r>
          </a:p>
        </p:txBody>
      </p:sp>
      <p:sp>
        <p:nvSpPr>
          <p:cNvPr id="3" name="Inhaltsplatzhalter 2">
            <a:extLst>
              <a:ext uri="{FF2B5EF4-FFF2-40B4-BE49-F238E27FC236}">
                <a16:creationId xmlns:a16="http://schemas.microsoft.com/office/drawing/2014/main" id="{CDE99689-A7F9-4C43-83B3-D56906952F2A}"/>
              </a:ext>
            </a:extLst>
          </p:cNvPr>
          <p:cNvSpPr>
            <a:spLocks noGrp="1"/>
          </p:cNvSpPr>
          <p:nvPr>
            <p:ph idx="1"/>
          </p:nvPr>
        </p:nvSpPr>
        <p:spPr/>
        <p:txBody>
          <a:bodyPr>
            <a:normAutofit lnSpcReduction="10000"/>
          </a:bodyPr>
          <a:lstStyle/>
          <a:p>
            <a:r>
              <a:rPr lang="de-DE" dirty="0">
                <a:latin typeface="Abadi Extra Light" panose="020B0204020104020204" pitchFamily="34" charset="0"/>
              </a:rPr>
              <a:t>Data Format </a:t>
            </a:r>
            <a:r>
              <a:rPr lang="de-DE" dirty="0" err="1">
                <a:latin typeface="Abadi Extra Light" panose="020B0204020104020204" pitchFamily="34" charset="0"/>
              </a:rPr>
              <a:t>needs</a:t>
            </a:r>
            <a:r>
              <a:rPr lang="de-DE" dirty="0">
                <a:latin typeface="Abadi Extra Light" panose="020B0204020104020204" pitchFamily="34" charset="0"/>
              </a:rPr>
              <a:t> to </a:t>
            </a:r>
            <a:r>
              <a:rPr lang="de-DE" dirty="0" err="1">
                <a:latin typeface="Abadi Extra Light" panose="020B0204020104020204" pitchFamily="34" charset="0"/>
              </a:rPr>
              <a:t>be</a:t>
            </a:r>
            <a:r>
              <a:rPr lang="de-DE" dirty="0">
                <a:latin typeface="Abadi Extra Light" panose="020B0204020104020204" pitchFamily="34" charset="0"/>
              </a:rPr>
              <a:t> </a:t>
            </a:r>
            <a:r>
              <a:rPr lang="de-DE" dirty="0" err="1">
                <a:latin typeface="Abadi Extra Light" panose="020B0204020104020204" pitchFamily="34" charset="0"/>
              </a:rPr>
              <a:t>txt</a:t>
            </a:r>
            <a:r>
              <a:rPr lang="de-DE" dirty="0">
                <a:latin typeface="Abadi Extra Light" panose="020B0204020104020204" pitchFamily="34" charset="0"/>
              </a:rPr>
              <a:t> </a:t>
            </a:r>
          </a:p>
          <a:p>
            <a:r>
              <a:rPr lang="de-DE" dirty="0">
                <a:latin typeface="Abadi Extra Light" panose="020B0204020104020204" pitchFamily="34" charset="0"/>
              </a:rPr>
              <a:t>PDF </a:t>
            </a:r>
            <a:r>
              <a:rPr lang="de-DE" dirty="0" err="1">
                <a:latin typeface="Abadi Extra Light" panose="020B0204020104020204" pitchFamily="34" charset="0"/>
              </a:rPr>
              <a:t>files</a:t>
            </a:r>
            <a:r>
              <a:rPr lang="de-DE" dirty="0">
                <a:latin typeface="Abadi Extra Light" panose="020B0204020104020204" pitchFamily="34" charset="0"/>
              </a:rPr>
              <a:t> must </a:t>
            </a:r>
            <a:r>
              <a:rPr lang="de-DE" dirty="0" err="1">
                <a:latin typeface="Abadi Extra Light" panose="020B0204020104020204" pitchFamily="34" charset="0"/>
              </a:rPr>
              <a:t>be</a:t>
            </a:r>
            <a:r>
              <a:rPr lang="de-DE" dirty="0">
                <a:latin typeface="Abadi Extra Light" panose="020B0204020104020204" pitchFamily="34" charset="0"/>
              </a:rPr>
              <a:t> </a:t>
            </a:r>
            <a:r>
              <a:rPr lang="de-DE" dirty="0" err="1">
                <a:latin typeface="Abadi Extra Light" panose="020B0204020104020204" pitchFamily="34" charset="0"/>
              </a:rPr>
              <a:t>transformed</a:t>
            </a:r>
            <a:r>
              <a:rPr lang="de-DE" dirty="0">
                <a:latin typeface="Abadi Extra Light" panose="020B0204020104020204" pitchFamily="34" charset="0"/>
              </a:rPr>
              <a:t> </a:t>
            </a:r>
            <a:r>
              <a:rPr lang="de-DE" dirty="0" err="1">
                <a:latin typeface="Abadi Extra Light" panose="020B0204020104020204" pitchFamily="34" charset="0"/>
              </a:rPr>
              <a:t>into</a:t>
            </a:r>
            <a:r>
              <a:rPr lang="de-DE" dirty="0">
                <a:latin typeface="Abadi Extra Light" panose="020B0204020104020204" pitchFamily="34" charset="0"/>
              </a:rPr>
              <a:t> </a:t>
            </a:r>
            <a:r>
              <a:rPr lang="de-DE" dirty="0" err="1">
                <a:latin typeface="Abadi Extra Light" panose="020B0204020104020204" pitchFamily="34" charset="0"/>
              </a:rPr>
              <a:t>txt</a:t>
            </a:r>
            <a:endParaRPr lang="de-DE" dirty="0">
              <a:latin typeface="Abadi Extra Light" panose="020B0204020104020204" pitchFamily="34" charset="0"/>
            </a:endParaRPr>
          </a:p>
          <a:p>
            <a:pPr marL="0" indent="0">
              <a:buNone/>
            </a:pPr>
            <a:endParaRPr lang="de-DE" dirty="0">
              <a:latin typeface="Abadi Extra Light" panose="020B0204020104020204" pitchFamily="34" charset="0"/>
            </a:endParaRPr>
          </a:p>
          <a:p>
            <a:r>
              <a:rPr lang="de-DE" dirty="0">
                <a:latin typeface="Abadi Extra Light" panose="020B0204020104020204" pitchFamily="34" charset="0"/>
              </a:rPr>
              <a:t>Data </a:t>
            </a:r>
            <a:r>
              <a:rPr lang="de-DE" dirty="0" err="1">
                <a:latin typeface="Abadi Extra Light" panose="020B0204020104020204" pitchFamily="34" charset="0"/>
              </a:rPr>
              <a:t>comes</a:t>
            </a:r>
            <a:r>
              <a:rPr lang="de-DE" dirty="0">
                <a:latin typeface="Abadi Extra Light" panose="020B0204020104020204" pitchFamily="34" charset="0"/>
              </a:rPr>
              <a:t> </a:t>
            </a:r>
            <a:r>
              <a:rPr lang="de-DE" dirty="0" err="1">
                <a:latin typeface="Abadi Extra Light" panose="020B0204020104020204" pitchFamily="34" charset="0"/>
              </a:rPr>
              <a:t>from</a:t>
            </a:r>
            <a:r>
              <a:rPr lang="de-DE" dirty="0">
                <a:latin typeface="Abadi Extra Light" panose="020B0204020104020204" pitchFamily="34" charset="0"/>
              </a:rPr>
              <a:t> </a:t>
            </a:r>
            <a:r>
              <a:rPr lang="de-DE" dirty="0" err="1">
                <a:latin typeface="Abadi Extra Light" panose="020B0204020104020204" pitchFamily="34" charset="0"/>
              </a:rPr>
              <a:t>free</a:t>
            </a:r>
            <a:r>
              <a:rPr lang="de-DE" dirty="0">
                <a:latin typeface="Abadi Extra Light" panose="020B0204020104020204" pitchFamily="34" charset="0"/>
              </a:rPr>
              <a:t> Data-Sets </a:t>
            </a:r>
            <a:r>
              <a:rPr lang="de-DE" dirty="0" err="1">
                <a:latin typeface="Abadi Extra Light" panose="020B0204020104020204" pitchFamily="34" charset="0"/>
              </a:rPr>
              <a:t>from</a:t>
            </a:r>
            <a:r>
              <a:rPr lang="de-DE" dirty="0">
                <a:latin typeface="Abadi Extra Light" panose="020B0204020104020204" pitchFamily="34" charset="0"/>
              </a:rPr>
              <a:t> Internet and Communities </a:t>
            </a:r>
          </a:p>
          <a:p>
            <a:r>
              <a:rPr lang="de-DE" sz="1400" dirty="0">
                <a:solidFill>
                  <a:schemeClr val="accent2">
                    <a:lumMod val="75000"/>
                  </a:schemeClr>
                </a:solidFill>
                <a:hlinkClick r:id="rId2">
                  <a:extLst>
                    <a:ext uri="{A12FA001-AC4F-418D-AE19-62706E023703}">
                      <ahyp:hlinkClr xmlns:ahyp="http://schemas.microsoft.com/office/drawing/2018/hyperlinkcolor" val="tx"/>
                    </a:ext>
                  </a:extLst>
                </a:hlinkClick>
              </a:rPr>
              <a:t>https://cseweb.ucsd.edu/~jmcauley/datasets.html#goodreads</a:t>
            </a:r>
            <a:endParaRPr lang="de-DE" sz="1400" dirty="0">
              <a:solidFill>
                <a:schemeClr val="accent2">
                  <a:lumMod val="75000"/>
                </a:schemeClr>
              </a:solidFill>
            </a:endParaRPr>
          </a:p>
          <a:p>
            <a:r>
              <a:rPr lang="de-DE" sz="1400" dirty="0">
                <a:solidFill>
                  <a:schemeClr val="accent2">
                    <a:lumMod val="75000"/>
                  </a:schemeClr>
                </a:solidFill>
                <a:hlinkClick r:id="rId3">
                  <a:extLst>
                    <a:ext uri="{A12FA001-AC4F-418D-AE19-62706E023703}">
                      <ahyp:hlinkClr xmlns:ahyp="http://schemas.microsoft.com/office/drawing/2018/hyperlinkcolor" val="tx"/>
                    </a:ext>
                  </a:extLst>
                </a:hlinkClick>
              </a:rPr>
              <a:t>http://u.cs.biu.ac.il/~koppel/BlogCorpus.htm</a:t>
            </a:r>
            <a:endParaRPr lang="de-DE" sz="1400" dirty="0">
              <a:solidFill>
                <a:schemeClr val="accent2">
                  <a:lumMod val="75000"/>
                </a:schemeClr>
              </a:solidFill>
            </a:endParaRPr>
          </a:p>
          <a:p>
            <a:r>
              <a:rPr lang="de-DE" sz="1400" dirty="0">
                <a:solidFill>
                  <a:schemeClr val="accent2">
                    <a:lumMod val="75000"/>
                  </a:schemeClr>
                </a:solidFill>
                <a:hlinkClick r:id="rId4">
                  <a:extLst>
                    <a:ext uri="{A12FA001-AC4F-418D-AE19-62706E023703}">
                      <ahyp:hlinkClr xmlns:ahyp="http://schemas.microsoft.com/office/drawing/2018/hyperlinkcolor" val="tx"/>
                    </a:ext>
                  </a:extLst>
                </a:hlinkClick>
              </a:rPr>
              <a:t>https://blog.cambridgespark.com/50-free-machine-learning-</a:t>
            </a:r>
          </a:p>
          <a:p>
            <a:r>
              <a:rPr lang="de-DE" sz="1400" dirty="0">
                <a:solidFill>
                  <a:schemeClr val="accent2">
                    <a:lumMod val="75000"/>
                  </a:schemeClr>
                </a:solidFill>
                <a:hlinkClick r:id="rId4">
                  <a:extLst>
                    <a:ext uri="{A12FA001-AC4F-418D-AE19-62706E023703}">
                      <ahyp:hlinkClr xmlns:ahyp="http://schemas.microsoft.com/office/drawing/2018/hyperlinkcolor" val="tx"/>
                    </a:ext>
                  </a:extLst>
                </a:hlinkClick>
              </a:rPr>
              <a:t>datasets-natural-language-processing-d88fb9c5c8da</a:t>
            </a:r>
            <a:endParaRPr lang="de-DE" sz="1400" dirty="0">
              <a:solidFill>
                <a:schemeClr val="accent2">
                  <a:lumMod val="75000"/>
                </a:schemeClr>
              </a:solidFill>
            </a:endParaRPr>
          </a:p>
          <a:p>
            <a:endParaRPr lang="de-DE" sz="1200" dirty="0">
              <a:solidFill>
                <a:schemeClr val="accent2">
                  <a:lumMod val="75000"/>
                </a:schemeClr>
              </a:solidFill>
              <a:latin typeface="Abadi Extra Light" panose="020B0204020104020204" pitchFamily="34" charset="0"/>
            </a:endParaRPr>
          </a:p>
          <a:p>
            <a:r>
              <a:rPr lang="de-DE" dirty="0">
                <a:latin typeface="Abadi Extra Light" panose="020B0204020104020204" pitchFamily="34" charset="0"/>
              </a:rPr>
              <a:t>Etc. </a:t>
            </a:r>
          </a:p>
          <a:p>
            <a:r>
              <a:rPr lang="en-US" dirty="0" err="1">
                <a:latin typeface="Abadi Extra Light" panose="020B0204020104020204" pitchFamily="34" charset="0"/>
              </a:rPr>
              <a:t>Aroud</a:t>
            </a:r>
            <a:r>
              <a:rPr lang="en-US" dirty="0">
                <a:latin typeface="Abadi Extra Light" panose="020B0204020104020204" pitchFamily="34" charset="0"/>
              </a:rPr>
              <a:t> 0.5 million to 1 million available </a:t>
            </a:r>
          </a:p>
        </p:txBody>
      </p:sp>
    </p:spTree>
    <p:extLst>
      <p:ext uri="{BB962C8B-B14F-4D97-AF65-F5344CB8AC3E}">
        <p14:creationId xmlns:p14="http://schemas.microsoft.com/office/powerpoint/2010/main" val="39328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945A-D751-46B6-94C6-1E0F3769B392}"/>
              </a:ext>
            </a:extLst>
          </p:cNvPr>
          <p:cNvSpPr>
            <a:spLocks noGrp="1"/>
          </p:cNvSpPr>
          <p:nvPr>
            <p:ph type="title"/>
          </p:nvPr>
        </p:nvSpPr>
        <p:spPr/>
        <p:txBody>
          <a:bodyPr/>
          <a:lstStyle/>
          <a:p>
            <a:r>
              <a:rPr lang="de-DE" dirty="0">
                <a:latin typeface="Open Sans" panose="020B0606030504020204" pitchFamily="34" charset="0"/>
                <a:ea typeface="Open Sans" panose="020B0606030504020204" pitchFamily="34" charset="0"/>
                <a:cs typeface="Open Sans" panose="020B0606030504020204" pitchFamily="34" charset="0"/>
              </a:rPr>
              <a:t>Train </a:t>
            </a:r>
            <a:r>
              <a:rPr lang="de-DE" dirty="0" err="1">
                <a:latin typeface="Open Sans" panose="020B0606030504020204" pitchFamily="34" charset="0"/>
                <a:ea typeface="Open Sans" panose="020B0606030504020204" pitchFamily="34" charset="0"/>
                <a:cs typeface="Open Sans" panose="020B0606030504020204" pitchFamily="34" charset="0"/>
              </a:rPr>
              <a:t>the</a:t>
            </a:r>
            <a:r>
              <a:rPr lang="de-DE" dirty="0">
                <a:latin typeface="Open Sans" panose="020B0606030504020204" pitchFamily="34" charset="0"/>
                <a:ea typeface="Open Sans" panose="020B0606030504020204" pitchFamily="34" charset="0"/>
                <a:cs typeface="Open Sans" panose="020B0606030504020204" pitchFamily="34" charset="0"/>
              </a:rPr>
              <a:t> ML Model </a:t>
            </a:r>
          </a:p>
        </p:txBody>
      </p:sp>
      <p:sp>
        <p:nvSpPr>
          <p:cNvPr id="3" name="Inhaltsplatzhalter 2">
            <a:extLst>
              <a:ext uri="{FF2B5EF4-FFF2-40B4-BE49-F238E27FC236}">
                <a16:creationId xmlns:a16="http://schemas.microsoft.com/office/drawing/2014/main" id="{D0D02D9C-B473-4396-A708-0EE1FF887294}"/>
              </a:ext>
            </a:extLst>
          </p:cNvPr>
          <p:cNvSpPr>
            <a:spLocks noGrp="1"/>
          </p:cNvSpPr>
          <p:nvPr>
            <p:ph idx="1"/>
          </p:nvPr>
        </p:nvSpPr>
        <p:spPr/>
        <p:txBody>
          <a:bodyPr>
            <a:normAutofit lnSpcReduction="10000"/>
          </a:bodyPr>
          <a:lstStyle/>
          <a:p>
            <a:r>
              <a:rPr lang="de-DE" dirty="0">
                <a:latin typeface="Abadi Extra Light" panose="020B0204020104020204" pitchFamily="34" charset="0"/>
              </a:rPr>
              <a:t>RNN - </a:t>
            </a:r>
            <a:r>
              <a:rPr lang="de-DE" dirty="0" err="1">
                <a:latin typeface="Abadi Extra Light" panose="020B0204020104020204" pitchFamily="34" charset="0"/>
              </a:rPr>
              <a:t>Recurrant</a:t>
            </a:r>
            <a:r>
              <a:rPr lang="de-DE" dirty="0">
                <a:latin typeface="Abadi Extra Light" panose="020B0204020104020204" pitchFamily="34" charset="0"/>
              </a:rPr>
              <a:t> </a:t>
            </a:r>
            <a:r>
              <a:rPr lang="de-DE" dirty="0" err="1">
                <a:latin typeface="Abadi Extra Light" panose="020B0204020104020204" pitchFamily="34" charset="0"/>
              </a:rPr>
              <a:t>neural</a:t>
            </a:r>
            <a:r>
              <a:rPr lang="de-DE" dirty="0">
                <a:latin typeface="Abadi Extra Light" panose="020B0204020104020204" pitchFamily="34" charset="0"/>
              </a:rPr>
              <a:t> network</a:t>
            </a:r>
          </a:p>
          <a:p>
            <a:endParaRPr lang="de-DE" dirty="0">
              <a:latin typeface="Abadi Extra Light" panose="020B0204020104020204" pitchFamily="34" charset="0"/>
            </a:endParaRPr>
          </a:p>
          <a:p>
            <a:endParaRPr lang="de-DE" dirty="0">
              <a:latin typeface="Abadi Extra Light" panose="020B0204020104020204" pitchFamily="34" charset="0"/>
            </a:endParaRPr>
          </a:p>
          <a:p>
            <a:endParaRPr lang="de-DE" dirty="0">
              <a:latin typeface="Abadi Extra Light" panose="020B0204020104020204" pitchFamily="34" charset="0"/>
            </a:endParaRPr>
          </a:p>
          <a:p>
            <a:endParaRPr lang="de-DE" dirty="0">
              <a:latin typeface="Abadi Extra Light" panose="020B0204020104020204" pitchFamily="34" charset="0"/>
            </a:endParaRPr>
          </a:p>
          <a:p>
            <a:pPr marL="0" indent="0">
              <a:buNone/>
            </a:pPr>
            <a:endParaRPr lang="de-DE" dirty="0">
              <a:latin typeface="Abadi Extra Light" panose="020B0204020104020204" pitchFamily="34" charset="0"/>
            </a:endParaRPr>
          </a:p>
          <a:p>
            <a:r>
              <a:rPr lang="en-US" i="1" dirty="0"/>
              <a:t>“A recurrent neural network model is born with the capability to process long sequential data”</a:t>
            </a:r>
            <a:endParaRPr lang="en-US" i="1" dirty="0">
              <a:latin typeface="Abadi Extra Light" panose="020B0204020104020204" pitchFamily="34" charset="0"/>
            </a:endParaRPr>
          </a:p>
          <a:p>
            <a:r>
              <a:rPr lang="en-US" dirty="0">
                <a:latin typeface="Abadi Extra Light" panose="020B0204020104020204" pitchFamily="34" charset="0"/>
              </a:rPr>
              <a:t>the network takes time into account</a:t>
            </a:r>
          </a:p>
          <a:p>
            <a:endParaRPr lang="en-US" dirty="0"/>
          </a:p>
          <a:p>
            <a:endParaRPr lang="de-DE" dirty="0"/>
          </a:p>
        </p:txBody>
      </p:sp>
      <p:pic>
        <p:nvPicPr>
          <p:cNvPr id="5" name="Grafik 4" descr="Ein Bild, das Himmel enthält.&#10;&#10;Automatisch generierte Beschreibung">
            <a:extLst>
              <a:ext uri="{FF2B5EF4-FFF2-40B4-BE49-F238E27FC236}">
                <a16:creationId xmlns:a16="http://schemas.microsoft.com/office/drawing/2014/main" id="{D7F8F2D0-02E1-4F2A-B669-5CC631280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1040"/>
            <a:ext cx="5952259" cy="2212552"/>
          </a:xfrm>
          <a:prstGeom prst="rect">
            <a:avLst/>
          </a:prstGeom>
        </p:spPr>
      </p:pic>
    </p:spTree>
    <p:extLst>
      <p:ext uri="{BB962C8B-B14F-4D97-AF65-F5344CB8AC3E}">
        <p14:creationId xmlns:p14="http://schemas.microsoft.com/office/powerpoint/2010/main" val="336982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E70F2-BCAD-4D02-BEF8-75B8E1EDF0D2}"/>
              </a:ext>
            </a:extLst>
          </p:cNvPr>
          <p:cNvSpPr>
            <a:spLocks noGrp="1"/>
          </p:cNvSpPr>
          <p:nvPr>
            <p:ph type="title"/>
          </p:nvPr>
        </p:nvSpPr>
        <p:spPr/>
        <p:txBody>
          <a:bodyPr/>
          <a:lstStyle/>
          <a:p>
            <a:r>
              <a:rPr lang="de-DE" dirty="0" err="1">
                <a:latin typeface="Open Sans" panose="020B0606030504020204" pitchFamily="34" charset="0"/>
                <a:ea typeface="Open Sans" panose="020B0606030504020204" pitchFamily="34" charset="0"/>
                <a:cs typeface="Open Sans" panose="020B0606030504020204" pitchFamily="34" charset="0"/>
              </a:rPr>
              <a:t>Predict</a:t>
            </a:r>
            <a:r>
              <a:rPr lang="de-DE" dirty="0">
                <a:latin typeface="Open Sans" panose="020B0606030504020204" pitchFamily="34" charset="0"/>
                <a:ea typeface="Open Sans" panose="020B0606030504020204" pitchFamily="34" charset="0"/>
                <a:cs typeface="Open Sans" panose="020B0606030504020204" pitchFamily="34" charset="0"/>
              </a:rPr>
              <a:t> </a:t>
            </a:r>
            <a:r>
              <a:rPr lang="de-DE" dirty="0" err="1">
                <a:latin typeface="Open Sans" panose="020B0606030504020204" pitchFamily="34" charset="0"/>
                <a:ea typeface="Open Sans" panose="020B0606030504020204" pitchFamily="34" charset="0"/>
                <a:cs typeface="Open Sans" panose="020B0606030504020204" pitchFamily="34" charset="0"/>
              </a:rPr>
              <a:t>using</a:t>
            </a:r>
            <a:r>
              <a:rPr lang="de-DE" dirty="0">
                <a:latin typeface="Open Sans" panose="020B0606030504020204" pitchFamily="34" charset="0"/>
                <a:ea typeface="Open Sans" panose="020B0606030504020204" pitchFamily="34" charset="0"/>
                <a:cs typeface="Open Sans" panose="020B0606030504020204" pitchFamily="34" charset="0"/>
              </a:rPr>
              <a:t> </a:t>
            </a:r>
            <a:r>
              <a:rPr lang="de-DE" dirty="0" err="1">
                <a:latin typeface="Open Sans" panose="020B0606030504020204" pitchFamily="34" charset="0"/>
                <a:ea typeface="Open Sans" panose="020B0606030504020204" pitchFamily="34" charset="0"/>
                <a:cs typeface="Open Sans" panose="020B0606030504020204" pitchFamily="34" charset="0"/>
              </a:rPr>
              <a:t>the</a:t>
            </a:r>
            <a:r>
              <a:rPr lang="de-DE" dirty="0">
                <a:latin typeface="Open Sans" panose="020B0606030504020204" pitchFamily="34" charset="0"/>
                <a:ea typeface="Open Sans" panose="020B0606030504020204" pitchFamily="34" charset="0"/>
                <a:cs typeface="Open Sans" panose="020B0606030504020204" pitchFamily="34" charset="0"/>
              </a:rPr>
              <a:t> Model </a:t>
            </a:r>
          </a:p>
        </p:txBody>
      </p:sp>
      <p:sp>
        <p:nvSpPr>
          <p:cNvPr id="3" name="Inhaltsplatzhalter 2">
            <a:extLst>
              <a:ext uri="{FF2B5EF4-FFF2-40B4-BE49-F238E27FC236}">
                <a16:creationId xmlns:a16="http://schemas.microsoft.com/office/drawing/2014/main" id="{43E1DED4-DEB2-413B-80F7-EEA6AB964CDC}"/>
              </a:ext>
            </a:extLst>
          </p:cNvPr>
          <p:cNvSpPr>
            <a:spLocks noGrp="1"/>
          </p:cNvSpPr>
          <p:nvPr>
            <p:ph idx="1"/>
          </p:nvPr>
        </p:nvSpPr>
        <p:spPr/>
        <p:txBody>
          <a:bodyPr/>
          <a:lstStyle/>
          <a:p>
            <a:r>
              <a:rPr lang="de-DE" sz="3600" dirty="0">
                <a:latin typeface="Abadi Extra Light" panose="020B0204020104020204" pitchFamily="34" charset="0"/>
              </a:rPr>
              <a:t>Car, </a:t>
            </a:r>
            <a:r>
              <a:rPr lang="de-DE" sz="3600" dirty="0" err="1">
                <a:latin typeface="Abadi Extra Light" panose="020B0204020104020204" pitchFamily="34" charset="0"/>
              </a:rPr>
              <a:t>Cleaning</a:t>
            </a:r>
            <a:r>
              <a:rPr lang="de-DE" sz="3600" dirty="0">
                <a:latin typeface="Abadi Extra Light" panose="020B0204020104020204" pitchFamily="34" charset="0"/>
              </a:rPr>
              <a:t>, </a:t>
            </a:r>
            <a:r>
              <a:rPr lang="de-DE" sz="3600" dirty="0" err="1">
                <a:latin typeface="Abadi Extra Light" panose="020B0204020104020204" pitchFamily="34" charset="0"/>
              </a:rPr>
              <a:t>physical</a:t>
            </a:r>
            <a:r>
              <a:rPr lang="de-DE" sz="3600" dirty="0">
                <a:latin typeface="Abadi Extra Light" panose="020B0204020104020204" pitchFamily="34" charset="0"/>
              </a:rPr>
              <a:t> </a:t>
            </a:r>
            <a:r>
              <a:rPr lang="de-DE" sz="3600" dirty="0" err="1">
                <a:latin typeface="Abadi Extra Light" panose="020B0204020104020204" pitchFamily="34" charset="0"/>
              </a:rPr>
              <a:t>work</a:t>
            </a:r>
            <a:endParaRPr lang="de-DE" sz="3600" dirty="0">
              <a:latin typeface="Abadi Extra Light" panose="020B0204020104020204" pitchFamily="34" charset="0"/>
            </a:endParaRPr>
          </a:p>
          <a:p>
            <a:r>
              <a:rPr lang="de-DE" sz="3600" dirty="0">
                <a:latin typeface="Abadi Extra Light" panose="020B0204020104020204" pitchFamily="34" charset="0"/>
                <a:sym typeface="Wingdings" panose="05000000000000000000" pitchFamily="2" charset="2"/>
              </a:rPr>
              <a:t> Mobile, Smart Watch, MP3-Player etc. </a:t>
            </a:r>
          </a:p>
          <a:p>
            <a:endParaRPr lang="en-US" dirty="0">
              <a:latin typeface="Abadi Extra Light" panose="020B0204020104020204" pitchFamily="34" charset="0"/>
              <a:sym typeface="Wingdings" panose="05000000000000000000" pitchFamily="2" charset="2"/>
            </a:endParaRPr>
          </a:p>
          <a:p>
            <a:r>
              <a:rPr lang="en-US" dirty="0">
                <a:latin typeface="Abadi Extra Light" panose="020B0204020104020204" pitchFamily="34" charset="0"/>
                <a:sym typeface="Wingdings" panose="05000000000000000000" pitchFamily="2" charset="2"/>
              </a:rPr>
              <a:t>Needs a big data Set! </a:t>
            </a:r>
          </a:p>
          <a:p>
            <a:r>
              <a:rPr lang="en-US" dirty="0">
                <a:latin typeface="Abadi Extra Light" panose="020B0204020104020204" pitchFamily="34" charset="0"/>
                <a:sym typeface="Wingdings" panose="05000000000000000000" pitchFamily="2" charset="2"/>
              </a:rPr>
              <a:t>The model probably doesn't need to be trained very often, because summarizing texts has often been done with machine learning and the community is very extended and this task has been done often. </a:t>
            </a:r>
            <a:endParaRPr lang="de-DE" dirty="0">
              <a:latin typeface="Abadi Extra Light" panose="020B0204020104020204" pitchFamily="34" charset="0"/>
              <a:sym typeface="Wingdings" panose="05000000000000000000" pitchFamily="2" charset="2"/>
            </a:endParaRPr>
          </a:p>
        </p:txBody>
      </p:sp>
    </p:spTree>
    <p:extLst>
      <p:ext uri="{BB962C8B-B14F-4D97-AF65-F5344CB8AC3E}">
        <p14:creationId xmlns:p14="http://schemas.microsoft.com/office/powerpoint/2010/main" val="249838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B6C3-80F3-4574-A4DD-BA2877798F84}"/>
              </a:ext>
            </a:extLst>
          </p:cNvPr>
          <p:cNvSpPr>
            <a:spLocks noGrp="1"/>
          </p:cNvSpPr>
          <p:nvPr>
            <p:ph type="title"/>
          </p:nvPr>
        </p:nvSpPr>
        <p:spPr/>
        <p:txBody>
          <a:bodyPr/>
          <a:lstStyle/>
          <a:p>
            <a:r>
              <a:rPr lang="de-DE" dirty="0" err="1"/>
              <a:t>Examples</a:t>
            </a:r>
            <a:r>
              <a:rPr lang="de-DE" dirty="0"/>
              <a:t> …</a:t>
            </a:r>
          </a:p>
        </p:txBody>
      </p:sp>
      <p:pic>
        <p:nvPicPr>
          <p:cNvPr id="5" name="output">
            <a:hlinkClick r:id="" action="ppaction://media"/>
            <a:extLst>
              <a:ext uri="{FF2B5EF4-FFF2-40B4-BE49-F238E27FC236}">
                <a16:creationId xmlns:a16="http://schemas.microsoft.com/office/drawing/2014/main" id="{36251D4C-CF95-4D88-8C3E-BF0FD4DCACB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056582" y="2139950"/>
            <a:ext cx="2800350" cy="2800350"/>
          </a:xfrm>
          <a:prstGeom prst="rect">
            <a:avLst/>
          </a:prstGeom>
        </p:spPr>
      </p:pic>
      <p:pic>
        <p:nvPicPr>
          <p:cNvPr id="3" name="output">
            <a:hlinkClick r:id="" action="ppaction://media"/>
            <a:extLst>
              <a:ext uri="{FF2B5EF4-FFF2-40B4-BE49-F238E27FC236}">
                <a16:creationId xmlns:a16="http://schemas.microsoft.com/office/drawing/2014/main" id="{8654C23C-168B-4077-B51A-974FB351F4FD}"/>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884941" y="2461201"/>
            <a:ext cx="2225098" cy="2225098"/>
          </a:xfrm>
          <a:prstGeom prst="rect">
            <a:avLst/>
          </a:prstGeom>
        </p:spPr>
      </p:pic>
    </p:spTree>
    <p:extLst>
      <p:ext uri="{BB962C8B-B14F-4D97-AF65-F5344CB8AC3E}">
        <p14:creationId xmlns:p14="http://schemas.microsoft.com/office/powerpoint/2010/main" val="256635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72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8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CDCE3-0944-4F2B-8142-938A59A7A2A1}"/>
              </a:ext>
            </a:extLst>
          </p:cNvPr>
          <p:cNvSpPr>
            <a:spLocks noGrp="1"/>
          </p:cNvSpPr>
          <p:nvPr>
            <p:ph type="title"/>
          </p:nvPr>
        </p:nvSpPr>
        <p:spPr/>
        <p:txBody>
          <a:bodyPr/>
          <a:lstStyle/>
          <a:p>
            <a:r>
              <a:rPr lang="de-DE" dirty="0"/>
              <a:t>1984</a:t>
            </a:r>
          </a:p>
        </p:txBody>
      </p:sp>
      <p:pic>
        <p:nvPicPr>
          <p:cNvPr id="5" name="Inhaltsplatzhalter 4">
            <a:extLst>
              <a:ext uri="{FF2B5EF4-FFF2-40B4-BE49-F238E27FC236}">
                <a16:creationId xmlns:a16="http://schemas.microsoft.com/office/drawing/2014/main" id="{F1BBAB71-B740-4752-88C7-328728D1C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150" y="1690688"/>
            <a:ext cx="4073525" cy="4073525"/>
          </a:xfrm>
        </p:spPr>
      </p:pic>
      <p:sp>
        <p:nvSpPr>
          <p:cNvPr id="6" name="Rechteck 5">
            <a:extLst>
              <a:ext uri="{FF2B5EF4-FFF2-40B4-BE49-F238E27FC236}">
                <a16:creationId xmlns:a16="http://schemas.microsoft.com/office/drawing/2014/main" id="{EF3E0BF0-1428-4D5E-A1F5-AE712A1A8B8A}"/>
              </a:ext>
            </a:extLst>
          </p:cNvPr>
          <p:cNvSpPr/>
          <p:nvPr/>
        </p:nvSpPr>
        <p:spPr>
          <a:xfrm>
            <a:off x="6826250" y="1909325"/>
            <a:ext cx="3911600" cy="4062651"/>
          </a:xfrm>
          <a:prstGeom prst="rect">
            <a:avLst/>
          </a:prstGeom>
        </p:spPr>
        <p:txBody>
          <a:bodyPr wrap="square">
            <a:spAutoFit/>
          </a:bodyPr>
          <a:lstStyle/>
          <a:p>
            <a:pPr algn="ctr"/>
            <a:r>
              <a:rPr lang="en-US" sz="2400" b="1" dirty="0"/>
              <a:t>big brother is watching you it was a bright cold day in </a:t>
            </a:r>
            <a:r>
              <a:rPr lang="en-US" sz="2400" b="1" dirty="0" err="1"/>
              <a:t>april</a:t>
            </a:r>
            <a:r>
              <a:rPr lang="en-US" sz="2400" b="1" dirty="0"/>
              <a:t> and the clocks were striking thirteen </a:t>
            </a:r>
            <a:r>
              <a:rPr lang="en-US" sz="2400" b="1" dirty="0" err="1"/>
              <a:t>winston</a:t>
            </a:r>
            <a:r>
              <a:rPr lang="en-US" sz="2400" b="1" dirty="0"/>
              <a:t> smith hurried home to victory mansions with his enormous the face of a handsome man of about </a:t>
            </a:r>
            <a:r>
              <a:rPr lang="en-US" sz="2400" b="1" dirty="0" err="1"/>
              <a:t>fortyfive</a:t>
            </a:r>
            <a:r>
              <a:rPr lang="en-US" sz="2400" b="1" dirty="0"/>
              <a:t> with a large black moustache the man s eyes seemed to follow</a:t>
            </a:r>
            <a:endParaRPr lang="en-US" sz="2400" dirty="0"/>
          </a:p>
          <a:p>
            <a:pPr algn="ctr"/>
            <a:endParaRPr lang="en-US" b="0" i="0" dirty="0">
              <a:effectLst/>
              <a:latin typeface="Roboto" panose="02000000000000000000" pitchFamily="2" charset="0"/>
            </a:endParaRPr>
          </a:p>
        </p:txBody>
      </p:sp>
    </p:spTree>
    <p:extLst>
      <p:ext uri="{BB962C8B-B14F-4D97-AF65-F5344CB8AC3E}">
        <p14:creationId xmlns:p14="http://schemas.microsoft.com/office/powerpoint/2010/main" val="16219247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Breitbild</PresentationFormat>
  <Paragraphs>36</Paragraphs>
  <Slides>7</Slides>
  <Notes>0</Notes>
  <HiddenSlides>0</HiddenSlides>
  <MMClips>2</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7</vt:i4>
      </vt:variant>
    </vt:vector>
  </HeadingPairs>
  <TitlesOfParts>
    <vt:vector size="15" baseType="lpstr">
      <vt:lpstr>Abadi Extra Light</vt:lpstr>
      <vt:lpstr>Aharoni</vt:lpstr>
      <vt:lpstr>Arial</vt:lpstr>
      <vt:lpstr>Calibri</vt:lpstr>
      <vt:lpstr>Calibri Light</vt:lpstr>
      <vt:lpstr>Open Sans</vt:lpstr>
      <vt:lpstr>Roboto</vt:lpstr>
      <vt:lpstr>Office</vt:lpstr>
      <vt:lpstr>Text-to-Speech, Text Summarizer </vt:lpstr>
      <vt:lpstr>Frame the ML Problem </vt:lpstr>
      <vt:lpstr>Prepare the Data</vt:lpstr>
      <vt:lpstr>Train the ML Model </vt:lpstr>
      <vt:lpstr>Predict using the Model </vt:lpstr>
      <vt:lpstr>Examples …</vt:lpstr>
      <vt:lpstr>1984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Text-to-Speech</dc:title>
  <dc:creator>susanne clara</dc:creator>
  <cp:lastModifiedBy>susanne clara</cp:lastModifiedBy>
  <cp:revision>25</cp:revision>
  <dcterms:created xsi:type="dcterms:W3CDTF">2019-07-09T23:25:08Z</dcterms:created>
  <dcterms:modified xsi:type="dcterms:W3CDTF">2019-07-13T10:46:10Z</dcterms:modified>
</cp:coreProperties>
</file>