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864" autoAdjust="0"/>
  </p:normalViewPr>
  <p:slideViewPr>
    <p:cSldViewPr snapToGrid="0">
      <p:cViewPr varScale="1">
        <p:scale>
          <a:sx n="50" d="100"/>
          <a:sy n="50" d="100"/>
        </p:scale>
        <p:origin x="14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62C35-20A7-49C8-94B8-BDDAA06560BF}" type="datetimeFigureOut">
              <a:rPr lang="en-US" smtClean="0"/>
              <a:t>10/17/2016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DBD44-4EEE-4BEB-A36D-E7F176F50BC6}" type="slidenum">
              <a:rPr lang="en-US" smtClean="0"/>
              <a:t>‹#›</a:t>
            </a:fld>
            <a:endParaRPr lang="en-US"/>
          </a:p>
        </p:txBody>
      </p:sp>
    </p:spTree>
    <p:extLst>
      <p:ext uri="{BB962C8B-B14F-4D97-AF65-F5344CB8AC3E}">
        <p14:creationId xmlns:p14="http://schemas.microsoft.com/office/powerpoint/2010/main" val="67473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3DBD44-4EEE-4BEB-A36D-E7F176F50BC6}" type="slidenum">
              <a:rPr lang="en-US" smtClean="0"/>
              <a:t>16</a:t>
            </a:fld>
            <a:endParaRPr lang="en-US"/>
          </a:p>
        </p:txBody>
      </p:sp>
    </p:spTree>
    <p:extLst>
      <p:ext uri="{BB962C8B-B14F-4D97-AF65-F5344CB8AC3E}">
        <p14:creationId xmlns:p14="http://schemas.microsoft.com/office/powerpoint/2010/main" val="316191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同步串行接口技术</a:t>
            </a:r>
            <a:endParaRPr lang="en-US" dirty="0"/>
          </a:p>
        </p:txBody>
      </p:sp>
      <p:sp>
        <p:nvSpPr>
          <p:cNvPr id="4" name="Slide Number Placeholder 3"/>
          <p:cNvSpPr>
            <a:spLocks noGrp="1"/>
          </p:cNvSpPr>
          <p:nvPr>
            <p:ph type="sldNum" sz="quarter" idx="10"/>
          </p:nvPr>
        </p:nvSpPr>
        <p:spPr/>
        <p:txBody>
          <a:bodyPr/>
          <a:lstStyle/>
          <a:p>
            <a:fld id="{443DBD44-4EEE-4BEB-A36D-E7F176F50BC6}" type="slidenum">
              <a:rPr lang="en-US" smtClean="0"/>
              <a:t>27</a:t>
            </a:fld>
            <a:endParaRPr lang="en-US"/>
          </a:p>
        </p:txBody>
      </p:sp>
    </p:spTree>
    <p:extLst>
      <p:ext uri="{BB962C8B-B14F-4D97-AF65-F5344CB8AC3E}">
        <p14:creationId xmlns:p14="http://schemas.microsoft.com/office/powerpoint/2010/main" val="312802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Reduced size sub-area sets are captured to detect if and where a finger is placed on the sensor, without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doing a full image capture. This decreases capture response time and improves performance. The sensor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uses 12 pre-defined sub-areas of 8x8 pixels each. These sub-areas are arranged in four evenly distributed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rows. Each of the four rows has three sub-areas, which are evenly distributed, horizontally.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43DBD44-4EEE-4BEB-A36D-E7F176F50BC6}" type="slidenum">
              <a:rPr lang="en-US" smtClean="0"/>
              <a:t>31</a:t>
            </a:fld>
            <a:endParaRPr lang="en-US"/>
          </a:p>
        </p:txBody>
      </p:sp>
    </p:spTree>
    <p:extLst>
      <p:ext uri="{BB962C8B-B14F-4D97-AF65-F5344CB8AC3E}">
        <p14:creationId xmlns:p14="http://schemas.microsoft.com/office/powerpoint/2010/main" val="17973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87962-91E3-426F-A683-24613711461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49241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7962-91E3-426F-A683-24613711461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220900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7962-91E3-426F-A683-24613711461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169022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7962-91E3-426F-A683-24613711461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88914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87962-91E3-426F-A683-246137114616}"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309848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387962-91E3-426F-A683-24613711461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362472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387962-91E3-426F-A683-246137114616}"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257790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387962-91E3-426F-A683-246137114616}"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2244580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87962-91E3-426F-A683-246137114616}"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75163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87962-91E3-426F-A683-24613711461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167363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87962-91E3-426F-A683-246137114616}"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24C86-3127-4423-8A88-18A9A1C07C4C}" type="slidenum">
              <a:rPr lang="en-US" smtClean="0"/>
              <a:t>‹#›</a:t>
            </a:fld>
            <a:endParaRPr lang="en-US"/>
          </a:p>
        </p:txBody>
      </p:sp>
    </p:spTree>
    <p:extLst>
      <p:ext uri="{BB962C8B-B14F-4D97-AF65-F5344CB8AC3E}">
        <p14:creationId xmlns:p14="http://schemas.microsoft.com/office/powerpoint/2010/main" val="1411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87962-91E3-426F-A683-246137114616}" type="datetimeFigureOut">
              <a:rPr lang="en-US" smtClean="0"/>
              <a:t>10/17/2016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24C86-3127-4423-8A88-18A9A1C07C4C}" type="slidenum">
              <a:rPr lang="en-US" smtClean="0"/>
              <a:t>‹#›</a:t>
            </a:fld>
            <a:endParaRPr lang="en-US"/>
          </a:p>
        </p:txBody>
      </p:sp>
    </p:spTree>
    <p:extLst>
      <p:ext uri="{BB962C8B-B14F-4D97-AF65-F5344CB8AC3E}">
        <p14:creationId xmlns:p14="http://schemas.microsoft.com/office/powerpoint/2010/main" val="29604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iezoelectricity" TargetMode="External"/><Relationship Id="rId2" Type="http://schemas.openxmlformats.org/officeDocument/2006/relationships/hyperlink" Target="https://en.wikipedia.org/wiki/Medical_ultrasonography" TargetMode="External"/><Relationship Id="rId1" Type="http://schemas.openxmlformats.org/officeDocument/2006/relationships/slideLayout" Target="../slideLayouts/slideLayout2.xml"/><Relationship Id="rId5" Type="http://schemas.openxmlformats.org/officeDocument/2006/relationships/hyperlink" Target="https://en.wikipedia.org/wiki/Fingerprint_recognition#cite_note-4" TargetMode="External"/><Relationship Id="rId4" Type="http://schemas.openxmlformats.org/officeDocument/2006/relationships/hyperlink" Target="https://en.wikipedia.org/wiki/Fingerprint_recognition#cite_note-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apacitor" TargetMode="External"/><Relationship Id="rId2" Type="http://schemas.openxmlformats.org/officeDocument/2006/relationships/hyperlink" Target="https://en.wikipedia.org/wiki/Capacitance" TargetMode="External"/><Relationship Id="rId1" Type="http://schemas.openxmlformats.org/officeDocument/2006/relationships/slideLayout" Target="../slideLayouts/slideLayout2.xml"/><Relationship Id="rId6" Type="http://schemas.openxmlformats.org/officeDocument/2006/relationships/hyperlink" Target="https://en.wikipedia.org/wiki/Dielectric_constant" TargetMode="External"/><Relationship Id="rId5" Type="http://schemas.openxmlformats.org/officeDocument/2006/relationships/hyperlink" Target="https://en.wikipedia.org/wiki/Dielectric" TargetMode="External"/><Relationship Id="rId4" Type="http://schemas.openxmlformats.org/officeDocument/2006/relationships/hyperlink" Target="https://en.wikipedia.org/wiki/Conductiv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hyperlink" Target="https://en.wikipedia.org/wiki/Algorithm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kin" TargetMode="External"/><Relationship Id="rId2" Type="http://schemas.openxmlformats.org/officeDocument/2006/relationships/hyperlink" Target="https://en.wikipedia.org/wiki/Fingerprint_recognition#endnote_ja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Whorl_(fingerpri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inutia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igital_camera" TargetMode="External"/><Relationship Id="rId2" Type="http://schemas.openxmlformats.org/officeDocument/2006/relationships/hyperlink" Target="https://en.wikipedia.org/wiki/Visible_ligh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FingerPrint</a:t>
            </a:r>
            <a:r>
              <a:rPr lang="en-US" dirty="0" smtClean="0"/>
              <a:t> Introduction</a:t>
            </a:r>
            <a:endParaRPr lang="en-US" dirty="0"/>
          </a:p>
        </p:txBody>
      </p:sp>
      <p:sp>
        <p:nvSpPr>
          <p:cNvPr id="3" name="Subtitle 2"/>
          <p:cNvSpPr>
            <a:spLocks noGrp="1"/>
          </p:cNvSpPr>
          <p:nvPr>
            <p:ph type="subTitle" idx="1"/>
          </p:nvPr>
        </p:nvSpPr>
        <p:spPr/>
        <p:txBody>
          <a:bodyPr/>
          <a:lstStyle/>
          <a:p>
            <a:r>
              <a:rPr lang="en-US" dirty="0" smtClean="0"/>
              <a:t>Wei Deng</a:t>
            </a:r>
            <a:endParaRPr lang="en-US" dirty="0"/>
          </a:p>
        </p:txBody>
      </p:sp>
    </p:spTree>
    <p:extLst>
      <p:ext uri="{BB962C8B-B14F-4D97-AF65-F5344CB8AC3E}">
        <p14:creationId xmlns:p14="http://schemas.microsoft.com/office/powerpoint/2010/main" val="2092101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Ultrasonic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Ultrasonic </a:t>
            </a:r>
            <a:r>
              <a:rPr lang="en-US" dirty="0"/>
              <a:t>sensors make use of the principles of </a:t>
            </a:r>
            <a:r>
              <a:rPr lang="en-US" dirty="0">
                <a:hlinkClick r:id="rId2" tooltip="Medical ultrasonography"/>
              </a:rPr>
              <a:t>medical ultrasonography</a:t>
            </a:r>
            <a:r>
              <a:rPr lang="en-US" dirty="0"/>
              <a:t> in order to create visual images of the fingerprint. </a:t>
            </a:r>
            <a:endParaRPr lang="en-US" dirty="0" smtClean="0"/>
          </a:p>
          <a:p>
            <a:r>
              <a:rPr lang="en-US" dirty="0" smtClean="0"/>
              <a:t>Unlike </a:t>
            </a:r>
            <a:r>
              <a:rPr lang="en-US" dirty="0"/>
              <a:t>optical imaging, ultrasonic sensors use very high frequency sound waves to penetrate the epidermal layer of skin. </a:t>
            </a:r>
            <a:endParaRPr lang="en-US" dirty="0" smtClean="0"/>
          </a:p>
          <a:p>
            <a:r>
              <a:rPr lang="en-US" dirty="0" smtClean="0"/>
              <a:t>The </a:t>
            </a:r>
            <a:r>
              <a:rPr lang="en-US" dirty="0"/>
              <a:t>sound waves are generated using </a:t>
            </a:r>
            <a:r>
              <a:rPr lang="en-US" dirty="0">
                <a:hlinkClick r:id="rId3" tooltip="Piezoelectricity"/>
              </a:rPr>
              <a:t>piezoelectric transducers</a:t>
            </a:r>
            <a:r>
              <a:rPr lang="en-US" dirty="0"/>
              <a:t> and </a:t>
            </a:r>
            <a:r>
              <a:rPr lang="en-US" b="1" dirty="0">
                <a:solidFill>
                  <a:srgbClr val="FF0000"/>
                </a:solidFill>
              </a:rPr>
              <a:t>reflected</a:t>
            </a:r>
            <a:r>
              <a:rPr lang="en-US" dirty="0"/>
              <a:t> energy is also measured using piezoelectric materials. Since the dermal skin layer exhibits the same characteristic pattern of the fingerprint, </a:t>
            </a:r>
            <a:r>
              <a:rPr lang="en-US" b="1" dirty="0">
                <a:solidFill>
                  <a:srgbClr val="FF0000"/>
                </a:solidFill>
              </a:rPr>
              <a:t>the reflected wave measurements</a:t>
            </a:r>
            <a:r>
              <a:rPr lang="en-US" dirty="0"/>
              <a:t> can be used to form an image of the fingerprint. </a:t>
            </a:r>
            <a:endParaRPr lang="en-US" dirty="0" smtClean="0"/>
          </a:p>
          <a:p>
            <a:r>
              <a:rPr lang="en-US" dirty="0" smtClean="0"/>
              <a:t>This </a:t>
            </a:r>
            <a:r>
              <a:rPr lang="en-US" dirty="0"/>
              <a:t>eliminates the need for clean, undamaged epidermal skin and a clean sensing surface</a:t>
            </a:r>
            <a:r>
              <a:rPr lang="en-US" dirty="0" smtClean="0"/>
              <a:t>.</a:t>
            </a:r>
          </a:p>
          <a:p>
            <a:r>
              <a:rPr lang="en-US" baseline="30000" dirty="0" smtClean="0"/>
              <a:t> </a:t>
            </a:r>
            <a:r>
              <a:rPr lang="en-US" dirty="0" smtClean="0"/>
              <a:t>Qualcomm </a:t>
            </a:r>
            <a:r>
              <a:rPr lang="en-US" dirty="0"/>
              <a:t>introduced Ultrasonic sensor in smartphone chipset.</a:t>
            </a:r>
            <a:r>
              <a:rPr lang="en-US" baseline="30000" dirty="0">
                <a:hlinkClick r:id="rId4"/>
              </a:rPr>
              <a:t>[3]</a:t>
            </a:r>
            <a:r>
              <a:rPr lang="en-US" dirty="0"/>
              <a:t> </a:t>
            </a:r>
            <a:r>
              <a:rPr lang="en-US" dirty="0" err="1"/>
              <a:t>LeEco</a:t>
            </a:r>
            <a:r>
              <a:rPr lang="en-US" dirty="0"/>
              <a:t> became the first company to introduce this in Smartphone.</a:t>
            </a:r>
            <a:r>
              <a:rPr lang="en-US" baseline="30000" dirty="0">
                <a:hlinkClick r:id="rId5"/>
              </a:rPr>
              <a:t>[4]</a:t>
            </a:r>
            <a:endParaRPr lang="en-US" dirty="0"/>
          </a:p>
          <a:p>
            <a:endParaRPr lang="en-US" dirty="0"/>
          </a:p>
        </p:txBody>
      </p:sp>
    </p:spTree>
    <p:extLst>
      <p:ext uri="{BB962C8B-B14F-4D97-AF65-F5344CB8AC3E}">
        <p14:creationId xmlns:p14="http://schemas.microsoft.com/office/powerpoint/2010/main" val="133274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Capacitance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Capacitance </a:t>
            </a:r>
            <a:r>
              <a:rPr lang="en-US" dirty="0"/>
              <a:t>sensors use principles associated with </a:t>
            </a:r>
            <a:r>
              <a:rPr lang="en-US" dirty="0">
                <a:hlinkClick r:id="rId2" tooltip="Capacitance"/>
              </a:rPr>
              <a:t>capacitance</a:t>
            </a:r>
            <a:r>
              <a:rPr lang="en-US" dirty="0"/>
              <a:t> in order to form fingerprint images. </a:t>
            </a:r>
            <a:endParaRPr lang="en-US" dirty="0" smtClean="0"/>
          </a:p>
          <a:p>
            <a:r>
              <a:rPr lang="en-US" dirty="0" smtClean="0"/>
              <a:t>In </a:t>
            </a:r>
            <a:r>
              <a:rPr lang="en-US" dirty="0"/>
              <a:t>this method of imaging, the sensor array pixels each act as one plate of a parallel-plate </a:t>
            </a:r>
            <a:r>
              <a:rPr lang="en-US" dirty="0">
                <a:hlinkClick r:id="rId3" tooltip="Capacitor"/>
              </a:rPr>
              <a:t>capacitor</a:t>
            </a:r>
            <a:r>
              <a:rPr lang="en-US" dirty="0"/>
              <a:t>, the dermal layer (which is electrically </a:t>
            </a:r>
            <a:r>
              <a:rPr lang="en-US" dirty="0">
                <a:hlinkClick r:id="rId4" tooltip="Conductive"/>
              </a:rPr>
              <a:t>conductive</a:t>
            </a:r>
            <a:r>
              <a:rPr lang="en-US" dirty="0"/>
              <a:t>) acts as the other plate, and the non-conductive epidermal layer acts as a </a:t>
            </a:r>
            <a:r>
              <a:rPr lang="en-US" dirty="0">
                <a:hlinkClick r:id="rId5" tooltip="Dielectric"/>
              </a:rPr>
              <a:t>dielectric</a:t>
            </a:r>
            <a:r>
              <a:rPr lang="en-US" dirty="0" smtClean="0"/>
              <a:t>.</a:t>
            </a:r>
          </a:p>
          <a:p>
            <a:r>
              <a:rPr lang="en-US" dirty="0"/>
              <a:t>Each sensor pixel is used to measure the capacitance at that point of the array. </a:t>
            </a:r>
            <a:endParaRPr lang="en-US" dirty="0" smtClean="0"/>
          </a:p>
          <a:p>
            <a:r>
              <a:rPr lang="en-US" dirty="0" smtClean="0"/>
              <a:t>The </a:t>
            </a:r>
            <a:r>
              <a:rPr lang="en-US" dirty="0"/>
              <a:t>capacitance varies between the </a:t>
            </a:r>
            <a:r>
              <a:rPr lang="en-US" b="1" dirty="0">
                <a:solidFill>
                  <a:srgbClr val="FF0000"/>
                </a:solidFill>
              </a:rPr>
              <a:t>ridges and valleys </a:t>
            </a:r>
            <a:r>
              <a:rPr lang="en-US" dirty="0"/>
              <a:t>of the fingerprint due to the fact that the volume between the dermal layer and sensing element in valleys contains an air gap. </a:t>
            </a:r>
            <a:endParaRPr lang="en-US" dirty="0" smtClean="0"/>
          </a:p>
          <a:p>
            <a:r>
              <a:rPr lang="en-US" dirty="0" smtClean="0"/>
              <a:t>The</a:t>
            </a:r>
            <a:r>
              <a:rPr lang="en-US" dirty="0"/>
              <a:t> </a:t>
            </a:r>
            <a:r>
              <a:rPr lang="en-US" dirty="0">
                <a:hlinkClick r:id="rId6" tooltip="Dielectric constant"/>
              </a:rPr>
              <a:t>dielectric constant</a:t>
            </a:r>
            <a:r>
              <a:rPr lang="en-US" dirty="0"/>
              <a:t> of the epidermis and the area of the sensing element are known values. </a:t>
            </a:r>
            <a:r>
              <a:rPr lang="en-US" b="1" dirty="0">
                <a:solidFill>
                  <a:srgbClr val="FF0000"/>
                </a:solidFill>
              </a:rPr>
              <a:t>The measured capacitance values are then used to distinguish between fingerprint ridges and valleys</a:t>
            </a:r>
            <a:r>
              <a:rPr lang="en-US" b="1" dirty="0" smtClean="0">
                <a:solidFill>
                  <a:srgbClr val="FF0000"/>
                </a:solidFill>
              </a:rPr>
              <a:t>.</a:t>
            </a:r>
            <a:endParaRPr lang="en-US" dirty="0"/>
          </a:p>
          <a:p>
            <a:r>
              <a:rPr lang="en-US" dirty="0"/>
              <a:t>The iPhone 6 uses a capacitance fingerprint sensor</a:t>
            </a:r>
            <a:r>
              <a:rPr lang="en-US" dirty="0" smtClean="0"/>
              <a:t>.</a:t>
            </a:r>
            <a:endParaRPr lang="en-US" dirty="0"/>
          </a:p>
        </p:txBody>
      </p:sp>
    </p:spTree>
    <p:extLst>
      <p:ext uri="{BB962C8B-B14F-4D97-AF65-F5344CB8AC3E}">
        <p14:creationId xmlns:p14="http://schemas.microsoft.com/office/powerpoint/2010/main" val="2682069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Fingerprint </a:t>
            </a:r>
            <a:r>
              <a:rPr lang="en-US" dirty="0" smtClean="0"/>
              <a:t>recognition</a:t>
            </a:r>
            <a:r>
              <a:rPr lang="en-US" dirty="0"/>
              <a:t> </a:t>
            </a:r>
            <a:r>
              <a:rPr lang="en-US" dirty="0" smtClean="0"/>
              <a:t>with </a:t>
            </a:r>
            <a:r>
              <a:rPr lang="en-US" b="1" dirty="0" smtClean="0"/>
              <a:t>Pattern-based algorithms</a:t>
            </a:r>
            <a:endParaRPr lang="en-US" dirty="0"/>
          </a:p>
        </p:txBody>
      </p:sp>
      <p:sp>
        <p:nvSpPr>
          <p:cNvPr id="3" name="Content Placeholder 2"/>
          <p:cNvSpPr>
            <a:spLocks noGrp="1"/>
          </p:cNvSpPr>
          <p:nvPr>
            <p:ph idx="1"/>
          </p:nvPr>
        </p:nvSpPr>
        <p:spPr/>
        <p:txBody>
          <a:bodyPr>
            <a:normAutofit/>
          </a:bodyPr>
          <a:lstStyle/>
          <a:p>
            <a:pPr marL="0" indent="0">
              <a:buNone/>
            </a:pPr>
            <a:r>
              <a:rPr lang="en-US" dirty="0"/>
              <a:t>Matching </a:t>
            </a:r>
            <a:r>
              <a:rPr lang="en-US" dirty="0">
                <a:hlinkClick r:id="rId2" tooltip="Algorithms"/>
              </a:rPr>
              <a:t>algorithms</a:t>
            </a:r>
            <a:r>
              <a:rPr lang="en-US" dirty="0"/>
              <a:t> are used to compare previously stored templates of fingerprints against candidate fingerprints for </a:t>
            </a:r>
            <a:r>
              <a:rPr lang="en-US" dirty="0">
                <a:hlinkClick r:id="rId3" tooltip="Authentication"/>
              </a:rPr>
              <a:t>authentication</a:t>
            </a:r>
            <a:r>
              <a:rPr lang="en-US" dirty="0"/>
              <a:t> purposes. In order to do </a:t>
            </a:r>
            <a:r>
              <a:rPr lang="en-US" dirty="0" smtClean="0"/>
              <a:t>this, </a:t>
            </a:r>
            <a:r>
              <a:rPr lang="en-US" dirty="0"/>
              <a:t>either the original image must be directly compared with the candidate image or certain features must be compared</a:t>
            </a:r>
            <a:r>
              <a:rPr lang="en-US" dirty="0" smtClean="0"/>
              <a:t>.</a:t>
            </a:r>
          </a:p>
          <a:p>
            <a:r>
              <a:rPr lang="en-US" b="1" dirty="0" smtClean="0"/>
              <a:t>Pre-processing</a:t>
            </a:r>
            <a:endParaRPr lang="en-US" b="1" dirty="0"/>
          </a:p>
          <a:p>
            <a:r>
              <a:rPr lang="en-US" b="1" dirty="0" smtClean="0"/>
              <a:t>Pattern-based algorithms</a:t>
            </a:r>
            <a:endParaRPr lang="en-US" b="1" dirty="0"/>
          </a:p>
          <a:p>
            <a:endParaRPr lang="en-US" dirty="0"/>
          </a:p>
        </p:txBody>
      </p:sp>
    </p:spTree>
    <p:extLst>
      <p:ext uri="{BB962C8B-B14F-4D97-AF65-F5344CB8AC3E}">
        <p14:creationId xmlns:p14="http://schemas.microsoft.com/office/powerpoint/2010/main" val="2333586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Pre-processing helped enhancing the quality of an image by </a:t>
            </a:r>
            <a:r>
              <a:rPr lang="en-US" b="1" dirty="0"/>
              <a:t>filtering and removing unnecessary noises. </a:t>
            </a:r>
            <a:endParaRPr lang="en-US" b="1" dirty="0" smtClean="0"/>
          </a:p>
          <a:p>
            <a:r>
              <a:rPr lang="en-US" dirty="0" smtClean="0"/>
              <a:t>The </a:t>
            </a:r>
            <a:r>
              <a:rPr lang="en-US" dirty="0"/>
              <a:t>minutiae based algorithm only worked effectively in 8-bit gray scale fingerprint image. A reason was that an 8-bit gray fingerprint image was a fundamental base to convert the image to 1-bit image with value 0 for ridges and value 1 for furrows. </a:t>
            </a:r>
            <a:endParaRPr lang="en-US" dirty="0" smtClean="0"/>
          </a:p>
          <a:p>
            <a:r>
              <a:rPr lang="en-US" dirty="0" smtClean="0"/>
              <a:t>As </a:t>
            </a:r>
            <a:r>
              <a:rPr lang="en-US" dirty="0"/>
              <a:t>a result, the ridges were highlighted with black color while the furrows were highlighted with white color. This process partly removed some noises in an image and helped enhance the edge detection</a:t>
            </a:r>
            <a:r>
              <a:rPr lang="en-US" dirty="0" smtClean="0"/>
              <a:t>.</a:t>
            </a:r>
          </a:p>
          <a:p>
            <a:r>
              <a:rPr lang="en-US" dirty="0" smtClean="0"/>
              <a:t>Furthermore</a:t>
            </a:r>
            <a:r>
              <a:rPr lang="en-US" dirty="0"/>
              <a:t>, there are two more steps to improve the best quality for the input image: minutiae extraction and false minutiae removal. </a:t>
            </a:r>
            <a:endParaRPr lang="en-US" dirty="0" smtClean="0"/>
          </a:p>
          <a:p>
            <a:r>
              <a:rPr lang="en-US" dirty="0" smtClean="0"/>
              <a:t>The </a:t>
            </a:r>
            <a:r>
              <a:rPr lang="en-US" dirty="0"/>
              <a:t>minutiae extraction was carried out by applying ridge thinning algorithm which was to remove redundant pixels of ridges. As a result, the thinned ridges of the fingerprint image are marked with a unique ID so that further operation can be conducted. </a:t>
            </a:r>
            <a:endParaRPr lang="en-US" dirty="0" smtClean="0"/>
          </a:p>
          <a:p>
            <a:r>
              <a:rPr lang="en-US" dirty="0" smtClean="0"/>
              <a:t>After </a:t>
            </a:r>
            <a:r>
              <a:rPr lang="en-US" dirty="0"/>
              <a:t>the minutiae extraction step, the false minutiae removal was also </a:t>
            </a:r>
            <a:r>
              <a:rPr lang="en-US" dirty="0" err="1"/>
              <a:t>necessary.The</a:t>
            </a:r>
            <a:r>
              <a:rPr lang="en-US" dirty="0"/>
              <a:t> lack of the amount of ink and the cross link among the ridges could cause false minutiae that led to inaccuracy in fingerprint recognition process.</a:t>
            </a:r>
          </a:p>
          <a:p>
            <a:endParaRPr lang="en-US" dirty="0"/>
          </a:p>
        </p:txBody>
      </p:sp>
    </p:spTree>
    <p:extLst>
      <p:ext uri="{BB962C8B-B14F-4D97-AF65-F5344CB8AC3E}">
        <p14:creationId xmlns:p14="http://schemas.microsoft.com/office/powerpoint/2010/main" val="3364498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Pattern-based </a:t>
            </a:r>
            <a:r>
              <a:rPr lang="en-US" dirty="0"/>
              <a:t>algorithms</a:t>
            </a:r>
          </a:p>
        </p:txBody>
      </p:sp>
      <p:sp>
        <p:nvSpPr>
          <p:cNvPr id="3" name="Content Placeholder 2"/>
          <p:cNvSpPr>
            <a:spLocks noGrp="1"/>
          </p:cNvSpPr>
          <p:nvPr>
            <p:ph idx="1"/>
          </p:nvPr>
        </p:nvSpPr>
        <p:spPr/>
        <p:txBody>
          <a:bodyPr>
            <a:normAutofit fontScale="85000" lnSpcReduction="10000"/>
          </a:bodyPr>
          <a:lstStyle/>
          <a:p>
            <a:r>
              <a:rPr lang="en-US" dirty="0"/>
              <a:t>Pattern based algorithms compare the basic fingerprint patterns (arch, whorl, and loop) between a previously stored template and a candidate fingerprint. </a:t>
            </a:r>
            <a:endParaRPr lang="en-US" dirty="0" smtClean="0"/>
          </a:p>
          <a:p>
            <a:r>
              <a:rPr lang="en-US" dirty="0" smtClean="0"/>
              <a:t>This </a:t>
            </a:r>
            <a:r>
              <a:rPr lang="en-US" dirty="0"/>
              <a:t>requires that the images can be </a:t>
            </a:r>
            <a:r>
              <a:rPr lang="en-US" b="1" dirty="0"/>
              <a:t>aligned in the same orientation</a:t>
            </a:r>
            <a:r>
              <a:rPr lang="en-US" dirty="0"/>
              <a:t>. To do this, the algorithm finds a central point in the fingerprint image and centers on that</a:t>
            </a:r>
            <a:r>
              <a:rPr lang="en-US" dirty="0" smtClean="0"/>
              <a:t>.</a:t>
            </a:r>
          </a:p>
          <a:p>
            <a:r>
              <a:rPr lang="en-US" dirty="0" smtClean="0"/>
              <a:t>In </a:t>
            </a:r>
            <a:r>
              <a:rPr lang="en-US" dirty="0"/>
              <a:t>a pattern-based algorithm, the template contains the type, size, and orientation of patterns within the aligned fingerprint image. The candidate fingerprint image is graphically compared with the template to determine the </a:t>
            </a:r>
            <a:r>
              <a:rPr lang="en-US" b="1" dirty="0"/>
              <a:t>degree</a:t>
            </a:r>
            <a:r>
              <a:rPr lang="en-US" dirty="0"/>
              <a:t> to which they match</a:t>
            </a:r>
            <a:r>
              <a:rPr lang="en-US" dirty="0" smtClean="0"/>
              <a:t>.</a:t>
            </a:r>
          </a:p>
          <a:p>
            <a:r>
              <a:rPr lang="en-US" dirty="0"/>
              <a:t>T</a:t>
            </a:r>
            <a:r>
              <a:rPr lang="en-US" dirty="0" smtClean="0"/>
              <a:t>here </a:t>
            </a:r>
            <a:r>
              <a:rPr lang="en-US" dirty="0"/>
              <a:t>are several techniques to match fingerprints such as correlation-based matching, minutiae-based matching, ridge feature-based matching and minutiae-based algorithm. However, the most popular algorithm was minutiae based matching algorithm due to its efficiency and </a:t>
            </a:r>
            <a:r>
              <a:rPr lang="en-US" dirty="0" smtClean="0"/>
              <a:t>accuracy.</a:t>
            </a:r>
            <a:endParaRPr lang="en-US" dirty="0"/>
          </a:p>
        </p:txBody>
      </p:sp>
    </p:spTree>
    <p:extLst>
      <p:ext uri="{BB962C8B-B14F-4D97-AF65-F5344CB8AC3E}">
        <p14:creationId xmlns:p14="http://schemas.microsoft.com/office/powerpoint/2010/main" val="117631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 HAL API: enroll() &amp; authenticate()</a:t>
            </a:r>
            <a:endParaRPr lang="en-US" dirty="0"/>
          </a:p>
        </p:txBody>
      </p:sp>
      <p:pic>
        <p:nvPicPr>
          <p:cNvPr id="4" name="Content Placeholder 3"/>
          <p:cNvPicPr>
            <a:picLocks noGrp="1" noChangeAspect="1"/>
          </p:cNvPicPr>
          <p:nvPr>
            <p:ph idx="1"/>
          </p:nvPr>
        </p:nvPicPr>
        <p:blipFill>
          <a:blip r:embed="rId2"/>
          <a:stretch>
            <a:fillRect/>
          </a:stretch>
        </p:blipFill>
        <p:spPr>
          <a:xfrm>
            <a:off x="1622661" y="1394856"/>
            <a:ext cx="7589578" cy="4620040"/>
          </a:xfrm>
          <a:prstGeom prst="rect">
            <a:avLst/>
          </a:prstGeom>
        </p:spPr>
      </p:pic>
    </p:spTree>
    <p:extLst>
      <p:ext uri="{BB962C8B-B14F-4D97-AF65-F5344CB8AC3E}">
        <p14:creationId xmlns:p14="http://schemas.microsoft.com/office/powerpoint/2010/main" val="3952385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手机业界常见的指纹识别解决方案</a:t>
            </a:r>
            <a:endParaRPr lang="en-US" dirty="0"/>
          </a:p>
        </p:txBody>
      </p:sp>
      <p:pic>
        <p:nvPicPr>
          <p:cNvPr id="4" name="Content Placeholder 3"/>
          <p:cNvPicPr>
            <a:picLocks noGrp="1" noChangeAspect="1"/>
          </p:cNvPicPr>
          <p:nvPr>
            <p:ph idx="1"/>
          </p:nvPr>
        </p:nvPicPr>
        <p:blipFill>
          <a:blip r:embed="rId3"/>
          <a:stretch>
            <a:fillRect/>
          </a:stretch>
        </p:blipFill>
        <p:spPr>
          <a:xfrm>
            <a:off x="1929977" y="1470783"/>
            <a:ext cx="6967270" cy="4351338"/>
          </a:xfrm>
          <a:prstGeom prst="rect">
            <a:avLst/>
          </a:prstGeom>
        </p:spPr>
      </p:pic>
    </p:spTree>
    <p:extLst>
      <p:ext uri="{BB962C8B-B14F-4D97-AF65-F5344CB8AC3E}">
        <p14:creationId xmlns:p14="http://schemas.microsoft.com/office/powerpoint/2010/main" val="203872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AuthenTec</a:t>
            </a:r>
            <a:r>
              <a:rPr lang="en-US" b="1" dirty="0"/>
              <a:t>(</a:t>
            </a:r>
            <a:r>
              <a:rPr lang="zh-CN" altLang="en-US" b="1" dirty="0"/>
              <a:t>美国</a:t>
            </a:r>
            <a:r>
              <a:rPr lang="en-US" altLang="zh-CN" b="1" dirty="0"/>
              <a:t>)</a:t>
            </a:r>
            <a:endParaRPr lang="en-US" dirty="0"/>
          </a:p>
        </p:txBody>
      </p:sp>
      <p:sp>
        <p:nvSpPr>
          <p:cNvPr id="3" name="Content Placeholder 2"/>
          <p:cNvSpPr>
            <a:spLocks noGrp="1"/>
          </p:cNvSpPr>
          <p:nvPr>
            <p:ph idx="1"/>
          </p:nvPr>
        </p:nvSpPr>
        <p:spPr/>
        <p:txBody>
          <a:bodyPr/>
          <a:lstStyle/>
          <a:p>
            <a:r>
              <a:rPr lang="en-US" altLang="zh-CN" dirty="0" err="1"/>
              <a:t>AuthenTec</a:t>
            </a:r>
            <a:r>
              <a:rPr lang="en-US" altLang="zh-CN" dirty="0"/>
              <a:t> </a:t>
            </a:r>
            <a:r>
              <a:rPr lang="zh-CN" altLang="en-US" dirty="0"/>
              <a:t>是世界领先的</a:t>
            </a:r>
            <a:r>
              <a:rPr lang="en-US" altLang="zh-CN" dirty="0"/>
              <a:t>PC</a:t>
            </a:r>
            <a:r>
              <a:rPr lang="zh-CN" altLang="en-US" dirty="0"/>
              <a:t>、无线设备以及访问控制市场指纹认证传感器和解决方案的提供商。而在</a:t>
            </a:r>
            <a:r>
              <a:rPr lang="en-US" altLang="zh-CN" dirty="0"/>
              <a:t>2012</a:t>
            </a:r>
            <a:r>
              <a:rPr lang="zh-CN" altLang="en-US" dirty="0"/>
              <a:t>年</a:t>
            </a:r>
            <a:r>
              <a:rPr lang="en-US" altLang="zh-CN" dirty="0"/>
              <a:t>7</a:t>
            </a:r>
            <a:r>
              <a:rPr lang="zh-CN" altLang="en-US" dirty="0"/>
              <a:t>月</a:t>
            </a:r>
            <a:r>
              <a:rPr lang="en-US" altLang="zh-CN" dirty="0"/>
              <a:t>27</a:t>
            </a:r>
            <a:r>
              <a:rPr lang="zh-CN" altLang="en-US" dirty="0"/>
              <a:t>日，</a:t>
            </a:r>
            <a:r>
              <a:rPr lang="zh-CN" altLang="en-US" b="1" dirty="0"/>
              <a:t>苹果以</a:t>
            </a:r>
            <a:r>
              <a:rPr lang="en-US" altLang="zh-CN" b="1" dirty="0"/>
              <a:t>3.56</a:t>
            </a:r>
            <a:r>
              <a:rPr lang="zh-CN" altLang="en-US" b="1" dirty="0"/>
              <a:t>亿美元收购了该公司。从此</a:t>
            </a:r>
            <a:r>
              <a:rPr lang="en-US" altLang="zh-CN" b="1" dirty="0" err="1"/>
              <a:t>AuthenTec</a:t>
            </a:r>
            <a:r>
              <a:rPr lang="zh-CN" altLang="en-US" b="1" dirty="0"/>
              <a:t>隶属于苹果</a:t>
            </a:r>
            <a:r>
              <a:rPr lang="zh-CN" altLang="en-US" b="1" dirty="0" smtClean="0"/>
              <a:t>。</a:t>
            </a:r>
            <a:endParaRPr lang="en-US" altLang="zh-CN" b="1" dirty="0" smtClean="0"/>
          </a:p>
          <a:p>
            <a:r>
              <a:rPr lang="zh-CN" altLang="en-US" dirty="0"/>
              <a:t>其研发的指纹识别传感器是基于电容和无线射频的半导体，传感器是与</a:t>
            </a:r>
            <a:r>
              <a:rPr lang="en-US" altLang="zh-CN" dirty="0"/>
              <a:t>iPhone</a:t>
            </a:r>
            <a:r>
              <a:rPr lang="zh-CN" altLang="en-US" dirty="0"/>
              <a:t>和</a:t>
            </a:r>
            <a:r>
              <a:rPr lang="en-US" altLang="zh-CN" dirty="0"/>
              <a:t>iPad</a:t>
            </a:r>
            <a:r>
              <a:rPr lang="zh-CN" altLang="en-US" dirty="0"/>
              <a:t>的</a:t>
            </a:r>
            <a:r>
              <a:rPr lang="en-US" altLang="zh-CN" dirty="0"/>
              <a:t>Home</a:t>
            </a:r>
            <a:r>
              <a:rPr lang="zh-CN" altLang="en-US" dirty="0"/>
              <a:t>键相结合，最上层为蓝宝石盖板。该传感器是由台积电完成晶圆代工，台湾精材、晶方科技完成晶圆级封装，日月光负责后续封装与测试以及</a:t>
            </a:r>
            <a:r>
              <a:rPr lang="en-US" altLang="zh-CN" dirty="0" err="1"/>
              <a:t>SiP</a:t>
            </a:r>
            <a:r>
              <a:rPr lang="zh-CN" altLang="en-US" dirty="0"/>
              <a:t>模组制作。</a:t>
            </a:r>
          </a:p>
          <a:p>
            <a:r>
              <a:rPr lang="zh-CN" altLang="en-US" dirty="0"/>
              <a:t>　　</a:t>
            </a:r>
            <a:r>
              <a:rPr lang="zh-CN" altLang="en-US" b="1" dirty="0"/>
              <a:t>面向对象：</a:t>
            </a:r>
            <a:r>
              <a:rPr lang="zh-CN" altLang="en-US" dirty="0"/>
              <a:t>只对苹果旗下的手机以及平板产品开放，不向同行业厂商提供任何产品以及技术，但是对银行安全以及管理业务可以提供（笔者感觉是为</a:t>
            </a:r>
            <a:r>
              <a:rPr lang="en-US" altLang="zh-CN" dirty="0"/>
              <a:t>Apple Pay</a:t>
            </a:r>
            <a:r>
              <a:rPr lang="zh-CN" altLang="en-US" dirty="0"/>
              <a:t>做铺垫）。</a:t>
            </a:r>
          </a:p>
          <a:p>
            <a:endParaRPr lang="en-US" dirty="0"/>
          </a:p>
        </p:txBody>
      </p:sp>
    </p:spTree>
    <p:extLst>
      <p:ext uri="{BB962C8B-B14F-4D97-AF65-F5344CB8AC3E}">
        <p14:creationId xmlns:p14="http://schemas.microsoft.com/office/powerpoint/2010/main" val="4047354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新思</a:t>
            </a:r>
            <a:r>
              <a:rPr lang="en-US" b="1" dirty="0" err="1"/>
              <a:t>Synaptics</a:t>
            </a:r>
            <a:r>
              <a:rPr lang="en-US" b="1" dirty="0"/>
              <a:t> Validity（</a:t>
            </a:r>
            <a:r>
              <a:rPr lang="zh-CN" altLang="en-US" b="1" dirty="0"/>
              <a:t>美国）</a:t>
            </a:r>
            <a:endParaRPr lang="en-US" dirty="0"/>
          </a:p>
        </p:txBody>
      </p:sp>
      <p:sp>
        <p:nvSpPr>
          <p:cNvPr id="3" name="Content Placeholder 2"/>
          <p:cNvSpPr>
            <a:spLocks noGrp="1"/>
          </p:cNvSpPr>
          <p:nvPr>
            <p:ph idx="1"/>
          </p:nvPr>
        </p:nvSpPr>
        <p:spPr/>
        <p:txBody>
          <a:bodyPr/>
          <a:lstStyle/>
          <a:p>
            <a:r>
              <a:rPr lang="zh-CN" altLang="en-US" b="1" dirty="0"/>
              <a:t>简介：</a:t>
            </a:r>
            <a:r>
              <a:rPr lang="en-US" altLang="zh-CN" dirty="0" err="1"/>
              <a:t>Synaptics</a:t>
            </a:r>
            <a:r>
              <a:rPr lang="zh-CN" altLang="en-US" dirty="0"/>
              <a:t>是全球领先的移动计算、通信和娱乐设备人机界面交互开发解决方案设计制造公司。其成立于</a:t>
            </a:r>
            <a:r>
              <a:rPr lang="en-US" altLang="zh-CN" dirty="0"/>
              <a:t>1986</a:t>
            </a:r>
            <a:r>
              <a:rPr lang="zh-CN" altLang="en-US" dirty="0"/>
              <a:t>年，总部在美国。</a:t>
            </a:r>
            <a:r>
              <a:rPr lang="en-US" altLang="zh-CN" dirty="0"/>
              <a:t>2013</a:t>
            </a:r>
            <a:r>
              <a:rPr lang="zh-CN" altLang="en-US" dirty="0"/>
              <a:t>年</a:t>
            </a:r>
            <a:r>
              <a:rPr lang="en-US" altLang="zh-CN" dirty="0"/>
              <a:t>10</a:t>
            </a:r>
            <a:r>
              <a:rPr lang="zh-CN" altLang="en-US" dirty="0"/>
              <a:t>月</a:t>
            </a:r>
            <a:r>
              <a:rPr lang="en-US" altLang="zh-CN" dirty="0"/>
              <a:t>17</a:t>
            </a:r>
            <a:r>
              <a:rPr lang="zh-CN" altLang="en-US" dirty="0"/>
              <a:t>日时，以</a:t>
            </a:r>
            <a:r>
              <a:rPr lang="en-US" altLang="zh-CN" dirty="0"/>
              <a:t>2.55</a:t>
            </a:r>
            <a:r>
              <a:rPr lang="zh-CN" altLang="en-US" dirty="0"/>
              <a:t>亿美元的价格收购了生物</a:t>
            </a:r>
            <a:r>
              <a:rPr lang="en-US" altLang="zh-CN" dirty="0"/>
              <a:t>ID</a:t>
            </a:r>
            <a:r>
              <a:rPr lang="zh-CN" altLang="en-US" dirty="0"/>
              <a:t>识别公司</a:t>
            </a:r>
            <a:r>
              <a:rPr lang="en-US" altLang="zh-CN" dirty="0"/>
              <a:t>Validity</a:t>
            </a:r>
            <a:r>
              <a:rPr lang="zh-CN" altLang="en-US" dirty="0"/>
              <a:t>，正式进军指纹识别领域</a:t>
            </a:r>
            <a:r>
              <a:rPr lang="zh-CN" altLang="en-US" dirty="0" smtClean="0"/>
              <a:t>。</a:t>
            </a:r>
            <a:endParaRPr lang="en-US" altLang="zh-CN" dirty="0" smtClean="0"/>
          </a:p>
          <a:p>
            <a:r>
              <a:rPr lang="zh-CN" altLang="en-US" b="1" dirty="0"/>
              <a:t>面向对象：三星</a:t>
            </a:r>
            <a:r>
              <a:rPr lang="en-US" altLang="zh-CN" b="1" dirty="0"/>
              <a:t>Galaxy S5</a:t>
            </a:r>
            <a:r>
              <a:rPr lang="zh-CN" altLang="en-US" b="1" dirty="0"/>
              <a:t>以及去年发布的</a:t>
            </a:r>
            <a:r>
              <a:rPr lang="en-US" altLang="zh-CN" b="1" dirty="0"/>
              <a:t>HTC One Max</a:t>
            </a:r>
            <a:r>
              <a:rPr lang="zh-CN" altLang="en-US" b="1" dirty="0"/>
              <a:t>都是采用的</a:t>
            </a:r>
            <a:r>
              <a:rPr lang="en-US" altLang="zh-CN" b="1" dirty="0" err="1"/>
              <a:t>Synaptics</a:t>
            </a:r>
            <a:r>
              <a:rPr lang="zh-CN" altLang="en-US" b="1" dirty="0"/>
              <a:t>的设计方案，</a:t>
            </a:r>
            <a:r>
              <a:rPr lang="zh-CN" altLang="en-US" dirty="0"/>
              <a:t>不过稍显不同的是，</a:t>
            </a:r>
            <a:r>
              <a:rPr lang="en-US" altLang="zh-CN" dirty="0"/>
              <a:t>S5</a:t>
            </a:r>
            <a:r>
              <a:rPr lang="zh-CN" altLang="en-US" dirty="0"/>
              <a:t>采用正面与</a:t>
            </a:r>
            <a:r>
              <a:rPr lang="en-US" altLang="zh-CN" dirty="0"/>
              <a:t>Home</a:t>
            </a:r>
            <a:r>
              <a:rPr lang="zh-CN" altLang="en-US" dirty="0"/>
              <a:t>键结合，而</a:t>
            </a:r>
            <a:r>
              <a:rPr lang="en-US" altLang="zh-CN" dirty="0"/>
              <a:t>HTC One Max</a:t>
            </a:r>
            <a:r>
              <a:rPr lang="zh-CN" altLang="en-US" dirty="0"/>
              <a:t>则采用背部识别方案，虽说在指纹识别位置上有所不同，但是方案确实一样的。</a:t>
            </a:r>
            <a:endParaRPr lang="en-US" dirty="0"/>
          </a:p>
        </p:txBody>
      </p:sp>
    </p:spTree>
    <p:extLst>
      <p:ext uri="{BB962C8B-B14F-4D97-AF65-F5344CB8AC3E}">
        <p14:creationId xmlns:p14="http://schemas.microsoft.com/office/powerpoint/2010/main" val="3464578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Fingerprint Cards </a:t>
            </a:r>
            <a:r>
              <a:rPr lang="en-US" b="1" dirty="0" smtClean="0"/>
              <a:t>AB (FPC</a:t>
            </a:r>
            <a:r>
              <a:rPr lang="en-US" b="1" dirty="0"/>
              <a:t>)</a:t>
            </a:r>
            <a:endParaRPr lang="en-US" dirty="0"/>
          </a:p>
        </p:txBody>
      </p:sp>
      <p:sp>
        <p:nvSpPr>
          <p:cNvPr id="3" name="Content Placeholder 2"/>
          <p:cNvSpPr>
            <a:spLocks noGrp="1"/>
          </p:cNvSpPr>
          <p:nvPr>
            <p:ph idx="1"/>
          </p:nvPr>
        </p:nvSpPr>
        <p:spPr/>
        <p:txBody>
          <a:bodyPr/>
          <a:lstStyle/>
          <a:p>
            <a:r>
              <a:rPr lang="zh-CN" altLang="en-US" b="1" dirty="0"/>
              <a:t>简介：</a:t>
            </a:r>
            <a:r>
              <a:rPr lang="en-US" altLang="zh-CN" dirty="0"/>
              <a:t>FPC</a:t>
            </a:r>
            <a:r>
              <a:rPr lang="zh-CN" altLang="en-US" dirty="0"/>
              <a:t>致力于开发、生产和销售生物识别元件和技术，帮助通过分析和比对个人独特的指纹确认用户的身份，总部在</a:t>
            </a:r>
            <a:r>
              <a:rPr lang="zh-CN" altLang="en-US" b="1" dirty="0"/>
              <a:t>瑞典哥德堡，并在纳斯达克上市</a:t>
            </a:r>
            <a:r>
              <a:rPr lang="zh-CN" altLang="en-US" dirty="0"/>
              <a:t>。其推出全球首个使用</a:t>
            </a:r>
            <a:r>
              <a:rPr lang="en-US" altLang="zh-CN" dirty="0"/>
              <a:t>Android</a:t>
            </a:r>
            <a:r>
              <a:rPr lang="zh-CN" altLang="en-US" dirty="0"/>
              <a:t>智能手机和平板的电</a:t>
            </a:r>
            <a:r>
              <a:rPr lang="zh-CN" altLang="en-US" dirty="0" smtClean="0"/>
              <a:t>容式</a:t>
            </a:r>
            <a:r>
              <a:rPr lang="zh-CN" altLang="en-US" dirty="0"/>
              <a:t>触摸指纹传感器</a:t>
            </a:r>
            <a:r>
              <a:rPr lang="en-US" altLang="zh-CN" dirty="0"/>
              <a:t>—FPC1020</a:t>
            </a:r>
            <a:r>
              <a:rPr lang="zh-CN" altLang="en-US" dirty="0" smtClean="0"/>
              <a:t>。</a:t>
            </a:r>
            <a:endParaRPr lang="en-US" altLang="zh-CN" dirty="0" smtClean="0"/>
          </a:p>
          <a:p>
            <a:r>
              <a:rPr lang="zh-CN" altLang="en-US" b="1" dirty="0"/>
              <a:t>面向对象：</a:t>
            </a:r>
            <a:r>
              <a:rPr lang="zh-CN" altLang="en-US" dirty="0"/>
              <a:t>其面向的对象有很多，大家所熟知的就是</a:t>
            </a:r>
            <a:r>
              <a:rPr lang="en-US" altLang="zh-CN" dirty="0"/>
              <a:t>vivo </a:t>
            </a:r>
            <a:r>
              <a:rPr lang="en-US" altLang="zh-CN" dirty="0" err="1"/>
              <a:t>Xplay</a:t>
            </a:r>
            <a:r>
              <a:rPr lang="en-US" altLang="zh-CN" dirty="0"/>
              <a:t> 3S</a:t>
            </a:r>
            <a:r>
              <a:rPr lang="zh-CN" altLang="en-US" dirty="0"/>
              <a:t>、华为</a:t>
            </a:r>
            <a:r>
              <a:rPr lang="en-US" altLang="zh-CN" dirty="0"/>
              <a:t>Mate7</a:t>
            </a:r>
            <a:r>
              <a:rPr lang="zh-CN" altLang="en-US" dirty="0"/>
              <a:t>以及</a:t>
            </a:r>
            <a:r>
              <a:rPr lang="en-US" altLang="zh-CN" dirty="0"/>
              <a:t>OPPO N3</a:t>
            </a:r>
            <a:r>
              <a:rPr lang="zh-CN" altLang="en-US" dirty="0"/>
              <a:t>，三个都是将传感器置于背部，不过解锁方式稍微有所不同。</a:t>
            </a:r>
          </a:p>
          <a:p>
            <a:r>
              <a:rPr lang="en-US" altLang="zh-CN" b="1" dirty="0" smtClean="0"/>
              <a:t>GLV should use FPC1150.</a:t>
            </a:r>
            <a:r>
              <a:rPr lang="en-US" altLang="zh-CN" dirty="0" smtClean="0"/>
              <a:t> </a:t>
            </a:r>
            <a:r>
              <a:rPr lang="zh-CN" altLang="en-US" dirty="0"/>
              <a:t/>
            </a:r>
            <a:br>
              <a:rPr lang="zh-CN" altLang="en-US" dirty="0"/>
            </a:br>
            <a:endParaRPr lang="en-US" dirty="0"/>
          </a:p>
        </p:txBody>
      </p:sp>
    </p:spTree>
    <p:extLst>
      <p:ext uri="{BB962C8B-B14F-4D97-AF65-F5344CB8AC3E}">
        <p14:creationId xmlns:p14="http://schemas.microsoft.com/office/powerpoint/2010/main" val="3265378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b="1" dirty="0" smtClean="0"/>
              <a:t>Background</a:t>
            </a:r>
          </a:p>
          <a:p>
            <a:r>
              <a:rPr lang="en-US" b="1" dirty="0" smtClean="0"/>
              <a:t>Patterns &amp; </a:t>
            </a:r>
            <a:r>
              <a:rPr lang="en-US" b="1" dirty="0"/>
              <a:t>Minutiae </a:t>
            </a:r>
            <a:r>
              <a:rPr lang="en-US" b="1" dirty="0" smtClean="0"/>
              <a:t>features</a:t>
            </a:r>
          </a:p>
          <a:p>
            <a:r>
              <a:rPr lang="en-US" b="1" dirty="0"/>
              <a:t>Fingerprint sensors &amp; working </a:t>
            </a:r>
            <a:r>
              <a:rPr lang="en-US" b="1" dirty="0" smtClean="0"/>
              <a:t>principle</a:t>
            </a:r>
          </a:p>
          <a:p>
            <a:r>
              <a:rPr lang="en-US" b="1" dirty="0"/>
              <a:t>Fingerprint </a:t>
            </a:r>
            <a:r>
              <a:rPr lang="en-US" b="1" dirty="0" smtClean="0"/>
              <a:t>recognition /</a:t>
            </a:r>
            <a:r>
              <a:rPr lang="en-US" b="1" dirty="0"/>
              <a:t> </a:t>
            </a:r>
            <a:r>
              <a:rPr lang="en-US" b="1" dirty="0" smtClean="0"/>
              <a:t>Pattern </a:t>
            </a:r>
            <a:r>
              <a:rPr lang="en-US" b="1" dirty="0"/>
              <a:t>Matching </a:t>
            </a:r>
            <a:r>
              <a:rPr lang="en-US" b="1" dirty="0" smtClean="0"/>
              <a:t>with algorithms</a:t>
            </a:r>
          </a:p>
          <a:p>
            <a:r>
              <a:rPr lang="zh-CN" altLang="en-US" b="1" dirty="0" smtClean="0"/>
              <a:t>业</a:t>
            </a:r>
            <a:r>
              <a:rPr lang="zh-CN" altLang="en-US" b="1" dirty="0"/>
              <a:t>界已有的指纹识别解决方</a:t>
            </a:r>
            <a:r>
              <a:rPr lang="zh-CN" altLang="en-US" b="1" dirty="0" smtClean="0"/>
              <a:t>案 </a:t>
            </a:r>
            <a:r>
              <a:rPr lang="en-US" altLang="zh-CN" b="1" dirty="0" smtClean="0"/>
              <a:t>(include vendor introduction)</a:t>
            </a:r>
            <a:endParaRPr lang="en-US" b="1" dirty="0" smtClean="0"/>
          </a:p>
          <a:p>
            <a:r>
              <a:rPr lang="en-US" altLang="zh-CN" b="1" dirty="0" smtClean="0"/>
              <a:t>SPI basic introduction</a:t>
            </a:r>
          </a:p>
          <a:p>
            <a:r>
              <a:rPr lang="en-US" b="1" dirty="0"/>
              <a:t>FPC1140 </a:t>
            </a:r>
            <a:r>
              <a:rPr lang="en-US" b="1" dirty="0" smtClean="0"/>
              <a:t>(</a:t>
            </a:r>
            <a:r>
              <a:rPr lang="en-US" b="1" dirty="0"/>
              <a:t>Fingerprint Cards AB</a:t>
            </a:r>
            <a:r>
              <a:rPr lang="en-US" b="1" dirty="0" smtClean="0"/>
              <a:t>) introduction </a:t>
            </a:r>
          </a:p>
          <a:p>
            <a:r>
              <a:rPr lang="en-US" b="1" dirty="0" smtClean="0"/>
              <a:t>Open &amp; QA</a:t>
            </a:r>
            <a:endParaRPr lang="en-US" b="1" dirty="0"/>
          </a:p>
        </p:txBody>
      </p:sp>
    </p:spTree>
    <p:extLst>
      <p:ext uri="{BB962C8B-B14F-4D97-AF65-F5344CB8AC3E}">
        <p14:creationId xmlns:p14="http://schemas.microsoft.com/office/powerpoint/2010/main" val="94560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t>Goodix</a:t>
            </a:r>
            <a:r>
              <a:rPr lang="zh-CN" altLang="en-US" b="1" dirty="0"/>
              <a:t>汇顶科技（中国）</a:t>
            </a:r>
            <a:endParaRPr lang="en-US" dirty="0"/>
          </a:p>
        </p:txBody>
      </p:sp>
      <p:sp>
        <p:nvSpPr>
          <p:cNvPr id="3" name="Content Placeholder 2"/>
          <p:cNvSpPr>
            <a:spLocks noGrp="1"/>
          </p:cNvSpPr>
          <p:nvPr>
            <p:ph idx="1"/>
          </p:nvPr>
        </p:nvSpPr>
        <p:spPr/>
        <p:txBody>
          <a:bodyPr/>
          <a:lstStyle/>
          <a:p>
            <a:r>
              <a:rPr lang="zh-CN" altLang="en-US" b="1" dirty="0"/>
              <a:t>简介：</a:t>
            </a:r>
            <a:r>
              <a:rPr lang="zh-CN" altLang="en-US" dirty="0"/>
              <a:t>汇顶科技成立于</a:t>
            </a:r>
            <a:r>
              <a:rPr lang="en-US" altLang="zh-CN" dirty="0"/>
              <a:t>2002</a:t>
            </a:r>
            <a:r>
              <a:rPr lang="zh-CN" altLang="en-US" dirty="0"/>
              <a:t>年，于</a:t>
            </a:r>
            <a:r>
              <a:rPr lang="en-US" altLang="zh-CN" dirty="0"/>
              <a:t>2006</a:t>
            </a:r>
            <a:r>
              <a:rPr lang="zh-CN" altLang="en-US" dirty="0"/>
              <a:t>年开始进军触控行业。汇顶科技立足于全球领先的人机交互技术研发及芯片设计，汇顶科技现作为</a:t>
            </a:r>
            <a:r>
              <a:rPr lang="en-US" altLang="zh-CN" dirty="0"/>
              <a:t>MTK</a:t>
            </a:r>
            <a:r>
              <a:rPr lang="zh-CN" altLang="en-US" dirty="0"/>
              <a:t>唯一战略合作伙伴，具有丰富的电容触摸芯片的量产经验并拥有完善的触控测试系统和测试标准，已经拥有电容触控技术专利超过</a:t>
            </a:r>
            <a:r>
              <a:rPr lang="en-US" altLang="zh-CN" dirty="0"/>
              <a:t>30</a:t>
            </a:r>
            <a:r>
              <a:rPr lang="zh-CN" altLang="en-US" dirty="0"/>
              <a:t>项</a:t>
            </a:r>
            <a:r>
              <a:rPr lang="zh-CN" altLang="en-US" dirty="0" smtClean="0"/>
              <a:t>。</a:t>
            </a:r>
            <a:endParaRPr lang="en-US" altLang="zh-CN" dirty="0" smtClean="0"/>
          </a:p>
          <a:p>
            <a:r>
              <a:rPr lang="zh-CN" altLang="en-US" b="1" dirty="0"/>
              <a:t>面向对象：</a:t>
            </a:r>
            <a:r>
              <a:rPr lang="zh-CN" altLang="en-US" dirty="0"/>
              <a:t>目前手机市场上只有魅族</a:t>
            </a:r>
            <a:r>
              <a:rPr lang="en-US" altLang="zh-CN" dirty="0"/>
              <a:t>MX4 Pro</a:t>
            </a:r>
            <a:r>
              <a:rPr lang="zh-CN" altLang="en-US" dirty="0"/>
              <a:t>，这也是国内手机厂商首创正面按压式指纹识别</a:t>
            </a:r>
            <a:r>
              <a:rPr lang="zh-CN" altLang="en-US" dirty="0" smtClean="0"/>
              <a:t>方案</a:t>
            </a:r>
            <a:r>
              <a:rPr lang="en-US" altLang="zh-CN" dirty="0" smtClean="0"/>
              <a:t>. </a:t>
            </a:r>
            <a:endParaRPr lang="en-US" dirty="0"/>
          </a:p>
        </p:txBody>
      </p:sp>
    </p:spTree>
    <p:extLst>
      <p:ext uri="{BB962C8B-B14F-4D97-AF65-F5344CB8AC3E}">
        <p14:creationId xmlns:p14="http://schemas.microsoft.com/office/powerpoint/2010/main" val="4012422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iPhone 5S/6</a:t>
            </a:r>
            <a:r>
              <a:rPr lang="zh-CN" altLang="en-US" b="1" dirty="0"/>
              <a:t>指纹识别原理：</a:t>
            </a:r>
            <a:endParaRPr lang="en-US" dirty="0"/>
          </a:p>
        </p:txBody>
      </p:sp>
      <p:pic>
        <p:nvPicPr>
          <p:cNvPr id="4" name="Content Placeholder 3"/>
          <p:cNvPicPr>
            <a:picLocks noGrp="1" noChangeAspect="1"/>
          </p:cNvPicPr>
          <p:nvPr>
            <p:ph idx="1"/>
          </p:nvPr>
        </p:nvPicPr>
        <p:blipFill>
          <a:blip r:embed="rId2"/>
          <a:stretch>
            <a:fillRect/>
          </a:stretch>
        </p:blipFill>
        <p:spPr>
          <a:xfrm>
            <a:off x="2796306" y="1825625"/>
            <a:ext cx="6599387" cy="4351338"/>
          </a:xfrm>
          <a:prstGeom prst="rect">
            <a:avLst/>
          </a:prstGeom>
        </p:spPr>
      </p:pic>
    </p:spTree>
    <p:extLst>
      <p:ext uri="{BB962C8B-B14F-4D97-AF65-F5344CB8AC3E}">
        <p14:creationId xmlns:p14="http://schemas.microsoft.com/office/powerpoint/2010/main" val="1758423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iPhone 5S/6</a:t>
            </a:r>
            <a:r>
              <a:rPr lang="zh-CN" altLang="en-US" b="1" dirty="0"/>
              <a:t>指纹识别原理：</a:t>
            </a:r>
            <a:endParaRPr lang="en-US" dirty="0"/>
          </a:p>
        </p:txBody>
      </p:sp>
      <p:sp>
        <p:nvSpPr>
          <p:cNvPr id="3" name="Content Placeholder 2"/>
          <p:cNvSpPr>
            <a:spLocks noGrp="1"/>
          </p:cNvSpPr>
          <p:nvPr>
            <p:ph idx="1"/>
          </p:nvPr>
        </p:nvSpPr>
        <p:spPr/>
        <p:txBody>
          <a:bodyPr>
            <a:normAutofit fontScale="92500"/>
          </a:bodyPr>
          <a:lstStyle/>
          <a:p>
            <a:r>
              <a:rPr lang="en-US" altLang="zh-CN" dirty="0"/>
              <a:t>iPhone 5S/6</a:t>
            </a:r>
            <a:r>
              <a:rPr lang="zh-CN" altLang="en-US" dirty="0"/>
              <a:t>的</a:t>
            </a:r>
            <a:r>
              <a:rPr lang="en-US" altLang="zh-CN" dirty="0"/>
              <a:t>Touch ID</a:t>
            </a:r>
            <a:r>
              <a:rPr lang="zh-CN" altLang="en-US" dirty="0"/>
              <a:t>指纹传感器被放置在</a:t>
            </a:r>
            <a:r>
              <a:rPr lang="en-US" altLang="zh-CN" dirty="0"/>
              <a:t>Home</a:t>
            </a:r>
            <a:r>
              <a:rPr lang="zh-CN" altLang="en-US" dirty="0"/>
              <a:t>键中，</a:t>
            </a:r>
            <a:r>
              <a:rPr lang="en-US" altLang="zh-CN" dirty="0"/>
              <a:t>Home</a:t>
            </a:r>
            <a:r>
              <a:rPr lang="zh-CN" altLang="en-US" dirty="0"/>
              <a:t>键传感器表面由激光切割的蓝宝石水晶制成，能够实现精确聚焦手指，保护传感器的作用，并且传感器会在此时进行指纹信息的纪录与识别，而传感器按钮周围则是不锈钢环，用于监测手指，激活传感器和改善信噪比。随后，软件将读取指纹信息，查找匹配指纹来解锁手机</a:t>
            </a:r>
            <a:r>
              <a:rPr lang="zh-CN" altLang="en-US" dirty="0" smtClean="0"/>
              <a:t>。</a:t>
            </a:r>
            <a:endParaRPr lang="en-US" altLang="zh-CN" dirty="0" smtClean="0"/>
          </a:p>
          <a:p>
            <a:endParaRPr lang="en-US" altLang="zh-CN" dirty="0" smtClean="0"/>
          </a:p>
          <a:p>
            <a:r>
              <a:rPr lang="zh-CN" altLang="en-US" dirty="0"/>
              <a:t>其中指纹传感器部分在开始表格中提到的基于</a:t>
            </a:r>
            <a:r>
              <a:rPr lang="zh-CN" altLang="en-US" b="1" dirty="0"/>
              <a:t>电容和无线射频的半导体传感器</a:t>
            </a:r>
            <a:r>
              <a:rPr lang="zh-CN" altLang="en-US" dirty="0"/>
              <a:t>，这位指纹读取做了两层验证。第一层是借助了一个指纹电容传感识别器来识别整个接触面的指纹图像。第二层则是利用无线射频技术并通过蓝宝石片下面的感应组件读取从真皮层反射回来的信号，形成一幅指纹图像。</a:t>
            </a:r>
            <a:endParaRPr lang="en-US" dirty="0"/>
          </a:p>
        </p:txBody>
      </p:sp>
    </p:spTree>
    <p:extLst>
      <p:ext uri="{BB962C8B-B14F-4D97-AF65-F5344CB8AC3E}">
        <p14:creationId xmlns:p14="http://schemas.microsoft.com/office/powerpoint/2010/main" val="1770501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iPhone 5S/6</a:t>
            </a:r>
            <a:r>
              <a:rPr lang="zh-CN" altLang="en-US" b="1" dirty="0"/>
              <a:t>指纹识别原理：</a:t>
            </a:r>
            <a:endParaRPr lang="en-US" dirty="0"/>
          </a:p>
        </p:txBody>
      </p:sp>
      <p:sp>
        <p:nvSpPr>
          <p:cNvPr id="3" name="Content Placeholder 2"/>
          <p:cNvSpPr>
            <a:spLocks noGrp="1"/>
          </p:cNvSpPr>
          <p:nvPr>
            <p:ph idx="1"/>
          </p:nvPr>
        </p:nvSpPr>
        <p:spPr/>
        <p:txBody>
          <a:bodyPr>
            <a:normAutofit fontScale="92500"/>
          </a:bodyPr>
          <a:lstStyle/>
          <a:p>
            <a:r>
              <a:rPr lang="zh-CN" altLang="en-US" dirty="0" smtClean="0"/>
              <a:t>无</a:t>
            </a:r>
            <a:r>
              <a:rPr lang="zh-CN" altLang="en-US" dirty="0"/>
              <a:t>线射频识别：将一个低频的射频信号发射到真皮层。由于人体细胞液是导电的</a:t>
            </a:r>
            <a:r>
              <a:rPr lang="zh-CN" altLang="en-US" dirty="0" smtClean="0"/>
              <a:t>，通</a:t>
            </a:r>
            <a:r>
              <a:rPr lang="zh-CN" altLang="en-US" dirty="0"/>
              <a:t>过读取真皮层的电场分</a:t>
            </a:r>
            <a:r>
              <a:rPr lang="zh-CN" altLang="en-US" dirty="0" smtClean="0"/>
              <a:t>布</a:t>
            </a:r>
            <a:r>
              <a:rPr lang="zh-CN" altLang="en-US" dirty="0"/>
              <a:t>从</a:t>
            </a:r>
            <a:r>
              <a:rPr lang="zh-CN" altLang="en-US" dirty="0" smtClean="0"/>
              <a:t>而</a:t>
            </a:r>
            <a:r>
              <a:rPr lang="zh-CN" altLang="en-US" dirty="0"/>
              <a:t>获得整个真皮层最精确的图像，而</a:t>
            </a:r>
            <a:r>
              <a:rPr lang="en-US" altLang="zh-CN" dirty="0"/>
              <a:t>Touch ID</a:t>
            </a:r>
            <a:r>
              <a:rPr lang="zh-CN" altLang="en-US" dirty="0"/>
              <a:t>外面有一个驱动环</a:t>
            </a:r>
            <a:r>
              <a:rPr lang="en-US" altLang="zh-CN" dirty="0"/>
              <a:t>,</a:t>
            </a:r>
            <a:r>
              <a:rPr lang="zh-CN" altLang="en-US" dirty="0"/>
              <a:t>由它将射频信号发射出来。</a:t>
            </a:r>
          </a:p>
          <a:p>
            <a:endParaRPr lang="en-US" altLang="zh-CN" dirty="0" smtClean="0"/>
          </a:p>
          <a:p>
            <a:r>
              <a:rPr lang="zh-CN" altLang="en-US" dirty="0" smtClean="0"/>
              <a:t>经</a:t>
            </a:r>
            <a:r>
              <a:rPr lang="zh-CN" altLang="en-US" dirty="0"/>
              <a:t>过对指纹图像的纪录，将数据录入到数据库中，然后</a:t>
            </a:r>
            <a:r>
              <a:rPr lang="en-US" altLang="zh-CN" dirty="0"/>
              <a:t>Touch ID</a:t>
            </a:r>
            <a:r>
              <a:rPr lang="zh-CN" altLang="en-US" dirty="0"/>
              <a:t>在指纹验证过程中，获得指纹扫描图像之后，其能够对指纹进行</a:t>
            </a:r>
            <a:r>
              <a:rPr lang="en-US" altLang="zh-CN" dirty="0"/>
              <a:t>360</a:t>
            </a:r>
            <a:r>
              <a:rPr lang="zh-CN" altLang="en-US" dirty="0"/>
              <a:t>度全方位扫描</a:t>
            </a:r>
            <a:r>
              <a:rPr lang="zh-CN" altLang="en-US" b="1" dirty="0"/>
              <a:t>并且与数据库指纹数据进行比对判断</a:t>
            </a:r>
            <a:r>
              <a:rPr lang="zh-CN" altLang="en-US" dirty="0"/>
              <a:t>。当新的指纹图像与数据库样本指纹互相匹配成功，该指纹图像就能够用于加强和完善数据库的样本信息，这样能够使得更多的样本信息被纪录了，提高指纹识别的成功率以及能够在各种角度成功的识别指纹。</a:t>
            </a:r>
            <a:endParaRPr lang="en-US" dirty="0"/>
          </a:p>
        </p:txBody>
      </p:sp>
    </p:spTree>
    <p:extLst>
      <p:ext uri="{BB962C8B-B14F-4D97-AF65-F5344CB8AC3E}">
        <p14:creationId xmlns:p14="http://schemas.microsoft.com/office/powerpoint/2010/main" val="1853731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华为</a:t>
            </a:r>
            <a:r>
              <a:rPr lang="en-US" altLang="zh-CN" b="1" dirty="0"/>
              <a:t>Mate 7</a:t>
            </a:r>
            <a:r>
              <a:rPr lang="zh-CN" altLang="en-US" b="1" dirty="0"/>
              <a:t>指纹识别原理</a:t>
            </a:r>
            <a:endParaRPr lang="en-US" dirty="0"/>
          </a:p>
        </p:txBody>
      </p:sp>
      <p:sp>
        <p:nvSpPr>
          <p:cNvPr id="3" name="Content Placeholder 2"/>
          <p:cNvSpPr>
            <a:spLocks noGrp="1"/>
          </p:cNvSpPr>
          <p:nvPr>
            <p:ph idx="1"/>
          </p:nvPr>
        </p:nvSpPr>
        <p:spPr/>
        <p:txBody>
          <a:bodyPr/>
          <a:lstStyle/>
          <a:p>
            <a:r>
              <a:rPr lang="zh-CN" altLang="en-US" dirty="0"/>
              <a:t>华为</a:t>
            </a:r>
            <a:r>
              <a:rPr lang="en-US" altLang="zh-CN" dirty="0"/>
              <a:t>Mate 7 </a:t>
            </a:r>
            <a:r>
              <a:rPr lang="zh-CN" altLang="en-US" dirty="0"/>
              <a:t>采用瑞典</a:t>
            </a:r>
            <a:r>
              <a:rPr lang="en-US" altLang="zh-CN" dirty="0"/>
              <a:t>FPC</a:t>
            </a:r>
            <a:r>
              <a:rPr lang="zh-CN" altLang="en-US" dirty="0"/>
              <a:t>公司的</a:t>
            </a:r>
            <a:r>
              <a:rPr lang="en-US" altLang="zh-CN" dirty="0"/>
              <a:t>FPC1020</a:t>
            </a:r>
            <a:r>
              <a:rPr lang="zh-CN" altLang="en-US" dirty="0"/>
              <a:t>指纹识别方案 ，该方案是将传感器置于</a:t>
            </a:r>
            <a:r>
              <a:rPr lang="zh-CN" altLang="en-US" b="1" dirty="0"/>
              <a:t>手机后盖中，虽说是按压式指纹识别技术，但是它应该属于接触式</a:t>
            </a:r>
            <a:r>
              <a:rPr lang="zh-CN" altLang="en-US" dirty="0"/>
              <a:t>。只需要将手机轻轻放在解锁区域，就能够进行解锁</a:t>
            </a:r>
            <a:r>
              <a:rPr lang="zh-CN" altLang="en-US" dirty="0" smtClean="0"/>
              <a:t>。</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3168253" y="3070746"/>
            <a:ext cx="5855493" cy="3466532"/>
          </a:xfrm>
          <a:prstGeom prst="rect">
            <a:avLst/>
          </a:prstGeom>
        </p:spPr>
      </p:pic>
    </p:spTree>
    <p:extLst>
      <p:ext uri="{BB962C8B-B14F-4D97-AF65-F5344CB8AC3E}">
        <p14:creationId xmlns:p14="http://schemas.microsoft.com/office/powerpoint/2010/main" val="101216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华为</a:t>
            </a:r>
            <a:r>
              <a:rPr lang="en-US" altLang="zh-CN" b="1" dirty="0"/>
              <a:t>Mate 7</a:t>
            </a:r>
            <a:r>
              <a:rPr lang="zh-CN" altLang="en-US" b="1" dirty="0"/>
              <a:t>指纹识别原理</a:t>
            </a:r>
            <a:endParaRPr lang="en-US" dirty="0"/>
          </a:p>
        </p:txBody>
      </p:sp>
      <p:sp>
        <p:nvSpPr>
          <p:cNvPr id="3" name="Content Placeholder 2"/>
          <p:cNvSpPr>
            <a:spLocks noGrp="1"/>
          </p:cNvSpPr>
          <p:nvPr>
            <p:ph idx="1"/>
          </p:nvPr>
        </p:nvSpPr>
        <p:spPr/>
        <p:txBody>
          <a:bodyPr/>
          <a:lstStyle/>
          <a:p>
            <a:r>
              <a:rPr lang="zh-CN" altLang="en-US" dirty="0"/>
              <a:t>华为</a:t>
            </a:r>
            <a:r>
              <a:rPr lang="en-US" altLang="zh-CN" dirty="0"/>
              <a:t>Mate7</a:t>
            </a:r>
            <a:r>
              <a:rPr lang="zh-CN" altLang="en-US" dirty="0"/>
              <a:t>指纹传感器上覆盖一层银色镀膜，指纹识别区域和后壳之间还有一圈环形金属状，类似于包裹住</a:t>
            </a:r>
            <a:r>
              <a:rPr lang="en-US" altLang="zh-CN" dirty="0"/>
              <a:t>iphone5s</a:t>
            </a:r>
            <a:r>
              <a:rPr lang="zh-CN" altLang="en-US" dirty="0"/>
              <a:t>指纹感应区的不锈钢探测环（</a:t>
            </a:r>
            <a:r>
              <a:rPr lang="en-US" altLang="zh-CN" dirty="0"/>
              <a:t>Stainless steel detection ring</a:t>
            </a:r>
            <a:r>
              <a:rPr lang="zh-CN" altLang="en-US" dirty="0"/>
              <a:t>），这个金属环除了充当指纹触发器感觉还可以有很多功能。</a:t>
            </a:r>
            <a:r>
              <a:rPr lang="zh-CN" altLang="en-US" b="1" dirty="0"/>
              <a:t>此外成熟的</a:t>
            </a:r>
            <a:r>
              <a:rPr lang="en-US" altLang="zh-CN" b="1" dirty="0"/>
              <a:t>FPC1020</a:t>
            </a:r>
            <a:r>
              <a:rPr lang="zh-CN" altLang="en-US" b="1" dirty="0" smtClean="0"/>
              <a:t>的面</a:t>
            </a:r>
            <a:r>
              <a:rPr lang="zh-CN" altLang="en-US" b="1" dirty="0"/>
              <a:t>积是现阶段其他手机的面积中最大的。</a:t>
            </a:r>
            <a:endParaRPr lang="en-US" b="1" dirty="0"/>
          </a:p>
        </p:txBody>
      </p:sp>
    </p:spTree>
    <p:extLst>
      <p:ext uri="{BB962C8B-B14F-4D97-AF65-F5344CB8AC3E}">
        <p14:creationId xmlns:p14="http://schemas.microsoft.com/office/powerpoint/2010/main" val="4241067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Mate 7</a:t>
            </a:r>
            <a:r>
              <a:rPr lang="zh-CN" altLang="en-US" b="1" dirty="0"/>
              <a:t>指纹识别安全性</a:t>
            </a:r>
            <a:endParaRPr lang="en-US" dirty="0"/>
          </a:p>
        </p:txBody>
      </p:sp>
      <p:sp>
        <p:nvSpPr>
          <p:cNvPr id="3" name="Content Placeholder 2"/>
          <p:cNvSpPr>
            <a:spLocks noGrp="1"/>
          </p:cNvSpPr>
          <p:nvPr>
            <p:ph idx="1"/>
          </p:nvPr>
        </p:nvSpPr>
        <p:spPr/>
        <p:txBody>
          <a:bodyPr>
            <a:normAutofit lnSpcReduction="10000"/>
          </a:bodyPr>
          <a:lstStyle/>
          <a:p>
            <a:r>
              <a:rPr lang="zh-CN" altLang="en-US" dirty="0"/>
              <a:t>华为是基于芯片硬件的安全解决方案。指纹加密，存储，校验的程序是运行在海思芯片里物理隔离的安全</a:t>
            </a:r>
            <a:r>
              <a:rPr lang="en-US" altLang="zh-CN" dirty="0"/>
              <a:t>OS</a:t>
            </a:r>
            <a:r>
              <a:rPr lang="zh-CN" altLang="en-US" dirty="0"/>
              <a:t>中，安卓环境下的程序无法直接访问，即使手机被</a:t>
            </a:r>
            <a:r>
              <a:rPr lang="en-US" altLang="zh-CN" dirty="0"/>
              <a:t>root</a:t>
            </a:r>
            <a:r>
              <a:rPr lang="zh-CN" altLang="en-US" dirty="0"/>
              <a:t>后，这部分仍然不能被访问和篡改</a:t>
            </a:r>
            <a:r>
              <a:rPr lang="zh-CN" altLang="en-US" dirty="0" smtClean="0"/>
              <a:t>。</a:t>
            </a:r>
            <a:endParaRPr lang="en-US" altLang="zh-CN" dirty="0" smtClean="0"/>
          </a:p>
          <a:p>
            <a:r>
              <a:rPr lang="zh-CN" altLang="en-US" dirty="0"/>
              <a:t>手机并不会保存指纹图像，只会去保存提取后的模板信息，</a:t>
            </a:r>
            <a:r>
              <a:rPr lang="zh-CN" altLang="en-US" b="1" dirty="0"/>
              <a:t>当然通过指纹模板是不能还原出指纹图像的。</a:t>
            </a:r>
            <a:r>
              <a:rPr lang="zh-CN" altLang="en-US" dirty="0"/>
              <a:t>在所录入的所有指纹模板信息在手机中是手机本身利用</a:t>
            </a:r>
            <a:r>
              <a:rPr lang="en-US" altLang="zh-CN" dirty="0"/>
              <a:t>AES256</a:t>
            </a:r>
            <a:r>
              <a:rPr lang="zh-CN" altLang="en-US" dirty="0"/>
              <a:t>算法进行加密的，每个芯片都有独一无二的密钥，这个密钥在芯片出厂时就是被一次性熔断写入的，根本无法从外部读取和修改。指纹模板数据只能写入和删除，无法读取和修改，自然也不会上传任何服务器，更不会被任何第三方程序读取。</a:t>
            </a:r>
            <a:endParaRPr lang="en-US" dirty="0"/>
          </a:p>
        </p:txBody>
      </p:sp>
    </p:spTree>
    <p:extLst>
      <p:ext uri="{BB962C8B-B14F-4D97-AF65-F5344CB8AC3E}">
        <p14:creationId xmlns:p14="http://schemas.microsoft.com/office/powerpoint/2010/main" val="4090895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 </a:t>
            </a:r>
            <a:r>
              <a:rPr lang="en-US" dirty="0"/>
              <a:t>Serial </a:t>
            </a:r>
            <a:r>
              <a:rPr lang="en-US" dirty="0" err="1"/>
              <a:t>Perripheral</a:t>
            </a:r>
            <a:r>
              <a:rPr lang="en-US" dirty="0"/>
              <a:t> Interface</a:t>
            </a:r>
          </a:p>
        </p:txBody>
      </p:sp>
      <p:pic>
        <p:nvPicPr>
          <p:cNvPr id="4" name="Content Placeholder 3"/>
          <p:cNvPicPr>
            <a:picLocks noGrp="1" noChangeAspect="1"/>
          </p:cNvPicPr>
          <p:nvPr>
            <p:ph idx="1"/>
          </p:nvPr>
        </p:nvPicPr>
        <p:blipFill>
          <a:blip r:embed="rId3"/>
          <a:stretch>
            <a:fillRect/>
          </a:stretch>
        </p:blipFill>
        <p:spPr>
          <a:xfrm>
            <a:off x="1819044" y="1825625"/>
            <a:ext cx="8553912" cy="4351338"/>
          </a:xfrm>
          <a:prstGeom prst="rect">
            <a:avLst/>
          </a:prstGeom>
        </p:spPr>
      </p:pic>
    </p:spTree>
    <p:extLst>
      <p:ext uri="{BB962C8B-B14F-4D97-AF65-F5344CB8AC3E}">
        <p14:creationId xmlns:p14="http://schemas.microsoft.com/office/powerpoint/2010/main" val="3023512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FPC1140 </a:t>
            </a:r>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 </a:t>
            </a:r>
            <a:r>
              <a:rPr lang="en-US" dirty="0"/>
              <a:t>capacitive touch fingerprint sensor with low power </a:t>
            </a:r>
            <a:r>
              <a:rPr lang="en-US" dirty="0" smtClean="0"/>
              <a:t>consumption</a:t>
            </a:r>
            <a:r>
              <a:rPr lang="en-US" dirty="0"/>
              <a:t>.</a:t>
            </a:r>
            <a:br>
              <a:rPr lang="en-US" dirty="0"/>
            </a:br>
            <a:r>
              <a:rPr lang="en-US" dirty="0"/>
              <a:t>The FPC1140 sensor includes the following features:</a:t>
            </a:r>
            <a:br>
              <a:rPr lang="en-US" dirty="0"/>
            </a:br>
            <a:r>
              <a:rPr lang="en-US" dirty="0"/>
              <a:t> Fingerprint area sensor</a:t>
            </a:r>
            <a:br>
              <a:rPr lang="en-US" dirty="0"/>
            </a:br>
            <a:r>
              <a:rPr lang="en-US" dirty="0"/>
              <a:t> Superior 3D image quality</a:t>
            </a:r>
            <a:br>
              <a:rPr lang="en-US" dirty="0"/>
            </a:br>
            <a:r>
              <a:rPr lang="en-US" dirty="0"/>
              <a:t> 508 dpi resolution</a:t>
            </a:r>
            <a:br>
              <a:rPr lang="en-US" dirty="0"/>
            </a:br>
            <a:r>
              <a:rPr lang="en-US" dirty="0"/>
              <a:t> 56 x 196 pixels with 8-bit </a:t>
            </a:r>
            <a:r>
              <a:rPr lang="en-US" dirty="0" smtClean="0"/>
              <a:t>depth (</a:t>
            </a:r>
            <a:r>
              <a:rPr lang="en-US" dirty="0"/>
              <a:t>with 256 greyscale values in each pixel </a:t>
            </a:r>
            <a:br>
              <a:rPr lang="en-US" dirty="0"/>
            </a:br>
            <a:r>
              <a:rPr lang="en-US" dirty="0"/>
              <a:t>)</a:t>
            </a:r>
            <a:br>
              <a:rPr lang="en-US" dirty="0"/>
            </a:br>
            <a:r>
              <a:rPr lang="en-US" dirty="0"/>
              <a:t> High-speed SPI interface</a:t>
            </a:r>
            <a:br>
              <a:rPr lang="en-US" dirty="0"/>
            </a:br>
            <a:r>
              <a:rPr lang="en-US" dirty="0"/>
              <a:t> Ultra-low power consumption</a:t>
            </a:r>
            <a:br>
              <a:rPr lang="en-US" dirty="0"/>
            </a:br>
            <a:r>
              <a:rPr lang="en-US" dirty="0"/>
              <a:t> 1.8 Volt operation</a:t>
            </a:r>
            <a:br>
              <a:rPr lang="en-US" dirty="0"/>
            </a:br>
            <a:r>
              <a:rPr lang="en-US" dirty="0"/>
              <a:t> Extended ESD range 30kV</a:t>
            </a:r>
            <a:br>
              <a:rPr lang="en-US" dirty="0"/>
            </a:br>
            <a:r>
              <a:rPr lang="en-US" dirty="0"/>
              <a:t> Wake-up functionality </a:t>
            </a:r>
            <a:br>
              <a:rPr lang="en-US" dirty="0"/>
            </a:br>
            <a:endParaRPr lang="en-US" dirty="0"/>
          </a:p>
        </p:txBody>
      </p:sp>
    </p:spTree>
    <p:extLst>
      <p:ext uri="{BB962C8B-B14F-4D97-AF65-F5344CB8AC3E}">
        <p14:creationId xmlns:p14="http://schemas.microsoft.com/office/powerpoint/2010/main" val="2036183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a:t>
            </a:r>
          </a:p>
        </p:txBody>
      </p:sp>
      <p:pic>
        <p:nvPicPr>
          <p:cNvPr id="4" name="Content Placeholder 3"/>
          <p:cNvPicPr>
            <a:picLocks noGrp="1" noChangeAspect="1"/>
          </p:cNvPicPr>
          <p:nvPr>
            <p:ph idx="1"/>
          </p:nvPr>
        </p:nvPicPr>
        <p:blipFill>
          <a:blip r:embed="rId2"/>
          <a:stretch>
            <a:fillRect/>
          </a:stretch>
        </p:blipFill>
        <p:spPr>
          <a:xfrm>
            <a:off x="2128837" y="1958181"/>
            <a:ext cx="7934325" cy="4086225"/>
          </a:xfrm>
          <a:prstGeom prst="rect">
            <a:avLst/>
          </a:prstGeom>
        </p:spPr>
      </p:pic>
    </p:spTree>
    <p:extLst>
      <p:ext uri="{BB962C8B-B14F-4D97-AF65-F5344CB8AC3E}">
        <p14:creationId xmlns:p14="http://schemas.microsoft.com/office/powerpoint/2010/main" val="711035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analysis of fingerprints for matching purposes generally requires the </a:t>
            </a:r>
            <a:r>
              <a:rPr lang="en-US" dirty="0">
                <a:solidFill>
                  <a:srgbClr val="FF0000"/>
                </a:solidFill>
              </a:rPr>
              <a:t>comparison</a:t>
            </a:r>
            <a:r>
              <a:rPr lang="en-US" dirty="0"/>
              <a:t> of several features of the print pattern. These include patterns, which are aggregate characteristics of </a:t>
            </a:r>
            <a:r>
              <a:rPr lang="en-US" dirty="0">
                <a:solidFill>
                  <a:srgbClr val="FF0000"/>
                </a:solidFill>
              </a:rPr>
              <a:t>ridges</a:t>
            </a:r>
            <a:r>
              <a:rPr lang="en-US" dirty="0"/>
              <a:t>, and </a:t>
            </a:r>
            <a:r>
              <a:rPr lang="en-US" dirty="0">
                <a:solidFill>
                  <a:srgbClr val="FF0000"/>
                </a:solidFill>
              </a:rPr>
              <a:t>minutia points</a:t>
            </a:r>
            <a:r>
              <a:rPr lang="en-US" dirty="0"/>
              <a:t>, which are </a:t>
            </a:r>
            <a:r>
              <a:rPr lang="en-US" b="1" dirty="0"/>
              <a:t>unique</a:t>
            </a:r>
            <a:r>
              <a:rPr lang="en-US" dirty="0"/>
              <a:t> features found within the patterns.</a:t>
            </a:r>
            <a:r>
              <a:rPr lang="en-US" baseline="30000" dirty="0">
                <a:hlinkClick r:id="rId2"/>
              </a:rPr>
              <a:t>[1]</a:t>
            </a:r>
            <a:r>
              <a:rPr lang="en-US" dirty="0"/>
              <a:t> It is also necessary to know the structure and properties of human </a:t>
            </a:r>
            <a:r>
              <a:rPr lang="en-US" dirty="0">
                <a:hlinkClick r:id="rId3" tooltip="Skin"/>
              </a:rPr>
              <a:t>skin</a:t>
            </a:r>
            <a:r>
              <a:rPr lang="en-US" dirty="0"/>
              <a:t> in order </a:t>
            </a:r>
            <a:r>
              <a:rPr lang="en-US" dirty="0" smtClean="0"/>
              <a:t>to </a:t>
            </a:r>
            <a:r>
              <a:rPr lang="en-US" dirty="0"/>
              <a:t>successfully employ some of the </a:t>
            </a:r>
            <a:r>
              <a:rPr lang="en-US" b="1" dirty="0"/>
              <a:t>imaging</a:t>
            </a:r>
            <a:r>
              <a:rPr lang="en-US" dirty="0"/>
              <a:t> technologies</a:t>
            </a:r>
            <a:r>
              <a:rPr lang="en-US" dirty="0" smtClean="0"/>
              <a:t>.</a:t>
            </a:r>
          </a:p>
          <a:p>
            <a:endParaRPr lang="en-US" dirty="0"/>
          </a:p>
          <a:p>
            <a:r>
              <a:rPr lang="en-US" dirty="0" smtClean="0"/>
              <a:t>Ridge -- </a:t>
            </a:r>
            <a:r>
              <a:rPr lang="zh-CN" altLang="en-US" dirty="0"/>
              <a:t>背脊，峰，隆起线</a:t>
            </a:r>
            <a:r>
              <a:rPr lang="en-US" altLang="zh-CN" dirty="0"/>
              <a:t>; </a:t>
            </a:r>
            <a:r>
              <a:rPr lang="zh-CN" altLang="en-US" dirty="0"/>
              <a:t>山</a:t>
            </a:r>
            <a:r>
              <a:rPr lang="zh-CN" altLang="en-US" dirty="0" smtClean="0"/>
              <a:t>脊</a:t>
            </a:r>
            <a:endParaRPr lang="en-US" altLang="zh-CN" dirty="0" smtClean="0"/>
          </a:p>
          <a:p>
            <a:r>
              <a:rPr lang="en-US" dirty="0" smtClean="0"/>
              <a:t>Minutia point -- </a:t>
            </a:r>
            <a:r>
              <a:rPr lang="zh-CN" altLang="en-US" dirty="0" smtClean="0"/>
              <a:t>细节点</a:t>
            </a:r>
            <a:r>
              <a:rPr lang="en-US" altLang="zh-CN" dirty="0" smtClean="0"/>
              <a:t>, </a:t>
            </a:r>
            <a:r>
              <a:rPr lang="zh-CN" altLang="en-US" dirty="0" smtClean="0"/>
              <a:t>特征点</a:t>
            </a:r>
            <a:endParaRPr lang="en-US" altLang="zh-CN" dirty="0" smtClean="0"/>
          </a:p>
          <a:p>
            <a:r>
              <a:rPr lang="en-US" dirty="0" smtClean="0"/>
              <a:t>fingerprint matching: imaging technology (for </a:t>
            </a:r>
            <a:r>
              <a:rPr lang="en-US" b="1" dirty="0" smtClean="0"/>
              <a:t>Pre-processing</a:t>
            </a:r>
            <a:r>
              <a:rPr lang="en-US" dirty="0" smtClean="0"/>
              <a:t>), pattern comparison (</a:t>
            </a:r>
            <a:r>
              <a:rPr lang="en-US" b="1" dirty="0" smtClean="0"/>
              <a:t>Pattern-based algorithms</a:t>
            </a:r>
            <a:r>
              <a:rPr lang="en-US" dirty="0" smtClean="0"/>
              <a:t>). </a:t>
            </a:r>
            <a:endParaRPr lang="en-US" dirty="0"/>
          </a:p>
        </p:txBody>
      </p:sp>
    </p:spTree>
    <p:extLst>
      <p:ext uri="{BB962C8B-B14F-4D97-AF65-F5344CB8AC3E}">
        <p14:creationId xmlns:p14="http://schemas.microsoft.com/office/powerpoint/2010/main" val="2669957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Block Diagram </a:t>
            </a:r>
          </a:p>
        </p:txBody>
      </p:sp>
      <p:pic>
        <p:nvPicPr>
          <p:cNvPr id="4" name="Content Placeholder 3"/>
          <p:cNvPicPr>
            <a:picLocks noGrp="1" noChangeAspect="1"/>
          </p:cNvPicPr>
          <p:nvPr>
            <p:ph idx="1"/>
          </p:nvPr>
        </p:nvPicPr>
        <p:blipFill>
          <a:blip r:embed="rId2"/>
          <a:stretch>
            <a:fillRect/>
          </a:stretch>
        </p:blipFill>
        <p:spPr>
          <a:xfrm>
            <a:off x="2504954" y="1387474"/>
            <a:ext cx="5629396" cy="5122641"/>
          </a:xfrm>
          <a:prstGeom prst="rect">
            <a:avLst/>
          </a:prstGeom>
        </p:spPr>
      </p:pic>
    </p:spTree>
    <p:extLst>
      <p:ext uri="{BB962C8B-B14F-4D97-AF65-F5344CB8AC3E}">
        <p14:creationId xmlns:p14="http://schemas.microsoft.com/office/powerpoint/2010/main" val="3888151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Finger Detection </a:t>
            </a:r>
          </a:p>
        </p:txBody>
      </p:sp>
      <p:pic>
        <p:nvPicPr>
          <p:cNvPr id="4" name="Content Placeholder 3"/>
          <p:cNvPicPr>
            <a:picLocks noGrp="1" noChangeAspect="1"/>
          </p:cNvPicPr>
          <p:nvPr>
            <p:ph idx="1"/>
          </p:nvPr>
        </p:nvPicPr>
        <p:blipFill>
          <a:blip r:embed="rId3"/>
          <a:stretch>
            <a:fillRect/>
          </a:stretch>
        </p:blipFill>
        <p:spPr>
          <a:xfrm>
            <a:off x="3276972" y="1292224"/>
            <a:ext cx="4666878" cy="5226457"/>
          </a:xfrm>
          <a:prstGeom prst="rect">
            <a:avLst/>
          </a:prstGeom>
        </p:spPr>
      </p:pic>
    </p:spTree>
    <p:extLst>
      <p:ext uri="{BB962C8B-B14F-4D97-AF65-F5344CB8AC3E}">
        <p14:creationId xmlns:p14="http://schemas.microsoft.com/office/powerpoint/2010/main" val="3482482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Schematic </a:t>
            </a:r>
          </a:p>
        </p:txBody>
      </p:sp>
      <p:pic>
        <p:nvPicPr>
          <p:cNvPr id="4" name="Content Placeholder 3"/>
          <p:cNvPicPr>
            <a:picLocks noGrp="1" noChangeAspect="1"/>
          </p:cNvPicPr>
          <p:nvPr>
            <p:ph idx="1"/>
          </p:nvPr>
        </p:nvPicPr>
        <p:blipFill>
          <a:blip r:embed="rId2"/>
          <a:stretch>
            <a:fillRect/>
          </a:stretch>
        </p:blipFill>
        <p:spPr>
          <a:xfrm>
            <a:off x="1303630" y="1311274"/>
            <a:ext cx="9516014" cy="4498975"/>
          </a:xfrm>
          <a:prstGeom prst="rect">
            <a:avLst/>
          </a:prstGeom>
        </p:spPr>
      </p:pic>
    </p:spTree>
    <p:extLst>
      <p:ext uri="{BB962C8B-B14F-4D97-AF65-F5344CB8AC3E}">
        <p14:creationId xmlns:p14="http://schemas.microsoft.com/office/powerpoint/2010/main" val="3065320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a:t>
            </a:r>
            <a:endParaRPr lang="en-US" dirty="0"/>
          </a:p>
        </p:txBody>
      </p:sp>
      <p:sp>
        <p:nvSpPr>
          <p:cNvPr id="3" name="Content Placeholder 2"/>
          <p:cNvSpPr>
            <a:spLocks noGrp="1"/>
          </p:cNvSpPr>
          <p:nvPr>
            <p:ph idx="1"/>
          </p:nvPr>
        </p:nvSpPr>
        <p:spPr/>
        <p:txBody>
          <a:bodyPr/>
          <a:lstStyle/>
          <a:p>
            <a:r>
              <a:rPr lang="en-US" dirty="0" smtClean="0"/>
              <a:t>Authenticate(): who will provide the lib/functionality for pattern-based algorithms for template comparison. </a:t>
            </a:r>
            <a:endParaRPr lang="en-US" dirty="0" smtClean="0"/>
          </a:p>
          <a:p>
            <a:r>
              <a:rPr lang="en-US" dirty="0" smtClean="0"/>
              <a:t>Where to find vendor lib? How to use it? </a:t>
            </a:r>
            <a:endParaRPr lang="en-US" dirty="0" smtClean="0"/>
          </a:p>
          <a:p>
            <a:pPr marL="0" indent="0">
              <a:buNone/>
            </a:pPr>
            <a:endParaRPr lang="en-US" dirty="0"/>
          </a:p>
        </p:txBody>
      </p:sp>
    </p:spTree>
    <p:extLst>
      <p:ext uri="{BB962C8B-B14F-4D97-AF65-F5344CB8AC3E}">
        <p14:creationId xmlns:p14="http://schemas.microsoft.com/office/powerpoint/2010/main" val="1790590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THANK YOU. </a:t>
            </a:r>
            <a:endParaRPr lang="en-US" dirty="0"/>
          </a:p>
        </p:txBody>
      </p:sp>
    </p:spTree>
    <p:extLst>
      <p:ext uri="{BB962C8B-B14F-4D97-AF65-F5344CB8AC3E}">
        <p14:creationId xmlns:p14="http://schemas.microsoft.com/office/powerpoint/2010/main" val="1087834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Patterns -- </a:t>
            </a:r>
            <a:r>
              <a:rPr lang="en-US" dirty="0"/>
              <a:t>ridges </a:t>
            </a:r>
          </a:p>
        </p:txBody>
      </p:sp>
      <p:sp>
        <p:nvSpPr>
          <p:cNvPr id="3" name="Content Placeholder 2"/>
          <p:cNvSpPr>
            <a:spLocks noGrp="1"/>
          </p:cNvSpPr>
          <p:nvPr>
            <p:ph idx="1"/>
          </p:nvPr>
        </p:nvSpPr>
        <p:spPr/>
        <p:txBody>
          <a:bodyPr/>
          <a:lstStyle/>
          <a:p>
            <a:pPr marL="0" indent="0">
              <a:buNone/>
            </a:pPr>
            <a:r>
              <a:rPr lang="en-US" dirty="0"/>
              <a:t>The three basic patterns of fingerprint ridges are the arch, loop, and whorl:</a:t>
            </a:r>
          </a:p>
          <a:p>
            <a:r>
              <a:rPr lang="en-US" dirty="0"/>
              <a:t>arch</a:t>
            </a:r>
            <a:r>
              <a:rPr lang="en-US" dirty="0" smtClean="0"/>
              <a:t>: (</a:t>
            </a:r>
            <a:r>
              <a:rPr lang="zh-CN" altLang="en-US" dirty="0" smtClean="0"/>
              <a:t>拱门</a:t>
            </a:r>
            <a:r>
              <a:rPr lang="en-US" altLang="zh-CN" dirty="0" smtClean="0"/>
              <a:t>;</a:t>
            </a:r>
            <a:r>
              <a:rPr lang="zh-CN" altLang="en-US" dirty="0" smtClean="0"/>
              <a:t>弓形</a:t>
            </a:r>
            <a:r>
              <a:rPr lang="en-US" altLang="zh-CN" dirty="0" smtClean="0"/>
              <a:t>;</a:t>
            </a:r>
            <a:r>
              <a:rPr lang="zh-CN" altLang="en-US" dirty="0" smtClean="0"/>
              <a:t>拱形物</a:t>
            </a:r>
            <a:r>
              <a:rPr lang="en-US" altLang="zh-CN" dirty="0" smtClean="0"/>
              <a:t>;</a:t>
            </a:r>
            <a:r>
              <a:rPr lang="en-US" dirty="0" smtClean="0"/>
              <a:t>) </a:t>
            </a:r>
            <a:r>
              <a:rPr lang="en-US" dirty="0"/>
              <a:t>The ridges enter from one side of the finger, rise in the center forming an arc, and then exit the other side of the finger.</a:t>
            </a:r>
          </a:p>
          <a:p>
            <a:r>
              <a:rPr lang="en-US" dirty="0" smtClean="0"/>
              <a:t>Loop (</a:t>
            </a:r>
            <a:r>
              <a:rPr lang="zh-CN" altLang="en-US" dirty="0" smtClean="0"/>
              <a:t>回路</a:t>
            </a:r>
            <a:r>
              <a:rPr lang="en-US" altLang="zh-CN" dirty="0" smtClean="0"/>
              <a:t>;</a:t>
            </a:r>
            <a:r>
              <a:rPr lang="zh-CN" altLang="en-US" dirty="0" smtClean="0"/>
              <a:t>圈，环</a:t>
            </a:r>
            <a:r>
              <a:rPr lang="en-US" altLang="zh-CN" dirty="0" smtClean="0"/>
              <a:t>;</a:t>
            </a:r>
            <a:r>
              <a:rPr lang="en-US" dirty="0" smtClean="0"/>
              <a:t>): </a:t>
            </a:r>
            <a:r>
              <a:rPr lang="en-US" dirty="0"/>
              <a:t>The ridges enter from one side of a finger, form a curve, and then exit on that same side.</a:t>
            </a:r>
          </a:p>
          <a:p>
            <a:r>
              <a:rPr lang="en-US" dirty="0">
                <a:hlinkClick r:id="rId2" tooltip="Whorl (fingerprint)"/>
              </a:rPr>
              <a:t>whorl</a:t>
            </a:r>
            <a:r>
              <a:rPr lang="en-US" dirty="0" smtClean="0"/>
              <a:t>: (</a:t>
            </a:r>
            <a:r>
              <a:rPr lang="zh-CN" altLang="en-US" dirty="0" smtClean="0"/>
              <a:t>螺纹</a:t>
            </a:r>
            <a:r>
              <a:rPr lang="en-US" altLang="zh-CN" dirty="0" smtClean="0"/>
              <a:t>;</a:t>
            </a:r>
            <a:r>
              <a:rPr lang="zh-CN" altLang="en-US" dirty="0" smtClean="0"/>
              <a:t>涡</a:t>
            </a:r>
            <a:r>
              <a:rPr lang="en-US" altLang="zh-CN" dirty="0" smtClean="0"/>
              <a:t>;</a:t>
            </a:r>
            <a:r>
              <a:rPr lang="zh-CN" altLang="en-US" dirty="0" smtClean="0"/>
              <a:t>轮生体</a:t>
            </a:r>
            <a:r>
              <a:rPr lang="en-US" altLang="zh-CN" dirty="0" smtClean="0"/>
              <a:t>;</a:t>
            </a:r>
            <a:r>
              <a:rPr lang="zh-CN" altLang="en-US" dirty="0" smtClean="0"/>
              <a:t>螺旋环</a:t>
            </a:r>
            <a:r>
              <a:rPr lang="en-US" dirty="0" smtClean="0"/>
              <a:t>) </a:t>
            </a:r>
            <a:r>
              <a:rPr lang="en-US" dirty="0"/>
              <a:t>Ridges form circularly around a central point on the finger.</a:t>
            </a:r>
          </a:p>
          <a:p>
            <a:endParaRPr lang="en-US" dirty="0"/>
          </a:p>
        </p:txBody>
      </p:sp>
    </p:spTree>
    <p:extLst>
      <p:ext uri="{BB962C8B-B14F-4D97-AF65-F5344CB8AC3E}">
        <p14:creationId xmlns:p14="http://schemas.microsoft.com/office/powerpoint/2010/main" val="3100247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Patterns -- </a:t>
            </a:r>
            <a:r>
              <a:rPr lang="en-US" dirty="0" smtClean="0"/>
              <a:t>ridges </a:t>
            </a:r>
            <a:endParaRPr lang="en-US" dirty="0"/>
          </a:p>
        </p:txBody>
      </p:sp>
      <p:pic>
        <p:nvPicPr>
          <p:cNvPr id="4" name="Content Placeholder 3"/>
          <p:cNvPicPr>
            <a:picLocks noGrp="1" noChangeAspect="1"/>
          </p:cNvPicPr>
          <p:nvPr>
            <p:ph idx="1"/>
          </p:nvPr>
        </p:nvPicPr>
        <p:blipFill>
          <a:blip r:embed="rId2"/>
          <a:stretch>
            <a:fillRect/>
          </a:stretch>
        </p:blipFill>
        <p:spPr>
          <a:xfrm>
            <a:off x="2475788" y="2107810"/>
            <a:ext cx="6763745" cy="3295650"/>
          </a:xfrm>
          <a:prstGeom prst="rect">
            <a:avLst/>
          </a:prstGeom>
        </p:spPr>
      </p:pic>
    </p:spTree>
    <p:extLst>
      <p:ext uri="{BB962C8B-B14F-4D97-AF65-F5344CB8AC3E}">
        <p14:creationId xmlns:p14="http://schemas.microsoft.com/office/powerpoint/2010/main" val="128807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Patterns -- </a:t>
            </a:r>
            <a:r>
              <a:rPr lang="en-US" b="1" dirty="0"/>
              <a:t>Minutiae </a:t>
            </a:r>
            <a:r>
              <a:rPr lang="en-US" b="1"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a:t>The major </a:t>
            </a:r>
            <a:r>
              <a:rPr lang="en-US" dirty="0">
                <a:hlinkClick r:id="rId2" tooltip="Minutiae"/>
              </a:rPr>
              <a:t>minutia</a:t>
            </a:r>
            <a:r>
              <a:rPr lang="en-US" dirty="0"/>
              <a:t> features of fingerprint ridges are </a:t>
            </a:r>
            <a:r>
              <a:rPr lang="en-US" b="1" dirty="0"/>
              <a:t>ridge ending, bifurcation, and short ridge (or dot). </a:t>
            </a:r>
            <a:endParaRPr lang="en-US" b="1" dirty="0" smtClean="0"/>
          </a:p>
          <a:p>
            <a:pPr marL="0" indent="0">
              <a:buNone/>
            </a:pPr>
            <a:r>
              <a:rPr lang="en-US" dirty="0" smtClean="0"/>
              <a:t>The </a:t>
            </a:r>
            <a:r>
              <a:rPr lang="en-US" dirty="0"/>
              <a:t>ridge ending is the point at which a ridge terminates. </a:t>
            </a:r>
            <a:endParaRPr lang="en-US" dirty="0" smtClean="0"/>
          </a:p>
          <a:p>
            <a:pPr marL="0" indent="0">
              <a:buNone/>
            </a:pPr>
            <a:r>
              <a:rPr lang="en-US" dirty="0" smtClean="0"/>
              <a:t>Bifurcations (</a:t>
            </a:r>
            <a:r>
              <a:rPr lang="zh-CN" altLang="en-US" dirty="0" smtClean="0"/>
              <a:t>分岔</a:t>
            </a:r>
            <a:r>
              <a:rPr lang="en-US" altLang="zh-CN" dirty="0" smtClean="0"/>
              <a:t>;</a:t>
            </a:r>
            <a:r>
              <a:rPr lang="zh-CN" altLang="en-US" dirty="0" smtClean="0"/>
              <a:t>分叉</a:t>
            </a:r>
            <a:r>
              <a:rPr lang="en-US" altLang="zh-CN" dirty="0" smtClean="0"/>
              <a:t>;</a:t>
            </a:r>
            <a:r>
              <a:rPr lang="en-US" dirty="0" smtClean="0"/>
              <a:t>) </a:t>
            </a:r>
            <a:r>
              <a:rPr lang="en-US" dirty="0"/>
              <a:t>are points at which a single ridge splits into two ridges. </a:t>
            </a:r>
            <a:endParaRPr lang="en-US" dirty="0" smtClean="0"/>
          </a:p>
          <a:p>
            <a:pPr marL="0" indent="0">
              <a:buNone/>
            </a:pPr>
            <a:r>
              <a:rPr lang="en-US" dirty="0" smtClean="0"/>
              <a:t>Short </a:t>
            </a:r>
            <a:r>
              <a:rPr lang="en-US" dirty="0"/>
              <a:t>ridges (or dots) are ridges which are significantly shorter than the average ridge length on the fingerprint. </a:t>
            </a:r>
            <a:endParaRPr lang="en-US" dirty="0" smtClean="0"/>
          </a:p>
        </p:txBody>
      </p:sp>
    </p:spTree>
    <p:extLst>
      <p:ext uri="{BB962C8B-B14F-4D97-AF65-F5344CB8AC3E}">
        <p14:creationId xmlns:p14="http://schemas.microsoft.com/office/powerpoint/2010/main" val="39796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651727"/>
            <a:ext cx="10515600" cy="1325563"/>
          </a:xfrm>
        </p:spPr>
        <p:txBody>
          <a:bodyPr/>
          <a:lstStyle/>
          <a:p>
            <a:r>
              <a:rPr lang="en-US" altLang="zh-CN" dirty="0" smtClean="0"/>
              <a:t>Patterns -- </a:t>
            </a:r>
            <a:r>
              <a:rPr lang="en-US" b="1" dirty="0" smtClean="0"/>
              <a:t>Minutiae features</a:t>
            </a:r>
            <a:endParaRPr lang="en-US" dirty="0"/>
          </a:p>
        </p:txBody>
      </p:sp>
      <p:pic>
        <p:nvPicPr>
          <p:cNvPr id="4" name="Content Placeholder 3"/>
          <p:cNvPicPr>
            <a:picLocks noGrp="1" noChangeAspect="1"/>
          </p:cNvPicPr>
          <p:nvPr>
            <p:ph idx="1"/>
          </p:nvPr>
        </p:nvPicPr>
        <p:blipFill>
          <a:blip r:embed="rId2"/>
          <a:stretch>
            <a:fillRect/>
          </a:stretch>
        </p:blipFill>
        <p:spPr>
          <a:xfrm>
            <a:off x="1510779" y="2167944"/>
            <a:ext cx="8837854" cy="3222921"/>
          </a:xfrm>
          <a:prstGeom prst="rect">
            <a:avLst/>
          </a:prstGeom>
        </p:spPr>
      </p:pic>
    </p:spTree>
    <p:extLst>
      <p:ext uri="{BB962C8B-B14F-4D97-AF65-F5344CB8AC3E}">
        <p14:creationId xmlns:p14="http://schemas.microsoft.com/office/powerpoint/2010/main" val="3479605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Fingerprint sensors</a:t>
            </a:r>
          </a:p>
        </p:txBody>
      </p:sp>
      <p:sp>
        <p:nvSpPr>
          <p:cNvPr id="3" name="Content Placeholder 2"/>
          <p:cNvSpPr>
            <a:spLocks noGrp="1"/>
          </p:cNvSpPr>
          <p:nvPr>
            <p:ph idx="1"/>
          </p:nvPr>
        </p:nvSpPr>
        <p:spPr/>
        <p:txBody>
          <a:bodyPr/>
          <a:lstStyle/>
          <a:p>
            <a:r>
              <a:rPr lang="en-US" dirty="0"/>
              <a:t>A fingerprint </a:t>
            </a:r>
            <a:r>
              <a:rPr lang="en-US" dirty="0" smtClean="0"/>
              <a:t>sensor</a:t>
            </a:r>
            <a:r>
              <a:rPr lang="en-US" dirty="0"/>
              <a:t> is an </a:t>
            </a:r>
            <a:r>
              <a:rPr lang="en-US" dirty="0" smtClean="0"/>
              <a:t>electronic device</a:t>
            </a:r>
            <a:r>
              <a:rPr lang="en-US" dirty="0"/>
              <a:t> used to capture </a:t>
            </a:r>
            <a:r>
              <a:rPr lang="en-US" dirty="0" smtClean="0"/>
              <a:t>a</a:t>
            </a:r>
            <a:r>
              <a:rPr lang="en-US" dirty="0"/>
              <a:t> </a:t>
            </a:r>
            <a:r>
              <a:rPr lang="en-US" dirty="0" smtClean="0"/>
              <a:t>digital image</a:t>
            </a:r>
            <a:r>
              <a:rPr lang="en-US" dirty="0"/>
              <a:t> of the fingerprint pattern. </a:t>
            </a:r>
          </a:p>
          <a:p>
            <a:r>
              <a:rPr lang="en-US" dirty="0"/>
              <a:t>The captured image is called a </a:t>
            </a:r>
            <a:r>
              <a:rPr lang="en-US" dirty="0">
                <a:solidFill>
                  <a:srgbClr val="FF0000"/>
                </a:solidFill>
              </a:rPr>
              <a:t>live scan</a:t>
            </a:r>
            <a:r>
              <a:rPr lang="en-US" dirty="0"/>
              <a:t>. This live scan is </a:t>
            </a:r>
            <a:r>
              <a:rPr lang="en-US" dirty="0" smtClean="0"/>
              <a:t>digitally pre-processed to </a:t>
            </a:r>
            <a:r>
              <a:rPr lang="en-US" dirty="0"/>
              <a:t>create a biometric </a:t>
            </a:r>
            <a:r>
              <a:rPr lang="en-US" dirty="0">
                <a:solidFill>
                  <a:srgbClr val="FF0000"/>
                </a:solidFill>
              </a:rPr>
              <a:t>template</a:t>
            </a:r>
            <a:r>
              <a:rPr lang="en-US" dirty="0"/>
              <a:t> (a collection </a:t>
            </a:r>
            <a:r>
              <a:rPr lang="en-US" dirty="0" smtClean="0"/>
              <a:t>of</a:t>
            </a:r>
            <a:r>
              <a:rPr lang="en-US" dirty="0"/>
              <a:t> </a:t>
            </a:r>
            <a:r>
              <a:rPr lang="en-US" dirty="0" smtClean="0"/>
              <a:t>extracted features) </a:t>
            </a:r>
            <a:r>
              <a:rPr lang="en-US" dirty="0"/>
              <a:t>which is stored and used for matching. </a:t>
            </a:r>
          </a:p>
          <a:p>
            <a:r>
              <a:rPr lang="en-US" dirty="0"/>
              <a:t>Many </a:t>
            </a:r>
            <a:r>
              <a:rPr lang="en-US" dirty="0" smtClean="0"/>
              <a:t>technologies</a:t>
            </a:r>
            <a:r>
              <a:rPr lang="en-US" dirty="0"/>
              <a:t> have been </a:t>
            </a:r>
            <a:r>
              <a:rPr lang="en-US" dirty="0" smtClean="0"/>
              <a:t>used, including:  </a:t>
            </a:r>
            <a:r>
              <a:rPr lang="en-US" dirty="0"/>
              <a:t>optical, </a:t>
            </a:r>
            <a:r>
              <a:rPr lang="en-US" b="1" dirty="0" smtClean="0"/>
              <a:t>Capacitance, </a:t>
            </a:r>
            <a:r>
              <a:rPr lang="en-US" dirty="0" smtClean="0"/>
              <a:t>ultrasonic,</a:t>
            </a:r>
            <a:r>
              <a:rPr lang="en-US" dirty="0"/>
              <a:t> </a:t>
            </a:r>
            <a:r>
              <a:rPr lang="en-US" dirty="0" smtClean="0"/>
              <a:t>etc.</a:t>
            </a:r>
            <a:r>
              <a:rPr lang="en-US" dirty="0"/>
              <a:t> </a:t>
            </a:r>
          </a:p>
        </p:txBody>
      </p:sp>
    </p:spTree>
    <p:extLst>
      <p:ext uri="{BB962C8B-B14F-4D97-AF65-F5344CB8AC3E}">
        <p14:creationId xmlns:p14="http://schemas.microsoft.com/office/powerpoint/2010/main" val="3149233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Optical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Optical </a:t>
            </a:r>
            <a:r>
              <a:rPr lang="en-US" dirty="0"/>
              <a:t>fingerprint imaging involves capturing a digital image of the print using </a:t>
            </a:r>
            <a:r>
              <a:rPr lang="en-US" dirty="0">
                <a:hlinkClick r:id="rId2" tooltip="Visible light"/>
              </a:rPr>
              <a:t>visible light</a:t>
            </a:r>
            <a:r>
              <a:rPr lang="en-US" dirty="0"/>
              <a:t>. </a:t>
            </a:r>
            <a:endParaRPr lang="en-US" dirty="0" smtClean="0"/>
          </a:p>
          <a:p>
            <a:r>
              <a:rPr lang="en-US" dirty="0" smtClean="0"/>
              <a:t>This </a:t>
            </a:r>
            <a:r>
              <a:rPr lang="en-US" dirty="0"/>
              <a:t>type of sensor is, in essence, a specialized </a:t>
            </a:r>
            <a:r>
              <a:rPr lang="en-US" dirty="0">
                <a:hlinkClick r:id="rId3" tooltip="Digital camera"/>
              </a:rPr>
              <a:t>digital camera</a:t>
            </a:r>
            <a:r>
              <a:rPr lang="en-US" dirty="0"/>
              <a:t>. The top layer of the sensor, where the finger is placed, is known as the touch surface. Beneath this layer is a light-emitting phosphor layer which illuminates the surface of the finger. </a:t>
            </a:r>
            <a:endParaRPr lang="en-US" dirty="0" smtClean="0"/>
          </a:p>
          <a:p>
            <a:r>
              <a:rPr lang="en-US" dirty="0"/>
              <a:t>The light </a:t>
            </a:r>
            <a:r>
              <a:rPr lang="en-US" b="1" dirty="0">
                <a:solidFill>
                  <a:srgbClr val="FF0000"/>
                </a:solidFill>
              </a:rPr>
              <a:t>reflected from the finger </a:t>
            </a:r>
            <a:r>
              <a:rPr lang="en-US" dirty="0"/>
              <a:t>passes through the phosphor layer to an array </a:t>
            </a:r>
            <a:r>
              <a:rPr lang="en-US" dirty="0" smtClean="0"/>
              <a:t>of</a:t>
            </a:r>
            <a:r>
              <a:rPr lang="en-US" dirty="0"/>
              <a:t> pixels </a:t>
            </a:r>
            <a:r>
              <a:rPr lang="en-US" dirty="0" smtClean="0"/>
              <a:t>which </a:t>
            </a:r>
            <a:r>
              <a:rPr lang="en-US" dirty="0"/>
              <a:t>captures a visual image of the fingerprint. </a:t>
            </a:r>
          </a:p>
          <a:p>
            <a:r>
              <a:rPr lang="en-US" dirty="0" smtClean="0"/>
              <a:t>A </a:t>
            </a:r>
            <a:r>
              <a:rPr lang="en-US" dirty="0"/>
              <a:t>scratched or dirty touch surface can cause a bad image of the fingerprint. A disadvantage of this type of sensor is the fact that the imaging capabilities are affected by the quality of skin on the finger. For instance, a dirty or marked finger is difficult to image properly. </a:t>
            </a:r>
            <a:endParaRPr lang="en-US" dirty="0" smtClean="0"/>
          </a:p>
          <a:p>
            <a:r>
              <a:rPr lang="en-US" dirty="0" smtClean="0"/>
              <a:t>Fingerprints </a:t>
            </a:r>
            <a:r>
              <a:rPr lang="en-US" dirty="0"/>
              <a:t>can be read from a distance</a:t>
            </a:r>
            <a:r>
              <a:rPr lang="en-US" dirty="0" smtClean="0"/>
              <a:t>.</a:t>
            </a:r>
            <a:endParaRPr lang="en-US" dirty="0"/>
          </a:p>
        </p:txBody>
      </p:sp>
    </p:spTree>
    <p:extLst>
      <p:ext uri="{BB962C8B-B14F-4D97-AF65-F5344CB8AC3E}">
        <p14:creationId xmlns:p14="http://schemas.microsoft.com/office/powerpoint/2010/main" val="1213308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3201</TotalTime>
  <Words>2446</Words>
  <Application>Microsoft Office PowerPoint</Application>
  <PresentationFormat>Widescreen</PresentationFormat>
  <Paragraphs>117</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宋体</vt:lpstr>
      <vt:lpstr>Arial</vt:lpstr>
      <vt:lpstr>Calibri</vt:lpstr>
      <vt:lpstr>Calibri Light</vt:lpstr>
      <vt:lpstr>Office Theme</vt:lpstr>
      <vt:lpstr>FingerPrint Introduction</vt:lpstr>
      <vt:lpstr>Agenda</vt:lpstr>
      <vt:lpstr>Background</vt:lpstr>
      <vt:lpstr>Patterns -- ridges </vt:lpstr>
      <vt:lpstr>Patterns -- ridges </vt:lpstr>
      <vt:lpstr>Patterns -- Minutiae features</vt:lpstr>
      <vt:lpstr>Patterns -- Minutiae features</vt:lpstr>
      <vt:lpstr>Fingerprint sensors</vt:lpstr>
      <vt:lpstr>Optical</vt:lpstr>
      <vt:lpstr>Ultrasonic</vt:lpstr>
      <vt:lpstr>Capacitance</vt:lpstr>
      <vt:lpstr>Fingerprint recognition with Pattern-based algorithms</vt:lpstr>
      <vt:lpstr>Pre-processing</vt:lpstr>
      <vt:lpstr>Pattern-based algorithms</vt:lpstr>
      <vt:lpstr>FP HAL API: enroll() &amp; authenticate()</vt:lpstr>
      <vt:lpstr>手机业界常见的指纹识别解决方案</vt:lpstr>
      <vt:lpstr>AuthenTec(美国)</vt:lpstr>
      <vt:lpstr>新思Synaptics Validity（美国）</vt:lpstr>
      <vt:lpstr>Fingerprint Cards AB (FPC)</vt:lpstr>
      <vt:lpstr>Goodix汇顶科技（中国）</vt:lpstr>
      <vt:lpstr>iPhone 5S/6指纹识别原理：</vt:lpstr>
      <vt:lpstr>iPhone 5S/6指纹识别原理：</vt:lpstr>
      <vt:lpstr>iPhone 5S/6指纹识别原理：</vt:lpstr>
      <vt:lpstr>华为Mate 7指纹识别原理</vt:lpstr>
      <vt:lpstr>华为Mate 7指纹识别原理</vt:lpstr>
      <vt:lpstr>Mate 7指纹识别安全性</vt:lpstr>
      <vt:lpstr>SPI: Serial Perripheral Interface</vt:lpstr>
      <vt:lpstr>FPC1140 </vt:lpstr>
      <vt:lpstr>Block Diagram </vt:lpstr>
      <vt:lpstr>Principal Block Diagram </vt:lpstr>
      <vt:lpstr>Finger Detection </vt:lpstr>
      <vt:lpstr>Reference Schematic </vt:lpstr>
      <vt:lpstr>Open</vt:lpstr>
      <vt:lpstr>Q &amp; A</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Introduction</dc:title>
  <dc:creator>Deng, Wei A</dc:creator>
  <cp:keywords>CTPClassification=CTP_IC:VisualMarkings=</cp:keywords>
  <cp:lastModifiedBy>Deng, Wei A</cp:lastModifiedBy>
  <cp:revision>558</cp:revision>
  <dcterms:created xsi:type="dcterms:W3CDTF">2016-10-11T05:58:44Z</dcterms:created>
  <dcterms:modified xsi:type="dcterms:W3CDTF">2016-10-17T02:58:25Z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1da4ef46-d98f-4f72-bba8-b9714df301e0</vt:lpwstr>
  </property>
  <property fmtid="{D5CDD505-2E9C-101B-9397-08002B2CF9AE}" pid="3" name="CTP_BU">
    <vt:lpwstr>SSG ENABLING GROUP</vt:lpwstr>
  </property>
  <property fmtid="{D5CDD505-2E9C-101B-9397-08002B2CF9AE}" pid="4" name="CTP_TimeStamp">
    <vt:lpwstr>2016-10-17 02:58:24Z</vt:lpwstr>
  </property>
  <property fmtid="{D5CDD505-2E9C-101B-9397-08002B2CF9AE}" pid="5" name="CTPClassification">
    <vt:lpwstr>CTP_IC</vt:lpwstr>
  </property>
</Properties>
</file>