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73" r:id="rId6"/>
    <p:sldId id="259" r:id="rId7"/>
    <p:sldId id="261" r:id="rId8"/>
    <p:sldId id="269" r:id="rId9"/>
    <p:sldId id="260" r:id="rId10"/>
    <p:sldId id="270" r:id="rId11"/>
    <p:sldId id="262" r:id="rId12"/>
    <p:sldId id="263" r:id="rId13"/>
    <p:sldId id="271" r:id="rId14"/>
    <p:sldId id="265" r:id="rId15"/>
    <p:sldId id="275" r:id="rId16"/>
    <p:sldId id="26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lvl="0">
              <a:buNone/>
            </a:pPr>
            <a:r>
              <a:rPr lang="en-GB" dirty="0"/>
              <a:t>PROJECT TITLE : </a:t>
            </a:r>
            <a:r>
              <a:rPr lang="en-US" sz="1600" dirty="0">
                <a:latin typeface="Verdana"/>
                <a:ea typeface="Verdana"/>
                <a:cs typeface="Times New Roman"/>
              </a:rPr>
              <a:t>Developing AgroServe: An Integrated Platform for Equipment Rental, Labor Services, Crop Insights, and Agricultural Market Trading</a:t>
            </a:r>
            <a:br>
              <a:rPr lang="en-US" dirty="0">
                <a:cs typeface="Times New Roman"/>
              </a:rPr>
            </a:b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Number:CSE-100</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0839533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20211CSE0573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Sannidhi N 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20211CSE0557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Deepthi 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20211CSE0544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 Naveen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20211CSE0549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Korapathi</a:t>
                      </a:r>
                      <a:r>
                        <a:rPr lang="en-GB" dirty="0"/>
                        <a:t> </a:t>
                      </a:r>
                      <a:r>
                        <a:rPr lang="en-GB" dirty="0" err="1"/>
                        <a:t>Keerthan</a:t>
                      </a:r>
                      <a:r>
                        <a:rPr lang="en-GB" dirty="0"/>
                        <a:t>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Jinesh V N</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Viva Voice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Implementation</a:t>
            </a:r>
          </a:p>
        </p:txBody>
      </p:sp>
      <p:pic>
        <p:nvPicPr>
          <p:cNvPr id="5" name="Content Placeholder 4">
            <a:extLst>
              <a:ext uri="{FF2B5EF4-FFF2-40B4-BE49-F238E27FC236}">
                <a16:creationId xmlns:a16="http://schemas.microsoft.com/office/drawing/2014/main" id="{5DAACB79-58BE-0091-F160-E886E8C2F3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2857" y="1138335"/>
            <a:ext cx="8789437" cy="470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34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30A248DF-56E1-5094-A4CB-A1C856A34B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510" y="1143000"/>
            <a:ext cx="7454579" cy="4953000"/>
          </a:xfr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4" name="Rectangle 1">
            <a:extLst>
              <a:ext uri="{FF2B5EF4-FFF2-40B4-BE49-F238E27FC236}">
                <a16:creationId xmlns:a16="http://schemas.microsoft.com/office/drawing/2014/main" id="{4C96A0F3-4B61-9969-5936-FA1ED5A65933}"/>
              </a:ext>
            </a:extLst>
          </p:cNvPr>
          <p:cNvSpPr>
            <a:spLocks noGrp="1" noChangeArrowheads="1"/>
          </p:cNvSpPr>
          <p:nvPr>
            <p:ph idx="1"/>
          </p:nvPr>
        </p:nvSpPr>
        <p:spPr bwMode="auto">
          <a:xfrm>
            <a:off x="381740" y="1581317"/>
            <a:ext cx="110482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800" b="1" dirty="0">
                <a:latin typeface="Arial" panose="020B0604020202020204" pitchFamily="34" charset="0"/>
              </a:rPr>
              <a:t>Enhanced Farming Efficiency: </a:t>
            </a:r>
          </a:p>
          <a:p>
            <a:pPr eaLnBrk="0" fontAlgn="base" hangingPunct="0">
              <a:spcBef>
                <a:spcPct val="0"/>
              </a:spcBef>
              <a:spcAft>
                <a:spcPct val="0"/>
              </a:spcAft>
            </a:pPr>
            <a:r>
              <a:rPr lang="en-US" altLang="en-US" sz="1800" dirty="0">
                <a:latin typeface="Arial" panose="020B0604020202020204" pitchFamily="34" charset="0"/>
              </a:rPr>
              <a:t>Farmers gain easy access to equipment rentals and labor services, reducing manual effort and improving productivity.</a:t>
            </a:r>
          </a:p>
          <a:p>
            <a:pPr eaLnBrk="0" fontAlgn="base" hangingPunct="0">
              <a:spcBef>
                <a:spcPct val="0"/>
              </a:spcBef>
              <a:spcAft>
                <a:spcPct val="0"/>
              </a:spcAft>
            </a:pPr>
            <a:r>
              <a:rPr lang="en-US" altLang="en-US" sz="1800" b="1" dirty="0">
                <a:latin typeface="Arial" panose="020B0604020202020204" pitchFamily="34" charset="0"/>
              </a:rPr>
              <a:t>Accurate Crop Insights: </a:t>
            </a:r>
          </a:p>
          <a:p>
            <a:pPr eaLnBrk="0" fontAlgn="base" hangingPunct="0">
              <a:spcBef>
                <a:spcPct val="0"/>
              </a:spcBef>
              <a:spcAft>
                <a:spcPct val="0"/>
              </a:spcAft>
            </a:pPr>
            <a:r>
              <a:rPr lang="en-US" altLang="en-US" sz="1800" dirty="0">
                <a:latin typeface="Arial" panose="020B0604020202020204" pitchFamily="34" charset="0"/>
              </a:rPr>
              <a:t>The recommendation system provides tailored suggestions for fertilizers, pesticides, and climatic conditions, leading to healthier crops and higher yields.</a:t>
            </a:r>
          </a:p>
          <a:p>
            <a:pPr eaLnBrk="0" fontAlgn="base" hangingPunct="0">
              <a:spcBef>
                <a:spcPct val="0"/>
              </a:spcBef>
              <a:spcAft>
                <a:spcPct val="0"/>
              </a:spcAft>
            </a:pPr>
            <a:r>
              <a:rPr lang="en-US" altLang="en-US" sz="1800" b="1" dirty="0">
                <a:latin typeface="Arial" panose="020B0604020202020204" pitchFamily="34" charset="0"/>
              </a:rPr>
              <a:t>Improved Market Access: </a:t>
            </a:r>
          </a:p>
          <a:p>
            <a:pPr eaLnBrk="0" fontAlgn="base" hangingPunct="0">
              <a:spcBef>
                <a:spcPct val="0"/>
              </a:spcBef>
              <a:spcAft>
                <a:spcPct val="0"/>
              </a:spcAft>
            </a:pPr>
            <a:r>
              <a:rPr lang="en-US" altLang="en-US" sz="1800" dirty="0">
                <a:latin typeface="Arial" panose="020B0604020202020204" pitchFamily="34" charset="0"/>
              </a:rPr>
              <a:t>A seamless trading platform with price recommendations helps farmers make informed decisions, ensuring better profits.</a:t>
            </a:r>
          </a:p>
          <a:p>
            <a:pPr marL="0" lvl="0" indent="0" eaLnBrk="0" fontAlgn="base" hangingPunct="0">
              <a:spcBef>
                <a:spcPct val="0"/>
              </a:spcBef>
              <a:spcAft>
                <a:spcPct val="0"/>
              </a:spcAft>
              <a:buFontTx/>
              <a:buChar char="•"/>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4" name="Rectangle 1">
            <a:extLst>
              <a:ext uri="{FF2B5EF4-FFF2-40B4-BE49-F238E27FC236}">
                <a16:creationId xmlns:a16="http://schemas.microsoft.com/office/drawing/2014/main" id="{4C96A0F3-4B61-9969-5936-FA1ED5A65933}"/>
              </a:ext>
            </a:extLst>
          </p:cNvPr>
          <p:cNvSpPr>
            <a:spLocks noGrp="1" noChangeArrowheads="1"/>
          </p:cNvSpPr>
          <p:nvPr>
            <p:ph idx="1"/>
          </p:nvPr>
        </p:nvSpPr>
        <p:spPr bwMode="auto">
          <a:xfrm>
            <a:off x="488272" y="1622004"/>
            <a:ext cx="1099252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800" b="1" dirty="0">
                <a:latin typeface="Arial" panose="020B0604020202020204" pitchFamily="34" charset="0"/>
              </a:rPr>
              <a:t>Promotion of </a:t>
            </a:r>
            <a:r>
              <a:rPr lang="en-US" altLang="en-US" sz="1800" b="1" dirty="0" err="1">
                <a:latin typeface="Arial" panose="020B0604020202020204" pitchFamily="34" charset="0"/>
              </a:rPr>
              <a:t>Agro</a:t>
            </a:r>
            <a:r>
              <a:rPr lang="en-US" altLang="en-US" sz="1800" b="1" dirty="0">
                <a:latin typeface="Arial" panose="020B0604020202020204" pitchFamily="34" charset="0"/>
              </a:rPr>
              <a:t>-Tourism: </a:t>
            </a:r>
          </a:p>
          <a:p>
            <a:pPr eaLnBrk="0" fontAlgn="base" hangingPunct="0">
              <a:spcBef>
                <a:spcPct val="0"/>
              </a:spcBef>
              <a:spcAft>
                <a:spcPct val="0"/>
              </a:spcAft>
            </a:pPr>
            <a:r>
              <a:rPr lang="en-US" altLang="en-US" sz="1800" dirty="0">
                <a:latin typeface="Arial" panose="020B0604020202020204" pitchFamily="34" charset="0"/>
              </a:rPr>
              <a:t>The </a:t>
            </a:r>
            <a:r>
              <a:rPr lang="en-US" altLang="en-US" sz="1800" dirty="0" err="1">
                <a:latin typeface="Arial" panose="020B0604020202020204" pitchFamily="34" charset="0"/>
              </a:rPr>
              <a:t>agro</a:t>
            </a:r>
            <a:r>
              <a:rPr lang="en-US" altLang="en-US" sz="1800" dirty="0">
                <a:latin typeface="Arial" panose="020B0604020202020204" pitchFamily="34" charset="0"/>
              </a:rPr>
              <a:t>-tourism feature attracts tourists, promoting rural culture and generating additional income for farmers.</a:t>
            </a:r>
          </a:p>
          <a:p>
            <a:pPr eaLnBrk="0" fontAlgn="base" hangingPunct="0">
              <a:spcBef>
                <a:spcPct val="0"/>
              </a:spcBef>
              <a:spcAft>
                <a:spcPct val="0"/>
              </a:spcAft>
            </a:pPr>
            <a:r>
              <a:rPr lang="en-US" altLang="en-US" sz="1800" b="1" dirty="0">
                <a:latin typeface="Arial" panose="020B0604020202020204" pitchFamily="34" charset="0"/>
              </a:rPr>
              <a:t>Increased Digital Adoption: </a:t>
            </a:r>
          </a:p>
          <a:p>
            <a:pPr eaLnBrk="0" fontAlgn="base" hangingPunct="0">
              <a:spcBef>
                <a:spcPct val="0"/>
              </a:spcBef>
              <a:spcAft>
                <a:spcPct val="0"/>
              </a:spcAft>
            </a:pPr>
            <a:r>
              <a:rPr lang="en-US" altLang="en-US" sz="1800" dirty="0">
                <a:latin typeface="Arial" panose="020B0604020202020204" pitchFamily="34" charset="0"/>
              </a:rPr>
              <a:t>The platform encourages farmers to embrace technology, bridging the gap between traditional and modern farming practices.</a:t>
            </a:r>
          </a:p>
          <a:p>
            <a:pPr eaLnBrk="0" fontAlgn="base" hangingPunct="0">
              <a:spcBef>
                <a:spcPct val="0"/>
              </a:spcBef>
              <a:spcAft>
                <a:spcPct val="0"/>
              </a:spcAft>
            </a:pPr>
            <a:r>
              <a:rPr lang="en-US" altLang="en-US" sz="1800" b="1" dirty="0">
                <a:latin typeface="Arial" panose="020B0604020202020204" pitchFamily="34" charset="0"/>
              </a:rPr>
              <a:t>Positive Environmental Impact:</a:t>
            </a:r>
          </a:p>
          <a:p>
            <a:pPr eaLnBrk="0" fontAlgn="base" hangingPunct="0">
              <a:spcBef>
                <a:spcPct val="0"/>
              </a:spcBef>
              <a:spcAft>
                <a:spcPct val="0"/>
              </a:spcAft>
            </a:pPr>
            <a:r>
              <a:rPr lang="en-US" altLang="en-US" sz="1800" dirty="0">
                <a:latin typeface="Arial" panose="020B0604020202020204" pitchFamily="34" charset="0"/>
              </a:rPr>
              <a:t>Efficient resource usage through tailored recommendations reduces wastage of fertilizers and pesticides.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1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495300" indent="-342900">
              <a:spcBef>
                <a:spcPts val="0"/>
              </a:spcBef>
              <a:buFont typeface="Arial" panose="020B0604020202020204" pitchFamily="34" charset="0"/>
              <a:buChar char="•"/>
            </a:pPr>
            <a:r>
              <a:rPr lang="en-US" sz="2400" b="0" i="0" dirty="0" err="1">
                <a:solidFill>
                  <a:srgbClr val="222222"/>
                </a:solidFill>
                <a:effectLst/>
                <a:latin typeface="Arial" panose="020B0604020202020204" pitchFamily="34" charset="0"/>
              </a:rPr>
              <a:t>Rakhra</a:t>
            </a:r>
            <a:r>
              <a:rPr lang="en-US" sz="2400" b="0" i="0" dirty="0">
                <a:solidFill>
                  <a:srgbClr val="222222"/>
                </a:solidFill>
                <a:effectLst/>
                <a:latin typeface="Arial" panose="020B0604020202020204" pitchFamily="34" charset="0"/>
              </a:rPr>
              <a:t>, Manik, et al. "[Retracted] Implementing Machine Learning for Smart Farming to Forecast Farmers’ Interest in Hiring Equipment." </a:t>
            </a:r>
            <a:r>
              <a:rPr lang="en-US" sz="2400" b="0" i="1" dirty="0">
                <a:solidFill>
                  <a:srgbClr val="222222"/>
                </a:solidFill>
                <a:effectLst/>
                <a:latin typeface="Arial" panose="020B0604020202020204" pitchFamily="34" charset="0"/>
              </a:rPr>
              <a:t>Journal of Food Quality</a:t>
            </a:r>
            <a:r>
              <a:rPr lang="en-US" sz="2400" b="0" i="0" dirty="0">
                <a:solidFill>
                  <a:srgbClr val="222222"/>
                </a:solidFill>
                <a:effectLst/>
                <a:latin typeface="Arial" panose="020B0604020202020204" pitchFamily="34" charset="0"/>
              </a:rPr>
              <a:t> 2022.1 (2022): 4721547.</a:t>
            </a:r>
          </a:p>
          <a:p>
            <a:pPr marL="495300" indent="-342900">
              <a:spcBef>
                <a:spcPts val="0"/>
              </a:spcBef>
              <a:buFont typeface="Arial" panose="020B0604020202020204" pitchFamily="34" charset="0"/>
              <a:buChar char="•"/>
            </a:pPr>
            <a:endParaRPr lang="en-US" sz="3200" dirty="0">
              <a:latin typeface="Cambria" panose="02040503050406030204" pitchFamily="18" charset="0"/>
              <a:ea typeface="Cambria" panose="02040503050406030204" pitchFamily="18" charset="0"/>
            </a:endParaRPr>
          </a:p>
          <a:p>
            <a:pPr marL="495300" indent="-342900">
              <a:spcBef>
                <a:spcPts val="0"/>
              </a:spcBef>
              <a:buFont typeface="Arial" panose="020B0604020202020204" pitchFamily="34" charset="0"/>
              <a:buChar char="•"/>
            </a:pPr>
            <a:r>
              <a:rPr lang="en-IN" sz="2400" b="0" i="0" dirty="0">
                <a:solidFill>
                  <a:srgbClr val="222222"/>
                </a:solidFill>
                <a:effectLst/>
                <a:latin typeface="Arial" panose="020B0604020202020204" pitchFamily="34" charset="0"/>
              </a:rPr>
              <a:t>Pradhan, </a:t>
            </a:r>
            <a:r>
              <a:rPr lang="en-IN" sz="2400" b="0" i="0" dirty="0" err="1">
                <a:solidFill>
                  <a:srgbClr val="222222"/>
                </a:solidFill>
                <a:effectLst/>
                <a:latin typeface="Arial" panose="020B0604020202020204" pitchFamily="34" charset="0"/>
              </a:rPr>
              <a:t>Shradhanjalee</a:t>
            </a:r>
            <a:r>
              <a:rPr lang="en-IN" sz="2400" b="0" i="0" dirty="0">
                <a:solidFill>
                  <a:srgbClr val="222222"/>
                </a:solidFill>
                <a:effectLst/>
                <a:latin typeface="Arial" panose="020B0604020202020204" pitchFamily="34" charset="0"/>
              </a:rPr>
              <a:t>, and Bibhuti </a:t>
            </a:r>
            <a:r>
              <a:rPr lang="en-IN" sz="2400" b="0" i="0" dirty="0" err="1">
                <a:solidFill>
                  <a:srgbClr val="222222"/>
                </a:solidFill>
                <a:effectLst/>
                <a:latin typeface="Arial" panose="020B0604020202020204" pitchFamily="34" charset="0"/>
              </a:rPr>
              <a:t>Bhusan</a:t>
            </a:r>
            <a:r>
              <a:rPr lang="en-IN" sz="2400" b="0" i="0" dirty="0">
                <a:solidFill>
                  <a:srgbClr val="222222"/>
                </a:solidFill>
                <a:effectLst/>
                <a:latin typeface="Arial" panose="020B0604020202020204" pitchFamily="34" charset="0"/>
              </a:rPr>
              <a:t> Sahoo. "Enhancing Water Efficiency in Modern Farming: Innovations for Sustainable Agriculture.“</a:t>
            </a:r>
          </a:p>
          <a:p>
            <a:pPr marL="152400" indent="0">
              <a:spcBef>
                <a:spcPts val="0"/>
              </a:spcBef>
              <a:buNone/>
            </a:pPr>
            <a:endParaRPr lang="en-IN" sz="3200" dirty="0">
              <a:latin typeface="Cambria" panose="02040503050406030204" pitchFamily="18" charset="0"/>
              <a:ea typeface="Cambria" panose="02040503050406030204" pitchFamily="18" charset="0"/>
            </a:endParaRPr>
          </a:p>
          <a:p>
            <a:pPr marL="495300" indent="-342900">
              <a:spcBef>
                <a:spcPts val="0"/>
              </a:spcBef>
              <a:buFont typeface="Arial" panose="020B0604020202020204" pitchFamily="34" charset="0"/>
              <a:buChar char="•"/>
            </a:pPr>
            <a:r>
              <a:rPr lang="en-US" sz="2400" b="0" i="0" dirty="0">
                <a:solidFill>
                  <a:srgbClr val="222222"/>
                </a:solidFill>
                <a:effectLst/>
                <a:latin typeface="Arial" panose="020B0604020202020204" pitchFamily="34" charset="0"/>
              </a:rPr>
              <a:t>Oh, Soojin, and </a:t>
            </a:r>
            <a:r>
              <a:rPr lang="en-US" sz="2400" b="0" i="0" dirty="0" err="1">
                <a:solidFill>
                  <a:srgbClr val="222222"/>
                </a:solidFill>
                <a:effectLst/>
                <a:latin typeface="Arial" panose="020B0604020202020204" pitchFamily="34" charset="0"/>
              </a:rPr>
              <a:t>Chungui</a:t>
            </a:r>
            <a:r>
              <a:rPr lang="en-US" sz="2400" b="0" i="0" dirty="0">
                <a:solidFill>
                  <a:srgbClr val="222222"/>
                </a:solidFill>
                <a:effectLst/>
                <a:latin typeface="Arial" panose="020B0604020202020204" pitchFamily="34" charset="0"/>
              </a:rPr>
              <a:t> Lu. "Vertical farming-smart urban agriculture for enhancing resilience and sustainability in food security." </a:t>
            </a:r>
            <a:r>
              <a:rPr lang="en-US" sz="2400" b="0" i="1" dirty="0">
                <a:solidFill>
                  <a:srgbClr val="222222"/>
                </a:solidFill>
                <a:effectLst/>
                <a:latin typeface="Arial" panose="020B0604020202020204" pitchFamily="34" charset="0"/>
              </a:rPr>
              <a:t>The Journal of Horticultural Science and Biotechnology</a:t>
            </a:r>
            <a:r>
              <a:rPr lang="en-US" sz="2400" b="0" i="0" dirty="0">
                <a:solidFill>
                  <a:srgbClr val="222222"/>
                </a:solidFill>
                <a:effectLst/>
                <a:latin typeface="Arial" panose="020B0604020202020204" pitchFamily="34" charset="0"/>
              </a:rPr>
              <a:t> 98.2 (2023): 133-140.</a:t>
            </a:r>
          </a:p>
          <a:p>
            <a:pPr marL="152400" indent="0">
              <a:spcBef>
                <a:spcPts val="0"/>
              </a:spcBef>
              <a:buNone/>
            </a:pPr>
            <a:endParaRPr lang="en-IN" sz="3200" dirty="0">
              <a:latin typeface="Cambria" panose="02040503050406030204" pitchFamily="18" charset="0"/>
              <a:ea typeface="Cambria" panose="02040503050406030204" pitchFamily="18" charset="0"/>
            </a:endParaRPr>
          </a:p>
          <a:p>
            <a:pPr marL="495300" indent="-342900">
              <a:spcBef>
                <a:spcPts val="0"/>
              </a:spcBef>
              <a:buFont typeface="Arial" panose="020B0604020202020204" pitchFamily="34" charset="0"/>
              <a:buChar char="•"/>
            </a:pPr>
            <a:r>
              <a:rPr lang="en-US" sz="2400" b="0" i="0" dirty="0">
                <a:solidFill>
                  <a:srgbClr val="222222"/>
                </a:solidFill>
                <a:effectLst/>
                <a:latin typeface="Arial" panose="020B0604020202020204" pitchFamily="34" charset="0"/>
              </a:rPr>
              <a:t>Sharma, Vivek, Ashish Kumar Tripathi, and Himanshu Mittal. "Technological revolutions in smart farming: Current trends, challenges &amp; future directions." </a:t>
            </a:r>
            <a:r>
              <a:rPr lang="en-US" sz="2400" b="0" i="1" dirty="0">
                <a:solidFill>
                  <a:srgbClr val="222222"/>
                </a:solidFill>
                <a:effectLst/>
                <a:latin typeface="Arial" panose="020B0604020202020204" pitchFamily="34" charset="0"/>
              </a:rPr>
              <a:t>Computers and Electronics in Agriculture</a:t>
            </a:r>
            <a:r>
              <a:rPr lang="en-US" sz="2400" b="0" i="0" dirty="0">
                <a:solidFill>
                  <a:srgbClr val="222222"/>
                </a:solidFill>
                <a:effectLst/>
                <a:latin typeface="Arial" panose="020B0604020202020204" pitchFamily="34" charset="0"/>
              </a:rPr>
              <a:t> 201 (2022): 107217.</a:t>
            </a:r>
            <a:endParaRPr lang="en-IN" sz="3200"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A3941-373C-9392-78C2-A5FF8B3FA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03EC8C-EC1C-5E0B-1CCA-2BC351DC5AED}"/>
              </a:ext>
            </a:extLst>
          </p:cNvPr>
          <p:cNvSpPr>
            <a:spLocks noGrp="1"/>
          </p:cNvSpPr>
          <p:nvPr>
            <p:ph type="title"/>
          </p:nvPr>
        </p:nvSpPr>
        <p:spPr/>
        <p:txBody>
          <a:bodyPr/>
          <a:lstStyle/>
          <a:p>
            <a:r>
              <a:rPr lang="en-GB" dirty="0"/>
              <a:t>Publication Details</a:t>
            </a:r>
          </a:p>
        </p:txBody>
      </p:sp>
      <p:sp>
        <p:nvSpPr>
          <p:cNvPr id="3" name="Content Placeholder 2">
            <a:extLst>
              <a:ext uri="{FF2B5EF4-FFF2-40B4-BE49-F238E27FC236}">
                <a16:creationId xmlns:a16="http://schemas.microsoft.com/office/drawing/2014/main" id="{C35471A1-4B1D-0581-343A-BE0CF9C23FC6}"/>
              </a:ext>
            </a:extLst>
          </p:cNvPr>
          <p:cNvSpPr>
            <a:spLocks noGrp="1"/>
          </p:cNvSpPr>
          <p:nvPr>
            <p:ph idx="1"/>
          </p:nvPr>
        </p:nvSpPr>
        <p:spPr/>
        <p:txBody>
          <a:bodyPr>
            <a:normAutofit/>
          </a:bodyPr>
          <a:lstStyle/>
          <a:p>
            <a:pPr marL="0" indent="0">
              <a:buNone/>
            </a:pPr>
            <a:r>
              <a:rPr lang="en-GB" sz="1800" b="1" dirty="0"/>
              <a:t>Published Website</a:t>
            </a:r>
            <a:r>
              <a:rPr lang="en-GB" sz="1800" dirty="0"/>
              <a:t>:</a:t>
            </a:r>
            <a:r>
              <a:rPr lang="en-US" sz="1800" dirty="0"/>
              <a:t>INTERANTIONAL JOURNAL OF SCIENTIFIC RESEARCH IN ENGINEERING AND MANAGEMENT IJSREM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lgn="ctr">
              <a:buNone/>
            </a:pPr>
            <a:endParaRPr lang="en-GB" sz="1800" dirty="0"/>
          </a:p>
          <a:p>
            <a:pPr marL="0" indent="0" algn="ctr">
              <a:buNone/>
            </a:pPr>
            <a:endParaRPr lang="en-GB" sz="4400" dirty="0"/>
          </a:p>
          <a:p>
            <a:pPr marL="0" indent="0" algn="ctr">
              <a:buNone/>
            </a:pPr>
            <a:endParaRPr lang="en-GB" sz="1800" dirty="0"/>
          </a:p>
        </p:txBody>
      </p:sp>
      <p:pic>
        <p:nvPicPr>
          <p:cNvPr id="5" name="Picture 4">
            <a:extLst>
              <a:ext uri="{FF2B5EF4-FFF2-40B4-BE49-F238E27FC236}">
                <a16:creationId xmlns:a16="http://schemas.microsoft.com/office/drawing/2014/main" id="{7439A27D-D7B0-3E11-0588-018E2034C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845" y="1925053"/>
            <a:ext cx="8748301" cy="4170945"/>
          </a:xfrm>
          <a:prstGeom prst="rect">
            <a:avLst/>
          </a:prstGeom>
        </p:spPr>
      </p:pic>
    </p:spTree>
    <p:extLst>
      <p:ext uri="{BB962C8B-B14F-4D97-AF65-F5344CB8AC3E}">
        <p14:creationId xmlns:p14="http://schemas.microsoft.com/office/powerpoint/2010/main" val="2827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Achievements</a:t>
            </a:r>
          </a:p>
        </p:txBody>
      </p:sp>
      <p:sp>
        <p:nvSpPr>
          <p:cNvPr id="3" name="Content Placeholder 2"/>
          <p:cNvSpPr>
            <a:spLocks noGrp="1"/>
          </p:cNvSpPr>
          <p:nvPr>
            <p:ph idx="1"/>
          </p:nvPr>
        </p:nvSpPr>
        <p:spPr/>
        <p:txBody>
          <a:bodyPr>
            <a:normAutofit/>
          </a:bodyPr>
          <a:lstStyle/>
          <a:p>
            <a:pPr marL="0" indent="0">
              <a:buNone/>
            </a:pPr>
            <a:r>
              <a:rPr lang="en-GB" sz="1800" b="1" dirty="0"/>
              <a:t>Published Website</a:t>
            </a:r>
            <a:r>
              <a:rPr lang="en-GB" sz="1800" dirty="0"/>
              <a:t>:</a:t>
            </a:r>
            <a:r>
              <a:rPr lang="en-US" sz="1800" dirty="0"/>
              <a:t>INTERANTIONAL JOURNAL OF SCIENTIFIC RESEARCH IN ENGINEERING AND MANAGEMENT IJSREM </a:t>
            </a:r>
          </a:p>
          <a:p>
            <a:pPr marL="0" indent="0">
              <a:buNone/>
            </a:pPr>
            <a:endParaRPr lang="en-US" sz="1800" dirty="0"/>
          </a:p>
          <a:p>
            <a:pPr marL="0" indent="0">
              <a:buNone/>
            </a:pPr>
            <a:endParaRPr lang="en-US" sz="1800" dirty="0"/>
          </a:p>
          <a:p>
            <a:pPr marL="0" indent="0">
              <a:buNone/>
            </a:pPr>
            <a:endParaRPr lang="en-US" sz="1800" dirty="0"/>
          </a:p>
          <a:p>
            <a:pPr marL="0" indent="0" algn="ctr">
              <a:buNone/>
            </a:pPr>
            <a:endParaRPr lang="en-GB" sz="1800" dirty="0"/>
          </a:p>
          <a:p>
            <a:pPr marL="0" indent="0" algn="ctr">
              <a:buNone/>
            </a:pPr>
            <a:endParaRPr lang="en-GB" sz="4400" dirty="0"/>
          </a:p>
          <a:p>
            <a:pPr marL="0" indent="0" algn="ctr">
              <a:buNone/>
            </a:pPr>
            <a:endParaRPr lang="en-GB" sz="1800" dirty="0"/>
          </a:p>
        </p:txBody>
      </p:sp>
      <p:pic>
        <p:nvPicPr>
          <p:cNvPr id="15" name="Picture 14">
            <a:extLst>
              <a:ext uri="{FF2B5EF4-FFF2-40B4-BE49-F238E27FC236}">
                <a16:creationId xmlns:a16="http://schemas.microsoft.com/office/drawing/2014/main" id="{5F187940-B77B-A619-EFBE-FD1641AD0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1" y="930442"/>
            <a:ext cx="9646815" cy="5406190"/>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29A61-8BEA-D7B8-AD2C-BF3DC0A41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C6F6A7-6CF1-0CCB-FF59-68E243CF3AB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2024750-4BA8-BA30-38BF-BE8D380FF4E2}"/>
              </a:ext>
            </a:extLst>
          </p:cNvPr>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265862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lvl="0" indent="0" algn="just">
              <a:spcBef>
                <a:spcPts val="500"/>
              </a:spcBef>
              <a:buNone/>
            </a:pPr>
            <a:r>
              <a:rPr lang="en-US" b="1" dirty="0">
                <a:latin typeface="Times New Roman"/>
                <a:ea typeface="Verdana"/>
                <a:cs typeface="Times New Roman"/>
              </a:rPr>
              <a:t>Abstract: </a:t>
            </a:r>
            <a:endParaRPr lang="en-US" dirty="0">
              <a:latin typeface="Times New Roman" pitchFamily="18"/>
              <a:cs typeface="Times New Roman" pitchFamily="18"/>
            </a:endParaRPr>
          </a:p>
          <a:p>
            <a:pPr marL="0" lvl="0" indent="0" algn="just">
              <a:spcBef>
                <a:spcPts val="400"/>
              </a:spcBef>
              <a:buNone/>
            </a:pPr>
            <a:r>
              <a:rPr lang="en-US" sz="1900" b="0" i="0" dirty="0">
                <a:solidFill>
                  <a:schemeClr val="tx1"/>
                </a:solidFill>
                <a:effectLst/>
                <a:latin typeface="+mj-lt"/>
              </a:rPr>
              <a:t>AgroServe is considered a new-age website aimed at assisting farmers and facilitating agricultural activities. It includes four services: agricultural machinery rental services, labor services, crop advisory services, and market for agricultural products. Farmers can rent equipment, hire labor, receive reports on the condition of plants and sell their fruits – all without leaving the platform it also includes Agro tourism. The ambition of AgroServe is to ensure that these processes are effective as well as saving time and manpower while making decisions and using resources in a way that will be conducive to environmentally friendly and sustainable agriculture and rural growth.</a:t>
            </a:r>
            <a:endParaRPr lang="en-US" sz="1900" dirty="0">
              <a:solidFill>
                <a:schemeClr val="tx1"/>
              </a:solidFill>
              <a:latin typeface="+mj-lt"/>
              <a:cs typeface="Times New Roman" pitchFamily="18"/>
            </a:endParaRPr>
          </a:p>
          <a:p>
            <a:pPr marL="0" indent="0" algn="just">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43001"/>
            <a:ext cx="8956351" cy="4184779"/>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Equipment Rental in Agriculture:</a:t>
            </a:r>
            <a:r>
              <a:rPr kumimoji="0" lang="en-US" altLang="en-US" sz="1800" b="0" i="0" u="none" strike="noStrike" cap="none" normalizeH="0" baseline="0" dirty="0">
                <a:ln>
                  <a:noFill/>
                </a:ln>
                <a:solidFill>
                  <a:schemeClr val="tx1"/>
                </a:solidFill>
                <a:effectLst/>
                <a:latin typeface="Arial" panose="020B0604020202020204" pitchFamily="34" charset="0"/>
              </a:rPr>
              <a:t> Agricultural mechanization is a key driver for increasing farm productivity, yet many small-scale farmers face challenges in affording expensive machinery. Singh et al. (2020) highlight that equipment rental platforms offer a cost-effective alternative, allowing farmers to</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rent machinery like tractors and harvesters. AgroServe enhances this approach by providing a mobile-based platform where farmers can easily access a variety of equipment to meet their specific needs.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Labor Services in Agriculture:</a:t>
            </a:r>
            <a:r>
              <a:rPr kumimoji="0" lang="en-US" altLang="en-US" sz="1800" b="0" i="0" u="none" strike="noStrike" cap="none" normalizeH="0" baseline="0" dirty="0">
                <a:ln>
                  <a:noFill/>
                </a:ln>
                <a:solidFill>
                  <a:schemeClr val="tx1"/>
                </a:solidFill>
                <a:effectLst/>
                <a:latin typeface="Arial" panose="020B0604020202020204" pitchFamily="34" charset="0"/>
              </a:rPr>
              <a:t> Labor shortages, driven by rural-urban migration and the aging farming population, are a pressing issue in agriculture. Bhattacharya and Mukherjee (2019) emphasize that digital labor platforms can bridge the gap between demand and supply, particularly during critical farming seasons. AgroServe integrates labor services into its platform, enabling farmers to hire skilled or unskilled labor through a seamless and efficient process.</a:t>
            </a:r>
          </a:p>
          <a:p>
            <a:pPr algn="just"/>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43001"/>
            <a:ext cx="10668000" cy="4632157"/>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Crop Insights and Decision-Making:</a:t>
            </a:r>
            <a:r>
              <a:rPr kumimoji="0" lang="en-US" altLang="en-US" sz="1800" b="0" i="0" u="none" strike="noStrike" cap="none" normalizeH="0" baseline="0" dirty="0">
                <a:ln>
                  <a:noFill/>
                </a:ln>
                <a:solidFill>
                  <a:schemeClr val="tx1"/>
                </a:solidFill>
                <a:effectLst/>
                <a:latin typeface="Arial" panose="020B0604020202020204" pitchFamily="34" charset="0"/>
              </a:rPr>
              <a:t> The use of data analytics, AI, and IoT has transformed agricultural practices by providing real-time insights into crop health, soil conditions, and pest management.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Gupta et al. (2021) suggest that these technologies</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help farmers make informed decisions, optimize fertilizer usage, and improve yields. AgroServe includes a crop insights feature that offers personalized recommendations for better crop management, based on real-time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Agricultural Market Trading:</a:t>
            </a:r>
            <a:r>
              <a:rPr kumimoji="0" lang="en-US" altLang="en-US" sz="1800" b="0" i="0" u="none" strike="noStrike" cap="none" normalizeH="0" baseline="0" dirty="0">
                <a:ln>
                  <a:noFill/>
                </a:ln>
                <a:solidFill>
                  <a:schemeClr val="tx1"/>
                </a:solidFill>
                <a:effectLst/>
                <a:latin typeface="Arial" panose="020B0604020202020204" pitchFamily="34" charset="0"/>
              </a:rPr>
              <a:t> Farmers often struggle to access markets directly, resulting in reduced profits</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due to middlemen. Digital agricultural marketplaces help farmers sell their produce at competitive prices and reach a broader customer base. According to Sharma et al. (2019), platforms that connect farmers directly to markets enhance transparency and profitability. AgroServe’s market trading feature empowers farmers by</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enabling direct market participation, reducing reliance on intermediaries.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b="1" dirty="0"/>
              <a:t>Agro-Tourism</a:t>
            </a:r>
            <a:r>
              <a:rPr lang="en-US" sz="1800" dirty="0"/>
              <a:t>: Agro-tourism promotes rural development by connecting urban visitors with farming experiences, providing farmers with additional income and fostering cultural exchange. Patel et al. (2020) highlight that sustainable </a:t>
            </a:r>
            <a:r>
              <a:rPr lang="en-US" sz="1800" dirty="0" err="1"/>
              <a:t>agro</a:t>
            </a:r>
            <a:r>
              <a:rPr lang="en-US" sz="1800" dirty="0"/>
              <a:t>-tourism enhances livelihoods and awareness of eco-friendly practices. AgroServe supports </a:t>
            </a:r>
            <a:r>
              <a:rPr lang="en-US" sz="1800" dirty="0" err="1"/>
              <a:t>agro</a:t>
            </a:r>
            <a:r>
              <a:rPr lang="en-US" sz="1800" dirty="0"/>
              <a:t>-tourism by linking farmers with tourists, offering farm-stays, hands-on experiences, and local products, boosting income and sustainability.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GB" sz="1800" dirty="0"/>
          </a:p>
        </p:txBody>
      </p:sp>
    </p:spTree>
    <p:extLst>
      <p:ext uri="{BB962C8B-B14F-4D97-AF65-F5344CB8AC3E}">
        <p14:creationId xmlns:p14="http://schemas.microsoft.com/office/powerpoint/2010/main" val="418284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E7A7-996A-4A14-B5F3-23E501003687}"/>
              </a:ext>
            </a:extLst>
          </p:cNvPr>
          <p:cNvSpPr>
            <a:spLocks noGrp="1"/>
          </p:cNvSpPr>
          <p:nvPr>
            <p:ph type="title"/>
          </p:nvPr>
        </p:nvSpPr>
        <p:spPr/>
        <p:txBody>
          <a:bodyPr/>
          <a:lstStyle/>
          <a:p>
            <a:r>
              <a:rPr lang="en-US" dirty="0"/>
              <a:t>Research Gaps in </a:t>
            </a:r>
            <a:r>
              <a:rPr lang="en-US" dirty="0" err="1"/>
              <a:t>AgroServe</a:t>
            </a:r>
            <a:r>
              <a:rPr lang="en-US" dirty="0"/>
              <a:t> Development</a:t>
            </a:r>
            <a:endParaRPr lang="en-IN" dirty="0"/>
          </a:p>
        </p:txBody>
      </p:sp>
      <p:sp>
        <p:nvSpPr>
          <p:cNvPr id="3" name="Content Placeholder 2">
            <a:extLst>
              <a:ext uri="{FF2B5EF4-FFF2-40B4-BE49-F238E27FC236}">
                <a16:creationId xmlns:a16="http://schemas.microsoft.com/office/drawing/2014/main" id="{A0F9588E-D90F-4205-889E-184AECA62374}"/>
              </a:ext>
            </a:extLst>
          </p:cNvPr>
          <p:cNvSpPr>
            <a:spLocks noGrp="1"/>
          </p:cNvSpPr>
          <p:nvPr>
            <p:ph idx="1"/>
          </p:nvPr>
        </p:nvSpPr>
        <p:spPr/>
        <p:txBody>
          <a:bodyPr>
            <a:normAutofit/>
          </a:bodyPr>
          <a:lstStyle/>
          <a:p>
            <a:r>
              <a:rPr lang="en-US" b="1" dirty="0">
                <a:latin typeface="Arial" panose="020B0604020202020204" pitchFamily="34" charset="0"/>
                <a:cs typeface="Arial" panose="020B0604020202020204" pitchFamily="34" charset="0"/>
              </a:rPr>
              <a:t>Research Gaps</a:t>
            </a:r>
          </a:p>
          <a:p>
            <a:r>
              <a:rPr lang="en-US" dirty="0">
                <a:latin typeface="Arial" panose="020B0604020202020204" pitchFamily="34" charset="0"/>
                <a:cs typeface="Arial" panose="020B0604020202020204" pitchFamily="34" charset="0"/>
              </a:rPr>
              <a:t>Lack of a comprehensive platform integrating rental, labor, insights, trading and </a:t>
            </a:r>
            <a:r>
              <a:rPr lang="en-US" dirty="0" err="1">
                <a:latin typeface="Arial" panose="020B0604020202020204" pitchFamily="34" charset="0"/>
                <a:cs typeface="Arial" panose="020B0604020202020204" pitchFamily="34" charset="0"/>
              </a:rPr>
              <a:t>agro</a:t>
            </a:r>
            <a:r>
              <a:rPr lang="en-US" dirty="0">
                <a:latin typeface="Arial" panose="020B0604020202020204" pitchFamily="34" charset="0"/>
                <a:cs typeface="Arial" panose="020B0604020202020204" pitchFamily="34" charset="0"/>
              </a:rPr>
              <a:t> tourism.</a:t>
            </a:r>
          </a:p>
          <a:p>
            <a:r>
              <a:rPr lang="en-US" dirty="0">
                <a:latin typeface="Arial" panose="020B0604020202020204" pitchFamily="34" charset="0"/>
                <a:cs typeface="Arial" panose="020B0604020202020204" pitchFamily="34" charset="0"/>
              </a:rPr>
              <a:t>Absence of real-time recommendations based on local conditions (e.g., soil, climate).</a:t>
            </a:r>
          </a:p>
          <a:p>
            <a:r>
              <a:rPr lang="en-US" dirty="0">
                <a:latin typeface="Arial" panose="020B0604020202020204" pitchFamily="34" charset="0"/>
                <a:cs typeface="Arial" panose="020B0604020202020204" pitchFamily="34" charset="0"/>
              </a:rPr>
              <a:t>Limited access to affordable multi-language interfaces for rural </a:t>
            </a:r>
            <a:r>
              <a:rPr lang="en-US" dirty="0" err="1">
                <a:latin typeface="Arial" panose="020B0604020202020204" pitchFamily="34" charset="0"/>
                <a:cs typeface="Arial" panose="020B0604020202020204" pitchFamily="34" charset="0"/>
              </a:rPr>
              <a:t>farmers.Insufficient</a:t>
            </a:r>
            <a:r>
              <a:rPr lang="en-US" dirty="0">
                <a:latin typeface="Arial" panose="020B0604020202020204" pitchFamily="34" charset="0"/>
                <a:cs typeface="Arial" panose="020B0604020202020204" pitchFamily="34" charset="0"/>
              </a:rPr>
              <a:t> use of advanced technologies like AI, IoT, and drones in agricultural decision-making.</a:t>
            </a:r>
          </a:p>
          <a:p>
            <a:r>
              <a:rPr lang="en-US" dirty="0">
                <a:latin typeface="Arial" panose="020B0604020202020204" pitchFamily="34" charset="0"/>
                <a:cs typeface="Arial" panose="020B0604020202020204" pitchFamily="34" charset="0"/>
              </a:rPr>
              <a:t>Gaps in payment transparency and cost optimization for equipment and labor rentals.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197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4" name="Rectangle 1">
            <a:extLst>
              <a:ext uri="{FF2B5EF4-FFF2-40B4-BE49-F238E27FC236}">
                <a16:creationId xmlns:a16="http://schemas.microsoft.com/office/drawing/2014/main" id="{502FD2C3-02BA-68D1-848B-DA99EC5AF6EC}"/>
              </a:ext>
            </a:extLst>
          </p:cNvPr>
          <p:cNvSpPr>
            <a:spLocks noChangeArrowheads="1"/>
          </p:cNvSpPr>
          <p:nvPr/>
        </p:nvSpPr>
        <p:spPr bwMode="auto">
          <a:xfrm>
            <a:off x="621437" y="1546080"/>
            <a:ext cx="10071446" cy="322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spcBef>
                <a:spcPts val="400"/>
              </a:spcBef>
              <a:buFont typeface="Arial" panose="020B0604020202020204" pitchFamily="34" charset="0"/>
              <a:buChar char="•"/>
            </a:pPr>
            <a:r>
              <a:rPr lang="en-US" b="1" dirty="0">
                <a:latin typeface="Arial" panose="020B0604020202020204" pitchFamily="34" charset="0"/>
                <a:ea typeface="Verdana"/>
                <a:cs typeface="Arial" panose="020B0604020202020204" pitchFamily="34" charset="0"/>
              </a:rPr>
              <a:t>Requirement Gathering:</a:t>
            </a:r>
          </a:p>
          <a:p>
            <a:pPr marL="285750" lvl="0" indent="-285750">
              <a:spcBef>
                <a:spcPts val="400"/>
              </a:spcBef>
              <a:buFont typeface="Arial" panose="020B0604020202020204" pitchFamily="34" charset="0"/>
              <a:buChar char="•"/>
            </a:pPr>
            <a:r>
              <a:rPr lang="en-US" b="1" dirty="0">
                <a:latin typeface="Arial" panose="020B0604020202020204" pitchFamily="34" charset="0"/>
                <a:ea typeface="Verdana"/>
                <a:cs typeface="Arial" panose="020B0604020202020204" pitchFamily="34" charset="0"/>
              </a:rPr>
              <a:t>Identify key functionalities: </a:t>
            </a:r>
            <a:r>
              <a:rPr lang="en-US" dirty="0">
                <a:latin typeface="Arial" panose="020B0604020202020204" pitchFamily="34" charset="0"/>
                <a:ea typeface="Verdana"/>
                <a:cs typeface="Arial" panose="020B0604020202020204" pitchFamily="34" charset="0"/>
              </a:rPr>
              <a:t>equipment rentals, labor services, crop insights, and agricultural trading. Understand user needs to make the platform farmer-friendly.</a:t>
            </a:r>
          </a:p>
          <a:p>
            <a:pPr marL="285750" lvl="0" indent="-285750">
              <a:spcBef>
                <a:spcPts val="400"/>
              </a:spcBef>
              <a:buFont typeface="Arial" panose="020B0604020202020204" pitchFamily="34" charset="0"/>
              <a:buChar char="•"/>
            </a:pPr>
            <a:r>
              <a:rPr lang="en-US" b="1" dirty="0">
                <a:latin typeface="Arial" panose="020B0604020202020204" pitchFamily="34" charset="0"/>
                <a:ea typeface="Verdana" panose="020B0604030504040204" pitchFamily="34" charset="0"/>
                <a:cs typeface="Arial" panose="020B0604020202020204" pitchFamily="34" charset="0"/>
              </a:rPr>
              <a:t>System Design: </a:t>
            </a:r>
            <a:r>
              <a:rPr lang="en-US" dirty="0">
                <a:latin typeface="Arial" panose="020B0604020202020204" pitchFamily="34" charset="0"/>
                <a:ea typeface="Verdana" panose="020B0604030504040204" pitchFamily="34" charset="0"/>
                <a:cs typeface="Arial" panose="020B0604020202020204" pitchFamily="34" charset="0"/>
              </a:rPr>
              <a:t>Develop a clear and intuitive user interface. Plan backend architecture for seamless data management.</a:t>
            </a:r>
          </a:p>
          <a:p>
            <a:pPr marL="285750" lvl="0" indent="-285750">
              <a:spcBef>
                <a:spcPts val="400"/>
              </a:spcBef>
              <a:buFont typeface="Arial" panose="020B0604020202020204" pitchFamily="34" charset="0"/>
              <a:buChar char="•"/>
            </a:pPr>
            <a:r>
              <a:rPr lang="en-US" b="1" dirty="0">
                <a:latin typeface="Arial" panose="020B0604020202020204" pitchFamily="34" charset="0"/>
                <a:ea typeface="Verdana" panose="020B0604030504040204" pitchFamily="34" charset="0"/>
                <a:cs typeface="Arial" panose="020B0604020202020204" pitchFamily="34" charset="0"/>
              </a:rPr>
              <a:t>Development:</a:t>
            </a:r>
          </a:p>
          <a:p>
            <a:pPr marL="285750" lvl="0" indent="-285750">
              <a:spcBef>
                <a:spcPts val="400"/>
              </a:spcBef>
              <a:buFont typeface="Arial" panose="020B0604020202020204" pitchFamily="34" charset="0"/>
              <a:buChar char="•"/>
            </a:pPr>
            <a:r>
              <a:rPr lang="en-US" b="1" dirty="0">
                <a:latin typeface="Arial" panose="020B0604020202020204" pitchFamily="34" charset="0"/>
                <a:ea typeface="Verdana" panose="020B0604030504040204" pitchFamily="34" charset="0"/>
                <a:cs typeface="Arial" panose="020B0604020202020204" pitchFamily="34" charset="0"/>
              </a:rPr>
              <a:t>Frontend: </a:t>
            </a:r>
            <a:r>
              <a:rPr lang="en-US" dirty="0">
                <a:latin typeface="Arial" panose="020B0604020202020204" pitchFamily="34" charset="0"/>
                <a:ea typeface="Verdana" panose="020B0604030504040204" pitchFamily="34" charset="0"/>
                <a:cs typeface="Arial" panose="020B0604020202020204" pitchFamily="34" charset="0"/>
              </a:rPr>
              <a:t>Design using Visual Studio Code for HTML, CSS, and JavaScript.</a:t>
            </a:r>
          </a:p>
          <a:p>
            <a:pPr marL="285750" lvl="0" indent="-285750">
              <a:spcBef>
                <a:spcPts val="400"/>
              </a:spcBef>
              <a:buFont typeface="Arial" panose="020B0604020202020204" pitchFamily="34" charset="0"/>
              <a:buChar char="•"/>
            </a:pPr>
            <a:r>
              <a:rPr lang="en-US" b="1" dirty="0">
                <a:latin typeface="Arial" panose="020B0604020202020204" pitchFamily="34" charset="0"/>
                <a:ea typeface="Verdana" panose="020B0604030504040204" pitchFamily="34" charset="0"/>
                <a:cs typeface="Arial" panose="020B0604020202020204" pitchFamily="34" charset="0"/>
              </a:rPr>
              <a:t>Backend: </a:t>
            </a:r>
            <a:r>
              <a:rPr lang="en-US" dirty="0">
                <a:latin typeface="Arial" panose="020B0604020202020204" pitchFamily="34" charset="0"/>
                <a:ea typeface="Verdana" panose="020B0604030504040204" pitchFamily="34" charset="0"/>
                <a:cs typeface="Arial" panose="020B0604020202020204" pitchFamily="34" charset="0"/>
              </a:rPr>
              <a:t>Implement logic in Python Django using PyCharm.</a:t>
            </a:r>
          </a:p>
          <a:p>
            <a:pPr marL="285750" lvl="0" indent="-285750">
              <a:spcBef>
                <a:spcPts val="400"/>
              </a:spcBef>
              <a:buFont typeface="Arial" panose="020B0604020202020204" pitchFamily="34" charset="0"/>
              <a:buChar char="•"/>
            </a:pPr>
            <a:r>
              <a:rPr lang="en-US" b="1" dirty="0">
                <a:latin typeface="Arial" panose="020B0604020202020204" pitchFamily="34" charset="0"/>
                <a:ea typeface="Verdana" panose="020B0604030504040204" pitchFamily="34" charset="0"/>
                <a:cs typeface="Arial" panose="020B0604020202020204" pitchFamily="34" charset="0"/>
              </a:rPr>
              <a:t>Database: </a:t>
            </a:r>
            <a:r>
              <a:rPr lang="en-US" dirty="0">
                <a:latin typeface="Arial" panose="020B0604020202020204" pitchFamily="34" charset="0"/>
                <a:ea typeface="Verdana" panose="020B0604030504040204" pitchFamily="34" charset="0"/>
                <a:cs typeface="Arial" panose="020B0604020202020204" pitchFamily="34" charset="0"/>
              </a:rPr>
              <a:t>Store and manage data with MySQL in XAMPP.</a:t>
            </a:r>
          </a:p>
          <a:p>
            <a:pPr marL="285750" lvl="0" indent="-285750">
              <a:spcBef>
                <a:spcPts val="400"/>
              </a:spcBef>
              <a:buFont typeface="Arial" panose="020B0604020202020204" pitchFamily="34" charset="0"/>
              <a:buChar char="•"/>
            </a:pPr>
            <a:r>
              <a:rPr lang="en-US" b="1" dirty="0">
                <a:latin typeface="Arial" panose="020B0604020202020204" pitchFamily="34" charset="0"/>
                <a:ea typeface="Verdana" panose="020B0604030504040204" pitchFamily="34" charset="0"/>
                <a:cs typeface="Arial" panose="020B0604020202020204" pitchFamily="34" charset="0"/>
              </a:rPr>
              <a:t>Testing:</a:t>
            </a:r>
            <a:r>
              <a:rPr lang="en-US" dirty="0">
                <a:latin typeface="Arial" panose="020B0604020202020204" pitchFamily="34" charset="0"/>
                <a:ea typeface="Verdana" panose="020B0604030504040204" pitchFamily="34" charset="0"/>
                <a:cs typeface="Arial" panose="020B0604020202020204" pitchFamily="34" charset="0"/>
              </a:rPr>
              <a:t> Perform functionality and usability testing. Refine based on user feedback.</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eaLnBrk="0" fontAlgn="base" hangingPunct="0">
              <a:spcBef>
                <a:spcPct val="0"/>
              </a:spcBef>
              <a:spcAft>
                <a:spcPct val="0"/>
              </a:spcAft>
            </a:pPr>
            <a:r>
              <a:rPr lang="en-US" altLang="en-US" sz="1800" b="1" dirty="0">
                <a:latin typeface="Arial" panose="020B0604020202020204" pitchFamily="34" charset="0"/>
              </a:rPr>
              <a:t>Requirement Analysis Identify essential features: </a:t>
            </a:r>
            <a:r>
              <a:rPr lang="en-US" altLang="en-US" sz="1800" dirty="0">
                <a:latin typeface="Arial" panose="020B0604020202020204" pitchFamily="34" charset="0"/>
              </a:rPr>
              <a:t>Equipment rentals, labor services, crop insights, </a:t>
            </a:r>
            <a:r>
              <a:rPr lang="en-US" altLang="en-US" sz="1800" dirty="0" err="1">
                <a:latin typeface="Arial" panose="020B0604020202020204" pitchFamily="34" charset="0"/>
              </a:rPr>
              <a:t>agro</a:t>
            </a:r>
            <a:r>
              <a:rPr lang="en-US" altLang="en-US" sz="1800" dirty="0">
                <a:latin typeface="Arial" panose="020B0604020202020204" pitchFamily="34" charset="0"/>
              </a:rPr>
              <a:t>-tourism, and market trading. Understand user needs to design a farmer-friendly interface. Plan backend processes and database requirements for effective data management.</a:t>
            </a:r>
          </a:p>
          <a:p>
            <a:pPr eaLnBrk="0" fontAlgn="base" hangingPunct="0">
              <a:spcBef>
                <a:spcPct val="0"/>
              </a:spcBef>
              <a:spcAft>
                <a:spcPct val="0"/>
              </a:spcAft>
            </a:pPr>
            <a:r>
              <a:rPr lang="en-US" altLang="en-US" sz="1800" b="1" dirty="0">
                <a:latin typeface="Arial" panose="020B0604020202020204" pitchFamily="34" charset="0"/>
              </a:rPr>
              <a:t>System Design Frontend Design: </a:t>
            </a:r>
            <a:r>
              <a:rPr lang="en-US" altLang="en-US" sz="1800" dirty="0">
                <a:latin typeface="Arial" panose="020B0604020202020204" pitchFamily="34" charset="0"/>
              </a:rPr>
              <a:t>Use PyCharm and Visual Studio Code for user interface development. Create sections for rentals, labor, crop insights, market trading, and </a:t>
            </a:r>
            <a:r>
              <a:rPr lang="en-US" altLang="en-US" sz="1800" dirty="0" err="1">
                <a:latin typeface="Arial" panose="020B0604020202020204" pitchFamily="34" charset="0"/>
              </a:rPr>
              <a:t>agro</a:t>
            </a:r>
            <a:r>
              <a:rPr lang="en-US" altLang="en-US" sz="1800" dirty="0">
                <a:latin typeface="Arial" panose="020B0604020202020204" pitchFamily="34" charset="0"/>
              </a:rPr>
              <a:t>-tourism.</a:t>
            </a:r>
          </a:p>
          <a:p>
            <a:pPr eaLnBrk="0" fontAlgn="base" hangingPunct="0">
              <a:spcBef>
                <a:spcPct val="0"/>
              </a:spcBef>
              <a:spcAft>
                <a:spcPct val="0"/>
              </a:spcAft>
            </a:pPr>
            <a:r>
              <a:rPr lang="en-US" altLang="en-US" sz="1800" b="1" dirty="0">
                <a:latin typeface="Arial" panose="020B0604020202020204" pitchFamily="34" charset="0"/>
              </a:rPr>
              <a:t>Backend Development: </a:t>
            </a:r>
            <a:r>
              <a:rPr lang="en-US" altLang="en-US" sz="1800" dirty="0">
                <a:latin typeface="Arial" panose="020B0604020202020204" pitchFamily="34" charset="0"/>
              </a:rPr>
              <a:t>Use Python Django to implement business logic and manage feature interactions.</a:t>
            </a:r>
          </a:p>
          <a:p>
            <a:pPr eaLnBrk="0" fontAlgn="base" hangingPunct="0">
              <a:spcBef>
                <a:spcPct val="0"/>
              </a:spcBef>
              <a:spcAft>
                <a:spcPct val="0"/>
              </a:spcAft>
            </a:pPr>
            <a:r>
              <a:rPr lang="en-US" altLang="en-US" sz="1800" b="1" dirty="0">
                <a:latin typeface="Arial" panose="020B0604020202020204" pitchFamily="34" charset="0"/>
              </a:rPr>
              <a:t>Recommendation Systems:</a:t>
            </a:r>
          </a:p>
          <a:p>
            <a:pPr eaLnBrk="0" fontAlgn="base" hangingPunct="0">
              <a:spcBef>
                <a:spcPct val="0"/>
              </a:spcBef>
              <a:spcAft>
                <a:spcPct val="0"/>
              </a:spcAft>
            </a:pPr>
            <a:r>
              <a:rPr lang="en-US" altLang="en-US" sz="1800" b="1" dirty="0">
                <a:latin typeface="Arial" panose="020B0604020202020204" pitchFamily="34" charset="0"/>
              </a:rPr>
              <a:t>Crop Insights: </a:t>
            </a:r>
            <a:r>
              <a:rPr lang="en-US" altLang="en-US" sz="1800" dirty="0">
                <a:latin typeface="Arial" panose="020B0604020202020204" pitchFamily="34" charset="0"/>
              </a:rPr>
              <a:t>Implement a recommendation system using the Random Forest algorithm to provide suggestions for: Suitable fertilizers and pesticides. Ideal climatic conditions for crops.</a:t>
            </a:r>
          </a:p>
          <a:p>
            <a:pPr eaLnBrk="0" fontAlgn="base" hangingPunct="0">
              <a:spcBef>
                <a:spcPct val="0"/>
              </a:spcBef>
              <a:spcAft>
                <a:spcPct val="0"/>
              </a:spcAft>
            </a:pPr>
            <a:r>
              <a:rPr lang="en-US" altLang="en-US" sz="1800" b="1" dirty="0">
                <a:latin typeface="Arial" panose="020B0604020202020204" pitchFamily="34" charset="0"/>
              </a:rPr>
              <a:t>Market Trading: </a:t>
            </a:r>
            <a:r>
              <a:rPr lang="en-US" altLang="en-US" sz="1800" dirty="0">
                <a:latin typeface="Arial" panose="020B0604020202020204" pitchFamily="34" charset="0"/>
              </a:rPr>
              <a:t>Use the Random Forest algorithm to recommend optimal pricing and trading opportunities based on: Market demand, Historical data and trends, Methodology.</a:t>
            </a:r>
          </a:p>
          <a:p>
            <a:pPr eaLnBrk="0" fontAlgn="base" hangingPunct="0">
              <a:spcBef>
                <a:spcPct val="0"/>
              </a:spcBef>
              <a:spcAft>
                <a:spcPct val="0"/>
              </a:spcAft>
            </a:pPr>
            <a:r>
              <a:rPr lang="en-US" altLang="en-US" sz="1800" b="1" dirty="0">
                <a:latin typeface="Arial" panose="020B0604020202020204" pitchFamily="34" charset="0"/>
              </a:rPr>
              <a:t>Development:</a:t>
            </a:r>
          </a:p>
          <a:p>
            <a:pPr eaLnBrk="0" fontAlgn="base" hangingPunct="0">
              <a:spcBef>
                <a:spcPct val="0"/>
              </a:spcBef>
              <a:spcAft>
                <a:spcPct val="0"/>
              </a:spcAft>
            </a:pPr>
            <a:r>
              <a:rPr lang="en-US" altLang="en-US" sz="1800" b="1" dirty="0">
                <a:latin typeface="Arial" panose="020B0604020202020204" pitchFamily="34" charset="0"/>
              </a:rPr>
              <a:t>Frontend: </a:t>
            </a:r>
            <a:r>
              <a:rPr lang="en-US" altLang="en-US" sz="1800" dirty="0">
                <a:latin typeface="Arial" panose="020B0604020202020204" pitchFamily="34" charset="0"/>
              </a:rPr>
              <a:t>Use HTML, CSS, and JavaScript to design interactive and responsive pages.</a:t>
            </a:r>
          </a:p>
          <a:p>
            <a:pPr eaLnBrk="0" fontAlgn="base" hangingPunct="0">
              <a:spcBef>
                <a:spcPct val="0"/>
              </a:spcBef>
              <a:spcAft>
                <a:spcPct val="0"/>
              </a:spcAft>
            </a:pPr>
            <a:r>
              <a:rPr lang="en-US" altLang="en-US" sz="1800" b="1" dirty="0">
                <a:latin typeface="Arial" panose="020B0604020202020204" pitchFamily="34" charset="0"/>
              </a:rPr>
              <a:t>Backend: </a:t>
            </a:r>
            <a:r>
              <a:rPr lang="en-US" altLang="en-US" sz="1800" dirty="0">
                <a:latin typeface="Arial" panose="020B0604020202020204" pitchFamily="34" charset="0"/>
              </a:rPr>
              <a:t>Develop features for managing equipment rentals, labor services, and crop insights using Django.</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r>
              <a:rPr lang="en-GB" sz="1800" b="1" dirty="0">
                <a:latin typeface="Arial" panose="020B0604020202020204" pitchFamily="34" charset="0"/>
                <a:cs typeface="Arial" panose="020B0604020202020204" pitchFamily="34" charset="0"/>
              </a:rPr>
              <a:t>Database Management: </a:t>
            </a:r>
            <a:r>
              <a:rPr lang="en-US" sz="1800" dirty="0">
                <a:latin typeface="Arial" panose="020B0604020202020204" pitchFamily="34" charset="0"/>
                <a:cs typeface="Arial" panose="020B0604020202020204" pitchFamily="34" charset="0"/>
              </a:rPr>
              <a:t>Use MySQL in XAMPP for efficient data storage, including user details, equipment availability, labor bookings, and crop data.</a:t>
            </a:r>
          </a:p>
          <a:p>
            <a:r>
              <a:rPr lang="en-GB" sz="1800" b="1" dirty="0">
                <a:latin typeface="Arial" panose="020B0604020202020204" pitchFamily="34" charset="0"/>
                <a:cs typeface="Arial" panose="020B0604020202020204" pitchFamily="34" charset="0"/>
              </a:rPr>
              <a:t>Integration of Features</a:t>
            </a:r>
          </a:p>
          <a:p>
            <a:r>
              <a:rPr lang="en-US" sz="1800" b="1" dirty="0">
                <a:latin typeface="Arial" panose="020B0604020202020204" pitchFamily="34" charset="0"/>
                <a:cs typeface="Arial" panose="020B0604020202020204" pitchFamily="34" charset="0"/>
              </a:rPr>
              <a:t>Equipment Rentals: </a:t>
            </a:r>
            <a:r>
              <a:rPr lang="en-US" sz="1800" dirty="0">
                <a:latin typeface="Arial" panose="020B0604020202020204" pitchFamily="34" charset="0"/>
                <a:cs typeface="Arial" panose="020B0604020202020204" pitchFamily="34" charset="0"/>
              </a:rPr>
              <a:t>Add a catalog with real-time availability and pricing.</a:t>
            </a:r>
          </a:p>
          <a:p>
            <a:r>
              <a:rPr lang="en-US" sz="1800" b="1" dirty="0">
                <a:latin typeface="Arial" panose="020B0604020202020204" pitchFamily="34" charset="0"/>
                <a:cs typeface="Arial" panose="020B0604020202020204" pitchFamily="34" charset="0"/>
              </a:rPr>
              <a:t>Labor Services: </a:t>
            </a:r>
            <a:r>
              <a:rPr lang="en-US" sz="1800" dirty="0">
                <a:latin typeface="Arial" panose="020B0604020202020204" pitchFamily="34" charset="0"/>
                <a:cs typeface="Arial" panose="020B0604020202020204" pitchFamily="34" charset="0"/>
              </a:rPr>
              <a:t>Enable batch booking and scheduling for agricultural labor.</a:t>
            </a:r>
          </a:p>
          <a:p>
            <a:r>
              <a:rPr lang="en-US" sz="1800" b="1" dirty="0" err="1">
                <a:latin typeface="Arial" panose="020B0604020202020204" pitchFamily="34" charset="0"/>
                <a:cs typeface="Arial" panose="020B0604020202020204" pitchFamily="34" charset="0"/>
              </a:rPr>
              <a:t>Agro</a:t>
            </a:r>
            <a:r>
              <a:rPr lang="en-US" sz="1800" b="1" dirty="0">
                <a:latin typeface="Arial" panose="020B0604020202020204" pitchFamily="34" charset="0"/>
                <a:cs typeface="Arial" panose="020B0604020202020204" pitchFamily="34" charset="0"/>
              </a:rPr>
              <a:t>-Tourism: </a:t>
            </a:r>
            <a:r>
              <a:rPr lang="en-US" sz="1800" dirty="0">
                <a:latin typeface="Arial" panose="020B0604020202020204" pitchFamily="34" charset="0"/>
                <a:cs typeface="Arial" panose="020B0604020202020204" pitchFamily="34" charset="0"/>
              </a:rPr>
              <a:t>List tours with descriptions, locations, and pricing details.</a:t>
            </a:r>
          </a:p>
          <a:p>
            <a:r>
              <a:rPr lang="en-US" sz="1800" b="1" dirty="0">
                <a:latin typeface="Arial" panose="020B0604020202020204" pitchFamily="34" charset="0"/>
                <a:cs typeface="Arial" panose="020B0604020202020204" pitchFamily="34" charset="0"/>
              </a:rPr>
              <a:t>Market Trading:</a:t>
            </a:r>
            <a:r>
              <a:rPr lang="en-US" sz="1800" dirty="0">
                <a:latin typeface="Arial" panose="020B0604020202020204" pitchFamily="34" charset="0"/>
                <a:cs typeface="Arial" panose="020B0604020202020204" pitchFamily="34" charset="0"/>
              </a:rPr>
              <a:t> Create a platform for buying and selling crops with pricing recommendations.</a:t>
            </a:r>
          </a:p>
          <a:p>
            <a:r>
              <a:rPr lang="en-GB" sz="1800" b="1" dirty="0">
                <a:latin typeface="Arial" panose="020B0604020202020204" pitchFamily="34" charset="0"/>
                <a:cs typeface="Arial" panose="020B0604020202020204" pitchFamily="34" charset="0"/>
              </a:rPr>
              <a:t>Testing and Validation: </a:t>
            </a:r>
            <a:r>
              <a:rPr lang="en-US" sz="1800" dirty="0">
                <a:latin typeface="Arial" panose="020B0604020202020204" pitchFamily="34" charset="0"/>
                <a:cs typeface="Arial" panose="020B0604020202020204" pitchFamily="34" charset="0"/>
              </a:rPr>
              <a:t>Perform functionality and usability testing for each module. Validate the accuracy of recommendation systems using testing datasets. Conduct user feedback sessions to refine the platform.</a:t>
            </a:r>
          </a:p>
          <a:p>
            <a:r>
              <a:rPr lang="en-US" sz="1800" b="1" dirty="0">
                <a:latin typeface="Arial" panose="020B0604020202020204" pitchFamily="34" charset="0"/>
                <a:cs typeface="Arial" panose="020B0604020202020204" pitchFamily="34" charset="0"/>
              </a:rPr>
              <a:t>Deployment and Maintenance: </a:t>
            </a:r>
            <a:r>
              <a:rPr lang="en-US" sz="1800" dirty="0">
                <a:latin typeface="Arial" panose="020B0604020202020204" pitchFamily="34" charset="0"/>
                <a:cs typeface="Arial" panose="020B0604020202020204" pitchFamily="34" charset="0"/>
              </a:rPr>
              <a:t>Deploy the application on a local server for easy access. Provide regular updates to improve features and integrate additional recommendations as needed.</a:t>
            </a:r>
          </a:p>
          <a:p>
            <a:endParaRPr lang="en-GB" sz="1800" dirty="0"/>
          </a:p>
        </p:txBody>
      </p:sp>
    </p:spTree>
    <p:extLst>
      <p:ext uri="{BB962C8B-B14F-4D97-AF65-F5344CB8AC3E}">
        <p14:creationId xmlns:p14="http://schemas.microsoft.com/office/powerpoint/2010/main" val="106353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0C6CFE39-9CFA-3501-109F-07201B01C716}"/>
              </a:ext>
            </a:extLst>
          </p:cNvPr>
          <p:cNvSpPr>
            <a:spLocks noGrp="1" noChangeArrowheads="1"/>
          </p:cNvSpPr>
          <p:nvPr>
            <p:ph idx="1"/>
          </p:nvPr>
        </p:nvSpPr>
        <p:spPr bwMode="auto">
          <a:xfrm>
            <a:off x="743282" y="1156583"/>
            <a:ext cx="1097814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b="1" dirty="0">
                <a:latin typeface="Arial" panose="020B0604020202020204" pitchFamily="34" charset="0"/>
              </a:rPr>
              <a:t>Empowering Farmers: </a:t>
            </a:r>
          </a:p>
          <a:p>
            <a:pPr eaLnBrk="0" fontAlgn="base" hangingPunct="0">
              <a:spcBef>
                <a:spcPct val="0"/>
              </a:spcBef>
              <a:spcAft>
                <a:spcPct val="0"/>
              </a:spcAft>
            </a:pPr>
            <a:r>
              <a:rPr lang="en-US" sz="1800" dirty="0">
                <a:latin typeface="Arial" panose="020B0604020202020204" pitchFamily="34" charset="0"/>
              </a:rPr>
              <a:t>Provide easy access to equipment rentals and labor </a:t>
            </a:r>
            <a:r>
              <a:rPr lang="en-US" sz="1800" dirty="0" err="1">
                <a:latin typeface="Arial" panose="020B0604020202020204" pitchFamily="34" charset="0"/>
              </a:rPr>
              <a:t>services.Offer</a:t>
            </a:r>
            <a:r>
              <a:rPr lang="en-US" sz="1800" dirty="0">
                <a:latin typeface="Arial" panose="020B0604020202020204" pitchFamily="34" charset="0"/>
              </a:rPr>
              <a:t> plant-specific insights on fertilizers, pesticides, and climate.</a:t>
            </a:r>
          </a:p>
          <a:p>
            <a:pPr eaLnBrk="0" fontAlgn="base" hangingPunct="0">
              <a:spcBef>
                <a:spcPct val="0"/>
              </a:spcBef>
              <a:spcAft>
                <a:spcPct val="0"/>
              </a:spcAft>
            </a:pPr>
            <a:r>
              <a:rPr lang="en-US" sz="1800" b="1" dirty="0">
                <a:latin typeface="Arial" panose="020B0604020202020204" pitchFamily="34" charset="0"/>
              </a:rPr>
              <a:t>Enhancing Agricultural Practices:</a:t>
            </a:r>
          </a:p>
          <a:p>
            <a:pPr eaLnBrk="0" fontAlgn="base" hangingPunct="0">
              <a:spcBef>
                <a:spcPct val="0"/>
              </a:spcBef>
              <a:spcAft>
                <a:spcPct val="0"/>
              </a:spcAft>
            </a:pPr>
            <a:r>
              <a:rPr lang="en-US" sz="1800" dirty="0">
                <a:latin typeface="Arial" panose="020B0604020202020204" pitchFamily="34" charset="0"/>
              </a:rPr>
              <a:t>Simplify crop trading through an integrated </a:t>
            </a:r>
            <a:r>
              <a:rPr lang="en-US" sz="1800" dirty="0" err="1">
                <a:latin typeface="Arial" panose="020B0604020202020204" pitchFamily="34" charset="0"/>
              </a:rPr>
              <a:t>marketplace.Encourage</a:t>
            </a:r>
            <a:r>
              <a:rPr lang="en-US" sz="1800" dirty="0">
                <a:latin typeface="Arial" panose="020B0604020202020204" pitchFamily="34" charset="0"/>
              </a:rPr>
              <a:t> adoption of modern farming techniques.</a:t>
            </a:r>
          </a:p>
          <a:p>
            <a:pPr eaLnBrk="0" fontAlgn="base" hangingPunct="0">
              <a:spcBef>
                <a:spcPct val="0"/>
              </a:spcBef>
              <a:spcAft>
                <a:spcPct val="0"/>
              </a:spcAft>
            </a:pPr>
            <a:r>
              <a:rPr lang="en-US" sz="1800" b="1" dirty="0">
                <a:latin typeface="Arial" panose="020B0604020202020204" pitchFamily="34" charset="0"/>
              </a:rPr>
              <a:t>Promoting </a:t>
            </a:r>
            <a:r>
              <a:rPr lang="en-US" sz="1800" b="1" dirty="0" err="1">
                <a:latin typeface="Arial" panose="020B0604020202020204" pitchFamily="34" charset="0"/>
              </a:rPr>
              <a:t>Agro</a:t>
            </a:r>
            <a:r>
              <a:rPr lang="en-US" sz="1800" b="1" dirty="0">
                <a:latin typeface="Arial" panose="020B0604020202020204" pitchFamily="34" charset="0"/>
              </a:rPr>
              <a:t> Tourism:</a:t>
            </a:r>
          </a:p>
          <a:p>
            <a:pPr eaLnBrk="0" fontAlgn="base" hangingPunct="0">
              <a:spcBef>
                <a:spcPct val="0"/>
              </a:spcBef>
              <a:spcAft>
                <a:spcPct val="0"/>
              </a:spcAft>
            </a:pPr>
            <a:r>
              <a:rPr lang="en-US" sz="1800" dirty="0">
                <a:latin typeface="Arial" panose="020B0604020202020204" pitchFamily="34" charset="0"/>
              </a:rPr>
              <a:t>Introduce a dedicated section for </a:t>
            </a:r>
            <a:r>
              <a:rPr lang="en-US" sz="1800" dirty="0" err="1">
                <a:latin typeface="Arial" panose="020B0604020202020204" pitchFamily="34" charset="0"/>
              </a:rPr>
              <a:t>agro</a:t>
            </a:r>
            <a:r>
              <a:rPr lang="en-US" sz="1800" dirty="0">
                <a:latin typeface="Arial" panose="020B0604020202020204" pitchFamily="34" charset="0"/>
              </a:rPr>
              <a:t>-tour </a:t>
            </a:r>
            <a:r>
              <a:rPr lang="en-US" sz="1800" dirty="0" err="1">
                <a:latin typeface="Arial" panose="020B0604020202020204" pitchFamily="34" charset="0"/>
              </a:rPr>
              <a:t>packages.Allow</a:t>
            </a:r>
            <a:r>
              <a:rPr lang="en-US" sz="1800" dirty="0">
                <a:latin typeface="Arial" panose="020B0604020202020204" pitchFamily="34" charset="0"/>
              </a:rPr>
              <a:t> tourists to explore farming practices and rural experiences.</a:t>
            </a:r>
          </a:p>
          <a:p>
            <a:pPr eaLnBrk="0" fontAlgn="base" hangingPunct="0">
              <a:spcBef>
                <a:spcPct val="0"/>
              </a:spcBef>
              <a:spcAft>
                <a:spcPct val="0"/>
              </a:spcAft>
            </a:pPr>
            <a:r>
              <a:rPr lang="en-US" sz="1800" b="1" dirty="0">
                <a:latin typeface="Arial" panose="020B0604020202020204" pitchFamily="34" charset="0"/>
              </a:rPr>
              <a:t>Simplifying Processes: </a:t>
            </a:r>
          </a:p>
          <a:p>
            <a:pPr eaLnBrk="0" fontAlgn="base" hangingPunct="0">
              <a:spcBef>
                <a:spcPct val="0"/>
              </a:spcBef>
              <a:spcAft>
                <a:spcPct val="0"/>
              </a:spcAft>
            </a:pPr>
            <a:r>
              <a:rPr lang="en-US" sz="1800" dirty="0">
                <a:latin typeface="Arial" panose="020B0604020202020204" pitchFamily="34" charset="0"/>
              </a:rPr>
              <a:t>Create a user-friendly platform for efficient </a:t>
            </a:r>
            <a:r>
              <a:rPr lang="en-US" sz="1800" dirty="0" err="1">
                <a:latin typeface="Arial" panose="020B0604020202020204" pitchFamily="34" charset="0"/>
              </a:rPr>
              <a:t>farming.Reduce</a:t>
            </a:r>
            <a:r>
              <a:rPr lang="en-US" sz="1800" dirty="0">
                <a:latin typeface="Arial" panose="020B0604020202020204" pitchFamily="34" charset="0"/>
              </a:rPr>
              <a:t> manual effort through a centralized digital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164</TotalTime>
  <Words>1458</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Cambria</vt:lpstr>
      <vt:lpstr>Times New Roman</vt:lpstr>
      <vt:lpstr>Verdana</vt:lpstr>
      <vt:lpstr>Bioinformatics</vt:lpstr>
      <vt:lpstr>PROJECT TITLE : Developing AgroServe: An Integrated Platform for Equipment Rental, Labor Services, Crop Insights, and Agricultural Market Trading </vt:lpstr>
      <vt:lpstr>Introduction</vt:lpstr>
      <vt:lpstr>Literature Review</vt:lpstr>
      <vt:lpstr>Literature Review</vt:lpstr>
      <vt:lpstr>Research Gaps in AgroServe Development</vt:lpstr>
      <vt:lpstr>Proposed Methodology</vt:lpstr>
      <vt:lpstr>Methodology</vt:lpstr>
      <vt:lpstr>Methodology</vt:lpstr>
      <vt:lpstr>Objectives</vt:lpstr>
      <vt:lpstr>System Design and Implementation</vt:lpstr>
      <vt:lpstr>Timeline of Project</vt:lpstr>
      <vt:lpstr>Outcomes</vt:lpstr>
      <vt:lpstr>Outcomes</vt:lpstr>
      <vt:lpstr>References</vt:lpstr>
      <vt:lpstr>Publication Details</vt:lpstr>
      <vt:lpstr>Achievements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Sannidhi NC</cp:lastModifiedBy>
  <cp:revision>24</cp:revision>
  <dcterms:created xsi:type="dcterms:W3CDTF">2023-03-16T03:26:27Z</dcterms:created>
  <dcterms:modified xsi:type="dcterms:W3CDTF">2025-01-17T07:28:02Z</dcterms:modified>
</cp:coreProperties>
</file>