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3" r:id="rId5"/>
    <p:sldId id="259" r:id="rId6"/>
    <p:sldId id="269" r:id="rId7"/>
    <p:sldId id="260" r:id="rId8"/>
    <p:sldId id="270" r:id="rId9"/>
    <p:sldId id="262" r:id="rId10"/>
    <p:sldId id="263" r:id="rId11"/>
    <p:sldId id="271" r:id="rId12"/>
    <p:sldId id="265" r:id="rId13"/>
    <p:sldId id="276" r:id="rId14"/>
    <p:sldId id="275" r:id="rId15"/>
    <p:sldId id="266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13/05/2025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68090X15000391" TargetMode="External"/><Relationship Id="rId2" Type="http://schemas.openxmlformats.org/officeDocument/2006/relationships/hyperlink" Target="https://ieeexplore.ieee.org/document/711115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eeexplore.ieee.org/document/778288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7552627" TargetMode="External"/><Relationship Id="rId2" Type="http://schemas.openxmlformats.org/officeDocument/2006/relationships/hyperlink" Target="https://www.ijcaonline.org/volume19/number2/pxc387235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library.wiley.com/doi/abs/10.1002/int.2196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ijircce.com/get-current-issue.php?key=MTY4" TargetMode="External"/><Relationship Id="rId2" Type="http://schemas.openxmlformats.org/officeDocument/2006/relationships/hyperlink" Target="https://ijircce.com/admin/main/storage/app/pdf/KncZkUlfJpZ8Gc3V0WFro1cV0BXVKVgKjYwuJHZh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0469" y="1069102"/>
            <a:ext cx="10363200" cy="1470025"/>
          </a:xfrm>
        </p:spPr>
        <p:txBody>
          <a:bodyPr/>
          <a:lstStyle/>
          <a:p>
            <a:pPr lvl="0">
              <a:buNone/>
            </a:pPr>
            <a:r>
              <a:rPr lang="en-GB" dirty="0"/>
              <a:t>PROJECT TITLE : </a:t>
            </a:r>
            <a:r>
              <a:rPr lang="en-US" sz="16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 smart AI based solution for traffic management on routes with heavy traffic from different directions, with real-time monitoring and adaptation of traffic light timings along with parking slots detection</a:t>
            </a:r>
            <a:br>
              <a:rPr lang="en-US" dirty="0">
                <a:cs typeface="Times New Roman"/>
              </a:rPr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0469" y="2721956"/>
            <a:ext cx="3970594" cy="552184"/>
          </a:xfrm>
        </p:spPr>
        <p:txBody>
          <a:bodyPr/>
          <a:lstStyle/>
          <a:p>
            <a:pPr algn="l"/>
            <a:r>
              <a:rPr lang="en-GB" dirty="0"/>
              <a:t>Batch Number:CSE-87</a:t>
            </a:r>
          </a:p>
          <a:p>
            <a:pPr algn="l"/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395337"/>
              </p:ext>
            </p:extLst>
          </p:nvPr>
        </p:nvGraphicFramePr>
        <p:xfrm>
          <a:off x="630904" y="3274141"/>
          <a:ext cx="5418666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3331634959"/>
                    </a:ext>
                  </a:extLst>
                </a:gridCol>
                <a:gridCol w="3333666">
                  <a:extLst>
                    <a:ext uri="{9D8B030D-6E8A-4147-A177-3AD203B41FA5}">
                      <a16:colId xmlns:a16="http://schemas.microsoft.com/office/drawing/2014/main" val="2054911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Roll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405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20211CSE0573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Sannidhi N 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8365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20211CSE0557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Deepthi 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314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20211CSE0544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 Naveen Reddy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995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20211CSE0549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Korapathi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Keerthan</a:t>
                      </a:r>
                      <a:r>
                        <a:rPr lang="en-GB" dirty="0"/>
                        <a:t> Reddy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888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0820719"/>
                  </a:ext>
                </a:extLst>
              </a:tr>
            </a:tbl>
          </a:graphicData>
        </a:graphic>
      </p:graphicFrame>
      <p:sp>
        <p:nvSpPr>
          <p:cNvPr id="5" name="Subtitle 2"/>
          <p:cNvSpPr txBox="1">
            <a:spLocks/>
          </p:cNvSpPr>
          <p:nvPr/>
        </p:nvSpPr>
        <p:spPr>
          <a:xfrm>
            <a:off x="6454795" y="327414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Under the Supervision of,</a:t>
            </a:r>
          </a:p>
          <a:p>
            <a:endParaRPr lang="en-GB" dirty="0"/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6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Jayanthi </a:t>
            </a:r>
            <a:r>
              <a:rPr lang="en-US" sz="1400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K</a:t>
            </a:r>
            <a:r>
              <a:rPr lang="en-US" sz="16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amalasekaran</a:t>
            </a:r>
          </a:p>
          <a:p>
            <a:pPr algn="l"/>
            <a:r>
              <a:rPr lang="en-GB" sz="1700" dirty="0"/>
              <a:t>Associate Professor</a:t>
            </a:r>
          </a:p>
          <a:p>
            <a:pPr algn="l"/>
            <a:r>
              <a:rPr lang="en-GB" sz="1700" dirty="0"/>
              <a:t>School of Computer Science &amp; Engineering</a:t>
            </a:r>
          </a:p>
          <a:p>
            <a:pPr algn="l"/>
            <a:r>
              <a:rPr lang="en-GB" sz="1700" dirty="0"/>
              <a:t>Presidency University</a:t>
            </a:r>
          </a:p>
          <a:p>
            <a:pPr algn="l"/>
            <a:endParaRPr lang="en-GB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986772" y="334089"/>
            <a:ext cx="3970594" cy="5521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PIP104 University Project-II</a:t>
            </a:r>
          </a:p>
          <a:p>
            <a:r>
              <a:rPr lang="en-GB" dirty="0"/>
              <a:t>Viva Voice</a:t>
            </a:r>
          </a:p>
        </p:txBody>
      </p:sp>
    </p:spTree>
    <p:extLst>
      <p:ext uri="{BB962C8B-B14F-4D97-AF65-F5344CB8AC3E}">
        <p14:creationId xmlns:p14="http://schemas.microsoft.com/office/powerpoint/2010/main" val="3122649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96A0F3-4B61-9969-5936-FA1ED5A659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2540" y="1070004"/>
            <a:ext cx="10668000" cy="475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Admin Module :</a:t>
            </a:r>
          </a:p>
          <a:p>
            <a:pPr lvl="1" algn="just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Login: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shall allow the admin to log in using valid credentials.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Slot Details: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shall be able to add new parking slot information including location, slot ID, and availability status.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Booking Slots: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shall enable the admin to view all the booking requests made by users.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Booking Requests (Accept/Reject):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shall allow the admin to approve or reject booking requests based on availability.</a:t>
            </a:r>
          </a:p>
          <a:p>
            <a:pPr algn="just"/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User Module :</a:t>
            </a:r>
          </a:p>
          <a:p>
            <a:pPr lvl="1" algn="just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Login: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shall allow new users to register and existing users to log in securely.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Slot Information: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shall be able to browse available parking slots, including location and availability.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 Parking Slot: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shall be able to book an available parking slot by specifying the required time and location.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96A0F3-4B61-9969-5936-FA1ED5A659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9736" y="1154901"/>
            <a:ext cx="1099252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Booked Slots: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shall be able to view the details of their current and past slot bookings.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Parking Slot Prediction (via API Image):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shall use image-based data to predict the availability of parking slots in real time.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Forecasting: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shall provide users with future traffic trends using machine learning models.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Traffic Prediction: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shall be provided with live traffic updates based on vehicle count, emergency vehicle movement, and road clearance status.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Vehicle &amp; Clearance Handling: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shall prioritize traffic prediction for emergency scenarios and calculate road clearance time to assist with rerouting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61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 algn="just"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Y., Duan, Y., Kang, W., Li, Z., &amp; Wang, F.-Y., "Traffic Flow Prediction With Big Data: A Deep Learning Approach,"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Intelligent Transportation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2015.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at: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https://ieeexplore.ieee.org/document/7111151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Ma, X., Tao, Z., Wang, Y., Yu, H., &amp; Wang, Y., "Long Short-Term Memory Neural Network for Traffic Speed Prediction Using Remote Microwave Sensor Data,"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Transportation Research Part 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2015.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at: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https://www.sciencedirect.com/science/article/pii/S0968090X15000391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Zhang, J., Zheng, Y., &amp; Qi, D., "Deep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Spatio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-Temporal Residual Networks for Citywide Crowd Flows Prediction,"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AAAI Conference on Artificial Intelligence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at: https://aaai.org/ocs/index.php/AAAI/AAAI17/paper/view/14617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Yuan, Y., Zhou, S., &amp; Yang, T., "Parking Slot Detection Based on Deep Learning,"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International Conference on Image Processing (ICIP)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2016.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at: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https://ieeexplore.ieee.org/document/7782885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E39FF-F0FD-B241-5A9C-05650184A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30626-EC92-3DE4-C7A5-C8CF9FF91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C88D2-25E4-45D1-451C-694F04A85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Bui, M., Pham, H., &amp; Nguyen, T., "Real-Time Traffic Prediction Using Support Vector Machines,"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Computer Applications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2019.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at: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https://www.ijcaonline.org/volume19/number2/pxc3872351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Zheng, Y., Liu, F., &amp; Zhang, L., "Urban Computing with Spatiotemporal Intensity Maps: A Survey,"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Transactions on Knowledge and Data Engineering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at: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https://ieeexplore.ieee.org/document/7552627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He, H., &amp; Wu, J., "Real-Time Parking Availability Prediction with Data Mining: A Case Study,"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Intelligent Systems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2018.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at: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https://onlinelibrary.wiley.com/doi/abs/10.1002/int.21969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70000"/>
              </a:lnSpc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68066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A3941-373C-9392-78C2-A5FF8B3FA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EC8C-EC1C-5E0B-1CCA-2BC351DC5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471A1-4B1D-0581-343A-BE0CF9C23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Published Website</a:t>
            </a:r>
            <a:r>
              <a:rPr lang="en-GB" sz="1800" dirty="0"/>
              <a:t>:</a:t>
            </a:r>
            <a:r>
              <a:rPr lang="en-US" sz="2000" dirty="0"/>
              <a:t>International Journal of Innovative Research in Computer and Communication Engineering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endParaRPr lang="en-GB" sz="18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253DBC-9A1C-1C82-1191-B945578B2059}"/>
              </a:ext>
            </a:extLst>
          </p:cNvPr>
          <p:cNvSpPr txBox="1"/>
          <p:nvPr/>
        </p:nvSpPr>
        <p:spPr>
          <a:xfrm rot="10800000">
            <a:off x="3117169" y="4440619"/>
            <a:ext cx="6255231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30F1A4B-6365-3AE4-C8DC-0FE9A52F6C9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08769" y="2339821"/>
            <a:ext cx="8323322" cy="21236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https://ijircce.com/admin/main/storage/app/pdf/KncZkUlfJpZ8Gc3V0WFro1cV0BXVKVgKjYwuJHZh.pdf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https://ijircce.com/get-current-issue.php?key=MTY4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2222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9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b="1" dirty="0"/>
              <a:t>Published Website</a:t>
            </a:r>
            <a:r>
              <a:rPr lang="en-GB" sz="1800" dirty="0"/>
              <a:t>:</a:t>
            </a:r>
            <a:r>
              <a:rPr lang="en-US" sz="1800" dirty="0"/>
              <a:t>International Journal of Innovative Research in Computer and Communication Engineering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endParaRPr lang="en-GB" sz="18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01C7DA-8DD9-B6FB-DF71-B7151A183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592" y="1905002"/>
            <a:ext cx="8052317" cy="432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29A61-8BEA-D7B8-AD2C-BF3DC0A41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6F6A7-6CF1-0CCB-FF59-68E243CF3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24750-4BA8-BA30-38BF-BE8D380FF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5862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just">
              <a:spcBef>
                <a:spcPts val="500"/>
              </a:spcBef>
              <a:buNone/>
            </a:pPr>
            <a:r>
              <a:rPr lang="en-US" b="1" dirty="0">
                <a:latin typeface="Times New Roman"/>
                <a:ea typeface="Verdana"/>
                <a:cs typeface="Times New Roman"/>
              </a:rPr>
              <a:t>Abstract: </a:t>
            </a:r>
            <a:endParaRPr lang="en-US" dirty="0">
              <a:latin typeface="Times New Roman" pitchFamily="18"/>
              <a:cs typeface="Times New Roman" pitchFamily="18"/>
            </a:endParaRPr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91AD987-82D8-926F-7E25-8C74F5761357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1409960" y="3989092"/>
            <a:ext cx="8546785" cy="6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77AA0D5-5BE7-BE14-C698-9CB9E6197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759" y="1785524"/>
            <a:ext cx="1078204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enhances traffic management using real-time predictions with machine learning algorithms and techniques.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module manages parking slots, views booking requests, and approves or declines user bookings.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module allows registration, login, parking slot viewing, and easy booking of available slots.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traffic forecasts, parking slot predictions, and live updates including emergency and normal traffic 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Utilizes image-based detection and real-time data to monitor and predict traffic conditions accurately.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Aims to reduce traffic congestion and improve urban mobility through intelligent transportation systems.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1A09C8C2-881C-189E-3BF9-2560416D1D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8519431"/>
              </p:ext>
            </p:extLst>
          </p:nvPr>
        </p:nvGraphicFramePr>
        <p:xfrm>
          <a:off x="812799" y="1143000"/>
          <a:ext cx="10383936" cy="4864842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642745">
                  <a:extLst>
                    <a:ext uri="{9D8B030D-6E8A-4147-A177-3AD203B41FA5}">
                      <a16:colId xmlns:a16="http://schemas.microsoft.com/office/drawing/2014/main" val="2614190245"/>
                    </a:ext>
                  </a:extLst>
                </a:gridCol>
                <a:gridCol w="2185341">
                  <a:extLst>
                    <a:ext uri="{9D8B030D-6E8A-4147-A177-3AD203B41FA5}">
                      <a16:colId xmlns:a16="http://schemas.microsoft.com/office/drawing/2014/main" val="2414464668"/>
                    </a:ext>
                  </a:extLst>
                </a:gridCol>
                <a:gridCol w="914129">
                  <a:extLst>
                    <a:ext uri="{9D8B030D-6E8A-4147-A177-3AD203B41FA5}">
                      <a16:colId xmlns:a16="http://schemas.microsoft.com/office/drawing/2014/main" val="3564496810"/>
                    </a:ext>
                  </a:extLst>
                </a:gridCol>
                <a:gridCol w="2628121">
                  <a:extLst>
                    <a:ext uri="{9D8B030D-6E8A-4147-A177-3AD203B41FA5}">
                      <a16:colId xmlns:a16="http://schemas.microsoft.com/office/drawing/2014/main" val="3254684513"/>
                    </a:ext>
                  </a:extLst>
                </a:gridCol>
                <a:gridCol w="4013600">
                  <a:extLst>
                    <a:ext uri="{9D8B030D-6E8A-4147-A177-3AD203B41FA5}">
                      <a16:colId xmlns:a16="http://schemas.microsoft.com/office/drawing/2014/main" val="1484555577"/>
                    </a:ext>
                  </a:extLst>
                </a:gridCol>
              </a:tblGrid>
              <a:tr h="227615">
                <a:tc>
                  <a:txBody>
                    <a:bodyPr/>
                    <a:lstStyle/>
                    <a:p>
                      <a:r>
                        <a:rPr lang="en-IN" sz="1400"/>
                        <a:t>S. No.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Author(s)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Year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Title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Outcome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extLst>
                  <a:ext uri="{0D108BD9-81ED-4DB2-BD59-A6C34878D82A}">
                    <a16:rowId xmlns:a16="http://schemas.microsoft.com/office/drawing/2014/main" val="592164546"/>
                  </a:ext>
                </a:extLst>
              </a:tr>
              <a:tr h="809548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Lv, Y., Duan, Y., Kang, W., Li, Z., &amp; Wang, F.-Y.</a:t>
                      </a:r>
                      <a:endParaRPr lang="de-DE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2015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Traffic Flow Prediction With Big Data: A Deep Learning Approach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Used stacked autoencoders to improve real-time traffic forecasting accuracy using big data.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extLst>
                  <a:ext uri="{0D108BD9-81ED-4DB2-BD59-A6C34878D82A}">
                    <a16:rowId xmlns:a16="http://schemas.microsoft.com/office/drawing/2014/main" val="1704341734"/>
                  </a:ext>
                </a:extLst>
              </a:tr>
              <a:tr h="1034028">
                <a:tc>
                  <a:txBody>
                    <a:bodyPr/>
                    <a:lstStyle/>
                    <a:p>
                      <a:r>
                        <a:rPr lang="en-IN" sz="1400"/>
                        <a:t>2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Ma, X., Tao, Z., Wang, Y., Yu, H., &amp; Wang, Y.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2015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Long Short-Term Memory Neural Network for Traffic Speed Prediction Using Remote Microwave Sensor Data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Applied LSTM networks for accurate short-term traffic speed prediction using sensor data.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extLst>
                  <a:ext uri="{0D108BD9-81ED-4DB2-BD59-A6C34878D82A}">
                    <a16:rowId xmlns:a16="http://schemas.microsoft.com/office/drawing/2014/main" val="159157981"/>
                  </a:ext>
                </a:extLst>
              </a:tr>
              <a:tr h="1003838">
                <a:tc>
                  <a:txBody>
                    <a:bodyPr/>
                    <a:lstStyle/>
                    <a:p>
                      <a:r>
                        <a:rPr lang="en-IN" sz="1400"/>
                        <a:t>3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Zhang, J., Zheng, Y., &amp; Qi, D.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2017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Deep Spatio-Temporal Residual Networks for Citywide Crowd Flows Prediction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Introduced deep residual networks to predict citywide traffic flows, capturing spatiotemporal dependencies.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extLst>
                  <a:ext uri="{0D108BD9-81ED-4DB2-BD59-A6C34878D82A}">
                    <a16:rowId xmlns:a16="http://schemas.microsoft.com/office/drawing/2014/main" val="3719301455"/>
                  </a:ext>
                </a:extLst>
              </a:tr>
              <a:tr h="712402">
                <a:tc>
                  <a:txBody>
                    <a:bodyPr/>
                    <a:lstStyle/>
                    <a:p>
                      <a:r>
                        <a:rPr lang="en-IN" sz="1400"/>
                        <a:t>4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Yuan, Y., Zhou, S., &amp; Yang, T.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2016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Parking Slot Detection Based on Deep Learning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Proposed CNN-based model for real-time parking slot detection with enhanced accuracy.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extLst>
                  <a:ext uri="{0D108BD9-81ED-4DB2-BD59-A6C34878D82A}">
                    <a16:rowId xmlns:a16="http://schemas.microsoft.com/office/drawing/2014/main" val="683283068"/>
                  </a:ext>
                </a:extLst>
              </a:tr>
              <a:tr h="1003838">
                <a:tc>
                  <a:txBody>
                    <a:bodyPr/>
                    <a:lstStyle/>
                    <a:p>
                      <a:r>
                        <a:rPr lang="en-IN" sz="1400"/>
                        <a:t>5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Bui, M., Pham, H., &amp; Nguyen, T.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2019</a:t>
                      </a:r>
                      <a:endParaRPr lang="en-IN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Real-Time Traffic Prediction Using Support Vector Machines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Demonstrated the effectiveness of SVM in predicting real-time traffic patterns from historical data.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528" marR="27528" marT="13764" marB="13764" anchor="ctr"/>
                </a:tc>
                <a:extLst>
                  <a:ext uri="{0D108BD9-81ED-4DB2-BD59-A6C34878D82A}">
                    <a16:rowId xmlns:a16="http://schemas.microsoft.com/office/drawing/2014/main" val="13639100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71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FE7A7-996A-4A14-B5F3-23E50100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Gaps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9588E-D90F-4205-889E-184AECA62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Management: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Lacks real-time updates, resulting in inefficient allocation of parking slots and resources.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Predictive Capability: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Unable to anticipate traffic congestion or vehicle volumes, leading to delays and poor planning.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Emergency Response: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Insufficient handling of emergencies such as ambulance clearance or rapid vehicle rerouting.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Congestion Levels: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Prolonged traffic jams due to outdated infrastructure and no integration with live data.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Driver Frustration: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Longer wait times and unreliable information cause inconvenience for users.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971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2FD2C3-02BA-68D1-848B-DA99EC5AF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37" y="1057998"/>
            <a:ext cx="10071446" cy="4197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-Time Insights: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live traffic updates and parking slot predictions for more informed decision-making.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Efficiency: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Reduces congestion and wait times by dynamically adjusting to current traffic conditions.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Emergency Handling: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Prioritizes emergency vehicles, ensuring faster response times and improved road safety.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-Friendly Experience: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Simplifies parking slot bookings and traffic navigation through a streamlined, accessible interface.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-Driven Approach: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Leverages machine learning to continuously refine predictions and adapt to evolving traffic patterns.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349964-61BC-7CC0-54DD-BAB875E533D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1926" y="1728523"/>
            <a:ext cx="8049748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539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C6CFE39-9CFA-3501-109F-07201B01C7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2800" y="1398811"/>
            <a:ext cx="7766236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predictive model for traffic and parking slot availability.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decision-making during emergencies.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urban mobility by reducing congestion.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real-time updates for parking and traffic conditions.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Design and Implementation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A9D1A7-EAD1-74EE-42B3-9EAB3E605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6449" y="1259633"/>
            <a:ext cx="3888005" cy="42265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BF2E67-BC25-26C1-A998-0FD69D8C8A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4815020" y="1138334"/>
            <a:ext cx="3768633" cy="44691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D94225-2CB9-154E-B677-022DAF731E3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235307" y="1362476"/>
            <a:ext cx="3768633" cy="4226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3872C1-F727-C049-8EC0-995F346D8681}"/>
              </a:ext>
            </a:extLst>
          </p:cNvPr>
          <p:cNvSpPr txBox="1"/>
          <p:nvPr/>
        </p:nvSpPr>
        <p:spPr>
          <a:xfrm>
            <a:off x="1838131" y="5713603"/>
            <a:ext cx="9987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Project Flow                                 UML Diagram                            ER Diagram</a:t>
            </a:r>
          </a:p>
        </p:txBody>
      </p:sp>
    </p:spTree>
    <p:extLst>
      <p:ext uri="{BB962C8B-B14F-4D97-AF65-F5344CB8AC3E}">
        <p14:creationId xmlns:p14="http://schemas.microsoft.com/office/powerpoint/2010/main" val="1122346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</a:p>
        </p:txBody>
      </p:sp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6E49D501-093B-430C-B4C7-04676CDCF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68" y="1120451"/>
            <a:ext cx="8973231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220</TotalTime>
  <Words>1331</Words>
  <Application>Microsoft Office PowerPoint</Application>
  <PresentationFormat>Widescreen</PresentationFormat>
  <Paragraphs>145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Bookman Old Style</vt:lpstr>
      <vt:lpstr>Cambria</vt:lpstr>
      <vt:lpstr>Times New Roman</vt:lpstr>
      <vt:lpstr>Verdana</vt:lpstr>
      <vt:lpstr>Bioinformatics</vt:lpstr>
      <vt:lpstr>PROJECT TITLE : A smart AI based solution for traffic management on routes with heavy traffic from different directions, with real-time monitoring and adaptation of traffic light timings along with parking slots detection </vt:lpstr>
      <vt:lpstr>Introduction</vt:lpstr>
      <vt:lpstr>Literature Review</vt:lpstr>
      <vt:lpstr>Research Gaps</vt:lpstr>
      <vt:lpstr>Proposed Methodology</vt:lpstr>
      <vt:lpstr>Methodology</vt:lpstr>
      <vt:lpstr>Objectives</vt:lpstr>
      <vt:lpstr>System Design and Implementation</vt:lpstr>
      <vt:lpstr>Timeline of Project</vt:lpstr>
      <vt:lpstr>Outcomes</vt:lpstr>
      <vt:lpstr>Outcomes</vt:lpstr>
      <vt:lpstr>References</vt:lpstr>
      <vt:lpstr>References</vt:lpstr>
      <vt:lpstr>Publication Details</vt:lpstr>
      <vt:lpstr>Achievements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Sannidhi NC</cp:lastModifiedBy>
  <cp:revision>30</cp:revision>
  <dcterms:created xsi:type="dcterms:W3CDTF">2023-03-16T03:26:27Z</dcterms:created>
  <dcterms:modified xsi:type="dcterms:W3CDTF">2025-05-13T05:16:04Z</dcterms:modified>
</cp:coreProperties>
</file>