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0" r:id="rId5"/>
    <p:sldId id="271" r:id="rId6"/>
    <p:sldId id="268" r:id="rId7"/>
    <p:sldId id="269" r:id="rId8"/>
    <p:sldId id="273" r:id="rId9"/>
    <p:sldId id="267" r:id="rId10"/>
    <p:sldId id="266" r:id="rId11"/>
    <p:sldId id="274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e\OneDrive\Desktop\merged_data_copy%20(Recovered)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e\OneDrive\Desktop\merged_data_copy%20(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e\OneDrive\Desktop\merged_data_copy%20(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e\OneDrive\Desktop\merged_data_copy%20(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ivye\OneDrive\Desktop\merged_data_copy%20(Recovered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divye\OneDrive\Desktop\merged_data_copy%20(Recover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[merged_data_copy (Recovered)_.xlsx]Q1!PivotTable1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Benefit Area wise Medicine Distribustion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955071871934041"/>
          <c:y val="0.15661730845639638"/>
          <c:w val="0.74984443690119096"/>
          <c:h val="0.661035608066883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'Q1'!$B$3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'Q1'!$A$4:$A$18</c:f>
              <c:strCache>
                <c:ptCount val="14"/>
                <c:pt idx="0">
                  <c:v>Pancreas</c:v>
                </c:pt>
                <c:pt idx="1">
                  <c:v>Brain</c:v>
                </c:pt>
                <c:pt idx="2">
                  <c:v>Nerves</c:v>
                </c:pt>
                <c:pt idx="3">
                  <c:v>Intestine</c:v>
                </c:pt>
                <c:pt idx="4">
                  <c:v>Hair</c:v>
                </c:pt>
                <c:pt idx="5">
                  <c:v>Kidney</c:v>
                </c:pt>
                <c:pt idx="6">
                  <c:v>Head</c:v>
                </c:pt>
                <c:pt idx="7">
                  <c:v>Stomach</c:v>
                </c:pt>
                <c:pt idx="8">
                  <c:v>Heart</c:v>
                </c:pt>
                <c:pt idx="9">
                  <c:v>Throat</c:v>
                </c:pt>
                <c:pt idx="10">
                  <c:v>Skin</c:v>
                </c:pt>
                <c:pt idx="11">
                  <c:v>Whole Body</c:v>
                </c:pt>
                <c:pt idx="12">
                  <c:v>Joints</c:v>
                </c:pt>
                <c:pt idx="13">
                  <c:v>Eye</c:v>
                </c:pt>
              </c:strCache>
            </c:strRef>
          </c:cat>
          <c:val>
            <c:numRef>
              <c:f>'Q1'!$B$4:$B$18</c:f>
              <c:numCache>
                <c:formatCode>General</c:formatCode>
                <c:ptCount val="14"/>
                <c:pt idx="0">
                  <c:v>239</c:v>
                </c:pt>
                <c:pt idx="1">
                  <c:v>586</c:v>
                </c:pt>
                <c:pt idx="2">
                  <c:v>598</c:v>
                </c:pt>
                <c:pt idx="3">
                  <c:v>752</c:v>
                </c:pt>
                <c:pt idx="4">
                  <c:v>771</c:v>
                </c:pt>
                <c:pt idx="5">
                  <c:v>883</c:v>
                </c:pt>
                <c:pt idx="6">
                  <c:v>1067</c:v>
                </c:pt>
                <c:pt idx="7">
                  <c:v>1309</c:v>
                </c:pt>
                <c:pt idx="8">
                  <c:v>1498</c:v>
                </c:pt>
                <c:pt idx="9">
                  <c:v>1900</c:v>
                </c:pt>
                <c:pt idx="10">
                  <c:v>2329</c:v>
                </c:pt>
                <c:pt idx="11">
                  <c:v>2364</c:v>
                </c:pt>
                <c:pt idx="12">
                  <c:v>2791</c:v>
                </c:pt>
                <c:pt idx="13">
                  <c:v>3452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97-47B0-8B2F-61777A56F8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143528320"/>
        <c:axId val="1156424512"/>
      </c:barChart>
      <c:catAx>
        <c:axId val="1143528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Key Benefit Areas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424512"/>
        <c:crosses val="autoZero"/>
        <c:auto val="1"/>
        <c:lblAlgn val="ctr"/>
        <c:lblOffset val="100"/>
        <c:noMultiLvlLbl val="0"/>
      </c:catAx>
      <c:valAx>
        <c:axId val="115642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Medicines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52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innerShdw blurRad="114300">
        <a:schemeClr val="tx1"/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baseline="0"/>
              <a:t>Top 6 Brands with rating greater than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q9_1!$A$2</c:f>
              <c:strCache>
                <c:ptCount val="1"/>
                <c:pt idx="0">
                  <c:v>SBL Pvt Ltd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q9_1!$B$2</c:f>
              <c:numCache>
                <c:formatCode>General</c:formatCode>
                <c:ptCount val="1"/>
                <c:pt idx="0">
                  <c:v>2272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8-4836-9148-ECE05CCF7F8F}"/>
            </c:ext>
          </c:extLst>
        </c:ser>
        <c:ser>
          <c:idx val="1"/>
          <c:order val="1"/>
          <c:tx>
            <c:strRef>
              <c:f>q9_1!$A$3</c:f>
              <c:strCache>
                <c:ptCount val="1"/>
                <c:pt idx="0">
                  <c:v>Bjain Pharmaceuticals Pvt Ltd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q9_1!$B$3</c:f>
              <c:numCache>
                <c:formatCode>General</c:formatCode>
                <c:ptCount val="1"/>
                <c:pt idx="0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8-4836-9148-ECE05CCF7F8F}"/>
            </c:ext>
          </c:extLst>
        </c:ser>
        <c:ser>
          <c:idx val="2"/>
          <c:order val="2"/>
          <c:tx>
            <c:strRef>
              <c:f>q9_1!$A$4</c:f>
              <c:strCache>
                <c:ptCount val="1"/>
                <c:pt idx="0">
                  <c:v>Dr Willmar Schwabe India Pvt Ltd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q9_1!$B$4</c:f>
              <c:numCache>
                <c:formatCode>General</c:formatCode>
                <c:ptCount val="1"/>
                <c:pt idx="0">
                  <c:v>1421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8-4836-9148-ECE05CCF7F8F}"/>
            </c:ext>
          </c:extLst>
        </c:ser>
        <c:ser>
          <c:idx val="3"/>
          <c:order val="3"/>
          <c:tx>
            <c:strRef>
              <c:f>q9_1!$A$5</c:f>
              <c:strCache>
                <c:ptCount val="1"/>
                <c:pt idx="0">
                  <c:v>Dr Reckeweg &amp; Co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q9_1!$B$5</c:f>
              <c:numCache>
                <c:formatCode>General</c:formatCode>
                <c:ptCount val="1"/>
                <c:pt idx="0">
                  <c:v>1264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A8-4836-9148-ECE05CCF7F8F}"/>
            </c:ext>
          </c:extLst>
        </c:ser>
        <c:ser>
          <c:idx val="4"/>
          <c:order val="4"/>
          <c:tx>
            <c:strRef>
              <c:f>q9_1!$A$6</c:f>
              <c:strCache>
                <c:ptCount val="1"/>
                <c:pt idx="0">
                  <c:v>Bakson's Homeopathy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q9_1!$B$6</c:f>
              <c:numCache>
                <c:formatCode>General</c:formatCode>
                <c:ptCount val="1"/>
                <c:pt idx="0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A8-4836-9148-ECE05CCF7F8F}"/>
            </c:ext>
          </c:extLst>
        </c:ser>
        <c:ser>
          <c:idx val="5"/>
          <c:order val="5"/>
          <c:tx>
            <c:strRef>
              <c:f>q9_1!$A$7</c:f>
              <c:strCache>
                <c:ptCount val="1"/>
                <c:pt idx="0">
                  <c:v>Adel Pekana Germany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q9_1!$B$7</c:f>
              <c:numCache>
                <c:formatCode>General</c:formatCode>
                <c:ptCount val="1"/>
                <c:pt idx="0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A8-4836-9148-ECE05CCF7F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9530144"/>
        <c:axId val="619523424"/>
      </c:barChart>
      <c:catAx>
        <c:axId val="61953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523424"/>
        <c:crosses val="autoZero"/>
        <c:auto val="0"/>
        <c:lblAlgn val="ctr"/>
        <c:lblOffset val="100"/>
        <c:noMultiLvlLbl val="0"/>
      </c:catAx>
      <c:valAx>
        <c:axId val="61952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53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innerShdw blurRad="114300">
        <a:prstClr val="black"/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'Q2'!$C$21</c:f>
              <c:strCache>
                <c:ptCount val="1"/>
                <c:pt idx="0">
                  <c:v>Min of selling_price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'Q2'!$B$22:$B$35</c:f>
              <c:strCache>
                <c:ptCount val="14"/>
                <c:pt idx="0">
                  <c:v>Kidney</c:v>
                </c:pt>
                <c:pt idx="1">
                  <c:v>Whole Body</c:v>
                </c:pt>
                <c:pt idx="2">
                  <c:v>Eye</c:v>
                </c:pt>
                <c:pt idx="3">
                  <c:v>Throat</c:v>
                </c:pt>
                <c:pt idx="4">
                  <c:v>Pancreas</c:v>
                </c:pt>
                <c:pt idx="5">
                  <c:v>Head</c:v>
                </c:pt>
                <c:pt idx="6">
                  <c:v>Joints</c:v>
                </c:pt>
                <c:pt idx="7">
                  <c:v>Heart</c:v>
                </c:pt>
                <c:pt idx="8">
                  <c:v>Stomach</c:v>
                </c:pt>
                <c:pt idx="9">
                  <c:v>Hair</c:v>
                </c:pt>
                <c:pt idx="10">
                  <c:v>Nerves</c:v>
                </c:pt>
                <c:pt idx="11">
                  <c:v>Intestine</c:v>
                </c:pt>
                <c:pt idx="12">
                  <c:v>Skin</c:v>
                </c:pt>
                <c:pt idx="13">
                  <c:v>Brain</c:v>
                </c:pt>
              </c:strCache>
            </c:strRef>
          </c:cat>
          <c:val>
            <c:numRef>
              <c:f>'Q2'!$C$22:$C$35</c:f>
              <c:numCache>
                <c:formatCode>General</c:formatCode>
                <c:ptCount val="14"/>
                <c:pt idx="0">
                  <c:v>38</c:v>
                </c:pt>
                <c:pt idx="1">
                  <c:v>38</c:v>
                </c:pt>
                <c:pt idx="2">
                  <c:v>38</c:v>
                </c:pt>
                <c:pt idx="3">
                  <c:v>36</c:v>
                </c:pt>
                <c:pt idx="4">
                  <c:v>53</c:v>
                </c:pt>
                <c:pt idx="5">
                  <c:v>38</c:v>
                </c:pt>
                <c:pt idx="6">
                  <c:v>36</c:v>
                </c:pt>
                <c:pt idx="7">
                  <c:v>38</c:v>
                </c:pt>
                <c:pt idx="8">
                  <c:v>38</c:v>
                </c:pt>
                <c:pt idx="9">
                  <c:v>43</c:v>
                </c:pt>
                <c:pt idx="10">
                  <c:v>53</c:v>
                </c:pt>
                <c:pt idx="11">
                  <c:v>38</c:v>
                </c:pt>
                <c:pt idx="12">
                  <c:v>38</c:v>
                </c:pt>
                <c:pt idx="1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878-A9F5-80C86A63C6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9719456"/>
        <c:axId val="409721856"/>
      </c:barChart>
      <c:catAx>
        <c:axId val="409719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Key</a:t>
                </a:r>
                <a:r>
                  <a:rPr lang="en-IN" baseline="0"/>
                  <a:t> Benfit Area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721856"/>
        <c:crosses val="autoZero"/>
        <c:auto val="1"/>
        <c:lblAlgn val="ctr"/>
        <c:lblOffset val="100"/>
        <c:noMultiLvlLbl val="0"/>
      </c:catAx>
      <c:valAx>
        <c:axId val="40972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71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innerShdw blurRad="63500" dist="50800" dir="16200000">
        <a:schemeClr val="tx1">
          <a:alpha val="50000"/>
        </a:schemeClr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Max of </a:t>
            </a:r>
            <a:r>
              <a:rPr lang="en-US" dirty="0" err="1"/>
              <a:t>selling_price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'Q2'!$D$21</c:f>
              <c:strCache>
                <c:ptCount val="1"/>
                <c:pt idx="0">
                  <c:v>Max of selling_price2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'Q2'!$B$22:$B$35</c:f>
              <c:strCache>
                <c:ptCount val="14"/>
                <c:pt idx="0">
                  <c:v>Kidney</c:v>
                </c:pt>
                <c:pt idx="1">
                  <c:v>Whole Body</c:v>
                </c:pt>
                <c:pt idx="2">
                  <c:v>Eye</c:v>
                </c:pt>
                <c:pt idx="3">
                  <c:v>Throat</c:v>
                </c:pt>
                <c:pt idx="4">
                  <c:v>Pancreas</c:v>
                </c:pt>
                <c:pt idx="5">
                  <c:v>Head</c:v>
                </c:pt>
                <c:pt idx="6">
                  <c:v>Joints</c:v>
                </c:pt>
                <c:pt idx="7">
                  <c:v>Heart</c:v>
                </c:pt>
                <c:pt idx="8">
                  <c:v>Stomach</c:v>
                </c:pt>
                <c:pt idx="9">
                  <c:v>Hair</c:v>
                </c:pt>
                <c:pt idx="10">
                  <c:v>Nerves</c:v>
                </c:pt>
                <c:pt idx="11">
                  <c:v>Intestine</c:v>
                </c:pt>
                <c:pt idx="12">
                  <c:v>Skin</c:v>
                </c:pt>
                <c:pt idx="13">
                  <c:v>Brain</c:v>
                </c:pt>
              </c:strCache>
            </c:strRef>
          </c:cat>
          <c:val>
            <c:numRef>
              <c:f>'Q2'!$D$22:$D$35</c:f>
              <c:numCache>
                <c:formatCode>General</c:formatCode>
                <c:ptCount val="14"/>
                <c:pt idx="0">
                  <c:v>3400</c:v>
                </c:pt>
                <c:pt idx="1">
                  <c:v>2850</c:v>
                </c:pt>
                <c:pt idx="2">
                  <c:v>2460</c:v>
                </c:pt>
                <c:pt idx="3">
                  <c:v>2381</c:v>
                </c:pt>
                <c:pt idx="4">
                  <c:v>2374</c:v>
                </c:pt>
                <c:pt idx="5">
                  <c:v>2252</c:v>
                </c:pt>
                <c:pt idx="6">
                  <c:v>2252</c:v>
                </c:pt>
                <c:pt idx="7">
                  <c:v>2024</c:v>
                </c:pt>
                <c:pt idx="8">
                  <c:v>1665</c:v>
                </c:pt>
                <c:pt idx="9">
                  <c:v>1659</c:v>
                </c:pt>
                <c:pt idx="10">
                  <c:v>1659</c:v>
                </c:pt>
                <c:pt idx="11">
                  <c:v>1659</c:v>
                </c:pt>
                <c:pt idx="12">
                  <c:v>1330</c:v>
                </c:pt>
                <c:pt idx="13">
                  <c:v>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2-40D2-A695-8A9C75700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5712560"/>
        <c:axId val="395711600"/>
      </c:barChart>
      <c:catAx>
        <c:axId val="39571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</a:rPr>
                  <a:t>Key Benfit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11600"/>
        <c:crosses val="autoZero"/>
        <c:auto val="1"/>
        <c:lblAlgn val="ctr"/>
        <c:lblOffset val="100"/>
        <c:noMultiLvlLbl val="0"/>
      </c:catAx>
      <c:valAx>
        <c:axId val="39571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1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innerShdw blurRad="114300">
        <a:schemeClr val="tx1"/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'Q6'!$E$5:$E$19</cx:f>
        <cx:lvl ptCount="14">
          <cx:pt idx="0">Heart-Natrum Muriaticum</cx:pt>
          <cx:pt idx="1">Stomach-Natrum Carbonicum</cx:pt>
          <cx:pt idx="2">Whole Body-Acidum Benzoicum</cx:pt>
          <cx:pt idx="3">Eye-Ruta Graveolens</cx:pt>
          <cx:pt idx="4">Joints-Silicon dioxideEthanolWater</cx:pt>
          <cx:pt idx="5">Kidney-Lycopodium Clavatum</cx:pt>
          <cx:pt idx="6">Brain-Rhus Toxicodendron</cx:pt>
          <cx:pt idx="7">Head-Kreosotum</cx:pt>
          <cx:pt idx="8">Throat-Justicia Adhatoda</cx:pt>
          <cx:pt idx="9">Hair-Acidum Phosphoricum</cx:pt>
          <cx:pt idx="10">Intestine-Secale cornutum phytochemicals</cx:pt>
          <cx:pt idx="11">Nerves-Urtica Urens</cx:pt>
          <cx:pt idx="12">Skin-Acidum Nitricum</cx:pt>
          <cx:pt idx="13">Pancreas-Helonias Dioica</cx:pt>
        </cx:lvl>
      </cx:strDim>
      <cx:numDim type="size">
        <cx:f>'Q6'!$F$5:$F$19</cx:f>
        <cx:lvl ptCount="14" formatCode="General">
          <cx:pt idx="0">73</cx:pt>
          <cx:pt idx="1">71</cx:pt>
          <cx:pt idx="2">71</cx:pt>
          <cx:pt idx="3">68</cx:pt>
          <cx:pt idx="4">68</cx:pt>
          <cx:pt idx="5">65</cx:pt>
          <cx:pt idx="6">59</cx:pt>
          <cx:pt idx="7">59</cx:pt>
          <cx:pt idx="8">50</cx:pt>
          <cx:pt idx="9">49</cx:pt>
          <cx:pt idx="10">48</cx:pt>
          <cx:pt idx="11">48</cx:pt>
          <cx:pt idx="12">45</cx:pt>
          <cx:pt idx="13">38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IN" sz="1400" b="0" i="0" u="none" strike="noStrike" baseline="0" dirty="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Ingredient most used in each benefit area.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US" sz="1400" b="0" i="0" u="none" strike="noStrike" baseline="0" dirty="0">
              <a:solidFill>
                <a:schemeClr val="bg1"/>
              </a:solidFill>
              <a:latin typeface="Calibri"/>
            </a:endParaRPr>
          </a:p>
        </cx:rich>
      </cx:tx>
      <cx:spPr>
        <a:noFill/>
      </cx:spPr>
    </cx:title>
    <cx:plotArea>
      <cx:plotAreaRegion>
        <cx:series layoutId="treemap" uniqueId="{71AB52E5-6619-4398-998F-3AAB5F440B2B}">
          <cx:tx>
            <cx:txData>
              <cx:f>'Q6'!$F$4</cx:f>
              <cx:v>name</cx:v>
            </cx:txData>
          </cx:tx>
          <cx:dataLabels pos="inEnd">
            <cx:spPr>
              <a:noFill/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/>
                    </a:solidFill>
                  </a:defRPr>
                </a:pPr>
                <a:endParaRPr lang="en-US" sz="900" b="0" i="0" u="none" strike="noStrike" baseline="0">
                  <a:solidFill>
                    <a:schemeClr val="tx1"/>
                  </a:solidFill>
                  <a:latin typeface="Calibri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effectLst>
      <a:innerShdw blurRad="114300">
        <a:schemeClr val="tx1"/>
      </a:innerShdw>
    </a:effectLst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'Q5'!$D$6:$D$20</cx:f>
        <cx:lvl ptCount="14">
          <cx:pt idx="0">Hair-SBL Pvt Ltd</cx:pt>
          <cx:pt idx="1">Whole Body-Bhargava Phytolab</cx:pt>
          <cx:pt idx="2">Intestine-SBL Pvt Ltd</cx:pt>
          <cx:pt idx="3">Joints-SBL Pvt Ltd</cx:pt>
          <cx:pt idx="4">Brain-SBL Pvt Ltd</cx:pt>
          <cx:pt idx="5">Eye-SBL Pvt Ltd</cx:pt>
          <cx:pt idx="6">Kidney-New Life Laboratories Pvt Ltd</cx:pt>
          <cx:pt idx="7">Heart-New Life Laboratories Pvt Ltd</cx:pt>
          <cx:pt idx="8">Throat-SBL Pvt Ltd</cx:pt>
          <cx:pt idx="9">Stomach-Dr Reckeweg &amp; Co</cx:pt>
          <cx:pt idx="10">Head-HAPDCO</cx:pt>
          <cx:pt idx="11">Skin-Dr Reckeweg &amp; Co</cx:pt>
          <cx:pt idx="12">Nerves-Bjain Pharmaceuticals Pvt Ltd</cx:pt>
          <cx:pt idx="13">Pancreas-SBL Pvt Ltd</cx:pt>
        </cx:lvl>
      </cx:strDim>
      <cx:numDim type="val">
        <cx:f>'Q5'!$E$6:$E$20</cx:f>
        <cx:lvl ptCount="14" formatCode="General">
          <cx:pt idx="0">559.12</cx:pt>
          <cx:pt idx="1">474.5</cx:pt>
          <cx:pt idx="2">341.04759999999999</cx:pt>
          <cx:pt idx="3">331.63709999999998</cx:pt>
          <cx:pt idx="4">296.21210000000002</cx:pt>
          <cx:pt idx="5">263.07339999999999</cx:pt>
          <cx:pt idx="6">252</cx:pt>
          <cx:pt idx="7">209</cx:pt>
          <cx:pt idx="8">203.76320000000001</cx:pt>
          <cx:pt idx="9">164.197</cx:pt>
          <cx:pt idx="10">157</cx:pt>
          <cx:pt idx="11">150.1379</cx:pt>
          <cx:pt idx="12">113</cx:pt>
          <cx:pt idx="13">98.55556</cx:pt>
        </cx:lvl>
      </cx:numDim>
    </cx:data>
  </cx:chartData>
  <cx:chart>
    <cx:title pos="t" align="ctr" overlay="0">
      <cx:tx>
        <cx:txData>
          <cx:v>Number of Rating of each brand in their specialized area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chemeClr val="bg1"/>
              </a:solidFill>
              <a:latin typeface="Calibri"/>
            </a:rPr>
            <a:t>Number of Rating of each brand in their specialized area </a:t>
          </a:r>
        </a:p>
      </cx:txPr>
    </cx:title>
    <cx:plotArea>
      <cx:plotAreaRegion>
        <cx:series layoutId="funnel" uniqueId="{58FA22A0-B424-4D94-8EA0-4D0C72A1619F}">
          <cx:tx>
            <cx:txData>
              <cx:f>'Q5'!$E$5</cx:f>
              <cx:v>number_of_ratings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400"/>
                </a:pPr>
                <a:endParaRPr lang="en-US" sz="400" b="0" i="0" u="none" strike="noStrike" baseline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/>
            </a:endParaRPr>
          </a:p>
        </cx:txPr>
      </cx:axis>
    </cx:plotArea>
  </cx:chart>
  <cx:spPr>
    <a:effectLst>
      <a:innerShdw blurRad="114300">
        <a:prstClr val="black"/>
      </a:innerShd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B963-2545-78A2-BC79-615482F53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78044-A438-402C-40A8-69D36239C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9D85-E00B-C603-A329-1FF92AE9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9DA4-448B-0B1A-F728-93FE64D7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2800-FB71-2A50-790B-81822511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6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560F-985A-EA22-D08F-5895BB81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14FCA-B9DF-C209-50CA-86EF67E6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AF5B-385B-BABE-3BFE-D1C48AF9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492E-724B-53DE-B267-08DB9FEB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B28-F30F-DFBE-E17F-BD55936A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FEAB1-DE5F-819E-9D48-9AFF82EA2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EF031-B2F0-C5A0-C2D0-B20F2D8B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C2FA-2E51-D36F-5700-F5461676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5A2F-9D8E-BF65-1A2E-C3F2432F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DAB3-6191-3E93-AC19-39F09E24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7B22-5537-2480-97E6-3E49FAF2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3E22-B3BA-29AC-9004-EB31E331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E3AFD-D350-08C9-6E8C-FB106B3E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F5BC1-2D27-C8EB-D0BD-594C6E00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D083-4628-836E-1822-A3F16465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29E8-07D3-A828-8979-5ED664EB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79559-0FD2-FEB9-55E9-0FF974BC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D20D-5680-CBC4-1936-3706AB1D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5A26-AD81-5B43-881E-05DBB7C3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8EA4-4521-D869-FCEF-DEEECA6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85AF-BA68-640D-7751-6B8C392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19EE-FA80-09D9-F59C-1B9A23D4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F4D9-819C-B93B-F6E9-D913FA959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D137B-3010-5196-C53E-69BD998E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C6AF1-032B-AD94-36C1-2EB2CFDD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3545D-60E5-9DC9-9A7B-8B7734D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0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FB29-2E7E-2B1C-468F-40874630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AA28C-98EC-E281-60CF-62DF2F93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1334F-BDD3-8A32-8AA7-A70A1D00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1C98B-307D-9119-6D13-BC7D73AAB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4C494-FC79-36E1-25DB-ECCC90065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55A95-BE91-8F9D-29EB-5731963E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357F0-CC48-739F-ABE7-88D227C8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DB5F8-97D0-D3CF-06DB-181A272E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AA5-5A2D-6CA6-E0CA-55C2FC4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DD00D-FBE0-131E-BC57-5DDD1CC9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EEE6C-8963-0344-7AAE-E3A21954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8E0BA-9E6A-A0A3-E70E-37EA969C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6CCE6-51D6-A9B0-BD45-77FF7C37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881BB-5F5A-3955-3C24-233D0D64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67E34-93F0-211C-980C-CE2A7FE6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8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CB03-CB2F-1C0F-2F44-A8F7B53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8B05-58EA-FCEC-058D-78B3544D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41597-C3FC-90E8-8D61-3B14B14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261C-75B6-2BA5-BD95-A618D436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6DF8-7ADB-AB8B-400B-748B216C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00A0-3258-F74E-1D34-F100585F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6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606B-4571-1AAF-58FF-DC2D00F4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80046-4013-8631-E754-0D72A0046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AB55C-098E-7C55-AC44-2EA888297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32541-CDE2-DA10-B66E-568723EF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FED55-B6CF-1296-8308-5CCCC24C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9474-0B0D-242E-5651-F437E3F2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0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B5AE9-809A-D138-A2AF-91ADE6AB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606A3-81EF-D0E1-ADF0-F1007C2C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6CB1-8297-E981-767F-A31E12623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6DFC-93DE-4DDF-9E6B-16F3475D27C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7165C-EC46-5D0A-DBC5-8D7D83F0A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3F97A-C876-206C-5BD5-D44C93CD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12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microsoft.com/office/2014/relationships/chartEx" Target="../charts/chartEx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14/relationships/chartEx" Target="../charts/chartEx1.xml"/><Relationship Id="rId4" Type="http://schemas.openxmlformats.org/officeDocument/2006/relationships/chart" Target="../charts/chart1.xml"/><Relationship Id="rId9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70BE-2349-6928-4887-BFBC36AA4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0998"/>
            <a:ext cx="9144000" cy="1918175"/>
          </a:xfrm>
        </p:spPr>
        <p:txBody>
          <a:bodyPr>
            <a:normAutofit/>
          </a:bodyPr>
          <a:lstStyle/>
          <a:p>
            <a:r>
              <a:rPr lang="en-IN" dirty="0">
                <a:latin typeface="Abril Fatface" panose="02000503000000020003" pitchFamily="2" charset="0"/>
              </a:rPr>
              <a:t>Homeopathic medicine Analysis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79B292-ECBE-B36E-9759-E831670F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662C4B1-EDA2-B181-E4CA-C202262DD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9255" y="-151481"/>
            <a:ext cx="8437444" cy="28578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DD3EE1F-2B4F-2C67-D75A-FFB8D65FF6C9}"/>
              </a:ext>
            </a:extLst>
          </p:cNvPr>
          <p:cNvGrpSpPr/>
          <p:nvPr/>
        </p:nvGrpSpPr>
        <p:grpSpPr>
          <a:xfrm>
            <a:off x="709553" y="5525172"/>
            <a:ext cx="10971589" cy="869349"/>
            <a:chOff x="775655" y="5558223"/>
            <a:chExt cx="10971589" cy="869349"/>
          </a:xfrm>
        </p:grpSpPr>
        <p:pic>
          <p:nvPicPr>
            <p:cNvPr id="44" name="Graphic 43" descr="Statistics with solid fill">
              <a:extLst>
                <a:ext uri="{FF2B5EF4-FFF2-40B4-BE49-F238E27FC236}">
                  <a16:creationId xmlns:a16="http://schemas.microsoft.com/office/drawing/2014/main" id="{D9874712-42A1-1B66-9CF7-F3D752EA9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5655" y="5558223"/>
              <a:ext cx="869349" cy="869349"/>
            </a:xfrm>
            <a:prstGeom prst="rect">
              <a:avLst/>
            </a:prstGeom>
          </p:spPr>
        </p:pic>
        <p:pic>
          <p:nvPicPr>
            <p:cNvPr id="45" name="Graphic 44" descr="Research with solid fill">
              <a:extLst>
                <a:ext uri="{FF2B5EF4-FFF2-40B4-BE49-F238E27FC236}">
                  <a16:creationId xmlns:a16="http://schemas.microsoft.com/office/drawing/2014/main" id="{E1E9B9F2-1F42-5550-91DF-0C06C782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10483" y="5558223"/>
              <a:ext cx="869349" cy="869349"/>
            </a:xfrm>
            <a:prstGeom prst="rect">
              <a:avLst/>
            </a:prstGeom>
          </p:spPr>
        </p:pic>
        <p:pic>
          <p:nvPicPr>
            <p:cNvPr id="46" name="Graphic 45" descr="Statistics with solid fill">
              <a:extLst>
                <a:ext uri="{FF2B5EF4-FFF2-40B4-BE49-F238E27FC236}">
                  <a16:creationId xmlns:a16="http://schemas.microsoft.com/office/drawing/2014/main" id="{D539C52D-AE15-7442-24A9-EDE77F8D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43069" y="5558223"/>
              <a:ext cx="869349" cy="869349"/>
            </a:xfrm>
            <a:prstGeom prst="rect">
              <a:avLst/>
            </a:prstGeom>
          </p:spPr>
        </p:pic>
        <p:pic>
          <p:nvPicPr>
            <p:cNvPr id="47" name="Graphic 46" descr="Bar chart with solid fill">
              <a:extLst>
                <a:ext uri="{FF2B5EF4-FFF2-40B4-BE49-F238E27FC236}">
                  <a16:creationId xmlns:a16="http://schemas.microsoft.com/office/drawing/2014/main" id="{73E9703B-7295-243E-83F6-2B8CFA96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77895" y="5558223"/>
              <a:ext cx="869349" cy="869349"/>
            </a:xfrm>
            <a:prstGeom prst="rect">
              <a:avLst/>
            </a:prstGeom>
          </p:spPr>
        </p:pic>
        <p:pic>
          <p:nvPicPr>
            <p:cNvPr id="48" name="Graphic 47" descr="Bar chart with solid fill">
              <a:extLst>
                <a:ext uri="{FF2B5EF4-FFF2-40B4-BE49-F238E27FC236}">
                  <a16:creationId xmlns:a16="http://schemas.microsoft.com/office/drawing/2014/main" id="{2E11EC00-AC03-8E88-0737-51D2891DB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26776" y="5558223"/>
              <a:ext cx="869349" cy="869349"/>
            </a:xfrm>
            <a:prstGeom prst="rect">
              <a:avLst/>
            </a:prstGeom>
          </p:spPr>
        </p:pic>
        <p:pic>
          <p:nvPicPr>
            <p:cNvPr id="49" name="Graphic 48" descr="Pie chart with solid fill">
              <a:extLst>
                <a:ext uri="{FF2B5EF4-FFF2-40B4-BE49-F238E27FC236}">
                  <a16:creationId xmlns:a16="http://schemas.microsoft.com/office/drawing/2014/main" id="{E348030F-A631-CC12-4067-8BAC3538D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59362" y="5558223"/>
              <a:ext cx="869349" cy="869349"/>
            </a:xfrm>
            <a:prstGeom prst="rect">
              <a:avLst/>
            </a:prstGeom>
          </p:spPr>
        </p:pic>
        <p:pic>
          <p:nvPicPr>
            <p:cNvPr id="50" name="Graphic 49" descr="Database with solid fill">
              <a:extLst>
                <a:ext uri="{FF2B5EF4-FFF2-40B4-BE49-F238E27FC236}">
                  <a16:creationId xmlns:a16="http://schemas.microsoft.com/office/drawing/2014/main" id="{B8CCA7DD-BEAE-C4AA-DCD3-2C877EB4A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194190" y="5558223"/>
              <a:ext cx="869349" cy="86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50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561C4F-FB47-BEEB-327E-54A19CB5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328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5AE29E2A-F988-F7CB-A6F2-EA77B2D2E4D3}"/>
              </a:ext>
            </a:extLst>
          </p:cNvPr>
          <p:cNvGrpSpPr/>
          <p:nvPr/>
        </p:nvGrpSpPr>
        <p:grpSpPr>
          <a:xfrm rot="-10800000">
            <a:off x="-403160" y="264405"/>
            <a:ext cx="4937868" cy="1049125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BF18CB1E-449F-0DB6-1D20-AABEA6621DF7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84DC2C-9E43-8D5E-4DC6-A9046D193792}"/>
              </a:ext>
            </a:extLst>
          </p:cNvPr>
          <p:cNvSpPr txBox="1"/>
          <p:nvPr/>
        </p:nvSpPr>
        <p:spPr>
          <a:xfrm>
            <a:off x="143217" y="385591"/>
            <a:ext cx="4109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bril Fatface" panose="02000503000000020003" pitchFamily="2" charset="0"/>
              </a:rPr>
              <a:t>Summarized Insights from Dashboard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3B6381-3026-F33D-7640-38EFF7744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992310" y="111795"/>
            <a:ext cx="1049126" cy="1049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B9A7F-AF7E-DD57-CF59-99BB2B302918}"/>
              </a:ext>
            </a:extLst>
          </p:cNvPr>
          <p:cNvSpPr txBox="1"/>
          <p:nvPr/>
        </p:nvSpPr>
        <p:spPr>
          <a:xfrm>
            <a:off x="5433461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2C0F5-E7AB-9DF4-5520-D81A580ED736}"/>
              </a:ext>
            </a:extLst>
          </p:cNvPr>
          <p:cNvSpPr txBox="1"/>
          <p:nvPr/>
        </p:nvSpPr>
        <p:spPr>
          <a:xfrm>
            <a:off x="536500" y="1674796"/>
            <a:ext cx="108501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kern="1200" spc="10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 of the price of medicines is highest for Eye benefit area.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Brand SBL Pvt Ltd has the highest number</a:t>
            </a:r>
            <a:r>
              <a:rPr lang="en-US" sz="24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medicines of where a number of ratings is present.</a:t>
            </a:r>
            <a:endParaRPr lang="en-IN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i="0" kern="1200" spc="10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rated medicine is from the Eye benefit area.</a:t>
            </a:r>
            <a:endParaRPr lang="en-IN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kern="1200" spc="10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highest number of medicine, which are rated above 3.5, is from the Eye benefit area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spc="10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medicines of Eye benefit area would be recommended to purchase or from the brand SBL Pvt Ltd.</a:t>
            </a:r>
            <a:r>
              <a:rPr lang="en-US" sz="2400" i="0" kern="1200" spc="10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IN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7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6D662ED9-D41A-E875-1948-EE834D4954AE}"/>
              </a:ext>
            </a:extLst>
          </p:cNvPr>
          <p:cNvGrpSpPr/>
          <p:nvPr/>
        </p:nvGrpSpPr>
        <p:grpSpPr>
          <a:xfrm rot="-10800000">
            <a:off x="-416669" y="173865"/>
            <a:ext cx="4937868" cy="1049125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223C09AF-5425-5CC8-5FCE-B2CDB16A97F2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48BC4B-B709-5D1D-886A-8F499CDC435E}"/>
              </a:ext>
            </a:extLst>
          </p:cNvPr>
          <p:cNvSpPr txBox="1"/>
          <p:nvPr/>
        </p:nvSpPr>
        <p:spPr>
          <a:xfrm>
            <a:off x="203200" y="381000"/>
            <a:ext cx="3502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bril Fatface" panose="02000503000000020003" pitchFamily="2" charset="0"/>
              </a:rPr>
              <a:t>Challenges Faced</a:t>
            </a:r>
          </a:p>
          <a:p>
            <a:endParaRPr lang="en-IN" sz="3000" dirty="0">
              <a:latin typeface="Abril Fatface" panose="02000503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513-6710-7A78-A272-82823AA3186B}"/>
              </a:ext>
            </a:extLst>
          </p:cNvPr>
          <p:cNvSpPr txBox="1"/>
          <p:nvPr/>
        </p:nvSpPr>
        <p:spPr>
          <a:xfrm>
            <a:off x="596900" y="1511300"/>
            <a:ext cx="10579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Got banned from the 1Mg official website multiple times while data scraping, to resolve we used Google Colab.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Scraping details of each individual medicine took longer than excepted (mainly because of some duplicate data)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325CE3C4-5B74-9886-F1AF-80E1899004C3}"/>
              </a:ext>
            </a:extLst>
          </p:cNvPr>
          <p:cNvGrpSpPr/>
          <p:nvPr/>
        </p:nvGrpSpPr>
        <p:grpSpPr>
          <a:xfrm rot="-10800000">
            <a:off x="-429369" y="4085465"/>
            <a:ext cx="4937868" cy="1049125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8B2CB932-8778-1B97-EE81-54C333079C86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C65A62-E095-2CAA-345E-47642A29BA0B}"/>
              </a:ext>
            </a:extLst>
          </p:cNvPr>
          <p:cNvSpPr txBox="1"/>
          <p:nvPr/>
        </p:nvSpPr>
        <p:spPr>
          <a:xfrm>
            <a:off x="203200" y="4318000"/>
            <a:ext cx="326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bril Fatface" panose="02000503000000020003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Future Scope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E0888DB-0582-7575-1929-2CFF4E62FCB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8823" y="5690273"/>
            <a:ext cx="1138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future scope includes incorporating ML algorithms for predicting medicine demand, personalized recommendation systems, and detecting fraudulent practices.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3C6C6CF-5488-FC65-0CA2-61EBBB7AD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41828" y="173865"/>
            <a:ext cx="1049126" cy="10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6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2366FB-1950-C28F-6B7C-5A457C6E6395}"/>
              </a:ext>
            </a:extLst>
          </p:cNvPr>
          <p:cNvSpPr txBox="1"/>
          <p:nvPr/>
        </p:nvSpPr>
        <p:spPr>
          <a:xfrm>
            <a:off x="1029904" y="1260909"/>
            <a:ext cx="107225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9FE3BF-347D-7778-F5B7-09D377560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61271"/>
            <a:ext cx="1049126" cy="10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7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415D1-7F29-54A8-4C25-E6BD6F84AD6A}"/>
              </a:ext>
            </a:extLst>
          </p:cNvPr>
          <p:cNvSpPr txBox="1"/>
          <p:nvPr/>
        </p:nvSpPr>
        <p:spPr>
          <a:xfrm>
            <a:off x="649995" y="2170323"/>
            <a:ext cx="10353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Abhishek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Divye Chopra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Sanjit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Md. Zamam Ahmad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1C8161-F3B5-1F8B-92CB-147586B0A1B8}"/>
              </a:ext>
            </a:extLst>
          </p:cNvPr>
          <p:cNvGrpSpPr/>
          <p:nvPr/>
        </p:nvGrpSpPr>
        <p:grpSpPr>
          <a:xfrm>
            <a:off x="709553" y="5525172"/>
            <a:ext cx="10971589" cy="869349"/>
            <a:chOff x="775655" y="5558223"/>
            <a:chExt cx="10971589" cy="869349"/>
          </a:xfrm>
        </p:grpSpPr>
        <p:pic>
          <p:nvPicPr>
            <p:cNvPr id="8" name="Graphic 7" descr="Statistics with solid fill">
              <a:extLst>
                <a:ext uri="{FF2B5EF4-FFF2-40B4-BE49-F238E27FC236}">
                  <a16:creationId xmlns:a16="http://schemas.microsoft.com/office/drawing/2014/main" id="{EB91764D-9DEB-6074-D118-CCDE1971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5655" y="5558223"/>
              <a:ext cx="869349" cy="869349"/>
            </a:xfrm>
            <a:prstGeom prst="rect">
              <a:avLst/>
            </a:prstGeom>
          </p:spPr>
        </p:pic>
        <p:pic>
          <p:nvPicPr>
            <p:cNvPr id="9" name="Graphic 8" descr="Research with solid fill">
              <a:extLst>
                <a:ext uri="{FF2B5EF4-FFF2-40B4-BE49-F238E27FC236}">
                  <a16:creationId xmlns:a16="http://schemas.microsoft.com/office/drawing/2014/main" id="{D3F2750B-D7E7-68A1-1FDC-D1595A02C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0483" y="5558223"/>
              <a:ext cx="869349" cy="869349"/>
            </a:xfrm>
            <a:prstGeom prst="rect">
              <a:avLst/>
            </a:prstGeom>
          </p:spPr>
        </p:pic>
        <p:pic>
          <p:nvPicPr>
            <p:cNvPr id="10" name="Graphic 9" descr="Statistics with solid fill">
              <a:extLst>
                <a:ext uri="{FF2B5EF4-FFF2-40B4-BE49-F238E27FC236}">
                  <a16:creationId xmlns:a16="http://schemas.microsoft.com/office/drawing/2014/main" id="{726A12D8-F383-D675-B0D5-E57601A11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43069" y="5558223"/>
              <a:ext cx="869349" cy="869349"/>
            </a:xfrm>
            <a:prstGeom prst="rect">
              <a:avLst/>
            </a:prstGeom>
          </p:spPr>
        </p:pic>
        <p:pic>
          <p:nvPicPr>
            <p:cNvPr id="11" name="Graphic 10" descr="Bar chart with solid fill">
              <a:extLst>
                <a:ext uri="{FF2B5EF4-FFF2-40B4-BE49-F238E27FC236}">
                  <a16:creationId xmlns:a16="http://schemas.microsoft.com/office/drawing/2014/main" id="{CD9778C6-9726-9641-8C16-C463A8910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77895" y="5558223"/>
              <a:ext cx="869349" cy="869349"/>
            </a:xfrm>
            <a:prstGeom prst="rect">
              <a:avLst/>
            </a:prstGeom>
          </p:spPr>
        </p:pic>
        <p:pic>
          <p:nvPicPr>
            <p:cNvPr id="12" name="Graphic 11" descr="Bar chart with solid fill">
              <a:extLst>
                <a:ext uri="{FF2B5EF4-FFF2-40B4-BE49-F238E27FC236}">
                  <a16:creationId xmlns:a16="http://schemas.microsoft.com/office/drawing/2014/main" id="{96F3F0D3-895C-D994-F343-E4E8279C4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26776" y="5558223"/>
              <a:ext cx="869349" cy="869349"/>
            </a:xfrm>
            <a:prstGeom prst="rect">
              <a:avLst/>
            </a:prstGeom>
          </p:spPr>
        </p:pic>
        <p:pic>
          <p:nvPicPr>
            <p:cNvPr id="13" name="Graphic 12" descr="Pie chart with solid fill">
              <a:extLst>
                <a:ext uri="{FF2B5EF4-FFF2-40B4-BE49-F238E27FC236}">
                  <a16:creationId xmlns:a16="http://schemas.microsoft.com/office/drawing/2014/main" id="{3B944249-5DD2-BB65-8770-9F19DB33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459362" y="5558223"/>
              <a:ext cx="869349" cy="869349"/>
            </a:xfrm>
            <a:prstGeom prst="rect">
              <a:avLst/>
            </a:prstGeom>
          </p:spPr>
        </p:pic>
        <p:pic>
          <p:nvPicPr>
            <p:cNvPr id="14" name="Graphic 13" descr="Database with solid fill">
              <a:extLst>
                <a:ext uri="{FF2B5EF4-FFF2-40B4-BE49-F238E27FC236}">
                  <a16:creationId xmlns:a16="http://schemas.microsoft.com/office/drawing/2014/main" id="{2DCA7BA6-BBA2-34CD-BACD-162016DA0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94190" y="5558223"/>
              <a:ext cx="869349" cy="869349"/>
            </a:xfrm>
            <a:prstGeom prst="rect">
              <a:avLst/>
            </a:prstGeom>
          </p:spPr>
        </p:pic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94C94ACB-E8CA-B4B8-BB92-1E3D8B2CB75A}"/>
              </a:ext>
            </a:extLst>
          </p:cNvPr>
          <p:cNvGrpSpPr/>
          <p:nvPr/>
        </p:nvGrpSpPr>
        <p:grpSpPr>
          <a:xfrm rot="-10800000">
            <a:off x="-471753" y="346669"/>
            <a:ext cx="4878499" cy="1173659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50B1722D-6D25-959F-345E-E020E053F90B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AE6CE2F-4FC7-4BED-1FC0-CB2C6E825CD1}"/>
              </a:ext>
            </a:extLst>
          </p:cNvPr>
          <p:cNvSpPr txBox="1"/>
          <p:nvPr/>
        </p:nvSpPr>
        <p:spPr>
          <a:xfrm>
            <a:off x="132201" y="505416"/>
            <a:ext cx="4318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bril Fatface" panose="02000503000000020003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Project Team </a:t>
            </a:r>
          </a:p>
        </p:txBody>
      </p:sp>
    </p:spTree>
    <p:extLst>
      <p:ext uri="{BB962C8B-B14F-4D97-AF65-F5344CB8AC3E}">
        <p14:creationId xmlns:p14="http://schemas.microsoft.com/office/powerpoint/2010/main" val="193055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DC80909A-1EC0-48DC-93B6-716670D3397D}"/>
              </a:ext>
            </a:extLst>
          </p:cNvPr>
          <p:cNvGrpSpPr/>
          <p:nvPr/>
        </p:nvGrpSpPr>
        <p:grpSpPr>
          <a:xfrm rot="-10800000">
            <a:off x="-471753" y="346669"/>
            <a:ext cx="4878499" cy="1173659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67E73812-5683-21D7-D009-405DCB9071A0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78B5BA-5D14-DE58-189B-4557DD5D0531}"/>
              </a:ext>
            </a:extLst>
          </p:cNvPr>
          <p:cNvSpPr txBox="1"/>
          <p:nvPr/>
        </p:nvSpPr>
        <p:spPr>
          <a:xfrm>
            <a:off x="77119" y="377461"/>
            <a:ext cx="4406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latin typeface="Abril Fatface"/>
              </a:rPr>
              <a:t>Objective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F583059-849C-5068-06A5-7FC82E89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54061"/>
              </p:ext>
            </p:extLst>
          </p:nvPr>
        </p:nvGraphicFramePr>
        <p:xfrm>
          <a:off x="445569" y="2005069"/>
          <a:ext cx="11086031" cy="406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031">
                  <a:extLst>
                    <a:ext uri="{9D8B030D-6E8A-4147-A177-3AD203B41FA5}">
                      <a16:colId xmlns:a16="http://schemas.microsoft.com/office/drawing/2014/main" val="3935624266"/>
                    </a:ext>
                  </a:extLst>
                </a:gridCol>
              </a:tblGrid>
              <a:tr h="76384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Generate medicine aggregations by benefit area, brand, and ingredient.</a:t>
                      </a:r>
                    </a:p>
                    <a:p>
                      <a:endParaRPr lang="en-IN" sz="22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37910"/>
                  </a:ext>
                </a:extLst>
              </a:tr>
              <a:tr h="82534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Analyze pricing, ratings, and ingredient usage across benefit areas.</a:t>
                      </a:r>
                    </a:p>
                    <a:p>
                      <a:endParaRPr lang="en-IN" sz="22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275934"/>
                  </a:ext>
                </a:extLst>
              </a:tr>
              <a:tr h="82534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Create an interactive dashboard for homeopathic store cost analysis.</a:t>
                      </a:r>
                    </a:p>
                    <a:p>
                      <a:endParaRPr lang="en-IN" sz="22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00650"/>
                  </a:ext>
                </a:extLst>
              </a:tr>
              <a:tr h="82534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 insights for selecting the best medicine based on benefit area.</a:t>
                      </a:r>
                    </a:p>
                    <a:p>
                      <a:endParaRPr lang="en-IN" sz="22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393006"/>
                  </a:ext>
                </a:extLst>
              </a:tr>
              <a:tr h="825344">
                <a:tc>
                  <a:txBody>
                    <a:bodyPr/>
                    <a:lstStyle/>
                    <a:p>
                      <a:endParaRPr lang="en-IN" sz="22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95089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0C04812-6EAA-7AA8-41D1-1746BECAB1EB}"/>
              </a:ext>
            </a:extLst>
          </p:cNvPr>
          <p:cNvGrpSpPr/>
          <p:nvPr/>
        </p:nvGrpSpPr>
        <p:grpSpPr>
          <a:xfrm>
            <a:off x="709553" y="5525172"/>
            <a:ext cx="10971589" cy="869349"/>
            <a:chOff x="775655" y="5558223"/>
            <a:chExt cx="10971589" cy="869349"/>
          </a:xfrm>
        </p:grpSpPr>
        <p:pic>
          <p:nvPicPr>
            <p:cNvPr id="6" name="Graphic 5" descr="Statistics with solid fill">
              <a:extLst>
                <a:ext uri="{FF2B5EF4-FFF2-40B4-BE49-F238E27FC236}">
                  <a16:creationId xmlns:a16="http://schemas.microsoft.com/office/drawing/2014/main" id="{0DFAFFAB-BD8C-0A7C-A86D-0E5BF1277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5655" y="5558223"/>
              <a:ext cx="869349" cy="869349"/>
            </a:xfrm>
            <a:prstGeom prst="rect">
              <a:avLst/>
            </a:prstGeom>
          </p:spPr>
        </p:pic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E4C7342F-BD1A-EC59-A382-5217DD5F2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0483" y="5558223"/>
              <a:ext cx="869349" cy="869349"/>
            </a:xfrm>
            <a:prstGeom prst="rect">
              <a:avLst/>
            </a:prstGeom>
          </p:spPr>
        </p:pic>
        <p:pic>
          <p:nvPicPr>
            <p:cNvPr id="9" name="Graphic 8" descr="Statistics with solid fill">
              <a:extLst>
                <a:ext uri="{FF2B5EF4-FFF2-40B4-BE49-F238E27FC236}">
                  <a16:creationId xmlns:a16="http://schemas.microsoft.com/office/drawing/2014/main" id="{C7DE65F2-C8BE-91BA-9174-A3C7AD566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43069" y="5558223"/>
              <a:ext cx="869349" cy="869349"/>
            </a:xfrm>
            <a:prstGeom prst="rect">
              <a:avLst/>
            </a:prstGeom>
          </p:spPr>
        </p:pic>
        <p:pic>
          <p:nvPicPr>
            <p:cNvPr id="10" name="Graphic 9" descr="Bar chart with solid fill">
              <a:extLst>
                <a:ext uri="{FF2B5EF4-FFF2-40B4-BE49-F238E27FC236}">
                  <a16:creationId xmlns:a16="http://schemas.microsoft.com/office/drawing/2014/main" id="{C0ACC3AF-52C2-CF39-0034-EB9886AF7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77895" y="5558223"/>
              <a:ext cx="869349" cy="869349"/>
            </a:xfrm>
            <a:prstGeom prst="rect">
              <a:avLst/>
            </a:prstGeom>
          </p:spPr>
        </p:pic>
        <p:pic>
          <p:nvPicPr>
            <p:cNvPr id="12" name="Graphic 11" descr="Bar chart with solid fill">
              <a:extLst>
                <a:ext uri="{FF2B5EF4-FFF2-40B4-BE49-F238E27FC236}">
                  <a16:creationId xmlns:a16="http://schemas.microsoft.com/office/drawing/2014/main" id="{DE5005F4-FDA4-4A5F-0DCC-0AA97527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26776" y="5558223"/>
              <a:ext cx="869349" cy="869349"/>
            </a:xfrm>
            <a:prstGeom prst="rect">
              <a:avLst/>
            </a:prstGeom>
          </p:spPr>
        </p:pic>
        <p:pic>
          <p:nvPicPr>
            <p:cNvPr id="13" name="Graphic 12" descr="Pie chart with solid fill">
              <a:extLst>
                <a:ext uri="{FF2B5EF4-FFF2-40B4-BE49-F238E27FC236}">
                  <a16:creationId xmlns:a16="http://schemas.microsoft.com/office/drawing/2014/main" id="{A8B80F8B-70CC-6AF4-B3E7-EA5BFC9AA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459362" y="5558223"/>
              <a:ext cx="869349" cy="869349"/>
            </a:xfrm>
            <a:prstGeom prst="rect">
              <a:avLst/>
            </a:prstGeom>
          </p:spPr>
        </p:pic>
        <p:pic>
          <p:nvPicPr>
            <p:cNvPr id="14" name="Graphic 13" descr="Database with solid fill">
              <a:extLst>
                <a:ext uri="{FF2B5EF4-FFF2-40B4-BE49-F238E27FC236}">
                  <a16:creationId xmlns:a16="http://schemas.microsoft.com/office/drawing/2014/main" id="{2A84A128-6513-416C-5309-B46093A9E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94190" y="5558223"/>
              <a:ext cx="869349" cy="86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2F6CDD2-FF42-DD3D-48A5-39A803C71762}"/>
              </a:ext>
            </a:extLst>
          </p:cNvPr>
          <p:cNvGrpSpPr/>
          <p:nvPr/>
        </p:nvGrpSpPr>
        <p:grpSpPr>
          <a:xfrm>
            <a:off x="2009881" y="1487783"/>
            <a:ext cx="7667749" cy="4214323"/>
            <a:chOff x="1064961" y="1783259"/>
            <a:chExt cx="7667749" cy="4214323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40E80D9A-4423-1BED-14B2-1BE0642B21AF}"/>
                </a:ext>
              </a:extLst>
            </p:cNvPr>
            <p:cNvSpPr/>
            <p:nvPr/>
          </p:nvSpPr>
          <p:spPr>
            <a:xfrm>
              <a:off x="1064961" y="5201844"/>
              <a:ext cx="3161841" cy="79573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Dashboard</a:t>
              </a:r>
              <a:r>
                <a:rPr lang="en-IN" dirty="0"/>
                <a:t> </a:t>
              </a:r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en-IN" dirty="0"/>
                <a:t> </a:t>
              </a:r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getting</a:t>
              </a:r>
              <a:r>
                <a:rPr lang="en-IN" dirty="0"/>
                <a:t> </a:t>
              </a:r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Insights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BDC577E-BA54-1172-E661-76CCCDCFB5BB}"/>
                </a:ext>
              </a:extLst>
            </p:cNvPr>
            <p:cNvSpPr/>
            <p:nvPr/>
          </p:nvSpPr>
          <p:spPr>
            <a:xfrm>
              <a:off x="1064961" y="4062315"/>
              <a:ext cx="3161841" cy="79573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IN" dirty="0"/>
                <a:t> </a:t>
              </a:r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Cleaning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5EAAD825-0094-31F9-B1B9-DFD82BE15F2D}"/>
                </a:ext>
              </a:extLst>
            </p:cNvPr>
            <p:cNvSpPr/>
            <p:nvPr/>
          </p:nvSpPr>
          <p:spPr>
            <a:xfrm>
              <a:off x="1064961" y="1783259"/>
              <a:ext cx="3161841" cy="79573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Web Scrapping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67E02D08-AFBB-7B32-3D3F-C6DB3C6A7600}"/>
                </a:ext>
              </a:extLst>
            </p:cNvPr>
            <p:cNvSpPr/>
            <p:nvPr/>
          </p:nvSpPr>
          <p:spPr>
            <a:xfrm>
              <a:off x="1064961" y="2922787"/>
              <a:ext cx="3161841" cy="79573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IN" dirty="0"/>
                <a:t> </a:t>
              </a:r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Framing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1CB548-B277-64CB-9A2E-1740745762AD}"/>
                </a:ext>
              </a:extLst>
            </p:cNvPr>
            <p:cNvGrpSpPr/>
            <p:nvPr/>
          </p:nvGrpSpPr>
          <p:grpSpPr>
            <a:xfrm>
              <a:off x="5658999" y="1932666"/>
              <a:ext cx="3073711" cy="4064916"/>
              <a:chOff x="4891489" y="1783259"/>
              <a:chExt cx="3073711" cy="4064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4B6D04-A8D0-D5B6-C630-29B8280BA1B0}"/>
                  </a:ext>
                </a:extLst>
              </p:cNvPr>
              <p:cNvSpPr txBox="1"/>
              <p:nvPr/>
            </p:nvSpPr>
            <p:spPr>
              <a:xfrm>
                <a:off x="4891489" y="1783259"/>
                <a:ext cx="2269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Pandas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BeautifulSoup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44A91C-8D1D-0FD2-AF29-66B10D82D4B7}"/>
                  </a:ext>
                </a:extLst>
              </p:cNvPr>
              <p:cNvSpPr txBox="1"/>
              <p:nvPr/>
            </p:nvSpPr>
            <p:spPr>
              <a:xfrm>
                <a:off x="4891489" y="2922787"/>
                <a:ext cx="1476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Pandas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ED422B-6AD2-6302-8D71-C62CF564EE4B}"/>
                  </a:ext>
                </a:extLst>
              </p:cNvPr>
              <p:cNvSpPr txBox="1"/>
              <p:nvPr/>
            </p:nvSpPr>
            <p:spPr>
              <a:xfrm>
                <a:off x="4891489" y="4062315"/>
                <a:ext cx="24016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Pandas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Excel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039239-D0D3-F024-6CF8-0AD069843AB5}"/>
                  </a:ext>
                </a:extLst>
              </p:cNvPr>
              <p:cNvSpPr txBox="1"/>
              <p:nvPr/>
            </p:nvSpPr>
            <p:spPr>
              <a:xfrm>
                <a:off x="4891489" y="5201844"/>
                <a:ext cx="30737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Excel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Pandas</a:t>
                </a:r>
              </a:p>
            </p:txBody>
          </p:sp>
        </p:grp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F01C14F-27A4-34F2-B2FD-AEB9AD90FEE5}"/>
                </a:ext>
              </a:extLst>
            </p:cNvPr>
            <p:cNvSpPr/>
            <p:nvPr/>
          </p:nvSpPr>
          <p:spPr>
            <a:xfrm>
              <a:off x="4579344" y="2081975"/>
              <a:ext cx="727113" cy="297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6B28A3A-4A9E-E078-FA4A-F56DAAEFCDF0}"/>
                </a:ext>
              </a:extLst>
            </p:cNvPr>
            <p:cNvSpPr/>
            <p:nvPr/>
          </p:nvSpPr>
          <p:spPr>
            <a:xfrm>
              <a:off x="4579344" y="4333091"/>
              <a:ext cx="727113" cy="297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B3CBD3C-4E9F-8E60-48A3-916662BC2F92}"/>
                </a:ext>
              </a:extLst>
            </p:cNvPr>
            <p:cNvSpPr/>
            <p:nvPr/>
          </p:nvSpPr>
          <p:spPr>
            <a:xfrm>
              <a:off x="4579344" y="3207533"/>
              <a:ext cx="727113" cy="297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B64957F-F55B-561B-4409-B12E3CA48AA1}"/>
                </a:ext>
              </a:extLst>
            </p:cNvPr>
            <p:cNvSpPr/>
            <p:nvPr/>
          </p:nvSpPr>
          <p:spPr>
            <a:xfrm>
              <a:off x="4579344" y="5458648"/>
              <a:ext cx="727113" cy="297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A1246106-AF91-4BE6-45BF-853945EBB67D}"/>
              </a:ext>
            </a:extLst>
          </p:cNvPr>
          <p:cNvGrpSpPr/>
          <p:nvPr/>
        </p:nvGrpSpPr>
        <p:grpSpPr>
          <a:xfrm rot="-10800000">
            <a:off x="-416668" y="250067"/>
            <a:ext cx="4878499" cy="1173659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3EA80CAB-A117-03F2-5508-ADC4BEDD6D95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B10BE56-0F1D-D627-A6DF-514A1E8A2C12}"/>
              </a:ext>
            </a:extLst>
          </p:cNvPr>
          <p:cNvSpPr txBox="1"/>
          <p:nvPr/>
        </p:nvSpPr>
        <p:spPr>
          <a:xfrm>
            <a:off x="-55084" y="520683"/>
            <a:ext cx="50420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Execution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B6DFDB-4EE4-B282-8E5D-825AFE0FBD97}"/>
              </a:ext>
            </a:extLst>
          </p:cNvPr>
          <p:cNvGrpSpPr/>
          <p:nvPr/>
        </p:nvGrpSpPr>
        <p:grpSpPr>
          <a:xfrm>
            <a:off x="629490" y="5902642"/>
            <a:ext cx="10971589" cy="869349"/>
            <a:chOff x="775655" y="5558223"/>
            <a:chExt cx="10971589" cy="869349"/>
          </a:xfrm>
        </p:grpSpPr>
        <p:pic>
          <p:nvPicPr>
            <p:cNvPr id="5" name="Graphic 4" descr="Statistics with solid fill">
              <a:extLst>
                <a:ext uri="{FF2B5EF4-FFF2-40B4-BE49-F238E27FC236}">
                  <a16:creationId xmlns:a16="http://schemas.microsoft.com/office/drawing/2014/main" id="{C1CE9FC4-33AD-75EF-36AB-102B86787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5655" y="5558223"/>
              <a:ext cx="869349" cy="869349"/>
            </a:xfrm>
            <a:prstGeom prst="rect">
              <a:avLst/>
            </a:prstGeom>
          </p:spPr>
        </p:pic>
        <p:pic>
          <p:nvPicPr>
            <p:cNvPr id="9" name="Graphic 8" descr="Research with solid fill">
              <a:extLst>
                <a:ext uri="{FF2B5EF4-FFF2-40B4-BE49-F238E27FC236}">
                  <a16:creationId xmlns:a16="http://schemas.microsoft.com/office/drawing/2014/main" id="{61C2B226-8300-5E02-BD2A-3200A7976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0483" y="5558223"/>
              <a:ext cx="869349" cy="869349"/>
            </a:xfrm>
            <a:prstGeom prst="rect">
              <a:avLst/>
            </a:prstGeom>
          </p:spPr>
        </p:pic>
        <p:pic>
          <p:nvPicPr>
            <p:cNvPr id="11" name="Graphic 10" descr="Statistics with solid fill">
              <a:extLst>
                <a:ext uri="{FF2B5EF4-FFF2-40B4-BE49-F238E27FC236}">
                  <a16:creationId xmlns:a16="http://schemas.microsoft.com/office/drawing/2014/main" id="{BECA5FCB-A1C3-DAB1-D9A5-16DCE62FE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43069" y="5558223"/>
              <a:ext cx="869349" cy="869349"/>
            </a:xfrm>
            <a:prstGeom prst="rect">
              <a:avLst/>
            </a:prstGeom>
          </p:spPr>
        </p:pic>
        <p:pic>
          <p:nvPicPr>
            <p:cNvPr id="12" name="Graphic 11" descr="Bar chart with solid fill">
              <a:extLst>
                <a:ext uri="{FF2B5EF4-FFF2-40B4-BE49-F238E27FC236}">
                  <a16:creationId xmlns:a16="http://schemas.microsoft.com/office/drawing/2014/main" id="{7003FDD8-005B-BD6A-92A9-FA3C97BA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77895" y="5558223"/>
              <a:ext cx="869349" cy="869349"/>
            </a:xfrm>
            <a:prstGeom prst="rect">
              <a:avLst/>
            </a:prstGeom>
          </p:spPr>
        </p:pic>
        <p:pic>
          <p:nvPicPr>
            <p:cNvPr id="22" name="Graphic 21" descr="Bar chart with solid fill">
              <a:extLst>
                <a:ext uri="{FF2B5EF4-FFF2-40B4-BE49-F238E27FC236}">
                  <a16:creationId xmlns:a16="http://schemas.microsoft.com/office/drawing/2014/main" id="{AA544A34-CA74-04DC-380E-1BA4A2B3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26776" y="5558223"/>
              <a:ext cx="869349" cy="869349"/>
            </a:xfrm>
            <a:prstGeom prst="rect">
              <a:avLst/>
            </a:prstGeom>
          </p:spPr>
        </p:pic>
        <p:pic>
          <p:nvPicPr>
            <p:cNvPr id="26" name="Graphic 25" descr="Pie chart with solid fill">
              <a:extLst>
                <a:ext uri="{FF2B5EF4-FFF2-40B4-BE49-F238E27FC236}">
                  <a16:creationId xmlns:a16="http://schemas.microsoft.com/office/drawing/2014/main" id="{919EB04D-0FF5-062A-31BB-FEC1AC179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459362" y="5558223"/>
              <a:ext cx="869349" cy="869349"/>
            </a:xfrm>
            <a:prstGeom prst="rect">
              <a:avLst/>
            </a:prstGeom>
          </p:spPr>
        </p:pic>
        <p:pic>
          <p:nvPicPr>
            <p:cNvPr id="27" name="Graphic 26" descr="Database with solid fill">
              <a:extLst>
                <a:ext uri="{FF2B5EF4-FFF2-40B4-BE49-F238E27FC236}">
                  <a16:creationId xmlns:a16="http://schemas.microsoft.com/office/drawing/2014/main" id="{F9BE41E3-2BEF-BBD0-EBDD-3EB79C4E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94190" y="5558223"/>
              <a:ext cx="869349" cy="86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00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981293" y="-69983"/>
            <a:ext cx="1049126" cy="1049126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799BA4-C85C-1500-4A26-2A262CD59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790088"/>
              </p:ext>
            </p:extLst>
          </p:nvPr>
        </p:nvGraphicFramePr>
        <p:xfrm>
          <a:off x="734458" y="506772"/>
          <a:ext cx="5049398" cy="3007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B170E4-F1A1-0CF7-C9CA-48D82CEC8C39}"/>
              </a:ext>
            </a:extLst>
          </p:cNvPr>
          <p:cNvSpPr txBox="1"/>
          <p:nvPr/>
        </p:nvSpPr>
        <p:spPr>
          <a:xfrm>
            <a:off x="2258459" y="-103034"/>
            <a:ext cx="8405869" cy="664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1Mg Homeopathic Dashboard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1E0884FD-26D9-4432-A790-10F3C5470B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00996324"/>
                  </p:ext>
                </p:extLst>
              </p:nvPr>
            </p:nvGraphicFramePr>
            <p:xfrm>
              <a:off x="5783856" y="3484086"/>
              <a:ext cx="5486399" cy="303789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1E0884FD-26D9-4432-A790-10F3C5470B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3856" y="3484086"/>
                <a:ext cx="5486399" cy="3037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201D1016-DC1E-47B4-9D45-F1B663987A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0427812"/>
                  </p:ext>
                </p:extLst>
              </p:nvPr>
            </p:nvGraphicFramePr>
            <p:xfrm>
              <a:off x="5777373" y="541408"/>
              <a:ext cx="5492881" cy="29729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201D1016-DC1E-47B4-9D45-F1B663987A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7373" y="541408"/>
                <a:ext cx="5492881" cy="297296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8AC96E-2E19-4624-A40C-3F92AA17B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08725"/>
              </p:ext>
            </p:extLst>
          </p:nvPr>
        </p:nvGraphicFramePr>
        <p:xfrm>
          <a:off x="734458" y="3464983"/>
          <a:ext cx="5099075" cy="3056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43873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538128B-396A-9E5E-8362-877CDE243B71}"/>
              </a:ext>
            </a:extLst>
          </p:cNvPr>
          <p:cNvGrpSpPr/>
          <p:nvPr/>
        </p:nvGrpSpPr>
        <p:grpSpPr>
          <a:xfrm rot="-10800000">
            <a:off x="-416669" y="275465"/>
            <a:ext cx="4937868" cy="1049125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6DB78775-C4B5-C627-BF41-7E53403A73CB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D8228C-5433-CCFC-DD24-2AE68A06371A}"/>
              </a:ext>
            </a:extLst>
          </p:cNvPr>
          <p:cNvSpPr txBox="1"/>
          <p:nvPr/>
        </p:nvSpPr>
        <p:spPr>
          <a:xfrm>
            <a:off x="135467" y="575733"/>
            <a:ext cx="3996266" cy="5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CA4EC-52FE-70DF-5645-5A563C07265C}"/>
              </a:ext>
            </a:extLst>
          </p:cNvPr>
          <p:cNvSpPr txBox="1"/>
          <p:nvPr/>
        </p:nvSpPr>
        <p:spPr>
          <a:xfrm>
            <a:off x="135467" y="465667"/>
            <a:ext cx="438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Insights</a:t>
            </a:r>
            <a:endParaRPr lang="en-IN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AE880-A5DA-B4D0-77C6-E35106FCCEFB}"/>
              </a:ext>
            </a:extLst>
          </p:cNvPr>
          <p:cNvSpPr txBox="1"/>
          <p:nvPr/>
        </p:nvSpPr>
        <p:spPr>
          <a:xfrm>
            <a:off x="253995" y="1661066"/>
            <a:ext cx="1151890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used ingredient is</a:t>
            </a:r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Belladonna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umber of medicines in the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area Eye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highest.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SBL Pvt Ltd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Bjain Pharmaceuticals Pvt Ltd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 brands that have the most medicines with the average selling price of ₹144.89 and ₹132.31 respectively.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SBL Pvt Ltd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the highest average number of ratings, i.e. ₹ 559.12, in the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Hair-benefit area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cost for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ingredients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₹184.86.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brand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SBL Pvt Ltd </a:t>
            </a:r>
            <a:r>
              <a:rPr lang="en-US" sz="2400" dirty="0"/>
              <a:t>has most greater than 4-point review medicines.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7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2FC8F6E4-816A-176B-6F32-2A08ECBAD2FD}"/>
              </a:ext>
            </a:extLst>
          </p:cNvPr>
          <p:cNvGrpSpPr/>
          <p:nvPr/>
        </p:nvGrpSpPr>
        <p:grpSpPr>
          <a:xfrm rot="-10800000">
            <a:off x="-416668" y="275467"/>
            <a:ext cx="4878499" cy="1173659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247A8366-1B15-9E98-EC33-1F500BC30BD9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8F4D20-92BB-F3CF-05C4-DFD0A981AA8E}"/>
              </a:ext>
            </a:extLst>
          </p:cNvPr>
          <p:cNvSpPr txBox="1"/>
          <p:nvPr/>
        </p:nvSpPr>
        <p:spPr>
          <a:xfrm>
            <a:off x="106496" y="520681"/>
            <a:ext cx="3988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</a:t>
            </a:r>
            <a:r>
              <a:rPr lang="en-IN" sz="42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Insights</a:t>
            </a:r>
            <a:endParaRPr lang="en-IN" sz="4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FC319-2598-25D2-8C25-8469B04CC7AB}"/>
              </a:ext>
            </a:extLst>
          </p:cNvPr>
          <p:cNvSpPr txBox="1"/>
          <p:nvPr/>
        </p:nvSpPr>
        <p:spPr>
          <a:xfrm>
            <a:off x="376035" y="1628921"/>
            <a:ext cx="96382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 Selling price range of medicine for each benefit area ₹ 873 to ₹ 4050.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Selling price range of medicine for each benefit area ₹ 36 to ₹ 56.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Selling Price range for </a:t>
            </a:r>
            <a:r>
              <a:rPr lang="en-US" sz="1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Kidney</a:t>
            </a: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maximum i.e. 38-3400.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Selling Price range for </a:t>
            </a:r>
            <a:r>
              <a:rPr lang="en-US" sz="1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Brain</a:t>
            </a: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minimum i.e. 56-873.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A94865-575C-A1F2-F60E-7DDE8963E6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194256"/>
              </p:ext>
            </p:extLst>
          </p:nvPr>
        </p:nvGraphicFramePr>
        <p:xfrm>
          <a:off x="376034" y="3170774"/>
          <a:ext cx="5363753" cy="325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E58701-5811-FEFC-AFDB-5E7195D33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593477"/>
              </p:ext>
            </p:extLst>
          </p:nvPr>
        </p:nvGraphicFramePr>
        <p:xfrm>
          <a:off x="5936255" y="3170774"/>
          <a:ext cx="5488237" cy="325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091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sp>
        <p:nvSpPr>
          <p:cNvPr id="4" name="Freeform 15">
            <a:extLst>
              <a:ext uri="{FF2B5EF4-FFF2-40B4-BE49-F238E27FC236}">
                <a16:creationId xmlns:a16="http://schemas.microsoft.com/office/drawing/2014/main" id="{247A8366-1B15-9E98-EC33-1F500BC30BD9}"/>
              </a:ext>
            </a:extLst>
          </p:cNvPr>
          <p:cNvSpPr/>
          <p:nvPr/>
        </p:nvSpPr>
        <p:spPr>
          <a:xfrm rot="10800000">
            <a:off x="-416668" y="275466"/>
            <a:ext cx="4878499" cy="1173659"/>
          </a:xfrm>
          <a:custGeom>
            <a:avLst/>
            <a:gdLst/>
            <a:ahLst/>
            <a:cxnLst/>
            <a:rect l="l" t="t" r="r" b="b"/>
            <a:pathLst>
              <a:path w="13131566" h="3606800">
                <a:moveTo>
                  <a:pt x="13131566" y="0"/>
                </a:moveTo>
                <a:lnTo>
                  <a:pt x="1041400" y="0"/>
                </a:lnTo>
                <a:lnTo>
                  <a:pt x="0" y="1803400"/>
                </a:lnTo>
                <a:lnTo>
                  <a:pt x="1041400" y="3606800"/>
                </a:lnTo>
                <a:lnTo>
                  <a:pt x="13131566" y="3606800"/>
                </a:lnTo>
                <a:lnTo>
                  <a:pt x="12090165" y="1803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F4D20-92BB-F3CF-05C4-DFD0A981AA8E}"/>
              </a:ext>
            </a:extLst>
          </p:cNvPr>
          <p:cNvSpPr txBox="1"/>
          <p:nvPr/>
        </p:nvSpPr>
        <p:spPr>
          <a:xfrm>
            <a:off x="106496" y="520681"/>
            <a:ext cx="3988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</a:t>
            </a:r>
            <a:r>
              <a:rPr lang="en-IN" sz="42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Insights</a:t>
            </a:r>
            <a:endParaRPr lang="en-IN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E9E32-C8CC-9C38-A1FF-2FB4263CB27C}"/>
              </a:ext>
            </a:extLst>
          </p:cNvPr>
          <p:cNvSpPr txBox="1"/>
          <p:nvPr/>
        </p:nvSpPr>
        <p:spPr>
          <a:xfrm>
            <a:off x="5542554" y="2522250"/>
            <a:ext cx="5493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SBL Pvt Ltd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Bjain Pharmaceutical Pvt Ltd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the two brands that are used most among the benefit areas.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54587-2097-0A6D-93D3-0F001239E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12" y="1970858"/>
            <a:ext cx="4265738" cy="46884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1BFF8-6481-0F9A-1404-661B75527D49}"/>
              </a:ext>
            </a:extLst>
          </p:cNvPr>
          <p:cNvSpPr txBox="1"/>
          <p:nvPr/>
        </p:nvSpPr>
        <p:spPr>
          <a:xfrm>
            <a:off x="331662" y="1601526"/>
            <a:ext cx="53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Brand specialization(Key Benefits) of each area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61271"/>
            <a:ext cx="1049126" cy="104912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7B9B55-A70E-7133-FBA7-D48D745B3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62734"/>
              </p:ext>
            </p:extLst>
          </p:nvPr>
        </p:nvGraphicFramePr>
        <p:xfrm>
          <a:off x="1955800" y="1324590"/>
          <a:ext cx="8102600" cy="52921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4215350250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4146850584"/>
                    </a:ext>
                  </a:extLst>
                </a:gridCol>
              </a:tblGrid>
              <a:tr h="51330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Key_agg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Estimated Amount(₹)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15382351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Licenses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50k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46195031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Advertising and marking expenses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63530650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Insurance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50k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09053516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Equipment and suppliers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 lakh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39396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Rent for the store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20k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40411894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Salaries 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25k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60299907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Medicine Cost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 lakh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16735055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Others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1.5 lakh</a:t>
                      </a:r>
                      <a:endParaRPr lang="en-IN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68769109"/>
                  </a:ext>
                </a:extLst>
              </a:tr>
              <a:tr h="530979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Total Cost</a:t>
                      </a:r>
                      <a:endParaRPr lang="en-IN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11 lakh</a:t>
                      </a:r>
                      <a:endParaRPr lang="en-IN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64211250"/>
                  </a:ext>
                </a:extLst>
              </a:tr>
            </a:tbl>
          </a:graphicData>
        </a:graphic>
      </p:graphicFrame>
      <p:grpSp>
        <p:nvGrpSpPr>
          <p:cNvPr id="7" name="Group 14">
            <a:extLst>
              <a:ext uri="{FF2B5EF4-FFF2-40B4-BE49-F238E27FC236}">
                <a16:creationId xmlns:a16="http://schemas.microsoft.com/office/drawing/2014/main" id="{0AC70BB3-82D3-DB74-68F9-8A9FC84E06FD}"/>
              </a:ext>
            </a:extLst>
          </p:cNvPr>
          <p:cNvGrpSpPr/>
          <p:nvPr/>
        </p:nvGrpSpPr>
        <p:grpSpPr>
          <a:xfrm rot="-10800000">
            <a:off x="-416669" y="173865"/>
            <a:ext cx="4937868" cy="1049125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8A22A37C-7AA0-BDDA-7427-0D8A5880F083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5F14EBC-23BF-A28E-088F-FB7E1348E138}"/>
              </a:ext>
            </a:extLst>
          </p:cNvPr>
          <p:cNvSpPr txBox="1"/>
          <p:nvPr/>
        </p:nvSpPr>
        <p:spPr>
          <a:xfrm>
            <a:off x="139547" y="279400"/>
            <a:ext cx="4381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bril Fatface" panose="02000503000000020003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Estimation of the cost of opening a medical store</a:t>
            </a:r>
          </a:p>
        </p:txBody>
      </p:sp>
    </p:spTree>
    <p:extLst>
      <p:ext uri="{BB962C8B-B14F-4D97-AF65-F5344CB8AC3E}">
        <p14:creationId xmlns:p14="http://schemas.microsoft.com/office/powerpoint/2010/main" val="336722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524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Abril Fatface</vt:lpstr>
      <vt:lpstr>Arial</vt:lpstr>
      <vt:lpstr>Calibri</vt:lpstr>
      <vt:lpstr>Calibri Light</vt:lpstr>
      <vt:lpstr>Edwardian Script ITC</vt:lpstr>
      <vt:lpstr>Open Sans</vt:lpstr>
      <vt:lpstr>Open Sans bold</vt:lpstr>
      <vt:lpstr>Wingdings</vt:lpstr>
      <vt:lpstr>Office Theme</vt:lpstr>
      <vt:lpstr>Homeopathic medicine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Homeopathic medicine Analysis </dc:title>
  <dc:creator>Divye Chopra</dc:creator>
  <cp:lastModifiedBy>Divye Chopra</cp:lastModifiedBy>
  <cp:revision>5</cp:revision>
  <dcterms:created xsi:type="dcterms:W3CDTF">2023-05-14T15:24:18Z</dcterms:created>
  <dcterms:modified xsi:type="dcterms:W3CDTF">2023-05-14T22:17:58Z</dcterms:modified>
</cp:coreProperties>
</file>