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65" r:id="rId9"/>
    <p:sldId id="266" r:id="rId10"/>
    <p:sldId id="267" r:id="rId11"/>
    <p:sldId id="2146847062" r:id="rId12"/>
    <p:sldId id="2146847063" r:id="rId13"/>
    <p:sldId id="2146847064" r:id="rId14"/>
    <p:sldId id="268" r:id="rId15"/>
    <p:sldId id="2146847055" r:id="rId16"/>
    <p:sldId id="269" r:id="rId17"/>
    <p:sldId id="2146847059" r:id="rId18"/>
    <p:sldId id="2146847065" r:id="rId19"/>
    <p:sldId id="2146847066"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7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502412" y="1926338"/>
            <a:ext cx="9062260" cy="893644"/>
          </a:xfrm>
        </p:spPr>
        <p:txBody>
          <a:bodyPr>
            <a:noAutofit/>
          </a:bodyPr>
          <a:lstStyle/>
          <a:p>
            <a:pPr algn="ctr"/>
            <a:r>
              <a:rPr lang="en-US" sz="3100" b="1" dirty="0">
                <a:solidFill>
                  <a:schemeClr val="tx1"/>
                </a:solidFill>
                <a:latin typeface="Arial" panose="020B0604020202020204" pitchFamily="34" charset="0"/>
                <a:cs typeface="Arial" panose="020B0604020202020204" pitchFamily="34" charset="0"/>
              </a:rPr>
              <a:t>Power system fault detection and classification using machine learning</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033916" y="4153595"/>
            <a:ext cx="8124167"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bg1"/>
                </a:solidFill>
                <a:latin typeface="Arial"/>
                <a:cs typeface="Arial"/>
              </a:rPr>
              <a:t>Krishna Pranab Chatterjee – Narula Institute of Technology - 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BA1E19-3603-128A-7109-90CB47F2D0B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0AD35EC3-DC49-2783-D0BA-B8EAEBFE3A3B}"/>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Picture 2">
            <a:extLst>
              <a:ext uri="{FF2B5EF4-FFF2-40B4-BE49-F238E27FC236}">
                <a16:creationId xmlns:a16="http://schemas.microsoft.com/office/drawing/2014/main" id="{294E80C5-CE21-82E6-D1F7-61A2CC5F8448}"/>
              </a:ext>
            </a:extLst>
          </p:cNvPr>
          <p:cNvPicPr>
            <a:picLocks noChangeAspect="1"/>
          </p:cNvPicPr>
          <p:nvPr/>
        </p:nvPicPr>
        <p:blipFill>
          <a:blip r:embed="rId2"/>
          <a:srcRect t="9160" b="5141"/>
          <a:stretch>
            <a:fillRect/>
          </a:stretch>
        </p:blipFill>
        <p:spPr>
          <a:xfrm>
            <a:off x="764281" y="1232452"/>
            <a:ext cx="10663437" cy="5140427"/>
          </a:xfrm>
          <a:prstGeom prst="rect">
            <a:avLst/>
          </a:prstGeom>
          <a:ln w="19050">
            <a:solidFill>
              <a:schemeClr val="tx1"/>
            </a:solidFill>
          </a:ln>
        </p:spPr>
      </p:pic>
    </p:spTree>
    <p:extLst>
      <p:ext uri="{BB962C8B-B14F-4D97-AF65-F5344CB8AC3E}">
        <p14:creationId xmlns:p14="http://schemas.microsoft.com/office/powerpoint/2010/main" val="3202752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b="1" dirty="0">
                <a:solidFill>
                  <a:schemeClr val="tx1"/>
                </a:solidFill>
              </a:rPr>
              <a:t>The proposed machine learning model successfully detects and classifies various power system faults using voltage and current phasor data. It accurately distinguishes between normal and fault conditions, enabling rapid identification of line-to-ground, line-to-line, and three-phase faults. This approach enhances fault response speed, improves grid reliability, and supports stable power system operation.</a:t>
            </a:r>
            <a:endParaRPr lang="en-IN" sz="2000" b="1" dirty="0">
              <a:solidFill>
                <a:schemeClr val="tx1"/>
              </a:solidFill>
            </a:endParaRPr>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b="1" dirty="0">
                <a:solidFill>
                  <a:schemeClr val="tx1"/>
                </a:solidFill>
              </a:rPr>
              <a:t>The proposed machine learning-based fault detection and classification model can be extended for real-time deployment in power grid monitoring systems to ensure faster and more reliable fault management. Future developments may include scalability to larger transmission networks, integration with renewable energy systems, and implementation on IoT or edge devices for low-latency detection. The model can also be enhanced to locate faults accurately, adapt through continuous learning, and incorporate multi-source data such as environmental and weather conditions, ultimately improving the stability, resilience, and security of modern power systems.</a:t>
            </a:r>
            <a:endParaRPr lang="en-US" b="1" dirty="0">
              <a:solidFill>
                <a:schemeClr val="tx1"/>
              </a:solidFill>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000" b="1" dirty="0">
                <a:solidFill>
                  <a:schemeClr val="tx1"/>
                </a:solidFill>
              </a:rPr>
              <a:t>This project leverages IBM Cloud’s Condition Monitoring framework in Cloud Pak for Data and watsonx.ai Studio to design and train machine learning models—such as Random Forest, Support Vector Machine (SVM), and Deep Neural Networks—for detecting and classifying faults in a power distribution system. It builds on IBM’s anomaly detection methodologies to distinguish between normal and fault conditions using voltage and current phasor data. The approach also draws from IBM Cloud Pak for AIOps, which processes telemetry for real-time anomaly alerts, and IBM Research’s deep learning techniques for large-scale time-series anomaly detection, ensuring rapid and accurate fault identification for grid stability.</a:t>
            </a:r>
          </a:p>
        </p:txBody>
      </p:sp>
    </p:spTree>
    <p:extLst>
      <p:ext uri="{BB962C8B-B14F-4D97-AF65-F5344CB8AC3E}">
        <p14:creationId xmlns:p14="http://schemas.microsoft.com/office/powerpoint/2010/main" val="728950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a:xfrm>
            <a:off x="581192" y="1141482"/>
            <a:ext cx="11029615" cy="359250"/>
          </a:xfrm>
        </p:spPr>
        <p:txBody>
          <a:bodyPr/>
          <a:lstStyle/>
          <a:p>
            <a:r>
              <a:rPr lang="en-IN" b="1" u="sng" dirty="0">
                <a:solidFill>
                  <a:schemeClr val="tx1"/>
                </a:solidFill>
              </a:rPr>
              <a:t>Getting Started with Artificial Intelligence</a:t>
            </a:r>
            <a:r>
              <a:rPr lang="en-IN" b="1" u="sng" dirty="0">
                <a:solidFill>
                  <a:schemeClr val="tx1"/>
                </a:solidFill>
                <a:latin typeface="Times New Roman" panose="02020603050405020304" pitchFamily="18" charset="0"/>
                <a:cs typeface="Times New Roman" panose="02020603050405020304" pitchFamily="18" charset="0"/>
              </a:rPr>
              <a:t>:</a:t>
            </a:r>
            <a:endParaRPr lang="en-IN" b="1" u="sng" dirty="0">
              <a:solidFill>
                <a:schemeClr val="tx1"/>
              </a:solidFill>
            </a:endParaRPr>
          </a:p>
        </p:txBody>
      </p:sp>
      <p:pic>
        <p:nvPicPr>
          <p:cNvPr id="5" name="Picture 4">
            <a:extLst>
              <a:ext uri="{FF2B5EF4-FFF2-40B4-BE49-F238E27FC236}">
                <a16:creationId xmlns:a16="http://schemas.microsoft.com/office/drawing/2014/main" id="{643400E4-A4AC-3A7C-5808-95C388652ABB}"/>
              </a:ext>
            </a:extLst>
          </p:cNvPr>
          <p:cNvPicPr>
            <a:picLocks noChangeAspect="1"/>
          </p:cNvPicPr>
          <p:nvPr/>
        </p:nvPicPr>
        <p:blipFill>
          <a:blip r:embed="rId2"/>
          <a:srcRect b="2799"/>
          <a:stretch>
            <a:fillRect/>
          </a:stretch>
        </p:blipFill>
        <p:spPr>
          <a:xfrm>
            <a:off x="2582104" y="1500732"/>
            <a:ext cx="7027791" cy="5275368"/>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C1D970-21FC-F5F9-265D-4058A411B1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B74868-64AB-04F0-245B-A51519F2F229}"/>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9CBDC103-72BD-A986-4B66-5ED06F10652B}"/>
              </a:ext>
            </a:extLst>
          </p:cNvPr>
          <p:cNvSpPr>
            <a:spLocks noGrp="1"/>
          </p:cNvSpPr>
          <p:nvPr>
            <p:ph idx="1"/>
          </p:nvPr>
        </p:nvSpPr>
        <p:spPr>
          <a:xfrm>
            <a:off x="581193" y="1127522"/>
            <a:ext cx="11029615" cy="359250"/>
          </a:xfrm>
        </p:spPr>
        <p:txBody>
          <a:bodyPr/>
          <a:lstStyle/>
          <a:p>
            <a:r>
              <a:rPr lang="en-IN" b="1" u="sng" dirty="0">
                <a:solidFill>
                  <a:schemeClr val="tx1"/>
                </a:solidFill>
              </a:rPr>
              <a:t>Journey to Cloud</a:t>
            </a:r>
            <a:r>
              <a:rPr lang="en-IN" b="1" u="sng" dirty="0">
                <a:solidFill>
                  <a:schemeClr val="tx1"/>
                </a:solidFill>
                <a:latin typeface="Times New Roman" panose="02020603050405020304" pitchFamily="18" charset="0"/>
                <a:cs typeface="Times New Roman" panose="02020603050405020304" pitchFamily="18" charset="0"/>
              </a:rPr>
              <a:t>: </a:t>
            </a:r>
            <a:r>
              <a:rPr lang="en-IN" b="1" u="sng" dirty="0">
                <a:solidFill>
                  <a:schemeClr val="tx1"/>
                </a:solidFill>
              </a:rPr>
              <a:t>Envisioning Your Solution</a:t>
            </a:r>
          </a:p>
        </p:txBody>
      </p:sp>
      <p:pic>
        <p:nvPicPr>
          <p:cNvPr id="5" name="Picture 4">
            <a:extLst>
              <a:ext uri="{FF2B5EF4-FFF2-40B4-BE49-F238E27FC236}">
                <a16:creationId xmlns:a16="http://schemas.microsoft.com/office/drawing/2014/main" id="{83854EC3-D19D-3E2B-6E6E-5F0F215ABE87}"/>
              </a:ext>
            </a:extLst>
          </p:cNvPr>
          <p:cNvPicPr>
            <a:picLocks noChangeAspect="1"/>
          </p:cNvPicPr>
          <p:nvPr/>
        </p:nvPicPr>
        <p:blipFill>
          <a:blip r:embed="rId2"/>
          <a:srcRect t="1401" b="3065"/>
          <a:stretch>
            <a:fillRect/>
          </a:stretch>
        </p:blipFill>
        <p:spPr>
          <a:xfrm>
            <a:off x="2485030" y="1486772"/>
            <a:ext cx="7221939" cy="5328255"/>
          </a:xfrm>
          <a:prstGeom prst="rect">
            <a:avLst/>
          </a:prstGeom>
        </p:spPr>
      </p:pic>
    </p:spTree>
    <p:extLst>
      <p:ext uri="{BB962C8B-B14F-4D97-AF65-F5344CB8AC3E}">
        <p14:creationId xmlns:p14="http://schemas.microsoft.com/office/powerpoint/2010/main" val="7468405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047E96-B1A4-6D51-D111-BC8DE94F05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DC9787-6A0F-5923-B389-92AA38618093}"/>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B1D761CA-1012-76F9-0674-E7B978E0032C}"/>
              </a:ext>
            </a:extLst>
          </p:cNvPr>
          <p:cNvSpPr>
            <a:spLocks noGrp="1"/>
          </p:cNvSpPr>
          <p:nvPr>
            <p:ph idx="1"/>
          </p:nvPr>
        </p:nvSpPr>
        <p:spPr>
          <a:xfrm>
            <a:off x="581192" y="1302026"/>
            <a:ext cx="11029615" cy="359250"/>
          </a:xfrm>
        </p:spPr>
        <p:txBody>
          <a:bodyPr/>
          <a:lstStyle/>
          <a:p>
            <a:r>
              <a:rPr lang="en-IN" b="1" u="sng" dirty="0">
                <a:solidFill>
                  <a:schemeClr val="tx1"/>
                </a:solidFill>
              </a:rPr>
              <a:t>Lab</a:t>
            </a:r>
            <a:r>
              <a:rPr lang="en-IN" b="1" u="sng" dirty="0">
                <a:solidFill>
                  <a:schemeClr val="tx1"/>
                </a:solidFill>
                <a:latin typeface="Times New Roman" panose="02020603050405020304" pitchFamily="18" charset="0"/>
                <a:cs typeface="Times New Roman" panose="02020603050405020304" pitchFamily="18" charset="0"/>
              </a:rPr>
              <a:t>: </a:t>
            </a:r>
            <a:r>
              <a:rPr lang="en-IN" b="1" u="sng" dirty="0">
                <a:solidFill>
                  <a:schemeClr val="tx1"/>
                </a:solidFill>
              </a:rPr>
              <a:t>Retrieval Augmented Generation with </a:t>
            </a:r>
            <a:r>
              <a:rPr lang="en-IN" b="1" u="sng" dirty="0" err="1">
                <a:solidFill>
                  <a:schemeClr val="tx1"/>
                </a:solidFill>
              </a:rPr>
              <a:t>LangChain</a:t>
            </a:r>
            <a:endParaRPr lang="en-IN" b="1" u="sng" dirty="0">
              <a:solidFill>
                <a:schemeClr val="tx1"/>
              </a:solidFill>
            </a:endParaRPr>
          </a:p>
        </p:txBody>
      </p:sp>
      <p:pic>
        <p:nvPicPr>
          <p:cNvPr id="5" name="Picture 4">
            <a:extLst>
              <a:ext uri="{FF2B5EF4-FFF2-40B4-BE49-F238E27FC236}">
                <a16:creationId xmlns:a16="http://schemas.microsoft.com/office/drawing/2014/main" id="{910C04DB-C512-986E-3050-98B50CD456BE}"/>
              </a:ext>
            </a:extLst>
          </p:cNvPr>
          <p:cNvPicPr>
            <a:picLocks noChangeAspect="1"/>
          </p:cNvPicPr>
          <p:nvPr/>
        </p:nvPicPr>
        <p:blipFill>
          <a:blip r:embed="rId2"/>
          <a:srcRect t="4567" r="5891" b="20325"/>
          <a:stretch>
            <a:fillRect/>
          </a:stretch>
        </p:blipFill>
        <p:spPr>
          <a:xfrm>
            <a:off x="1950532" y="1661276"/>
            <a:ext cx="8290936" cy="5113132"/>
          </a:xfrm>
          <a:prstGeom prst="rect">
            <a:avLst/>
          </a:prstGeom>
        </p:spPr>
      </p:pic>
    </p:spTree>
    <p:extLst>
      <p:ext uri="{BB962C8B-B14F-4D97-AF65-F5344CB8AC3E}">
        <p14:creationId xmlns:p14="http://schemas.microsoft.com/office/powerpoint/2010/main" val="1906526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solidFill>
                  <a:schemeClr val="tx1"/>
                </a:solidFill>
                <a:latin typeface="Arial"/>
                <a:ea typeface="+mn-lt"/>
                <a:cs typeface="Arial"/>
              </a:rPr>
              <a:t>Problem Statement</a:t>
            </a:r>
            <a:endParaRPr lang="en-US" dirty="0">
              <a:solidFill>
                <a:schemeClr val="tx1"/>
              </a:solidFill>
              <a:latin typeface="Arial"/>
              <a:cs typeface="Arial"/>
            </a:endParaRPr>
          </a:p>
          <a:p>
            <a:pPr marL="305435" indent="-305435"/>
            <a:r>
              <a:rPr lang="en-US" sz="2000" b="1" dirty="0">
                <a:solidFill>
                  <a:schemeClr val="tx1"/>
                </a:solidFill>
                <a:latin typeface="Arial"/>
                <a:ea typeface="+mn-lt"/>
                <a:cs typeface="Arial"/>
              </a:rPr>
              <a:t>Proposed System/Solution</a:t>
            </a:r>
            <a:endParaRPr lang="en-US" dirty="0">
              <a:solidFill>
                <a:schemeClr val="tx1"/>
              </a:solidFill>
              <a:latin typeface="Arial"/>
              <a:cs typeface="Arial"/>
            </a:endParaRPr>
          </a:p>
          <a:p>
            <a:pPr marL="305435" indent="-305435"/>
            <a:r>
              <a:rPr lang="en-US" sz="2000" b="1" dirty="0">
                <a:solidFill>
                  <a:schemeClr val="tx1"/>
                </a:solidFill>
                <a:latin typeface="Arial"/>
                <a:ea typeface="+mn-lt"/>
                <a:cs typeface="Calibri"/>
              </a:rPr>
              <a:t>System </a:t>
            </a:r>
            <a:r>
              <a:rPr lang="en-US" sz="2000" b="1" dirty="0">
                <a:solidFill>
                  <a:schemeClr val="tx1"/>
                </a:solidFill>
                <a:latin typeface="Arial"/>
                <a:ea typeface="+mn-lt"/>
                <a:cs typeface="+mn-lt"/>
              </a:rPr>
              <a:t>Development Approach </a:t>
            </a:r>
            <a:r>
              <a:rPr lang="en-US" sz="2000" dirty="0">
                <a:solidFill>
                  <a:schemeClr val="tx1"/>
                </a:solidFill>
                <a:latin typeface="Arial"/>
                <a:ea typeface="+mn-lt"/>
                <a:cs typeface="+mn-lt"/>
              </a:rPr>
              <a:t>(Technology Used) </a:t>
            </a:r>
            <a:endParaRPr lang="en-US" dirty="0">
              <a:solidFill>
                <a:schemeClr val="tx1"/>
              </a:solidFill>
              <a:latin typeface="Arial"/>
              <a:ea typeface="+mn-lt"/>
              <a:cs typeface="+mn-lt"/>
            </a:endParaRPr>
          </a:p>
          <a:p>
            <a:pPr marL="305435" indent="-305435"/>
            <a:r>
              <a:rPr lang="en-US" sz="2000" b="1" dirty="0">
                <a:solidFill>
                  <a:schemeClr val="tx1"/>
                </a:solidFill>
                <a:latin typeface="Arial"/>
                <a:ea typeface="+mn-lt"/>
                <a:cs typeface="+mn-lt"/>
              </a:rPr>
              <a:t>Algorithm &amp; Deployment  </a:t>
            </a:r>
            <a:endParaRPr lang="en-US" dirty="0">
              <a:solidFill>
                <a:schemeClr val="tx1"/>
              </a:solidFill>
              <a:latin typeface="Arial"/>
              <a:cs typeface="Calibri"/>
            </a:endParaRPr>
          </a:p>
          <a:p>
            <a:pPr marL="305435" indent="-305435"/>
            <a:r>
              <a:rPr lang="en-US" sz="2000" b="1" dirty="0">
                <a:solidFill>
                  <a:schemeClr val="tx1"/>
                </a:solidFill>
                <a:latin typeface="Arial"/>
                <a:ea typeface="+mn-lt"/>
                <a:cs typeface="Arial"/>
              </a:rPr>
              <a:t>Result (Output Image)</a:t>
            </a:r>
          </a:p>
          <a:p>
            <a:pPr marL="305435" indent="-305435"/>
            <a:r>
              <a:rPr lang="en-US" sz="2000" b="1" dirty="0">
                <a:solidFill>
                  <a:schemeClr val="tx1"/>
                </a:solidFill>
                <a:latin typeface="Arial"/>
                <a:ea typeface="+mn-lt"/>
                <a:cs typeface="Arial"/>
              </a:rPr>
              <a:t>Conclusion</a:t>
            </a:r>
            <a:endParaRPr lang="en-US" dirty="0">
              <a:solidFill>
                <a:schemeClr val="tx1"/>
              </a:solidFill>
              <a:latin typeface="Arial"/>
              <a:cs typeface="Arial"/>
            </a:endParaRPr>
          </a:p>
          <a:p>
            <a:pPr marL="305435" indent="-305435"/>
            <a:r>
              <a:rPr lang="en-US" sz="2000" b="1" dirty="0">
                <a:solidFill>
                  <a:schemeClr val="tx1"/>
                </a:solidFill>
                <a:latin typeface="Arial"/>
                <a:ea typeface="+mn-lt"/>
                <a:cs typeface="Arial"/>
              </a:rPr>
              <a:t>Future Scope</a:t>
            </a:r>
          </a:p>
          <a:p>
            <a:pPr marL="305435" indent="-305435"/>
            <a:r>
              <a:rPr lang="en-US" sz="2000" b="1" dirty="0">
                <a:solidFill>
                  <a:schemeClr val="tx1"/>
                </a:solidFill>
                <a:latin typeface="Arial"/>
                <a:ea typeface="+mn-lt"/>
                <a:cs typeface="Arial"/>
              </a:rPr>
              <a:t>References</a:t>
            </a:r>
            <a:endParaRPr lang="en-US" dirty="0">
              <a:solidFill>
                <a:schemeClr val="tx1"/>
              </a:solidFill>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400" dirty="0">
                <a:solidFill>
                  <a:schemeClr val="tx1"/>
                </a:solidFill>
              </a:rPr>
              <a:t>The challenge is to design a machine learning model capable of detecting and classifying various faults in a power distribution system. Using electrical measurement data such as voltage and current phasors, the model should accurately differentiate between normal operating conditions and multiple fault types, including line-to-ground, line-to-line, and three-phase faults. The primary objective is to achieve rapid and precise fault identification to ensure the stability and reliability of the power grid.</a:t>
            </a:r>
            <a:endParaRPr lang="en-IN" sz="1400" dirty="0">
              <a:solidFill>
                <a:schemeClr val="tx1"/>
              </a:solidFill>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232452"/>
            <a:ext cx="11613485" cy="5418899"/>
          </a:xfrm>
        </p:spPr>
        <p:txBody>
          <a:bodyPr vert="horz" lIns="91440" tIns="45720" rIns="91440" bIns="45720" rtlCol="0" anchor="ctr">
            <a:noAutofit/>
          </a:bodyPr>
          <a:lstStyle/>
          <a:p>
            <a:pPr marL="0" indent="0">
              <a:buNone/>
            </a:pPr>
            <a:endParaRPr lang="en-IN" sz="1200" b="1" dirty="0">
              <a:latin typeface="Calibri"/>
              <a:cs typeface="Calibri"/>
            </a:endParaRPr>
          </a:p>
          <a:p>
            <a:pPr marL="305435" indent="-305435"/>
            <a:r>
              <a:rPr lang="en-US" sz="1800" b="1" dirty="0">
                <a:solidFill>
                  <a:schemeClr val="tx1"/>
                </a:solidFill>
                <a:latin typeface="Calibri"/>
                <a:ea typeface="+mn-lt"/>
                <a:cs typeface="+mn-lt"/>
              </a:rPr>
              <a:t>Develop a machine learning model that classifies power system faults using the dataset provided. The model will process electrical measurements to identify the type of fault rapidly and accurately. This classification will help automate fault detection and assist in quicker recovery actions, ensuring system reliability.</a:t>
            </a:r>
          </a:p>
          <a:p>
            <a:pPr marL="305435" indent="-305435"/>
            <a:endParaRPr lang="en-US" sz="1800" b="1" dirty="0">
              <a:solidFill>
                <a:schemeClr val="tx1"/>
              </a:solidFill>
              <a:latin typeface="Calibri"/>
              <a:ea typeface="+mn-lt"/>
              <a:cs typeface="+mn-lt"/>
            </a:endParaRPr>
          </a:p>
          <a:p>
            <a:pPr marL="305435" indent="-305435"/>
            <a:r>
              <a:rPr lang="en-IN" sz="1800" b="1" dirty="0">
                <a:solidFill>
                  <a:schemeClr val="tx1"/>
                </a:solidFill>
                <a:latin typeface="Calibri"/>
                <a:ea typeface="+mn-lt"/>
                <a:cs typeface="+mn-lt"/>
              </a:rPr>
              <a:t>Key components:</a:t>
            </a:r>
          </a:p>
          <a:p>
            <a:pPr>
              <a:buFont typeface="Wingdings" panose="05000000000000000000" pitchFamily="2" charset="2"/>
              <a:buChar char="Ø"/>
            </a:pPr>
            <a:r>
              <a:rPr lang="en-IN" sz="1800" dirty="0">
                <a:solidFill>
                  <a:schemeClr val="tx1"/>
                </a:solidFill>
                <a:latin typeface="Calibri"/>
                <a:ea typeface="+mn-lt"/>
                <a:cs typeface="+mn-lt"/>
              </a:rPr>
              <a:t>Data Collection: Use the Kaggle dataset on power system faults.</a:t>
            </a:r>
          </a:p>
          <a:p>
            <a:pPr>
              <a:buFont typeface="Wingdings" panose="05000000000000000000" pitchFamily="2" charset="2"/>
              <a:buChar char="Ø"/>
            </a:pPr>
            <a:endParaRPr lang="en-IN" sz="1800" dirty="0">
              <a:solidFill>
                <a:schemeClr val="tx1"/>
              </a:solidFill>
              <a:latin typeface="Calibri"/>
              <a:ea typeface="+mn-lt"/>
              <a:cs typeface="+mn-lt"/>
            </a:endParaRPr>
          </a:p>
          <a:p>
            <a:pPr>
              <a:buFont typeface="Wingdings" panose="05000000000000000000" pitchFamily="2" charset="2"/>
              <a:buChar char="Ø"/>
            </a:pPr>
            <a:r>
              <a:rPr lang="en-IN" sz="1800" dirty="0">
                <a:solidFill>
                  <a:schemeClr val="tx1"/>
                </a:solidFill>
                <a:latin typeface="Calibri"/>
                <a:ea typeface="+mn-lt"/>
                <a:cs typeface="+mn-lt"/>
              </a:rPr>
              <a:t>Preprocessing: Clean and normalize the dataset.</a:t>
            </a:r>
          </a:p>
          <a:p>
            <a:pPr>
              <a:buFont typeface="Wingdings" panose="05000000000000000000" pitchFamily="2" charset="2"/>
              <a:buChar char="Ø"/>
            </a:pPr>
            <a:endParaRPr lang="en-IN" sz="1800" dirty="0">
              <a:solidFill>
                <a:schemeClr val="tx1"/>
              </a:solidFill>
              <a:latin typeface="Calibri"/>
              <a:ea typeface="+mn-lt"/>
              <a:cs typeface="+mn-lt"/>
            </a:endParaRPr>
          </a:p>
          <a:p>
            <a:pPr>
              <a:buFont typeface="Wingdings" panose="05000000000000000000" pitchFamily="2" charset="2"/>
              <a:buChar char="Ø"/>
            </a:pPr>
            <a:r>
              <a:rPr lang="en-IN" sz="1800" dirty="0">
                <a:solidFill>
                  <a:schemeClr val="tx1"/>
                </a:solidFill>
                <a:latin typeface="Calibri"/>
                <a:ea typeface="+mn-lt"/>
                <a:cs typeface="+mn-lt"/>
              </a:rPr>
              <a:t>Model Training: Train a classification model (e.g., Decision Tree, Random Forest, or SVM).</a:t>
            </a:r>
          </a:p>
          <a:p>
            <a:pPr>
              <a:buFont typeface="Wingdings" panose="05000000000000000000" pitchFamily="2" charset="2"/>
              <a:buChar char="Ø"/>
            </a:pPr>
            <a:endParaRPr lang="en-IN" sz="1800" dirty="0">
              <a:solidFill>
                <a:schemeClr val="tx1"/>
              </a:solidFill>
              <a:latin typeface="Calibri"/>
              <a:ea typeface="+mn-lt"/>
              <a:cs typeface="+mn-lt"/>
            </a:endParaRPr>
          </a:p>
          <a:p>
            <a:pPr>
              <a:buFont typeface="Wingdings" panose="05000000000000000000" pitchFamily="2" charset="2"/>
              <a:buChar char="Ø"/>
            </a:pPr>
            <a:r>
              <a:rPr lang="en-IN" sz="1800" dirty="0">
                <a:solidFill>
                  <a:schemeClr val="tx1"/>
                </a:solidFill>
                <a:latin typeface="Calibri"/>
                <a:ea typeface="+mn-lt"/>
                <a:cs typeface="+mn-lt"/>
              </a:rPr>
              <a:t>Evaluation: Validate the model using accuracy, precision, recall, and F1-score.</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0" indent="0">
              <a:buNone/>
            </a:pPr>
            <a:r>
              <a:rPr lang="en-US" sz="2000" b="1" dirty="0">
                <a:solidFill>
                  <a:schemeClr val="tx1"/>
                </a:solidFill>
              </a:rPr>
              <a:t>The "System Approach" section outlines the overall strategy and methodology for developing and implementing the power system fault detection and classification. Here's a suggested structure for this section</a:t>
            </a:r>
            <a:r>
              <a:rPr lang="en-US" sz="2000" b="1" dirty="0">
                <a:solidFill>
                  <a:schemeClr val="tx1"/>
                </a:solidFill>
                <a:latin typeface="Times New Roman" panose="02020603050405020304" pitchFamily="18" charset="0"/>
                <a:cs typeface="Times New Roman" panose="02020603050405020304" pitchFamily="18" charset="0"/>
              </a:rPr>
              <a:t>:</a:t>
            </a:r>
          </a:p>
          <a:p>
            <a:pPr marL="0" indent="0">
              <a:buNone/>
            </a:pPr>
            <a:endParaRPr lang="en-US" sz="2000" b="1" dirty="0">
              <a:solidFill>
                <a:schemeClr val="tx1"/>
              </a:solidFill>
            </a:endParaRPr>
          </a:p>
          <a:p>
            <a:r>
              <a:rPr lang="en-US" sz="2000" b="1" dirty="0">
                <a:solidFill>
                  <a:schemeClr val="tx1"/>
                </a:solidFill>
              </a:rPr>
              <a:t>System requirements</a:t>
            </a:r>
            <a:r>
              <a:rPr lang="en-US" sz="2000" b="1" dirty="0">
                <a:solidFill>
                  <a:schemeClr val="tx1"/>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2000" dirty="0">
                <a:solidFill>
                  <a:schemeClr val="tx1"/>
                </a:solidFill>
              </a:rPr>
              <a:t>IBM Cloud(mandatory)</a:t>
            </a:r>
          </a:p>
          <a:p>
            <a:pPr>
              <a:buFont typeface="Wingdings" panose="05000000000000000000" pitchFamily="2" charset="2"/>
              <a:buChar char="Ø"/>
            </a:pPr>
            <a:r>
              <a:rPr lang="en-US" sz="2000" dirty="0">
                <a:solidFill>
                  <a:schemeClr val="tx1"/>
                </a:solidFill>
              </a:rPr>
              <a:t>IBM Watson studio for model development and deployment</a:t>
            </a:r>
          </a:p>
          <a:p>
            <a:pPr>
              <a:buFont typeface="Wingdings" panose="05000000000000000000" pitchFamily="2" charset="2"/>
              <a:buChar char="Ø"/>
            </a:pPr>
            <a:r>
              <a:rPr lang="en-US" sz="2000" dirty="0">
                <a:solidFill>
                  <a:schemeClr val="tx1"/>
                </a:solidFill>
              </a:rPr>
              <a:t>IBM cloud object storage for dataset handling</a:t>
            </a:r>
            <a:endParaRPr lang="en-IN" sz="2000" dirty="0">
              <a:solidFill>
                <a:schemeClr val="tx1"/>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a:bodyPr>
          <a:lstStyle/>
          <a:p>
            <a:r>
              <a:rPr lang="en-IN" sz="2200" b="1" dirty="0">
                <a:solidFill>
                  <a:schemeClr val="tx1"/>
                </a:solidFill>
                <a:ea typeface="+mn-lt"/>
                <a:cs typeface="+mn-lt"/>
              </a:rPr>
              <a:t>Algorithm Selection</a:t>
            </a:r>
            <a:r>
              <a:rPr lang="en-IN" sz="2200" b="1" dirty="0">
                <a:solidFill>
                  <a:schemeClr val="tx1"/>
                </a:solidFill>
                <a:latin typeface="Times New Roman" panose="02020603050405020304" pitchFamily="18" charset="0"/>
                <a:ea typeface="+mn-lt"/>
                <a:cs typeface="Times New Roman" panose="02020603050405020304" pitchFamily="18" charset="0"/>
              </a:rPr>
              <a:t>:</a:t>
            </a:r>
          </a:p>
          <a:p>
            <a:pPr marL="0" indent="0">
              <a:buNone/>
            </a:pPr>
            <a:r>
              <a:rPr lang="en-IN" sz="2200" dirty="0">
                <a:solidFill>
                  <a:schemeClr val="tx1"/>
                </a:solidFill>
                <a:ea typeface="+mn-lt"/>
                <a:cs typeface="+mn-lt"/>
              </a:rPr>
              <a:t>		Random Forest Classifier (or SVM based on performance)</a:t>
            </a:r>
          </a:p>
          <a:p>
            <a:r>
              <a:rPr lang="en-IN" sz="2200" b="1" dirty="0">
                <a:solidFill>
                  <a:schemeClr val="tx1"/>
                </a:solidFill>
                <a:ea typeface="+mn-lt"/>
                <a:cs typeface="+mn-lt"/>
              </a:rPr>
              <a:t>Data Input</a:t>
            </a:r>
            <a:r>
              <a:rPr lang="en-IN" sz="2200" b="1" dirty="0">
                <a:solidFill>
                  <a:schemeClr val="tx1"/>
                </a:solidFill>
                <a:latin typeface="Times New Roman" panose="02020603050405020304" pitchFamily="18" charset="0"/>
                <a:ea typeface="+mn-lt"/>
                <a:cs typeface="Times New Roman" panose="02020603050405020304" pitchFamily="18" charset="0"/>
              </a:rPr>
              <a:t>:</a:t>
            </a:r>
            <a:endParaRPr lang="en-IN" sz="2200" b="1" dirty="0">
              <a:solidFill>
                <a:schemeClr val="tx1"/>
              </a:solidFill>
              <a:ea typeface="+mn-lt"/>
              <a:cs typeface="+mn-lt"/>
            </a:endParaRPr>
          </a:p>
          <a:p>
            <a:pPr marL="0" indent="0">
              <a:buNone/>
            </a:pPr>
            <a:r>
              <a:rPr lang="en-IN" sz="2200" dirty="0">
                <a:solidFill>
                  <a:schemeClr val="tx1"/>
                </a:solidFill>
                <a:ea typeface="+mn-lt"/>
                <a:cs typeface="+mn-lt"/>
              </a:rPr>
              <a:t>		Voltage, current, and phasor measurements from the dataset.</a:t>
            </a:r>
          </a:p>
          <a:p>
            <a:r>
              <a:rPr lang="en-IN" sz="2200" b="1" dirty="0">
                <a:solidFill>
                  <a:schemeClr val="tx1"/>
                </a:solidFill>
                <a:ea typeface="+mn-lt"/>
                <a:cs typeface="+mn-lt"/>
              </a:rPr>
              <a:t>Training Process</a:t>
            </a:r>
            <a:r>
              <a:rPr lang="en-IN" sz="2200" b="1" dirty="0">
                <a:solidFill>
                  <a:schemeClr val="tx1"/>
                </a:solidFill>
                <a:latin typeface="Times New Roman" panose="02020603050405020304" pitchFamily="18" charset="0"/>
                <a:ea typeface="+mn-lt"/>
                <a:cs typeface="Times New Roman" panose="02020603050405020304" pitchFamily="18" charset="0"/>
              </a:rPr>
              <a:t>:</a:t>
            </a:r>
            <a:r>
              <a:rPr lang="en-IN" sz="2200" dirty="0">
                <a:solidFill>
                  <a:schemeClr val="tx1"/>
                </a:solidFill>
                <a:ea typeface="+mn-lt"/>
                <a:cs typeface="+mn-lt"/>
              </a:rPr>
              <a:t> </a:t>
            </a:r>
          </a:p>
          <a:p>
            <a:pPr marL="0" indent="0">
              <a:buNone/>
            </a:pPr>
            <a:r>
              <a:rPr lang="en-IN" sz="2200" dirty="0">
                <a:solidFill>
                  <a:schemeClr val="tx1"/>
                </a:solidFill>
                <a:ea typeface="+mn-lt"/>
                <a:cs typeface="+mn-lt"/>
              </a:rPr>
              <a:t>		Supervised learning using labelled fault types.</a:t>
            </a:r>
          </a:p>
          <a:p>
            <a:r>
              <a:rPr lang="en-IN" sz="2200" b="1" dirty="0">
                <a:solidFill>
                  <a:schemeClr val="tx1"/>
                </a:solidFill>
                <a:ea typeface="+mn-lt"/>
                <a:cs typeface="+mn-lt"/>
              </a:rPr>
              <a:t>Prediction Process</a:t>
            </a:r>
            <a:r>
              <a:rPr lang="en-IN" sz="2200" b="1" dirty="0">
                <a:solidFill>
                  <a:schemeClr val="tx1"/>
                </a:solidFill>
                <a:latin typeface="Times New Roman" panose="02020603050405020304" pitchFamily="18" charset="0"/>
                <a:ea typeface="+mn-lt"/>
                <a:cs typeface="Times New Roman" panose="02020603050405020304" pitchFamily="18" charset="0"/>
              </a:rPr>
              <a:t>:</a:t>
            </a:r>
            <a:endParaRPr lang="en-IN" sz="2200" b="1" dirty="0">
              <a:solidFill>
                <a:schemeClr val="tx1"/>
              </a:solidFill>
              <a:ea typeface="+mn-lt"/>
              <a:cs typeface="+mn-lt"/>
            </a:endParaRPr>
          </a:p>
          <a:p>
            <a:pPr marL="0" indent="0">
              <a:buNone/>
            </a:pPr>
            <a:r>
              <a:rPr lang="en-IN" sz="2200" dirty="0">
                <a:solidFill>
                  <a:schemeClr val="tx1"/>
                </a:solidFill>
                <a:ea typeface="+mn-lt"/>
                <a:cs typeface="+mn-lt"/>
              </a:rPr>
              <a:t>		Model deployed on IBM Watson Studio with API endpoint for real-time predictions.</a:t>
            </a:r>
            <a:endParaRPr lang="en-IN" sz="2200" dirty="0">
              <a:solidFill>
                <a:schemeClr val="tx1"/>
              </a:solidFill>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7" name="Picture 6">
            <a:extLst>
              <a:ext uri="{FF2B5EF4-FFF2-40B4-BE49-F238E27FC236}">
                <a16:creationId xmlns:a16="http://schemas.microsoft.com/office/drawing/2014/main" id="{CBE9570C-2E89-2AB7-3960-89FC58AB3868}"/>
              </a:ext>
            </a:extLst>
          </p:cNvPr>
          <p:cNvPicPr>
            <a:picLocks noChangeAspect="1"/>
          </p:cNvPicPr>
          <p:nvPr/>
        </p:nvPicPr>
        <p:blipFill>
          <a:blip r:embed="rId2"/>
          <a:srcRect t="8842" b="4594"/>
          <a:stretch>
            <a:fillRect/>
          </a:stretch>
        </p:blipFill>
        <p:spPr>
          <a:xfrm>
            <a:off x="778043" y="1232452"/>
            <a:ext cx="10635913" cy="5178862"/>
          </a:xfrm>
          <a:prstGeom prst="rect">
            <a:avLst/>
          </a:prstGeom>
          <a:ln w="19050">
            <a:solidFill>
              <a:schemeClr val="tx1"/>
            </a:solidFill>
          </a:ln>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F6BEB9-D1D5-3BE1-DC33-B0A435AD0815}"/>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63FC666C-C011-32D2-4381-BB5C25739218}"/>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Picture 2">
            <a:extLst>
              <a:ext uri="{FF2B5EF4-FFF2-40B4-BE49-F238E27FC236}">
                <a16:creationId xmlns:a16="http://schemas.microsoft.com/office/drawing/2014/main" id="{B4D1837F-875F-DCF0-25C3-9E0D5A9F4887}"/>
              </a:ext>
            </a:extLst>
          </p:cNvPr>
          <p:cNvPicPr>
            <a:picLocks noChangeAspect="1"/>
          </p:cNvPicPr>
          <p:nvPr/>
        </p:nvPicPr>
        <p:blipFill>
          <a:blip r:embed="rId2"/>
          <a:srcRect t="9160" b="4733"/>
          <a:stretch>
            <a:fillRect/>
          </a:stretch>
        </p:blipFill>
        <p:spPr>
          <a:xfrm>
            <a:off x="796050" y="1232452"/>
            <a:ext cx="10599899" cy="5134073"/>
          </a:xfrm>
          <a:prstGeom prst="rect">
            <a:avLst/>
          </a:prstGeom>
          <a:ln w="19050">
            <a:solidFill>
              <a:schemeClr val="tx1"/>
            </a:solidFill>
          </a:ln>
        </p:spPr>
      </p:pic>
    </p:spTree>
    <p:extLst>
      <p:ext uri="{BB962C8B-B14F-4D97-AF65-F5344CB8AC3E}">
        <p14:creationId xmlns:p14="http://schemas.microsoft.com/office/powerpoint/2010/main" val="895638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4A6A20-96EE-020C-C555-9A13B3FA310C}"/>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A6B8901C-D943-F9AB-A15D-7E2D7275ABC5}"/>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Picture 2">
            <a:extLst>
              <a:ext uri="{FF2B5EF4-FFF2-40B4-BE49-F238E27FC236}">
                <a16:creationId xmlns:a16="http://schemas.microsoft.com/office/drawing/2014/main" id="{E47ED876-F12F-B505-0AF7-3187CCCEF94E}"/>
              </a:ext>
            </a:extLst>
          </p:cNvPr>
          <p:cNvPicPr>
            <a:picLocks noChangeAspect="1"/>
          </p:cNvPicPr>
          <p:nvPr/>
        </p:nvPicPr>
        <p:blipFill>
          <a:blip r:embed="rId2"/>
          <a:srcRect t="9160" b="4834"/>
          <a:stretch>
            <a:fillRect/>
          </a:stretch>
        </p:blipFill>
        <p:spPr>
          <a:xfrm>
            <a:off x="752111" y="1232452"/>
            <a:ext cx="10687778" cy="5170518"/>
          </a:xfrm>
          <a:prstGeom prst="rect">
            <a:avLst/>
          </a:prstGeom>
          <a:ln w="19050">
            <a:solidFill>
              <a:schemeClr val="tx1"/>
            </a:solidFill>
          </a:ln>
        </p:spPr>
      </p:pic>
    </p:spTree>
    <p:extLst>
      <p:ext uri="{BB962C8B-B14F-4D97-AF65-F5344CB8AC3E}">
        <p14:creationId xmlns:p14="http://schemas.microsoft.com/office/powerpoint/2010/main" val="371269631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58</TotalTime>
  <Words>669</Words>
  <Application>Microsoft Office PowerPoint</Application>
  <PresentationFormat>Widescreen</PresentationFormat>
  <Paragraphs>62</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Calibri Light</vt:lpstr>
      <vt:lpstr>Franklin Gothic Book</vt:lpstr>
      <vt:lpstr>Franklin Gothic Demi</vt:lpstr>
      <vt:lpstr>Times New Roman</vt:lpstr>
      <vt:lpstr>Wingdings</vt:lpstr>
      <vt:lpstr>Wingdings 2</vt:lpstr>
      <vt:lpstr>DividendVTI</vt:lpstr>
      <vt:lpstr>Power system fault detection and classification using machine learning</vt:lpstr>
      <vt:lpstr>OUTLINE</vt:lpstr>
      <vt:lpstr>Problem Statement</vt:lpstr>
      <vt:lpstr>Proposed Solution</vt:lpstr>
      <vt:lpstr>System  Approach</vt:lpstr>
      <vt:lpstr>Algorithm &amp; Deployment</vt:lpstr>
      <vt:lpstr>Result</vt:lpstr>
      <vt:lpstr>Result</vt:lpstr>
      <vt:lpstr>Result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Krishna Pranab Chatterjee</cp:lastModifiedBy>
  <cp:revision>25</cp:revision>
  <dcterms:created xsi:type="dcterms:W3CDTF">2021-05-26T16:50:10Z</dcterms:created>
  <dcterms:modified xsi:type="dcterms:W3CDTF">2025-08-03T20:30:36Z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