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</p:sldMasterIdLst>
  <p:notesMasterIdLst>
    <p:notesMasterId r:id="rId60"/>
  </p:notesMasterIdLst>
  <p:sldIdLst>
    <p:sldId id="257" r:id="rId2"/>
    <p:sldId id="592" r:id="rId3"/>
    <p:sldId id="454" r:id="rId4"/>
    <p:sldId id="455" r:id="rId5"/>
    <p:sldId id="456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8" r:id="rId21"/>
    <p:sldId id="549" r:id="rId22"/>
    <p:sldId id="550" r:id="rId23"/>
    <p:sldId id="551" r:id="rId24"/>
    <p:sldId id="552" r:id="rId25"/>
    <p:sldId id="554" r:id="rId26"/>
    <p:sldId id="555" r:id="rId27"/>
    <p:sldId id="556" r:id="rId28"/>
    <p:sldId id="557" r:id="rId29"/>
    <p:sldId id="558" r:id="rId30"/>
    <p:sldId id="559" r:id="rId31"/>
    <p:sldId id="594" r:id="rId32"/>
    <p:sldId id="595" r:id="rId33"/>
    <p:sldId id="560" r:id="rId34"/>
    <p:sldId id="357" r:id="rId35"/>
    <p:sldId id="561" r:id="rId36"/>
    <p:sldId id="562" r:id="rId37"/>
    <p:sldId id="563" r:id="rId38"/>
    <p:sldId id="564" r:id="rId39"/>
    <p:sldId id="341" r:id="rId40"/>
    <p:sldId id="565" r:id="rId41"/>
    <p:sldId id="566" r:id="rId42"/>
    <p:sldId id="342" r:id="rId43"/>
    <p:sldId id="343" r:id="rId44"/>
    <p:sldId id="344" r:id="rId45"/>
    <p:sldId id="345" r:id="rId46"/>
    <p:sldId id="346" r:id="rId47"/>
    <p:sldId id="567" r:id="rId48"/>
    <p:sldId id="568" r:id="rId49"/>
    <p:sldId id="569" r:id="rId50"/>
    <p:sldId id="570" r:id="rId51"/>
    <p:sldId id="501" r:id="rId52"/>
    <p:sldId id="503" r:id="rId53"/>
    <p:sldId id="504" r:id="rId54"/>
    <p:sldId id="505" r:id="rId55"/>
    <p:sldId id="506" r:id="rId56"/>
    <p:sldId id="591" r:id="rId57"/>
    <p:sldId id="429" r:id="rId58"/>
    <p:sldId id="409" r:id="rId59"/>
  </p:sldIdLst>
  <p:sldSz cx="9144000" cy="6858000" type="screen4x3"/>
  <p:notesSz cx="7315200" cy="96012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3"/>
    <p:restoredTop sz="94689"/>
  </p:normalViewPr>
  <p:slideViewPr>
    <p:cSldViewPr snapToGrid="0" snapToObjects="1">
      <p:cViewPr varScale="1">
        <p:scale>
          <a:sx n="125" d="100"/>
          <a:sy n="125" d="100"/>
        </p:scale>
        <p:origin x="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77F54-0743-D74B-99D2-1D0194725135}" type="datetimeFigureOut">
              <a:rPr lang="it-IT" smtClean="0"/>
              <a:t>05/03/25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0319-445F-2E41-B235-5C60777979A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3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complete the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C8A81-0EEA-C440-BAF0-F3164D4F1D2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54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datamburri@unisannio.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F0319-445F-2E41-B235-5C60777979A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74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A74B3-D49D-CF48-A9D6-E5E53CB5FBE0}" type="slidenum">
              <a:rPr lang="en-US"/>
              <a:pPr/>
              <a:t>51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61226"/>
            <a:ext cx="5367130" cy="4320213"/>
          </a:xfrm>
        </p:spPr>
        <p:txBody>
          <a:bodyPr/>
          <a:lstStyle/>
          <a:p>
            <a:endParaRPr lang="en-CA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5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A74B3-D49D-CF48-A9D6-E5E53CB5FBE0}" type="slidenum">
              <a:rPr lang="en-US"/>
              <a:pPr/>
              <a:t>52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61226"/>
            <a:ext cx="5367130" cy="4320213"/>
          </a:xfrm>
        </p:spPr>
        <p:txBody>
          <a:bodyPr/>
          <a:lstStyle/>
          <a:p>
            <a:endParaRPr lang="en-CA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5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Evaluation in information-retrieval</a:t>
            </a:r>
          </a:p>
          <a:p>
            <a:endParaRPr lang="en-CA" dirty="0"/>
          </a:p>
          <a:p>
            <a:r>
              <a:rPr lang="en-CA" dirty="0"/>
              <a:t>Other techniques and intro </a:t>
            </a:r>
            <a:r>
              <a:rPr lang="en-CA"/>
              <a:t>here: http</a:t>
            </a:r>
            <a:r>
              <a:rPr lang="en-CA" dirty="0"/>
              <a:t>://</a:t>
            </a:r>
            <a:r>
              <a:rPr lang="en-CA" dirty="0" err="1"/>
              <a:t>www.ics.uci.edu</a:t>
            </a:r>
            <a:r>
              <a:rPr lang="en-CA" dirty="0"/>
              <a:t>/~djp3/classes/2008_01_01_INF141/Lectures/Slides26.pdf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8A81-0EEA-C440-BAF0-F3164D4F1D2F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000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en.wikipedia.org</a:t>
            </a:r>
            <a:r>
              <a:rPr lang="it-IT" dirty="0"/>
              <a:t>/</a:t>
            </a:r>
            <a:r>
              <a:rPr lang="it-IT" dirty="0" err="1"/>
              <a:t>wiki</a:t>
            </a:r>
            <a:r>
              <a:rPr lang="it-IT" dirty="0"/>
              <a:t>/</a:t>
            </a:r>
            <a:r>
              <a:rPr lang="it-IT" dirty="0" err="1"/>
              <a:t>Harmonic_mean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C8A81-0EEA-C440-BAF0-F3164D4F1D2F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91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B02D-ADE4-BE40-CA49-AA93BC91E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4A702-0BD0-B879-C321-FC67F2A20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4D85-11C3-0B71-68CB-C4CD375D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7B01-4D59-C340-AC0A-9DFAF9762DC1}" type="datetimeFigureOut">
              <a:rPr lang="en-IT" smtClean="0"/>
              <a:t>05/03/25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B2A9-C4E5-5C58-83F3-1E19B87F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7443-682A-D9CD-0BD5-6C073930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9178-56A0-DD45-BB50-7FF9A4F6C3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8392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19FA-D7C9-2106-C85F-0911C95A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B4A2A-F0A0-928E-1E1D-E625332A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2193-2B3F-6BA3-F6B8-6B90CC49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A1BE-47EA-F729-2541-9246B900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E10B-31CC-D7D0-B42F-37BEDCB1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505E1EDF-8FC7-024D-8297-C6B179318C1A}" type="slidenum">
              <a:rPr lang="en-US" smtClean="0"/>
              <a:pPr>
                <a:defRPr/>
              </a:pPr>
              <a:t>‹#›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5536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E4475-882A-E2A9-5A70-33FCBBBB8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F9450-8D70-927E-1936-380198882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984-F976-80CD-F04B-5D675BCA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CD4D1-EDAF-9F52-CFD5-F41AE8CC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CB97-D973-EAE8-566F-D288DD6A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505E1EDF-8FC7-024D-8297-C6B179318C1A}" type="slidenum">
              <a:rPr lang="en-US" smtClean="0"/>
              <a:pPr>
                <a:defRPr/>
              </a:pPr>
              <a:t>‹#›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839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905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7848600" cy="5029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3994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BD02-CF63-D562-774D-E5458659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853C-87FF-9BDA-7E71-78378CEA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E4D3-26FA-029F-2667-71F0D630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DBF8-EF7C-7923-A962-380465E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01A4F-AB38-3584-BFB2-4DA6F2EF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‹#›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6344-D3CD-C7CA-9C72-22BB7041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B05DF-3FAF-7EF3-E317-C501C07FB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F39B8-1743-3871-3D3E-223DE7AD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4172-5C63-4A77-6061-4DE047A6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6930-977F-29F9-F6BD-2B88F464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DD7B5FF6-491A-964E-93AB-D57DBC5C53F8}" type="slidenum">
              <a:rPr lang="en-US" smtClean="0"/>
              <a:pPr>
                <a:defRPr/>
              </a:pPr>
              <a:t>‹#›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FE61-98DF-652F-F8BA-911E9027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EF9F-DB70-5E24-7FBD-8FCC342C7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B66C-C1FF-02E6-EE31-0911E4DE9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868A0-A48D-8432-A36A-EF68D245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899BA-6B00-C5E9-CD31-E54995C5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5EC20-F5AA-D864-D625-828C3C82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CE614AAA-BF25-7148-BDC7-6FE33B59CBAE}" type="slidenum">
              <a:rPr lang="en-US" smtClean="0"/>
              <a:pPr>
                <a:defRPr/>
              </a:pPr>
              <a:t>‹#›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C916-2DA3-5C01-028B-D7E0C6FD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F12D-B5BD-145A-7E7B-6AFDBDA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05B7-1726-A1E9-7699-1B30282C4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20D10-1B82-BFA0-C3CE-1A772FCBA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FDFF0-4185-8231-B395-E4031BC23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3B9CB-261C-6677-92E6-9057C70E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0ACD6-41DC-3792-9167-577D22C9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BE2F5-93D2-BB2B-3605-DB78AB3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2634852D-7B20-6846-A279-78A029B7513C}" type="slidenum">
              <a:rPr lang="en-US" smtClean="0"/>
              <a:pPr>
                <a:defRPr/>
              </a:pPr>
              <a:t>‹#›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526C-788F-DF3F-276D-468ACC96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E0AF2-C733-C56B-87D3-B4751983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414F9-1BA6-68B3-5BD8-8A9B33E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E40E6-AA5E-28CD-1C2C-F6570278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CFEF3ADD-0D33-8644-B368-A30405120092}" type="slidenum">
              <a:rPr lang="en-US" smtClean="0"/>
              <a:pPr>
                <a:defRPr/>
              </a:pPr>
              <a:t>‹#›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B8AE5-EF3C-33DA-A0A5-3F2A8A66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FBFB5-4D4A-EDBD-0A1D-8DD47838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38BD-8AA1-D701-90DF-221415CE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0D65E5FF-0279-0442-8A18-37024F4C050F}" type="slidenum">
              <a:rPr lang="en-US" smtClean="0"/>
              <a:pPr>
                <a:defRPr/>
              </a:pPr>
              <a:t>‹#›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22F3-41D0-05A3-4409-EB0583C6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A0D0-1B23-E071-AF2F-C8A1C6A4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3DA44-0DFA-92FB-486F-6B14CFB79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0A28-277D-65A7-804A-EC95E208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2DFAF-C6C0-D0DB-FFB8-15988AD0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9B59-2B8D-9037-E884-47C2A878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699C865C-6739-4A42-AD40-FB1D738BA492}" type="slidenum">
              <a:rPr lang="en-US" smtClean="0"/>
              <a:pPr>
                <a:defRPr/>
              </a:pPr>
              <a:t>‹#›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5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273A-492D-134E-B69D-3325E34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F6AF7-66C7-5B8C-B506-2CDD3F885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EBE3-0C02-208F-89F6-BFB31A32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02DF-8736-2D0C-037D-95C24522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1134-0FBA-6329-31B2-2FEA71AE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C9823-CBFE-471F-0061-ADDADFEC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895494A3-4942-E847-9882-292A17426E8F}" type="slidenum">
              <a:rPr lang="en-US" smtClean="0"/>
              <a:pPr>
                <a:defRPr/>
              </a:pPr>
              <a:t>‹#›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460E6-0A85-8166-DAC1-C96D2641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95321-B444-687B-AED6-5C479A21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DAD36-A821-EE99-6247-1908EA159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8B2A2-22C6-D2F4-1DBB-48E1CA969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06F4-52C9-2F69-53DE-6061CC58B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- </a:t>
            </a:r>
            <a:fld id="{505E1EDF-8FC7-024D-8297-C6B179318C1A}" type="slidenum">
              <a:rPr lang="en-US" smtClean="0"/>
              <a:pPr>
                <a:defRPr/>
              </a:pPr>
              <a:t>‹#›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atex/templates/ieee-conference-template/grfzhhncsfqn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CA" dirty="0"/>
              <a:t>A beginner’s guide to Data Analytics: Course Intro + Bootstrap Notions!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Damian A. Tamburri, Ph.</a:t>
            </a:r>
            <a:r>
              <a:rPr lang="en-CA"/>
              <a:t>D.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Machine Learning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8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0651"/>
            <a:ext cx="5678488" cy="838200"/>
          </a:xfrm>
        </p:spPr>
        <p:txBody>
          <a:bodyPr>
            <a:normAutofit fontScale="90000"/>
          </a:bodyPr>
          <a:lstStyle/>
          <a:p>
            <a:r>
              <a:rPr lang="de-DE" dirty="0"/>
              <a:t>1.3 Data Mining: Goals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Success</a:t>
            </a:r>
            <a:endParaRPr lang="de-DE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de-DE"/>
              <a:t>Data mining goals:</a:t>
            </a:r>
          </a:p>
          <a:p>
            <a:pPr lvl="1"/>
            <a:r>
              <a:rPr lang="de-DE"/>
              <a:t>Translate the customer's primary objective into a data mining goal, e.g.</a:t>
            </a:r>
          </a:p>
          <a:p>
            <a:pPr lvl="2"/>
            <a:r>
              <a:rPr lang="de-DE"/>
              <a:t>Loyalty program translated into segmentation problem </a:t>
            </a:r>
          </a:p>
          <a:p>
            <a:pPr lvl="2"/>
            <a:r>
              <a:rPr lang="de-DE"/>
              <a:t>Decreasing the attrition rate transformed into classification problem</a:t>
            </a:r>
          </a:p>
          <a:p>
            <a:r>
              <a:rPr lang="de-DE"/>
              <a:t>Data mining success criteria:</a:t>
            </a:r>
          </a:p>
          <a:p>
            <a:pPr lvl="1"/>
            <a:r>
              <a:rPr lang="de-DE"/>
              <a:t>Determine success in technical terms</a:t>
            </a:r>
          </a:p>
          <a:p>
            <a:pPr lvl="2"/>
            <a:r>
              <a:rPr lang="de-DE"/>
              <a:t>Translate the notion of sucess into confidence, support and lift and other parameteres</a:t>
            </a:r>
          </a:p>
          <a:p>
            <a:pPr lvl="2"/>
            <a:r>
              <a:rPr lang="de-DE"/>
              <a:t>Determine de cost of errors</a:t>
            </a:r>
          </a:p>
          <a:p>
            <a:r>
              <a:rPr lang="de-DE"/>
              <a:t>How do we make the translation?</a:t>
            </a:r>
          </a:p>
        </p:txBody>
      </p:sp>
    </p:spTree>
    <p:extLst>
      <p:ext uri="{BB962C8B-B14F-4D97-AF65-F5344CB8AC3E}">
        <p14:creationId xmlns:p14="http://schemas.microsoft.com/office/powerpoint/2010/main" val="309401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Methodology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8137525" cy="3641725"/>
          </a:xfrm>
        </p:spPr>
        <p:txBody>
          <a:bodyPr/>
          <a:lstStyle/>
          <a:p>
            <a:r>
              <a:rPr lang="es-ES"/>
              <a:t>Which is the methodology to be followed to translate business objectives into data mining objectives?</a:t>
            </a:r>
          </a:p>
          <a:p>
            <a:r>
              <a:rPr lang="es-ES"/>
              <a:t>Unluckily, there is no such methodology. First we have to solve: </a:t>
            </a:r>
          </a:p>
          <a:p>
            <a:pPr lvl="1"/>
            <a:r>
              <a:rPr lang="es-ES"/>
              <a:t>How a business objective is expressed? </a:t>
            </a:r>
          </a:p>
          <a:p>
            <a:pPr lvl="1"/>
            <a:r>
              <a:rPr lang="en-US"/>
              <a:t>What is a data mining goal?</a:t>
            </a:r>
          </a:p>
          <a:p>
            <a:pPr lvl="1"/>
            <a:r>
              <a:rPr lang="en-US"/>
              <a:t>How are data mining goals achieved? </a:t>
            </a:r>
          </a:p>
          <a:p>
            <a:pPr lvl="1"/>
            <a:r>
              <a:rPr lang="en-US"/>
              <a:t>Which are the requirements of data mining functions? 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323850" y="5013325"/>
            <a:ext cx="82804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/>
              <a:t>In order to describe everything in a standard way:</a:t>
            </a:r>
          </a:p>
          <a:p>
            <a:pPr algn="ctr">
              <a:spcBef>
                <a:spcPct val="50000"/>
              </a:spcBef>
            </a:pPr>
            <a:r>
              <a:rPr lang="es-ES" sz="2800" b="1"/>
              <a:t>Conceptualize the problem</a:t>
            </a:r>
          </a:p>
        </p:txBody>
      </p:sp>
    </p:spTree>
    <p:extLst>
      <p:ext uri="{BB962C8B-B14F-4D97-AF65-F5344CB8AC3E}">
        <p14:creationId xmlns:p14="http://schemas.microsoft.com/office/powerpoint/2010/main" val="12065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Conceptualization in other disciplines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8137525" cy="2201863"/>
          </a:xfrm>
        </p:spPr>
        <p:txBody>
          <a:bodyPr/>
          <a:lstStyle/>
          <a:p>
            <a:r>
              <a:rPr lang="es-ES"/>
              <a:t>Data Bases:</a:t>
            </a:r>
          </a:p>
          <a:p>
            <a:pPr lvl="1"/>
            <a:r>
              <a:rPr lang="es-ES"/>
              <a:t>E/R diagrams</a:t>
            </a:r>
          </a:p>
          <a:p>
            <a:pPr lvl="1"/>
            <a:r>
              <a:rPr lang="es-ES"/>
              <a:t>Independent of the domain</a:t>
            </a:r>
          </a:p>
          <a:p>
            <a:pPr lvl="1"/>
            <a:r>
              <a:rPr lang="es-ES"/>
              <a:t>A tool for business understanding and for data base designer</a:t>
            </a:r>
          </a:p>
          <a:p>
            <a:pPr lvl="1"/>
            <a:r>
              <a:rPr lang="es-ES"/>
              <a:t>Translation from E/R to implementation</a:t>
            </a:r>
          </a:p>
        </p:txBody>
      </p:sp>
      <p:sp>
        <p:nvSpPr>
          <p:cNvPr id="334852" name="AutoShape 4"/>
          <p:cNvSpPr>
            <a:spLocks noChangeArrowheads="1"/>
          </p:cNvSpPr>
          <p:nvPr/>
        </p:nvSpPr>
        <p:spPr bwMode="auto">
          <a:xfrm>
            <a:off x="3492500" y="5946775"/>
            <a:ext cx="503238" cy="433388"/>
          </a:xfrm>
          <a:prstGeom prst="can">
            <a:avLst>
              <a:gd name="adj" fmla="val 25000"/>
            </a:avLst>
          </a:prstGeom>
          <a:solidFill>
            <a:srgbClr val="F062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34853" name="AutoShape 5"/>
          <p:cNvSpPr>
            <a:spLocks noChangeArrowheads="1"/>
          </p:cNvSpPr>
          <p:nvPr/>
        </p:nvSpPr>
        <p:spPr bwMode="auto">
          <a:xfrm>
            <a:off x="4427538" y="5875338"/>
            <a:ext cx="503237" cy="433387"/>
          </a:xfrm>
          <a:prstGeom prst="can">
            <a:avLst>
              <a:gd name="adj" fmla="val 25000"/>
            </a:avLst>
          </a:prstGeom>
          <a:solidFill>
            <a:srgbClr val="F062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34854" name="AutoShape 6"/>
          <p:cNvSpPr>
            <a:spLocks noChangeArrowheads="1"/>
          </p:cNvSpPr>
          <p:nvPr/>
        </p:nvSpPr>
        <p:spPr bwMode="auto">
          <a:xfrm>
            <a:off x="5364163" y="5946775"/>
            <a:ext cx="503237" cy="433388"/>
          </a:xfrm>
          <a:prstGeom prst="can">
            <a:avLst>
              <a:gd name="adj" fmla="val 25000"/>
            </a:avLst>
          </a:prstGeom>
          <a:solidFill>
            <a:srgbClr val="F062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3563938" y="5227638"/>
            <a:ext cx="2360612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 Internal Schema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3419475" y="4562475"/>
            <a:ext cx="2590800" cy="376238"/>
          </a:xfrm>
          <a:prstGeom prst="rect">
            <a:avLst/>
          </a:prstGeom>
          <a:solidFill>
            <a:srgbClr val="FAD26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Conceptual Schema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2195513" y="3843338"/>
            <a:ext cx="18732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External view </a:t>
            </a:r>
            <a:r>
              <a:rPr lang="es-ES" sz="1400"/>
              <a:t>1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291138" y="3770313"/>
            <a:ext cx="18732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External view </a:t>
            </a:r>
            <a:r>
              <a:rPr lang="es-ES" sz="1400"/>
              <a:t>n</a:t>
            </a:r>
          </a:p>
        </p:txBody>
      </p:sp>
      <p:sp>
        <p:nvSpPr>
          <p:cNvPr id="334859" name="Line 11"/>
          <p:cNvSpPr>
            <a:spLocks noChangeShapeType="1"/>
          </p:cNvSpPr>
          <p:nvPr/>
        </p:nvSpPr>
        <p:spPr bwMode="auto">
          <a:xfrm>
            <a:off x="3635375" y="4148138"/>
            <a:ext cx="576263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4860" name="Line 12"/>
          <p:cNvSpPr>
            <a:spLocks noChangeShapeType="1"/>
          </p:cNvSpPr>
          <p:nvPr/>
        </p:nvSpPr>
        <p:spPr bwMode="auto">
          <a:xfrm flipH="1">
            <a:off x="5219700" y="4148138"/>
            <a:ext cx="6477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4861" name="Line 13"/>
          <p:cNvSpPr>
            <a:spLocks noChangeShapeType="1"/>
          </p:cNvSpPr>
          <p:nvPr/>
        </p:nvSpPr>
        <p:spPr bwMode="auto">
          <a:xfrm flipH="1">
            <a:off x="4643438" y="486727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4862" name="Line 14"/>
          <p:cNvSpPr>
            <a:spLocks noChangeShapeType="1"/>
          </p:cNvSpPr>
          <p:nvPr/>
        </p:nvSpPr>
        <p:spPr bwMode="auto">
          <a:xfrm>
            <a:off x="3706813" y="5659438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4863" name="Line 15"/>
          <p:cNvSpPr>
            <a:spLocks noChangeShapeType="1"/>
          </p:cNvSpPr>
          <p:nvPr/>
        </p:nvSpPr>
        <p:spPr bwMode="auto">
          <a:xfrm>
            <a:off x="4714875" y="5514975"/>
            <a:ext cx="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4864" name="Line 16"/>
          <p:cNvSpPr>
            <a:spLocks noChangeShapeType="1"/>
          </p:cNvSpPr>
          <p:nvPr/>
        </p:nvSpPr>
        <p:spPr bwMode="auto">
          <a:xfrm>
            <a:off x="5580063" y="5659438"/>
            <a:ext cx="1587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>
            <a:off x="3706813" y="5659438"/>
            <a:ext cx="1587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334866" name="Group 18"/>
          <p:cNvGrpSpPr>
            <a:grpSpLocks/>
          </p:cNvGrpSpPr>
          <p:nvPr/>
        </p:nvGrpSpPr>
        <p:grpSpPr bwMode="auto">
          <a:xfrm>
            <a:off x="1474788" y="3716338"/>
            <a:ext cx="287337" cy="503237"/>
            <a:chOff x="1610" y="890"/>
            <a:chExt cx="181" cy="317"/>
          </a:xfrm>
        </p:grpSpPr>
        <p:sp>
          <p:nvSpPr>
            <p:cNvPr id="334867" name="AutoShape 19"/>
            <p:cNvSpPr>
              <a:spLocks noChangeArrowheads="1"/>
            </p:cNvSpPr>
            <p:nvPr/>
          </p:nvSpPr>
          <p:spPr bwMode="auto">
            <a:xfrm>
              <a:off x="1610" y="890"/>
              <a:ext cx="181" cy="13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868" name="Line 20"/>
            <p:cNvSpPr>
              <a:spLocks noChangeShapeType="1"/>
            </p:cNvSpPr>
            <p:nvPr/>
          </p:nvSpPr>
          <p:spPr bwMode="auto">
            <a:xfrm>
              <a:off x="1701" y="102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4869" name="Line 21"/>
            <p:cNvSpPr>
              <a:spLocks noChangeShapeType="1"/>
            </p:cNvSpPr>
            <p:nvPr/>
          </p:nvSpPr>
          <p:spPr bwMode="auto">
            <a:xfrm flipH="1">
              <a:off x="1610" y="111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4870" name="Line 22"/>
            <p:cNvSpPr>
              <a:spLocks noChangeShapeType="1"/>
            </p:cNvSpPr>
            <p:nvPr/>
          </p:nvSpPr>
          <p:spPr bwMode="auto">
            <a:xfrm>
              <a:off x="1701" y="1117"/>
              <a:ext cx="9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4871" name="Line 23"/>
            <p:cNvSpPr>
              <a:spLocks noChangeShapeType="1"/>
            </p:cNvSpPr>
            <p:nvPr/>
          </p:nvSpPr>
          <p:spPr bwMode="auto">
            <a:xfrm flipV="1">
              <a:off x="1701" y="1026"/>
              <a:ext cx="9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4872" name="Line 24"/>
            <p:cNvSpPr>
              <a:spLocks noChangeShapeType="1"/>
            </p:cNvSpPr>
            <p:nvPr/>
          </p:nvSpPr>
          <p:spPr bwMode="auto">
            <a:xfrm flipH="1" flipV="1">
              <a:off x="1610" y="102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34873" name="Group 25"/>
          <p:cNvGrpSpPr>
            <a:grpSpLocks/>
          </p:cNvGrpSpPr>
          <p:nvPr/>
        </p:nvGrpSpPr>
        <p:grpSpPr bwMode="auto">
          <a:xfrm>
            <a:off x="7380288" y="3716338"/>
            <a:ext cx="287337" cy="503237"/>
            <a:chOff x="1610" y="890"/>
            <a:chExt cx="181" cy="317"/>
          </a:xfrm>
        </p:grpSpPr>
        <p:sp>
          <p:nvSpPr>
            <p:cNvPr id="334874" name="AutoShape 26"/>
            <p:cNvSpPr>
              <a:spLocks noChangeArrowheads="1"/>
            </p:cNvSpPr>
            <p:nvPr/>
          </p:nvSpPr>
          <p:spPr bwMode="auto">
            <a:xfrm>
              <a:off x="1610" y="890"/>
              <a:ext cx="181" cy="13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875" name="Line 27"/>
            <p:cNvSpPr>
              <a:spLocks noChangeShapeType="1"/>
            </p:cNvSpPr>
            <p:nvPr/>
          </p:nvSpPr>
          <p:spPr bwMode="auto">
            <a:xfrm>
              <a:off x="1701" y="102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4876" name="Line 28"/>
            <p:cNvSpPr>
              <a:spLocks noChangeShapeType="1"/>
            </p:cNvSpPr>
            <p:nvPr/>
          </p:nvSpPr>
          <p:spPr bwMode="auto">
            <a:xfrm flipH="1">
              <a:off x="1610" y="111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4877" name="Line 29"/>
            <p:cNvSpPr>
              <a:spLocks noChangeShapeType="1"/>
            </p:cNvSpPr>
            <p:nvPr/>
          </p:nvSpPr>
          <p:spPr bwMode="auto">
            <a:xfrm>
              <a:off x="1701" y="1117"/>
              <a:ext cx="9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4878" name="Line 30"/>
            <p:cNvSpPr>
              <a:spLocks noChangeShapeType="1"/>
            </p:cNvSpPr>
            <p:nvPr/>
          </p:nvSpPr>
          <p:spPr bwMode="auto">
            <a:xfrm flipV="1">
              <a:off x="1701" y="1026"/>
              <a:ext cx="9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4879" name="Line 31"/>
            <p:cNvSpPr>
              <a:spLocks noChangeShapeType="1"/>
            </p:cNvSpPr>
            <p:nvPr/>
          </p:nvSpPr>
          <p:spPr bwMode="auto">
            <a:xfrm flipH="1" flipV="1">
              <a:off x="1610" y="102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443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3-level Architecture </a:t>
            </a:r>
            <a:r>
              <a:rPr lang="es-ES" dirty="0" err="1"/>
              <a:t>for</a:t>
            </a:r>
            <a:r>
              <a:rPr lang="es-ES" dirty="0"/>
              <a:t> DA</a:t>
            </a:r>
          </a:p>
        </p:txBody>
      </p:sp>
      <p:sp>
        <p:nvSpPr>
          <p:cNvPr id="385031" name="Text Box 7"/>
          <p:cNvSpPr txBox="1">
            <a:spLocks noChangeArrowheads="1"/>
          </p:cNvSpPr>
          <p:nvPr/>
        </p:nvSpPr>
        <p:spPr bwMode="auto">
          <a:xfrm>
            <a:off x="2052638" y="3933825"/>
            <a:ext cx="236061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 Internal Schema</a:t>
            </a:r>
          </a:p>
        </p:txBody>
      </p:sp>
      <p:sp>
        <p:nvSpPr>
          <p:cNvPr id="385032" name="Text Box 8"/>
          <p:cNvSpPr txBox="1">
            <a:spLocks noChangeArrowheads="1"/>
          </p:cNvSpPr>
          <p:nvPr/>
        </p:nvSpPr>
        <p:spPr bwMode="auto">
          <a:xfrm>
            <a:off x="2052638" y="2852738"/>
            <a:ext cx="2590800" cy="376237"/>
          </a:xfrm>
          <a:prstGeom prst="rect">
            <a:avLst/>
          </a:prstGeom>
          <a:solidFill>
            <a:srgbClr val="FAD26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Conceptual Schema</a:t>
            </a:r>
          </a:p>
        </p:txBody>
      </p:sp>
      <p:sp>
        <p:nvSpPr>
          <p:cNvPr id="385033" name="Text Box 9"/>
          <p:cNvSpPr txBox="1">
            <a:spLocks noChangeArrowheads="1"/>
          </p:cNvSpPr>
          <p:nvPr/>
        </p:nvSpPr>
        <p:spPr bwMode="auto">
          <a:xfrm>
            <a:off x="468313" y="1989138"/>
            <a:ext cx="21605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Business problem</a:t>
            </a:r>
            <a:endParaRPr lang="es-ES" sz="1400"/>
          </a:p>
        </p:txBody>
      </p:sp>
      <p:sp>
        <p:nvSpPr>
          <p:cNvPr id="385034" name="Text Box 10"/>
          <p:cNvSpPr txBox="1">
            <a:spLocks noChangeArrowheads="1"/>
          </p:cNvSpPr>
          <p:nvPr/>
        </p:nvSpPr>
        <p:spPr bwMode="auto">
          <a:xfrm>
            <a:off x="3779838" y="1917700"/>
            <a:ext cx="230505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Business problem</a:t>
            </a:r>
            <a:endParaRPr lang="es-ES" sz="1400"/>
          </a:p>
        </p:txBody>
      </p:sp>
      <p:sp>
        <p:nvSpPr>
          <p:cNvPr id="385035" name="Line 11"/>
          <p:cNvSpPr>
            <a:spLocks noChangeShapeType="1"/>
          </p:cNvSpPr>
          <p:nvPr/>
        </p:nvSpPr>
        <p:spPr bwMode="auto">
          <a:xfrm>
            <a:off x="2052638" y="2349500"/>
            <a:ext cx="576262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5036" name="Line 12"/>
          <p:cNvSpPr>
            <a:spLocks noChangeShapeType="1"/>
          </p:cNvSpPr>
          <p:nvPr/>
        </p:nvSpPr>
        <p:spPr bwMode="auto">
          <a:xfrm flipH="1">
            <a:off x="3995738" y="2276475"/>
            <a:ext cx="6477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5037" name="Line 13"/>
          <p:cNvSpPr>
            <a:spLocks noChangeShapeType="1"/>
          </p:cNvSpPr>
          <p:nvPr/>
        </p:nvSpPr>
        <p:spPr bwMode="auto">
          <a:xfrm flipH="1">
            <a:off x="3203575" y="34290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5038" name="Line 14"/>
          <p:cNvSpPr>
            <a:spLocks noChangeShapeType="1"/>
          </p:cNvSpPr>
          <p:nvPr/>
        </p:nvSpPr>
        <p:spPr bwMode="auto">
          <a:xfrm>
            <a:off x="2266950" y="4508500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5039" name="Line 15"/>
          <p:cNvSpPr>
            <a:spLocks noChangeShapeType="1"/>
          </p:cNvSpPr>
          <p:nvPr/>
        </p:nvSpPr>
        <p:spPr bwMode="auto">
          <a:xfrm>
            <a:off x="3275013" y="4364038"/>
            <a:ext cx="0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5040" name="Line 16"/>
          <p:cNvSpPr>
            <a:spLocks noChangeShapeType="1"/>
          </p:cNvSpPr>
          <p:nvPr/>
        </p:nvSpPr>
        <p:spPr bwMode="auto">
          <a:xfrm>
            <a:off x="4140200" y="4508500"/>
            <a:ext cx="1588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5041" name="Line 17"/>
          <p:cNvSpPr>
            <a:spLocks noChangeShapeType="1"/>
          </p:cNvSpPr>
          <p:nvPr/>
        </p:nvSpPr>
        <p:spPr bwMode="auto">
          <a:xfrm>
            <a:off x="2266950" y="4508500"/>
            <a:ext cx="1588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385042" name="Group 18"/>
          <p:cNvGrpSpPr>
            <a:grpSpLocks/>
          </p:cNvGrpSpPr>
          <p:nvPr/>
        </p:nvGrpSpPr>
        <p:grpSpPr bwMode="auto">
          <a:xfrm>
            <a:off x="971550" y="1341438"/>
            <a:ext cx="287338" cy="503237"/>
            <a:chOff x="1610" y="890"/>
            <a:chExt cx="181" cy="317"/>
          </a:xfrm>
        </p:grpSpPr>
        <p:sp>
          <p:nvSpPr>
            <p:cNvPr id="385043" name="AutoShape 19"/>
            <p:cNvSpPr>
              <a:spLocks noChangeArrowheads="1"/>
            </p:cNvSpPr>
            <p:nvPr/>
          </p:nvSpPr>
          <p:spPr bwMode="auto">
            <a:xfrm>
              <a:off x="1610" y="890"/>
              <a:ext cx="181" cy="13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85044" name="Line 20"/>
            <p:cNvSpPr>
              <a:spLocks noChangeShapeType="1"/>
            </p:cNvSpPr>
            <p:nvPr/>
          </p:nvSpPr>
          <p:spPr bwMode="auto">
            <a:xfrm>
              <a:off x="1701" y="102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5045" name="Line 21"/>
            <p:cNvSpPr>
              <a:spLocks noChangeShapeType="1"/>
            </p:cNvSpPr>
            <p:nvPr/>
          </p:nvSpPr>
          <p:spPr bwMode="auto">
            <a:xfrm flipH="1">
              <a:off x="1610" y="111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5046" name="Line 22"/>
            <p:cNvSpPr>
              <a:spLocks noChangeShapeType="1"/>
            </p:cNvSpPr>
            <p:nvPr/>
          </p:nvSpPr>
          <p:spPr bwMode="auto">
            <a:xfrm>
              <a:off x="1701" y="1117"/>
              <a:ext cx="9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5047" name="Line 23"/>
            <p:cNvSpPr>
              <a:spLocks noChangeShapeType="1"/>
            </p:cNvSpPr>
            <p:nvPr/>
          </p:nvSpPr>
          <p:spPr bwMode="auto">
            <a:xfrm flipV="1">
              <a:off x="1701" y="1026"/>
              <a:ext cx="9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5048" name="Line 24"/>
            <p:cNvSpPr>
              <a:spLocks noChangeShapeType="1"/>
            </p:cNvSpPr>
            <p:nvPr/>
          </p:nvSpPr>
          <p:spPr bwMode="auto">
            <a:xfrm flipH="1" flipV="1">
              <a:off x="1610" y="102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85049" name="Group 25"/>
          <p:cNvGrpSpPr>
            <a:grpSpLocks/>
          </p:cNvGrpSpPr>
          <p:nvPr/>
        </p:nvGrpSpPr>
        <p:grpSpPr bwMode="auto">
          <a:xfrm>
            <a:off x="4572000" y="1341438"/>
            <a:ext cx="287338" cy="503237"/>
            <a:chOff x="1610" y="890"/>
            <a:chExt cx="181" cy="317"/>
          </a:xfrm>
        </p:grpSpPr>
        <p:sp>
          <p:nvSpPr>
            <p:cNvPr id="385050" name="AutoShape 26"/>
            <p:cNvSpPr>
              <a:spLocks noChangeArrowheads="1"/>
            </p:cNvSpPr>
            <p:nvPr/>
          </p:nvSpPr>
          <p:spPr bwMode="auto">
            <a:xfrm>
              <a:off x="1610" y="890"/>
              <a:ext cx="181" cy="13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85051" name="Line 27"/>
            <p:cNvSpPr>
              <a:spLocks noChangeShapeType="1"/>
            </p:cNvSpPr>
            <p:nvPr/>
          </p:nvSpPr>
          <p:spPr bwMode="auto">
            <a:xfrm>
              <a:off x="1701" y="102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5052" name="Line 28"/>
            <p:cNvSpPr>
              <a:spLocks noChangeShapeType="1"/>
            </p:cNvSpPr>
            <p:nvPr/>
          </p:nvSpPr>
          <p:spPr bwMode="auto">
            <a:xfrm flipH="1">
              <a:off x="1610" y="111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5053" name="Line 29"/>
            <p:cNvSpPr>
              <a:spLocks noChangeShapeType="1"/>
            </p:cNvSpPr>
            <p:nvPr/>
          </p:nvSpPr>
          <p:spPr bwMode="auto">
            <a:xfrm>
              <a:off x="1701" y="1117"/>
              <a:ext cx="9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5054" name="Line 30"/>
            <p:cNvSpPr>
              <a:spLocks noChangeShapeType="1"/>
            </p:cNvSpPr>
            <p:nvPr/>
          </p:nvSpPr>
          <p:spPr bwMode="auto">
            <a:xfrm flipV="1">
              <a:off x="1701" y="1026"/>
              <a:ext cx="9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5055" name="Line 31"/>
            <p:cNvSpPr>
              <a:spLocks noChangeShapeType="1"/>
            </p:cNvSpPr>
            <p:nvPr/>
          </p:nvSpPr>
          <p:spPr bwMode="auto">
            <a:xfrm flipH="1" flipV="1">
              <a:off x="1610" y="102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85056" name="Group 32"/>
          <p:cNvGrpSpPr>
            <a:grpSpLocks/>
          </p:cNvGrpSpPr>
          <p:nvPr/>
        </p:nvGrpSpPr>
        <p:grpSpPr bwMode="auto">
          <a:xfrm>
            <a:off x="2844800" y="4868863"/>
            <a:ext cx="649288" cy="446087"/>
            <a:chOff x="1632" y="1248"/>
            <a:chExt cx="2682" cy="2286"/>
          </a:xfrm>
        </p:grpSpPr>
        <p:sp>
          <p:nvSpPr>
            <p:cNvPr id="38505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CA"/>
            </a:p>
          </p:txBody>
        </p:sp>
        <p:sp>
          <p:nvSpPr>
            <p:cNvPr id="385058" name="AutoShape 3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CA"/>
            </a:p>
          </p:txBody>
        </p:sp>
        <p:sp>
          <p:nvSpPr>
            <p:cNvPr id="385059" name="AutoShape 3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CA"/>
            </a:p>
          </p:txBody>
        </p:sp>
      </p:grpSp>
      <p:grpSp>
        <p:nvGrpSpPr>
          <p:cNvPr id="385061" name="Group 37"/>
          <p:cNvGrpSpPr>
            <a:grpSpLocks/>
          </p:cNvGrpSpPr>
          <p:nvPr/>
        </p:nvGrpSpPr>
        <p:grpSpPr bwMode="auto">
          <a:xfrm>
            <a:off x="1908175" y="4797425"/>
            <a:ext cx="592138" cy="673100"/>
            <a:chOff x="1824" y="633"/>
            <a:chExt cx="2834" cy="2849"/>
          </a:xfrm>
        </p:grpSpPr>
        <p:sp>
          <p:nvSpPr>
            <p:cNvPr id="385062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5063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5064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5065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85066" name="Group 42"/>
          <p:cNvGrpSpPr>
            <a:grpSpLocks/>
          </p:cNvGrpSpPr>
          <p:nvPr/>
        </p:nvGrpSpPr>
        <p:grpSpPr bwMode="auto">
          <a:xfrm>
            <a:off x="3779838" y="4797425"/>
            <a:ext cx="792162" cy="587375"/>
            <a:chOff x="1008" y="1059"/>
            <a:chExt cx="3768" cy="2733"/>
          </a:xfrm>
        </p:grpSpPr>
        <p:sp>
          <p:nvSpPr>
            <p:cNvPr id="385067" name="AutoShape 43"/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5068" name="Oval 44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5069" name="Oval 45"/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5070" name="Oval 46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85071" name="Text Box 47"/>
          <p:cNvSpPr txBox="1">
            <a:spLocks noChangeArrowheads="1"/>
          </p:cNvSpPr>
          <p:nvPr/>
        </p:nvSpPr>
        <p:spPr bwMode="auto">
          <a:xfrm>
            <a:off x="6551613" y="2997200"/>
            <a:ext cx="2592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 sz="1800"/>
          </a:p>
        </p:txBody>
      </p:sp>
      <p:sp>
        <p:nvSpPr>
          <p:cNvPr id="385072" name="AutoShape 48"/>
          <p:cNvSpPr>
            <a:spLocks noChangeArrowheads="1"/>
          </p:cNvSpPr>
          <p:nvPr/>
        </p:nvSpPr>
        <p:spPr bwMode="auto">
          <a:xfrm>
            <a:off x="5724525" y="2492375"/>
            <a:ext cx="3419475" cy="1081088"/>
          </a:xfrm>
          <a:prstGeom prst="cloudCallout">
            <a:avLst>
              <a:gd name="adj1" fmla="val -70241"/>
              <a:gd name="adj2" fmla="val -5361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CA"/>
          </a:p>
        </p:txBody>
      </p:sp>
      <p:sp>
        <p:nvSpPr>
          <p:cNvPr id="385073" name="Rectangle 49"/>
          <p:cNvSpPr>
            <a:spLocks noChangeArrowheads="1"/>
          </p:cNvSpPr>
          <p:nvPr/>
        </p:nvSpPr>
        <p:spPr bwMode="auto">
          <a:xfrm>
            <a:off x="6084888" y="2636838"/>
            <a:ext cx="30591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b="1" dirty="0" err="1">
                <a:solidFill>
                  <a:srgbClr val="FFFFFF"/>
                </a:solidFill>
              </a:rPr>
              <a:t>Requirements</a:t>
            </a:r>
            <a:r>
              <a:rPr lang="es-ES" sz="1600" b="1" dirty="0">
                <a:solidFill>
                  <a:srgbClr val="FFFFFF"/>
                </a:solidFill>
              </a:rPr>
              <a:t> of </a:t>
            </a:r>
            <a:r>
              <a:rPr lang="es-ES" sz="1600" b="1" dirty="0" err="1">
                <a:solidFill>
                  <a:srgbClr val="FFFFFF"/>
                </a:solidFill>
              </a:rPr>
              <a:t>algorithms</a:t>
            </a:r>
            <a:r>
              <a:rPr lang="es-ES" sz="1600" b="1" dirty="0">
                <a:solidFill>
                  <a:srgbClr val="FFFFFF"/>
                </a:solidFill>
              </a:rPr>
              <a:t> will </a:t>
            </a:r>
          </a:p>
          <a:p>
            <a:pPr>
              <a:spcBef>
                <a:spcPct val="50000"/>
              </a:spcBef>
            </a:pPr>
            <a:r>
              <a:rPr lang="es-ES" sz="1600" b="1" dirty="0">
                <a:solidFill>
                  <a:srgbClr val="FFFFFF"/>
                </a:solidFill>
              </a:rPr>
              <a:t>be </a:t>
            </a:r>
            <a:r>
              <a:rPr lang="es-ES" sz="1600" b="1" dirty="0" err="1">
                <a:solidFill>
                  <a:srgbClr val="FFFFFF"/>
                </a:solidFill>
              </a:rPr>
              <a:t>solved</a:t>
            </a:r>
            <a:r>
              <a:rPr lang="es-ES" sz="1600" b="1" dirty="0">
                <a:solidFill>
                  <a:srgbClr val="FFFFFF"/>
                </a:solidFill>
              </a:rPr>
              <a:t> at </a:t>
            </a:r>
            <a:r>
              <a:rPr lang="es-ES" sz="1600" b="1" dirty="0" err="1">
                <a:solidFill>
                  <a:srgbClr val="FFFFFF"/>
                </a:solidFill>
              </a:rPr>
              <a:t>this</a:t>
            </a:r>
            <a:r>
              <a:rPr lang="es-ES" sz="1600" b="1" dirty="0">
                <a:solidFill>
                  <a:srgbClr val="FFFFFF"/>
                </a:solidFill>
              </a:rPr>
              <a:t> </a:t>
            </a:r>
            <a:r>
              <a:rPr lang="es-ES" sz="1600" b="1" dirty="0" err="1">
                <a:solidFill>
                  <a:srgbClr val="FFFFFF"/>
                </a:solidFill>
              </a:rPr>
              <a:t>level</a:t>
            </a:r>
            <a:endParaRPr lang="es-ES" sz="1600" b="1" dirty="0">
              <a:solidFill>
                <a:srgbClr val="FFFFFF"/>
              </a:solidFill>
            </a:endParaRPr>
          </a:p>
        </p:txBody>
      </p:sp>
      <p:sp>
        <p:nvSpPr>
          <p:cNvPr id="385075" name="AutoShape 51"/>
          <p:cNvSpPr>
            <a:spLocks noChangeArrowheads="1"/>
          </p:cNvSpPr>
          <p:nvPr/>
        </p:nvSpPr>
        <p:spPr bwMode="auto">
          <a:xfrm>
            <a:off x="5508625" y="4221163"/>
            <a:ext cx="3419475" cy="1081087"/>
          </a:xfrm>
          <a:prstGeom prst="cloudCallout">
            <a:avLst>
              <a:gd name="adj1" fmla="val -70287"/>
              <a:gd name="adj2" fmla="val -47208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CA"/>
          </a:p>
        </p:txBody>
      </p:sp>
      <p:sp>
        <p:nvSpPr>
          <p:cNvPr id="385076" name="Text Box 52"/>
          <p:cNvSpPr txBox="1">
            <a:spLocks noChangeArrowheads="1"/>
          </p:cNvSpPr>
          <p:nvPr/>
        </p:nvSpPr>
        <p:spPr bwMode="auto">
          <a:xfrm>
            <a:off x="6011863" y="4508500"/>
            <a:ext cx="2447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b="1" dirty="0">
                <a:solidFill>
                  <a:srgbClr val="FFFFFF"/>
                </a:solidFill>
              </a:rPr>
              <a:t>Tools </a:t>
            </a:r>
            <a:r>
              <a:rPr lang="es-ES" sz="1600" b="1" dirty="0" err="1">
                <a:solidFill>
                  <a:srgbClr val="FFFFFF"/>
                </a:solidFill>
              </a:rPr>
              <a:t>requirements</a:t>
            </a:r>
            <a:r>
              <a:rPr lang="es-ES" sz="1600" b="1" dirty="0">
                <a:solidFill>
                  <a:srgbClr val="FFFFFF"/>
                </a:solidFill>
              </a:rPr>
              <a:t> </a:t>
            </a:r>
            <a:r>
              <a:rPr lang="es-ES" sz="1600" b="1" dirty="0" err="1">
                <a:solidFill>
                  <a:srgbClr val="FFFFFF"/>
                </a:solidFill>
              </a:rPr>
              <a:t>to</a:t>
            </a:r>
            <a:r>
              <a:rPr lang="es-ES" sz="1600" b="1" dirty="0">
                <a:solidFill>
                  <a:srgbClr val="FFFFFF"/>
                </a:solidFill>
              </a:rPr>
              <a:t> be </a:t>
            </a:r>
            <a:r>
              <a:rPr lang="es-ES" sz="1600" b="1" dirty="0" err="1">
                <a:solidFill>
                  <a:srgbClr val="FFFFFF"/>
                </a:solidFill>
              </a:rPr>
              <a:t>solved</a:t>
            </a:r>
            <a:r>
              <a:rPr lang="es-ES" sz="1600" b="1" dirty="0">
                <a:solidFill>
                  <a:srgbClr val="FFFFFF"/>
                </a:solidFill>
              </a:rPr>
              <a:t> </a:t>
            </a:r>
            <a:r>
              <a:rPr lang="es-ES" sz="1600" b="1" dirty="0" err="1">
                <a:solidFill>
                  <a:srgbClr val="FFFFFF"/>
                </a:solidFill>
              </a:rPr>
              <a:t>here</a:t>
            </a:r>
            <a:endParaRPr lang="es-ES" sz="1600" b="1" dirty="0">
              <a:solidFill>
                <a:srgbClr val="FFFFFF"/>
              </a:solidFill>
            </a:endParaRPr>
          </a:p>
        </p:txBody>
      </p:sp>
      <p:sp>
        <p:nvSpPr>
          <p:cNvPr id="385077" name="Text Box 53"/>
          <p:cNvSpPr txBox="1">
            <a:spLocks noChangeArrowheads="1"/>
          </p:cNvSpPr>
          <p:nvPr/>
        </p:nvSpPr>
        <p:spPr bwMode="auto">
          <a:xfrm>
            <a:off x="1619250" y="5661025"/>
            <a:ext cx="4824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SAS,       WEKA,      Clementine…</a:t>
            </a:r>
          </a:p>
        </p:txBody>
      </p:sp>
    </p:spTree>
    <p:extLst>
      <p:ext uri="{BB962C8B-B14F-4D97-AF65-F5344CB8AC3E}">
        <p14:creationId xmlns:p14="http://schemas.microsoft.com/office/powerpoint/2010/main" val="50383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Elements to conceptualize 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Elements to be taken into account:</a:t>
            </a:r>
          </a:p>
          <a:p>
            <a:pPr lvl="1"/>
            <a:r>
              <a:rPr lang="es-ES"/>
              <a:t>Data: </a:t>
            </a:r>
          </a:p>
          <a:p>
            <a:pPr lvl="2"/>
            <a:r>
              <a:rPr lang="es-ES"/>
              <a:t>Quality from data mining point of view</a:t>
            </a:r>
          </a:p>
          <a:p>
            <a:pPr lvl="2"/>
            <a:r>
              <a:rPr lang="es-ES"/>
              <a:t>Adequateness for the problem</a:t>
            </a:r>
          </a:p>
          <a:p>
            <a:pPr lvl="2"/>
            <a:r>
              <a:rPr lang="es-ES"/>
              <a:t>Classification for data mining purposes</a:t>
            </a:r>
          </a:p>
          <a:p>
            <a:pPr lvl="1"/>
            <a:r>
              <a:rPr lang="es-ES"/>
              <a:t>Knowledge:</a:t>
            </a:r>
          </a:p>
          <a:p>
            <a:pPr lvl="2"/>
            <a:r>
              <a:rPr lang="es-ES"/>
              <a:t>Related to the process being analyzed</a:t>
            </a:r>
          </a:p>
          <a:p>
            <a:pPr lvl="2"/>
            <a:r>
              <a:rPr lang="es-ES"/>
              <a:t>Related to the data used</a:t>
            </a:r>
          </a:p>
          <a:p>
            <a:pPr lvl="1"/>
            <a:r>
              <a:rPr lang="es-ES"/>
              <a:t>People</a:t>
            </a:r>
          </a:p>
          <a:p>
            <a:pPr lvl="2"/>
            <a:r>
              <a:rPr lang="es-ES"/>
              <a:t>Owners of data</a:t>
            </a:r>
          </a:p>
          <a:p>
            <a:pPr lvl="2"/>
            <a:r>
              <a:rPr lang="es-ES"/>
              <a:t>Experts in the process</a:t>
            </a:r>
          </a:p>
          <a:p>
            <a:pPr lvl="1"/>
            <a:r>
              <a:rPr lang="es-ES"/>
              <a:t>Data mining problems requirements</a:t>
            </a:r>
          </a:p>
          <a:p>
            <a:pPr lvl="1"/>
            <a:r>
              <a:rPr lang="es-ES"/>
              <a:t>Data mining methods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7536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ES" dirty="0"/>
          </a:p>
        </p:txBody>
      </p:sp>
      <p:pic>
        <p:nvPicPr>
          <p:cNvPr id="351235" name="Picture 3" descr="DMM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" b="13113"/>
          <a:stretch/>
        </p:blipFill>
        <p:spPr bwMode="auto">
          <a:xfrm>
            <a:off x="823409" y="1127124"/>
            <a:ext cx="7976210" cy="5000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DAMO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Analytics</a:t>
            </a:r>
            <a:r>
              <a:rPr lang="es-ES" dirty="0"/>
              <a:t> Modelling </a:t>
            </a:r>
            <a:r>
              <a:rPr lang="es-ES" dirty="0" err="1"/>
              <a:t>Objects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Data</a:t>
            </a:r>
          </a:p>
          <a:p>
            <a:pPr lvl="1"/>
            <a:r>
              <a:rPr lang="es-ES" dirty="0" err="1"/>
              <a:t>Knowledge</a:t>
            </a:r>
            <a:endParaRPr lang="es-ES" dirty="0"/>
          </a:p>
          <a:p>
            <a:pPr lvl="1"/>
            <a:r>
              <a:rPr lang="es-ES" dirty="0" err="1"/>
              <a:t>Constraints</a:t>
            </a:r>
            <a:r>
              <a:rPr lang="es-ES" dirty="0"/>
              <a:t> of data and </a:t>
            </a:r>
            <a:r>
              <a:rPr lang="es-ES" dirty="0" err="1"/>
              <a:t>applications</a:t>
            </a:r>
            <a:endParaRPr lang="es-ES" dirty="0"/>
          </a:p>
          <a:p>
            <a:pPr lvl="1"/>
            <a:r>
              <a:rPr lang="es-ES" dirty="0"/>
              <a:t>Data </a:t>
            </a:r>
            <a:r>
              <a:rPr lang="es-ES" dirty="0" err="1"/>
              <a:t>Mining</a:t>
            </a:r>
            <a:r>
              <a:rPr lang="es-ES" dirty="0"/>
              <a:t> </a:t>
            </a:r>
            <a:r>
              <a:rPr lang="es-ES" dirty="0" err="1"/>
              <a:t>objects</a:t>
            </a:r>
            <a:endParaRPr lang="es-ES" dirty="0"/>
          </a:p>
          <a:p>
            <a:pPr lvl="2"/>
            <a:r>
              <a:rPr lang="es-ES" dirty="0" err="1"/>
              <a:t>Algorithms</a:t>
            </a:r>
            <a:endParaRPr lang="es-ES" dirty="0"/>
          </a:p>
          <a:p>
            <a:pPr lvl="2"/>
            <a:r>
              <a:rPr lang="es-ES" dirty="0" err="1"/>
              <a:t>Measures</a:t>
            </a:r>
            <a:endParaRPr lang="es-ES" dirty="0"/>
          </a:p>
          <a:p>
            <a:pPr lvl="2"/>
            <a:r>
              <a:rPr lang="es-ES" dirty="0" err="1"/>
              <a:t>Methods</a:t>
            </a:r>
            <a:endParaRPr lang="es-ES" dirty="0"/>
          </a:p>
          <a:p>
            <a:pPr lvl="2"/>
            <a:endParaRPr lang="es-ES" dirty="0"/>
          </a:p>
          <a:p>
            <a:r>
              <a:rPr lang="es-ES" dirty="0"/>
              <a:t>Bridge </a:t>
            </a:r>
            <a:r>
              <a:rPr lang="es-ES" dirty="0" err="1"/>
              <a:t>the</a:t>
            </a:r>
            <a:r>
              <a:rPr lang="es-ES" dirty="0"/>
              <a:t> gap </a:t>
            </a:r>
            <a:r>
              <a:rPr lang="es-ES" dirty="0" err="1"/>
              <a:t>between</a:t>
            </a:r>
            <a:r>
              <a:rPr lang="es-ES" dirty="0"/>
              <a:t> data </a:t>
            </a:r>
            <a:r>
              <a:rPr lang="es-ES" dirty="0" err="1"/>
              <a:t>miners</a:t>
            </a:r>
            <a:r>
              <a:rPr lang="es-ES" dirty="0"/>
              <a:t> and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;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61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5678488" cy="83820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adequate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?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7125"/>
            <a:ext cx="8077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adequateness of the data is analyzed taking into account goals to fulfill;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Data &amp; expert knowledge can be transformed so that just by being the input of a certain data mining algorithm will produce the required patterns;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Quality of the data, in this context: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is not only related to the technical quality;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proper model, percentage of null values;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meaning of the attributes;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Where each piece of data comes from;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relationship among data;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how the data fulfills data mining requirements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3882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Data </a:t>
            </a:r>
            <a:r>
              <a:rPr lang="es-ES" dirty="0" err="1"/>
              <a:t>Mining</a:t>
            </a:r>
            <a:r>
              <a:rPr lang="es-ES" dirty="0"/>
              <a:t>  == </a:t>
            </a:r>
            <a:r>
              <a:rPr lang="es-ES" dirty="0" err="1"/>
              <a:t>obtain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Apply data mining process model</a:t>
            </a:r>
          </a:p>
          <a:p>
            <a:r>
              <a:rPr lang="es-ES"/>
              <a:t>Associated problems solved by the 3 layers architecture:</a:t>
            </a:r>
          </a:p>
          <a:p>
            <a:pPr lvl="1"/>
            <a:r>
              <a:rPr lang="es-ES"/>
              <a:t>Comparison of approaches</a:t>
            </a:r>
          </a:p>
          <a:p>
            <a:pPr lvl="1"/>
            <a:r>
              <a:rPr lang="es-ES"/>
              <a:t>Evaluate costs</a:t>
            </a:r>
          </a:p>
          <a:p>
            <a:pPr lvl="1"/>
            <a:r>
              <a:rPr lang="es-ES"/>
              <a:t>Pros and cons of approaches</a:t>
            </a:r>
          </a:p>
          <a:p>
            <a:r>
              <a:rPr lang="es-ES"/>
              <a:t>Only experience or a conceptualization can help </a:t>
            </a:r>
          </a:p>
          <a:p>
            <a:r>
              <a:rPr lang="es-ES"/>
              <a:t>The conceptual model will help to establish the process to obtain each feasible model.</a:t>
            </a:r>
          </a:p>
          <a:p>
            <a:r>
              <a:rPr lang="es-ES"/>
              <a:t>Requirements and transformations implicit in the model</a:t>
            </a:r>
          </a:p>
        </p:txBody>
      </p:sp>
    </p:spTree>
    <p:extLst>
      <p:ext uri="{BB962C8B-B14F-4D97-AF65-F5344CB8AC3E}">
        <p14:creationId xmlns:p14="http://schemas.microsoft.com/office/powerpoint/2010/main" val="222771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2.1 Determine type of problem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/>
              <a:t>What are data mining problems? </a:t>
            </a:r>
          </a:p>
          <a:p>
            <a:pPr lvl="2"/>
            <a:r>
              <a:rPr lang="de-DE"/>
              <a:t>Classification</a:t>
            </a:r>
          </a:p>
          <a:p>
            <a:pPr lvl="2"/>
            <a:r>
              <a:rPr lang="de-DE"/>
              <a:t>Estimation</a:t>
            </a:r>
          </a:p>
          <a:p>
            <a:pPr lvl="2"/>
            <a:r>
              <a:rPr lang="de-DE"/>
              <a:t>Association</a:t>
            </a:r>
          </a:p>
          <a:p>
            <a:pPr lvl="2"/>
            <a:r>
              <a:rPr lang="de-DE"/>
              <a:t>Segmentation</a:t>
            </a:r>
          </a:p>
          <a:p>
            <a:pPr lvl="2"/>
            <a:endParaRPr lang="de-DE"/>
          </a:p>
          <a:p>
            <a:pPr lvl="1"/>
            <a:r>
              <a:rPr lang="de-DE"/>
              <a:t>In the conceptual model requirements for each type will be settled</a:t>
            </a:r>
          </a:p>
          <a:p>
            <a:pPr lvl="1"/>
            <a:endParaRPr lang="de-DE"/>
          </a:p>
          <a:p>
            <a:pPr lvl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9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65A2-49A4-A299-2C26-4679BC04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IT" dirty="0"/>
              <a:t>CRISP-DM from a BI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3492-8D82-78AF-AEF9-7C7E8D44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FF1AC-84C2-F5DF-EDE9-FD741215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49977-8099-E15D-90A3-8B05934A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2</a:t>
            </a:fld>
            <a:r>
              <a:rPr lang="it-IT"/>
              <a:t> -</a:t>
            </a:r>
            <a:endParaRPr lang="en-US"/>
          </a:p>
        </p:txBody>
      </p:sp>
      <p:pic>
        <p:nvPicPr>
          <p:cNvPr id="5124" name="Picture 4" descr="The CRISP-DM Methodology applied in AI4PublicPolicy policy-making –  AI4PublicPolicy">
            <a:extLst>
              <a:ext uri="{FF2B5EF4-FFF2-40B4-BE49-F238E27FC236}">
                <a16:creationId xmlns:a16="http://schemas.microsoft.com/office/drawing/2014/main" id="{D5A3E174-DDE4-9A2E-DD71-B15B425F7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6969"/>
            <a:ext cx="9144000" cy="57086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2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*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s-ES" sz="2000" dirty="0" err="1"/>
              <a:t>Evaluation</a:t>
            </a:r>
            <a:r>
              <a:rPr lang="es-ES" sz="2000" dirty="0"/>
              <a:t>: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ascertaining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an </a:t>
            </a:r>
            <a:r>
              <a:rPr lang="de-DE" sz="2000" dirty="0" err="1">
                <a:solidFill>
                  <a:srgbClr val="006666"/>
                </a:solidFill>
              </a:rPr>
              <a:t>object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specified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006666"/>
                </a:solidFill>
              </a:rPr>
              <a:t>criteria</a:t>
            </a:r>
            <a:r>
              <a:rPr lang="de-DE" sz="2000" dirty="0"/>
              <a:t>, </a:t>
            </a:r>
            <a:r>
              <a:rPr lang="de-DE" sz="2000" dirty="0" err="1"/>
              <a:t>operationalised</a:t>
            </a:r>
            <a:r>
              <a:rPr lang="de-DE" sz="2000" dirty="0"/>
              <a:t> in </a:t>
            </a:r>
            <a:r>
              <a:rPr lang="de-DE" sz="2000" dirty="0" err="1"/>
              <a:t>terms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006666"/>
                </a:solidFill>
              </a:rPr>
              <a:t>measures</a:t>
            </a:r>
            <a:r>
              <a:rPr lang="de-DE" sz="2000" dirty="0"/>
              <a:t>;</a:t>
            </a:r>
          </a:p>
          <a:p>
            <a:pPr lvl="1">
              <a:buFontTx/>
              <a:buChar char="•"/>
            </a:pPr>
            <a:r>
              <a:rPr lang="es-ES" sz="1800" dirty="0" err="1"/>
              <a:t>Object</a:t>
            </a:r>
            <a:r>
              <a:rPr lang="es-ES" sz="1800" dirty="0"/>
              <a:t>= </a:t>
            </a:r>
            <a:r>
              <a:rPr lang="es-ES" sz="1800" dirty="0" err="1"/>
              <a:t>model</a:t>
            </a:r>
            <a:r>
              <a:rPr lang="es-ES" sz="1800" dirty="0"/>
              <a:t> </a:t>
            </a:r>
            <a:r>
              <a:rPr lang="es-ES" sz="1800" dirty="0" err="1"/>
              <a:t>already</a:t>
            </a:r>
            <a:r>
              <a:rPr lang="es-ES" sz="1800" dirty="0"/>
              <a:t> </a:t>
            </a:r>
            <a:r>
              <a:rPr lang="es-ES" sz="1800" dirty="0" err="1"/>
              <a:t>obtained</a:t>
            </a:r>
            <a:r>
              <a:rPr lang="es-ES" sz="1800" dirty="0"/>
              <a:t>;</a:t>
            </a:r>
          </a:p>
          <a:p>
            <a:pPr lvl="1">
              <a:buFontTx/>
              <a:buChar char="•"/>
            </a:pPr>
            <a:r>
              <a:rPr lang="es-ES" sz="1800" dirty="0" err="1"/>
              <a:t>Criteria</a:t>
            </a:r>
            <a:r>
              <a:rPr lang="es-ES" sz="1800" dirty="0"/>
              <a:t> and </a:t>
            </a:r>
            <a:r>
              <a:rPr lang="es-ES" sz="1800" dirty="0" err="1"/>
              <a:t>Measures</a:t>
            </a:r>
            <a:r>
              <a:rPr lang="es-ES" sz="1800" dirty="0"/>
              <a:t> and has </a:t>
            </a:r>
            <a:r>
              <a:rPr lang="es-ES" sz="1800" dirty="0" err="1"/>
              <a:t>to</a:t>
            </a:r>
            <a:r>
              <a:rPr lang="es-ES" sz="1800" dirty="0"/>
              <a:t> do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goals</a:t>
            </a:r>
            <a:r>
              <a:rPr lang="es-ES" sz="1800" dirty="0"/>
              <a:t>;</a:t>
            </a:r>
          </a:p>
          <a:p>
            <a:pPr lvl="1">
              <a:buFontTx/>
              <a:buChar char="•"/>
            </a:pPr>
            <a:endParaRPr lang="de-DE" sz="1800" dirty="0"/>
          </a:p>
          <a:p>
            <a:r>
              <a:rPr lang="de-DE" sz="2000" dirty="0"/>
              <a:t>Evaluation </a:t>
            </a:r>
            <a:r>
              <a:rPr lang="de-DE" sz="2000" dirty="0" err="1"/>
              <a:t>requires</a:t>
            </a:r>
            <a:r>
              <a:rPr lang="de-DE" sz="2000" dirty="0"/>
              <a:t> a well-defined </a:t>
            </a:r>
            <a:r>
              <a:rPr lang="de-DE" sz="2000" dirty="0" err="1"/>
              <a:t>notion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hlink"/>
                </a:solidFill>
              </a:rPr>
              <a:t>success</a:t>
            </a:r>
            <a:r>
              <a:rPr lang="de-DE" sz="2000" dirty="0"/>
              <a:t>, </a:t>
            </a:r>
            <a:r>
              <a:rPr lang="de-DE" sz="2000" dirty="0" err="1"/>
              <a:t>which</a:t>
            </a:r>
            <a:r>
              <a:rPr lang="de-DE" sz="2000" dirty="0"/>
              <a:t> must </a:t>
            </a:r>
            <a:r>
              <a:rPr lang="de-DE" sz="2000" dirty="0" err="1"/>
              <a:t>be</a:t>
            </a:r>
            <a:r>
              <a:rPr lang="de-DE" sz="2000" dirty="0"/>
              <a:t> in </a:t>
            </a:r>
            <a:r>
              <a:rPr lang="de-DE" sz="2000" dirty="0" err="1"/>
              <a:t>place</a:t>
            </a:r>
            <a:r>
              <a:rPr lang="de-DE" sz="2000" dirty="0"/>
              <a:t> </a:t>
            </a:r>
            <a:r>
              <a:rPr lang="de-DE" sz="2000" dirty="0" err="1"/>
              <a:t>before</a:t>
            </a:r>
            <a:endParaRPr lang="de-DE" sz="2000" dirty="0"/>
          </a:p>
          <a:p>
            <a:pPr lvl="1"/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evaluation</a:t>
            </a:r>
            <a:r>
              <a:rPr lang="de-DE" sz="1800" dirty="0"/>
              <a:t> </a:t>
            </a:r>
            <a:r>
              <a:rPr lang="de-DE" sz="1800" dirty="0" err="1"/>
              <a:t>takes</a:t>
            </a:r>
            <a:r>
              <a:rPr lang="de-DE" sz="1800" dirty="0"/>
              <a:t> </a:t>
            </a:r>
            <a:r>
              <a:rPr lang="de-DE" sz="1800" dirty="0" err="1"/>
              <a:t>place</a:t>
            </a:r>
            <a:endParaRPr lang="de-DE" sz="1800" dirty="0"/>
          </a:p>
          <a:p>
            <a:pPr lvl="1"/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mining</a:t>
            </a:r>
            <a:r>
              <a:rPr lang="de-DE" sz="1800" dirty="0"/>
              <a:t> </a:t>
            </a:r>
            <a:r>
              <a:rPr lang="de-DE" sz="1800" dirty="0" err="1"/>
              <a:t>phase</a:t>
            </a:r>
            <a:r>
              <a:rPr lang="de-DE" sz="1800" dirty="0"/>
              <a:t> </a:t>
            </a:r>
            <a:r>
              <a:rPr lang="de-DE" sz="1800" dirty="0" err="1"/>
              <a:t>starts</a:t>
            </a:r>
            <a:endParaRPr lang="de-DE" sz="1800" dirty="0"/>
          </a:p>
          <a:p>
            <a:pPr lvl="1"/>
            <a:r>
              <a:rPr lang="de-DE" sz="1800" dirty="0" err="1"/>
              <a:t>any</a:t>
            </a:r>
            <a:r>
              <a:rPr lang="de-DE" sz="1800" dirty="0"/>
              <a:t> </a:t>
            </a:r>
            <a:r>
              <a:rPr lang="de-DE" sz="1800" dirty="0" err="1"/>
              <a:t>work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starts</a:t>
            </a:r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/>
              <a:t>i.e. </a:t>
            </a:r>
            <a:r>
              <a:rPr lang="de-DE" sz="2000" dirty="0" err="1"/>
              <a:t>already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business</a:t>
            </a:r>
            <a:r>
              <a:rPr lang="de-DE" sz="2000" dirty="0"/>
              <a:t> </a:t>
            </a:r>
            <a:r>
              <a:rPr lang="de-DE" sz="2000" dirty="0" err="1"/>
              <a:t>understanding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;</a:t>
            </a:r>
          </a:p>
          <a:p>
            <a:r>
              <a:rPr lang="de-DE" sz="2000" dirty="0" err="1"/>
              <a:t>Here</a:t>
            </a:r>
            <a:r>
              <a:rPr lang="de-DE" sz="2000" dirty="0"/>
              <a:t> </a:t>
            </a:r>
            <a:r>
              <a:rPr lang="de-DE" sz="2000" dirty="0" err="1"/>
              <a:t>once</a:t>
            </a:r>
            <a:r>
              <a:rPr lang="de-DE" sz="2000" dirty="0"/>
              <a:t> </a:t>
            </a:r>
            <a:r>
              <a:rPr lang="de-DE" sz="2000" dirty="0" err="1"/>
              <a:t>again</a:t>
            </a:r>
            <a:r>
              <a:rPr lang="de-DE" sz="2000" dirty="0"/>
              <a:t> </a:t>
            </a:r>
            <a:r>
              <a:rPr lang="de-DE" sz="2000" dirty="0" err="1"/>
              <a:t>conceptualization</a:t>
            </a:r>
            <a:r>
              <a:rPr lang="de-DE" sz="2000" dirty="0"/>
              <a:t> </a:t>
            </a:r>
            <a:r>
              <a:rPr lang="de-DE" sz="2000" dirty="0" err="1"/>
              <a:t>plays</a:t>
            </a:r>
            <a:r>
              <a:rPr lang="de-DE" sz="2000" dirty="0"/>
              <a:t> </a:t>
            </a:r>
            <a:r>
              <a:rPr lang="de-DE" sz="2000" dirty="0" err="1"/>
              <a:t>its</a:t>
            </a:r>
            <a:r>
              <a:rPr lang="de-DE" sz="2000" dirty="0"/>
              <a:t> </a:t>
            </a:r>
            <a:r>
              <a:rPr lang="de-DE" sz="2000" dirty="0" err="1"/>
              <a:t>role</a:t>
            </a:r>
            <a:r>
              <a:rPr lang="de-DE" sz="2000" dirty="0"/>
              <a:t>;</a:t>
            </a:r>
          </a:p>
          <a:p>
            <a:endParaRPr lang="de-DE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42875" y="6344502"/>
            <a:ext cx="3099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 [</a:t>
            </a:r>
            <a:r>
              <a:rPr lang="es-ES" dirty="0" err="1"/>
              <a:t>Spilipopou</a:t>
            </a:r>
            <a:r>
              <a:rPr lang="es-ES" dirty="0"/>
              <a:t>, </a:t>
            </a:r>
            <a:r>
              <a:rPr lang="es-ES" dirty="0" err="1"/>
              <a:t>Berendt</a:t>
            </a:r>
            <a:r>
              <a:rPr lang="es-ES" dirty="0"/>
              <a:t>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015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Evaluation in the CRISP-DM Process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The CRISP-DM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a </a:t>
            </a:r>
            <a:r>
              <a:rPr lang="de-DE" sz="1800" dirty="0" err="1"/>
              <a:t>never-ending</a:t>
            </a:r>
            <a:r>
              <a:rPr lang="de-DE" sz="1800" dirty="0"/>
              <a:t> </a:t>
            </a:r>
            <a:r>
              <a:rPr lang="de-DE" sz="1800" dirty="0" err="1"/>
              <a:t>circle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iterations</a:t>
            </a:r>
            <a:r>
              <a:rPr lang="de-DE" sz="1800" dirty="0"/>
              <a:t>;</a:t>
            </a:r>
          </a:p>
          <a:p>
            <a:pPr lvl="1"/>
            <a:r>
              <a:rPr lang="de-DE" sz="1800" dirty="0"/>
              <a:t>a non-</a:t>
            </a:r>
            <a:r>
              <a:rPr lang="de-DE" sz="1800" dirty="0" err="1"/>
              <a:t>sequential</a:t>
            </a:r>
            <a:r>
              <a:rPr lang="de-DE" sz="1800" dirty="0"/>
              <a:t> </a:t>
            </a:r>
            <a:r>
              <a:rPr lang="de-DE" sz="1800" dirty="0" err="1"/>
              <a:t>process</a:t>
            </a:r>
            <a:r>
              <a:rPr lang="de-DE" sz="1800" dirty="0"/>
              <a:t>,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backtracking</a:t>
            </a:r>
            <a:r>
              <a:rPr lang="de-DE" sz="1800" dirty="0"/>
              <a:t> </a:t>
            </a:r>
            <a:r>
              <a:rPr lang="de-DE" sz="1800" dirty="0" err="1"/>
              <a:t>at</a:t>
            </a:r>
            <a:r>
              <a:rPr lang="de-DE" sz="1800" dirty="0"/>
              <a:t> </a:t>
            </a:r>
            <a:r>
              <a:rPr lang="de-DE" sz="1800" dirty="0" err="1"/>
              <a:t>previous</a:t>
            </a:r>
            <a:r>
              <a:rPr lang="de-DE" sz="1800" dirty="0"/>
              <a:t> </a:t>
            </a:r>
            <a:r>
              <a:rPr lang="de-DE" sz="1800" dirty="0" err="1"/>
              <a:t>phases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usually</a:t>
            </a:r>
            <a:r>
              <a:rPr lang="de-DE" sz="1800" dirty="0"/>
              <a:t> </a:t>
            </a:r>
            <a:r>
              <a:rPr lang="de-DE" sz="1800" dirty="0" err="1"/>
              <a:t>necessary</a:t>
            </a:r>
            <a:r>
              <a:rPr lang="de-DE" sz="1800" dirty="0"/>
              <a:t>;</a:t>
            </a:r>
          </a:p>
          <a:p>
            <a:r>
              <a:rPr lang="de-DE" sz="2000" dirty="0"/>
              <a:t>In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sequential</a:t>
            </a:r>
            <a:r>
              <a:rPr lang="de-DE" sz="2000" dirty="0"/>
              <a:t> </a:t>
            </a:r>
            <a:r>
              <a:rPr lang="de-DE" sz="2000" dirty="0" err="1"/>
              <a:t>instantiation</a:t>
            </a:r>
            <a:r>
              <a:rPr lang="de-DE" sz="2000" dirty="0"/>
              <a:t> </a:t>
            </a:r>
            <a:r>
              <a:rPr lang="de-DE" sz="2000" dirty="0" err="1"/>
              <a:t>evaluation</a:t>
            </a:r>
            <a:r>
              <a:rPr lang="de-DE" sz="2000" dirty="0"/>
              <a:t> </a:t>
            </a:r>
            <a:r>
              <a:rPr lang="de-DE" sz="2000" dirty="0" err="1"/>
              <a:t>takes</a:t>
            </a:r>
            <a:r>
              <a:rPr lang="de-DE" sz="2000" dirty="0"/>
              <a:t> </a:t>
            </a:r>
            <a:r>
              <a:rPr lang="de-DE" sz="2000" dirty="0" err="1"/>
              <a:t>place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But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</a:t>
            </a:r>
            <a:r>
              <a:rPr lang="de-DE" sz="2000" dirty="0" err="1"/>
              <a:t>cycle</a:t>
            </a:r>
            <a:r>
              <a:rPr lang="de-DE" sz="2000" dirty="0"/>
              <a:t>;</a:t>
            </a:r>
          </a:p>
          <a:p>
            <a:r>
              <a:rPr lang="de-DE" sz="2000" dirty="0"/>
              <a:t>In all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iterations</a:t>
            </a:r>
            <a:r>
              <a:rPr lang="de-DE" sz="2000" dirty="0"/>
              <a:t> all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steps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revisited</a:t>
            </a:r>
            <a:r>
              <a:rPr lang="de-DE" sz="2000" dirty="0"/>
              <a:t>;</a:t>
            </a:r>
          </a:p>
          <a:p>
            <a:r>
              <a:rPr lang="de-DE" sz="2000" dirty="0" err="1"/>
              <a:t>Results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evaluated</a:t>
            </a:r>
            <a:r>
              <a:rPr lang="de-DE" sz="2000" dirty="0"/>
              <a:t>!!</a:t>
            </a:r>
          </a:p>
        </p:txBody>
      </p:sp>
      <p:sp>
        <p:nvSpPr>
          <p:cNvPr id="262148" name="AutoShape 4"/>
          <p:cNvSpPr>
            <a:spLocks noChangeArrowheads="1"/>
          </p:cNvSpPr>
          <p:nvPr/>
        </p:nvSpPr>
        <p:spPr bwMode="auto">
          <a:xfrm>
            <a:off x="152400" y="3357563"/>
            <a:ext cx="1905000" cy="914400"/>
          </a:xfrm>
          <a:prstGeom prst="homePlate">
            <a:avLst>
              <a:gd name="adj" fmla="val 4843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0" rIns="0" bIns="0" anchor="ctr"/>
          <a:lstStyle/>
          <a:p>
            <a:r>
              <a:rPr lang="de-DE" sz="1400">
                <a:latin typeface="Tahoma" charset="0"/>
              </a:rPr>
              <a:t>Business Understanding</a:t>
            </a:r>
          </a:p>
        </p:txBody>
      </p:sp>
      <p:sp>
        <p:nvSpPr>
          <p:cNvPr id="262149" name="AutoShape 5"/>
          <p:cNvSpPr>
            <a:spLocks noChangeArrowheads="1"/>
          </p:cNvSpPr>
          <p:nvPr/>
        </p:nvSpPr>
        <p:spPr bwMode="auto">
          <a:xfrm>
            <a:off x="1600200" y="3357563"/>
            <a:ext cx="2133600" cy="914400"/>
          </a:xfrm>
          <a:prstGeom prst="chevron">
            <a:avLst>
              <a:gd name="adj" fmla="val 5121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288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Data Understanding</a:t>
            </a:r>
          </a:p>
        </p:txBody>
      </p:sp>
      <p:sp>
        <p:nvSpPr>
          <p:cNvPr id="262150" name="AutoShape 6"/>
          <p:cNvSpPr>
            <a:spLocks noChangeArrowheads="1"/>
          </p:cNvSpPr>
          <p:nvPr/>
        </p:nvSpPr>
        <p:spPr bwMode="auto">
          <a:xfrm>
            <a:off x="3276600" y="3357563"/>
            <a:ext cx="1828800" cy="914400"/>
          </a:xfrm>
          <a:prstGeom prst="chevron">
            <a:avLst>
              <a:gd name="adj" fmla="val 4964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Data</a:t>
            </a:r>
          </a:p>
          <a:p>
            <a:pPr algn="ctr"/>
            <a:r>
              <a:rPr lang="de-DE" sz="1400">
                <a:latin typeface="Tahoma" charset="0"/>
              </a:rPr>
              <a:t>Preparation</a:t>
            </a:r>
          </a:p>
        </p:txBody>
      </p:sp>
      <p:sp>
        <p:nvSpPr>
          <p:cNvPr id="262151" name="AutoShape 7"/>
          <p:cNvSpPr>
            <a:spLocks noChangeArrowheads="1"/>
          </p:cNvSpPr>
          <p:nvPr/>
        </p:nvSpPr>
        <p:spPr bwMode="auto">
          <a:xfrm>
            <a:off x="4648200" y="3357563"/>
            <a:ext cx="1600200" cy="914400"/>
          </a:xfrm>
          <a:prstGeom prst="chevron">
            <a:avLst>
              <a:gd name="adj" fmla="val 5173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Modeling</a:t>
            </a:r>
          </a:p>
        </p:txBody>
      </p:sp>
      <p:sp>
        <p:nvSpPr>
          <p:cNvPr id="262152" name="AutoShape 8"/>
          <p:cNvSpPr>
            <a:spLocks noChangeArrowheads="1"/>
          </p:cNvSpPr>
          <p:nvPr/>
        </p:nvSpPr>
        <p:spPr bwMode="auto">
          <a:xfrm>
            <a:off x="5791200" y="3357563"/>
            <a:ext cx="1752600" cy="914400"/>
          </a:xfrm>
          <a:prstGeom prst="chevron">
            <a:avLst>
              <a:gd name="adj" fmla="val 491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Evaluation</a:t>
            </a:r>
          </a:p>
        </p:txBody>
      </p:sp>
      <p:sp>
        <p:nvSpPr>
          <p:cNvPr id="262153" name="AutoShape 9"/>
          <p:cNvSpPr>
            <a:spLocks noChangeArrowheads="1"/>
          </p:cNvSpPr>
          <p:nvPr/>
        </p:nvSpPr>
        <p:spPr bwMode="auto">
          <a:xfrm>
            <a:off x="7086600" y="3357563"/>
            <a:ext cx="1981200" cy="914400"/>
          </a:xfrm>
          <a:prstGeom prst="chevron">
            <a:avLst>
              <a:gd name="adj" fmla="val 5000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Deployment</a:t>
            </a:r>
          </a:p>
        </p:txBody>
      </p:sp>
      <p:sp>
        <p:nvSpPr>
          <p:cNvPr id="262154" name="AutoShape 10"/>
          <p:cNvSpPr>
            <a:spLocks noChangeArrowheads="1"/>
          </p:cNvSpPr>
          <p:nvPr/>
        </p:nvSpPr>
        <p:spPr bwMode="auto">
          <a:xfrm>
            <a:off x="152400" y="3357563"/>
            <a:ext cx="1905000" cy="914400"/>
          </a:xfrm>
          <a:prstGeom prst="homePlate">
            <a:avLst>
              <a:gd name="adj" fmla="val 51215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76200" dir="54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0" rIns="0" bIns="0" anchor="ctr"/>
          <a:lstStyle/>
          <a:p>
            <a:r>
              <a:rPr lang="de-DE" sz="1400">
                <a:latin typeface="Tahoma" charset="0"/>
              </a:rPr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342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4. Deployment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All the models that have possitive evaluation can be deployed</a:t>
            </a:r>
          </a:p>
          <a:p>
            <a:r>
              <a:rPr lang="es-ES"/>
              <a:t>For measurements of success to trust deployment has to follow rules established at the beginning of the project</a:t>
            </a:r>
          </a:p>
          <a:p>
            <a:pPr lvl="1"/>
            <a:endParaRPr lang="es-ES"/>
          </a:p>
          <a:p>
            <a:pPr lvl="1"/>
            <a:r>
              <a:rPr lang="es-ES"/>
              <a:t>The real evaluation has not yet been performed</a:t>
            </a:r>
          </a:p>
        </p:txBody>
      </p:sp>
    </p:spTree>
    <p:extLst>
      <p:ext uri="{BB962C8B-B14F-4D97-AF65-F5344CB8AC3E}">
        <p14:creationId xmlns:p14="http://schemas.microsoft.com/office/powerpoint/2010/main" val="375174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6B5DBB1-EFC0-6B47-B6A7-62E04381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071" y="115888"/>
            <a:ext cx="5678488" cy="838200"/>
          </a:xfrm>
        </p:spPr>
        <p:txBody>
          <a:bodyPr/>
          <a:lstStyle/>
          <a:p>
            <a:r>
              <a:rPr lang="en-CA" dirty="0"/>
              <a:t>A quick example, Netflix!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Machine Learning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23</a:t>
            </a:fld>
            <a:r>
              <a:rPr lang="it-IT"/>
              <a:t> -</a:t>
            </a:r>
            <a:endParaRPr lang="en-US"/>
          </a:p>
        </p:txBody>
      </p:sp>
      <p:pic>
        <p:nvPicPr>
          <p:cNvPr id="7" name="Picture 3" descr="DMM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" r="59053" b="75735"/>
          <a:stretch/>
        </p:blipFill>
        <p:spPr bwMode="auto">
          <a:xfrm>
            <a:off x="823409" y="1127125"/>
            <a:ext cx="3265991" cy="1254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nip Single Corner Rectangle 7"/>
          <p:cNvSpPr/>
          <p:nvPr/>
        </p:nvSpPr>
        <p:spPr bwMode="auto">
          <a:xfrm>
            <a:off x="4460875" y="1127124"/>
            <a:ext cx="4318000" cy="1873251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Find recommendations for *all* customer profiles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Find opportunities for new series/movies...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82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DA57FB6-0912-D342-96B1-0D2B39FD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071" y="115888"/>
            <a:ext cx="5678488" cy="838200"/>
          </a:xfrm>
        </p:spPr>
        <p:txBody>
          <a:bodyPr/>
          <a:lstStyle/>
          <a:p>
            <a:r>
              <a:rPr lang="en-CA" dirty="0"/>
              <a:t>A quick example, Netflix!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Machine Learning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24</a:t>
            </a:fld>
            <a:r>
              <a:rPr lang="it-IT"/>
              <a:t> -</a:t>
            </a:r>
            <a:endParaRPr lang="en-US"/>
          </a:p>
        </p:txBody>
      </p:sp>
      <p:pic>
        <p:nvPicPr>
          <p:cNvPr id="7" name="Picture 3" descr="DMM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" r="258" b="42831"/>
          <a:stretch/>
        </p:blipFill>
        <p:spPr bwMode="auto">
          <a:xfrm>
            <a:off x="823409" y="1127124"/>
            <a:ext cx="7955466" cy="3222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nip Single Corner Rectangle 7"/>
          <p:cNvSpPr/>
          <p:nvPr/>
        </p:nvSpPr>
        <p:spPr bwMode="auto">
          <a:xfrm>
            <a:off x="4476749" y="1127125"/>
            <a:ext cx="4302125" cy="1254126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 recommendations for *all* customer profiles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CA" sz="1800" dirty="0"/>
              <a:t>Find opportunities for new series/movies...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363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94FCCB0-BA21-C647-8E9F-FD2BECDA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071" y="115888"/>
            <a:ext cx="5678488" cy="838200"/>
          </a:xfrm>
        </p:spPr>
        <p:txBody>
          <a:bodyPr/>
          <a:lstStyle/>
          <a:p>
            <a:r>
              <a:rPr lang="en-CA" dirty="0"/>
              <a:t>A quick example, Netflix!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Machine Learning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25</a:t>
            </a:fld>
            <a:r>
              <a:rPr lang="it-IT"/>
              <a:t> -</a:t>
            </a:r>
            <a:endParaRPr lang="en-US"/>
          </a:p>
        </p:txBody>
      </p:sp>
      <p:pic>
        <p:nvPicPr>
          <p:cNvPr id="7" name="Picture 3" descr="DMM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" r="258" b="42831"/>
          <a:stretch/>
        </p:blipFill>
        <p:spPr bwMode="auto">
          <a:xfrm>
            <a:off x="823409" y="1127124"/>
            <a:ext cx="7955466" cy="3222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nip Single Corner Rectangle 7"/>
          <p:cNvSpPr/>
          <p:nvPr/>
        </p:nvSpPr>
        <p:spPr bwMode="auto">
          <a:xfrm>
            <a:off x="4476749" y="1127125"/>
            <a:ext cx="4302125" cy="1254126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 recommendations for *all* customer profiles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CA" sz="1800" dirty="0"/>
              <a:t>Find opportunities for new series/movies...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12750" y="2381251"/>
            <a:ext cx="8493125" cy="2222499"/>
          </a:xfrm>
          <a:prstGeom prst="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60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cs typeface="Arial" charset="0"/>
              </a:rPr>
              <a:t>Ratings Data</a:t>
            </a:r>
          </a:p>
        </p:txBody>
      </p:sp>
      <p:graphicFrame>
        <p:nvGraphicFramePr>
          <p:cNvPr id="239805" name="Group 189"/>
          <p:cNvGraphicFramePr>
            <a:graphicFrameLocks noGrp="1"/>
          </p:cNvGraphicFramePr>
          <p:nvPr>
            <p:ph type="tbl" idx="1"/>
          </p:nvPr>
        </p:nvGraphicFramePr>
        <p:xfrm>
          <a:off x="26416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98" name="Text Box 153"/>
          <p:cNvSpPr txBox="1">
            <a:spLocks noChangeArrowheads="1"/>
          </p:cNvSpPr>
          <p:nvPr/>
        </p:nvSpPr>
        <p:spPr bwMode="auto">
          <a:xfrm>
            <a:off x="3540125" y="1289050"/>
            <a:ext cx="190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1800">
                <a:latin typeface="Verdana" charset="0"/>
              </a:rPr>
              <a:t>17,700 movies</a:t>
            </a:r>
          </a:p>
        </p:txBody>
      </p:sp>
      <p:sp>
        <p:nvSpPr>
          <p:cNvPr id="9299" name="Text Box 154"/>
          <p:cNvSpPr txBox="1">
            <a:spLocks noChangeArrowheads="1"/>
          </p:cNvSpPr>
          <p:nvPr/>
        </p:nvSpPr>
        <p:spPr bwMode="auto">
          <a:xfrm>
            <a:off x="1004888" y="316865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Verdana" charset="0"/>
              </a:rPr>
              <a:t>480,000</a:t>
            </a:r>
          </a:p>
          <a:p>
            <a:pPr algn="ctr"/>
            <a:r>
              <a:rPr lang="en-US" sz="1800">
                <a:latin typeface="Verdana" charset="0"/>
              </a:rPr>
              <a:t>users</a:t>
            </a:r>
          </a:p>
        </p:txBody>
      </p:sp>
      <p:sp>
        <p:nvSpPr>
          <p:cNvPr id="9300" name="Line 155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301" name="Line 156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063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cs typeface="Arial" charset="0"/>
              </a:rPr>
              <a:t>Rating Data</a:t>
            </a:r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Verdana" charset="0"/>
                <a:cs typeface="Arial" charset="0"/>
              </a:rPr>
              <a:t>100 million ratings  (matrix in </a:t>
            </a:r>
            <a:r>
              <a:rPr lang="en-US" dirty="0" err="1">
                <a:latin typeface="Verdana" charset="0"/>
                <a:cs typeface="Arial" charset="0"/>
              </a:rPr>
              <a:t>prev</a:t>
            </a:r>
            <a:r>
              <a:rPr lang="en-US" dirty="0">
                <a:latin typeface="Verdana" charset="0"/>
                <a:cs typeface="Arial" charset="0"/>
              </a:rPr>
              <a:t> slide is 99% sparse)</a:t>
            </a:r>
          </a:p>
          <a:p>
            <a:endParaRPr lang="en-US" dirty="0">
              <a:latin typeface="Verdana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Verdana" charset="0"/>
                <a:cs typeface="Arial" charset="0"/>
              </a:rPr>
              <a:t>Rating = [user, movie-id, time-stamp, rating value]</a:t>
            </a:r>
          </a:p>
          <a:p>
            <a:pPr>
              <a:buFontTx/>
              <a:buNone/>
            </a:pPr>
            <a:endParaRPr lang="en-US" dirty="0">
              <a:latin typeface="Verdana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Verdana" charset="0"/>
                <a:cs typeface="Arial" charset="0"/>
              </a:rPr>
              <a:t>Generated by users between Oct 1998 and Dec 2005</a:t>
            </a:r>
          </a:p>
          <a:p>
            <a:pPr>
              <a:buFontTx/>
              <a:buNone/>
            </a:pPr>
            <a:endParaRPr lang="en-US" dirty="0">
              <a:latin typeface="Verdana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Verdana" charset="0"/>
                <a:cs typeface="Arial" charset="0"/>
              </a:rPr>
              <a:t>Users randomly chosen among set with at least 20 ratings</a:t>
            </a:r>
          </a:p>
          <a:p>
            <a:pPr lvl="1"/>
            <a:r>
              <a:rPr lang="en-US" dirty="0">
                <a:latin typeface="Verdana" charset="0"/>
                <a:ea typeface="Arial" charset="0"/>
                <a:cs typeface="Arial" charset="0"/>
              </a:rPr>
              <a:t>Small perturbations to help with anonymity</a:t>
            </a:r>
          </a:p>
          <a:p>
            <a:pPr>
              <a:buFontTx/>
              <a:buNone/>
            </a:pPr>
            <a:r>
              <a:rPr lang="en-US" dirty="0">
                <a:latin typeface="Verdana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dirty="0">
                <a:latin typeface="Verdana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endParaRPr lang="en-US" dirty="0">
              <a:latin typeface="Verdana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42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1" y="115888"/>
            <a:ext cx="5678488" cy="838200"/>
          </a:xfrm>
        </p:spPr>
        <p:txBody>
          <a:bodyPr/>
          <a:lstStyle/>
          <a:p>
            <a:r>
              <a:rPr lang="en-CA" dirty="0"/>
              <a:t>A quick example, Netflix!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Machine Learning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28</a:t>
            </a:fld>
            <a:r>
              <a:rPr lang="it-IT"/>
              <a:t> -</a:t>
            </a:r>
            <a:endParaRPr lang="en-US"/>
          </a:p>
        </p:txBody>
      </p:sp>
      <p:pic>
        <p:nvPicPr>
          <p:cNvPr id="7" name="Picture 3" descr="DMM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" r="258" b="13376"/>
          <a:stretch/>
        </p:blipFill>
        <p:spPr bwMode="auto">
          <a:xfrm>
            <a:off x="823409" y="1127124"/>
            <a:ext cx="7955466" cy="4984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nip Single Corner Rectangle 7"/>
          <p:cNvSpPr/>
          <p:nvPr/>
        </p:nvSpPr>
        <p:spPr bwMode="auto">
          <a:xfrm>
            <a:off x="4476749" y="1127125"/>
            <a:ext cx="4302125" cy="1254126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 recommendations for *all* customer profiles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CA" sz="1800" dirty="0"/>
              <a:t>Find opportunities for new series/movies...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2750" y="4826000"/>
            <a:ext cx="8493125" cy="1285875"/>
          </a:xfrm>
          <a:prstGeom prst="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96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cs typeface="Arial" charset="0"/>
              </a:rPr>
              <a:t>Ratings Data</a:t>
            </a:r>
          </a:p>
        </p:txBody>
      </p:sp>
      <p:graphicFrame>
        <p:nvGraphicFramePr>
          <p:cNvPr id="243800" name="Group 88"/>
          <p:cNvGraphicFramePr>
            <a:graphicFrameLocks noGrp="1"/>
          </p:cNvGraphicFramePr>
          <p:nvPr>
            <p:ph type="tbl" idx="1"/>
          </p:nvPr>
        </p:nvGraphicFramePr>
        <p:xfrm>
          <a:off x="26416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6483350" y="3803650"/>
            <a:ext cx="2660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1800">
                <a:latin typeface="Verdana" charset="0"/>
              </a:rPr>
              <a:t>Test Data Set</a:t>
            </a:r>
          </a:p>
          <a:p>
            <a:r>
              <a:rPr lang="en-US" sz="1800">
                <a:latin typeface="Verdana" charset="0"/>
              </a:rPr>
              <a:t>(most recent ratings)</a:t>
            </a:r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1004888" y="316865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Verdana" charset="0"/>
              </a:rPr>
              <a:t>480,000</a:t>
            </a:r>
          </a:p>
          <a:p>
            <a:pPr algn="ctr"/>
            <a:r>
              <a:rPr lang="en-US" sz="1800">
                <a:latin typeface="Verdana" charset="0"/>
              </a:rPr>
              <a:t>users</a:t>
            </a: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350" name="Line 89"/>
          <p:cNvSpPr>
            <a:spLocks noChangeShapeType="1"/>
          </p:cNvSpPr>
          <p:nvPr/>
        </p:nvSpPr>
        <p:spPr bwMode="auto">
          <a:xfrm flipH="1">
            <a:off x="6121400" y="4457700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351" name="Text Box 90"/>
          <p:cNvSpPr txBox="1">
            <a:spLocks noChangeArrowheads="1"/>
          </p:cNvSpPr>
          <p:nvPr/>
        </p:nvSpPr>
        <p:spPr bwMode="auto">
          <a:xfrm>
            <a:off x="3552825" y="1289050"/>
            <a:ext cx="190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1800">
                <a:latin typeface="Verdana" charset="0"/>
              </a:rPr>
              <a:t>17,700 movies</a:t>
            </a:r>
          </a:p>
        </p:txBody>
      </p:sp>
    </p:spTree>
    <p:extLst>
      <p:ext uri="{BB962C8B-B14F-4D97-AF65-F5344CB8AC3E}">
        <p14:creationId xmlns:p14="http://schemas.microsoft.com/office/powerpoint/2010/main" val="209637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in a BI/Data </a:t>
            </a:r>
            <a:r>
              <a:rPr lang="es-ES" dirty="0" err="1"/>
              <a:t>Analytics</a:t>
            </a:r>
            <a:r>
              <a:rPr lang="es-ES" dirty="0"/>
              <a:t> Project</a:t>
            </a:r>
          </a:p>
        </p:txBody>
      </p:sp>
      <p:sp>
        <p:nvSpPr>
          <p:cNvPr id="2549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Times" charset="0"/>
              <a:buAutoNum type="arabicPeriod"/>
            </a:pPr>
            <a:r>
              <a:rPr lang="es-ES" sz="2000" b="1" dirty="0"/>
              <a:t>Define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goals</a:t>
            </a:r>
            <a:r>
              <a:rPr lang="es-ES" sz="2000" b="1" dirty="0"/>
              <a:t>:</a:t>
            </a:r>
          </a:p>
          <a:p>
            <a:pPr marL="838200" lvl="1" indent="-381000"/>
            <a:r>
              <a:rPr lang="es-ES" sz="1800" dirty="0"/>
              <a:t>Business and data </a:t>
            </a:r>
            <a:r>
              <a:rPr lang="es-ES" sz="1800" dirty="0" err="1"/>
              <a:t>mining</a:t>
            </a:r>
            <a:r>
              <a:rPr lang="es-ES" sz="1800" dirty="0"/>
              <a:t> </a:t>
            </a:r>
            <a:r>
              <a:rPr lang="es-ES" sz="1800" dirty="0" err="1"/>
              <a:t>experts</a:t>
            </a:r>
            <a:r>
              <a:rPr lang="es-ES" sz="1800" dirty="0"/>
              <a:t> </a:t>
            </a:r>
            <a:r>
              <a:rPr lang="es-ES" sz="1800" dirty="0" err="1"/>
              <a:t>together</a:t>
            </a:r>
            <a:r>
              <a:rPr lang="es-ES" sz="1800" dirty="0"/>
              <a:t> </a:t>
            </a:r>
            <a:r>
              <a:rPr lang="es-ES" sz="1800" dirty="0" err="1"/>
              <a:t>have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define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goals</a:t>
            </a:r>
            <a:r>
              <a:rPr lang="es-ES" sz="1800" dirty="0"/>
              <a:t>;</a:t>
            </a:r>
          </a:p>
          <a:p>
            <a:pPr marL="838200" lvl="1" indent="-381000"/>
            <a:r>
              <a:rPr lang="es-ES" sz="1800" dirty="0" err="1"/>
              <a:t>Each</a:t>
            </a:r>
            <a:r>
              <a:rPr lang="es-ES" sz="1800" dirty="0"/>
              <a:t> </a:t>
            </a:r>
            <a:r>
              <a:rPr lang="es-ES" sz="1800" dirty="0" err="1"/>
              <a:t>goal</a:t>
            </a:r>
            <a:r>
              <a:rPr lang="es-ES" sz="1800" dirty="0"/>
              <a:t> </a:t>
            </a:r>
            <a:r>
              <a:rPr lang="es-ES" sz="1800" dirty="0" err="1"/>
              <a:t>must</a:t>
            </a:r>
            <a:r>
              <a:rPr lang="es-ES" sz="1800" dirty="0"/>
              <a:t> be defined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measurements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success</a:t>
            </a:r>
            <a:r>
              <a:rPr lang="es-ES" sz="1800" dirty="0"/>
              <a:t>;</a:t>
            </a:r>
          </a:p>
          <a:p>
            <a:pPr marL="457200" indent="-457200">
              <a:buFont typeface="Times" charset="0"/>
              <a:buAutoNum type="arabicPeriod"/>
            </a:pPr>
            <a:r>
              <a:rPr lang="es-ES" sz="2000" b="1" dirty="0" err="1"/>
              <a:t>Obtain</a:t>
            </a:r>
            <a:r>
              <a:rPr lang="es-ES" sz="2000" b="1" dirty="0"/>
              <a:t>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models</a:t>
            </a:r>
            <a:r>
              <a:rPr lang="es-ES" sz="2000" b="1" dirty="0"/>
              <a:t>:</a:t>
            </a:r>
          </a:p>
          <a:p>
            <a:pPr marL="838200" lvl="1" indent="-381000"/>
            <a:r>
              <a:rPr lang="es-ES" sz="1800" dirty="0" err="1"/>
              <a:t>Apply</a:t>
            </a:r>
            <a:r>
              <a:rPr lang="es-ES" sz="1800" dirty="0"/>
              <a:t> data </a:t>
            </a:r>
            <a:r>
              <a:rPr lang="es-ES" sz="1800" dirty="0" err="1"/>
              <a:t>mining</a:t>
            </a:r>
            <a:r>
              <a:rPr lang="es-ES" sz="1800" dirty="0"/>
              <a:t> </a:t>
            </a:r>
            <a:r>
              <a:rPr lang="es-ES" sz="1800" dirty="0" err="1"/>
              <a:t>algorithms</a:t>
            </a:r>
            <a:r>
              <a:rPr lang="es-ES" sz="1800" dirty="0"/>
              <a:t>;</a:t>
            </a:r>
          </a:p>
          <a:p>
            <a:pPr marL="838200" lvl="1" indent="-381000"/>
            <a:r>
              <a:rPr lang="es-ES" sz="1800" dirty="0" err="1"/>
              <a:t>Preprocessing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important</a:t>
            </a:r>
            <a:r>
              <a:rPr lang="es-ES" sz="1800" dirty="0"/>
              <a:t>!</a:t>
            </a:r>
          </a:p>
          <a:p>
            <a:pPr marL="457200" indent="-457200">
              <a:buFont typeface="Times" charset="0"/>
              <a:buAutoNum type="arabicPeriod"/>
            </a:pPr>
            <a:r>
              <a:rPr lang="es-ES" sz="2000" b="1" dirty="0" err="1"/>
              <a:t>Evaluate</a:t>
            </a:r>
            <a:r>
              <a:rPr lang="es-ES" sz="2000" b="1" dirty="0"/>
              <a:t> </a:t>
            </a:r>
            <a:r>
              <a:rPr lang="es-ES" sz="2000" b="1" dirty="0" err="1"/>
              <a:t>results</a:t>
            </a:r>
            <a:r>
              <a:rPr lang="es-ES" sz="2000" b="1" dirty="0"/>
              <a:t>:</a:t>
            </a:r>
          </a:p>
          <a:p>
            <a:pPr marL="838200" lvl="1" indent="-381000"/>
            <a:r>
              <a:rPr lang="de-DE" sz="1800" dirty="0" err="1"/>
              <a:t>ascertain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an </a:t>
            </a:r>
            <a:r>
              <a:rPr lang="de-DE" sz="1800" dirty="0" err="1"/>
              <a:t>object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specified</a:t>
            </a:r>
            <a:r>
              <a:rPr lang="de-DE" sz="1800" dirty="0"/>
              <a:t> </a:t>
            </a:r>
            <a:r>
              <a:rPr lang="de-DE" sz="1800" dirty="0" err="1"/>
              <a:t>criteria</a:t>
            </a:r>
            <a:r>
              <a:rPr lang="de-DE" sz="1800" dirty="0"/>
              <a:t>, </a:t>
            </a:r>
            <a:r>
              <a:rPr lang="de-DE" sz="1800" dirty="0" err="1"/>
              <a:t>operationalised</a:t>
            </a:r>
            <a:r>
              <a:rPr lang="de-DE" sz="1800" dirty="0"/>
              <a:t> in </a:t>
            </a:r>
            <a:r>
              <a:rPr lang="de-DE" sz="1800" dirty="0" err="1"/>
              <a:t>terms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pre-</a:t>
            </a:r>
            <a:r>
              <a:rPr lang="de-DE" sz="1800" dirty="0" err="1"/>
              <a:t>specified</a:t>
            </a:r>
            <a:r>
              <a:rPr lang="de-DE" sz="1800" dirty="0"/>
              <a:t> </a:t>
            </a:r>
            <a:r>
              <a:rPr lang="de-DE" sz="1800" dirty="0" err="1"/>
              <a:t>measures</a:t>
            </a:r>
            <a:r>
              <a:rPr lang="de-DE" sz="1800" dirty="0"/>
              <a:t>;</a:t>
            </a:r>
            <a:endParaRPr lang="es-ES" sz="1800" dirty="0"/>
          </a:p>
          <a:p>
            <a:pPr marL="457200" indent="-457200">
              <a:buFont typeface="Times" charset="0"/>
              <a:buAutoNum type="arabicPeriod"/>
            </a:pPr>
            <a:r>
              <a:rPr lang="es-ES" sz="2000" b="1" dirty="0"/>
              <a:t>Deploy:</a:t>
            </a:r>
          </a:p>
          <a:p>
            <a:pPr marL="838200" lvl="1" indent="-381000"/>
            <a:r>
              <a:rPr lang="es-ES" sz="1800" dirty="0"/>
              <a:t>Decide </a:t>
            </a:r>
            <a:r>
              <a:rPr lang="es-ES" sz="1800" dirty="0" err="1"/>
              <a:t>patterns</a:t>
            </a:r>
            <a:r>
              <a:rPr lang="es-ES" sz="1800" dirty="0"/>
              <a:t> and </a:t>
            </a:r>
            <a:r>
              <a:rPr lang="es-ES" sz="1800" dirty="0" err="1"/>
              <a:t>models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can be </a:t>
            </a:r>
            <a:r>
              <a:rPr lang="es-ES" sz="1800" dirty="0" err="1"/>
              <a:t>deployed</a:t>
            </a:r>
            <a:r>
              <a:rPr lang="es-ES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4461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cs typeface="Arial" charset="0"/>
              </a:rPr>
              <a:t>Ratings Data</a:t>
            </a:r>
          </a:p>
        </p:txBody>
      </p:sp>
      <p:graphicFrame>
        <p:nvGraphicFramePr>
          <p:cNvPr id="243800" name="Group 88"/>
          <p:cNvGraphicFramePr>
            <a:graphicFrameLocks noGrp="1"/>
          </p:cNvGraphicFramePr>
          <p:nvPr>
            <p:ph type="tbl" idx="1"/>
          </p:nvPr>
        </p:nvGraphicFramePr>
        <p:xfrm>
          <a:off x="26416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6483350" y="3803650"/>
            <a:ext cx="2660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1800">
                <a:latin typeface="Verdana" charset="0"/>
              </a:rPr>
              <a:t>Test Data Set</a:t>
            </a:r>
          </a:p>
          <a:p>
            <a:r>
              <a:rPr lang="en-US" sz="1800">
                <a:latin typeface="Verdana" charset="0"/>
              </a:rPr>
              <a:t>(most recent ratings)</a:t>
            </a:r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1004888" y="316865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Verdana" charset="0"/>
              </a:rPr>
              <a:t>480,000</a:t>
            </a:r>
          </a:p>
          <a:p>
            <a:pPr algn="ctr"/>
            <a:r>
              <a:rPr lang="en-US" sz="1800">
                <a:latin typeface="Verdana" charset="0"/>
              </a:rPr>
              <a:t>users</a:t>
            </a: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350" name="Line 89"/>
          <p:cNvSpPr>
            <a:spLocks noChangeShapeType="1"/>
          </p:cNvSpPr>
          <p:nvPr/>
        </p:nvSpPr>
        <p:spPr bwMode="auto">
          <a:xfrm flipH="1">
            <a:off x="6121400" y="4457700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351" name="Text Box 90"/>
          <p:cNvSpPr txBox="1">
            <a:spLocks noChangeArrowheads="1"/>
          </p:cNvSpPr>
          <p:nvPr/>
        </p:nvSpPr>
        <p:spPr bwMode="auto">
          <a:xfrm>
            <a:off x="3552825" y="1289050"/>
            <a:ext cx="190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1800">
                <a:latin typeface="Verdana" charset="0"/>
              </a:rPr>
              <a:t>17,700 movies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BC6BB-21A4-354E-8904-BFD18D2DDF5B}"/>
              </a:ext>
            </a:extLst>
          </p:cNvPr>
          <p:cNvSpPr/>
          <p:nvPr/>
        </p:nvSpPr>
        <p:spPr bwMode="auto">
          <a:xfrm>
            <a:off x="6483350" y="3486150"/>
            <a:ext cx="2660650" cy="1263650"/>
          </a:xfrm>
          <a:prstGeom prst="rect">
            <a:avLst/>
          </a:prstGeom>
          <a:solidFill>
            <a:schemeClr val="accent1">
              <a:alpha val="25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27D48-C921-1543-A5FD-AE767DC5EB35}"/>
              </a:ext>
            </a:extLst>
          </p:cNvPr>
          <p:cNvSpPr txBox="1"/>
          <p:nvPr/>
        </p:nvSpPr>
        <p:spPr>
          <a:xfrm>
            <a:off x="6771827" y="2398405"/>
            <a:ext cx="2083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Hold</a:t>
            </a:r>
            <a:r>
              <a:rPr lang="it-IT" b="1" dirty="0">
                <a:solidFill>
                  <a:srgbClr val="FF0000"/>
                </a:solidFill>
              </a:rPr>
              <a:t> on… </a:t>
            </a:r>
            <a:r>
              <a:rPr lang="it-IT" b="1" dirty="0" err="1">
                <a:solidFill>
                  <a:srgbClr val="FF0000"/>
                </a:solidFill>
              </a:rPr>
              <a:t>what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this</a:t>
            </a:r>
            <a:r>
              <a:rPr lang="it-IT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8D984CB-DEFA-0147-8F0C-1DD110BF856F}"/>
              </a:ext>
            </a:extLst>
          </p:cNvPr>
          <p:cNvSpPr/>
          <p:nvPr/>
        </p:nvSpPr>
        <p:spPr bwMode="auto">
          <a:xfrm>
            <a:off x="7472363" y="3229402"/>
            <a:ext cx="128587" cy="154781"/>
          </a:xfrm>
          <a:prstGeom prst="downArrow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0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2485-F68F-D278-1C06-674C5005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Meet the ML Canvas!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1873-6496-9D7C-309B-1CE124AA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57BDD-541B-F7DB-1FB8-8B55C351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3E2BC-A591-62FF-1168-ECF5B162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31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89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FE0E-20CD-6DD6-CF5F-1B243A15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58B6A-C8FE-D8BE-0C58-7E11156D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Design&amp;SwArch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FC0D4-D012-B26E-61FC-A972EB1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CFEF3ADD-0D33-8644-B368-A30405120092}" type="slidenum">
              <a:rPr lang="en-US" smtClean="0"/>
              <a:pPr>
                <a:defRPr/>
              </a:pPr>
              <a:t>32</a:t>
            </a:fld>
            <a:r>
              <a:rPr lang="it-IT"/>
              <a:t> -</a:t>
            </a:r>
            <a:endParaRPr lang="en-US"/>
          </a:p>
        </p:txBody>
      </p:sp>
      <p:pic>
        <p:nvPicPr>
          <p:cNvPr id="6" name="Picture 5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5F9201ED-D3FC-B6F6-A71D-98C27298B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4" y="0"/>
            <a:ext cx="9140366" cy="68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12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9" y="115888"/>
            <a:ext cx="6681540" cy="838200"/>
          </a:xfrm>
        </p:spPr>
        <p:txBody>
          <a:bodyPr/>
          <a:lstStyle/>
          <a:p>
            <a:r>
              <a:rPr lang="en-US" dirty="0"/>
              <a:t>In Practice…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33</a:t>
            </a:fld>
            <a:r>
              <a:rPr lang="it-IT"/>
              <a:t> -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9269" y="1710128"/>
            <a:ext cx="829428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“Machine learning is about predicting the future based on the past.”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Hal </a:t>
            </a:r>
            <a:r>
              <a:rPr lang="tr-TR" sz="2400" dirty="0" err="1">
                <a:solidFill>
                  <a:schemeClr val="tx2"/>
                </a:solidFill>
              </a:rPr>
              <a:t>Daume</a:t>
            </a:r>
            <a:r>
              <a:rPr lang="tr-TR" sz="2400" dirty="0">
                <a:solidFill>
                  <a:schemeClr val="tx2"/>
                </a:solidFill>
              </a:rPr>
              <a:t> III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5" y="3034531"/>
            <a:ext cx="3095522" cy="28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1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41" y="115888"/>
            <a:ext cx="5678488" cy="838200"/>
          </a:xfrm>
        </p:spPr>
        <p:txBody>
          <a:bodyPr/>
          <a:lstStyle/>
          <a:p>
            <a:r>
              <a:rPr lang="en-US" dirty="0"/>
              <a:t>So, Machine Learning is about…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34</a:t>
            </a:fld>
            <a:r>
              <a:rPr lang="it-IT"/>
              <a:t> -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9269" y="1660643"/>
            <a:ext cx="829428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“Machine learning is about predicting the future based on the past.”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Hal </a:t>
            </a:r>
            <a:r>
              <a:rPr lang="tr-TR" sz="2400" dirty="0" err="1">
                <a:solidFill>
                  <a:schemeClr val="tx2"/>
                </a:solidFill>
              </a:rPr>
              <a:t>Daume</a:t>
            </a:r>
            <a:r>
              <a:rPr lang="tr-TR" sz="2400" dirty="0">
                <a:solidFill>
                  <a:schemeClr val="tx2"/>
                </a:solidFill>
              </a:rPr>
              <a:t> III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561" y="3717412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210081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3666383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9" name="Oval 8"/>
          <p:cNvSpPr/>
          <p:nvPr/>
        </p:nvSpPr>
        <p:spPr>
          <a:xfrm>
            <a:off x="2511793" y="4027858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3459" y="4261414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269" y="3096524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40668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096524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528892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</a:t>
            </a:r>
          </a:p>
        </p:txBody>
      </p:sp>
      <p:sp>
        <p:nvSpPr>
          <p:cNvPr id="25" name="Oval 24"/>
          <p:cNvSpPr/>
          <p:nvPr/>
        </p:nvSpPr>
        <p:spPr>
          <a:xfrm>
            <a:off x="6485952" y="403563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97618" y="4269193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86994" y="30965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3717412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210081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777251" y="442159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40668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79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5888"/>
            <a:ext cx="6608161" cy="838200"/>
          </a:xfrm>
        </p:spPr>
        <p:txBody>
          <a:bodyPr/>
          <a:lstStyle/>
          <a:p>
            <a:r>
              <a:rPr lang="en-US" dirty="0"/>
              <a:t>Disclaimer! Data Analytics, a.k.a...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171575"/>
            <a:ext cx="81534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data mining</a:t>
            </a:r>
            <a:r>
              <a:rPr lang="en-US" b="1" dirty="0"/>
              <a:t>: </a:t>
            </a:r>
            <a:r>
              <a:rPr lang="en-US" dirty="0"/>
              <a:t>e.g., machine-learning applied to “databases”, i.e. collections of data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inference</a:t>
            </a:r>
            <a:r>
              <a:rPr lang="en-US" dirty="0"/>
              <a:t> and/or </a:t>
            </a:r>
            <a:r>
              <a:rPr lang="en-US" b="1" i="1" dirty="0"/>
              <a:t>estimation: </a:t>
            </a:r>
            <a:r>
              <a:rPr lang="en-US" i="1" dirty="0"/>
              <a:t>ML </a:t>
            </a:r>
            <a:r>
              <a:rPr lang="en-US" dirty="0"/>
              <a:t>in statistics to approximate curves based on more and more data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pattern recognition: </a:t>
            </a:r>
            <a:r>
              <a:rPr lang="en-US" dirty="0"/>
              <a:t>ML to identify patterns</a:t>
            </a:r>
            <a:r>
              <a:rPr lang="en-US" b="1" dirty="0"/>
              <a:t> </a:t>
            </a:r>
            <a:r>
              <a:rPr lang="en-US" dirty="0"/>
              <a:t>in engineering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signal processing: </a:t>
            </a:r>
            <a:r>
              <a:rPr lang="en-US" dirty="0"/>
              <a:t>same as above but</a:t>
            </a:r>
            <a:r>
              <a:rPr lang="en-US" b="1" dirty="0"/>
              <a:t> </a:t>
            </a:r>
            <a:r>
              <a:rPr lang="en-US" dirty="0"/>
              <a:t>in electrical engineering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Optimization:</a:t>
            </a:r>
            <a:r>
              <a:rPr lang="en-US" i="1" dirty="0"/>
              <a:t> </a:t>
            </a:r>
            <a:r>
              <a:rPr lang="en-US" dirty="0"/>
              <a:t>correct behavior based on previous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35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1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4157-9054-D946-9E0D-2B495824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best way to </a:t>
            </a:r>
            <a:r>
              <a:rPr lang="it-IT" dirty="0" err="1"/>
              <a:t>explain</a:t>
            </a:r>
            <a:r>
              <a:rPr lang="it-IT" dirty="0"/>
              <a:t> ML</a:t>
            </a:r>
          </a:p>
        </p:txBody>
      </p:sp>
      <p:pic>
        <p:nvPicPr>
          <p:cNvPr id="3076" name="Picture 4" descr="Image result for machine learning vs statistics meme">
            <a:extLst>
              <a:ext uri="{FF2B5EF4-FFF2-40B4-BE49-F238E27FC236}">
                <a16:creationId xmlns:a16="http://schemas.microsoft.com/office/drawing/2014/main" id="{A275DFEA-B478-4D4D-87D0-A9617F40E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727" y="1619477"/>
            <a:ext cx="3664163" cy="42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statistics vs. machine-learning">
            <a:extLst>
              <a:ext uri="{FF2B5EF4-FFF2-40B4-BE49-F238E27FC236}">
                <a16:creationId xmlns:a16="http://schemas.microsoft.com/office/drawing/2014/main" id="{30C018B6-CD5A-F646-873D-2F672673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09" y="1586428"/>
            <a:ext cx="4858531" cy="458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84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4157-9054-D946-9E0D-2B495824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best way to </a:t>
            </a:r>
            <a:r>
              <a:rPr lang="it-IT" dirty="0" err="1"/>
              <a:t>explain</a:t>
            </a:r>
            <a:r>
              <a:rPr lang="it-IT" dirty="0"/>
              <a:t> ML</a:t>
            </a:r>
          </a:p>
        </p:txBody>
      </p:sp>
      <p:pic>
        <p:nvPicPr>
          <p:cNvPr id="3076" name="Picture 4" descr="Image result for machine learning vs statistics meme">
            <a:extLst>
              <a:ext uri="{FF2B5EF4-FFF2-40B4-BE49-F238E27FC236}">
                <a16:creationId xmlns:a16="http://schemas.microsoft.com/office/drawing/2014/main" id="{A275DFEA-B478-4D4D-87D0-A9617F40E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727" y="1616110"/>
            <a:ext cx="3664163" cy="42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pi.ning.com/files/N26r4w1n7vabltXVsiwuFt5GwIw7Him*OwW3GOF-RKNCa1YKvmSeWgKPEXSgmqbHY-wxguBu3kGfI*7mi1Ab*fJSl5aO9HCl/kdnugget.jpeg">
            <a:extLst>
              <a:ext uri="{FF2B5EF4-FFF2-40B4-BE49-F238E27FC236}">
                <a16:creationId xmlns:a16="http://schemas.microsoft.com/office/drawing/2014/main" id="{B1C7EF0A-92E4-F34F-8967-6EBC456D0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1" y="1538991"/>
            <a:ext cx="5524698" cy="433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43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Machine Learning, let’s dive 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171575"/>
            <a:ext cx="81534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data mining</a:t>
            </a:r>
            <a:r>
              <a:rPr lang="en-US" b="1" dirty="0"/>
              <a:t>: </a:t>
            </a:r>
            <a:r>
              <a:rPr lang="en-US" dirty="0"/>
              <a:t>machine learning applied to “databases”, i.e. collections of data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inference</a:t>
            </a:r>
            <a:r>
              <a:rPr lang="en-US" dirty="0"/>
              <a:t> and/or </a:t>
            </a:r>
            <a:r>
              <a:rPr lang="en-US" b="1" i="1" dirty="0"/>
              <a:t>estimation: </a:t>
            </a:r>
            <a:r>
              <a:rPr lang="en-US" i="1" dirty="0"/>
              <a:t>ML </a:t>
            </a:r>
            <a:r>
              <a:rPr lang="en-US" dirty="0"/>
              <a:t>in statistics to approximate curves based on more and more data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pattern recognition: </a:t>
            </a:r>
            <a:r>
              <a:rPr lang="en-US" dirty="0"/>
              <a:t>ML to identify patterns</a:t>
            </a:r>
            <a:r>
              <a:rPr lang="en-US" b="1" dirty="0"/>
              <a:t> </a:t>
            </a:r>
            <a:r>
              <a:rPr lang="en-US" dirty="0"/>
              <a:t>in engineering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signal processing: </a:t>
            </a:r>
            <a:r>
              <a:rPr lang="en-US" dirty="0"/>
              <a:t>same as above but</a:t>
            </a:r>
            <a:r>
              <a:rPr lang="en-US" b="1" dirty="0"/>
              <a:t> </a:t>
            </a:r>
            <a:r>
              <a:rPr lang="en-US" dirty="0"/>
              <a:t>in electrical engineering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Optimization:</a:t>
            </a:r>
            <a:r>
              <a:rPr lang="en-US" i="1" dirty="0"/>
              <a:t> </a:t>
            </a:r>
            <a:r>
              <a:rPr lang="en-US" dirty="0"/>
              <a:t>correct behavior based on previous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38</a:t>
            </a:fld>
            <a:r>
              <a:rPr lang="it-IT"/>
              <a:t> -</a:t>
            </a: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12648" y="1171575"/>
            <a:ext cx="7753477" cy="9080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74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a good question...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you’re a regular human... </a:t>
            </a:r>
          </a:p>
          <a:p>
            <a:r>
              <a:rPr lang="en-CA" dirty="0"/>
              <a:t>You’re iterating over and over again on the previous 3 exercises...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What should be constant in your exercise?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1.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457200" lvl="1" indent="0">
              <a:buNone/>
            </a:pPr>
            <a:r>
              <a:rPr lang="en-CA" dirty="0"/>
              <a:t>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39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0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1. Define the goals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8137525" cy="1625600"/>
          </a:xfrm>
        </p:spPr>
        <p:txBody>
          <a:bodyPr/>
          <a:lstStyle/>
          <a:p>
            <a:r>
              <a:rPr lang="es-ES"/>
              <a:t>Distinguish between :</a:t>
            </a:r>
          </a:p>
          <a:p>
            <a:pPr lvl="1"/>
            <a:r>
              <a:rPr lang="es-ES"/>
              <a:t>Data Mining goals</a:t>
            </a:r>
          </a:p>
          <a:p>
            <a:pPr lvl="1"/>
            <a:r>
              <a:rPr lang="es-ES"/>
              <a:t>Business goals</a:t>
            </a:r>
          </a:p>
          <a:p>
            <a:r>
              <a:rPr lang="es-ES"/>
              <a:t>How do we translate?</a:t>
            </a:r>
          </a:p>
          <a:p>
            <a:endParaRPr lang="es-ES"/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1044574" y="4581525"/>
            <a:ext cx="2232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err="1">
                <a:latin typeface="Verdana" charset="0"/>
              </a:rPr>
              <a:t>Classification</a:t>
            </a:r>
            <a:endParaRPr lang="es-ES" dirty="0">
              <a:latin typeface="Verdana" charset="0"/>
            </a:endParaRP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3276600" y="4581525"/>
            <a:ext cx="187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latin typeface="Verdana" charset="0"/>
              </a:rPr>
              <a:t>Estimation</a:t>
            </a: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5867399" y="4600575"/>
            <a:ext cx="2244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err="1">
                <a:latin typeface="Verdana" charset="0"/>
              </a:rPr>
              <a:t>Association</a:t>
            </a:r>
            <a:endParaRPr lang="es-ES" dirty="0">
              <a:latin typeface="Verdana" charset="0"/>
            </a:endParaRPr>
          </a:p>
        </p:txBody>
      </p:sp>
      <p:sp>
        <p:nvSpPr>
          <p:cNvPr id="354311" name="AutoShape 7"/>
          <p:cNvSpPr>
            <a:spLocks noChangeArrowheads="1"/>
          </p:cNvSpPr>
          <p:nvPr/>
        </p:nvSpPr>
        <p:spPr bwMode="auto">
          <a:xfrm rot="1118736">
            <a:off x="1597025" y="3552825"/>
            <a:ext cx="576263" cy="863600"/>
          </a:xfrm>
          <a:prstGeom prst="down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4312" name="AutoShape 8"/>
          <p:cNvSpPr>
            <a:spLocks noChangeArrowheads="1"/>
          </p:cNvSpPr>
          <p:nvPr/>
        </p:nvSpPr>
        <p:spPr bwMode="auto">
          <a:xfrm>
            <a:off x="3660775" y="3495675"/>
            <a:ext cx="647700" cy="1081088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4313" name="AutoShape 9"/>
          <p:cNvSpPr>
            <a:spLocks noChangeArrowheads="1"/>
          </p:cNvSpPr>
          <p:nvPr/>
        </p:nvSpPr>
        <p:spPr bwMode="auto">
          <a:xfrm rot="-1533005">
            <a:off x="5872163" y="3516313"/>
            <a:ext cx="647700" cy="10795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1692275" y="366395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/>
              <a:t>¿?</a:t>
            </a:r>
          </a:p>
        </p:txBody>
      </p:sp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3779838" y="366395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/>
              <a:t>¿?</a:t>
            </a:r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5867400" y="359251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/>
              <a:t>¿?</a:t>
            </a:r>
          </a:p>
        </p:txBody>
      </p:sp>
      <p:sp>
        <p:nvSpPr>
          <p:cNvPr id="354317" name="Rectangle 13"/>
          <p:cNvSpPr>
            <a:spLocks noChangeArrowheads="1"/>
          </p:cNvSpPr>
          <p:nvPr/>
        </p:nvSpPr>
        <p:spPr bwMode="auto">
          <a:xfrm>
            <a:off x="1187450" y="3141663"/>
            <a:ext cx="641032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Times" charset="0"/>
              <a:buNone/>
            </a:pPr>
            <a:r>
              <a:rPr lang="de-DE" sz="1800">
                <a:latin typeface="Verdana" charset="0"/>
              </a:rPr>
              <a:t>Increase the lifetime value of valuable customers</a:t>
            </a:r>
            <a:endParaRPr lang="es-ES" sz="1800">
              <a:latin typeface="Verdana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Times" charset="0"/>
              <a:buChar char="•"/>
            </a:pPr>
            <a:endParaRPr lang="es-ES" sz="18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84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a good question...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you’re a </a:t>
            </a:r>
            <a:r>
              <a:rPr lang="en-CA" b="1" dirty="0"/>
              <a:t>regular human... </a:t>
            </a:r>
          </a:p>
          <a:p>
            <a:endParaRPr lang="en-CA" b="1" dirty="0"/>
          </a:p>
          <a:p>
            <a:pPr lvl="1"/>
            <a:r>
              <a:rPr lang="en-CA" b="1" dirty="0"/>
              <a:t>Meaning that you’re not THE Librarian, nor THE Doctor, nor Garry Kasparov</a:t>
            </a:r>
            <a:r>
              <a:rPr lang="mr-IN" b="1" dirty="0"/>
              <a:t>…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40</a:t>
            </a:fld>
            <a:r>
              <a:rPr lang="it-IT"/>
              <a:t> -</a:t>
            </a: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764770" y="1825625"/>
            <a:ext cx="2474138" cy="4937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54" y="2969188"/>
            <a:ext cx="5655492" cy="31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71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 to our exercise...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you’re a regular human... </a:t>
            </a:r>
          </a:p>
          <a:p>
            <a:r>
              <a:rPr lang="en-CA" dirty="0"/>
              <a:t>You’re iterating over and over again on the previous 3 exercises...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What should be constant in your exercise?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1.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457200" lvl="1" indent="0">
              <a:buNone/>
            </a:pPr>
            <a:r>
              <a:rPr lang="en-CA" dirty="0"/>
              <a:t>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41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hint...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CFEF3ADD-0D33-8644-B368-A30405120092}" type="slidenum">
              <a:rPr lang="en-US" smtClean="0"/>
              <a:pPr>
                <a:defRPr/>
              </a:pPr>
              <a:t>42</a:t>
            </a:fld>
            <a:r>
              <a:rPr lang="it-IT"/>
              <a:t> -</a:t>
            </a:r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971800" y="3113265"/>
            <a:ext cx="3124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5105400" y="4713465"/>
            <a:ext cx="533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505200" y="4713465"/>
            <a:ext cx="533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267200" y="2275065"/>
            <a:ext cx="609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4191000" y="1513065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108325" y="3154540"/>
            <a:ext cx="1908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Knowledge </a:t>
            </a:r>
          </a:p>
          <a:p>
            <a:r>
              <a:rPr lang="en-US"/>
              <a:t>representation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124200" y="3265665"/>
            <a:ext cx="1905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251325" y="422134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reasoning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267200" y="4332465"/>
            <a:ext cx="1371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 flipV="1">
            <a:off x="4876800" y="395146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4419600" y="395146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4343400" y="1741665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4648200" y="1741665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032125" y="422134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planning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3124200" y="4332465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3352800" y="39514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3962400" y="395146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2438400" y="2960865"/>
            <a:ext cx="5105400" cy="1828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232525" y="3078340"/>
            <a:ext cx="118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learning</a:t>
            </a: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2362200" y="189406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304800" y="1589265"/>
            <a:ext cx="1981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93725" y="170674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286000" y="1513065"/>
            <a:ext cx="1773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Natural lang.</a:t>
            </a:r>
          </a:p>
          <a:p>
            <a:r>
              <a:rPr lang="en-US"/>
              <a:t>vision</a:t>
            </a:r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4953000" y="189406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146925" y="163054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effectors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32125" y="4221340"/>
            <a:ext cx="2981326" cy="1916434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 bwMode="auto">
          <a:xfrm>
            <a:off x="1602646" y="4789665"/>
            <a:ext cx="1429479" cy="3898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3583315" y="4903172"/>
            <a:ext cx="1" cy="3197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3352800" y="4903172"/>
            <a:ext cx="230516" cy="3197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5204480" y="4903172"/>
            <a:ext cx="1" cy="3197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4973965" y="4903172"/>
            <a:ext cx="230516" cy="3197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0809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a good question...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you’re a regular human... </a:t>
            </a:r>
          </a:p>
          <a:p>
            <a:r>
              <a:rPr lang="en-CA" dirty="0"/>
              <a:t>You’re iterating over and over again on the previous 3 exercises...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What should be constant in your exercise?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b="1" dirty="0"/>
              <a:t>1. Learning!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457200" lvl="1" indent="0">
              <a:buNone/>
            </a:pPr>
            <a:r>
              <a:rPr lang="en-CA" dirty="0"/>
              <a:t>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43</a:t>
            </a:fld>
            <a:r>
              <a:rPr lang="it-IT"/>
              <a:t> -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0C71-F0C5-3D45-A031-3B0B53CE6398}"/>
              </a:ext>
            </a:extLst>
          </p:cNvPr>
          <p:cNvSpPr txBox="1"/>
          <p:nvPr/>
        </p:nvSpPr>
        <p:spPr>
          <a:xfrm>
            <a:off x="357188" y="5286375"/>
            <a:ext cx="857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Create new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knowledge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by processing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available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data – new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knowledge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is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to be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checked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against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future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instances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of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same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phenomenon</a:t>
            </a:r>
            <a:endParaRPr lang="it-IT" sz="2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1887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a good question...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you’re a regular human... </a:t>
            </a:r>
          </a:p>
          <a:p>
            <a:r>
              <a:rPr lang="en-CA" dirty="0"/>
              <a:t>You’re iterating over and over again on the previous 3 exercises...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What should be constant in your exercise?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b="1" dirty="0"/>
              <a:t>1. Learning!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457200" lvl="1" indent="0">
              <a:buNone/>
            </a:pPr>
            <a:r>
              <a:rPr lang="en-CA" b="1" dirty="0"/>
              <a:t>2. Improving!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44</a:t>
            </a:fld>
            <a:r>
              <a:rPr lang="it-IT"/>
              <a:t> -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3B151-66A4-BE41-88B1-0E57D7CA29DD}"/>
              </a:ext>
            </a:extLst>
          </p:cNvPr>
          <p:cNvSpPr txBox="1"/>
          <p:nvPr/>
        </p:nvSpPr>
        <p:spPr>
          <a:xfrm>
            <a:off x="357188" y="5286375"/>
            <a:ext cx="857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Reduce the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amount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of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errors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made with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respect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to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testing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of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created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knowledge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against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new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instances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of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same</a:t>
            </a:r>
            <a:r>
              <a:rPr lang="it-IT" sz="2000" dirty="0">
                <a:solidFill>
                  <a:srgbClr val="FF0000"/>
                </a:solidFill>
                <a:latin typeface="Rockwell" panose="02060603020205020403" pitchFamily="18" charset="77"/>
              </a:rPr>
              <a:t> </a:t>
            </a:r>
            <a:r>
              <a:rPr lang="it-IT" sz="2000" dirty="0" err="1">
                <a:solidFill>
                  <a:srgbClr val="FF0000"/>
                </a:solidFill>
                <a:latin typeface="Rockwell" panose="02060603020205020403" pitchFamily="18" charset="77"/>
              </a:rPr>
              <a:t>phenomenon</a:t>
            </a:r>
            <a:endParaRPr lang="it-IT" sz="2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8781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a good question...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you’re a regular human... </a:t>
            </a:r>
          </a:p>
          <a:p>
            <a:r>
              <a:rPr lang="en-CA" dirty="0"/>
              <a:t>You’re iterating over and over again on the previous 3 exercises...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What should be constant in your exercise?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b="1" dirty="0"/>
              <a:t>1. Learning!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457200" lvl="1" indent="0">
              <a:buNone/>
            </a:pPr>
            <a:r>
              <a:rPr lang="en-CA" b="1" dirty="0"/>
              <a:t>2. Improving!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45</a:t>
            </a:fld>
            <a:r>
              <a:rPr lang="it-IT"/>
              <a:t> -</a:t>
            </a: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41375" y="3524251"/>
            <a:ext cx="2682875" cy="1037702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937000"/>
            <a:ext cx="457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When you’re doing it, it’s Human Learning...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H="1" flipV="1">
            <a:off x="3524250" y="4238626"/>
            <a:ext cx="1047750" cy="1746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4280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a good question...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you’re a regular human... </a:t>
            </a:r>
          </a:p>
          <a:p>
            <a:r>
              <a:rPr lang="en-CA" dirty="0"/>
              <a:t>You’re iterating over and over again on the previous 3 exercises...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What should be constant in your exercise?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b="1" dirty="0"/>
              <a:t>1. Learning!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457200" lvl="1" indent="0">
              <a:buNone/>
            </a:pPr>
            <a:r>
              <a:rPr lang="en-CA" b="1" dirty="0"/>
              <a:t>2. Improving!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46</a:t>
            </a:fld>
            <a:r>
              <a:rPr lang="it-IT"/>
              <a:t> -</a:t>
            </a: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41375" y="3524250"/>
            <a:ext cx="2682875" cy="1057798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937000"/>
            <a:ext cx="457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When you’re doing it, it’s Human Learning...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When a machine does it, it’s Machine Learning! </a:t>
            </a:r>
            <a:r>
              <a:rPr lang="en-CA" b="1" dirty="0">
                <a:solidFill>
                  <a:srgbClr val="FF0000"/>
                </a:solidFill>
                <a:sym typeface="Wingdings"/>
              </a:rPr>
              <a:t>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>
            <a:stCxn id="7" idx="1"/>
          </p:cNvCxnSpPr>
          <p:nvPr/>
        </p:nvCxnSpPr>
        <p:spPr bwMode="auto">
          <a:xfrm flipH="1" flipV="1">
            <a:off x="3524250" y="4238625"/>
            <a:ext cx="1047750" cy="66787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 flipV="1">
            <a:off x="3524250" y="4238626"/>
            <a:ext cx="1047750" cy="1746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28611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summary…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you’re a regular human... </a:t>
            </a:r>
          </a:p>
          <a:p>
            <a:r>
              <a:rPr lang="en-CA" dirty="0"/>
              <a:t>You’re iterating over and over again on the previous 3 exercises...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What should be constant in your exercise?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b="1" dirty="0"/>
              <a:t>1. Learning!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457200" lvl="1" indent="0">
              <a:buNone/>
            </a:pPr>
            <a:r>
              <a:rPr lang="en-CA" b="1" dirty="0"/>
              <a:t>2. Improving!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47</a:t>
            </a:fld>
            <a:r>
              <a:rPr lang="it-IT"/>
              <a:t> -</a:t>
            </a: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41375" y="3524250"/>
            <a:ext cx="2682875" cy="579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937000"/>
            <a:ext cx="457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 clever strategies and algorithms, combine them with good data and statistics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 flipH="1" flipV="1">
            <a:off x="3524250" y="4001294"/>
            <a:ext cx="1047750" cy="29853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0458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summary…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you’re a regular human... </a:t>
            </a:r>
          </a:p>
          <a:p>
            <a:r>
              <a:rPr lang="en-CA" dirty="0"/>
              <a:t>You’re iterating over and over again on the previous 3 exercises...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What should be constant in your exercise?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b="1" dirty="0"/>
              <a:t>1. Learning!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457200" lvl="1" indent="0">
              <a:buNone/>
            </a:pPr>
            <a:r>
              <a:rPr lang="en-CA" b="1" dirty="0"/>
              <a:t>2. Improving!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48</a:t>
            </a:fld>
            <a:r>
              <a:rPr lang="it-IT"/>
              <a:t> -</a:t>
            </a: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41375" y="3939986"/>
            <a:ext cx="2682875" cy="7143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937000"/>
            <a:ext cx="457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 clever statistical indices (F-Measure, AUC-ROC) to measure the overlaps between ML prediction and expected result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 flipH="1">
            <a:off x="3542986" y="4297174"/>
            <a:ext cx="1047750" cy="14762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29801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Typical Data-Mining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Medical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49</a:t>
            </a:fld>
            <a:r>
              <a:rPr lang="it-IT"/>
              <a:t> -</a:t>
            </a:r>
            <a:endParaRPr lang="en-US"/>
          </a:p>
        </p:txBody>
      </p:sp>
      <p:pic>
        <p:nvPicPr>
          <p:cNvPr id="5" name="Picture 4" descr="Screen Shot 2018-01-10 at 13.00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" y="1692038"/>
            <a:ext cx="9006526" cy="37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82550"/>
            <a:ext cx="7886700" cy="1325563"/>
          </a:xfrm>
        </p:spPr>
        <p:txBody>
          <a:bodyPr/>
          <a:lstStyle/>
          <a:p>
            <a:r>
              <a:rPr lang="de-DE" dirty="0"/>
              <a:t>Business Understanding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CRISP-DM*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52259" name="AutoShape 3"/>
          <p:cNvSpPr>
            <a:spLocks noChangeArrowheads="1"/>
          </p:cNvSpPr>
          <p:nvPr/>
        </p:nvSpPr>
        <p:spPr bwMode="auto">
          <a:xfrm>
            <a:off x="539750" y="1196975"/>
            <a:ext cx="1593850" cy="914400"/>
          </a:xfrm>
          <a:prstGeom prst="homePlate">
            <a:avLst>
              <a:gd name="adj" fmla="val 42850"/>
            </a:avLst>
          </a:prstGeom>
          <a:solidFill>
            <a:srgbClr val="FFFF99"/>
          </a:solidFill>
          <a:ln>
            <a:noFill/>
          </a:ln>
          <a:effectLst>
            <a:outerShdw blurRad="63500" dist="108509" dir="12033363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0" bIns="0" anchor="ctr"/>
          <a:lstStyle/>
          <a:p>
            <a:r>
              <a:rPr lang="de-DE" sz="1600">
                <a:latin typeface="Tahoma" charset="0"/>
              </a:rPr>
              <a:t>Business Understanding</a:t>
            </a:r>
          </a:p>
        </p:txBody>
      </p:sp>
      <p:sp>
        <p:nvSpPr>
          <p:cNvPr id="352260" name="AutoShape 4"/>
          <p:cNvSpPr>
            <a:spLocks noChangeArrowheads="1"/>
          </p:cNvSpPr>
          <p:nvPr/>
        </p:nvSpPr>
        <p:spPr bwMode="auto">
          <a:xfrm>
            <a:off x="395288" y="2276475"/>
            <a:ext cx="1600200" cy="914400"/>
          </a:xfrm>
          <a:prstGeom prst="flowChartPredefinedProcess">
            <a:avLst/>
          </a:prstGeom>
          <a:solidFill>
            <a:srgbClr val="BFC93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0" rIns="0" bIns="0" anchor="ctr"/>
          <a:lstStyle/>
          <a:p>
            <a:pPr algn="ctr"/>
            <a:r>
              <a:rPr lang="de-DE" sz="1400">
                <a:solidFill>
                  <a:schemeClr val="bg1"/>
                </a:solidFill>
                <a:latin typeface="Tahoma" charset="0"/>
              </a:rPr>
              <a:t>Determine Business Objectives</a:t>
            </a:r>
          </a:p>
        </p:txBody>
      </p:sp>
      <p:sp>
        <p:nvSpPr>
          <p:cNvPr id="352261" name="AutoShape 5"/>
          <p:cNvSpPr>
            <a:spLocks noChangeArrowheads="1"/>
          </p:cNvSpPr>
          <p:nvPr/>
        </p:nvSpPr>
        <p:spPr bwMode="auto">
          <a:xfrm>
            <a:off x="395288" y="3429000"/>
            <a:ext cx="1600200" cy="704850"/>
          </a:xfrm>
          <a:prstGeom prst="flowChartPredefined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Assess Situation</a:t>
            </a:r>
          </a:p>
        </p:txBody>
      </p:sp>
      <p:sp>
        <p:nvSpPr>
          <p:cNvPr id="352262" name="AutoShape 6"/>
          <p:cNvSpPr>
            <a:spLocks noChangeArrowheads="1"/>
          </p:cNvSpPr>
          <p:nvPr/>
        </p:nvSpPr>
        <p:spPr bwMode="auto">
          <a:xfrm>
            <a:off x="395288" y="4365625"/>
            <a:ext cx="1600200" cy="914400"/>
          </a:xfrm>
          <a:prstGeom prst="flowChartPredefinedProcess">
            <a:avLst/>
          </a:prstGeom>
          <a:solidFill>
            <a:srgbClr val="BFC93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0" rIns="0" bIns="0" anchor="ctr"/>
          <a:lstStyle/>
          <a:p>
            <a:pPr algn="ctr"/>
            <a:r>
              <a:rPr lang="de-DE" sz="1400">
                <a:solidFill>
                  <a:schemeClr val="bg1"/>
                </a:solidFill>
                <a:latin typeface="Tahoma" charset="0"/>
              </a:rPr>
              <a:t>Determine Data Mining Goals</a:t>
            </a:r>
          </a:p>
        </p:txBody>
      </p:sp>
      <p:sp>
        <p:nvSpPr>
          <p:cNvPr id="352263" name="AutoShape 7"/>
          <p:cNvSpPr>
            <a:spLocks noChangeArrowheads="1"/>
          </p:cNvSpPr>
          <p:nvPr/>
        </p:nvSpPr>
        <p:spPr bwMode="auto">
          <a:xfrm>
            <a:off x="395288" y="5516563"/>
            <a:ext cx="1600200" cy="642937"/>
          </a:xfrm>
          <a:prstGeom prst="flowChartPredefined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Produce Project Plan</a:t>
            </a:r>
          </a:p>
        </p:txBody>
      </p:sp>
      <p:sp>
        <p:nvSpPr>
          <p:cNvPr id="352264" name="AutoShape 8"/>
          <p:cNvSpPr>
            <a:spLocks noChangeArrowheads="1"/>
          </p:cNvSpPr>
          <p:nvPr/>
        </p:nvSpPr>
        <p:spPr bwMode="auto">
          <a:xfrm>
            <a:off x="2339975" y="2205038"/>
            <a:ext cx="1219200" cy="758825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Background</a:t>
            </a:r>
          </a:p>
        </p:txBody>
      </p:sp>
      <p:sp>
        <p:nvSpPr>
          <p:cNvPr id="352265" name="AutoShape 9"/>
          <p:cNvSpPr>
            <a:spLocks noChangeArrowheads="1"/>
          </p:cNvSpPr>
          <p:nvPr/>
        </p:nvSpPr>
        <p:spPr bwMode="auto">
          <a:xfrm>
            <a:off x="3779838" y="2205038"/>
            <a:ext cx="1219200" cy="758825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Business Objectives</a:t>
            </a:r>
          </a:p>
        </p:txBody>
      </p:sp>
      <p:sp>
        <p:nvSpPr>
          <p:cNvPr id="352266" name="AutoShape 10"/>
          <p:cNvSpPr>
            <a:spLocks noChangeArrowheads="1"/>
          </p:cNvSpPr>
          <p:nvPr/>
        </p:nvSpPr>
        <p:spPr bwMode="auto">
          <a:xfrm>
            <a:off x="5181600" y="2166938"/>
            <a:ext cx="1219200" cy="758825"/>
          </a:xfrm>
          <a:prstGeom prst="flowChartDocumen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Business Success Criteria</a:t>
            </a:r>
          </a:p>
        </p:txBody>
      </p:sp>
      <p:sp>
        <p:nvSpPr>
          <p:cNvPr id="352267" name="AutoShape 11"/>
          <p:cNvSpPr>
            <a:spLocks noChangeArrowheads="1"/>
          </p:cNvSpPr>
          <p:nvPr/>
        </p:nvSpPr>
        <p:spPr bwMode="auto">
          <a:xfrm>
            <a:off x="2362200" y="3313113"/>
            <a:ext cx="1219200" cy="836612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Inventory &amp; Resources</a:t>
            </a:r>
          </a:p>
        </p:txBody>
      </p:sp>
      <p:sp>
        <p:nvSpPr>
          <p:cNvPr id="352268" name="AutoShape 12"/>
          <p:cNvSpPr>
            <a:spLocks noChangeArrowheads="1"/>
          </p:cNvSpPr>
          <p:nvPr/>
        </p:nvSpPr>
        <p:spPr bwMode="auto">
          <a:xfrm>
            <a:off x="3733800" y="3313113"/>
            <a:ext cx="1219200" cy="9906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Reqs, Assumptions &amp;Constraints</a:t>
            </a:r>
          </a:p>
        </p:txBody>
      </p:sp>
      <p:sp>
        <p:nvSpPr>
          <p:cNvPr id="352269" name="AutoShape 13"/>
          <p:cNvSpPr>
            <a:spLocks noChangeArrowheads="1"/>
          </p:cNvSpPr>
          <p:nvPr/>
        </p:nvSpPr>
        <p:spPr bwMode="auto">
          <a:xfrm>
            <a:off x="5105400" y="3313113"/>
            <a:ext cx="1219200" cy="69215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Risks &amp; Contingencies</a:t>
            </a:r>
          </a:p>
        </p:txBody>
      </p:sp>
      <p:sp>
        <p:nvSpPr>
          <p:cNvPr id="352270" name="AutoShape 14"/>
          <p:cNvSpPr>
            <a:spLocks noChangeArrowheads="1"/>
          </p:cNvSpPr>
          <p:nvPr/>
        </p:nvSpPr>
        <p:spPr bwMode="auto">
          <a:xfrm>
            <a:off x="6477000" y="3313113"/>
            <a:ext cx="1219200" cy="763587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Terminology</a:t>
            </a:r>
          </a:p>
        </p:txBody>
      </p:sp>
      <p:sp>
        <p:nvSpPr>
          <p:cNvPr id="352271" name="AutoShape 15"/>
          <p:cNvSpPr>
            <a:spLocks noChangeArrowheads="1"/>
          </p:cNvSpPr>
          <p:nvPr/>
        </p:nvSpPr>
        <p:spPr bwMode="auto">
          <a:xfrm>
            <a:off x="7848600" y="3313113"/>
            <a:ext cx="1219200" cy="763587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Costs &amp; Benefits</a:t>
            </a:r>
          </a:p>
        </p:txBody>
      </p:sp>
      <p:sp>
        <p:nvSpPr>
          <p:cNvPr id="352272" name="AutoShape 16"/>
          <p:cNvSpPr>
            <a:spLocks noChangeArrowheads="1"/>
          </p:cNvSpPr>
          <p:nvPr/>
        </p:nvSpPr>
        <p:spPr bwMode="auto">
          <a:xfrm>
            <a:off x="2362200" y="4532313"/>
            <a:ext cx="1371600" cy="769937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Data Mining Goals</a:t>
            </a:r>
          </a:p>
        </p:txBody>
      </p:sp>
      <p:sp>
        <p:nvSpPr>
          <p:cNvPr id="352273" name="AutoShape 17"/>
          <p:cNvSpPr>
            <a:spLocks noChangeArrowheads="1"/>
          </p:cNvSpPr>
          <p:nvPr/>
        </p:nvSpPr>
        <p:spPr bwMode="auto">
          <a:xfrm>
            <a:off x="3962400" y="4532313"/>
            <a:ext cx="1295400" cy="696912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Data Mining Success Criteria</a:t>
            </a:r>
          </a:p>
        </p:txBody>
      </p:sp>
      <p:sp>
        <p:nvSpPr>
          <p:cNvPr id="352274" name="AutoShape 18"/>
          <p:cNvSpPr>
            <a:spLocks noChangeArrowheads="1"/>
          </p:cNvSpPr>
          <p:nvPr/>
        </p:nvSpPr>
        <p:spPr bwMode="auto">
          <a:xfrm>
            <a:off x="2362200" y="5589588"/>
            <a:ext cx="1219200" cy="5588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Project Plan</a:t>
            </a:r>
          </a:p>
        </p:txBody>
      </p:sp>
      <p:sp>
        <p:nvSpPr>
          <p:cNvPr id="352275" name="AutoShape 19"/>
          <p:cNvSpPr>
            <a:spLocks noChangeArrowheads="1"/>
          </p:cNvSpPr>
          <p:nvPr/>
        </p:nvSpPr>
        <p:spPr bwMode="auto">
          <a:xfrm>
            <a:off x="3951288" y="5516563"/>
            <a:ext cx="2133600" cy="701675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264C2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0" rIns="0" bIns="0" anchor="ctr"/>
          <a:lstStyle/>
          <a:p>
            <a:pPr algn="ctr"/>
            <a:r>
              <a:rPr lang="de-DE" sz="1400">
                <a:latin typeface="Tahoma" charset="0"/>
              </a:rPr>
              <a:t>Initial Assessment of Tools &amp; Techniques</a:t>
            </a:r>
          </a:p>
        </p:txBody>
      </p:sp>
      <p:cxnSp>
        <p:nvCxnSpPr>
          <p:cNvPr id="352276" name="AutoShape 20"/>
          <p:cNvCxnSpPr>
            <a:cxnSpLocks noChangeShapeType="1"/>
            <a:stCxn id="352259" idx="2"/>
            <a:endCxn id="352260" idx="0"/>
          </p:cNvCxnSpPr>
          <p:nvPr/>
        </p:nvCxnSpPr>
        <p:spPr bwMode="auto">
          <a:xfrm>
            <a:off x="1141413" y="2111375"/>
            <a:ext cx="53975" cy="165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77" name="AutoShape 21"/>
          <p:cNvCxnSpPr>
            <a:cxnSpLocks noChangeShapeType="1"/>
            <a:stCxn id="352260" idx="2"/>
            <a:endCxn id="352261" idx="0"/>
          </p:cNvCxnSpPr>
          <p:nvPr/>
        </p:nvCxnSpPr>
        <p:spPr bwMode="auto">
          <a:xfrm>
            <a:off x="1195388" y="3190875"/>
            <a:ext cx="0" cy="238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78" name="AutoShape 22"/>
          <p:cNvCxnSpPr>
            <a:cxnSpLocks noChangeShapeType="1"/>
            <a:stCxn id="352261" idx="2"/>
            <a:endCxn id="352262" idx="0"/>
          </p:cNvCxnSpPr>
          <p:nvPr/>
        </p:nvCxnSpPr>
        <p:spPr bwMode="auto">
          <a:xfrm>
            <a:off x="1195388" y="4133850"/>
            <a:ext cx="0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79" name="AutoShape 23"/>
          <p:cNvCxnSpPr>
            <a:cxnSpLocks noChangeShapeType="1"/>
            <a:stCxn id="352262" idx="2"/>
            <a:endCxn id="352263" idx="0"/>
          </p:cNvCxnSpPr>
          <p:nvPr/>
        </p:nvCxnSpPr>
        <p:spPr bwMode="auto">
          <a:xfrm>
            <a:off x="1195388" y="5280025"/>
            <a:ext cx="0" cy="236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80" name="AutoShape 24"/>
          <p:cNvCxnSpPr>
            <a:cxnSpLocks noChangeShapeType="1"/>
            <a:stCxn id="352264" idx="3"/>
            <a:endCxn id="352265" idx="1"/>
          </p:cNvCxnSpPr>
          <p:nvPr/>
        </p:nvCxnSpPr>
        <p:spPr bwMode="auto">
          <a:xfrm>
            <a:off x="3559175" y="2584450"/>
            <a:ext cx="2206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81" name="AutoShape 25"/>
          <p:cNvCxnSpPr>
            <a:cxnSpLocks noChangeShapeType="1"/>
            <a:stCxn id="352265" idx="3"/>
            <a:endCxn id="352266" idx="1"/>
          </p:cNvCxnSpPr>
          <p:nvPr/>
        </p:nvCxnSpPr>
        <p:spPr bwMode="auto">
          <a:xfrm flipV="1">
            <a:off x="4999038" y="2546350"/>
            <a:ext cx="182562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82" name="AutoShape 26"/>
          <p:cNvCxnSpPr>
            <a:cxnSpLocks noChangeShapeType="1"/>
            <a:stCxn id="352267" idx="3"/>
            <a:endCxn id="352268" idx="1"/>
          </p:cNvCxnSpPr>
          <p:nvPr/>
        </p:nvCxnSpPr>
        <p:spPr bwMode="auto">
          <a:xfrm>
            <a:off x="3581400" y="3732213"/>
            <a:ext cx="1524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83" name="AutoShape 27"/>
          <p:cNvCxnSpPr>
            <a:cxnSpLocks noChangeShapeType="1"/>
            <a:stCxn id="352268" idx="3"/>
            <a:endCxn id="352269" idx="1"/>
          </p:cNvCxnSpPr>
          <p:nvPr/>
        </p:nvCxnSpPr>
        <p:spPr bwMode="auto">
          <a:xfrm flipV="1">
            <a:off x="4953000" y="3659188"/>
            <a:ext cx="152400" cy="149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84" name="AutoShape 28"/>
          <p:cNvCxnSpPr>
            <a:cxnSpLocks noChangeShapeType="1"/>
            <a:stCxn id="352269" idx="3"/>
            <a:endCxn id="352270" idx="1"/>
          </p:cNvCxnSpPr>
          <p:nvPr/>
        </p:nvCxnSpPr>
        <p:spPr bwMode="auto">
          <a:xfrm>
            <a:off x="6324600" y="3659188"/>
            <a:ext cx="152400" cy="36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85" name="AutoShape 29"/>
          <p:cNvCxnSpPr>
            <a:cxnSpLocks noChangeShapeType="1"/>
            <a:stCxn id="352270" idx="3"/>
            <a:endCxn id="352271" idx="1"/>
          </p:cNvCxnSpPr>
          <p:nvPr/>
        </p:nvCxnSpPr>
        <p:spPr bwMode="auto">
          <a:xfrm>
            <a:off x="7696200" y="3695700"/>
            <a:ext cx="152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86" name="AutoShape 30"/>
          <p:cNvCxnSpPr>
            <a:cxnSpLocks noChangeShapeType="1"/>
            <a:stCxn id="352272" idx="3"/>
            <a:endCxn id="352273" idx="1"/>
          </p:cNvCxnSpPr>
          <p:nvPr/>
        </p:nvCxnSpPr>
        <p:spPr bwMode="auto">
          <a:xfrm flipV="1">
            <a:off x="3733800" y="4881563"/>
            <a:ext cx="228600" cy="36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87" name="AutoShape 31"/>
          <p:cNvCxnSpPr>
            <a:cxnSpLocks noChangeShapeType="1"/>
            <a:stCxn id="352274" idx="3"/>
            <a:endCxn id="352275" idx="1"/>
          </p:cNvCxnSpPr>
          <p:nvPr/>
        </p:nvCxnSpPr>
        <p:spPr bwMode="auto">
          <a:xfrm flipV="1">
            <a:off x="3581400" y="5867400"/>
            <a:ext cx="369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88" name="AutoShape 32"/>
          <p:cNvCxnSpPr>
            <a:cxnSpLocks noChangeShapeType="1"/>
            <a:stCxn id="352260" idx="3"/>
            <a:endCxn id="352264" idx="1"/>
          </p:cNvCxnSpPr>
          <p:nvPr/>
        </p:nvCxnSpPr>
        <p:spPr bwMode="auto">
          <a:xfrm flipV="1">
            <a:off x="1995488" y="2584450"/>
            <a:ext cx="344487" cy="149225"/>
          </a:xfrm>
          <a:prstGeom prst="curvedConnector3">
            <a:avLst>
              <a:gd name="adj1" fmla="val 4976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89" name="AutoShape 33"/>
          <p:cNvCxnSpPr>
            <a:cxnSpLocks noChangeShapeType="1"/>
            <a:stCxn id="352261" idx="3"/>
            <a:endCxn id="352267" idx="1"/>
          </p:cNvCxnSpPr>
          <p:nvPr/>
        </p:nvCxnSpPr>
        <p:spPr bwMode="auto">
          <a:xfrm flipV="1">
            <a:off x="1995488" y="3732213"/>
            <a:ext cx="366712" cy="49212"/>
          </a:xfrm>
          <a:prstGeom prst="curvedConnector3">
            <a:avLst>
              <a:gd name="adj1" fmla="val 497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90" name="AutoShape 34"/>
          <p:cNvCxnSpPr>
            <a:cxnSpLocks noChangeShapeType="1"/>
            <a:stCxn id="352262" idx="3"/>
            <a:endCxn id="352272" idx="1"/>
          </p:cNvCxnSpPr>
          <p:nvPr/>
        </p:nvCxnSpPr>
        <p:spPr bwMode="auto">
          <a:xfrm>
            <a:off x="1995488" y="4822825"/>
            <a:ext cx="366712" cy="95250"/>
          </a:xfrm>
          <a:prstGeom prst="curvedConnector3">
            <a:avLst>
              <a:gd name="adj1" fmla="val 497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291" name="AutoShape 35"/>
          <p:cNvCxnSpPr>
            <a:cxnSpLocks noChangeShapeType="1"/>
            <a:stCxn id="352263" idx="3"/>
            <a:endCxn id="352274" idx="1"/>
          </p:cNvCxnSpPr>
          <p:nvPr/>
        </p:nvCxnSpPr>
        <p:spPr bwMode="auto">
          <a:xfrm>
            <a:off x="1995488" y="5838825"/>
            <a:ext cx="366712" cy="30163"/>
          </a:xfrm>
          <a:prstGeom prst="curvedConnector3">
            <a:avLst>
              <a:gd name="adj1" fmla="val 497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0" y="6477000"/>
            <a:ext cx="5378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* Cross-Industry Standard Process for Data </a:t>
            </a:r>
            <a:r>
              <a:rPr lang="en-GB" sz="1600" dirty="0" err="1"/>
              <a:t>Mining:CRISP-DM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885713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Task involved in this case…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* ML Task 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50</a:t>
            </a:fld>
            <a:r>
              <a:rPr lang="it-IT"/>
              <a:t> -</a:t>
            </a:r>
            <a:endParaRPr lang="en-US"/>
          </a:p>
        </p:txBody>
      </p:sp>
      <p:pic>
        <p:nvPicPr>
          <p:cNvPr id="6" name="Picture 5" descr="Screen Shot 2018-01-10 at 13.01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3" y="2273301"/>
            <a:ext cx="7821210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1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SimSun" charset="0"/>
                <a:cs typeface="SimSun" charset="0"/>
              </a:rPr>
              <a:t>Back to our Examples...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53214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b="1" dirty="0">
                <a:solidFill>
                  <a:srgbClr val="FF0000"/>
                </a:solidFill>
                <a:cs typeface="ＭＳ Ｐゴシック" charset="0"/>
              </a:rPr>
              <a:t>C-Section “Learning” == Text Classification!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cs typeface="ＭＳ Ｐゴシック" charset="0"/>
              </a:rPr>
              <a:t>Task </a:t>
            </a:r>
            <a:r>
              <a:rPr lang="en-US" altLang="ja-JP" i="1" dirty="0">
                <a:latin typeface="Times New Roman" charset="0"/>
                <a:cs typeface="ＭＳ Ｐゴシック" charset="0"/>
              </a:rPr>
              <a:t>T</a:t>
            </a:r>
          </a:p>
          <a:p>
            <a:pPr lvl="2">
              <a:lnSpc>
                <a:spcPct val="90000"/>
              </a:lnSpc>
            </a:pPr>
            <a:r>
              <a:rPr lang="en-US" altLang="ja-JP" dirty="0">
                <a:cs typeface="ＭＳ Ｐゴシック" charset="0"/>
              </a:rPr>
              <a:t>Assigning medical texts to a set of predefined risk categories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cs typeface="ＭＳ Ｐゴシック" charset="0"/>
              </a:rPr>
              <a:t>Performance measure </a:t>
            </a:r>
            <a:r>
              <a:rPr lang="en-US" altLang="ja-JP" i="1" dirty="0">
                <a:latin typeface="Times New Roman" charset="0"/>
                <a:cs typeface="ＭＳ Ｐゴシック" charset="0"/>
              </a:rPr>
              <a:t>P</a:t>
            </a:r>
          </a:p>
          <a:p>
            <a:pPr lvl="2">
              <a:lnSpc>
                <a:spcPct val="90000"/>
              </a:lnSpc>
            </a:pPr>
            <a:r>
              <a:rPr lang="en-US" altLang="ja-JP" dirty="0">
                <a:cs typeface="ＭＳ Ｐゴシック" charset="0"/>
              </a:rPr>
              <a:t>Precision and recall of each category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cs typeface="ＭＳ Ｐゴシック" charset="0"/>
              </a:rPr>
              <a:t>Training experiences </a:t>
            </a:r>
            <a:r>
              <a:rPr lang="en-US" altLang="ja-JP" i="1" dirty="0">
                <a:latin typeface="Times New Roman" charset="0"/>
                <a:cs typeface="ＭＳ Ｐゴシック" charset="0"/>
              </a:rPr>
              <a:t>E</a:t>
            </a:r>
          </a:p>
          <a:p>
            <a:pPr lvl="2">
              <a:lnSpc>
                <a:spcPct val="90000"/>
              </a:lnSpc>
            </a:pPr>
            <a:r>
              <a:rPr lang="en-US" altLang="ja-JP" dirty="0">
                <a:cs typeface="ＭＳ Ｐゴシック" charset="0"/>
              </a:rPr>
              <a:t>A database of texts with their corresponding categories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51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9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SimSun" charset="0"/>
                <a:cs typeface="SimSun" charset="0"/>
              </a:rPr>
              <a:t>First, let’s take a step back...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53214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b="1" dirty="0">
                <a:solidFill>
                  <a:srgbClr val="FF0000"/>
                </a:solidFill>
                <a:cs typeface="ＭＳ Ｐゴシック" charset="0"/>
              </a:rPr>
              <a:t>C-Section “Learning” == Text Classification!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solidFill>
                  <a:srgbClr val="D9D9D9"/>
                </a:solidFill>
                <a:cs typeface="ＭＳ Ｐゴシック" charset="0"/>
              </a:rPr>
              <a:t>Task </a:t>
            </a:r>
            <a:r>
              <a:rPr lang="en-US" altLang="ja-JP" i="1" dirty="0">
                <a:solidFill>
                  <a:srgbClr val="D9D9D9"/>
                </a:solidFill>
                <a:latin typeface="Times New Roman" charset="0"/>
                <a:cs typeface="ＭＳ Ｐゴシック" charset="0"/>
              </a:rPr>
              <a:t>T</a:t>
            </a:r>
          </a:p>
          <a:p>
            <a:pPr lvl="2">
              <a:lnSpc>
                <a:spcPct val="90000"/>
              </a:lnSpc>
            </a:pPr>
            <a:r>
              <a:rPr lang="en-US" altLang="ja-JP" dirty="0">
                <a:solidFill>
                  <a:srgbClr val="D9D9D9"/>
                </a:solidFill>
                <a:cs typeface="ＭＳ Ｐゴシック" charset="0"/>
              </a:rPr>
              <a:t>Assigning medical texts to a set of predefined risk categories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cs typeface="ＭＳ Ｐゴシック" charset="0"/>
              </a:rPr>
              <a:t>Performance measure </a:t>
            </a:r>
            <a:r>
              <a:rPr lang="en-US" altLang="ja-JP" i="1" dirty="0">
                <a:latin typeface="Times New Roman" charset="0"/>
                <a:cs typeface="ＭＳ Ｐゴシック" charset="0"/>
              </a:rPr>
              <a:t>P</a:t>
            </a:r>
          </a:p>
          <a:p>
            <a:pPr lvl="2">
              <a:lnSpc>
                <a:spcPct val="90000"/>
              </a:lnSpc>
            </a:pPr>
            <a:r>
              <a:rPr lang="en-US" altLang="ja-JP" b="1" dirty="0">
                <a:cs typeface="ＭＳ Ｐゴシック" charset="0"/>
              </a:rPr>
              <a:t>Precision and recall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cs typeface="ＭＳ Ｐゴシック" charset="0"/>
              </a:rPr>
              <a:t>of each category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cs typeface="ＭＳ Ｐゴシック" charset="0"/>
              </a:rPr>
              <a:t>Training experiences </a:t>
            </a:r>
            <a:r>
              <a:rPr lang="en-US" altLang="ja-JP" i="1" dirty="0">
                <a:solidFill>
                  <a:schemeClr val="bg1">
                    <a:lumMod val="85000"/>
                  </a:schemeClr>
                </a:solidFill>
                <a:latin typeface="Times New Roman" charset="0"/>
                <a:cs typeface="ＭＳ Ｐゴシック" charset="0"/>
              </a:rPr>
              <a:t>E</a:t>
            </a:r>
          </a:p>
          <a:p>
            <a:pPr lvl="2">
              <a:lnSpc>
                <a:spcPct val="90000"/>
              </a:lnSpc>
            </a:pPr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cs typeface="ＭＳ Ｐゴシック" charset="0"/>
              </a:rPr>
              <a:t>A database of texts with their corresponding categories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How about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ea typeface="SimSun" charset="0"/>
                <a:cs typeface="SimSun" charset="0"/>
              </a:rPr>
              <a:t>Disease Diagnosis?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ea typeface="SimSun" charset="0"/>
                <a:cs typeface="SimSun" charset="0"/>
              </a:rPr>
              <a:t>How about Chess Playing?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cs typeface="ＭＳ Ｐゴシック" charset="0"/>
              </a:rPr>
              <a:t>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1FD80F94-A66F-8141-8FC6-519E1325CE33}" type="slidenum">
              <a:rPr lang="en-US" smtClean="0"/>
              <a:pPr>
                <a:defRPr/>
              </a:pPr>
              <a:t>52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6535009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Unranked evaluation:</a:t>
            </a:r>
            <a:b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38250"/>
            <a:ext cx="8458200" cy="478155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fraction of retrieved docs that are relevant = P(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relevant|retrieved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Recall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fraction of relevant docs that are retrieved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	= P(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retrieved|relevant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+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fp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ctr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+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fn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4E7855BF-E284-DC40-9945-72B9F755836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1201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91737"/>
              </p:ext>
            </p:extLst>
          </p:nvPr>
        </p:nvGraphicFramePr>
        <p:xfrm>
          <a:off x="1485900" y="2705100"/>
          <a:ext cx="6172200" cy="14478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7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8.3</a:t>
            </a:r>
          </a:p>
        </p:txBody>
      </p:sp>
    </p:spTree>
    <p:extLst>
      <p:ext uri="{BB962C8B-B14F-4D97-AF65-F5344CB8AC3E}">
        <p14:creationId xmlns:p14="http://schemas.microsoft.com/office/powerpoint/2010/main" val="4021910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188"/>
            <a:ext cx="5678488" cy="8382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rebuchet MS"/>
                <a:ea typeface="ＭＳ Ｐゴシック" charset="0"/>
                <a:cs typeface="Trebuchet MS"/>
              </a:rPr>
              <a:t>A combined measure: </a:t>
            </a:r>
            <a:r>
              <a:rPr lang="en-US" sz="3200" i="1" dirty="0">
                <a:latin typeface="Trebuchet MS"/>
                <a:ea typeface="ＭＳ Ｐゴシック" charset="0"/>
                <a:cs typeface="Trebuchet MS"/>
              </a:rPr>
              <a:t>F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630671" y="1157825"/>
            <a:ext cx="80010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Combined measure that assesses precision/recall tradeoff is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F measure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(weighted harmonic mean):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People usually use balanced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lang="en-US" i="1" baseline="-250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baseline="-25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measure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  i.e., with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</a:t>
            </a:r>
            <a:r>
              <a:rPr lang="en-US" dirty="0">
                <a:latin typeface="Calibri" charset="0"/>
                <a:ea typeface="ＭＳ Ｐゴシック" charset="0"/>
              </a:rPr>
              <a:t> = 1 or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 = ½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Harmonic mean is a conservative average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See CJ van </a:t>
            </a:r>
            <a:r>
              <a:rPr lang="en-US" dirty="0" err="1">
                <a:latin typeface="Calibri" charset="0"/>
                <a:ea typeface="ＭＳ Ｐゴシック" charset="0"/>
              </a:rPr>
              <a:t>Rijsbergen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i="1" dirty="0">
                <a:latin typeface="Calibri" charset="0"/>
                <a:ea typeface="ＭＳ Ｐゴシック" charset="0"/>
              </a:rPr>
              <a:t>Information Retrieval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822D2F2-D4A7-1A40-A27B-384ECB67E12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51744" y="2224625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200" imgH="609480" progId="Equation.3">
                  <p:embed/>
                </p:oleObj>
              </mc:Choice>
              <mc:Fallback>
                <p:oleObj name="Equation" r:id="rId3" imgW="2095200" imgH="60948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744" y="2224625"/>
                        <a:ext cx="5675312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8.3</a:t>
            </a:r>
          </a:p>
        </p:txBody>
      </p:sp>
    </p:spTree>
    <p:extLst>
      <p:ext uri="{BB962C8B-B14F-4D97-AF65-F5344CB8AC3E}">
        <p14:creationId xmlns:p14="http://schemas.microsoft.com/office/powerpoint/2010/main" val="1590034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lang="en-US" i="1" baseline="-2500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and other averages</a:t>
            </a: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84E04DB-EF59-2642-874D-560F667BB5E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85850" y="1216175"/>
          <a:ext cx="6986588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019702" imgH="2800502" progId="Excel.Chart.8">
                  <p:embed/>
                </p:oleObj>
              </mc:Choice>
              <mc:Fallback>
                <p:oleObj name="Chart" r:id="rId2" imgW="4019702" imgH="2800502" progId="Excel.Chart.8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216175"/>
                        <a:ext cx="6986588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8.3</a:t>
            </a:r>
          </a:p>
        </p:txBody>
      </p:sp>
    </p:spTree>
    <p:extLst>
      <p:ext uri="{BB962C8B-B14F-4D97-AF65-F5344CB8AC3E}">
        <p14:creationId xmlns:p14="http://schemas.microsoft.com/office/powerpoint/2010/main" val="724742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8290-6C80-AE4C-9C86-BDA9DFFC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850D1-31F4-0647-BC48-15B0B48A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CFEF3ADD-0D33-8644-B368-A30405120092}" type="slidenum">
              <a:rPr lang="en-US" smtClean="0"/>
              <a:pPr>
                <a:defRPr/>
              </a:pPr>
              <a:t>56</a:t>
            </a:fld>
            <a:r>
              <a:rPr lang="it-IT"/>
              <a:t> -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20176-3E77-E542-BF3A-CE08F5C2306B}"/>
              </a:ext>
            </a:extLst>
          </p:cNvPr>
          <p:cNvSpPr txBox="1"/>
          <p:nvPr/>
        </p:nvSpPr>
        <p:spPr>
          <a:xfrm>
            <a:off x="981307" y="1494263"/>
            <a:ext cx="7326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ML (and in general, AI) constitutes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“the study of how to make computers do things at which, at the moment, people are better”;</a:t>
            </a:r>
          </a:p>
          <a:p>
            <a:pPr marL="457200" indent="-457200">
              <a:buFont typeface="+mj-lt"/>
              <a:buAutoNum type="arabicPeriod"/>
            </a:pP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CRISP-DM is a model to structure the data-mining process behind, before, and after ML;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models exist and different approaches can be used…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1" u="sng" dirty="0">
                <a:latin typeface="Calibri" panose="020F0502020204030204" pitchFamily="34" charset="0"/>
                <a:cs typeface="Calibri" panose="020F0502020204030204" pitchFamily="34" charset="0"/>
              </a:rPr>
              <a:t>Data Scientist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builds and executes a research agenda towards a proper experimentation;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1" u="sng" dirty="0">
                <a:latin typeface="Calibri" panose="020F0502020204030204" pitchFamily="34" charset="0"/>
                <a:cs typeface="Calibri" panose="020F0502020204030204" pitchFamily="34" charset="0"/>
              </a:rPr>
              <a:t>Data Engineer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elicits a plan to obtain/curate/govern the data and eventually deploy/maintain/evolve the model;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81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D718-CCB1-7C80-D18E-1533B921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59" y="-72232"/>
            <a:ext cx="7674841" cy="698897"/>
          </a:xfrm>
        </p:spPr>
        <p:txBody>
          <a:bodyPr>
            <a:normAutofit/>
          </a:bodyPr>
          <a:lstStyle/>
          <a:p>
            <a:r>
              <a:rPr lang="en-IT" sz="4000" b="1" dirty="0"/>
              <a:t>Project Work: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FF34-AAD0-98F8-76E5-58D586636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95" y="626665"/>
            <a:ext cx="8866332" cy="6231335"/>
          </a:xfrm>
        </p:spPr>
        <p:txBody>
          <a:bodyPr>
            <a:normAutofit lnSpcReduction="10000"/>
          </a:bodyPr>
          <a:lstStyle/>
          <a:p>
            <a:r>
              <a:rPr lang="en-IT" dirty="0"/>
              <a:t>IEEE 2-column format (PDF)</a:t>
            </a:r>
          </a:p>
          <a:p>
            <a:pPr lvl="1"/>
            <a:r>
              <a:rPr lang="en-GB" dirty="0">
                <a:hlinkClick r:id="rId2"/>
              </a:rPr>
              <a:t>https://www.overleaf.com/latex/templates/ieee-conference-template/grfzhhncsfqn</a:t>
            </a:r>
            <a:endParaRPr lang="en-IT" dirty="0"/>
          </a:p>
          <a:p>
            <a:r>
              <a:rPr lang="en-GB" dirty="0"/>
              <a:t>M</a:t>
            </a:r>
            <a:r>
              <a:rPr lang="en-IT" dirty="0"/>
              <a:t>ax 10 pages</a:t>
            </a:r>
          </a:p>
          <a:p>
            <a:endParaRPr lang="en-GB" dirty="0"/>
          </a:p>
          <a:p>
            <a:r>
              <a:rPr lang="en-GB" dirty="0"/>
              <a:t>M</a:t>
            </a:r>
            <a:r>
              <a:rPr lang="en-IT" dirty="0"/>
              <a:t>ust include at least</a:t>
            </a:r>
          </a:p>
          <a:p>
            <a:pPr lvl="1"/>
            <a:r>
              <a:rPr lang="en-GB" dirty="0"/>
              <a:t>I</a:t>
            </a:r>
            <a:r>
              <a:rPr lang="en-IT" dirty="0"/>
              <a:t>ntro to problem (with references)</a:t>
            </a:r>
          </a:p>
          <a:p>
            <a:pPr lvl="2"/>
            <a:r>
              <a:rPr lang="en-GB" dirty="0"/>
              <a:t>S</a:t>
            </a:r>
            <a:r>
              <a:rPr lang="en-IT" dirty="0"/>
              <a:t>pecification of ML Canvas</a:t>
            </a:r>
          </a:p>
          <a:p>
            <a:pPr lvl="2"/>
            <a:r>
              <a:rPr lang="en-IT" dirty="0"/>
              <a:t>Specs over CRISP-DM campaign </a:t>
            </a:r>
          </a:p>
          <a:p>
            <a:pPr lvl="1"/>
            <a:r>
              <a:rPr lang="en-GB" dirty="0"/>
              <a:t>B</a:t>
            </a:r>
            <a:r>
              <a:rPr lang="en-IT" dirty="0"/>
              <a:t>ackground and related work (with references)</a:t>
            </a:r>
          </a:p>
          <a:p>
            <a:pPr lvl="2"/>
            <a:r>
              <a:rPr lang="en-GB" dirty="0"/>
              <a:t>R</a:t>
            </a:r>
            <a:r>
              <a:rPr lang="en-IT" dirty="0"/>
              <a:t>elated works on the same topic/approach/domain</a:t>
            </a:r>
          </a:p>
          <a:p>
            <a:pPr lvl="2"/>
            <a:r>
              <a:rPr lang="en-GB" dirty="0"/>
              <a:t>U</a:t>
            </a:r>
            <a:r>
              <a:rPr lang="en-IT" dirty="0"/>
              <a:t>nused methodologies</a:t>
            </a:r>
          </a:p>
          <a:p>
            <a:pPr lvl="1"/>
            <a:r>
              <a:rPr lang="en-GB" dirty="0"/>
              <a:t>R</a:t>
            </a:r>
            <a:r>
              <a:rPr lang="en-IT" dirty="0"/>
              <a:t>esearch/solution design</a:t>
            </a:r>
          </a:p>
          <a:p>
            <a:pPr lvl="2"/>
            <a:r>
              <a:rPr lang="en-GB" dirty="0"/>
              <a:t>D</a:t>
            </a:r>
            <a:r>
              <a:rPr lang="en-IT" dirty="0"/>
              <a:t>ataset specification</a:t>
            </a:r>
          </a:p>
          <a:p>
            <a:pPr lvl="2"/>
            <a:r>
              <a:rPr lang="en-GB" dirty="0"/>
              <a:t>D</a:t>
            </a:r>
            <a:r>
              <a:rPr lang="en-IT" dirty="0"/>
              <a:t>ata &amp; Feature engineering</a:t>
            </a:r>
          </a:p>
          <a:p>
            <a:pPr lvl="2"/>
            <a:r>
              <a:rPr lang="en-GB" dirty="0"/>
              <a:t>C</a:t>
            </a:r>
            <a:r>
              <a:rPr lang="en-IT" dirty="0"/>
              <a:t>hoice of modelling approach with rationale</a:t>
            </a:r>
          </a:p>
          <a:p>
            <a:pPr lvl="1"/>
            <a:r>
              <a:rPr lang="en-IT" dirty="0"/>
              <a:t>Results</a:t>
            </a:r>
          </a:p>
          <a:p>
            <a:pPr lvl="2"/>
            <a:r>
              <a:rPr lang="en-GB" dirty="0"/>
              <a:t>E</a:t>
            </a:r>
            <a:r>
              <a:rPr lang="en-IT" dirty="0"/>
              <a:t>xplanation and outline of results</a:t>
            </a:r>
          </a:p>
          <a:p>
            <a:pPr lvl="2"/>
            <a:r>
              <a:rPr lang="en-GB" dirty="0"/>
              <a:t>P</a:t>
            </a:r>
            <a:r>
              <a:rPr lang="en-IT" dirty="0"/>
              <a:t>lots to substantiate</a:t>
            </a:r>
          </a:p>
          <a:p>
            <a:pPr lvl="2"/>
            <a:r>
              <a:rPr lang="en-GB" dirty="0"/>
              <a:t>V</a:t>
            </a:r>
            <a:r>
              <a:rPr lang="en-IT" dirty="0"/>
              <a:t>isualizations as opportune</a:t>
            </a:r>
          </a:p>
          <a:p>
            <a:pPr lvl="1"/>
            <a:r>
              <a:rPr lang="en-IT" dirty="0"/>
              <a:t>Discussion</a:t>
            </a:r>
          </a:p>
          <a:p>
            <a:pPr lvl="1"/>
            <a:r>
              <a:rPr lang="en-IT" dirty="0"/>
              <a:t>Conclusions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7E8AF-2E66-6F2A-F2C5-242F5693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9156859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091C-101D-89FB-DAA0-CDDD9FC3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DD4B7-0132-9DE6-C0C0-E44626F8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Analytics</a:t>
            </a:r>
          </a:p>
        </p:txBody>
      </p:sp>
      <p:pic>
        <p:nvPicPr>
          <p:cNvPr id="5" name="Picture 2" descr="Why does Yoda Speak Funny?. Here is a marvelous question with an… | by &amp; |  Medium">
            <a:extLst>
              <a:ext uri="{FF2B5EF4-FFF2-40B4-BE49-F238E27FC236}">
                <a16:creationId xmlns:a16="http://schemas.microsoft.com/office/drawing/2014/main" id="{90E3DB11-EA1D-19A1-F44F-A6269845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14" y="1801307"/>
            <a:ext cx="5787571" cy="39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7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1.1 Determine Business </a:t>
            </a:r>
            <a:br>
              <a:rPr lang="de-DE"/>
            </a:br>
            <a:r>
              <a:rPr lang="de-DE"/>
              <a:t>objectives and success criteria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Not only business objectives have to be established but measures in order to be able to evaluate the results</a:t>
            </a:r>
          </a:p>
          <a:p>
            <a:endParaRPr lang="de-DE" sz="2000"/>
          </a:p>
          <a:p>
            <a:r>
              <a:rPr lang="de-DE" sz="2000"/>
              <a:t>Business objectives:</a:t>
            </a:r>
          </a:p>
          <a:p>
            <a:pPr lvl="1"/>
            <a:r>
              <a:rPr lang="de-DE" sz="1800"/>
              <a:t>What is the customer's primary objective?</a:t>
            </a:r>
          </a:p>
          <a:p>
            <a:pPr lvl="2"/>
            <a:r>
              <a:rPr lang="de-DE" sz="1600"/>
              <a:t>Increase the number of loyal customers</a:t>
            </a:r>
          </a:p>
          <a:p>
            <a:pPr lvl="2"/>
            <a:r>
              <a:rPr lang="de-DE" sz="1600"/>
              <a:t>Selling more of a certain product</a:t>
            </a:r>
          </a:p>
          <a:p>
            <a:pPr lvl="2"/>
            <a:r>
              <a:rPr lang="de-DE" sz="1600"/>
              <a:t>Have a positive marketing campaing</a:t>
            </a:r>
          </a:p>
          <a:p>
            <a:pPr lvl="1"/>
            <a:endParaRPr lang="de-DE" sz="1800"/>
          </a:p>
          <a:p>
            <a:r>
              <a:rPr lang="de-DE" sz="2000"/>
              <a:t>Business success criteria:</a:t>
            </a:r>
          </a:p>
          <a:p>
            <a:pPr lvl="1"/>
            <a:r>
              <a:rPr lang="de-DE" sz="1800"/>
              <a:t>What constitutes a successful outcome of the project?</a:t>
            </a:r>
          </a:p>
          <a:p>
            <a:pPr lvl="1"/>
            <a:r>
              <a:rPr lang="de-DE" sz="1800"/>
              <a:t>Objectives measures so that the success can be established</a:t>
            </a:r>
          </a:p>
          <a:p>
            <a:pPr lvl="1"/>
            <a:r>
              <a:rPr lang="de-DE" sz="1800"/>
              <a:t>ROI </a:t>
            </a:r>
          </a:p>
        </p:txBody>
      </p:sp>
    </p:spTree>
    <p:extLst>
      <p:ext uri="{BB962C8B-B14F-4D97-AF65-F5344CB8AC3E}">
        <p14:creationId xmlns:p14="http://schemas.microsoft.com/office/powerpoint/2010/main" val="176421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1.2 Costs &amp; Benefits</a:t>
            </a:r>
            <a:endParaRPr lang="es-ES"/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Perform</a:t>
            </a:r>
            <a:r>
              <a:rPr lang="de-DE" dirty="0"/>
              <a:t> a </a:t>
            </a:r>
            <a:r>
              <a:rPr lang="de-DE" dirty="0" err="1"/>
              <a:t>cost-benefits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lvl="2"/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3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?</a:t>
            </a:r>
          </a:p>
          <a:p>
            <a:pPr lvl="3"/>
            <a:r>
              <a:rPr lang="de-DE" dirty="0"/>
              <a:t>ROI</a:t>
            </a:r>
          </a:p>
          <a:p>
            <a:pPr lvl="3"/>
            <a:r>
              <a:rPr lang="de-DE" dirty="0"/>
              <a:t>APEX</a:t>
            </a:r>
          </a:p>
          <a:p>
            <a:pPr lvl="3"/>
            <a:r>
              <a:rPr lang="de-DE" dirty="0"/>
              <a:t>OPEX....</a:t>
            </a:r>
          </a:p>
          <a:p>
            <a:pPr lvl="2"/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(</a:t>
            </a:r>
            <a:r>
              <a:rPr lang="de-DE" dirty="0" err="1"/>
              <a:t>equipment</a:t>
            </a:r>
            <a:r>
              <a:rPr lang="de-DE" dirty="0"/>
              <a:t>, human </a:t>
            </a:r>
            <a:r>
              <a:rPr lang="de-DE" dirty="0" err="1"/>
              <a:t>resources</a:t>
            </a:r>
            <a:r>
              <a:rPr lang="de-DE" dirty="0"/>
              <a:t>...)</a:t>
            </a:r>
          </a:p>
          <a:p>
            <a:pPr lvl="3"/>
            <a:r>
              <a:rPr lang="de-DE" dirty="0" err="1"/>
              <a:t>Which</a:t>
            </a:r>
            <a:r>
              <a:rPr lang="de-DE" dirty="0"/>
              <a:t> methodology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?</a:t>
            </a:r>
          </a:p>
          <a:p>
            <a:pPr lvl="3"/>
            <a:r>
              <a:rPr lang="de-DE" dirty="0"/>
              <a:t>COCOMO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sortware</a:t>
            </a:r>
            <a:r>
              <a:rPr lang="de-DE" dirty="0"/>
              <a:t> </a:t>
            </a:r>
            <a:r>
              <a:rPr lang="de-DE" dirty="0" err="1"/>
              <a:t>engineering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  <a:p>
            <a:pPr lvl="2"/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fails</a:t>
            </a:r>
            <a:endParaRPr lang="de-DE" dirty="0"/>
          </a:p>
          <a:p>
            <a:pPr lvl="3"/>
            <a:r>
              <a:rPr lang="de-DE" dirty="0" err="1"/>
              <a:t>Knowledge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endParaRPr lang="de-DE" dirty="0"/>
          </a:p>
          <a:p>
            <a:pPr lvl="3"/>
            <a:r>
              <a:rPr lang="de-DE" dirty="0"/>
              <a:t>Data Not </a:t>
            </a:r>
            <a:r>
              <a:rPr lang="de-DE" dirty="0" err="1"/>
              <a:t>available</a:t>
            </a:r>
            <a:endParaRPr lang="de-DE" dirty="0"/>
          </a:p>
          <a:p>
            <a:pPr lvl="3"/>
            <a:r>
              <a:rPr lang="de-DE" dirty="0"/>
              <a:t>Proper </a:t>
            </a:r>
            <a:r>
              <a:rPr lang="de-DE" dirty="0" err="1"/>
              <a:t>tools</a:t>
            </a:r>
            <a:endParaRPr lang="de-D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348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Data Mining Estimation Model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000"/>
              <a:t>Establishing a parametrical estimation model for Data Mining (Marban</a:t>
            </a:r>
            <a:r>
              <a:rPr lang="ja-JP" altLang="es-ES" sz="2000">
                <a:latin typeface="Arial"/>
              </a:rPr>
              <a:t>’</a:t>
            </a:r>
            <a:r>
              <a:rPr lang="es-ES" sz="2000"/>
              <a:t>03)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1619250" y="2781300"/>
            <a:ext cx="6048375" cy="16557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FF9933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marL="185738" indent="-185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buFont typeface="Wingdings" charset="0"/>
              <a:buNone/>
            </a:pPr>
            <a:r>
              <a:rPr lang="es-ES" sz="5400">
                <a:latin typeface="Arial Black" charset="0"/>
              </a:rPr>
              <a:t>DMCOMO</a:t>
            </a:r>
          </a:p>
          <a:p>
            <a:pPr algn="ctr">
              <a:spcBef>
                <a:spcPct val="50000"/>
              </a:spcBef>
              <a:buFont typeface="Wingdings" charset="0"/>
              <a:buNone/>
            </a:pPr>
            <a:r>
              <a:rPr lang="es-ES" sz="3200">
                <a:latin typeface="Arial Black" charset="0"/>
              </a:rPr>
              <a:t>(Data Mining COst MOdel)</a:t>
            </a:r>
          </a:p>
        </p:txBody>
      </p:sp>
    </p:spTree>
    <p:extLst>
      <p:ext uri="{BB962C8B-B14F-4D97-AF65-F5344CB8AC3E}">
        <p14:creationId xmlns:p14="http://schemas.microsoft.com/office/powerpoint/2010/main" val="51914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Data Mining Cost Estimation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8137525" cy="3541713"/>
          </a:xfrm>
        </p:spPr>
        <p:txBody>
          <a:bodyPr/>
          <a:lstStyle/>
          <a:p>
            <a:r>
              <a:rPr lang="es-ES_tradnl"/>
              <a:t>Main factors in a Data Mining project</a:t>
            </a:r>
          </a:p>
          <a:p>
            <a:pPr lvl="1"/>
            <a:r>
              <a:rPr lang="es-ES_tradnl" sz="2100"/>
              <a:t>Data Sources  (number, kind, nature, …)</a:t>
            </a:r>
          </a:p>
          <a:p>
            <a:pPr lvl="1"/>
            <a:r>
              <a:rPr lang="es-ES_tradnl" sz="2100"/>
              <a:t>Data mining problem to be solved (descriptive, predictive, …)</a:t>
            </a:r>
          </a:p>
          <a:p>
            <a:pPr lvl="1"/>
            <a:r>
              <a:rPr lang="es-ES_tradnl" sz="2100"/>
              <a:t>Development platform</a:t>
            </a:r>
          </a:p>
          <a:p>
            <a:pPr lvl="1"/>
            <a:r>
              <a:rPr lang="es-ES_tradnl" sz="2100"/>
              <a:t>Available tools</a:t>
            </a:r>
          </a:p>
          <a:p>
            <a:pPr lvl="1"/>
            <a:r>
              <a:rPr lang="es-ES_tradnl" sz="2100"/>
              <a:t>Expertise of the development team</a:t>
            </a:r>
          </a:p>
          <a:p>
            <a:r>
              <a:rPr lang="es-ES_tradnl" sz="2500"/>
              <a:t>Drivers </a:t>
            </a:r>
          </a:p>
          <a:p>
            <a:endParaRPr lang="es-ES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900113" y="4689475"/>
            <a:ext cx="34559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9263" lvl="1" indent="-269875" defTabSz="542925">
              <a:buFont typeface="Wingdings" charset="0"/>
              <a:buChar char="§"/>
              <a:tabLst>
                <a:tab pos="2247900" algn="l"/>
              </a:tabLst>
            </a:pPr>
            <a:r>
              <a:rPr lang="es-ES_tradnl" sz="2400" i="1">
                <a:latin typeface="Times New Roman" charset="0"/>
              </a:rPr>
              <a:t>Data Drivers</a:t>
            </a:r>
            <a:r>
              <a:rPr lang="es-ES_tradnl" sz="2400">
                <a:latin typeface="Times New Roman" charset="0"/>
              </a:rPr>
              <a:t> </a:t>
            </a:r>
          </a:p>
          <a:p>
            <a:pPr marL="449263" lvl="1" indent="-269875" defTabSz="542925">
              <a:buFont typeface="Wingdings" charset="0"/>
              <a:buChar char="§"/>
              <a:tabLst>
                <a:tab pos="2247900" algn="l"/>
              </a:tabLst>
            </a:pPr>
            <a:r>
              <a:rPr lang="es-ES_tradnl" sz="2400" i="1">
                <a:latin typeface="Times New Roman" charset="0"/>
              </a:rPr>
              <a:t>Model Drivers</a:t>
            </a:r>
            <a:r>
              <a:rPr lang="es-ES_tradnl" sz="2400">
                <a:latin typeface="Times New Roman" charset="0"/>
              </a:rPr>
              <a:t> </a:t>
            </a:r>
          </a:p>
          <a:p>
            <a:pPr marL="449263" lvl="1" indent="-269875" defTabSz="542925">
              <a:buFont typeface="Wingdings" charset="0"/>
              <a:buChar char="§"/>
              <a:tabLst>
                <a:tab pos="2247900" algn="l"/>
              </a:tabLst>
            </a:pPr>
            <a:r>
              <a:rPr lang="es-ES_tradnl" sz="2400" i="1">
                <a:latin typeface="Times New Roman" charset="0"/>
              </a:rPr>
              <a:t>Platform Drivers</a:t>
            </a:r>
            <a:r>
              <a:rPr lang="es-ES_tradnl" sz="2400">
                <a:latin typeface="Times New Roman" charset="0"/>
              </a:rPr>
              <a:t> </a:t>
            </a: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3779838" y="4689475"/>
            <a:ext cx="50403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98525" lvl="1" indent="-355600">
              <a:buFont typeface="Wingdings" charset="0"/>
              <a:buChar char="§"/>
            </a:pPr>
            <a:r>
              <a:rPr lang="es-ES_tradnl" sz="2400" i="1">
                <a:latin typeface="Times New Roman" charset="0"/>
              </a:rPr>
              <a:t>Tools and techniques Drivers </a:t>
            </a:r>
          </a:p>
          <a:p>
            <a:pPr marL="898525" lvl="1" indent="-355600">
              <a:buFont typeface="Wingdings" charset="0"/>
              <a:buChar char="§"/>
            </a:pPr>
            <a:r>
              <a:rPr lang="es-ES_tradnl" sz="2400" i="1">
                <a:latin typeface="Times New Roman" charset="0"/>
              </a:rPr>
              <a:t>Project Drivers </a:t>
            </a:r>
          </a:p>
          <a:p>
            <a:pPr marL="898525" lvl="1" indent="-355600">
              <a:buFont typeface="Wingdings" charset="0"/>
              <a:buChar char="§"/>
            </a:pPr>
            <a:r>
              <a:rPr lang="es-ES_tradnl" sz="2400" i="1">
                <a:latin typeface="Times New Roman" charset="0"/>
              </a:rPr>
              <a:t>People Drivers</a:t>
            </a:r>
          </a:p>
        </p:txBody>
      </p:sp>
    </p:spTree>
    <p:extLst>
      <p:ext uri="{BB962C8B-B14F-4D97-AF65-F5344CB8AC3E}">
        <p14:creationId xmlns:p14="http://schemas.microsoft.com/office/powerpoint/2010/main" val="417334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</TotalTime>
  <Words>2695</Words>
  <Application>Microsoft Macintosh PowerPoint</Application>
  <PresentationFormat>On-screen Show (4:3)</PresentationFormat>
  <Paragraphs>604</Paragraphs>
  <Slides>58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5" baseType="lpstr">
      <vt:lpstr>ＭＳ Ｐゴシック</vt:lpstr>
      <vt:lpstr>SimSun</vt:lpstr>
      <vt:lpstr>Aptos</vt:lpstr>
      <vt:lpstr>Aptos Display</vt:lpstr>
      <vt:lpstr>Arial</vt:lpstr>
      <vt:lpstr>Arial Black</vt:lpstr>
      <vt:lpstr>Calibri</vt:lpstr>
      <vt:lpstr>Rockwell</vt:lpstr>
      <vt:lpstr>Tahoma</vt:lpstr>
      <vt:lpstr>Times</vt:lpstr>
      <vt:lpstr>Times New Roman</vt:lpstr>
      <vt:lpstr>Trebuchet MS</vt:lpstr>
      <vt:lpstr>Verdana</vt:lpstr>
      <vt:lpstr>Wingdings</vt:lpstr>
      <vt:lpstr>Office Theme</vt:lpstr>
      <vt:lpstr>Equation</vt:lpstr>
      <vt:lpstr>Chart</vt:lpstr>
      <vt:lpstr>A beginner’s guide to Data Analytics: Course Intro + Bootstrap Notions!</vt:lpstr>
      <vt:lpstr>CRISP-DM from a BI Perspective</vt:lpstr>
      <vt:lpstr>Main steps in a BI/Data Analytics Project</vt:lpstr>
      <vt:lpstr>1. Define the goals</vt:lpstr>
      <vt:lpstr>Business Understanding in the CRISP-DM* Process</vt:lpstr>
      <vt:lpstr>1.1 Determine Business  objectives and success criteria</vt:lpstr>
      <vt:lpstr>1.2 Costs &amp; Benefits</vt:lpstr>
      <vt:lpstr>Data Mining Estimation Model</vt:lpstr>
      <vt:lpstr>Data Mining Cost Estimation</vt:lpstr>
      <vt:lpstr>1.3 Data Mining: Goals and Success</vt:lpstr>
      <vt:lpstr>Methodology</vt:lpstr>
      <vt:lpstr>Conceptualization in other disciplines</vt:lpstr>
      <vt:lpstr>3-level Architecture for DA</vt:lpstr>
      <vt:lpstr>Elements to conceptualize </vt:lpstr>
      <vt:lpstr>Proposed process</vt:lpstr>
      <vt:lpstr>DAMO</vt:lpstr>
      <vt:lpstr>Is the data adequate for analysis?</vt:lpstr>
      <vt:lpstr>2. Data Mining  == obtain models </vt:lpstr>
      <vt:lpstr>2.1 Determine type of problem</vt:lpstr>
      <vt:lpstr>3. Evaluate results*</vt:lpstr>
      <vt:lpstr>Evaluation in the CRISP-DM Process</vt:lpstr>
      <vt:lpstr>4. Deployment</vt:lpstr>
      <vt:lpstr>A quick example, Netflix!</vt:lpstr>
      <vt:lpstr>A quick example, Netflix!</vt:lpstr>
      <vt:lpstr>A quick example, Netflix!</vt:lpstr>
      <vt:lpstr>Ratings Data</vt:lpstr>
      <vt:lpstr>Rating Data</vt:lpstr>
      <vt:lpstr>A quick example, Netflix!</vt:lpstr>
      <vt:lpstr>Ratings Data</vt:lpstr>
      <vt:lpstr>Ratings Data</vt:lpstr>
      <vt:lpstr>Meet the ML Canvas!</vt:lpstr>
      <vt:lpstr>PowerPoint Presentation</vt:lpstr>
      <vt:lpstr>In Practice…</vt:lpstr>
      <vt:lpstr>So, Machine Learning is about…</vt:lpstr>
      <vt:lpstr>Disclaimer! Data Analytics, a.k.a...</vt:lpstr>
      <vt:lpstr>The best way to explain ML</vt:lpstr>
      <vt:lpstr>The best way to explain ML</vt:lpstr>
      <vt:lpstr>Machine Learning, let’s dive in!</vt:lpstr>
      <vt:lpstr>Here’s a good question... </vt:lpstr>
      <vt:lpstr>Here’s a good question... </vt:lpstr>
      <vt:lpstr>Back to our exercise...</vt:lpstr>
      <vt:lpstr>Here’s a hint...</vt:lpstr>
      <vt:lpstr>Here’s a good question... </vt:lpstr>
      <vt:lpstr>Here’s a good question... </vt:lpstr>
      <vt:lpstr>Here’s a good question... </vt:lpstr>
      <vt:lpstr>Here’s a good question... </vt:lpstr>
      <vt:lpstr>In summary…</vt:lpstr>
      <vt:lpstr>In summary…</vt:lpstr>
      <vt:lpstr>Typical Data-Mining Task</vt:lpstr>
      <vt:lpstr>ML Task involved in this case…</vt:lpstr>
      <vt:lpstr>Back to our Examples...</vt:lpstr>
      <vt:lpstr>First, let’s take a step back...</vt:lpstr>
      <vt:lpstr>Unranked evaluation: Precision and Recall</vt:lpstr>
      <vt:lpstr>A combined measure: F</vt:lpstr>
      <vt:lpstr>F1 and other averages</vt:lpstr>
      <vt:lpstr>Recap</vt:lpstr>
      <vt:lpstr>Project Work: Delivery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Damian Andrew Tamburri</cp:lastModifiedBy>
  <cp:revision>32</cp:revision>
  <dcterms:created xsi:type="dcterms:W3CDTF">2019-09-02T11:10:05Z</dcterms:created>
  <dcterms:modified xsi:type="dcterms:W3CDTF">2025-03-05T13:19:10Z</dcterms:modified>
</cp:coreProperties>
</file>