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5"/>
  </p:notesMasterIdLst>
  <p:sldIdLst>
    <p:sldId id="256" r:id="rId2"/>
    <p:sldId id="387" r:id="rId3"/>
    <p:sldId id="392" r:id="rId4"/>
    <p:sldId id="394" r:id="rId5"/>
    <p:sldId id="433" r:id="rId6"/>
    <p:sldId id="395" r:id="rId7"/>
    <p:sldId id="396" r:id="rId8"/>
    <p:sldId id="400" r:id="rId9"/>
    <p:sldId id="401" r:id="rId10"/>
    <p:sldId id="402" r:id="rId11"/>
    <p:sldId id="409" r:id="rId12"/>
    <p:sldId id="410" r:id="rId13"/>
    <p:sldId id="411" r:id="rId14"/>
    <p:sldId id="413" r:id="rId15"/>
    <p:sldId id="414" r:id="rId16"/>
    <p:sldId id="415" r:id="rId17"/>
    <p:sldId id="416" r:id="rId18"/>
    <p:sldId id="418" r:id="rId19"/>
    <p:sldId id="419" r:id="rId20"/>
    <p:sldId id="420" r:id="rId21"/>
    <p:sldId id="421" r:id="rId22"/>
    <p:sldId id="422" r:id="rId23"/>
    <p:sldId id="432" r:id="rId24"/>
    <p:sldId id="257" r:id="rId25"/>
    <p:sldId id="258" r:id="rId26"/>
    <p:sldId id="260" r:id="rId27"/>
    <p:sldId id="261" r:id="rId28"/>
    <p:sldId id="434" r:id="rId29"/>
    <p:sldId id="262" r:id="rId30"/>
    <p:sldId id="279" r:id="rId31"/>
    <p:sldId id="263" r:id="rId32"/>
    <p:sldId id="264" r:id="rId33"/>
    <p:sldId id="265" r:id="rId34"/>
    <p:sldId id="268" r:id="rId35"/>
    <p:sldId id="266" r:id="rId36"/>
    <p:sldId id="267" r:id="rId37"/>
    <p:sldId id="269" r:id="rId38"/>
    <p:sldId id="270" r:id="rId39"/>
    <p:sldId id="271" r:id="rId40"/>
    <p:sldId id="272" r:id="rId41"/>
    <p:sldId id="274" r:id="rId42"/>
    <p:sldId id="281" r:id="rId43"/>
    <p:sldId id="275" r:id="rId44"/>
    <p:sldId id="276" r:id="rId45"/>
    <p:sldId id="277" r:id="rId46"/>
    <p:sldId id="278" r:id="rId47"/>
    <p:sldId id="282" r:id="rId48"/>
    <p:sldId id="338" r:id="rId49"/>
    <p:sldId id="346" r:id="rId50"/>
    <p:sldId id="347" r:id="rId51"/>
    <p:sldId id="348" r:id="rId52"/>
    <p:sldId id="349" r:id="rId53"/>
    <p:sldId id="350" r:id="rId54"/>
    <p:sldId id="351" r:id="rId55"/>
    <p:sldId id="352" r:id="rId56"/>
    <p:sldId id="323" r:id="rId57"/>
    <p:sldId id="273" r:id="rId58"/>
    <p:sldId id="291" r:id="rId59"/>
    <p:sldId id="337" r:id="rId60"/>
    <p:sldId id="353" r:id="rId61"/>
    <p:sldId id="354" r:id="rId62"/>
    <p:sldId id="322" r:id="rId63"/>
    <p:sldId id="328" r:id="rId64"/>
    <p:sldId id="301" r:id="rId65"/>
    <p:sldId id="302" r:id="rId66"/>
    <p:sldId id="340" r:id="rId67"/>
    <p:sldId id="341" r:id="rId68"/>
    <p:sldId id="342" r:id="rId69"/>
    <p:sldId id="343" r:id="rId70"/>
    <p:sldId id="330" r:id="rId71"/>
    <p:sldId id="332" r:id="rId72"/>
    <p:sldId id="325" r:id="rId73"/>
    <p:sldId id="280" r:id="rId7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66"/>
    <p:restoredTop sz="91667"/>
  </p:normalViewPr>
  <p:slideViewPr>
    <p:cSldViewPr>
      <p:cViewPr varScale="1">
        <p:scale>
          <a:sx n="115" d="100"/>
          <a:sy n="115" d="100"/>
        </p:scale>
        <p:origin x="1272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3E0D275-8C60-E483-0662-A7E7775C74C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IT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108FABC-79C2-2EE7-58D7-8E708B0A99C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IT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ED2DB94E-D52F-565C-A20A-C2DFDF21CC7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6DCC0A47-791F-2CAE-4FCA-DC3A3B8DCFC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IT"/>
              <a:t>Click to edit Master text styles</a:t>
            </a:r>
          </a:p>
          <a:p>
            <a:pPr lvl="1"/>
            <a:r>
              <a:rPr lang="en-US" altLang="en-IT"/>
              <a:t>Second level</a:t>
            </a:r>
          </a:p>
          <a:p>
            <a:pPr lvl="2"/>
            <a:r>
              <a:rPr lang="en-US" altLang="en-IT"/>
              <a:t>Third level</a:t>
            </a:r>
          </a:p>
          <a:p>
            <a:pPr lvl="3"/>
            <a:r>
              <a:rPr lang="en-US" altLang="en-IT"/>
              <a:t>Fourth level</a:t>
            </a:r>
          </a:p>
          <a:p>
            <a:pPr lvl="4"/>
            <a:r>
              <a:rPr lang="en-US" altLang="en-IT"/>
              <a:t>Fifth level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F0EC3133-446F-53D7-7347-363CEDADE9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IT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17648DCE-6E66-C972-CA9E-D1FABCECA2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3B5FC6-20BF-5946-81A6-AA0BBF5B31E1}" type="slidenum">
              <a:rPr lang="en-US" altLang="en-IT"/>
              <a:pPr/>
              <a:t>‹#›</a:t>
            </a:fld>
            <a:endParaRPr lang="en-US" altLang="en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734C2E73-F027-F181-C93B-1BC6AEEDA9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337F0577-646A-5265-85BA-6A36A0F68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CB6C0DE2-5919-8F94-F778-E9A768F26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CD51AC4-0CAE-D944-8959-BAC21EA21579}" type="slidenum">
              <a:rPr lang="en-US" altLang="en-IT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IT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371C35D7-15FC-EF1C-5170-A866E25E42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BF1C30D6-32F0-BD52-2A26-AD636C369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4248FC78-6195-155E-25C1-295B594F6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FD11D0F4-A573-D34E-ADD8-6E06097F043A}" type="slidenum">
              <a:rPr lang="en-US" altLang="en-IT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en-IT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689EBD1A-3600-488E-0647-B520857B4F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DDD43486-4E43-4311-59E4-3DE6C1F9B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C976A7FC-36DB-4C16-E03C-95F9BF63DF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10E3FB15-8F2E-4847-BD5C-54CC85254993}" type="slidenum">
              <a:rPr lang="en-US" altLang="en-IT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en-IT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CCB2672F-66BE-2137-3478-611BD40163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F11CF3B7-013B-5B49-5BCC-01601B0CB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27D885B8-57D5-9F23-0824-B120338902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91E473E1-BD6D-5A43-ACDF-187F972743D4}" type="slidenum">
              <a:rPr lang="en-US" altLang="en-IT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IT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B98FEEF3-95A7-A0C8-BB3C-2D4160ED1D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B95C9DAD-9E12-489E-FE78-FE02C98BD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3BDCD7EC-D6BB-5E49-2DD3-B543968AD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C4F5FA33-FDE4-8546-805A-B29B9AFA98F6}" type="slidenum">
              <a:rPr lang="en-US" altLang="en-IT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en-IT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A909B494-1FDF-5C15-A0F5-1B0C35DE8B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1035F588-AA68-7ADE-2D49-929DE6536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06B34EFC-511B-F54F-BB93-3C1764DCF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90A03F6D-E684-FA44-9F1F-B6B4EF9F2B86}" type="slidenum">
              <a:rPr lang="en-US" altLang="en-IT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IT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B3F777CA-58A2-50B6-8BE2-C8ECAA12D5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FD8A8E4F-9FA7-0242-42A4-F27959E92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8422A5D2-DEF4-15EA-F575-BA50CA431F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1765936-E1C8-5F4F-9D44-7857FC002DF0}" type="slidenum">
              <a:rPr lang="en-US" altLang="en-IT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en-IT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2DF5A8E7-AC5F-E399-FC05-ACDC960462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id="{613AA033-29AC-5212-9CC3-52DC18057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80C94D5D-9E81-2184-1D19-1CD2C79A3B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23D7529B-73A3-D541-8F67-73E17651E3D1}" type="slidenum">
              <a:rPr lang="en-US" altLang="en-IT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IT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F0CA3569-642E-62FE-B70B-7DF7F48500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63805A5E-F51E-616A-E7D7-165BBBF41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258F2CFC-F049-BFFF-4D36-BEB15AE9F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C8999F11-6DC1-8F4B-8A68-832DD037B45D}" type="slidenum">
              <a:rPr lang="en-US" altLang="en-IT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en-IT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>
            <a:extLst>
              <a:ext uri="{FF2B5EF4-FFF2-40B4-BE49-F238E27FC236}">
                <a16:creationId xmlns:a16="http://schemas.microsoft.com/office/drawing/2014/main" id="{3BBF0241-A2D4-11F6-94C8-CAE38DE2B7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>
            <a:extLst>
              <a:ext uri="{FF2B5EF4-FFF2-40B4-BE49-F238E27FC236}">
                <a16:creationId xmlns:a16="http://schemas.microsoft.com/office/drawing/2014/main" id="{E3A2CC3D-F948-6083-961A-13D434C58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7DA600FE-0D57-194E-4C85-9EE65A69A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E815D787-3B92-7C44-BB6C-B16B9026E344}" type="slidenum">
              <a:rPr lang="en-US" altLang="en-IT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en-IT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5D8B512F-F171-20A7-C623-CB685C4B65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593F053B-72C2-8996-02FE-33936CCF8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B27E903F-F66D-F4DF-2D1B-E18450BF22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3207C077-94FA-5747-933B-5F3C1C98D651}" type="slidenum">
              <a:rPr lang="en-US" altLang="en-IT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en-IT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9DD39A95-A47A-42A6-3DC5-CA10608B93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741A637D-D5A5-85DF-0222-B7EF739DD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971F8DA4-4F36-31A6-FB94-6A34C9D71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93458726-97FB-E449-A285-AE923CBCB753}" type="slidenum">
              <a:rPr lang="en-US" altLang="en-IT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IT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>
            <a:extLst>
              <a:ext uri="{FF2B5EF4-FFF2-40B4-BE49-F238E27FC236}">
                <a16:creationId xmlns:a16="http://schemas.microsoft.com/office/drawing/2014/main" id="{EB8DD4E6-E025-2BA8-AC03-AB09415C4A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>
            <a:extLst>
              <a:ext uri="{FF2B5EF4-FFF2-40B4-BE49-F238E27FC236}">
                <a16:creationId xmlns:a16="http://schemas.microsoft.com/office/drawing/2014/main" id="{B34A3BB2-793A-8451-C2B3-A38266DE5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  <p:sp>
        <p:nvSpPr>
          <p:cNvPr id="92164" name="Slide Number Placeholder 3">
            <a:extLst>
              <a:ext uri="{FF2B5EF4-FFF2-40B4-BE49-F238E27FC236}">
                <a16:creationId xmlns:a16="http://schemas.microsoft.com/office/drawing/2014/main" id="{1C8B5C5E-99FF-79D0-6682-48D2D8CE96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6A1D3CA8-B032-E948-866A-FED30911E8D6}" type="slidenum">
              <a:rPr lang="en-US" altLang="en-IT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en-IT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B26FE332-3CE7-3ACF-836A-652FE79369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45D8DB44-FFC2-3496-ACD7-511301E36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C3EB3185-28A4-60B2-4034-08954B3984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2516F4EE-0FD1-0E41-9075-157E53A48677}" type="slidenum">
              <a:rPr lang="en-US" altLang="en-IT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en-IT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Chebyshev's theorem: It is </a:t>
            </a:r>
            <a:r>
              <a:rPr lang="en-GB" b="1" dirty="0"/>
              <a:t>an estimation of the minimum proportion of observations that will fall within a specified number of standard deviations (k), where k&gt;1</a:t>
            </a:r>
            <a:r>
              <a:rPr lang="en-GB" dirty="0"/>
              <a:t>. Data: Data is a set of numerical figures representing the results of a measurement, from which inferences can be created.</a:t>
            </a:r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B5FC6-20BF-5946-81A6-AA0BBF5B31E1}" type="slidenum">
              <a:rPr lang="en-US" altLang="en-IT" smtClean="0"/>
              <a:pPr/>
              <a:t>27</a:t>
            </a:fld>
            <a:endParaRPr lang="en-US" altLang="en-IT"/>
          </a:p>
        </p:txBody>
      </p:sp>
    </p:spTree>
    <p:extLst>
      <p:ext uri="{BB962C8B-B14F-4D97-AF65-F5344CB8AC3E}">
        <p14:creationId xmlns:p14="http://schemas.microsoft.com/office/powerpoint/2010/main" val="36330733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Chebyshev's theorem states that </a:t>
            </a:r>
            <a:r>
              <a:rPr lang="en-GB" b="1" dirty="0"/>
              <a:t>a certain proportion of any data set must fall within a particular range around the central mean value which is determined by the standard deviation of the data</a:t>
            </a:r>
            <a:r>
              <a:rPr lang="en-GB" dirty="0"/>
              <a:t>.</a:t>
            </a:r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B5FC6-20BF-5946-81A6-AA0BBF5B31E1}" type="slidenum">
              <a:rPr lang="en-US" altLang="en-IT" smtClean="0"/>
              <a:pPr/>
              <a:t>28</a:t>
            </a:fld>
            <a:endParaRPr lang="en-US" altLang="en-IT"/>
          </a:p>
        </p:txBody>
      </p:sp>
    </p:spTree>
    <p:extLst>
      <p:ext uri="{BB962C8B-B14F-4D97-AF65-F5344CB8AC3E}">
        <p14:creationId xmlns:p14="http://schemas.microsoft.com/office/powerpoint/2010/main" val="3665271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6395606-E638-C4C6-18A8-F90C36CCB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47AC7-5832-E24B-95E1-1F3D91AA0BD7}" type="slidenum">
              <a:rPr lang="en-US" altLang="en-IT"/>
              <a:pPr/>
              <a:t>31</a:t>
            </a:fld>
            <a:endParaRPr lang="en-US" altLang="en-IT"/>
          </a:p>
        </p:txBody>
      </p:sp>
      <p:sp>
        <p:nvSpPr>
          <p:cNvPr id="22530" name="Rectangle 7">
            <a:extLst>
              <a:ext uri="{FF2B5EF4-FFF2-40B4-BE49-F238E27FC236}">
                <a16:creationId xmlns:a16="http://schemas.microsoft.com/office/drawing/2014/main" id="{B2C1D2CB-9CFD-2233-87D2-648E4F5978A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1A403AB-848B-C94C-9791-08C8BF90B5AD}" type="slidenum">
              <a:rPr lang="zh-TW" altLang="en-US" sz="1200">
                <a:latin typeface="Arial Narrow" panose="020B0604020202020204" pitchFamily="34" charset="0"/>
              </a:rPr>
              <a:pPr algn="r"/>
              <a:t>31</a:t>
            </a:fld>
            <a:endParaRPr lang="en-US" altLang="zh-TW" sz="1200">
              <a:latin typeface="Arial Narrow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10CBD4E-181E-23C8-B0CF-F0FBE39791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9DC89E8-4ECB-5E8F-5275-088141B197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2B4C875-971B-2036-EA0B-C9125D47D9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12838-A1BD-E947-9E4F-8DF3096402DB}" type="slidenum">
              <a:rPr lang="en-US" altLang="en-IT"/>
              <a:pPr/>
              <a:t>32</a:t>
            </a:fld>
            <a:endParaRPr lang="en-US" altLang="en-IT"/>
          </a:p>
        </p:txBody>
      </p:sp>
      <p:sp>
        <p:nvSpPr>
          <p:cNvPr id="24578" name="Rectangle 7">
            <a:extLst>
              <a:ext uri="{FF2B5EF4-FFF2-40B4-BE49-F238E27FC236}">
                <a16:creationId xmlns:a16="http://schemas.microsoft.com/office/drawing/2014/main" id="{C28E658A-A167-6B6D-609D-5BB9E9B506D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199E131-B707-D941-A806-3B5180594975}" type="slidenum">
              <a:rPr lang="zh-TW" altLang="en-US" sz="1200">
                <a:latin typeface="Arial Narrow" panose="020B0604020202020204" pitchFamily="34" charset="0"/>
              </a:rPr>
              <a:pPr algn="r"/>
              <a:t>32</a:t>
            </a:fld>
            <a:endParaRPr lang="en-US" altLang="zh-TW" sz="1200">
              <a:latin typeface="Arial Narrow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A5A620D-3A46-5F6D-2E01-ED6B612DE6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2AE72047-41A6-C102-1180-243E0B7C6D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04D1691-85FB-AF8A-DA86-D189A99A0B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B60DCB-CDD4-8448-8D49-68E01513B0CE}" type="slidenum">
              <a:rPr lang="en-US" altLang="en-IT"/>
              <a:pPr/>
              <a:t>33</a:t>
            </a:fld>
            <a:endParaRPr lang="en-US" altLang="en-IT"/>
          </a:p>
        </p:txBody>
      </p:sp>
      <p:sp>
        <p:nvSpPr>
          <p:cNvPr id="26626" name="Rectangle 7">
            <a:extLst>
              <a:ext uri="{FF2B5EF4-FFF2-40B4-BE49-F238E27FC236}">
                <a16:creationId xmlns:a16="http://schemas.microsoft.com/office/drawing/2014/main" id="{978C3D20-7429-A438-8656-F1A621369D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F5BF0891-272E-6143-821B-B98546F76F96}" type="slidenum">
              <a:rPr lang="zh-TW" altLang="en-US" sz="1200">
                <a:latin typeface="Arial Narrow" panose="020B0604020202020204" pitchFamily="34" charset="0"/>
              </a:rPr>
              <a:pPr algn="r"/>
              <a:t>33</a:t>
            </a:fld>
            <a:endParaRPr lang="en-US" altLang="zh-TW" sz="1200">
              <a:latin typeface="Arial Narrow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104DD4D-07D2-69EB-72CE-2C8747DC40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4A78727E-8878-2657-B845-AEEB7693B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0443AEB-4070-4ADB-8E3A-FA9B6FF7D4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59970F-C55A-634E-9898-A8CB6600860B}" type="slidenum">
              <a:rPr lang="en-US" altLang="en-IT"/>
              <a:pPr/>
              <a:t>34</a:t>
            </a:fld>
            <a:endParaRPr lang="en-US" altLang="en-IT"/>
          </a:p>
        </p:txBody>
      </p:sp>
      <p:sp>
        <p:nvSpPr>
          <p:cNvPr id="31746" name="Rectangle 7">
            <a:extLst>
              <a:ext uri="{FF2B5EF4-FFF2-40B4-BE49-F238E27FC236}">
                <a16:creationId xmlns:a16="http://schemas.microsoft.com/office/drawing/2014/main" id="{C7380090-9BC4-50A5-947D-FD94478F3D1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D69833D-F292-2242-A553-79AD2A15FBF1}" type="slidenum">
              <a:rPr lang="zh-TW" altLang="en-US" sz="1200">
                <a:latin typeface="Arial Narrow" panose="020B0604020202020204" pitchFamily="34" charset="0"/>
              </a:rPr>
              <a:pPr algn="r"/>
              <a:t>34</a:t>
            </a:fld>
            <a:endParaRPr lang="en-US" altLang="zh-TW" sz="1200">
              <a:latin typeface="Arial Narrow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E53964C-32D4-7122-1916-343F339074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1EAC8C1-AEBA-9CDC-C48B-4FDE810484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89C01E9-D4BB-255A-5893-6931E9EE38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D86A32-2D5E-3E42-942C-38A3D6308984}" type="slidenum">
              <a:rPr lang="en-US" altLang="en-IT"/>
              <a:pPr/>
              <a:t>36</a:t>
            </a:fld>
            <a:endParaRPr lang="en-US" altLang="en-IT"/>
          </a:p>
        </p:txBody>
      </p:sp>
      <p:sp>
        <p:nvSpPr>
          <p:cNvPr id="29698" name="Rectangle 7">
            <a:extLst>
              <a:ext uri="{FF2B5EF4-FFF2-40B4-BE49-F238E27FC236}">
                <a16:creationId xmlns:a16="http://schemas.microsoft.com/office/drawing/2014/main" id="{495F7E44-3AEC-4F5F-EC79-C4D916CB6F9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E172990-5B53-294C-B200-B88ADC4E5862}" type="slidenum">
              <a:rPr lang="zh-TW" altLang="en-US" sz="1200">
                <a:latin typeface="Arial Narrow" panose="020B0604020202020204" pitchFamily="34" charset="0"/>
              </a:rPr>
              <a:pPr algn="r"/>
              <a:t>36</a:t>
            </a:fld>
            <a:endParaRPr lang="en-US" altLang="zh-TW" sz="1200">
              <a:latin typeface="Arial Narrow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CCDB884-E065-2897-25E4-54345B3FBE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41AFFE89-8ABD-F001-7F9C-CFF901DEE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882EC62-A2A6-5B35-595C-96FAB9E1C1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EBF1CE-2487-AD41-9040-473DC50B5A26}" type="slidenum">
              <a:rPr lang="en-US" altLang="en-IT"/>
              <a:pPr/>
              <a:t>37</a:t>
            </a:fld>
            <a:endParaRPr lang="en-US" altLang="en-IT"/>
          </a:p>
        </p:txBody>
      </p:sp>
      <p:sp>
        <p:nvSpPr>
          <p:cNvPr id="33794" name="Rectangle 7">
            <a:extLst>
              <a:ext uri="{FF2B5EF4-FFF2-40B4-BE49-F238E27FC236}">
                <a16:creationId xmlns:a16="http://schemas.microsoft.com/office/drawing/2014/main" id="{0A31ECAE-5154-CD99-96F8-0D1781AA112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09CE1444-C11A-E849-A4A3-7E00C3AB6B0A}" type="slidenum">
              <a:rPr lang="zh-TW" altLang="en-US" sz="1200">
                <a:latin typeface="Arial Narrow" panose="020B0604020202020204" pitchFamily="34" charset="0"/>
              </a:rPr>
              <a:pPr algn="r"/>
              <a:t>37</a:t>
            </a:fld>
            <a:endParaRPr lang="en-US" altLang="zh-TW" sz="1200">
              <a:latin typeface="Arial Narrow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02728AC-6FC2-E262-7688-9C11654C80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AE470D5-839D-DCC4-D4A4-42D36F337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6976DAF9-E83E-BA52-7EA0-5B6E2A12D1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AEFB1D51-F638-4B3B-323B-0DB5325A3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3EC06C8D-35F5-CBB0-B5F6-902044EBD6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EECAD988-06E3-C749-A947-7853C553DF73}" type="slidenum">
              <a:rPr lang="en-US" altLang="en-IT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IT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D41D0AE-AEFF-51A6-BDB2-288E5B14F8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BEF9BD-2CEA-0A4D-A4C0-655C10279495}" type="slidenum">
              <a:rPr lang="en-US" altLang="en-IT"/>
              <a:pPr/>
              <a:t>39</a:t>
            </a:fld>
            <a:endParaRPr lang="en-US" altLang="en-IT"/>
          </a:p>
        </p:txBody>
      </p:sp>
      <p:sp>
        <p:nvSpPr>
          <p:cNvPr id="37890" name="Rectangle 7">
            <a:extLst>
              <a:ext uri="{FF2B5EF4-FFF2-40B4-BE49-F238E27FC236}">
                <a16:creationId xmlns:a16="http://schemas.microsoft.com/office/drawing/2014/main" id="{B56C360A-E6AB-242C-3D64-F647CD8E4C7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8DEDD92A-889D-2F4F-9A70-DF7012A13046}" type="slidenum">
              <a:rPr lang="zh-TW" altLang="en-US" sz="1200">
                <a:latin typeface="Arial Narrow" panose="020B0604020202020204" pitchFamily="34" charset="0"/>
              </a:rPr>
              <a:pPr algn="r"/>
              <a:t>39</a:t>
            </a:fld>
            <a:endParaRPr lang="en-US" altLang="zh-TW" sz="1200">
              <a:latin typeface="Arial Narrow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DBBA769A-BB2C-DB71-6175-42B9AF7DC1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58A78DD-DE3E-FE84-1D8D-506D54F95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A75B2E4-CA51-AAB5-0CDF-23756BD99F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90ABDA-53B6-2142-86E4-B7DCD7DE8B25}" type="slidenum">
              <a:rPr lang="en-US" altLang="en-IT"/>
              <a:pPr/>
              <a:t>40</a:t>
            </a:fld>
            <a:endParaRPr lang="en-US" altLang="en-IT"/>
          </a:p>
        </p:txBody>
      </p:sp>
      <p:sp>
        <p:nvSpPr>
          <p:cNvPr id="39938" name="Rectangle 7">
            <a:extLst>
              <a:ext uri="{FF2B5EF4-FFF2-40B4-BE49-F238E27FC236}">
                <a16:creationId xmlns:a16="http://schemas.microsoft.com/office/drawing/2014/main" id="{BBD9E4EB-5F0F-7692-8169-8DED89FE0A1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B3D2121D-AACC-3D43-85BD-990F195425D0}" type="slidenum">
              <a:rPr lang="zh-TW" altLang="en-US" sz="1200">
                <a:latin typeface="Arial Narrow" panose="020B0604020202020204" pitchFamily="34" charset="0"/>
              </a:rPr>
              <a:pPr algn="r"/>
              <a:t>40</a:t>
            </a:fld>
            <a:endParaRPr lang="en-US" altLang="zh-TW" sz="1200">
              <a:latin typeface="Arial Narrow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0C70060-79ED-6FE4-BA5D-50274C2705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7C21992-6ACB-E2BD-08F9-8629F4DEC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CA44A03D-3198-82D5-0DF0-2B727DFADD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0232CE6F-93C1-0D95-FE3D-D8AAD3FCC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GB" altLang="en-IT"/>
          </a:p>
        </p:txBody>
      </p:sp>
      <p:sp>
        <p:nvSpPr>
          <p:cNvPr id="50179" name="Rectangle 7">
            <a:extLst>
              <a:ext uri="{FF2B5EF4-FFF2-40B4-BE49-F238E27FC236}">
                <a16:creationId xmlns:a16="http://schemas.microsoft.com/office/drawing/2014/main" id="{719E72CD-DA5E-C5EE-1429-28FF6B455B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A136E6-4F78-4747-A90A-5E05FB0D95AD}" type="slidenum">
              <a:rPr lang="en-GB" altLang="en-IT"/>
              <a:pPr/>
              <a:t>47</a:t>
            </a:fld>
            <a:endParaRPr lang="en-US" altLang="en-IT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5D5CD231-BD72-EC63-6004-2C422852C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87A1B942-84F5-1B17-B7E9-82B9F3ABF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hangingPunct="1"/>
            <a:endParaRPr lang="en-GB" altLang="en-IT"/>
          </a:p>
        </p:txBody>
      </p:sp>
      <p:sp>
        <p:nvSpPr>
          <p:cNvPr id="54275" name="Rectangle 7">
            <a:extLst>
              <a:ext uri="{FF2B5EF4-FFF2-40B4-BE49-F238E27FC236}">
                <a16:creationId xmlns:a16="http://schemas.microsoft.com/office/drawing/2014/main" id="{7C7E684E-C380-4797-8F8D-CC6E89CE93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8E8FC4-5E2C-EA4B-B4CC-B860714D0DA6}" type="slidenum">
              <a:rPr lang="en-GB" altLang="en-IT"/>
              <a:pPr/>
              <a:t>48</a:t>
            </a:fld>
            <a:endParaRPr lang="en-US" altLang="en-IT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E2DA60A2-1A56-ABA7-A084-5BADFBD6D3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CB68ECC6-3B62-D683-390C-1225A8A0B7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hangingPunct="1"/>
            <a:endParaRPr lang="en-GB" altLang="en-IT"/>
          </a:p>
        </p:txBody>
      </p:sp>
      <p:sp>
        <p:nvSpPr>
          <p:cNvPr id="55299" name="Rectangle 7">
            <a:extLst>
              <a:ext uri="{FF2B5EF4-FFF2-40B4-BE49-F238E27FC236}">
                <a16:creationId xmlns:a16="http://schemas.microsoft.com/office/drawing/2014/main" id="{D286530B-60B3-154C-9F0A-0ADF25444E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3BD9E6-A308-154A-9DE2-FFA25A8A456A}" type="slidenum">
              <a:rPr lang="en-GB" altLang="en-IT"/>
              <a:pPr/>
              <a:t>49</a:t>
            </a:fld>
            <a:endParaRPr lang="en-US" altLang="en-IT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BFC413C7-36C7-BE07-5D77-5361F089F3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25DB38D0-6359-D1DF-53DC-43CA3175B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hangingPunct="1"/>
            <a:endParaRPr lang="en-GB" altLang="en-IT"/>
          </a:p>
        </p:txBody>
      </p:sp>
      <p:sp>
        <p:nvSpPr>
          <p:cNvPr id="56323" name="Rectangle 7">
            <a:extLst>
              <a:ext uri="{FF2B5EF4-FFF2-40B4-BE49-F238E27FC236}">
                <a16:creationId xmlns:a16="http://schemas.microsoft.com/office/drawing/2014/main" id="{61FFE153-3456-E05F-DA96-1300963709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0864D3-4556-9F4D-AB9B-08ABB4519273}" type="slidenum">
              <a:rPr lang="en-GB" altLang="en-IT"/>
              <a:pPr/>
              <a:t>50</a:t>
            </a:fld>
            <a:endParaRPr lang="en-US" altLang="en-IT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DDA9F8AA-B006-7EBE-9E98-940FB6D2E0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10C00B5F-C71C-D867-41C1-F9A1D3FD0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hangingPunct="1"/>
            <a:endParaRPr lang="en-GB" altLang="en-IT"/>
          </a:p>
        </p:txBody>
      </p:sp>
      <p:sp>
        <p:nvSpPr>
          <p:cNvPr id="57347" name="Rectangle 7">
            <a:extLst>
              <a:ext uri="{FF2B5EF4-FFF2-40B4-BE49-F238E27FC236}">
                <a16:creationId xmlns:a16="http://schemas.microsoft.com/office/drawing/2014/main" id="{9DFC1C4A-0116-F4B5-9F46-D60E5199DE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4B8125-667A-954A-8795-AEF258D44A33}" type="slidenum">
              <a:rPr lang="en-GB" altLang="en-IT"/>
              <a:pPr/>
              <a:t>51</a:t>
            </a:fld>
            <a:endParaRPr lang="en-US" altLang="en-IT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11B81935-F924-B216-5932-009AAEE4B7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7430998A-350C-9AC7-930F-ACC968CA8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hangingPunct="1"/>
            <a:endParaRPr lang="en-GB" altLang="en-IT"/>
          </a:p>
        </p:txBody>
      </p:sp>
      <p:sp>
        <p:nvSpPr>
          <p:cNvPr id="58371" name="Rectangle 7">
            <a:extLst>
              <a:ext uri="{FF2B5EF4-FFF2-40B4-BE49-F238E27FC236}">
                <a16:creationId xmlns:a16="http://schemas.microsoft.com/office/drawing/2014/main" id="{E0D284F8-D87B-AB1F-82F5-578DDC5E7A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22AE9D-9C12-6B4C-91D5-C1FFE00CE7D4}" type="slidenum">
              <a:rPr lang="en-GB" altLang="en-IT"/>
              <a:pPr/>
              <a:t>52</a:t>
            </a:fld>
            <a:endParaRPr lang="en-US" altLang="en-IT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0C9BDFD5-1BE6-3135-3F6E-D1182F40EA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519FE34C-F36A-C4F6-DF67-ECF384E892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hangingPunct="1"/>
            <a:endParaRPr lang="en-GB" altLang="en-IT"/>
          </a:p>
        </p:txBody>
      </p:sp>
      <p:sp>
        <p:nvSpPr>
          <p:cNvPr id="59395" name="Rectangle 7">
            <a:extLst>
              <a:ext uri="{FF2B5EF4-FFF2-40B4-BE49-F238E27FC236}">
                <a16:creationId xmlns:a16="http://schemas.microsoft.com/office/drawing/2014/main" id="{9C4B0A22-811A-8311-90E9-AE48A2F52D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116A50-C57C-A74D-8339-1087B064BED3}" type="slidenum">
              <a:rPr lang="en-GB" altLang="en-IT"/>
              <a:pPr/>
              <a:t>53</a:t>
            </a:fld>
            <a:endParaRPr lang="en-US" altLang="en-IT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E4961870-5450-1863-88AF-0FD2858BC2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D2D6EEFD-49C3-C53B-1F87-A9F81DD7A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 altLang="en-IT"/>
          </a:p>
        </p:txBody>
      </p:sp>
      <p:sp>
        <p:nvSpPr>
          <p:cNvPr id="60419" name="Rectangle 4">
            <a:extLst>
              <a:ext uri="{FF2B5EF4-FFF2-40B4-BE49-F238E27FC236}">
                <a16:creationId xmlns:a16="http://schemas.microsoft.com/office/drawing/2014/main" id="{6A617E52-5769-CBE3-39F2-604C694114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l" hangingPunct="0"/>
            <a:fld id="{FC80E725-74B6-654A-9701-A23A5128343F}" type="slidenum">
              <a:rPr lang="en-GB" altLang="en-IT"/>
              <a:pPr algn="l" hangingPunct="0"/>
              <a:t>54</a:t>
            </a:fld>
            <a:endParaRPr lang="en-GB" altLang="en-IT" sz="1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73557-2F89-73E7-DC97-9148BD7D5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8855BBE1-6121-7763-32E5-18AB7F0A09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91A1B3F9-B0A4-0EC9-0F3F-AA28089B9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52AF658D-8062-ADAF-9E7E-045DA1590D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EECAD988-06E3-C749-A947-7853C553DF73}" type="slidenum">
              <a:rPr lang="en-US" altLang="en-IT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IT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223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135FBB62-EA5D-2B9D-9AAB-99DE76354D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75E13251-6F7B-1DBE-01CF-38C4DC44B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hangingPunct="1"/>
            <a:endParaRPr lang="en-GB" altLang="en-IT"/>
          </a:p>
        </p:txBody>
      </p:sp>
      <p:sp>
        <p:nvSpPr>
          <p:cNvPr id="61443" name="Rectangle 7">
            <a:extLst>
              <a:ext uri="{FF2B5EF4-FFF2-40B4-BE49-F238E27FC236}">
                <a16:creationId xmlns:a16="http://schemas.microsoft.com/office/drawing/2014/main" id="{DD5B7C3F-29D6-F076-BB2D-D0AF74B7F4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BB2046-A9EA-254B-96EE-C0A0DDF09C6D}" type="slidenum">
              <a:rPr lang="en-GB" altLang="en-IT"/>
              <a:pPr/>
              <a:t>55</a:t>
            </a:fld>
            <a:endParaRPr lang="en-US" altLang="en-IT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156E3901-F5A8-6967-1D83-C94C015611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40E617BC-623A-0BC4-F3E1-B10BCDF0D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hangingPunct="1"/>
            <a:endParaRPr lang="en-GB" altLang="en-IT"/>
          </a:p>
        </p:txBody>
      </p:sp>
      <p:sp>
        <p:nvSpPr>
          <p:cNvPr id="62467" name="Rectangle 7">
            <a:extLst>
              <a:ext uri="{FF2B5EF4-FFF2-40B4-BE49-F238E27FC236}">
                <a16:creationId xmlns:a16="http://schemas.microsoft.com/office/drawing/2014/main" id="{D4F2E2CB-ED15-9420-36DE-9317AA0964C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760788" y="9407525"/>
            <a:ext cx="28781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0"/>
            <a:fld id="{35FFB822-EA7B-2046-9011-A4CADB4CB885}" type="slidenum">
              <a:rPr lang="en-GB" altLang="en-IT" sz="1200"/>
              <a:pPr algn="r" eaLnBrk="0"/>
              <a:t>56</a:t>
            </a:fld>
            <a:endParaRPr lang="en-US" altLang="en-IT" sz="12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56B45022-AAE8-CB56-E319-2ED921E328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75C05AD9-7817-ED22-3BD9-67A6C86774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hangingPunct="1"/>
            <a:endParaRPr lang="en-GB" altLang="en-IT"/>
          </a:p>
        </p:txBody>
      </p:sp>
      <p:sp>
        <p:nvSpPr>
          <p:cNvPr id="63491" name="Rectangle 7">
            <a:extLst>
              <a:ext uri="{FF2B5EF4-FFF2-40B4-BE49-F238E27FC236}">
                <a16:creationId xmlns:a16="http://schemas.microsoft.com/office/drawing/2014/main" id="{FC3913AE-2903-E4B3-379D-75F8DC586B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BB3CA-AA55-7B4F-81F4-1535D050D003}" type="slidenum">
              <a:rPr lang="en-GB" altLang="en-IT"/>
              <a:pPr/>
              <a:t>57</a:t>
            </a:fld>
            <a:endParaRPr lang="en-US" altLang="en-IT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5D901B9D-706D-7084-DD11-263DAA61D7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F92659A7-6768-9AA0-73B8-9E67BFA61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GB" altLang="en-IT"/>
          </a:p>
        </p:txBody>
      </p:sp>
      <p:sp>
        <p:nvSpPr>
          <p:cNvPr id="64515" name="Rectangle 7">
            <a:extLst>
              <a:ext uri="{FF2B5EF4-FFF2-40B4-BE49-F238E27FC236}">
                <a16:creationId xmlns:a16="http://schemas.microsoft.com/office/drawing/2014/main" id="{063F8980-1CE8-B18A-DB4E-12D120C7C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A65070-C3DA-5849-9C9F-3B00AD612B92}" type="slidenum">
              <a:rPr lang="en-GB" altLang="en-IT"/>
              <a:pPr/>
              <a:t>58</a:t>
            </a:fld>
            <a:endParaRPr lang="en-US" altLang="en-IT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40EF7BCA-4399-915E-7462-E2A1E12931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5A0BC0C2-BC56-FCDB-24AE-27A957212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hangingPunct="1"/>
            <a:endParaRPr lang="en-GB" altLang="en-IT"/>
          </a:p>
        </p:txBody>
      </p:sp>
      <p:sp>
        <p:nvSpPr>
          <p:cNvPr id="65539" name="Rectangle 7">
            <a:extLst>
              <a:ext uri="{FF2B5EF4-FFF2-40B4-BE49-F238E27FC236}">
                <a16:creationId xmlns:a16="http://schemas.microsoft.com/office/drawing/2014/main" id="{08CDAC03-98DE-085B-9912-BD0E467CB7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309A46-3632-3E41-B98D-D8BBFDF7D4B4}" type="slidenum">
              <a:rPr lang="en-GB" altLang="en-IT"/>
              <a:pPr/>
              <a:t>59</a:t>
            </a:fld>
            <a:endParaRPr lang="en-US" altLang="en-IT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832CF3E1-405C-FC59-5529-70AF38657B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3092EB9E-1280-7957-9A07-A8F367901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hangingPunct="1"/>
            <a:endParaRPr lang="en-GB" altLang="en-IT"/>
          </a:p>
        </p:txBody>
      </p:sp>
      <p:sp>
        <p:nvSpPr>
          <p:cNvPr id="66563" name="Rectangle 7">
            <a:extLst>
              <a:ext uri="{FF2B5EF4-FFF2-40B4-BE49-F238E27FC236}">
                <a16:creationId xmlns:a16="http://schemas.microsoft.com/office/drawing/2014/main" id="{6E676D3D-7CC4-6170-5EE4-B5EFD87778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D2FBA1-4566-8A46-BA7A-67FD030CC842}" type="slidenum">
              <a:rPr lang="en-GB" altLang="en-IT"/>
              <a:pPr/>
              <a:t>60</a:t>
            </a:fld>
            <a:endParaRPr lang="en-US" altLang="en-IT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41FE618D-CB45-3575-C5A3-E10B30C6DF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603267E9-031D-2FF0-69BF-8246D62C5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hangingPunct="1"/>
            <a:endParaRPr lang="en-GB" altLang="en-IT"/>
          </a:p>
        </p:txBody>
      </p:sp>
      <p:sp>
        <p:nvSpPr>
          <p:cNvPr id="67587" name="Rectangle 7">
            <a:extLst>
              <a:ext uri="{FF2B5EF4-FFF2-40B4-BE49-F238E27FC236}">
                <a16:creationId xmlns:a16="http://schemas.microsoft.com/office/drawing/2014/main" id="{8FD20F54-54D2-5F3C-9A9B-DF5CA1B223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5D4188-8B7E-F743-B4DA-D1BB28B4C92C}" type="slidenum">
              <a:rPr lang="en-GB" altLang="en-IT"/>
              <a:pPr/>
              <a:t>61</a:t>
            </a:fld>
            <a:endParaRPr lang="en-US" altLang="en-IT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B3419820-E3AF-BB60-752C-A53E94C85A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9F0112E1-6D75-218A-D96D-167238811A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hangingPunct="1"/>
            <a:endParaRPr lang="en-GB" altLang="en-IT"/>
          </a:p>
        </p:txBody>
      </p:sp>
      <p:sp>
        <p:nvSpPr>
          <p:cNvPr id="68611" name="Rectangle 7">
            <a:extLst>
              <a:ext uri="{FF2B5EF4-FFF2-40B4-BE49-F238E27FC236}">
                <a16:creationId xmlns:a16="http://schemas.microsoft.com/office/drawing/2014/main" id="{B87C7537-2888-BEBB-94BA-44E95A62E7D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760788" y="9407525"/>
            <a:ext cx="28781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0"/>
            <a:fld id="{9399E5AC-2AAA-2040-A6E0-D2243EC6B77A}" type="slidenum">
              <a:rPr lang="en-GB" altLang="en-IT" sz="1200"/>
              <a:pPr algn="r" eaLnBrk="0"/>
              <a:t>62</a:t>
            </a:fld>
            <a:endParaRPr lang="en-US" altLang="en-IT" sz="12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EAD1DBCF-F3ED-21EF-695B-4E37027142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B056274B-A98D-62BE-9C06-04B326E3A8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GB" altLang="en-IT"/>
          </a:p>
        </p:txBody>
      </p:sp>
      <p:sp>
        <p:nvSpPr>
          <p:cNvPr id="69635" name="Rectangle 7">
            <a:extLst>
              <a:ext uri="{FF2B5EF4-FFF2-40B4-BE49-F238E27FC236}">
                <a16:creationId xmlns:a16="http://schemas.microsoft.com/office/drawing/2014/main" id="{75043D03-477D-7C85-B345-C37C6ADE829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760788" y="9407525"/>
            <a:ext cx="28781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0"/>
            <a:fld id="{9EAC93D4-1692-004C-84C9-75F2DE574899}" type="slidenum">
              <a:rPr lang="en-GB" altLang="en-IT" sz="1200"/>
              <a:pPr algn="r" eaLnBrk="0"/>
              <a:t>63</a:t>
            </a:fld>
            <a:endParaRPr lang="en-US" altLang="en-IT" sz="12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F075B8E7-BBAB-304F-BA65-C2A9AC5E9F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5C94C0F9-4DD7-C31D-714B-68A8A7F5C4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hangingPunct="1"/>
            <a:endParaRPr lang="en-GB" altLang="en-IT"/>
          </a:p>
        </p:txBody>
      </p:sp>
      <p:sp>
        <p:nvSpPr>
          <p:cNvPr id="72707" name="Rectangle 7">
            <a:extLst>
              <a:ext uri="{FF2B5EF4-FFF2-40B4-BE49-F238E27FC236}">
                <a16:creationId xmlns:a16="http://schemas.microsoft.com/office/drawing/2014/main" id="{E66C0352-3C74-99B0-DD26-42E0441A70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A1CDD8-82BC-FB48-A2DD-3F25004C060B}" type="slidenum">
              <a:rPr lang="en-GB" altLang="en-IT"/>
              <a:pPr/>
              <a:t>64</a:t>
            </a:fld>
            <a:endParaRPr lang="en-US" altLang="en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64C276CC-BB48-6A9A-F286-123A01F265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6E07D9B6-3377-33E2-7E17-1AC50BB41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AECF1EA9-2A90-E1C2-01F0-0139752E4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475AEB60-45C7-AA44-9636-F774E228071D}" type="slidenum">
              <a:rPr lang="en-US" altLang="en-IT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IT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2">
            <a:extLst>
              <a:ext uri="{FF2B5EF4-FFF2-40B4-BE49-F238E27FC236}">
                <a16:creationId xmlns:a16="http://schemas.microsoft.com/office/drawing/2014/main" id="{9E11D3F7-4956-68CE-1F05-D0508EE79A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4994" name="Rectangle 7">
            <a:extLst>
              <a:ext uri="{FF2B5EF4-FFF2-40B4-BE49-F238E27FC236}">
                <a16:creationId xmlns:a16="http://schemas.microsoft.com/office/drawing/2014/main" id="{C6877D7F-0977-69C1-1F28-60CB32B96F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IT"/>
          </a:p>
        </p:txBody>
      </p:sp>
      <p:sp>
        <p:nvSpPr>
          <p:cNvPr id="84995" name="Rectangle 20">
            <a:extLst>
              <a:ext uri="{FF2B5EF4-FFF2-40B4-BE49-F238E27FC236}">
                <a16:creationId xmlns:a16="http://schemas.microsoft.com/office/drawing/2014/main" id="{E5637A5E-6069-0681-C80D-92528EEDABF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algn="l" eaLnBrk="1"/>
            <a:fld id="{5CA7EAAA-5EBF-BE41-AAB3-084308424E25}" type="datetime1">
              <a:rPr lang="en-US" altLang="en-IT"/>
              <a:pPr algn="l" eaLnBrk="1"/>
              <a:t>3/22/25</a:t>
            </a:fld>
            <a:endParaRPr lang="en-US" altLang="en-IT" sz="1800"/>
          </a:p>
        </p:txBody>
      </p:sp>
      <p:sp>
        <p:nvSpPr>
          <p:cNvPr id="84996" name="Rectangle 10">
            <a:extLst>
              <a:ext uri="{FF2B5EF4-FFF2-40B4-BE49-F238E27FC236}">
                <a16:creationId xmlns:a16="http://schemas.microsoft.com/office/drawing/2014/main" id="{E771B71E-C584-6A23-C564-A8806D85CCD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eaLnBrk="1"/>
            <a:endParaRPr lang="en-US" altLang="en-IT" sz="1800"/>
          </a:p>
        </p:txBody>
      </p:sp>
      <p:sp>
        <p:nvSpPr>
          <p:cNvPr id="84997" name="Rectangle 16">
            <a:extLst>
              <a:ext uri="{FF2B5EF4-FFF2-40B4-BE49-F238E27FC236}">
                <a16:creationId xmlns:a16="http://schemas.microsoft.com/office/drawing/2014/main" id="{A2611267-D110-2823-C2B5-27EDC8C218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l" eaLnBrk="1"/>
            <a:fld id="{4CC90E03-86C9-0443-9BE7-88C91115FBE9}" type="slidenum">
              <a:rPr lang="en-US" altLang="en-IT"/>
              <a:pPr algn="l" eaLnBrk="1"/>
              <a:t>66</a:t>
            </a:fld>
            <a:endParaRPr lang="en-US" altLang="en-IT" sz="1800"/>
          </a:p>
        </p:txBody>
      </p:sp>
      <p:sp>
        <p:nvSpPr>
          <p:cNvPr id="84998" name="Rectangle 8">
            <a:extLst>
              <a:ext uri="{FF2B5EF4-FFF2-40B4-BE49-F238E27FC236}">
                <a16:creationId xmlns:a16="http://schemas.microsoft.com/office/drawing/2014/main" id="{EDF02E4E-7D23-F367-0032-6DEF833B59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/>
            <a:endParaRPr lang="en-US" altLang="en-IT" sz="1800"/>
          </a:p>
        </p:txBody>
      </p:sp>
    </p:spTree>
    <p:extLst>
      <p:ext uri="{BB962C8B-B14F-4D97-AF65-F5344CB8AC3E}">
        <p14:creationId xmlns:p14="http://schemas.microsoft.com/office/powerpoint/2010/main" val="33876756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7">
            <a:extLst>
              <a:ext uri="{FF2B5EF4-FFF2-40B4-BE49-F238E27FC236}">
                <a16:creationId xmlns:a16="http://schemas.microsoft.com/office/drawing/2014/main" id="{6C6FC5C6-2F00-B268-C59D-E2E2B3911D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6018" name="Rectangle 13">
            <a:extLst>
              <a:ext uri="{FF2B5EF4-FFF2-40B4-BE49-F238E27FC236}">
                <a16:creationId xmlns:a16="http://schemas.microsoft.com/office/drawing/2014/main" id="{6DAFF10B-3D01-8FE9-32EF-7455F53DA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IT"/>
          </a:p>
        </p:txBody>
      </p:sp>
      <p:sp>
        <p:nvSpPr>
          <p:cNvPr id="86019" name="Rectangle 4">
            <a:extLst>
              <a:ext uri="{FF2B5EF4-FFF2-40B4-BE49-F238E27FC236}">
                <a16:creationId xmlns:a16="http://schemas.microsoft.com/office/drawing/2014/main" id="{9E1BDFE7-0062-342C-38B3-9A9BDE83FB5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algn="l" eaLnBrk="1"/>
            <a:fld id="{B7D8BB31-CA71-0342-BB88-166F1FAB21DF}" type="datetime1">
              <a:rPr lang="en-US" altLang="en-IT"/>
              <a:pPr algn="l" eaLnBrk="1"/>
              <a:t>3/22/25</a:t>
            </a:fld>
            <a:endParaRPr lang="en-US" altLang="en-IT" sz="1800"/>
          </a:p>
        </p:txBody>
      </p:sp>
      <p:sp>
        <p:nvSpPr>
          <p:cNvPr id="86020" name="Rectangle 25">
            <a:extLst>
              <a:ext uri="{FF2B5EF4-FFF2-40B4-BE49-F238E27FC236}">
                <a16:creationId xmlns:a16="http://schemas.microsoft.com/office/drawing/2014/main" id="{4E25AC47-6A2E-E14A-5946-0D3ECAB3CB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eaLnBrk="1"/>
            <a:endParaRPr lang="en-US" altLang="en-IT" sz="1800"/>
          </a:p>
        </p:txBody>
      </p:sp>
      <p:sp>
        <p:nvSpPr>
          <p:cNvPr id="86021" name="Rectangle 18">
            <a:extLst>
              <a:ext uri="{FF2B5EF4-FFF2-40B4-BE49-F238E27FC236}">
                <a16:creationId xmlns:a16="http://schemas.microsoft.com/office/drawing/2014/main" id="{23C8990B-66AD-57D4-54D9-0433B7C036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l" eaLnBrk="1"/>
            <a:fld id="{15655E92-E3E1-7C4B-B27A-7ED4D45F9B1B}" type="slidenum">
              <a:rPr lang="en-US" altLang="en-IT"/>
              <a:pPr algn="l" eaLnBrk="1"/>
              <a:t>67</a:t>
            </a:fld>
            <a:endParaRPr lang="en-US" altLang="en-IT" sz="1800"/>
          </a:p>
        </p:txBody>
      </p:sp>
      <p:sp>
        <p:nvSpPr>
          <p:cNvPr id="86022" name="Rectangle 5">
            <a:extLst>
              <a:ext uri="{FF2B5EF4-FFF2-40B4-BE49-F238E27FC236}">
                <a16:creationId xmlns:a16="http://schemas.microsoft.com/office/drawing/2014/main" id="{F81003D9-A3F8-4213-E107-1F28BBC262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/>
            <a:endParaRPr lang="en-US" altLang="en-IT" sz="1800"/>
          </a:p>
        </p:txBody>
      </p:sp>
    </p:spTree>
    <p:extLst>
      <p:ext uri="{BB962C8B-B14F-4D97-AF65-F5344CB8AC3E}">
        <p14:creationId xmlns:p14="http://schemas.microsoft.com/office/powerpoint/2010/main" val="2053047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0">
            <a:extLst>
              <a:ext uri="{FF2B5EF4-FFF2-40B4-BE49-F238E27FC236}">
                <a16:creationId xmlns:a16="http://schemas.microsoft.com/office/drawing/2014/main" id="{40977218-D038-2455-4E41-9F0C86F3D4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7042" name="Rectangle 19">
            <a:extLst>
              <a:ext uri="{FF2B5EF4-FFF2-40B4-BE49-F238E27FC236}">
                <a16:creationId xmlns:a16="http://schemas.microsoft.com/office/drawing/2014/main" id="{820C83E6-11EE-9E04-5C63-6555AD5E81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IT"/>
          </a:p>
        </p:txBody>
      </p:sp>
      <p:sp>
        <p:nvSpPr>
          <p:cNvPr id="87043" name="Rectangle 8">
            <a:extLst>
              <a:ext uri="{FF2B5EF4-FFF2-40B4-BE49-F238E27FC236}">
                <a16:creationId xmlns:a16="http://schemas.microsoft.com/office/drawing/2014/main" id="{85EF828F-0719-C6F5-8013-A216AA99C9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algn="l" eaLnBrk="1"/>
            <a:fld id="{F41E8F61-1BD5-CB4A-A07E-B13B54129D15}" type="datetime1">
              <a:rPr lang="en-US" altLang="en-IT"/>
              <a:pPr algn="l" eaLnBrk="1"/>
              <a:t>3/22/25</a:t>
            </a:fld>
            <a:endParaRPr lang="en-US" altLang="en-IT" sz="1800"/>
          </a:p>
        </p:txBody>
      </p:sp>
      <p:sp>
        <p:nvSpPr>
          <p:cNvPr id="87044" name="Rectangle 11">
            <a:extLst>
              <a:ext uri="{FF2B5EF4-FFF2-40B4-BE49-F238E27FC236}">
                <a16:creationId xmlns:a16="http://schemas.microsoft.com/office/drawing/2014/main" id="{46CDD4C1-0ECC-36F3-55C9-758CE03C1A2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eaLnBrk="1"/>
            <a:endParaRPr lang="en-US" altLang="en-IT" sz="1800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3F960FAA-8E2E-CF09-2F94-5FA6991189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l" eaLnBrk="1"/>
            <a:fld id="{13BF070E-21D0-794F-B9AE-26213A266122}" type="slidenum">
              <a:rPr lang="en-US" altLang="en-IT"/>
              <a:pPr algn="l" eaLnBrk="1"/>
              <a:t>68</a:t>
            </a:fld>
            <a:endParaRPr lang="en-US" altLang="en-IT" sz="1800"/>
          </a:p>
        </p:txBody>
      </p:sp>
      <p:sp>
        <p:nvSpPr>
          <p:cNvPr id="87046" name="Rectangle 25">
            <a:extLst>
              <a:ext uri="{FF2B5EF4-FFF2-40B4-BE49-F238E27FC236}">
                <a16:creationId xmlns:a16="http://schemas.microsoft.com/office/drawing/2014/main" id="{2BFDD41E-2B96-C257-26D2-04505B594B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/>
            <a:endParaRPr lang="en-US" altLang="en-IT" sz="1800"/>
          </a:p>
        </p:txBody>
      </p:sp>
    </p:spTree>
    <p:extLst>
      <p:ext uri="{BB962C8B-B14F-4D97-AF65-F5344CB8AC3E}">
        <p14:creationId xmlns:p14="http://schemas.microsoft.com/office/powerpoint/2010/main" val="15661636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0">
            <a:extLst>
              <a:ext uri="{FF2B5EF4-FFF2-40B4-BE49-F238E27FC236}">
                <a16:creationId xmlns:a16="http://schemas.microsoft.com/office/drawing/2014/main" id="{BC5BEA4B-9156-DAFE-3D42-E924D264F5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8066" name="Rectangle 22">
            <a:extLst>
              <a:ext uri="{FF2B5EF4-FFF2-40B4-BE49-F238E27FC236}">
                <a16:creationId xmlns:a16="http://schemas.microsoft.com/office/drawing/2014/main" id="{F5610D5A-76DD-B1DF-939F-0F66CB51A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IT"/>
          </a:p>
        </p:txBody>
      </p:sp>
      <p:sp>
        <p:nvSpPr>
          <p:cNvPr id="88067" name="Rectangle 16">
            <a:extLst>
              <a:ext uri="{FF2B5EF4-FFF2-40B4-BE49-F238E27FC236}">
                <a16:creationId xmlns:a16="http://schemas.microsoft.com/office/drawing/2014/main" id="{B838D656-0E4E-DB24-5417-BD952E006BC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pPr algn="l" eaLnBrk="1"/>
            <a:fld id="{73A14350-E157-DE42-9394-DF69029E127E}" type="datetime1">
              <a:rPr lang="en-US" altLang="en-IT"/>
              <a:pPr algn="l" eaLnBrk="1"/>
              <a:t>3/22/25</a:t>
            </a:fld>
            <a:endParaRPr lang="en-US" altLang="en-IT" sz="1800"/>
          </a:p>
        </p:txBody>
      </p:sp>
      <p:sp>
        <p:nvSpPr>
          <p:cNvPr id="88068" name="Rectangle 9">
            <a:extLst>
              <a:ext uri="{FF2B5EF4-FFF2-40B4-BE49-F238E27FC236}">
                <a16:creationId xmlns:a16="http://schemas.microsoft.com/office/drawing/2014/main" id="{B8009A8E-F172-1636-DC82-84FB2FA567F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eaLnBrk="1"/>
            <a:endParaRPr lang="en-US" altLang="en-IT" sz="1800"/>
          </a:p>
        </p:txBody>
      </p:sp>
      <p:sp>
        <p:nvSpPr>
          <p:cNvPr id="88069" name="Rectangle 8">
            <a:extLst>
              <a:ext uri="{FF2B5EF4-FFF2-40B4-BE49-F238E27FC236}">
                <a16:creationId xmlns:a16="http://schemas.microsoft.com/office/drawing/2014/main" id="{CEDBA04D-1375-5E35-68B6-DDA6B86BEF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l" eaLnBrk="1"/>
            <a:fld id="{9E7E4B14-D17D-3B45-9DF0-1288BD8A652E}" type="slidenum">
              <a:rPr lang="en-US" altLang="en-IT"/>
              <a:pPr algn="l" eaLnBrk="1"/>
              <a:t>69</a:t>
            </a:fld>
            <a:endParaRPr lang="en-US" altLang="en-IT" sz="1800"/>
          </a:p>
        </p:txBody>
      </p:sp>
      <p:sp>
        <p:nvSpPr>
          <p:cNvPr id="88070" name="Rectangle 26">
            <a:extLst>
              <a:ext uri="{FF2B5EF4-FFF2-40B4-BE49-F238E27FC236}">
                <a16:creationId xmlns:a16="http://schemas.microsoft.com/office/drawing/2014/main" id="{9A0B8BDF-1E62-6A2F-A3BD-8FC23AE0CD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pPr eaLnBrk="1"/>
            <a:endParaRPr lang="en-US" altLang="en-IT" sz="1800"/>
          </a:p>
        </p:txBody>
      </p:sp>
    </p:spTree>
    <p:extLst>
      <p:ext uri="{BB962C8B-B14F-4D97-AF65-F5344CB8AC3E}">
        <p14:creationId xmlns:p14="http://schemas.microsoft.com/office/powerpoint/2010/main" val="35770582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E4702D33-32FF-0589-854E-C85AFEBE97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499257F5-547F-F928-7D61-2C32EEA06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IT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446AFA23-B1E9-F42D-0BDB-245925F5BF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F70B28B3-26D1-FA46-A06B-8B410BBDF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hangingPunct="1"/>
            <a:endParaRPr lang="en-GB" altLang="en-IT"/>
          </a:p>
        </p:txBody>
      </p:sp>
      <p:sp>
        <p:nvSpPr>
          <p:cNvPr id="74755" name="Rectangle 7">
            <a:extLst>
              <a:ext uri="{FF2B5EF4-FFF2-40B4-BE49-F238E27FC236}">
                <a16:creationId xmlns:a16="http://schemas.microsoft.com/office/drawing/2014/main" id="{97F6DB74-F80C-B1F5-167A-5392E516C45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760788" y="9407525"/>
            <a:ext cx="28781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eaLnBrk="0"/>
            <a:fld id="{46F21FBC-30A8-984B-A90B-D3572D3230E6}" type="slidenum">
              <a:rPr lang="en-GB" altLang="en-IT" sz="1200"/>
              <a:pPr algn="r" eaLnBrk="0"/>
              <a:t>72</a:t>
            </a:fld>
            <a:endParaRPr lang="en-US" altLang="en-IT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88D40112-41CB-AEDB-216A-5A540FF60F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AD8B13B4-326F-A116-2900-8927BC40C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7DF71B78-15EA-392A-6AFC-B9D160B1C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E3E44B3-71F6-804D-8900-2D8FC014AF99}" type="slidenum">
              <a:rPr lang="en-US" altLang="en-IT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IT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021E8F4A-3E13-6BFB-A84F-ABEED7DAB9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E9F3E4B9-8288-2E9A-A00E-D28B4C15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3087C5E1-7C32-D6AC-CB80-D19B17D552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D43F514-34D5-A748-9CF8-D0475013583C}" type="slidenum">
              <a:rPr lang="en-US" altLang="en-IT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IT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294B45E5-6D9C-5AD2-8180-BA91610AFE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D126818C-AE8E-41A9-82AB-B2F6AB9A6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1537A721-53E0-64DF-F8AA-D891C813E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4A5916EB-EF06-A544-B50E-DE553A611008}" type="slidenum">
              <a:rPr lang="en-US" altLang="en-IT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IT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BC6941CF-82F4-E8C6-4A05-32AE2350E0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D6EEC2A0-5ACF-9384-BB2E-003F88046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T" altLang="en-IT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34BFEF2D-ED99-3CDE-3DEC-7A3CF85294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C33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fld id="{E2F65A5A-55F6-204F-B02F-4B2959D208AD}" type="slidenum">
              <a:rPr lang="en-US" altLang="en-IT" sz="1200" b="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en-IT" sz="12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D193-4DD2-BF64-BCB4-13638EF4E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37D77-4FE8-80FB-656D-ECF677EA6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E2E81-1F7C-A0D0-B120-B9021C4C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1F00A-6B3B-575F-822C-21E9E7AB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7A51C-AA31-EEC1-AD3B-ED4558A3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B5D9F-079F-2347-A176-F489FF95D54C}" type="slidenum">
              <a:rPr lang="en-US" altLang="en-IT"/>
              <a:pPr/>
              <a:t>‹#›</a:t>
            </a:fld>
            <a:endParaRPr lang="en-US" altLang="en-IT"/>
          </a:p>
        </p:txBody>
      </p:sp>
    </p:spTree>
    <p:extLst>
      <p:ext uri="{BB962C8B-B14F-4D97-AF65-F5344CB8AC3E}">
        <p14:creationId xmlns:p14="http://schemas.microsoft.com/office/powerpoint/2010/main" val="328878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E5B8-BE8D-6D32-2E5B-4F5EEA37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3A850-1552-C6F1-4E21-028EDFB51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4ADD6-639A-119D-5202-7AD81C2E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568E1-AC7C-D94A-E765-024FEF2D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5E5D7-A7C0-ED77-ECEA-69AAD881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1ED5B-2476-F944-8B50-1FC23BBF5CE4}" type="slidenum">
              <a:rPr lang="en-US" altLang="en-IT"/>
              <a:pPr/>
              <a:t>‹#›</a:t>
            </a:fld>
            <a:endParaRPr lang="en-US" altLang="en-IT"/>
          </a:p>
        </p:txBody>
      </p:sp>
    </p:spTree>
    <p:extLst>
      <p:ext uri="{BB962C8B-B14F-4D97-AF65-F5344CB8AC3E}">
        <p14:creationId xmlns:p14="http://schemas.microsoft.com/office/powerpoint/2010/main" val="287813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B395E8-2215-7317-C3BF-30DFE618E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91506-AE27-141D-7508-DA746D5BF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B243A-CB57-8EF5-4908-85BCA9A3C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730A-58B3-C9CD-B16D-F50FEB7F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E402B-8AB1-A858-88B3-B7FD28BB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D5254A-9FA9-5741-9C0A-92113A019158}" type="slidenum">
              <a:rPr lang="en-US" altLang="en-IT"/>
              <a:pPr/>
              <a:t>‹#›</a:t>
            </a:fld>
            <a:endParaRPr lang="en-US" altLang="en-IT"/>
          </a:p>
        </p:txBody>
      </p:sp>
    </p:spTree>
    <p:extLst>
      <p:ext uri="{BB962C8B-B14F-4D97-AF65-F5344CB8AC3E}">
        <p14:creationId xmlns:p14="http://schemas.microsoft.com/office/powerpoint/2010/main" val="3065443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61CE-EFE8-5B37-BC5F-BE228F93E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C533D-6C54-B9EC-EEB7-5A1B022CD21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1D291-159B-E2FC-7B59-318AC05CA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2689D-1002-B6B9-8ECD-E2B24548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B20E3-7E10-0C4F-012E-7260CE6C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E4BA3-80E1-4853-9B50-81A08CCA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41BE216-D26D-684E-8B9E-85F4B5C642E1}" type="slidenum">
              <a:rPr lang="en-US" altLang="en-IT"/>
              <a:pPr/>
              <a:t>‹#›</a:t>
            </a:fld>
            <a:endParaRPr lang="en-US" altLang="en-IT"/>
          </a:p>
        </p:txBody>
      </p:sp>
    </p:spTree>
    <p:extLst>
      <p:ext uri="{BB962C8B-B14F-4D97-AF65-F5344CB8AC3E}">
        <p14:creationId xmlns:p14="http://schemas.microsoft.com/office/powerpoint/2010/main" val="1478422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1D53-DB07-8584-C562-4221793C8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0AFE7-9028-1980-13FF-AB61DDD5E61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BFE55-427F-21B4-78E3-5F164A17762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49D694-E5CB-8DB8-C361-929B1811E3D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764B2C5-F28A-7F37-2C1E-F7CC5AF7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IT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E56BF6-95F4-9585-0C53-66F8097E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IT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3CD325-42CF-55E3-4C83-57A90316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F956656-1226-1446-86D7-7DE91377C156}" type="slidenum">
              <a:rPr lang="en-US" altLang="en-IT"/>
              <a:pPr/>
              <a:t>‹#›</a:t>
            </a:fld>
            <a:endParaRPr lang="en-US" altLang="en-IT"/>
          </a:p>
        </p:txBody>
      </p:sp>
    </p:spTree>
    <p:extLst>
      <p:ext uri="{BB962C8B-B14F-4D97-AF65-F5344CB8AC3E}">
        <p14:creationId xmlns:p14="http://schemas.microsoft.com/office/powerpoint/2010/main" val="3495871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49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>
            <p:ph/>
          </p:nvPr>
        </p:nvSpPr>
        <p:spPr>
          <a:xfrm>
            <a:off x="304800" y="304800"/>
            <a:ext cx="8382000" cy="579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58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2DC1-5EFF-0CA1-776A-6CE97169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B08D5-4FBA-84E5-001D-E5D584E6F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C20E5-1A1C-7253-2550-E7D4D310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B4656-8E5A-1548-29F5-7D7AA49A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9C877-6D7B-FF1F-EF32-34EA3B652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5683E3-A70D-C64F-ACA4-CDEADFC03E01}" type="slidenum">
              <a:rPr lang="en-US" altLang="en-IT"/>
              <a:pPr/>
              <a:t>‹#›</a:t>
            </a:fld>
            <a:endParaRPr lang="en-US" altLang="en-IT"/>
          </a:p>
        </p:txBody>
      </p:sp>
    </p:spTree>
    <p:extLst>
      <p:ext uri="{BB962C8B-B14F-4D97-AF65-F5344CB8AC3E}">
        <p14:creationId xmlns:p14="http://schemas.microsoft.com/office/powerpoint/2010/main" val="287363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C2F9-3BD4-6841-ADA5-A29C729E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D0B47-0BFE-1F6C-06DB-CB9AB5CFC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772A6-E534-BFFC-5C9F-2B096592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619CE-70E3-3CFF-8C78-769865EB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6102B-5E11-D088-4460-EA525910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786FCC-3B4B-6D49-9E5C-E84EDAA51668}" type="slidenum">
              <a:rPr lang="en-US" altLang="en-IT"/>
              <a:pPr/>
              <a:t>‹#›</a:t>
            </a:fld>
            <a:endParaRPr lang="en-US" altLang="en-IT"/>
          </a:p>
        </p:txBody>
      </p:sp>
    </p:spTree>
    <p:extLst>
      <p:ext uri="{BB962C8B-B14F-4D97-AF65-F5344CB8AC3E}">
        <p14:creationId xmlns:p14="http://schemas.microsoft.com/office/powerpoint/2010/main" val="56054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8799-6897-5282-F262-6991326B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CCBD6-0062-F5B9-23F2-A972ED88C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803E3-6B32-5B4E-24EA-635C6820A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9AB2D-7903-8CA4-2F14-EAA8E2B7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40AB4-9622-8642-002B-D518D0D6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E18E4-0E94-68E9-F343-D8A59344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98CDE3-1FB3-5B46-9239-4398F8D50E3E}" type="slidenum">
              <a:rPr lang="en-US" altLang="en-IT"/>
              <a:pPr/>
              <a:t>‹#›</a:t>
            </a:fld>
            <a:endParaRPr lang="en-US" altLang="en-IT"/>
          </a:p>
        </p:txBody>
      </p:sp>
    </p:spTree>
    <p:extLst>
      <p:ext uri="{BB962C8B-B14F-4D97-AF65-F5344CB8AC3E}">
        <p14:creationId xmlns:p14="http://schemas.microsoft.com/office/powerpoint/2010/main" val="424005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4BF9-5030-B9B5-4C31-69AD2C1D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5C467-998B-60FF-2FA1-CE6BEA51B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FC6A7-8A79-9228-F6A2-219B8C7E7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42E7A-2EFE-06D8-AEBC-C6DB22465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FEB45-99D2-E344-50CD-874844384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E7C1C-9074-2026-6004-9590E45F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5760E-1611-95AE-0D0B-8F202815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DAC15B-8F83-D6AD-F586-73CD26E8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0E1A9-7D6A-294D-8D0A-190A547EE2B9}" type="slidenum">
              <a:rPr lang="en-US" altLang="en-IT"/>
              <a:pPr/>
              <a:t>‹#›</a:t>
            </a:fld>
            <a:endParaRPr lang="en-US" altLang="en-IT"/>
          </a:p>
        </p:txBody>
      </p:sp>
    </p:spTree>
    <p:extLst>
      <p:ext uri="{BB962C8B-B14F-4D97-AF65-F5344CB8AC3E}">
        <p14:creationId xmlns:p14="http://schemas.microsoft.com/office/powerpoint/2010/main" val="234930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FBF9-D2A3-C0FA-FB2F-D5AA6CB1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E3113E-402F-0F1A-C732-DF1F2DBD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44A09-5F3A-D866-FD55-E37608D5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C58CC-98D2-CAA6-0C9B-39829F47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40813E-F348-0A47-9AE2-CB2CAA23F6FA}" type="slidenum">
              <a:rPr lang="en-US" altLang="en-IT"/>
              <a:pPr/>
              <a:t>‹#›</a:t>
            </a:fld>
            <a:endParaRPr lang="en-US" altLang="en-IT"/>
          </a:p>
        </p:txBody>
      </p:sp>
    </p:spTree>
    <p:extLst>
      <p:ext uri="{BB962C8B-B14F-4D97-AF65-F5344CB8AC3E}">
        <p14:creationId xmlns:p14="http://schemas.microsoft.com/office/powerpoint/2010/main" val="11081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808C0-8D18-D791-C770-9E263CC2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0E508-7DDE-9A0C-2C20-D5E74755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DD55C-688D-192C-BB66-DEE28422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1B2BB-770D-5747-9DB9-2F332BAB7C45}" type="slidenum">
              <a:rPr lang="en-US" altLang="en-IT"/>
              <a:pPr/>
              <a:t>‹#›</a:t>
            </a:fld>
            <a:endParaRPr lang="en-US" altLang="en-IT"/>
          </a:p>
        </p:txBody>
      </p:sp>
    </p:spTree>
    <p:extLst>
      <p:ext uri="{BB962C8B-B14F-4D97-AF65-F5344CB8AC3E}">
        <p14:creationId xmlns:p14="http://schemas.microsoft.com/office/powerpoint/2010/main" val="364642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A6B7-E795-E9AA-B4E4-1941A67D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D75A7-DF36-8C7C-9C3E-B146D21B9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C17D3-FA92-DE0B-CF35-7C3D8C2D6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88C5E-1A6D-D2B0-677E-A80BBF19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60B8B-CEFF-9CDD-C4B0-C0D77956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A7242-56C1-9D25-4845-679F1F50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657CAF-F7F0-7345-A63E-150EC8156AB4}" type="slidenum">
              <a:rPr lang="en-US" altLang="en-IT"/>
              <a:pPr/>
              <a:t>‹#›</a:t>
            </a:fld>
            <a:endParaRPr lang="en-US" altLang="en-IT"/>
          </a:p>
        </p:txBody>
      </p:sp>
    </p:spTree>
    <p:extLst>
      <p:ext uri="{BB962C8B-B14F-4D97-AF65-F5344CB8AC3E}">
        <p14:creationId xmlns:p14="http://schemas.microsoft.com/office/powerpoint/2010/main" val="128112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8111-3A01-E2EB-46F1-10DD09AC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2B9B7-E8A7-AAB2-C8BC-19C4F14E8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F1484-35F6-C7CF-E3CC-1B28D5BFF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27D60-1EF4-F675-0C33-3CCCD89F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A553E-D10B-4FFF-5B36-563A8447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FB3C-5715-5C3E-6100-612A1AD2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C8D395-0A21-C24A-B49F-841A362E0636}" type="slidenum">
              <a:rPr lang="en-US" altLang="en-IT"/>
              <a:pPr/>
              <a:t>‹#›</a:t>
            </a:fld>
            <a:endParaRPr lang="en-US" altLang="en-IT"/>
          </a:p>
        </p:txBody>
      </p:sp>
    </p:spTree>
    <p:extLst>
      <p:ext uri="{BB962C8B-B14F-4D97-AF65-F5344CB8AC3E}">
        <p14:creationId xmlns:p14="http://schemas.microsoft.com/office/powerpoint/2010/main" val="28907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A599F6D-E756-4647-DC4B-7CDC7B40E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IT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622355-CB36-2BDD-D8BE-EE6E7A41B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IT"/>
              <a:t>Click to edit Master text styles</a:t>
            </a:r>
          </a:p>
          <a:p>
            <a:pPr lvl="1"/>
            <a:r>
              <a:rPr lang="en-US" altLang="en-IT"/>
              <a:t>Second level</a:t>
            </a:r>
          </a:p>
          <a:p>
            <a:pPr lvl="2"/>
            <a:r>
              <a:rPr lang="en-US" altLang="en-IT"/>
              <a:t>Third level</a:t>
            </a:r>
          </a:p>
          <a:p>
            <a:pPr lvl="3"/>
            <a:r>
              <a:rPr lang="en-US" altLang="en-IT"/>
              <a:t>Fourth level</a:t>
            </a:r>
          </a:p>
          <a:p>
            <a:pPr lvl="4"/>
            <a:r>
              <a:rPr lang="en-US" altLang="en-IT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FD160DF-AEDF-D4C7-B2B6-4A44E10C191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E95F101-7EC2-E3BD-4FCC-B75759D3D57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I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AF8C200-1735-C474-02D6-5CF1C43D819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03FCAEC-BB79-3D4E-BF65-CC5F01DEB331}" type="slidenum">
              <a:rPr lang="en-US" altLang="en-IT"/>
              <a:pPr/>
              <a:t>‹#›</a:t>
            </a:fld>
            <a:endParaRPr lang="en-US" altLang="en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hyperlink" Target="http://en.wikipedia.org/wiki/Italian_people" TargetMode="External"/><Relationship Id="rId7" Type="http://schemas.openxmlformats.org/officeDocument/2006/relationships/hyperlink" Target="http://en.wikipedia.org/wiki/Italian_language" TargetMode="External"/><Relationship Id="rId2" Type="http://schemas.openxmlformats.org/officeDocument/2006/relationships/hyperlink" Target="http://en.wikipedia.org/wiki/Statistical_dispersion#Measures_of_statistical_dispersion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en.wikipedia.org/wiki/Corrado_Gini" TargetMode="External"/><Relationship Id="rId11" Type="http://schemas.openxmlformats.org/officeDocument/2006/relationships/image" Target="../media/image15.emf"/><Relationship Id="rId5" Type="http://schemas.openxmlformats.org/officeDocument/2006/relationships/hyperlink" Target="http://en.wikipedia.org/wiki/Sociology" TargetMode="External"/><Relationship Id="rId10" Type="http://schemas.openxmlformats.org/officeDocument/2006/relationships/oleObject" Target="../embeddings/oleObject7.bin"/><Relationship Id="rId4" Type="http://schemas.openxmlformats.org/officeDocument/2006/relationships/hyperlink" Target="http://en.wikipedia.org/wiki/Statistics" TargetMode="External"/><Relationship Id="rId9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4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54F95B7-4C5C-F25A-2278-5B648B5E1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DFD2-727F-FF4D-8682-2761B54CCB76}" type="slidenum">
              <a:rPr lang="en-US" altLang="en-IT"/>
              <a:pPr/>
              <a:t>1</a:t>
            </a:fld>
            <a:endParaRPr lang="en-US" altLang="en-IT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9CFDC32F-D237-241F-3281-01B9E59868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IT" sz="4400" dirty="0"/>
              <a:t>Business Intelligence vs. Data Analytics Intro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0ED9EA5-FE42-A891-A014-FD24B320DDA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altLang="en-IT" sz="3200" dirty="0"/>
              <a:t>Damian A. </a:t>
            </a:r>
            <a:r>
              <a:rPr lang="en-US" altLang="en-IT" sz="3200" dirty="0" err="1"/>
              <a:t>Tamburri</a:t>
            </a:r>
            <a:r>
              <a:rPr lang="en-US" altLang="en-IT" sz="3200" dirty="0"/>
              <a:t>, Ph.D.*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CF086-D771-C594-06C3-30216CAC34A8}"/>
              </a:ext>
            </a:extLst>
          </p:cNvPr>
          <p:cNvSpPr txBox="1"/>
          <p:nvPr/>
        </p:nvSpPr>
        <p:spPr>
          <a:xfrm>
            <a:off x="-967" y="6460313"/>
            <a:ext cx="655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* </a:t>
            </a:r>
            <a:r>
              <a:rPr lang="en-US" altLang="en-IT" sz="1800" dirty="0"/>
              <a:t>Based on Textbook: Business Intelligence by Carlos </a:t>
            </a:r>
            <a:r>
              <a:rPr lang="en-US" altLang="en-IT" sz="1800" dirty="0" err="1"/>
              <a:t>Vercellis</a:t>
            </a:r>
            <a:endParaRPr lang="en-US" altLang="en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21E0-A9BD-EC37-4A6A-9458D21B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Simon’s Decision-Making Process</a:t>
            </a:r>
          </a:p>
        </p:txBody>
      </p:sp>
      <p:pic>
        <p:nvPicPr>
          <p:cNvPr id="21507" name="Picture 2">
            <a:extLst>
              <a:ext uri="{FF2B5EF4-FFF2-40B4-BE49-F238E27FC236}">
                <a16:creationId xmlns:a16="http://schemas.microsoft.com/office/drawing/2014/main" id="{7B7E6C0A-3E1B-A34D-A32D-CB2E2307C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1525588"/>
            <a:ext cx="6415087" cy="479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3A86-456F-A3B5-01C3-E19CB283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50825"/>
            <a:ext cx="7764462" cy="10445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Automated Decision-Making Framework </a:t>
            </a:r>
          </a:p>
        </p:txBody>
      </p:sp>
      <p:pic>
        <p:nvPicPr>
          <p:cNvPr id="28675" name="Picture 2">
            <a:extLst>
              <a:ext uri="{FF2B5EF4-FFF2-40B4-BE49-F238E27FC236}">
                <a16:creationId xmlns:a16="http://schemas.microsoft.com/office/drawing/2014/main" id="{0537DD69-EB17-77C3-3DF6-C3ECF1265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57350"/>
            <a:ext cx="79629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1B7C-09E6-78E8-D5D0-F2B11CD2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Concept of Decision Support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13AB-1675-5163-9C76-0835B49C0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Classical Definitions of DSS</a:t>
            </a:r>
          </a:p>
          <a:p>
            <a:pPr lvl="3" eaLnBrk="1" hangingPunct="1">
              <a:defRPr/>
            </a:pPr>
            <a:endParaRPr lang="en-US" sz="1200" dirty="0"/>
          </a:p>
          <a:p>
            <a:pPr eaLnBrk="1" hangingPunct="1">
              <a:defRPr/>
            </a:pPr>
            <a:r>
              <a:rPr lang="en-US" sz="2400" dirty="0"/>
              <a:t>Interactive computer-based systems, which help decision makers utilize data and models to solve unstructured problems</a:t>
            </a:r>
            <a:r>
              <a:rPr lang="en-US" sz="2800" dirty="0"/>
              <a:t>"    </a:t>
            </a:r>
            <a:r>
              <a:rPr lang="en-US" sz="2000" i="1" dirty="0"/>
              <a:t>- Gorry and Scott-Morton, 1971</a:t>
            </a:r>
          </a:p>
          <a:p>
            <a:pPr algn="r" eaLnBrk="1" hangingPunct="1">
              <a:buFont typeface="Wingdings" pitchFamily="2" charset="2"/>
              <a:buNone/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2400" dirty="0"/>
              <a:t>Decision support systems couple the intellectual resources of individuals with the capabilities of the computer to improve the quality of decisions. It is a computer-based support system for management decision makers who deal with semistructured problems                         </a:t>
            </a:r>
            <a:r>
              <a:rPr lang="en-US" sz="2000" i="1" dirty="0"/>
              <a:t>- Keen and Scott-Morton, 1978</a:t>
            </a:r>
            <a:endParaRPr lang="en-US" sz="2400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97C2-C479-AC69-8658-17E00A68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DSS as an Umbrella Term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0AC74624-5403-99E9-418A-5CCA115D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961312" cy="4800600"/>
          </a:xfrm>
        </p:spPr>
        <p:txBody>
          <a:bodyPr/>
          <a:lstStyle/>
          <a:p>
            <a:pPr eaLnBrk="1" hangingPunct="1"/>
            <a:r>
              <a:rPr lang="en-US" altLang="en-IT"/>
              <a:t>The term DSS can be used as an umbrella term to describe any computerized system that supports decision making in an organization </a:t>
            </a:r>
          </a:p>
          <a:p>
            <a:pPr lvl="1" eaLnBrk="1" hangingPunct="1"/>
            <a:r>
              <a:rPr lang="en-US" altLang="en-IT"/>
              <a:t>E.g., an organization wide knowledge management system; a decision support system specific to an organizational function (marketing, finance, accounting, manufacturing, planning, SCM, etc.)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1607-3DDA-DD40-B2DB-80A2D8D0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High-Level Architecture of a DSS </a:t>
            </a:r>
          </a:p>
        </p:txBody>
      </p:sp>
      <p:pic>
        <p:nvPicPr>
          <p:cNvPr id="32771" name="Picture 2">
            <a:extLst>
              <a:ext uri="{FF2B5EF4-FFF2-40B4-BE49-F238E27FC236}">
                <a16:creationId xmlns:a16="http://schemas.microsoft.com/office/drawing/2014/main" id="{08F92D58-8E14-3EA4-2422-A03F326F1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81150"/>
            <a:ext cx="582930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6D68-A57A-5C07-D3B5-7D57BA08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Types of DSS 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ABC63878-C0E3-90DC-688A-1C4321E04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915400" cy="4800600"/>
          </a:xfrm>
        </p:spPr>
        <p:txBody>
          <a:bodyPr/>
          <a:lstStyle/>
          <a:p>
            <a:pPr eaLnBrk="1" hangingPunct="1"/>
            <a:r>
              <a:rPr lang="en-US" altLang="en-IT" sz="2800" b="1" dirty="0"/>
              <a:t>Two major types</a:t>
            </a:r>
          </a:p>
          <a:p>
            <a:pPr lvl="1" eaLnBrk="1" hangingPunct="1"/>
            <a:r>
              <a:rPr lang="en-US" altLang="en-IT" sz="2400" dirty="0"/>
              <a:t>Model-oriented DSS</a:t>
            </a:r>
          </a:p>
          <a:p>
            <a:pPr lvl="1" eaLnBrk="1" hangingPunct="1"/>
            <a:r>
              <a:rPr lang="en-US" altLang="en-IT" sz="2400" dirty="0"/>
              <a:t>Data-oriented DSS</a:t>
            </a:r>
          </a:p>
          <a:p>
            <a:pPr lvl="3" eaLnBrk="1" hangingPunct="1"/>
            <a:endParaRPr lang="en-US" altLang="en-IT" sz="1600" dirty="0"/>
          </a:p>
          <a:p>
            <a:pPr eaLnBrk="1" hangingPunct="1"/>
            <a:r>
              <a:rPr lang="en-US" altLang="en-IT" sz="2800" dirty="0"/>
              <a:t>Evolution of DSS into Business Intelligence</a:t>
            </a:r>
          </a:p>
          <a:p>
            <a:pPr lvl="1" eaLnBrk="1" hangingPunct="1"/>
            <a:r>
              <a:rPr lang="en-US" altLang="en-IT" sz="2400" dirty="0"/>
              <a:t>Use of DSS moved from specialist to managers,  and then whomever, whenever, wherever</a:t>
            </a:r>
          </a:p>
          <a:p>
            <a:pPr lvl="1" eaLnBrk="1" hangingPunct="1"/>
            <a:r>
              <a:rPr lang="en-US" altLang="en-IT" sz="2400" dirty="0"/>
              <a:t>Enabling tools like OLAP, data warehousing, data mining, intelligent systems, delivered via Web technology have collectively led to the term “business intelligence” (BI) and “business analytics”</a:t>
            </a:r>
          </a:p>
          <a:p>
            <a:pPr lvl="1" eaLnBrk="1" hangingPunct="1"/>
            <a:endParaRPr lang="en-US" altLang="en-IT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F610-7235-5502-0895-27DCE730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Again: Business Intelligence (BI)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38BDEED0-89BB-27BA-3DAC-9FBB1090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800600"/>
          </a:xfrm>
        </p:spPr>
        <p:txBody>
          <a:bodyPr/>
          <a:lstStyle/>
          <a:p>
            <a:pPr eaLnBrk="1" hangingPunct="1"/>
            <a:r>
              <a:rPr lang="en-US" altLang="en-IT" sz="2400" dirty="0"/>
              <a:t>BI is an umbrella term that combines architectures, tools, databases, analytical tools, applications, and methodologies</a:t>
            </a:r>
          </a:p>
          <a:p>
            <a:pPr eaLnBrk="1" hangingPunct="1"/>
            <a:endParaRPr lang="en-US" altLang="en-IT" sz="2400" dirty="0"/>
          </a:p>
          <a:p>
            <a:pPr eaLnBrk="1" hangingPunct="1"/>
            <a:r>
              <a:rPr lang="en-US" altLang="en-IT" sz="2400" dirty="0"/>
              <a:t>Like DSS, BI a content-free expression, so it means different things to different people</a:t>
            </a:r>
          </a:p>
          <a:p>
            <a:pPr eaLnBrk="1" hangingPunct="1"/>
            <a:endParaRPr lang="en-US" altLang="en-IT" sz="2400" dirty="0"/>
          </a:p>
          <a:p>
            <a:pPr eaLnBrk="1" hangingPunct="1"/>
            <a:r>
              <a:rPr lang="en-US" altLang="en-IT" sz="2400" dirty="0"/>
              <a:t>BI's major objective is to enable easy access to data (and models) to provide business managers with the ability to conduct analysis</a:t>
            </a:r>
          </a:p>
          <a:p>
            <a:pPr eaLnBrk="1" hangingPunct="1"/>
            <a:endParaRPr lang="en-US" altLang="en-IT" sz="2400" dirty="0"/>
          </a:p>
          <a:p>
            <a:pPr eaLnBrk="1" hangingPunct="1"/>
            <a:r>
              <a:rPr lang="en-US" altLang="en-IT" sz="2400" dirty="0"/>
              <a:t>BI helps </a:t>
            </a:r>
            <a:r>
              <a:rPr lang="en-US" altLang="en-IT" sz="2400" i="1" dirty="0"/>
              <a:t>transform</a:t>
            </a:r>
            <a:r>
              <a:rPr lang="en-US" altLang="en-IT" sz="2400" dirty="0"/>
              <a:t> data, to information (and knowledge), to decisions and finally to action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6C64C-3190-69E9-081D-C0A0DD9A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Evolution of BI Capabilities</a:t>
            </a:r>
          </a:p>
        </p:txBody>
      </p:sp>
      <p:pic>
        <p:nvPicPr>
          <p:cNvPr id="36867" name="Picture 2">
            <a:extLst>
              <a:ext uri="{FF2B5EF4-FFF2-40B4-BE49-F238E27FC236}">
                <a16:creationId xmlns:a16="http://schemas.microsoft.com/office/drawing/2014/main" id="{EA7D9B98-10BF-04A9-D886-7C83B525A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105400" cy="472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080A-C3A6-C024-C3E9-338CB5D2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Architecture of BI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E3975B27-0879-032B-970B-517086CD2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IT"/>
              <a:t>A BI system has four major components</a:t>
            </a:r>
          </a:p>
          <a:p>
            <a:pPr lvl="1" eaLnBrk="1" hangingPunct="1"/>
            <a:r>
              <a:rPr lang="en-US" altLang="en-IT">
                <a:solidFill>
                  <a:srgbClr val="FF3300"/>
                </a:solidFill>
              </a:rPr>
              <a:t>a data warehouse</a:t>
            </a:r>
            <a:r>
              <a:rPr lang="en-US" altLang="en-IT"/>
              <a:t>, with its source data</a:t>
            </a:r>
          </a:p>
          <a:p>
            <a:pPr lvl="1" eaLnBrk="1" hangingPunct="1"/>
            <a:r>
              <a:rPr lang="en-US" altLang="en-IT">
                <a:solidFill>
                  <a:srgbClr val="FF3300"/>
                </a:solidFill>
              </a:rPr>
              <a:t>business analytics</a:t>
            </a:r>
            <a:r>
              <a:rPr lang="en-US" altLang="en-IT"/>
              <a:t>, a collection of tools for manipulating, mining, and analyzing the data in the data warehouse; </a:t>
            </a:r>
          </a:p>
          <a:p>
            <a:pPr lvl="1" eaLnBrk="1" hangingPunct="1"/>
            <a:r>
              <a:rPr lang="en-US" altLang="en-IT">
                <a:solidFill>
                  <a:srgbClr val="FF3300"/>
                </a:solidFill>
              </a:rPr>
              <a:t>business performance management </a:t>
            </a:r>
            <a:r>
              <a:rPr lang="en-US" altLang="en-IT"/>
              <a:t>(BPM) for monitoring and analyzing performance</a:t>
            </a:r>
          </a:p>
          <a:p>
            <a:pPr lvl="1" eaLnBrk="1" hangingPunct="1"/>
            <a:r>
              <a:rPr lang="en-US" altLang="en-IT">
                <a:solidFill>
                  <a:srgbClr val="FF3300"/>
                </a:solidFill>
              </a:rPr>
              <a:t>a user interface </a:t>
            </a:r>
            <a:r>
              <a:rPr lang="en-US" altLang="en-IT"/>
              <a:t>(e.g., dashboard)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49F8-2ADB-B717-4FA1-B4948620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 High-Level Architecture of BI</a:t>
            </a:r>
          </a:p>
        </p:txBody>
      </p:sp>
      <p:pic>
        <p:nvPicPr>
          <p:cNvPr id="38915" name="Picture 2">
            <a:extLst>
              <a:ext uri="{FF2B5EF4-FFF2-40B4-BE49-F238E27FC236}">
                <a16:creationId xmlns:a16="http://schemas.microsoft.com/office/drawing/2014/main" id="{7F9EAC5E-2B8D-38C4-F642-DE463D7F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81216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64B1D-0277-212D-B85E-83C4C20F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Business Pressures–Responses–Support Model</a:t>
            </a:r>
          </a:p>
        </p:txBody>
      </p:sp>
      <p:pic>
        <p:nvPicPr>
          <p:cNvPr id="8195" name="Picture 2">
            <a:extLst>
              <a:ext uri="{FF2B5EF4-FFF2-40B4-BE49-F238E27FC236}">
                <a16:creationId xmlns:a16="http://schemas.microsoft.com/office/drawing/2014/main" id="{168DC6CA-4D8E-C293-CFCE-A229D071F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23436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14A1-5F24-0734-72DC-58B6ACDC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Components in a BI Architecture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92518C80-1CE6-5CF7-0726-8F10F6C8E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961312" cy="4800600"/>
          </a:xfrm>
        </p:spPr>
        <p:txBody>
          <a:bodyPr/>
          <a:lstStyle/>
          <a:p>
            <a:pPr eaLnBrk="1" hangingPunct="1"/>
            <a:r>
              <a:rPr lang="en-US" altLang="en-IT" sz="2800"/>
              <a:t>The </a:t>
            </a:r>
            <a:r>
              <a:rPr lang="en-US" altLang="en-IT" sz="2800">
                <a:solidFill>
                  <a:srgbClr val="FF3300"/>
                </a:solidFill>
              </a:rPr>
              <a:t>data warehouse </a:t>
            </a:r>
            <a:r>
              <a:rPr lang="en-US" altLang="en-IT" sz="2800"/>
              <a:t>is a large repository of well-organized historical data</a:t>
            </a:r>
          </a:p>
          <a:p>
            <a:pPr eaLnBrk="1" hangingPunct="1"/>
            <a:r>
              <a:rPr lang="en-US" altLang="en-IT" sz="2800">
                <a:solidFill>
                  <a:srgbClr val="FF3300"/>
                </a:solidFill>
              </a:rPr>
              <a:t>Business analytics </a:t>
            </a:r>
            <a:r>
              <a:rPr lang="en-US" altLang="en-IT" sz="2800"/>
              <a:t>are the tools that allow transformation of data into information and knowledge</a:t>
            </a:r>
          </a:p>
          <a:p>
            <a:pPr eaLnBrk="1" hangingPunct="1"/>
            <a:r>
              <a:rPr lang="en-US" altLang="en-IT" sz="2800">
                <a:solidFill>
                  <a:srgbClr val="FF3300"/>
                </a:solidFill>
              </a:rPr>
              <a:t>Business performance management (BPM) </a:t>
            </a:r>
            <a:r>
              <a:rPr lang="en-US" altLang="en-IT" sz="2800"/>
              <a:t>allows monitoring, measuring, and comparing key performance indicators </a:t>
            </a:r>
          </a:p>
          <a:p>
            <a:pPr eaLnBrk="1" hangingPunct="1"/>
            <a:r>
              <a:rPr lang="en-US" altLang="en-IT" sz="2800">
                <a:solidFill>
                  <a:srgbClr val="FF3300"/>
                </a:solidFill>
              </a:rPr>
              <a:t>User interface </a:t>
            </a:r>
            <a:r>
              <a:rPr lang="en-US" altLang="en-IT" sz="2800"/>
              <a:t>(e.g., dashboards) allows access and easy manipulation of other BI components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7DD0-5A8B-F62A-40F4-49414453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Styles of BI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C4ED3B22-1561-715C-FD2C-EAC2668FF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808912" cy="4800600"/>
          </a:xfrm>
        </p:spPr>
        <p:txBody>
          <a:bodyPr/>
          <a:lstStyle/>
          <a:p>
            <a:pPr eaLnBrk="1" hangingPunct="1"/>
            <a:r>
              <a:rPr lang="en-US" altLang="en-IT"/>
              <a:t>MicroStrategy, Corp. distinguishes five styles of BI and offers tools for each</a:t>
            </a:r>
          </a:p>
          <a:p>
            <a:pPr marL="914400" lvl="1" indent="-514350" eaLnBrk="1" hangingPunct="1">
              <a:buSzPct val="75000"/>
              <a:buFont typeface="Tahoma" panose="020B0604030504040204" pitchFamily="34" charset="0"/>
              <a:buAutoNum type="arabicPeriod"/>
            </a:pPr>
            <a:r>
              <a:rPr lang="en-US" altLang="en-IT"/>
              <a:t>report delivery and alerting</a:t>
            </a:r>
          </a:p>
          <a:p>
            <a:pPr marL="914400" lvl="1" indent="-514350" eaLnBrk="1" hangingPunct="1">
              <a:buSzPct val="75000"/>
              <a:buFont typeface="Tahoma" panose="020B0604030504040204" pitchFamily="34" charset="0"/>
              <a:buAutoNum type="arabicPeriod"/>
            </a:pPr>
            <a:r>
              <a:rPr lang="en-US" altLang="en-IT"/>
              <a:t>enterprise reporting (using dashboards and scorecards)</a:t>
            </a:r>
          </a:p>
          <a:p>
            <a:pPr marL="914400" lvl="1" indent="-514350" eaLnBrk="1" hangingPunct="1">
              <a:buSzPct val="75000"/>
              <a:buFont typeface="Tahoma" panose="020B0604030504040204" pitchFamily="34" charset="0"/>
              <a:buAutoNum type="arabicPeriod"/>
            </a:pPr>
            <a:r>
              <a:rPr lang="en-US" altLang="en-IT"/>
              <a:t>cube analysis (also known as slice-and-dice analysis)</a:t>
            </a:r>
          </a:p>
          <a:p>
            <a:pPr marL="914400" lvl="1" indent="-514350" eaLnBrk="1" hangingPunct="1">
              <a:buSzPct val="75000"/>
              <a:buFont typeface="Tahoma" panose="020B0604030504040204" pitchFamily="34" charset="0"/>
              <a:buAutoNum type="arabicPeriod"/>
            </a:pPr>
            <a:r>
              <a:rPr lang="en-US" altLang="en-IT"/>
              <a:t>ad-hoc queries</a:t>
            </a:r>
          </a:p>
          <a:p>
            <a:pPr marL="914400" lvl="1" indent="-514350" eaLnBrk="1" hangingPunct="1">
              <a:buSzPct val="75000"/>
              <a:buFont typeface="Tahoma" panose="020B0604030504040204" pitchFamily="34" charset="0"/>
              <a:buAutoNum type="arabicPeriod"/>
            </a:pPr>
            <a:r>
              <a:rPr lang="en-US" altLang="en-IT"/>
              <a:t>statistics and data mining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1A7C-9872-4DB0-18B0-826B0F8B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Benefits of BI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A6A2B2C5-779C-BEAD-EA35-64EC10D89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44780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en-IT" sz="2800"/>
              <a:t>The ability to provide accurate information when needed, including a real-time view of the corporate performance and its parts</a:t>
            </a:r>
          </a:p>
          <a:p>
            <a:pPr eaLnBrk="1" hangingPunct="1"/>
            <a:r>
              <a:rPr lang="en-US" altLang="en-IT" sz="2800"/>
              <a:t>A survey by Thompson (2004) </a:t>
            </a:r>
          </a:p>
          <a:p>
            <a:pPr lvl="1" eaLnBrk="1" hangingPunct="1"/>
            <a:r>
              <a:rPr lang="en-US" altLang="en-IT" sz="2400"/>
              <a:t>Faster, more accurate reporting (81%)</a:t>
            </a:r>
          </a:p>
          <a:p>
            <a:pPr lvl="1" eaLnBrk="1" hangingPunct="1"/>
            <a:r>
              <a:rPr lang="en-US" altLang="en-IT" sz="2400"/>
              <a:t>Improved decision making (78%)</a:t>
            </a:r>
          </a:p>
          <a:p>
            <a:pPr lvl="1" eaLnBrk="1" hangingPunct="1"/>
            <a:r>
              <a:rPr lang="en-US" altLang="en-IT" sz="2400"/>
              <a:t>Improved customer service (56%)</a:t>
            </a:r>
          </a:p>
          <a:p>
            <a:pPr lvl="1" eaLnBrk="1" hangingPunct="1"/>
            <a:r>
              <a:rPr lang="en-US" altLang="en-IT" sz="2400"/>
              <a:t>Increased revenue (49%)</a:t>
            </a:r>
          </a:p>
          <a:p>
            <a:pPr eaLnBrk="1" hangingPunct="1"/>
            <a:r>
              <a:rPr lang="en-US" altLang="en-IT" sz="2700"/>
              <a:t>See </a:t>
            </a:r>
            <a:r>
              <a:rPr lang="en-US" altLang="en-IT" sz="2700" b="1"/>
              <a:t>Table 1.3 </a:t>
            </a:r>
            <a:r>
              <a:rPr lang="en-US" altLang="en-IT" sz="2700"/>
              <a:t>for a list of </a:t>
            </a:r>
            <a:r>
              <a:rPr lang="en-US" altLang="en-IT" sz="2700">
                <a:solidFill>
                  <a:srgbClr val="FF3300"/>
                </a:solidFill>
              </a:rPr>
              <a:t>BI analytic applications</a:t>
            </a:r>
            <a:r>
              <a:rPr lang="en-US" altLang="en-IT" sz="2700"/>
              <a:t>, the </a:t>
            </a:r>
            <a:r>
              <a:rPr lang="en-US" altLang="en-IT" sz="2700">
                <a:solidFill>
                  <a:srgbClr val="FF3300"/>
                </a:solidFill>
              </a:rPr>
              <a:t>business questions </a:t>
            </a:r>
            <a:r>
              <a:rPr lang="en-US" altLang="en-IT" sz="2700"/>
              <a:t>they answer and the </a:t>
            </a:r>
            <a:r>
              <a:rPr lang="en-US" altLang="en-IT" sz="2700">
                <a:solidFill>
                  <a:srgbClr val="FF3300"/>
                </a:solidFill>
              </a:rPr>
              <a:t>business value </a:t>
            </a:r>
            <a:r>
              <a:rPr lang="en-US" altLang="en-IT" sz="2700"/>
              <a:t>they bring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0BE6-1DE7-93B4-D89D-F9F2CEF0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IT" dirty="0"/>
              <a:t>Implementing BI-type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C70F3-3660-3349-5C89-BDDBA91F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83E3-A70D-C64F-ACA4-CDEADFC03E01}" type="slidenum">
              <a:rPr lang="en-US" altLang="en-IT" smtClean="0"/>
              <a:pPr/>
              <a:t>23</a:t>
            </a:fld>
            <a:endParaRPr lang="en-US" altLang="en-IT"/>
          </a:p>
        </p:txBody>
      </p:sp>
    </p:spTree>
    <p:extLst>
      <p:ext uri="{BB962C8B-B14F-4D97-AF65-F5344CB8AC3E}">
        <p14:creationId xmlns:p14="http://schemas.microsoft.com/office/powerpoint/2010/main" val="2091322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C820DA5C-2422-A64B-403E-A0C38B85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9A9B-69EC-0B44-8A48-86A41390B10F}" type="slidenum">
              <a:rPr lang="en-US" altLang="en-IT"/>
              <a:pPr/>
              <a:t>24</a:t>
            </a:fld>
            <a:endParaRPr lang="en-US" altLang="en-IT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1346BB4C-E68C-947C-CAB0-7FD98FDAA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T" sz="4000" dirty="0"/>
              <a:t>Business Intelligence Architectures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615D414-AFC6-CF52-B61B-F2B7709FB58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IT" sz="2400"/>
              <a:t>Data Sources</a:t>
            </a:r>
          </a:p>
          <a:p>
            <a:pPr lvl="1">
              <a:lnSpc>
                <a:spcPct val="80000"/>
              </a:lnSpc>
            </a:pPr>
            <a:r>
              <a:rPr lang="en-US" altLang="en-IT" sz="2000"/>
              <a:t>Gather and integrate data</a:t>
            </a:r>
          </a:p>
          <a:p>
            <a:pPr lvl="1">
              <a:lnSpc>
                <a:spcPct val="80000"/>
              </a:lnSpc>
            </a:pPr>
            <a:r>
              <a:rPr lang="en-US" altLang="en-IT" sz="2000"/>
              <a:t>Challenges</a:t>
            </a:r>
          </a:p>
          <a:p>
            <a:pPr>
              <a:lnSpc>
                <a:spcPct val="80000"/>
              </a:lnSpc>
            </a:pPr>
            <a:r>
              <a:rPr lang="en-US" altLang="en-IT" sz="2400"/>
              <a:t>Data Warehouses and Data Marts</a:t>
            </a:r>
          </a:p>
          <a:p>
            <a:pPr lvl="1">
              <a:lnSpc>
                <a:spcPct val="80000"/>
              </a:lnSpc>
            </a:pPr>
            <a:r>
              <a:rPr lang="en-US" altLang="en-IT" sz="2000"/>
              <a:t>Extract, transform and load data</a:t>
            </a:r>
          </a:p>
          <a:p>
            <a:pPr lvl="1">
              <a:lnSpc>
                <a:spcPct val="80000"/>
              </a:lnSpc>
            </a:pPr>
            <a:r>
              <a:rPr lang="en-US" altLang="en-IT" sz="2000"/>
              <a:t>Multidimensional Exploratory Analysis</a:t>
            </a:r>
          </a:p>
          <a:p>
            <a:pPr>
              <a:lnSpc>
                <a:spcPct val="80000"/>
              </a:lnSpc>
            </a:pPr>
            <a:r>
              <a:rPr lang="en-US" altLang="en-IT" sz="2400"/>
              <a:t>Data Mining and Data Analytics</a:t>
            </a:r>
          </a:p>
          <a:p>
            <a:pPr lvl="1">
              <a:lnSpc>
                <a:spcPct val="80000"/>
              </a:lnSpc>
            </a:pPr>
            <a:r>
              <a:rPr lang="en-US" altLang="en-IT" sz="2000"/>
              <a:t>Extraction of Information and Knowledge from Data</a:t>
            </a:r>
          </a:p>
          <a:p>
            <a:pPr lvl="1">
              <a:lnSpc>
                <a:spcPct val="80000"/>
              </a:lnSpc>
            </a:pPr>
            <a:r>
              <a:rPr lang="en-US" altLang="en-IT" sz="2000"/>
              <a:t>Build Models of Prediction 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BD2A647-37F9-6B0B-D08C-4F7D80B943B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IT" sz="2400" dirty="0">
                <a:solidFill>
                  <a:schemeClr val="accent2"/>
                </a:solidFill>
              </a:rPr>
              <a:t>An example</a:t>
            </a:r>
          </a:p>
          <a:p>
            <a:pPr lvl="1">
              <a:lnSpc>
                <a:spcPct val="80000"/>
              </a:lnSpc>
            </a:pPr>
            <a:r>
              <a:rPr lang="en-US" altLang="en-IT" sz="2000" dirty="0">
                <a:solidFill>
                  <a:schemeClr val="accent2"/>
                </a:solidFill>
              </a:rPr>
              <a:t>Building a telecom customer retention model</a:t>
            </a:r>
          </a:p>
          <a:p>
            <a:pPr lvl="2">
              <a:lnSpc>
                <a:spcPct val="80000"/>
              </a:lnSpc>
            </a:pPr>
            <a:r>
              <a:rPr lang="en-US" altLang="en-IT" sz="1800" dirty="0">
                <a:solidFill>
                  <a:schemeClr val="accent2"/>
                </a:solidFill>
              </a:rPr>
              <a:t>Given a customer’s telecom behavior, predict if the customer will stay or leave</a:t>
            </a:r>
          </a:p>
          <a:p>
            <a:pPr lvl="1">
              <a:lnSpc>
                <a:spcPct val="80000"/>
              </a:lnSpc>
            </a:pPr>
            <a:r>
              <a:rPr lang="en-US" altLang="en-IT" sz="2000" dirty="0">
                <a:solidFill>
                  <a:schemeClr val="accent2"/>
                </a:solidFill>
              </a:rPr>
              <a:t>KDD CUP 2020 Data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459FE8A-FE65-FC24-59DF-9DED38B8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ECBEF-0F1A-A04F-9B39-F059867E755E}" type="slidenum">
              <a:rPr lang="en-US" altLang="en-IT"/>
              <a:pPr/>
              <a:t>25</a:t>
            </a:fld>
            <a:endParaRPr lang="en-US" altLang="en-IT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E5BC2BF3-0C61-ADF9-8CD1-92D45C645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T" dirty="0"/>
              <a:t>Data Warehousing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250488E-50C3-E754-5A64-98DE020B2C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IT" sz="2000"/>
              <a:t>Data warehouse:</a:t>
            </a:r>
          </a:p>
          <a:p>
            <a:pPr lvl="1">
              <a:lnSpc>
                <a:spcPct val="80000"/>
              </a:lnSpc>
            </a:pPr>
            <a:r>
              <a:rPr lang="en-US" altLang="en-IT" sz="1800"/>
              <a:t>Repository for the data available for BI and Decision Support Systems</a:t>
            </a:r>
          </a:p>
          <a:p>
            <a:pPr lvl="1">
              <a:lnSpc>
                <a:spcPct val="80000"/>
              </a:lnSpc>
            </a:pPr>
            <a:r>
              <a:rPr lang="en-US" altLang="en-IT" sz="1800"/>
              <a:t>Internal Data, external Data and Personal Data</a:t>
            </a:r>
          </a:p>
          <a:p>
            <a:pPr lvl="1">
              <a:lnSpc>
                <a:spcPct val="80000"/>
              </a:lnSpc>
            </a:pPr>
            <a:r>
              <a:rPr lang="en-US" altLang="en-IT" sz="1800"/>
              <a:t>Internal data: </a:t>
            </a:r>
          </a:p>
          <a:p>
            <a:pPr lvl="2">
              <a:lnSpc>
                <a:spcPct val="80000"/>
              </a:lnSpc>
            </a:pPr>
            <a:r>
              <a:rPr lang="en-US" altLang="en-IT" sz="1600"/>
              <a:t>Back office: transactional records, orders, invoices, etc.</a:t>
            </a:r>
          </a:p>
          <a:p>
            <a:pPr lvl="2">
              <a:lnSpc>
                <a:spcPct val="80000"/>
              </a:lnSpc>
            </a:pPr>
            <a:r>
              <a:rPr lang="en-US" altLang="en-IT" sz="1600"/>
              <a:t>Front office: call center, sales office, marketing campaigns,</a:t>
            </a:r>
          </a:p>
          <a:p>
            <a:pPr lvl="2">
              <a:lnSpc>
                <a:spcPct val="80000"/>
              </a:lnSpc>
            </a:pPr>
            <a:r>
              <a:rPr lang="en-US" altLang="en-IT" sz="1600"/>
              <a:t>Web-based: sales transactions on e-commerce websites</a:t>
            </a:r>
          </a:p>
          <a:p>
            <a:pPr lvl="1">
              <a:lnSpc>
                <a:spcPct val="80000"/>
              </a:lnSpc>
            </a:pPr>
            <a:r>
              <a:rPr lang="en-US" altLang="en-IT" sz="1800"/>
              <a:t>External:</a:t>
            </a:r>
          </a:p>
          <a:p>
            <a:pPr lvl="2">
              <a:lnSpc>
                <a:spcPct val="80000"/>
              </a:lnSpc>
            </a:pPr>
            <a:r>
              <a:rPr lang="en-US" altLang="en-IT" sz="1600"/>
              <a:t>Market surveys, GIS systems</a:t>
            </a:r>
          </a:p>
          <a:p>
            <a:pPr lvl="1">
              <a:lnSpc>
                <a:spcPct val="80000"/>
              </a:lnSpc>
            </a:pPr>
            <a:r>
              <a:rPr lang="en-US" altLang="en-IT" sz="1800"/>
              <a:t>Personal: data about individuals</a:t>
            </a:r>
          </a:p>
          <a:p>
            <a:pPr lvl="1">
              <a:lnSpc>
                <a:spcPct val="80000"/>
              </a:lnSpc>
            </a:pPr>
            <a:r>
              <a:rPr lang="en-US" altLang="en-IT" sz="1800"/>
              <a:t>Meta: data about a whole data set, systems, etc.  E.g., what structure is used in the data warehouse? The number of records in a data table, etc.</a:t>
            </a:r>
          </a:p>
          <a:p>
            <a:pPr>
              <a:lnSpc>
                <a:spcPct val="80000"/>
              </a:lnSpc>
            </a:pPr>
            <a:r>
              <a:rPr lang="en-US" altLang="en-IT" sz="2000"/>
              <a:t>Data marts: subset of data warehouse for one function (e.g., marketing).</a:t>
            </a:r>
          </a:p>
          <a:p>
            <a:pPr>
              <a:lnSpc>
                <a:spcPct val="80000"/>
              </a:lnSpc>
            </a:pPr>
            <a:r>
              <a:rPr lang="en-US" altLang="en-IT" sz="2000"/>
              <a:t>OLAP: set of tools that perform BI analysis and decision making.</a:t>
            </a:r>
          </a:p>
          <a:p>
            <a:pPr>
              <a:lnSpc>
                <a:spcPct val="80000"/>
              </a:lnSpc>
            </a:pPr>
            <a:r>
              <a:rPr lang="en-US" altLang="en-IT" sz="2000"/>
              <a:t>OLTP: transactional related online tools, focusing on dynamic data.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E4866E0-FBE6-8294-1BF8-09C5F439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E63B-3BAE-3240-B18A-BC050443F748}" type="slidenum">
              <a:rPr lang="en-US" altLang="en-IT"/>
              <a:pPr/>
              <a:t>26</a:t>
            </a:fld>
            <a:endParaRPr lang="en-US" altLang="en-IT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AE628C9A-DA3C-8EAF-3002-4DB311A21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T" sz="4000" dirty="0"/>
              <a:t>Working with Data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F761BEB-3321-1DA5-2B8D-14A039F7D86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IT" sz="2400"/>
              <a:t>Let’s first consider an example dataset</a:t>
            </a:r>
          </a:p>
          <a:p>
            <a:r>
              <a:rPr lang="en-US" altLang="en-IT" sz="2400"/>
              <a:t>Univariate Analysis (7.1)</a:t>
            </a:r>
          </a:p>
          <a:p>
            <a:r>
              <a:rPr lang="en-US" altLang="en-IT" sz="2400"/>
              <a:t>Histograms</a:t>
            </a:r>
          </a:p>
          <a:p>
            <a:pPr lvl="1"/>
            <a:r>
              <a:rPr lang="en-US" altLang="en-IT" sz="2000"/>
              <a:t>Empirical density=e_h/m, e_h=values that belong to class h.</a:t>
            </a:r>
          </a:p>
          <a:p>
            <a:pPr lvl="1"/>
            <a:r>
              <a:rPr lang="en-US" altLang="en-IT" sz="2000"/>
              <a:t>X-axis=value range</a:t>
            </a:r>
          </a:p>
          <a:p>
            <a:pPr lvl="1"/>
            <a:r>
              <a:rPr lang="en-US" altLang="en-IT" sz="2000"/>
              <a:t>Y-axis=empirical density</a:t>
            </a:r>
          </a:p>
          <a:p>
            <a:pPr lvl="1"/>
            <a:endParaRPr lang="en-US" altLang="en-IT" sz="2000"/>
          </a:p>
          <a:p>
            <a:endParaRPr lang="en-US" altLang="en-IT" sz="2400"/>
          </a:p>
        </p:txBody>
      </p:sp>
      <p:graphicFrame>
        <p:nvGraphicFramePr>
          <p:cNvPr id="7709" name="Group 541">
            <a:extLst>
              <a:ext uri="{FF2B5EF4-FFF2-40B4-BE49-F238E27FC236}">
                <a16:creationId xmlns:a16="http://schemas.microsoft.com/office/drawing/2014/main" id="{9D86BAD2-4534-96CD-1682-D90AFFD8ED9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648200" y="1600200"/>
          <a:ext cx="4038600" cy="4525966"/>
        </p:xfrm>
        <a:graphic>
          <a:graphicData uri="http://schemas.openxmlformats.org/drawingml/2006/table">
            <a:tbl>
              <a:tblPr/>
              <a:tblGrid>
                <a:gridCol w="842963">
                  <a:extLst>
                    <a:ext uri="{9D8B030D-6E8A-4147-A177-3AD203B41FA5}">
                      <a16:colId xmlns:a16="http://schemas.microsoft.com/office/drawing/2014/main" val="3581429552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121221929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492707288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507208558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2437166728"/>
                    </a:ext>
                  </a:extLst>
                </a:gridCol>
              </a:tblGrid>
              <a:tr h="725488">
                <a:tc gridSpan="4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Variables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Dependent</a:t>
                      </a:r>
                    </a:p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Variable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426563"/>
                  </a:ext>
                </a:extLst>
              </a:tr>
              <a:tr h="2540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Outlook</a:t>
                      </a:r>
                      <a:endParaRPr kumimoji="0" lang="en-US" altLang="en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</a:t>
                      </a:r>
                      <a:endParaRPr kumimoji="0" lang="en-US" altLang="en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Humidity</a:t>
                      </a:r>
                      <a:endParaRPr kumimoji="0" lang="en-US" altLang="en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Windy</a:t>
                      </a:r>
                      <a:endParaRPr kumimoji="0" lang="en-US" altLang="en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Play</a:t>
                      </a:r>
                      <a:endParaRPr kumimoji="0" lang="en-US" altLang="en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699990"/>
                  </a:ext>
                </a:extLst>
              </a:tr>
              <a:tr h="2524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484598"/>
                  </a:ext>
                </a:extLst>
              </a:tr>
              <a:tr h="2540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042877"/>
                  </a:ext>
                </a:extLst>
              </a:tr>
              <a:tr h="2524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07003"/>
                  </a:ext>
                </a:extLst>
              </a:tr>
              <a:tr h="2540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rainy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926292"/>
                  </a:ext>
                </a:extLst>
              </a:tr>
              <a:tr h="2540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rainy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957508"/>
                  </a:ext>
                </a:extLst>
              </a:tr>
              <a:tr h="2524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rainy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395892"/>
                  </a:ext>
                </a:extLst>
              </a:tr>
              <a:tr h="2540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902096"/>
                  </a:ext>
                </a:extLst>
              </a:tr>
              <a:tr h="2524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216064"/>
                  </a:ext>
                </a:extLst>
              </a:tr>
              <a:tr h="2540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69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481625"/>
                  </a:ext>
                </a:extLst>
              </a:tr>
              <a:tr h="2540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rainy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916742"/>
                  </a:ext>
                </a:extLst>
              </a:tr>
              <a:tr h="2524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sunny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687801"/>
                  </a:ext>
                </a:extLst>
              </a:tr>
              <a:tr h="2540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689877"/>
                  </a:ext>
                </a:extLst>
              </a:tr>
              <a:tr h="2524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overcast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423551"/>
                  </a:ext>
                </a:extLst>
              </a:tr>
              <a:tr h="2540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rainy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939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7B0C6F9A-1E8F-37C9-6E3D-7AE0C473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1F1F0-0E1A-9D43-8DEC-E7AC6F065493}" type="slidenum">
              <a:rPr lang="en-US" altLang="en-IT"/>
              <a:pPr/>
              <a:t>27</a:t>
            </a:fld>
            <a:endParaRPr lang="en-US" altLang="en-IT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16B267E7-7C93-E1BF-C65D-F2772839E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T"/>
              <a:t>Measures of Dispersion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993F32D-4847-DA94-7BE8-8E7929B8333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638800" cy="4525963"/>
          </a:xfrm>
        </p:spPr>
        <p:txBody>
          <a:bodyPr/>
          <a:lstStyle/>
          <a:p>
            <a:r>
              <a:rPr lang="en-US" altLang="en-IT" sz="2800"/>
              <a:t>Variance</a:t>
            </a:r>
          </a:p>
          <a:p>
            <a:endParaRPr lang="en-US" altLang="en-IT" sz="2800"/>
          </a:p>
          <a:p>
            <a:r>
              <a:rPr lang="en-US" altLang="en-IT" sz="2800"/>
              <a:t>Standard deviation</a:t>
            </a:r>
          </a:p>
          <a:p>
            <a:endParaRPr lang="en-US" altLang="en-IT" sz="1800"/>
          </a:p>
          <a:p>
            <a:r>
              <a:rPr lang="en-US" altLang="en-IT" sz="2400"/>
              <a:t>Normal Distribution: interval </a:t>
            </a:r>
          </a:p>
          <a:p>
            <a:pPr lvl="1"/>
            <a:r>
              <a:rPr lang="en-US" altLang="en-IT" sz="1600"/>
              <a:t>r=1 contains approximately 68% of the observed values;</a:t>
            </a:r>
          </a:p>
          <a:p>
            <a:pPr lvl="1"/>
            <a:r>
              <a:rPr lang="en-US" altLang="en-IT" sz="1600"/>
              <a:t>r=2: 95% of the observed values</a:t>
            </a:r>
          </a:p>
          <a:p>
            <a:pPr lvl="1"/>
            <a:r>
              <a:rPr lang="en-US" altLang="en-IT" sz="1600"/>
              <a:t>r=3: 100% of values</a:t>
            </a:r>
          </a:p>
          <a:p>
            <a:pPr lvl="1"/>
            <a:r>
              <a:rPr lang="en-US" altLang="en-IT" sz="1600"/>
              <a:t>Thus, if a sample outside (             ), it may be an outlier</a:t>
            </a:r>
          </a:p>
          <a:p>
            <a:pPr lvl="1"/>
            <a:endParaRPr lang="en-US" altLang="en-IT" sz="1600"/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90EB9085-040E-E86D-E4FE-5DA9FDC01F62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24072309"/>
              </p:ext>
            </p:extLst>
          </p:nvPr>
        </p:nvGraphicFramePr>
        <p:xfrm>
          <a:off x="2476500" y="1308100"/>
          <a:ext cx="31242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766000" imgH="9944100" progId="Equation.3">
                  <p:embed/>
                </p:oleObj>
              </mc:Choice>
              <mc:Fallback>
                <p:oleObj name="Equation" r:id="rId3" imgW="32766000" imgH="9944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1308100"/>
                        <a:ext cx="31242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4B1A2E57-A98B-8632-91D3-B377E53090A4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26987288"/>
              </p:ext>
            </p:extLst>
          </p:nvPr>
        </p:nvGraphicFramePr>
        <p:xfrm>
          <a:off x="4038600" y="2305844"/>
          <a:ext cx="32004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7452300" imgH="11112500" progId="Equation.3">
                  <p:embed/>
                </p:oleObj>
              </mc:Choice>
              <mc:Fallback>
                <p:oleObj name="Equation" r:id="rId5" imgW="37452300" imgH="11112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305844"/>
                        <a:ext cx="32004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>
            <a:extLst>
              <a:ext uri="{FF2B5EF4-FFF2-40B4-BE49-F238E27FC236}">
                <a16:creationId xmlns:a16="http://schemas.microsoft.com/office/drawing/2014/main" id="{07CF4E23-9E0F-061B-5925-FFB6EFB205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8838" y="3581400"/>
          <a:ext cx="884237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169900" imgH="4686300" progId="Equation.3">
                  <p:embed/>
                </p:oleObj>
              </mc:Choice>
              <mc:Fallback>
                <p:oleObj name="Equation" r:id="rId7" imgW="13169900" imgH="4686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838" y="3581400"/>
                        <a:ext cx="884237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5">
            <a:extLst>
              <a:ext uri="{FF2B5EF4-FFF2-40B4-BE49-F238E27FC236}">
                <a16:creationId xmlns:a16="http://schemas.microsoft.com/office/drawing/2014/main" id="{E1A9F081-0878-AE7D-EDD4-0B34D3E28C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5105400"/>
          <a:ext cx="519113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528300" imgH="4686300" progId="Equation.3">
                  <p:embed/>
                </p:oleObj>
              </mc:Choice>
              <mc:Fallback>
                <p:oleObj name="Equation" r:id="rId9" imgW="10528300" imgH="4686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105400"/>
                        <a:ext cx="519113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Text Box 17">
            <a:extLst>
              <a:ext uri="{FF2B5EF4-FFF2-40B4-BE49-F238E27FC236}">
                <a16:creationId xmlns:a16="http://schemas.microsoft.com/office/drawing/2014/main" id="{930A7279-BCF3-74C1-EEFC-CB9ACE23E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3962400"/>
            <a:ext cx="3127375" cy="1719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IT" sz="1600" b="1" u="sng" dirty="0" err="1"/>
              <a:t>Thm</a:t>
            </a:r>
            <a:r>
              <a:rPr lang="en-US" altLang="en-IT" sz="1600" b="1" u="sng" dirty="0"/>
              <a:t>. Chebyshev’s Theorem</a:t>
            </a:r>
          </a:p>
          <a:p>
            <a:r>
              <a:rPr lang="en-US" altLang="en-IT" dirty="0"/>
              <a:t>r&gt;=1, and (x1, x2, …</a:t>
            </a:r>
            <a:r>
              <a:rPr lang="en-US" altLang="en-IT" dirty="0" err="1"/>
              <a:t>xm</a:t>
            </a:r>
            <a:r>
              <a:rPr lang="en-US" altLang="en-IT" dirty="0"/>
              <a:t>)</a:t>
            </a:r>
          </a:p>
          <a:p>
            <a:r>
              <a:rPr lang="en-US" altLang="en-IT" dirty="0"/>
              <a:t>be a group of m values.</a:t>
            </a:r>
          </a:p>
          <a:p>
            <a:endParaRPr lang="en-US" altLang="en-IT" dirty="0"/>
          </a:p>
          <a:p>
            <a:r>
              <a:rPr lang="en-US" altLang="en-IT" dirty="0"/>
              <a:t>(1-1/r</a:t>
            </a:r>
            <a:r>
              <a:rPr lang="en-US" altLang="en-IT" baseline="30000" dirty="0"/>
              <a:t>2</a:t>
            </a:r>
            <a:r>
              <a:rPr lang="en-US" altLang="en-IT" dirty="0"/>
              <a:t>) of the values will fall </a:t>
            </a:r>
          </a:p>
          <a:p>
            <a:r>
              <a:rPr lang="en-US" altLang="en-IT" dirty="0"/>
              <a:t>within interval  </a:t>
            </a:r>
          </a:p>
        </p:txBody>
      </p:sp>
      <p:graphicFrame>
        <p:nvGraphicFramePr>
          <p:cNvPr id="10258" name="Object 18">
            <a:extLst>
              <a:ext uri="{FF2B5EF4-FFF2-40B4-BE49-F238E27FC236}">
                <a16:creationId xmlns:a16="http://schemas.microsoft.com/office/drawing/2014/main" id="{F80C2264-A1DF-F781-02E0-31F56F2592AC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7543800" y="5334000"/>
          <a:ext cx="6858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169900" imgH="4686300" progId="Equation.3">
                  <p:embed/>
                </p:oleObj>
              </mc:Choice>
              <mc:Fallback>
                <p:oleObj name="Equation" r:id="rId11" imgW="13169900" imgH="4686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334000"/>
                        <a:ext cx="685800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86DA-6268-6662-A2EC-C418DFC4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AF0D0-7B9F-50C8-0F66-4D0C67DFE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4494D-82D2-C687-0ED2-A1EBFB6B36EB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D748CF-530B-7164-39B8-70D154A8AA2B}"/>
              </a:ext>
            </a:extLst>
          </p:cNvPr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F36AE-B305-CA17-65E2-45D236A7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6656-1226-1446-86D7-7DE91377C156}" type="slidenum">
              <a:rPr lang="en-US" altLang="en-IT" smtClean="0"/>
              <a:pPr/>
              <a:t>28</a:t>
            </a:fld>
            <a:endParaRPr lang="en-US" altLang="en-IT"/>
          </a:p>
        </p:txBody>
      </p:sp>
      <p:pic>
        <p:nvPicPr>
          <p:cNvPr id="1026" name="Picture 2" descr="Statistics for Data Science: Normal Distribution, Z-score and Chebyshev's  Theorem | by Prakhar S | Medium">
            <a:extLst>
              <a:ext uri="{FF2B5EF4-FFF2-40B4-BE49-F238E27FC236}">
                <a16:creationId xmlns:a16="http://schemas.microsoft.com/office/drawing/2014/main" id="{83BE6C61-BA6C-1376-2436-514481361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89" y="274638"/>
            <a:ext cx="8358822" cy="597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688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1DA85A40-9357-3AD8-A24A-C428D805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D38B-9EF4-1845-8EBE-2C07A5AED1C1}" type="slidenum">
              <a:rPr lang="en-US" altLang="en-IT"/>
              <a:pPr/>
              <a:t>29</a:t>
            </a:fld>
            <a:endParaRPr lang="en-US" altLang="en-IT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389075DB-0740-8F69-459C-5A9C191F7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T"/>
              <a:t>Heterogeneity Measures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D3260C6-ED98-7C71-A90A-8AB3AF3380C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IT" sz="2000" dirty="0"/>
              <a:t>The Gini index (Wiki</a:t>
            </a:r>
            <a:r>
              <a:rPr lang="en-US" altLang="en-IT" sz="1800" dirty="0"/>
              <a:t>:</a:t>
            </a:r>
            <a:r>
              <a:rPr lang="en-US" altLang="en-IT" sz="2800" dirty="0"/>
              <a:t> </a:t>
            </a:r>
            <a:r>
              <a:rPr lang="en-US" altLang="en-IT" sz="1400" dirty="0"/>
              <a:t>The Gini coefficient (also known as the Gini index or Gini ratio) is a </a:t>
            </a:r>
            <a:r>
              <a:rPr lang="en-US" altLang="en-IT" sz="1400" dirty="0">
                <a:hlinkClick r:id="rId2" tooltip="Statistical dispersion"/>
              </a:rPr>
              <a:t>measure of statistical dispersion</a:t>
            </a:r>
            <a:r>
              <a:rPr lang="en-US" altLang="en-IT" sz="1400" dirty="0"/>
              <a:t> developed by the </a:t>
            </a:r>
            <a:r>
              <a:rPr lang="en-US" altLang="en-IT" sz="1400" dirty="0">
                <a:hlinkClick r:id="rId3" tooltip="Italian people"/>
              </a:rPr>
              <a:t>Italian</a:t>
            </a:r>
            <a:r>
              <a:rPr lang="en-US" altLang="en-IT" sz="1400" dirty="0"/>
              <a:t> </a:t>
            </a:r>
            <a:r>
              <a:rPr lang="en-US" altLang="en-IT" sz="1400" dirty="0">
                <a:hlinkClick r:id="rId4" tooltip="Statistics"/>
              </a:rPr>
              <a:t>statistician</a:t>
            </a:r>
            <a:r>
              <a:rPr lang="en-US" altLang="en-IT" sz="1400" dirty="0"/>
              <a:t> and </a:t>
            </a:r>
            <a:r>
              <a:rPr lang="en-US" altLang="en-IT" sz="1400" dirty="0">
                <a:hlinkClick r:id="rId5" tooltip="Sociology"/>
              </a:rPr>
              <a:t>sociologist</a:t>
            </a:r>
            <a:r>
              <a:rPr lang="en-US" altLang="en-IT" sz="1400" dirty="0"/>
              <a:t> </a:t>
            </a:r>
            <a:r>
              <a:rPr lang="en-US" altLang="en-IT" sz="1400" dirty="0">
                <a:hlinkClick r:id="rId6" tooltip="Corrado Gini"/>
              </a:rPr>
              <a:t>Corrado Gini</a:t>
            </a:r>
            <a:r>
              <a:rPr lang="en-US" altLang="en-IT" sz="1400" dirty="0"/>
              <a:t> and published in his 1912 paper "Variability and Mutability" (</a:t>
            </a:r>
            <a:r>
              <a:rPr lang="en-US" altLang="en-IT" sz="1400" dirty="0">
                <a:hlinkClick r:id="rId7" tooltip="Italian language"/>
              </a:rPr>
              <a:t>Italian</a:t>
            </a:r>
            <a:r>
              <a:rPr lang="en-US" altLang="en-IT" sz="1400" dirty="0"/>
              <a:t>: </a:t>
            </a:r>
            <a:r>
              <a:rPr lang="it-IT" altLang="en-IT" sz="1400" i="1" dirty="0"/>
              <a:t>Variabilità e mutabilità</a:t>
            </a:r>
            <a:r>
              <a:rPr lang="en-US" altLang="en-IT" sz="1400" dirty="0"/>
              <a:t>) )</a:t>
            </a:r>
          </a:p>
          <a:p>
            <a:endParaRPr lang="en-US" altLang="en-IT" sz="2000" dirty="0"/>
          </a:p>
          <a:p>
            <a:r>
              <a:rPr lang="en-US" altLang="en-IT" sz="2000" dirty="0"/>
              <a:t>Let </a:t>
            </a:r>
            <a:r>
              <a:rPr lang="en-US" altLang="en-IT" sz="2000" dirty="0" err="1"/>
              <a:t>f</a:t>
            </a:r>
            <a:r>
              <a:rPr lang="en-US" altLang="en-IT" sz="2000" baseline="-25000" dirty="0" err="1"/>
              <a:t>h</a:t>
            </a:r>
            <a:r>
              <a:rPr lang="en-US" altLang="en-IT" sz="2000" dirty="0"/>
              <a:t> be the frequency of class h; then G is Gini index</a:t>
            </a:r>
          </a:p>
          <a:p>
            <a:endParaRPr lang="en-US" altLang="en-IT" sz="2000" dirty="0"/>
          </a:p>
          <a:p>
            <a:r>
              <a:rPr lang="en-US" altLang="en-IT" sz="2000" dirty="0"/>
              <a:t>Entropy E: 0 means lowest heterogeneity, and 1 highest.</a:t>
            </a:r>
          </a:p>
          <a:p>
            <a:pPr lvl="1"/>
            <a:endParaRPr lang="en-US" altLang="en-IT" sz="1800" dirty="0"/>
          </a:p>
        </p:txBody>
      </p:sp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9D8E04FB-CD52-7235-9952-1C8342B4677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34000" y="1981200"/>
          <a:ext cx="2762250" cy="136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193000" imgH="9944100" progId="Equation.3">
                  <p:embed/>
                </p:oleObj>
              </mc:Choice>
              <mc:Fallback>
                <p:oleObj name="Equation" r:id="rId8" imgW="20193000" imgH="9944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981200"/>
                        <a:ext cx="2762250" cy="136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id="{289E1B3E-16C8-8189-9066-B792A1EFF53E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26025" y="4425950"/>
          <a:ext cx="3281363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911300" imgH="9944100" progId="Equation.3">
                  <p:embed/>
                </p:oleObj>
              </mc:Choice>
              <mc:Fallback>
                <p:oleObj name="Equation" r:id="rId10" imgW="26911300" imgH="9944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4425950"/>
                        <a:ext cx="3281363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340A-9282-CAC0-FDD3-E89914C8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Organizational Responses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079AC406-7008-5500-0CE6-E671B2D80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IT" dirty="0"/>
              <a:t>Be Reactive, Anticipative, Adaptive, and Proactive</a:t>
            </a:r>
          </a:p>
          <a:p>
            <a:pPr eaLnBrk="1" hangingPunct="1"/>
            <a:r>
              <a:rPr lang="en-US" altLang="en-IT" dirty="0"/>
              <a:t>Managers may take actions, such as</a:t>
            </a:r>
          </a:p>
          <a:p>
            <a:pPr lvl="1" eaLnBrk="1" hangingPunct="1"/>
            <a:r>
              <a:rPr lang="en-US" altLang="en-IT" sz="2400" dirty="0"/>
              <a:t>Employ strategic planning</a:t>
            </a:r>
          </a:p>
          <a:p>
            <a:pPr lvl="1" eaLnBrk="1" hangingPunct="1"/>
            <a:r>
              <a:rPr lang="en-US" altLang="en-IT" sz="2400" dirty="0"/>
              <a:t>Use new and innovative business models</a:t>
            </a:r>
          </a:p>
          <a:p>
            <a:pPr lvl="1" eaLnBrk="1" hangingPunct="1"/>
            <a:r>
              <a:rPr lang="en-US" altLang="en-IT" sz="2400" dirty="0"/>
              <a:t>Restructure business processes</a:t>
            </a:r>
          </a:p>
          <a:p>
            <a:pPr lvl="1" eaLnBrk="1" hangingPunct="1"/>
            <a:r>
              <a:rPr lang="en-US" altLang="en-IT" sz="2400" dirty="0"/>
              <a:t>Participate in business alliances</a:t>
            </a:r>
          </a:p>
          <a:p>
            <a:pPr lvl="1" eaLnBrk="1" hangingPunct="1"/>
            <a:r>
              <a:rPr lang="en-US" altLang="en-IT" sz="2400" dirty="0"/>
              <a:t>Improve corporate information systems</a:t>
            </a:r>
          </a:p>
          <a:p>
            <a:pPr lvl="1" eaLnBrk="1" hangingPunct="1"/>
            <a:r>
              <a:rPr lang="en-US" altLang="en-IT" sz="2400" dirty="0"/>
              <a:t>Improve partnership relationships</a:t>
            </a:r>
          </a:p>
          <a:p>
            <a:pPr lvl="1" eaLnBrk="1" hangingPunct="1"/>
            <a:r>
              <a:rPr lang="en-US" altLang="en-IT" sz="2400" dirty="0"/>
              <a:t>Encourage innovation and creativity    …</a:t>
            </a:r>
            <a:r>
              <a:rPr lang="en-US" altLang="en-IT" sz="2400" dirty="0" err="1"/>
              <a:t>cont</a:t>
            </a:r>
            <a:r>
              <a:rPr lang="en-US" altLang="en-IT" sz="2400" dirty="0"/>
              <a:t>…&gt;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53695D4-0E80-B76C-0B99-8AC4388A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DA7FE-7604-2745-A466-BAFDD528642A}" type="slidenum">
              <a:rPr lang="en-US" altLang="en-IT"/>
              <a:pPr/>
              <a:t>30</a:t>
            </a:fld>
            <a:endParaRPr lang="en-US" altLang="en-IT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2AE80A9E-F60E-9CCE-4E1C-25D049236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80400" cy="533400"/>
          </a:xfrm>
        </p:spPr>
        <p:txBody>
          <a:bodyPr/>
          <a:lstStyle/>
          <a:p>
            <a:r>
              <a:rPr lang="en-US" altLang="en-IT"/>
              <a:t>Test of Significance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E4E2372-28A8-B334-1443-DDE2477BDF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5181600"/>
          </a:xfrm>
        </p:spPr>
        <p:txBody>
          <a:bodyPr/>
          <a:lstStyle/>
          <a:p>
            <a:r>
              <a:rPr lang="en-US" altLang="en-IT" dirty="0"/>
              <a:t>Given two models:</a:t>
            </a:r>
          </a:p>
          <a:p>
            <a:pPr lvl="1"/>
            <a:r>
              <a:rPr lang="en-US" altLang="en-IT" sz="2400" dirty="0"/>
              <a:t>Model M1: F-measure = 85%, tested on 30 instances</a:t>
            </a:r>
          </a:p>
          <a:p>
            <a:pPr lvl="1"/>
            <a:r>
              <a:rPr lang="en-US" altLang="en-IT" sz="2400" dirty="0"/>
              <a:t>Model M2: F-measure = 75%, tested on 5000 instances</a:t>
            </a:r>
          </a:p>
          <a:p>
            <a:pPr lvl="4"/>
            <a:endParaRPr lang="en-US" altLang="en-IT" sz="2400" dirty="0"/>
          </a:p>
          <a:p>
            <a:r>
              <a:rPr lang="en-US" altLang="en-IT" dirty="0"/>
              <a:t>Can we say M1 is better than M2?</a:t>
            </a:r>
          </a:p>
          <a:p>
            <a:pPr lvl="1"/>
            <a:r>
              <a:rPr lang="en-US" altLang="en-IT" sz="2400" dirty="0"/>
              <a:t>How much </a:t>
            </a:r>
            <a:r>
              <a:rPr lang="en-US" altLang="en-IT" sz="2400" dirty="0">
                <a:solidFill>
                  <a:srgbClr val="CC3300"/>
                </a:solidFill>
              </a:rPr>
              <a:t>confidence</a:t>
            </a:r>
            <a:r>
              <a:rPr lang="en-US" altLang="en-IT" sz="2400" dirty="0"/>
              <a:t> can we place on accuracy of M1 and M2?</a:t>
            </a:r>
          </a:p>
          <a:p>
            <a:pPr lvl="1"/>
            <a:r>
              <a:rPr lang="en-US" altLang="en-IT" sz="2400" dirty="0"/>
              <a:t>Can the difference in performance measure be explained because of random fluctuations in the test set?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86859-9F38-094F-4661-61E4AEE9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6914D-3B84-4F4A-A916-A0BD4D11A975}" type="slidenum">
              <a:rPr lang="en-US" altLang="en-IT"/>
              <a:pPr/>
              <a:t>31</a:t>
            </a:fld>
            <a:endParaRPr lang="en-US" altLang="en-IT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7848AEE-CA78-939F-368B-4F4E7352DC3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0"/>
            <a:ext cx="8229600" cy="838200"/>
          </a:xfrm>
        </p:spPr>
        <p:txBody>
          <a:bodyPr anchor="b"/>
          <a:lstStyle/>
          <a:p>
            <a:r>
              <a:rPr lang="en-US" altLang="zh-TW" dirty="0">
                <a:ea typeface="PMingLiU" panose="02020500000000000000" pitchFamily="18" charset="-120"/>
              </a:rPr>
              <a:t>Confidence Intervals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099A47AC-1F61-1385-1C80-DB43DE437E2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>
                <a:ea typeface="PMingLiU" panose="02020500000000000000" pitchFamily="18" charset="-120"/>
              </a:rPr>
              <a:t>Given a frequency of (</a:t>
            </a:r>
            <a:r>
              <a:rPr lang="en-US" altLang="zh-TW" sz="2800" i="1" dirty="0">
                <a:ea typeface="PMingLiU" panose="02020500000000000000" pitchFamily="18" charset="-120"/>
              </a:rPr>
              <a:t>f</a:t>
            </a:r>
            <a:r>
              <a:rPr lang="en-US" altLang="zh-TW" sz="2800" dirty="0">
                <a:ea typeface="PMingLiU" panose="02020500000000000000" pitchFamily="18" charset="-120"/>
              </a:rPr>
              <a:t>) is 25%. How close is this to the true probability</a:t>
            </a:r>
            <a:r>
              <a:rPr lang="en-US" altLang="zh-TW" sz="2800" i="1" dirty="0">
                <a:ea typeface="PMingLiU" panose="02020500000000000000" pitchFamily="18" charset="-120"/>
              </a:rPr>
              <a:t> p</a:t>
            </a:r>
            <a:r>
              <a:rPr lang="en-US" altLang="zh-TW" sz="2800" dirty="0">
                <a:ea typeface="PMingLiU" panose="02020500000000000000" pitchFamily="18" charset="-120"/>
              </a:rPr>
              <a:t>?</a:t>
            </a:r>
          </a:p>
          <a:p>
            <a:pPr>
              <a:lnSpc>
                <a:spcPct val="90000"/>
              </a:lnSpc>
            </a:pPr>
            <a:endParaRPr lang="en-US" altLang="zh-TW" sz="2800" dirty="0">
              <a:ea typeface="PMingLiU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PMingLiU" panose="02020500000000000000" pitchFamily="18" charset="-120"/>
              </a:rPr>
              <a:t>Prediction is just like tossing a biased coin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PMingLiU" panose="02020500000000000000" pitchFamily="18" charset="-120"/>
              </a:rPr>
              <a:t>“Head” is a “success”, “tail” is an “error”</a:t>
            </a:r>
          </a:p>
          <a:p>
            <a:pPr>
              <a:lnSpc>
                <a:spcPct val="90000"/>
              </a:lnSpc>
            </a:pPr>
            <a:endParaRPr lang="en-US" altLang="zh-TW" sz="2800" dirty="0">
              <a:ea typeface="PMingLiU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800" dirty="0">
                <a:ea typeface="PMingLiU" panose="02020500000000000000" pitchFamily="18" charset="-120"/>
              </a:rPr>
              <a:t>In statistics, a succession of independent events like this is called a </a:t>
            </a:r>
            <a:r>
              <a:rPr lang="en-US" altLang="zh-TW" sz="2800" i="1" dirty="0">
                <a:ea typeface="PMingLiU" panose="02020500000000000000" pitchFamily="18" charset="-120"/>
              </a:rPr>
              <a:t>Bernoulli process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PMingLiU" panose="02020500000000000000" pitchFamily="18" charset="-120"/>
              </a:rPr>
              <a:t>Statistical theory provides us with confidence intervals for the true underlying proportion!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>
                <a:ea typeface="PMingLiU" panose="02020500000000000000" pitchFamily="18" charset="-120"/>
              </a:rPr>
              <a:t>Mean and variance for a Bernoulli trial with success probability p: </a:t>
            </a:r>
            <a:r>
              <a:rPr lang="en-US" altLang="zh-TW" sz="2400" i="1" dirty="0">
                <a:ea typeface="PMingLiU" panose="02020500000000000000" pitchFamily="18" charset="-120"/>
              </a:rPr>
              <a:t>p, p</a:t>
            </a:r>
            <a:r>
              <a:rPr lang="en-US" altLang="zh-TW" sz="2400" dirty="0">
                <a:ea typeface="PMingLiU" panose="02020500000000000000" pitchFamily="18" charset="-120"/>
              </a:rPr>
              <a:t>(1-p)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E075E-14FE-3D30-E623-D6522A3C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55D4-9508-AF4D-8DCB-F522C9F2ABD6}" type="slidenum">
              <a:rPr lang="en-US" altLang="en-IT"/>
              <a:pPr/>
              <a:t>32</a:t>
            </a:fld>
            <a:endParaRPr lang="en-US" altLang="en-IT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FC65681-53A8-DD33-5598-38E2B5FED8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1338" y="0"/>
            <a:ext cx="8229600" cy="838200"/>
          </a:xfrm>
        </p:spPr>
        <p:txBody>
          <a:bodyPr anchor="b"/>
          <a:lstStyle/>
          <a:p>
            <a:r>
              <a:rPr lang="en-US" altLang="zh-TW" dirty="0">
                <a:ea typeface="PMingLiU" panose="02020500000000000000" pitchFamily="18" charset="-120"/>
              </a:rPr>
              <a:t>Confidence intervals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F2693FA-0BEE-3FE6-F5D4-5D13A6B367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382000" cy="5121275"/>
          </a:xfrm>
        </p:spPr>
        <p:txBody>
          <a:bodyPr/>
          <a:lstStyle/>
          <a:p>
            <a:r>
              <a:rPr lang="en-US" altLang="zh-TW" sz="2800" dirty="0">
                <a:ea typeface="PMingLiU" panose="02020500000000000000" pitchFamily="18" charset="-120"/>
              </a:rPr>
              <a:t>We can say: </a:t>
            </a:r>
            <a:r>
              <a:rPr lang="en-US" altLang="zh-TW" sz="2800" i="1" dirty="0">
                <a:ea typeface="PMingLiU" panose="02020500000000000000" pitchFamily="18" charset="-120"/>
              </a:rPr>
              <a:t>p</a:t>
            </a:r>
            <a:r>
              <a:rPr lang="en-US" altLang="zh-TW" sz="2800" dirty="0">
                <a:ea typeface="PMingLiU" panose="02020500000000000000" pitchFamily="18" charset="-120"/>
              </a:rPr>
              <a:t> lies within a certain specified interval with a certain specified confidence</a:t>
            </a:r>
          </a:p>
          <a:p>
            <a:endParaRPr lang="en-US" altLang="zh-TW" sz="2800" dirty="0">
              <a:ea typeface="PMingLiU" panose="02020500000000000000" pitchFamily="18" charset="-120"/>
            </a:endParaRPr>
          </a:p>
          <a:p>
            <a:r>
              <a:rPr lang="en-US" altLang="zh-TW" sz="2800" dirty="0">
                <a:ea typeface="PMingLiU" panose="02020500000000000000" pitchFamily="18" charset="-120"/>
              </a:rPr>
              <a:t>Example: </a:t>
            </a:r>
            <a:r>
              <a:rPr lang="en-US" altLang="zh-TW" sz="2800" i="1" dirty="0">
                <a:ea typeface="PMingLiU" panose="02020500000000000000" pitchFamily="18" charset="-120"/>
              </a:rPr>
              <a:t>S</a:t>
            </a:r>
            <a:r>
              <a:rPr lang="en-US" altLang="zh-TW" sz="2800" dirty="0">
                <a:ea typeface="PMingLiU" panose="02020500000000000000" pitchFamily="18" charset="-120"/>
              </a:rPr>
              <a:t>=750 successes in </a:t>
            </a:r>
            <a:r>
              <a:rPr lang="en-US" altLang="zh-TW" sz="2800" i="1" dirty="0">
                <a:ea typeface="PMingLiU" panose="02020500000000000000" pitchFamily="18" charset="-120"/>
              </a:rPr>
              <a:t>N</a:t>
            </a:r>
            <a:r>
              <a:rPr lang="en-US" altLang="zh-TW" sz="2800" dirty="0">
                <a:ea typeface="PMingLiU" panose="02020500000000000000" pitchFamily="18" charset="-120"/>
              </a:rPr>
              <a:t>=1000 trials</a:t>
            </a:r>
          </a:p>
          <a:p>
            <a:pPr lvl="1"/>
            <a:r>
              <a:rPr lang="en-US" altLang="zh-TW" sz="2400" dirty="0">
                <a:ea typeface="PMingLiU" panose="02020500000000000000" pitchFamily="18" charset="-120"/>
              </a:rPr>
              <a:t>Estimated success rate: </a:t>
            </a:r>
            <a:r>
              <a:rPr lang="en-US" altLang="zh-TW" sz="2400" i="1" dirty="0">
                <a:ea typeface="PMingLiU" panose="02020500000000000000" pitchFamily="18" charset="-120"/>
              </a:rPr>
              <a:t>f</a:t>
            </a:r>
            <a:r>
              <a:rPr lang="en-US" altLang="zh-TW" sz="2400" dirty="0">
                <a:ea typeface="PMingLiU" panose="02020500000000000000" pitchFamily="18" charset="-120"/>
              </a:rPr>
              <a:t>=75%</a:t>
            </a:r>
          </a:p>
          <a:p>
            <a:pPr lvl="1"/>
            <a:r>
              <a:rPr lang="en-US" altLang="zh-TW" sz="2400" dirty="0">
                <a:ea typeface="PMingLiU" panose="02020500000000000000" pitchFamily="18" charset="-120"/>
              </a:rPr>
              <a:t>How close is this to true success rate </a:t>
            </a:r>
            <a:r>
              <a:rPr lang="en-US" altLang="zh-TW" sz="2400" i="1" dirty="0">
                <a:ea typeface="PMingLiU" panose="02020500000000000000" pitchFamily="18" charset="-120"/>
              </a:rPr>
              <a:t>p</a:t>
            </a:r>
            <a:r>
              <a:rPr lang="en-US" altLang="zh-TW" sz="2400" dirty="0">
                <a:ea typeface="PMingLiU" panose="02020500000000000000" pitchFamily="18" charset="-120"/>
              </a:rPr>
              <a:t>?</a:t>
            </a:r>
          </a:p>
          <a:p>
            <a:pPr lvl="2"/>
            <a:r>
              <a:rPr lang="en-US" altLang="zh-TW" sz="1600" dirty="0">
                <a:ea typeface="PMingLiU" panose="02020500000000000000" pitchFamily="18" charset="-120"/>
              </a:rPr>
              <a:t>Answer: with 80% confidence </a:t>
            </a:r>
            <a:r>
              <a:rPr lang="en-US" altLang="zh-TW" sz="1600" i="1" dirty="0">
                <a:ea typeface="PMingLiU" panose="02020500000000000000" pitchFamily="18" charset="-120"/>
              </a:rPr>
              <a:t>p</a:t>
            </a:r>
            <a:r>
              <a:rPr lang="en-US" altLang="zh-TW" sz="1600" dirty="0">
                <a:ea typeface="PMingLiU" panose="02020500000000000000" pitchFamily="18" charset="-120"/>
                <a:sym typeface="Symbol" pitchFamily="2" charset="2"/>
              </a:rPr>
              <a:t>[73.2,76.7]</a:t>
            </a:r>
          </a:p>
          <a:p>
            <a:endParaRPr lang="en-US" altLang="zh-TW" sz="2800" dirty="0">
              <a:ea typeface="PMingLiU" panose="02020500000000000000" pitchFamily="18" charset="-120"/>
            </a:endParaRPr>
          </a:p>
          <a:p>
            <a:r>
              <a:rPr lang="en-US" altLang="zh-TW" sz="2800" dirty="0">
                <a:ea typeface="PMingLiU" panose="02020500000000000000" pitchFamily="18" charset="-120"/>
              </a:rPr>
              <a:t>Another example: </a:t>
            </a:r>
            <a:r>
              <a:rPr lang="en-US" altLang="zh-TW" sz="2800" i="1" dirty="0">
                <a:ea typeface="PMingLiU" panose="02020500000000000000" pitchFamily="18" charset="-120"/>
              </a:rPr>
              <a:t>S</a:t>
            </a:r>
            <a:r>
              <a:rPr lang="en-US" altLang="zh-TW" sz="2800" dirty="0">
                <a:ea typeface="PMingLiU" panose="02020500000000000000" pitchFamily="18" charset="-120"/>
              </a:rPr>
              <a:t>=75 and </a:t>
            </a:r>
            <a:r>
              <a:rPr lang="en-US" altLang="zh-TW" sz="2800" i="1" dirty="0">
                <a:ea typeface="PMingLiU" panose="02020500000000000000" pitchFamily="18" charset="-120"/>
              </a:rPr>
              <a:t>N</a:t>
            </a:r>
            <a:r>
              <a:rPr lang="en-US" altLang="zh-TW" sz="2800" dirty="0">
                <a:ea typeface="PMingLiU" panose="02020500000000000000" pitchFamily="18" charset="-120"/>
              </a:rPr>
              <a:t>=100</a:t>
            </a:r>
          </a:p>
          <a:p>
            <a:pPr lvl="1"/>
            <a:r>
              <a:rPr lang="en-US" altLang="zh-TW" sz="2400" dirty="0">
                <a:ea typeface="PMingLiU" panose="02020500000000000000" pitchFamily="18" charset="-120"/>
              </a:rPr>
              <a:t>Estimated success rate: 75%</a:t>
            </a:r>
          </a:p>
          <a:p>
            <a:pPr lvl="1"/>
            <a:r>
              <a:rPr lang="en-US" altLang="zh-TW" sz="2400" dirty="0">
                <a:ea typeface="PMingLiU" panose="02020500000000000000" pitchFamily="18" charset="-120"/>
              </a:rPr>
              <a:t>With 80% confidence</a:t>
            </a:r>
            <a:r>
              <a:rPr lang="en-US" altLang="zh-TW" sz="2400" i="1" dirty="0">
                <a:ea typeface="PMingLiU" panose="02020500000000000000" pitchFamily="18" charset="-120"/>
              </a:rPr>
              <a:t> p</a:t>
            </a:r>
            <a:r>
              <a:rPr lang="en-US" altLang="zh-TW" sz="2400" dirty="0">
                <a:ea typeface="PMingLiU" panose="02020500000000000000" pitchFamily="18" charset="-120"/>
                <a:sym typeface="Symbol" pitchFamily="2" charset="2"/>
              </a:rPr>
              <a:t>[69.1,80.1]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25FD3-B3F1-607D-3DF6-863CF5E3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BDE11-3051-F54D-89D1-645FED71DAB2}" type="slidenum">
              <a:rPr lang="en-US" altLang="en-IT"/>
              <a:pPr/>
              <a:t>33</a:t>
            </a:fld>
            <a:endParaRPr lang="en-US" altLang="en-IT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1B4584FE-8B37-00C0-B111-0EEAA387DFB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TW">
                <a:ea typeface="PMingLiU" panose="02020500000000000000" pitchFamily="18" charset="-120"/>
              </a:rPr>
              <a:t>Confidence Interval for Normal</a:t>
            </a:r>
            <a:br>
              <a:rPr lang="en-US" altLang="zh-TW">
                <a:ea typeface="PMingLiU" panose="02020500000000000000" pitchFamily="18" charset="-120"/>
              </a:rPr>
            </a:br>
            <a:r>
              <a:rPr lang="en-US" altLang="zh-TW">
                <a:ea typeface="PMingLiU" panose="02020500000000000000" pitchFamily="18" charset="-120"/>
              </a:rPr>
              <a:t>Distribution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C76B51B6-9445-945F-E5EB-9E2700A16D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600200"/>
            <a:ext cx="8650288" cy="4532313"/>
          </a:xfrm>
        </p:spPr>
        <p:txBody>
          <a:bodyPr/>
          <a:lstStyle/>
          <a:p>
            <a:r>
              <a:rPr lang="en-US" altLang="zh-TW" sz="2800">
                <a:ea typeface="PMingLiU" panose="02020500000000000000" pitchFamily="18" charset="-120"/>
              </a:rPr>
              <a:t>For large enough </a:t>
            </a:r>
            <a:r>
              <a:rPr lang="en-US" altLang="zh-TW" sz="2800" i="1">
                <a:ea typeface="PMingLiU" panose="02020500000000000000" pitchFamily="18" charset="-120"/>
              </a:rPr>
              <a:t>N</a:t>
            </a:r>
            <a:r>
              <a:rPr lang="en-US" altLang="zh-TW" sz="2800">
                <a:ea typeface="PMingLiU" panose="02020500000000000000" pitchFamily="18" charset="-120"/>
              </a:rPr>
              <a:t>, </a:t>
            </a:r>
            <a:r>
              <a:rPr lang="en-US" altLang="zh-TW" sz="2800" i="1">
                <a:ea typeface="PMingLiU" panose="02020500000000000000" pitchFamily="18" charset="-120"/>
              </a:rPr>
              <a:t>p</a:t>
            </a:r>
            <a:r>
              <a:rPr lang="en-US" altLang="zh-TW" sz="2800">
                <a:ea typeface="PMingLiU" panose="02020500000000000000" pitchFamily="18" charset="-120"/>
              </a:rPr>
              <a:t> follows a normal distribution</a:t>
            </a:r>
          </a:p>
          <a:p>
            <a:r>
              <a:rPr lang="en-US" altLang="zh-TW" sz="2800">
                <a:ea typeface="PMingLiU" panose="02020500000000000000" pitchFamily="18" charset="-120"/>
              </a:rPr>
              <a:t>p can be modeled with a random variable X:</a:t>
            </a:r>
          </a:p>
          <a:p>
            <a:r>
              <a:rPr lang="en-US" altLang="zh-TW" sz="2800">
                <a:ea typeface="PMingLiU" panose="02020500000000000000" pitchFamily="18" charset="-120"/>
              </a:rPr>
              <a:t>c% confidence interval [-</a:t>
            </a:r>
            <a:r>
              <a:rPr lang="en-US" altLang="zh-TW" sz="2800" i="1">
                <a:ea typeface="PMingLiU" panose="02020500000000000000" pitchFamily="18" charset="-120"/>
              </a:rPr>
              <a:t>z </a:t>
            </a:r>
            <a:r>
              <a:rPr lang="en-US" altLang="zh-TW" sz="2800">
                <a:ea typeface="PMingLiU" panose="02020500000000000000" pitchFamily="18" charset="-120"/>
                <a:sym typeface="Symbol" pitchFamily="2" charset="2"/>
              </a:rPr>
              <a:t> </a:t>
            </a:r>
            <a:r>
              <a:rPr lang="en-US" altLang="zh-TW" sz="2800" i="1">
                <a:ea typeface="PMingLiU" panose="02020500000000000000" pitchFamily="18" charset="-120"/>
                <a:sym typeface="Symbol" pitchFamily="2" charset="2"/>
              </a:rPr>
              <a:t>X</a:t>
            </a:r>
            <a:r>
              <a:rPr lang="en-US" altLang="zh-TW" sz="2800">
                <a:ea typeface="PMingLiU" panose="02020500000000000000" pitchFamily="18" charset="-120"/>
                <a:sym typeface="Symbol" pitchFamily="2" charset="2"/>
              </a:rPr>
              <a:t>  </a:t>
            </a:r>
            <a:r>
              <a:rPr lang="en-US" altLang="zh-TW" sz="2800" i="1">
                <a:ea typeface="PMingLiU" panose="02020500000000000000" pitchFamily="18" charset="-120"/>
                <a:sym typeface="Symbol" pitchFamily="2" charset="2"/>
              </a:rPr>
              <a:t>z</a:t>
            </a:r>
            <a:r>
              <a:rPr lang="en-US" altLang="zh-TW" sz="2800">
                <a:ea typeface="PMingLiU" panose="02020500000000000000" pitchFamily="18" charset="-120"/>
                <a:sym typeface="Symbol" pitchFamily="2" charset="2"/>
              </a:rPr>
              <a:t>] for random variable X with 0 mean is given by:</a:t>
            </a:r>
          </a:p>
        </p:txBody>
      </p:sp>
      <p:graphicFrame>
        <p:nvGraphicFramePr>
          <p:cNvPr id="25605" name="Object 4">
            <a:extLst>
              <a:ext uri="{FF2B5EF4-FFF2-40B4-BE49-F238E27FC236}">
                <a16:creationId xmlns:a16="http://schemas.microsoft.com/office/drawing/2014/main" id="{5D2D7A83-DF64-AEC0-F53D-A7F565945A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876800"/>
          <a:ext cx="2286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666900" imgH="7607300" progId="Equation.3">
                  <p:embed/>
                </p:oleObj>
              </mc:Choice>
              <mc:Fallback>
                <p:oleObj name="Equation" r:id="rId3" imgW="52666900" imgH="7607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876800"/>
                        <a:ext cx="2286000" cy="330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5">
            <a:extLst>
              <a:ext uri="{FF2B5EF4-FFF2-40B4-BE49-F238E27FC236}">
                <a16:creationId xmlns:a16="http://schemas.microsoft.com/office/drawing/2014/main" id="{535A4726-5D54-3DA7-8758-7ED32A327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638800"/>
          <a:ext cx="4279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8602800" imgH="7899400" progId="Equation.3">
                  <p:embed/>
                </p:oleObj>
              </mc:Choice>
              <mc:Fallback>
                <p:oleObj name="Equation" r:id="rId5" imgW="98602800" imgH="789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638800"/>
                        <a:ext cx="4279900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7" name="Picture 5" descr="norm_conf">
            <a:extLst>
              <a:ext uri="{FF2B5EF4-FFF2-40B4-BE49-F238E27FC236}">
                <a16:creationId xmlns:a16="http://schemas.microsoft.com/office/drawing/2014/main" id="{077DA2D0-4697-9008-584B-8A58A5236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8" t="6569" b="12234"/>
          <a:stretch>
            <a:fillRect/>
          </a:stretch>
        </p:blipFill>
        <p:spPr bwMode="auto">
          <a:xfrm>
            <a:off x="5181600" y="3810000"/>
            <a:ext cx="38862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Text Box 7">
            <a:extLst>
              <a:ext uri="{FF2B5EF4-FFF2-40B4-BE49-F238E27FC236}">
                <a16:creationId xmlns:a16="http://schemas.microsoft.com/office/drawing/2014/main" id="{5335E9FE-2503-5D5A-E2CA-626168954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2766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IT" sz="2000" b="1">
                <a:latin typeface="Tahoma" panose="020B0604030504040204" pitchFamily="34" charset="0"/>
              </a:rPr>
              <a:t>c=Area = 1 - </a:t>
            </a:r>
            <a:r>
              <a:rPr lang="en-US" altLang="en-IT" sz="2000" b="1">
                <a:latin typeface="Tahoma" panose="020B0604030504040204" pitchFamily="34" charset="0"/>
                <a:sym typeface="Symbol" pitchFamily="2" charset="2"/>
              </a:rPr>
              <a:t></a:t>
            </a:r>
            <a:endParaRPr lang="en-US" altLang="en-IT" sz="2000" b="1">
              <a:latin typeface="Tahoma" panose="020B0604030504040204" pitchFamily="34" charset="0"/>
            </a:endParaRPr>
          </a:p>
        </p:txBody>
      </p:sp>
      <p:cxnSp>
        <p:nvCxnSpPr>
          <p:cNvPr id="25609" name="Straight Arrow Connector 9">
            <a:extLst>
              <a:ext uri="{FF2B5EF4-FFF2-40B4-BE49-F238E27FC236}">
                <a16:creationId xmlns:a16="http://schemas.microsoft.com/office/drawing/2014/main" id="{8245BB49-1D75-317F-78F6-A11C568DFC6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781800" y="3810000"/>
            <a:ext cx="914400" cy="4572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0" name="Line 8">
            <a:extLst>
              <a:ext uri="{FF2B5EF4-FFF2-40B4-BE49-F238E27FC236}">
                <a16:creationId xmlns:a16="http://schemas.microsoft.com/office/drawing/2014/main" id="{9739709B-1063-7AA3-8128-32AFF32BEE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5715000"/>
            <a:ext cx="304800" cy="838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25611" name="Text Box 9">
            <a:extLst>
              <a:ext uri="{FF2B5EF4-FFF2-40B4-BE49-F238E27FC236}">
                <a16:creationId xmlns:a16="http://schemas.microsoft.com/office/drawing/2014/main" id="{ADCCFA83-CEE3-2546-0530-9AA870A1B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6248400"/>
            <a:ext cx="106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altLang="en-IT" sz="2400" b="1">
                <a:latin typeface="Tahoma" panose="020B0604030504040204" pitchFamily="34" charset="0"/>
              </a:rPr>
              <a:t>-Z</a:t>
            </a:r>
            <a:r>
              <a:rPr lang="en-US" altLang="en-IT" sz="2400" b="1" baseline="-25000">
                <a:latin typeface="Tahoma" panose="020B0604030504040204" pitchFamily="34" charset="0"/>
                <a:sym typeface="Symbol" pitchFamily="2" charset="2"/>
              </a:rPr>
              <a:t>/2</a:t>
            </a:r>
            <a:endParaRPr lang="en-US" altLang="en-IT" sz="2400" b="1">
              <a:latin typeface="Tahoma" panose="020B0604030504040204" pitchFamily="34" charset="0"/>
            </a:endParaRPr>
          </a:p>
        </p:txBody>
      </p:sp>
      <p:sp>
        <p:nvSpPr>
          <p:cNvPr id="25612" name="Text Box 10">
            <a:extLst>
              <a:ext uri="{FF2B5EF4-FFF2-40B4-BE49-F238E27FC236}">
                <a16:creationId xmlns:a16="http://schemas.microsoft.com/office/drawing/2014/main" id="{D58EFAC4-E76B-0001-E4D3-16A2EAFE7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6248400"/>
            <a:ext cx="1447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altLang="en-IT" sz="2400" b="1">
                <a:latin typeface="Tahoma" panose="020B0604030504040204" pitchFamily="34" charset="0"/>
              </a:rPr>
              <a:t>Z</a:t>
            </a:r>
            <a:r>
              <a:rPr lang="en-US" altLang="en-IT" sz="2400" b="1" baseline="-25000">
                <a:latin typeface="Tahoma" panose="020B0604030504040204" pitchFamily="34" charset="0"/>
                <a:sym typeface="Symbol" pitchFamily="2" charset="2"/>
              </a:rPr>
              <a:t>1-  /2</a:t>
            </a:r>
          </a:p>
        </p:txBody>
      </p:sp>
      <p:sp>
        <p:nvSpPr>
          <p:cNvPr id="25613" name="Line 11">
            <a:extLst>
              <a:ext uri="{FF2B5EF4-FFF2-40B4-BE49-F238E27FC236}">
                <a16:creationId xmlns:a16="http://schemas.microsoft.com/office/drawing/2014/main" id="{696DBF93-1652-BB6B-D8D3-84ECEDEB964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48600" y="5791200"/>
            <a:ext cx="3048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T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A69A3-2281-E5AC-E347-93BF32E62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1FAB4-9677-7842-99A4-933C7C9B5296}" type="slidenum">
              <a:rPr lang="en-US" altLang="en-IT"/>
              <a:pPr/>
              <a:t>34</a:t>
            </a:fld>
            <a:endParaRPr lang="en-US" altLang="en-IT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A273ED59-2161-4BD8-C771-FFBCF89952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 anchor="b"/>
          <a:lstStyle/>
          <a:p>
            <a:r>
              <a:rPr lang="en-US" altLang="zh-TW" dirty="0">
                <a:ea typeface="PMingLiU" panose="02020500000000000000" pitchFamily="18" charset="-120"/>
              </a:rPr>
              <a:t>Transforming </a:t>
            </a:r>
            <a:r>
              <a:rPr lang="en-US" altLang="zh-TW" i="1" dirty="0">
                <a:ea typeface="PMingLiU" panose="02020500000000000000" pitchFamily="18" charset="-120"/>
              </a:rPr>
              <a:t>f</a:t>
            </a:r>
            <a:endParaRPr lang="en-US" altLang="zh-TW" dirty="0">
              <a:ea typeface="PMingLiU" panose="02020500000000000000" pitchFamily="18" charset="-120"/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71F6952-F756-D4BB-CF1E-E9F6B15756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295400"/>
            <a:ext cx="9144000" cy="4830763"/>
          </a:xfrm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Transformed value for </a:t>
            </a:r>
            <a:r>
              <a:rPr lang="en-US" altLang="zh-TW" i="1" dirty="0">
                <a:ea typeface="PMingLiU" panose="02020500000000000000" pitchFamily="18" charset="-120"/>
              </a:rPr>
              <a:t>f:</a:t>
            </a:r>
          </a:p>
          <a:p>
            <a:pPr>
              <a:buFontTx/>
              <a:buNone/>
            </a:pPr>
            <a:r>
              <a:rPr lang="en-US" altLang="zh-TW" dirty="0">
                <a:ea typeface="PMingLiU" panose="02020500000000000000" pitchFamily="18" charset="-120"/>
              </a:rPr>
              <a:t>	</a:t>
            </a:r>
            <a:r>
              <a:rPr lang="en-US" altLang="zh-TW" sz="2800" dirty="0">
                <a:ea typeface="PMingLiU" panose="02020500000000000000" pitchFamily="18" charset="-120"/>
              </a:rPr>
              <a:t>(i.e. subtract the mean and divide by the </a:t>
            </a:r>
            <a:r>
              <a:rPr lang="en-US" altLang="zh-TW" sz="2800" i="1" dirty="0">
                <a:ea typeface="PMingLiU" panose="02020500000000000000" pitchFamily="18" charset="-120"/>
              </a:rPr>
              <a:t>standard deviation</a:t>
            </a:r>
            <a:r>
              <a:rPr lang="en-US" altLang="zh-TW" sz="2800" dirty="0">
                <a:ea typeface="PMingLiU" panose="02020500000000000000" pitchFamily="18" charset="-120"/>
              </a:rPr>
              <a:t>)</a:t>
            </a:r>
          </a:p>
          <a:p>
            <a:r>
              <a:rPr lang="en-US" altLang="zh-TW" dirty="0">
                <a:ea typeface="PMingLiU" panose="02020500000000000000" pitchFamily="18" charset="-120"/>
              </a:rPr>
              <a:t>Resulting equation:</a:t>
            </a:r>
          </a:p>
          <a:p>
            <a:endParaRPr lang="en-US" altLang="zh-TW" dirty="0">
              <a:ea typeface="PMingLiU" panose="02020500000000000000" pitchFamily="18" charset="-120"/>
            </a:endParaRPr>
          </a:p>
          <a:p>
            <a:endParaRPr lang="en-US" altLang="zh-TW" dirty="0">
              <a:ea typeface="PMingLiU" panose="02020500000000000000" pitchFamily="18" charset="-120"/>
            </a:endParaRPr>
          </a:p>
          <a:p>
            <a:r>
              <a:rPr lang="en-US" altLang="zh-TW" dirty="0">
                <a:ea typeface="PMingLiU" panose="02020500000000000000" pitchFamily="18" charset="-120"/>
              </a:rPr>
              <a:t>Solving for </a:t>
            </a:r>
            <a:r>
              <a:rPr lang="en-US" altLang="zh-TW" i="1" dirty="0">
                <a:ea typeface="PMingLiU" panose="02020500000000000000" pitchFamily="18" charset="-120"/>
              </a:rPr>
              <a:t>p</a:t>
            </a:r>
            <a:r>
              <a:rPr lang="en-US" altLang="zh-TW" dirty="0">
                <a:ea typeface="PMingLiU" panose="02020500000000000000" pitchFamily="18" charset="-120"/>
              </a:rPr>
              <a:t>:</a:t>
            </a:r>
          </a:p>
        </p:txBody>
      </p:sp>
      <p:graphicFrame>
        <p:nvGraphicFramePr>
          <p:cNvPr id="30725" name="Object 4">
            <a:extLst>
              <a:ext uri="{FF2B5EF4-FFF2-40B4-BE49-F238E27FC236}">
                <a16:creationId xmlns:a16="http://schemas.microsoft.com/office/drawing/2014/main" id="{615592A8-D5A6-0CA3-3EB4-9EF40C6363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007609"/>
              </p:ext>
            </p:extLst>
          </p:nvPr>
        </p:nvGraphicFramePr>
        <p:xfrm>
          <a:off x="5562600" y="1098550"/>
          <a:ext cx="1689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912800" imgH="18427700" progId="Equation.3">
                  <p:embed/>
                </p:oleObj>
              </mc:Choice>
              <mc:Fallback>
                <p:oleObj name="Equation" r:id="rId3" imgW="38912800" imgH="18427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098550"/>
                        <a:ext cx="16891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5">
            <a:extLst>
              <a:ext uri="{FF2B5EF4-FFF2-40B4-BE49-F238E27FC236}">
                <a16:creationId xmlns:a16="http://schemas.microsoft.com/office/drawing/2014/main" id="{CBCBD0E6-44F9-BC99-1F01-7C5F82F6E8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292213"/>
              </p:ext>
            </p:extLst>
          </p:nvPr>
        </p:nvGraphicFramePr>
        <p:xfrm>
          <a:off x="1905000" y="3710781"/>
          <a:ext cx="3797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7477600" imgH="19900900" progId="Equation.3">
                  <p:embed/>
                </p:oleObj>
              </mc:Choice>
              <mc:Fallback>
                <p:oleObj name="Equation" r:id="rId5" imgW="87477600" imgH="19900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710781"/>
                        <a:ext cx="3797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6">
            <a:extLst>
              <a:ext uri="{FF2B5EF4-FFF2-40B4-BE49-F238E27FC236}">
                <a16:creationId xmlns:a16="http://schemas.microsoft.com/office/drawing/2014/main" id="{529EB32B-D531-31B7-5428-87D5B111F2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704196"/>
              </p:ext>
            </p:extLst>
          </p:nvPr>
        </p:nvGraphicFramePr>
        <p:xfrm>
          <a:off x="1600200" y="5400065"/>
          <a:ext cx="46482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4947800" imgH="12293600" progId="Equation.3">
                  <p:embed/>
                </p:oleObj>
              </mc:Choice>
              <mc:Fallback>
                <p:oleObj name="Equation" r:id="rId7" imgW="64947800" imgH="12293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00065"/>
                        <a:ext cx="46482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1DF25-B2A4-9032-35D8-C13ECC32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06AE-FFFD-D147-AD3F-349058C69BD3}" type="slidenum">
              <a:rPr lang="en-US" altLang="en-IT"/>
              <a:pPr/>
              <a:t>35</a:t>
            </a:fld>
            <a:endParaRPr lang="en-US" altLang="en-IT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244DC9C5-9710-B823-582D-AA001FFC7D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066800" y="274637"/>
            <a:ext cx="8229600" cy="1143000"/>
          </a:xfrm>
        </p:spPr>
        <p:txBody>
          <a:bodyPr anchor="b"/>
          <a:lstStyle/>
          <a:p>
            <a:r>
              <a:rPr lang="en-US" altLang="en-IT" dirty="0"/>
              <a:t>Confidence Interval for Accuracy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051ECF6-6CC9-3633-17E6-A0537893EA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IT" sz="2400"/>
              <a:t>Consider a model that produces an accuracy of 80% when evaluated on 100 test instances:</a:t>
            </a:r>
          </a:p>
          <a:p>
            <a:pPr lvl="1"/>
            <a:r>
              <a:rPr lang="en-US" altLang="en-IT" sz="2400"/>
              <a:t>N=100, acc = 0.8</a:t>
            </a:r>
          </a:p>
          <a:p>
            <a:pPr lvl="1"/>
            <a:r>
              <a:rPr lang="en-US" altLang="en-IT" sz="2400"/>
              <a:t>Let 1-</a:t>
            </a:r>
            <a:r>
              <a:rPr lang="en-US" altLang="en-IT" sz="2400">
                <a:sym typeface="Symbol" pitchFamily="2" charset="2"/>
              </a:rPr>
              <a:t> = 0.95 (95% confidence)</a:t>
            </a:r>
          </a:p>
          <a:p>
            <a:pPr lvl="1"/>
            <a:r>
              <a:rPr lang="en-US" altLang="en-IT" sz="2400">
                <a:sym typeface="Symbol" pitchFamily="2" charset="2"/>
              </a:rPr>
              <a:t>From probability table, Z</a:t>
            </a:r>
            <a:r>
              <a:rPr lang="en-US" altLang="en-IT" sz="2400" baseline="-25000">
                <a:sym typeface="Symbol" pitchFamily="2" charset="2"/>
              </a:rPr>
              <a:t>/2</a:t>
            </a:r>
            <a:r>
              <a:rPr lang="en-US" altLang="en-IT" sz="2400">
                <a:sym typeface="Symbol" pitchFamily="2" charset="2"/>
              </a:rPr>
              <a:t>=1.96</a:t>
            </a:r>
            <a:r>
              <a:rPr lang="en-US" altLang="en-IT">
                <a:sym typeface="Symbol" pitchFamily="2" charset="2"/>
              </a:rPr>
              <a:t> 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IT"/>
          </a:p>
        </p:txBody>
      </p:sp>
      <p:graphicFrame>
        <p:nvGraphicFramePr>
          <p:cNvPr id="27703" name="Group 55">
            <a:extLst>
              <a:ext uri="{FF2B5EF4-FFF2-40B4-BE49-F238E27FC236}">
                <a16:creationId xmlns:a16="http://schemas.microsoft.com/office/drawing/2014/main" id="{7547898E-CF72-1799-5AE8-6EF5E4AE2BEC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3048000"/>
          <a:ext cx="1981200" cy="28956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01384256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808207707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IT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1-</a:t>
                      </a:r>
                      <a:r>
                        <a:rPr kumimoji="0" lang="en-US" altLang="en-IT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sym typeface="Symbol" pitchFamily="2" charset="2"/>
                        </a:rPr>
                        <a:t></a:t>
                      </a:r>
                      <a:endParaRPr kumimoji="0" lang="en-US" altLang="en-IT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IT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973142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IT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IT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908207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IT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IT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928362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IT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0.95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IT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1.96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765096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IT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IT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090680"/>
                  </a:ext>
                </a:extLst>
              </a:tr>
            </a:tbl>
          </a:graphicData>
        </a:graphic>
      </p:graphicFrame>
      <p:sp>
        <p:nvSpPr>
          <p:cNvPr id="27672" name="Line 24">
            <a:extLst>
              <a:ext uri="{FF2B5EF4-FFF2-40B4-BE49-F238E27FC236}">
                <a16:creationId xmlns:a16="http://schemas.microsoft.com/office/drawing/2014/main" id="{4C0DD768-7EF1-B11F-9BBE-0151E4DF7D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114800"/>
            <a:ext cx="1066800" cy="762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T"/>
          </a:p>
        </p:txBody>
      </p:sp>
      <p:graphicFrame>
        <p:nvGraphicFramePr>
          <p:cNvPr id="27706" name="Group 58">
            <a:extLst>
              <a:ext uri="{FF2B5EF4-FFF2-40B4-BE49-F238E27FC236}">
                <a16:creationId xmlns:a16="http://schemas.microsoft.com/office/drawing/2014/main" id="{F3A686A0-C412-5409-EE6E-FD34DCE72313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4495800"/>
          <a:ext cx="6096000" cy="2019300"/>
        </p:xfrm>
        <a:graphic>
          <a:graphicData uri="http://schemas.openxmlformats.org/drawingml/2006/table">
            <a:tbl>
              <a:tblPr/>
              <a:tblGrid>
                <a:gridCol w="1282700">
                  <a:extLst>
                    <a:ext uri="{9D8B030D-6E8A-4147-A177-3AD203B41FA5}">
                      <a16:colId xmlns:a16="http://schemas.microsoft.com/office/drawing/2014/main" val="1243890520"/>
                    </a:ext>
                  </a:extLst>
                </a:gridCol>
                <a:gridCol w="963613">
                  <a:extLst>
                    <a:ext uri="{9D8B030D-6E8A-4147-A177-3AD203B41FA5}">
                      <a16:colId xmlns:a16="http://schemas.microsoft.com/office/drawing/2014/main" val="2477557609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271441094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932047850"/>
                    </a:ext>
                  </a:extLst>
                </a:gridCol>
                <a:gridCol w="963612">
                  <a:extLst>
                    <a:ext uri="{9D8B030D-6E8A-4147-A177-3AD203B41FA5}">
                      <a16:colId xmlns:a16="http://schemas.microsoft.com/office/drawing/2014/main" val="3149208116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3645952398"/>
                    </a:ext>
                  </a:extLst>
                </a:gridCol>
              </a:tblGrid>
              <a:tr h="67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I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134162"/>
                  </a:ext>
                </a:extLst>
              </a:tr>
              <a:tr h="67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p(lower)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0.711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0.763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0.774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423526"/>
                  </a:ext>
                </a:extLst>
              </a:tr>
              <a:tr h="67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p(upper)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0.888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0.866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0.833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0.824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0.811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905375"/>
                  </a:ext>
                </a:extLst>
              </a:tr>
            </a:tbl>
          </a:graphicData>
        </a:graphic>
      </p:graphicFrame>
      <p:pic>
        <p:nvPicPr>
          <p:cNvPr id="2050" name="Picture 2" descr="Accuracy vs. precision vs. recall in machine learning ...">
            <a:extLst>
              <a:ext uri="{FF2B5EF4-FFF2-40B4-BE49-F238E27FC236}">
                <a16:creationId xmlns:a16="http://schemas.microsoft.com/office/drawing/2014/main" id="{B96AD9A5-6899-9E58-34B1-A6EED40617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0" t="33313" r="12121" b="22550"/>
          <a:stretch/>
        </p:blipFill>
        <p:spPr bwMode="auto">
          <a:xfrm>
            <a:off x="5984631" y="571729"/>
            <a:ext cx="3106615" cy="9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503D5-FC84-12B4-C50F-FD0A115D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6392-74DD-B942-8D06-E551F7037351}" type="slidenum">
              <a:rPr lang="en-US" altLang="en-IT"/>
              <a:pPr/>
              <a:t>36</a:t>
            </a:fld>
            <a:endParaRPr lang="en-US" altLang="en-IT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2D770216-70AB-659A-351D-9D75425B59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TW">
                <a:ea typeface="PMingLiU" panose="02020500000000000000" pitchFamily="18" charset="-120"/>
              </a:rPr>
              <a:t>Confidence limits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C354B0C8-5A97-B331-CCE8-65611CD9B1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TW" sz="2400" dirty="0">
                <a:ea typeface="PMingLiU" panose="02020500000000000000" pitchFamily="18" charset="-120"/>
              </a:rPr>
              <a:t>Confidence limits for the normal distribution with 0 mean and a variance of 1:</a:t>
            </a:r>
          </a:p>
          <a:p>
            <a:endParaRPr lang="en-US" altLang="zh-TW" sz="2400" dirty="0">
              <a:ea typeface="PMingLiU" panose="02020500000000000000" pitchFamily="18" charset="-120"/>
            </a:endParaRPr>
          </a:p>
          <a:p>
            <a:endParaRPr lang="en-US" altLang="zh-TW" sz="2400" dirty="0">
              <a:ea typeface="PMingLiU" panose="02020500000000000000" pitchFamily="18" charset="-120"/>
            </a:endParaRPr>
          </a:p>
          <a:p>
            <a:r>
              <a:rPr lang="en-US" altLang="zh-TW" sz="2400" dirty="0">
                <a:ea typeface="PMingLiU" panose="02020500000000000000" pitchFamily="18" charset="-120"/>
              </a:rPr>
              <a:t>Thus:</a:t>
            </a:r>
          </a:p>
          <a:p>
            <a:endParaRPr lang="en-US" altLang="zh-TW" sz="2400" dirty="0">
              <a:ea typeface="PMingLiU" panose="02020500000000000000" pitchFamily="18" charset="-120"/>
            </a:endParaRPr>
          </a:p>
          <a:p>
            <a:endParaRPr lang="en-US" altLang="zh-TW" sz="2400" dirty="0">
              <a:ea typeface="PMingLiU" panose="02020500000000000000" pitchFamily="18" charset="-120"/>
            </a:endParaRPr>
          </a:p>
          <a:p>
            <a:endParaRPr lang="en-US" altLang="zh-TW" sz="2400" dirty="0">
              <a:ea typeface="PMingLiU" panose="02020500000000000000" pitchFamily="18" charset="-120"/>
            </a:endParaRPr>
          </a:p>
          <a:p>
            <a:endParaRPr lang="en-US" altLang="zh-TW" sz="2400" dirty="0">
              <a:ea typeface="PMingLiU" panose="02020500000000000000" pitchFamily="18" charset="-120"/>
            </a:endParaRPr>
          </a:p>
          <a:p>
            <a:r>
              <a:rPr lang="en-US" altLang="zh-TW" sz="2400" dirty="0">
                <a:ea typeface="PMingLiU" panose="02020500000000000000" pitchFamily="18" charset="-120"/>
              </a:rPr>
              <a:t>To use this, We have to reduce our random variable </a:t>
            </a:r>
            <a:r>
              <a:rPr lang="en-US" altLang="zh-TW" sz="2400" i="1" dirty="0">
                <a:ea typeface="PMingLiU" panose="02020500000000000000" pitchFamily="18" charset="-120"/>
              </a:rPr>
              <a:t>p</a:t>
            </a:r>
            <a:r>
              <a:rPr lang="en-US" altLang="zh-TW" sz="2400" dirty="0">
                <a:ea typeface="PMingLiU" panose="02020500000000000000" pitchFamily="18" charset="-120"/>
              </a:rPr>
              <a:t> to have 0 mean and unit variance</a:t>
            </a:r>
          </a:p>
        </p:txBody>
      </p:sp>
      <p:graphicFrame>
        <p:nvGraphicFramePr>
          <p:cNvPr id="344092" name="Group 28">
            <a:extLst>
              <a:ext uri="{FF2B5EF4-FFF2-40B4-BE49-F238E27FC236}">
                <a16:creationId xmlns:a16="http://schemas.microsoft.com/office/drawing/2014/main" id="{675F5F95-C352-24BD-0350-D1EF775F328E}"/>
              </a:ext>
            </a:extLst>
          </p:cNvPr>
          <p:cNvGraphicFramePr>
            <a:graphicFrameLocks noGrp="1"/>
          </p:cNvGraphicFramePr>
          <p:nvPr/>
        </p:nvGraphicFramePr>
        <p:xfrm>
          <a:off x="5715000" y="2590800"/>
          <a:ext cx="1981200" cy="268224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15282878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671942208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Pr[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sym typeface="Symbol" pitchFamily="2" charset="2"/>
                        </a:rPr>
                        <a:t>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sym typeface="Symbol" pitchFamily="2" charset="2"/>
                        </a:rPr>
                        <a:t>z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sym typeface="Symbol" pitchFamily="2" charset="2"/>
                        </a:rPr>
                        <a:t>]</a:t>
                      </a:r>
                      <a:endParaRPr kumimoji="0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926236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0.1%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3.09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08198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0.5%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2.58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226627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2.33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649778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1.65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421935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1.28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60011"/>
                  </a:ext>
                </a:extLst>
              </a:tr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20%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0.84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558966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40%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384532"/>
                  </a:ext>
                </a:extLst>
              </a:tr>
            </a:tbl>
          </a:graphicData>
        </a:graphic>
      </p:graphicFrame>
      <p:graphicFrame>
        <p:nvGraphicFramePr>
          <p:cNvPr id="28700" name="Object 27">
            <a:extLst>
              <a:ext uri="{FF2B5EF4-FFF2-40B4-BE49-F238E27FC236}">
                <a16:creationId xmlns:a16="http://schemas.microsoft.com/office/drawing/2014/main" id="{E6FC14F2-4C6F-6CEC-096A-4C09494049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352800"/>
          <a:ext cx="3416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701900" imgH="7607300" progId="Equation.3">
                  <p:embed/>
                </p:oleObj>
              </mc:Choice>
              <mc:Fallback>
                <p:oleObj name="Equation" r:id="rId3" imgW="78701900" imgH="76073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52800"/>
                        <a:ext cx="3416300" cy="330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31B3A-75CC-6615-81BA-88526E05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817E1-F23E-1D43-8CF9-F95F3EEAD0D5}" type="slidenum">
              <a:rPr lang="en-US" altLang="en-IT"/>
              <a:pPr/>
              <a:t>37</a:t>
            </a:fld>
            <a:endParaRPr lang="en-US" altLang="en-IT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638B1BED-9BA4-017A-3B96-6703FC9BD6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TW">
                <a:ea typeface="PMingLiU" panose="02020500000000000000" pitchFamily="18" charset="-120"/>
              </a:rPr>
              <a:t>Examples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C0A39647-4E56-0712-240A-4F9668CD45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i="1" dirty="0">
                <a:ea typeface="PMingLiU" panose="02020500000000000000" pitchFamily="18" charset="-120"/>
              </a:rPr>
              <a:t>f</a:t>
            </a:r>
            <a:r>
              <a:rPr lang="en-US" altLang="zh-TW" dirty="0">
                <a:ea typeface="PMingLiU" panose="02020500000000000000" pitchFamily="18" charset="-120"/>
              </a:rPr>
              <a:t>=75%, </a:t>
            </a:r>
            <a:r>
              <a:rPr lang="en-US" altLang="zh-TW" i="1" dirty="0">
                <a:ea typeface="PMingLiU" panose="02020500000000000000" pitchFamily="18" charset="-120"/>
              </a:rPr>
              <a:t>N</a:t>
            </a:r>
            <a:r>
              <a:rPr lang="en-US" altLang="zh-TW" dirty="0">
                <a:ea typeface="PMingLiU" panose="02020500000000000000" pitchFamily="18" charset="-120"/>
              </a:rPr>
              <a:t>=1000, </a:t>
            </a:r>
            <a:r>
              <a:rPr lang="en-US" altLang="zh-TW" i="1" dirty="0">
                <a:ea typeface="PMingLiU" panose="02020500000000000000" pitchFamily="18" charset="-120"/>
              </a:rPr>
              <a:t>c</a:t>
            </a:r>
            <a:r>
              <a:rPr lang="en-US" altLang="zh-TW" dirty="0">
                <a:ea typeface="PMingLiU" panose="02020500000000000000" pitchFamily="18" charset="-120"/>
              </a:rPr>
              <a:t>=80% (so that </a:t>
            </a:r>
            <a:r>
              <a:rPr lang="en-US" altLang="zh-TW" i="1" dirty="0">
                <a:ea typeface="PMingLiU" panose="02020500000000000000" pitchFamily="18" charset="-120"/>
              </a:rPr>
              <a:t>z=</a:t>
            </a:r>
            <a:r>
              <a:rPr lang="en-US" altLang="zh-TW" dirty="0">
                <a:ea typeface="PMingLiU" panose="02020500000000000000" pitchFamily="18" charset="-120"/>
              </a:rPr>
              <a:t>1.28):</a:t>
            </a:r>
          </a:p>
          <a:p>
            <a:pPr>
              <a:lnSpc>
                <a:spcPct val="90000"/>
              </a:lnSpc>
            </a:pPr>
            <a:endParaRPr lang="en-US" altLang="zh-TW" dirty="0">
              <a:ea typeface="PMingLiU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i="1" dirty="0">
                <a:ea typeface="PMingLiU" panose="02020500000000000000" pitchFamily="18" charset="-120"/>
              </a:rPr>
              <a:t>f</a:t>
            </a:r>
            <a:r>
              <a:rPr lang="en-US" altLang="zh-TW" dirty="0">
                <a:ea typeface="PMingLiU" panose="02020500000000000000" pitchFamily="18" charset="-120"/>
              </a:rPr>
              <a:t>=75%, </a:t>
            </a:r>
            <a:r>
              <a:rPr lang="en-US" altLang="zh-TW" i="1" dirty="0">
                <a:ea typeface="PMingLiU" panose="02020500000000000000" pitchFamily="18" charset="-120"/>
              </a:rPr>
              <a:t>N</a:t>
            </a:r>
            <a:r>
              <a:rPr lang="en-US" altLang="zh-TW" dirty="0">
                <a:ea typeface="PMingLiU" panose="02020500000000000000" pitchFamily="18" charset="-120"/>
              </a:rPr>
              <a:t>=100, </a:t>
            </a:r>
            <a:r>
              <a:rPr lang="en-US" altLang="zh-TW" i="1" dirty="0">
                <a:ea typeface="PMingLiU" panose="02020500000000000000" pitchFamily="18" charset="-120"/>
              </a:rPr>
              <a:t>c</a:t>
            </a:r>
            <a:r>
              <a:rPr lang="en-US" altLang="zh-TW" dirty="0">
                <a:ea typeface="PMingLiU" panose="02020500000000000000" pitchFamily="18" charset="-120"/>
              </a:rPr>
              <a:t>=80% (so that </a:t>
            </a:r>
            <a:r>
              <a:rPr lang="en-US" altLang="zh-TW" i="1" dirty="0">
                <a:ea typeface="PMingLiU" panose="02020500000000000000" pitchFamily="18" charset="-120"/>
              </a:rPr>
              <a:t>z=</a:t>
            </a:r>
            <a:r>
              <a:rPr lang="en-US" altLang="zh-TW" dirty="0">
                <a:ea typeface="PMingLiU" panose="02020500000000000000" pitchFamily="18" charset="-120"/>
              </a:rPr>
              <a:t>1.28):</a:t>
            </a:r>
          </a:p>
          <a:p>
            <a:pPr>
              <a:lnSpc>
                <a:spcPct val="90000"/>
              </a:lnSpc>
            </a:pPr>
            <a:endParaRPr lang="en-US" altLang="zh-TW" dirty="0">
              <a:ea typeface="PMingLiU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dirty="0">
              <a:ea typeface="PMingLiU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dirty="0">
                <a:ea typeface="PMingLiU" panose="02020500000000000000" pitchFamily="18" charset="-120"/>
              </a:rPr>
              <a:t>Note that normal distribution assumption is only valid for large </a:t>
            </a:r>
            <a:r>
              <a:rPr lang="en-US" altLang="zh-TW" i="1" dirty="0">
                <a:ea typeface="PMingLiU" panose="02020500000000000000" pitchFamily="18" charset="-120"/>
              </a:rPr>
              <a:t>N </a:t>
            </a:r>
            <a:r>
              <a:rPr lang="en-US" altLang="zh-TW" dirty="0">
                <a:ea typeface="PMingLiU" panose="02020500000000000000" pitchFamily="18" charset="-120"/>
              </a:rPr>
              <a:t>(i.e. </a:t>
            </a:r>
            <a:r>
              <a:rPr lang="en-US" altLang="zh-TW" i="1" dirty="0">
                <a:ea typeface="PMingLiU" panose="02020500000000000000" pitchFamily="18" charset="-120"/>
              </a:rPr>
              <a:t>N</a:t>
            </a:r>
            <a:r>
              <a:rPr lang="en-US" altLang="zh-TW" dirty="0">
                <a:ea typeface="PMingLiU" panose="02020500000000000000" pitchFamily="18" charset="-120"/>
              </a:rPr>
              <a:t> &gt; 100)</a:t>
            </a:r>
          </a:p>
          <a:p>
            <a:pPr>
              <a:lnSpc>
                <a:spcPct val="90000"/>
              </a:lnSpc>
            </a:pPr>
            <a:endParaRPr lang="en-US" altLang="zh-TW" i="1" dirty="0">
              <a:ea typeface="PMingLiU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i="1" dirty="0">
                <a:ea typeface="PMingLiU" panose="02020500000000000000" pitchFamily="18" charset="-120"/>
              </a:rPr>
              <a:t>f</a:t>
            </a:r>
            <a:r>
              <a:rPr lang="en-US" altLang="zh-TW" dirty="0">
                <a:ea typeface="PMingLiU" panose="02020500000000000000" pitchFamily="18" charset="-120"/>
              </a:rPr>
              <a:t>=75%, </a:t>
            </a:r>
            <a:r>
              <a:rPr lang="en-US" altLang="zh-TW" i="1" dirty="0">
                <a:ea typeface="PMingLiU" panose="02020500000000000000" pitchFamily="18" charset="-120"/>
              </a:rPr>
              <a:t>N</a:t>
            </a:r>
            <a:r>
              <a:rPr lang="en-US" altLang="zh-TW" dirty="0">
                <a:ea typeface="PMingLiU" panose="02020500000000000000" pitchFamily="18" charset="-120"/>
              </a:rPr>
              <a:t>=10, </a:t>
            </a:r>
            <a:r>
              <a:rPr lang="en-US" altLang="zh-TW" i="1" dirty="0">
                <a:ea typeface="PMingLiU" panose="02020500000000000000" pitchFamily="18" charset="-120"/>
              </a:rPr>
              <a:t>c</a:t>
            </a:r>
            <a:r>
              <a:rPr lang="en-US" altLang="zh-TW" dirty="0">
                <a:ea typeface="PMingLiU" panose="02020500000000000000" pitchFamily="18" charset="-120"/>
              </a:rPr>
              <a:t>=80% (so that </a:t>
            </a:r>
            <a:r>
              <a:rPr lang="en-US" altLang="zh-TW" i="1" dirty="0">
                <a:ea typeface="PMingLiU" panose="02020500000000000000" pitchFamily="18" charset="-120"/>
              </a:rPr>
              <a:t>z=</a:t>
            </a:r>
            <a:r>
              <a:rPr lang="en-US" altLang="zh-TW" dirty="0">
                <a:ea typeface="PMingLiU" panose="02020500000000000000" pitchFamily="18" charset="-120"/>
              </a:rPr>
              <a:t>1.28):</a:t>
            </a:r>
          </a:p>
          <a:p>
            <a:pPr>
              <a:lnSpc>
                <a:spcPct val="90000"/>
              </a:lnSpc>
            </a:pPr>
            <a:endParaRPr lang="en-US" altLang="zh-TW" dirty="0">
              <a:ea typeface="PMingLiU" panose="02020500000000000000" pitchFamily="18" charset="-120"/>
            </a:endParaRPr>
          </a:p>
          <a:p>
            <a:pPr>
              <a:lnSpc>
                <a:spcPct val="90000"/>
              </a:lnSpc>
            </a:pPr>
            <a:endParaRPr lang="zh-TW" altLang="en-US" dirty="0">
              <a:ea typeface="PMingLiU" panose="02020500000000000000" pitchFamily="18" charset="-120"/>
            </a:endParaRPr>
          </a:p>
        </p:txBody>
      </p:sp>
      <p:graphicFrame>
        <p:nvGraphicFramePr>
          <p:cNvPr id="32773" name="Object 4">
            <a:extLst>
              <a:ext uri="{FF2B5EF4-FFF2-40B4-BE49-F238E27FC236}">
                <a16:creationId xmlns:a16="http://schemas.microsoft.com/office/drawing/2014/main" id="{E45B2B72-CB2F-557B-29C4-0DB3922921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209800"/>
          <a:ext cx="196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351700" imgH="7315200" progId="Equation.3">
                  <p:embed/>
                </p:oleObj>
              </mc:Choice>
              <mc:Fallback>
                <p:oleObj name="Equation" r:id="rId3" imgW="45351700" imgH="7315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209800"/>
                        <a:ext cx="1968500" cy="317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5">
            <a:extLst>
              <a:ext uri="{FF2B5EF4-FFF2-40B4-BE49-F238E27FC236}">
                <a16:creationId xmlns:a16="http://schemas.microsoft.com/office/drawing/2014/main" id="{B13495E6-A963-89DE-1A32-0AE5B20FDF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352800"/>
          <a:ext cx="1917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4183300" imgH="7315200" progId="Equation.3">
                  <p:embed/>
                </p:oleObj>
              </mc:Choice>
              <mc:Fallback>
                <p:oleObj name="Equation" r:id="rId5" imgW="44183300" imgH="7315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352800"/>
                        <a:ext cx="1917700" cy="317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6">
            <a:extLst>
              <a:ext uri="{FF2B5EF4-FFF2-40B4-BE49-F238E27FC236}">
                <a16:creationId xmlns:a16="http://schemas.microsoft.com/office/drawing/2014/main" id="{76C15FCC-A132-5D4C-71F2-E6F132F3EF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130864"/>
              </p:ext>
            </p:extLst>
          </p:nvPr>
        </p:nvGraphicFramePr>
        <p:xfrm>
          <a:off x="3374292" y="6369722"/>
          <a:ext cx="1943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767500" imgH="7315200" progId="Equation.3">
                  <p:embed/>
                </p:oleObj>
              </mc:Choice>
              <mc:Fallback>
                <p:oleObj name="Equation" r:id="rId7" imgW="44767500" imgH="7315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4292" y="6369722"/>
                        <a:ext cx="1943100" cy="317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2AE1D-82CF-6DB4-B82E-3B9FA362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EAA8E-C837-0A46-9B95-16BB503F86F6}" type="slidenum">
              <a:rPr lang="en-US" altLang="en-IT"/>
              <a:pPr/>
              <a:t>38</a:t>
            </a:fld>
            <a:endParaRPr lang="en-US" altLang="en-IT"/>
          </a:p>
        </p:txBody>
      </p:sp>
      <p:sp>
        <p:nvSpPr>
          <p:cNvPr id="34818" name="Title 1">
            <a:extLst>
              <a:ext uri="{FF2B5EF4-FFF2-40B4-BE49-F238E27FC236}">
                <a16:creationId xmlns:a16="http://schemas.microsoft.com/office/drawing/2014/main" id="{23CB171F-69F0-6E6D-448A-36C9058D5B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00" y="-76200"/>
            <a:ext cx="8229600" cy="762000"/>
          </a:xfrm>
        </p:spPr>
        <p:txBody>
          <a:bodyPr anchor="b"/>
          <a:lstStyle/>
          <a:p>
            <a:r>
              <a:rPr lang="en-US" altLang="en-IT" dirty="0"/>
              <a:t>Implications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BCC1EC6F-AC0B-852E-AED4-181025120A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8954" y="685800"/>
            <a:ext cx="8991600" cy="5254625"/>
          </a:xfrm>
        </p:spPr>
        <p:txBody>
          <a:bodyPr/>
          <a:lstStyle/>
          <a:p>
            <a:r>
              <a:rPr lang="en-US" altLang="en-IT" sz="2400" dirty="0"/>
              <a:t>First, the more </a:t>
            </a:r>
            <a:r>
              <a:rPr lang="en-US" altLang="en-IT" sz="2400" b="1" u="sng" dirty="0"/>
              <a:t>test</a:t>
            </a:r>
            <a:r>
              <a:rPr lang="en-US" altLang="en-IT" sz="2400" dirty="0"/>
              <a:t> data the better</a:t>
            </a:r>
          </a:p>
          <a:p>
            <a:pPr lvl="1"/>
            <a:r>
              <a:rPr lang="en-US" altLang="en-IT" sz="2000" dirty="0"/>
              <a:t>N is large, thus confidence level is large</a:t>
            </a:r>
          </a:p>
          <a:p>
            <a:endParaRPr lang="en-US" altLang="en-IT" sz="2400" dirty="0"/>
          </a:p>
          <a:p>
            <a:r>
              <a:rPr lang="en-US" altLang="en-IT" sz="2400" dirty="0"/>
              <a:t>Second, </a:t>
            </a:r>
            <a:r>
              <a:rPr lang="en-US" altLang="en-IT" sz="2400" b="1" u="sng" dirty="0"/>
              <a:t>when having limited training data</a:t>
            </a:r>
            <a:r>
              <a:rPr lang="en-US" altLang="en-IT" sz="2400" dirty="0"/>
              <a:t>, how do we ensure many test data?</a:t>
            </a:r>
          </a:p>
          <a:p>
            <a:pPr lvl="1"/>
            <a:r>
              <a:rPr lang="en-US" altLang="en-IT" sz="2000" dirty="0"/>
              <a:t>Thus, </a:t>
            </a:r>
            <a:r>
              <a:rPr lang="en-US" altLang="en-IT" sz="2000" b="1" u="sng" dirty="0"/>
              <a:t>cross validation</a:t>
            </a:r>
            <a:r>
              <a:rPr lang="en-US" altLang="en-IT" sz="2000" dirty="0"/>
              <a:t>, since we can then make all training data to participate in the test.</a:t>
            </a:r>
          </a:p>
          <a:p>
            <a:endParaRPr lang="en-US" altLang="en-IT" sz="2400" dirty="0"/>
          </a:p>
          <a:p>
            <a:r>
              <a:rPr lang="en-US" altLang="en-IT" sz="2400" dirty="0"/>
              <a:t>Third, which model are testing?</a:t>
            </a:r>
          </a:p>
          <a:p>
            <a:pPr lvl="1"/>
            <a:r>
              <a:rPr lang="en-US" altLang="en-IT" sz="2000" b="1" dirty="0"/>
              <a:t>Each fold</a:t>
            </a:r>
            <a:r>
              <a:rPr lang="en-US" altLang="en-IT" sz="2000" dirty="0"/>
              <a:t> in an N-fold cross validation is </a:t>
            </a:r>
            <a:r>
              <a:rPr lang="en-US" altLang="en-IT" sz="2000" b="1" dirty="0"/>
              <a:t>testing a different model</a:t>
            </a:r>
            <a:r>
              <a:rPr lang="en-US" altLang="en-IT" sz="2000" dirty="0"/>
              <a:t>!</a:t>
            </a:r>
          </a:p>
          <a:p>
            <a:pPr lvl="1"/>
            <a:r>
              <a:rPr lang="en-US" altLang="en-IT" sz="2000" dirty="0"/>
              <a:t>We wish this model to be close to the one trained with the whole data set</a:t>
            </a:r>
          </a:p>
          <a:p>
            <a:endParaRPr lang="en-US" altLang="en-IT" sz="2400" dirty="0"/>
          </a:p>
          <a:p>
            <a:r>
              <a:rPr lang="en-US" altLang="en-IT" sz="2400" dirty="0"/>
              <a:t>Thus, it is a </a:t>
            </a:r>
            <a:r>
              <a:rPr lang="en-US" altLang="en-IT" sz="2400" b="1" u="sng" dirty="0"/>
              <a:t>balancing act</a:t>
            </a:r>
            <a:r>
              <a:rPr lang="en-US" altLang="en-IT" sz="2400" dirty="0"/>
              <a:t>: # folds in a CV cannot be too large, or too small.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9C8A0-BF30-25AD-5BB2-0E66FE58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68488-3D10-F348-B3B4-2A4E1C0A6E31}" type="slidenum">
              <a:rPr lang="en-US" altLang="en-IT"/>
              <a:pPr/>
              <a:t>39</a:t>
            </a:fld>
            <a:endParaRPr lang="en-US" altLang="en-IT"/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5FBAA4FA-6C82-099C-AA3D-5ED8AF6A1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0" y="64008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T" altLang="en-IT" sz="2400">
              <a:latin typeface="Tahoma" panose="020B0604030504040204" pitchFamily="34" charset="0"/>
            </a:endParaRPr>
          </a:p>
        </p:txBody>
      </p:sp>
      <p:pic>
        <p:nvPicPr>
          <p:cNvPr id="36869" name="Picture 4" descr="t">
            <a:extLst>
              <a:ext uri="{FF2B5EF4-FFF2-40B4-BE49-F238E27FC236}">
                <a16:creationId xmlns:a16="http://schemas.microsoft.com/office/drawing/2014/main" id="{CEB2386E-E26E-650A-5ED8-14DE2850F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25" y="1997075"/>
            <a:ext cx="3027363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Rectangle 5">
            <a:extLst>
              <a:ext uri="{FF2B5EF4-FFF2-40B4-BE49-F238E27FC236}">
                <a16:creationId xmlns:a16="http://schemas.microsoft.com/office/drawing/2014/main" id="{E64B44D8-F298-C374-088A-F5CE662B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57200"/>
            <a:ext cx="7759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altLang="zh-TW" sz="3200"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Cross Validation: Holdout Method</a:t>
            </a:r>
            <a:endParaRPr lang="en-US" altLang="zh-TW" sz="5400">
              <a:latin typeface="Tahoma" panose="020B060403050404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36871" name="Rectangle 6">
            <a:extLst>
              <a:ext uri="{FF2B5EF4-FFF2-40B4-BE49-F238E27FC236}">
                <a16:creationId xmlns:a16="http://schemas.microsoft.com/office/drawing/2014/main" id="{EA7A9A59-1E6E-DF8D-A747-6869E0513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97025"/>
            <a:ext cx="7539038" cy="425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Char char="—"/>
            </a:pPr>
            <a:r>
              <a:rPr lang="en-US" altLang="zh-TW" sz="1700"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Break up data into groups of the same size </a:t>
            </a:r>
          </a:p>
          <a:p>
            <a:pPr eaLnBrk="0" hangingPunct="0">
              <a:lnSpc>
                <a:spcPct val="7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Char char="—"/>
            </a:pPr>
            <a:r>
              <a:rPr lang="en-US" altLang="zh-TW" sz="1700"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Char char="—"/>
            </a:pPr>
            <a:r>
              <a:rPr lang="en-US" altLang="zh-TW" sz="1700"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Char char="—"/>
            </a:pPr>
            <a:endParaRPr lang="en-US" altLang="zh-TW" sz="1700">
              <a:latin typeface="Tahoma" panose="020B060403050404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Char char="—"/>
            </a:pPr>
            <a:r>
              <a:rPr lang="en-US" altLang="zh-TW" sz="1700"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Hold aside one group for testing and use the rest to build model</a:t>
            </a:r>
            <a:br>
              <a:rPr lang="en-US" altLang="zh-TW" sz="1700"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</a:br>
            <a:endParaRPr lang="en-US" altLang="zh-TW" sz="1700">
              <a:latin typeface="Tahoma" panose="020B060403050404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Char char="—"/>
            </a:pPr>
            <a:r>
              <a:rPr lang="en-US" altLang="zh-TW" sz="1700"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 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Tx/>
              <a:buChar char="—"/>
            </a:pPr>
            <a:r>
              <a:rPr lang="en-US" altLang="zh-TW" sz="1700">
                <a:latin typeface="Tahoma" panose="020B060403050404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Repeat</a:t>
            </a:r>
            <a:endParaRPr lang="en-US" altLang="zh-TW" sz="2400">
              <a:latin typeface="Tahoma" panose="020B060403050404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36872" name="Line 7">
            <a:extLst>
              <a:ext uri="{FF2B5EF4-FFF2-40B4-BE49-F238E27FC236}">
                <a16:creationId xmlns:a16="http://schemas.microsoft.com/office/drawing/2014/main" id="{AC91D238-CC8A-AF4A-7B39-9C010874F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419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T"/>
          </a:p>
        </p:txBody>
      </p:sp>
      <p:sp>
        <p:nvSpPr>
          <p:cNvPr id="36873" name="Line 8">
            <a:extLst>
              <a:ext uri="{FF2B5EF4-FFF2-40B4-BE49-F238E27FC236}">
                <a16:creationId xmlns:a16="http://schemas.microsoft.com/office/drawing/2014/main" id="{3081BB63-5F19-C5B6-134F-18FED20999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0386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T"/>
          </a:p>
        </p:txBody>
      </p:sp>
      <p:sp>
        <p:nvSpPr>
          <p:cNvPr id="36874" name="Text Box 9">
            <a:extLst>
              <a:ext uri="{FF2B5EF4-FFF2-40B4-BE49-F238E27FC236}">
                <a16:creationId xmlns:a16="http://schemas.microsoft.com/office/drawing/2014/main" id="{B23EDCEB-80F5-169C-2E6B-C25DF456A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4452938"/>
            <a:ext cx="76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2400">
                <a:latin typeface="Tahoma" panose="020B0604030504040204" pitchFamily="34" charset="0"/>
                <a:ea typeface="PMingLiU" panose="02020500000000000000" pitchFamily="18" charset="-120"/>
              </a:rPr>
              <a:t>Test</a:t>
            </a:r>
          </a:p>
        </p:txBody>
      </p:sp>
      <p:sp>
        <p:nvSpPr>
          <p:cNvPr id="36875" name="Text Box 10">
            <a:extLst>
              <a:ext uri="{FF2B5EF4-FFF2-40B4-BE49-F238E27FC236}">
                <a16:creationId xmlns:a16="http://schemas.microsoft.com/office/drawing/2014/main" id="{F496EB2A-A099-98C1-4B69-98EA76D4F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4148138"/>
            <a:ext cx="129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2400">
                <a:latin typeface="Tahoma" panose="020B0604030504040204" pitchFamily="34" charset="0"/>
                <a:ea typeface="PMingLiU" panose="02020500000000000000" pitchFamily="18" charset="-120"/>
              </a:rPr>
              <a:t>iteration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7C57-8A2E-C123-A763-BF559D08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Closing the Strategy Gap 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2BB8FFB4-CE17-6582-467C-36B1E4B96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IT" dirty="0"/>
              <a:t>major objectives of computerized decision support are:</a:t>
            </a:r>
          </a:p>
          <a:p>
            <a:pPr lvl="1"/>
            <a:r>
              <a:rPr lang="en-US" altLang="en-IT" dirty="0"/>
              <a:t>facilitate closing the gap between the current performance of an organization </a:t>
            </a:r>
          </a:p>
          <a:p>
            <a:pPr lvl="1"/>
            <a:r>
              <a:rPr lang="en-US" altLang="en-IT" dirty="0"/>
              <a:t>Elicit its desired performance, as expressed in its mission, objectives, and goals, and the strategy to achieve them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D00DF-C761-F110-D5FA-8EBE6F312EB9}"/>
              </a:ext>
            </a:extLst>
          </p:cNvPr>
          <p:cNvSpPr txBox="1"/>
          <p:nvPr/>
        </p:nvSpPr>
        <p:spPr>
          <a:xfrm>
            <a:off x="1981201" y="5236823"/>
            <a:ext cx="632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200" dirty="0"/>
              <a:t>BI means instrumenting </a:t>
            </a:r>
            <a:br>
              <a:rPr lang="en-IT" sz="3200" dirty="0"/>
            </a:br>
            <a:r>
              <a:rPr lang="en-IT" sz="3200" b="1" u="sng" dirty="0"/>
              <a:t>informed</a:t>
            </a:r>
            <a:r>
              <a:rPr lang="en-IT" sz="3200" dirty="0"/>
              <a:t> decision-making.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107F9-7816-5213-BB4B-B620C33E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6AFDA-5258-0F44-91AB-FDAA6E4FC913}" type="slidenum">
              <a:rPr lang="en-US" altLang="en-IT"/>
              <a:pPr/>
              <a:t>40</a:t>
            </a:fld>
            <a:endParaRPr lang="en-US" altLang="en-IT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19693DB-521B-CE52-37CF-FAE3F250A54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81026"/>
            <a:ext cx="6529039" cy="639762"/>
          </a:xfrm>
        </p:spPr>
        <p:txBody>
          <a:bodyPr anchor="b"/>
          <a:lstStyle/>
          <a:p>
            <a:r>
              <a:rPr lang="en-US" altLang="zh-TW" sz="4000" dirty="0">
                <a:ea typeface="PMingLiU" panose="02020500000000000000" pitchFamily="18" charset="-120"/>
              </a:rPr>
              <a:t>Summarizing: Cross Validation in BI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1A102A88-43D3-785B-3435-C554B9730C5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4040188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dirty="0">
                <a:ea typeface="PMingLiU" panose="02020500000000000000" pitchFamily="18" charset="-120"/>
              </a:rPr>
              <a:t>Natural performance measure for BI classification problems: </a:t>
            </a:r>
            <a:r>
              <a:rPr lang="en-US" altLang="zh-TW" sz="2400" i="1" dirty="0">
                <a:ea typeface="PMingLiU" panose="02020500000000000000" pitchFamily="18" charset="-120"/>
              </a:rPr>
              <a:t>error rate</a:t>
            </a:r>
          </a:p>
          <a:p>
            <a:pPr lvl="1">
              <a:lnSpc>
                <a:spcPct val="90000"/>
              </a:lnSpc>
            </a:pPr>
            <a:r>
              <a:rPr lang="en-US" altLang="zh-TW" sz="2000" i="1" dirty="0">
                <a:ea typeface="PMingLiU" panose="02020500000000000000" pitchFamily="18" charset="-120"/>
              </a:rPr>
              <a:t>#Success</a:t>
            </a:r>
            <a:r>
              <a:rPr lang="en-US" altLang="zh-TW" sz="2000" dirty="0">
                <a:ea typeface="PMingLiU" panose="02020500000000000000" pitchFamily="18" charset="-120"/>
              </a:rPr>
              <a:t>: instance’s class is predicted correctly</a:t>
            </a:r>
          </a:p>
          <a:p>
            <a:pPr lvl="1">
              <a:lnSpc>
                <a:spcPct val="90000"/>
              </a:lnSpc>
            </a:pPr>
            <a:r>
              <a:rPr lang="en-US" altLang="zh-TW" sz="2000" i="1" dirty="0">
                <a:ea typeface="PMingLiU" panose="02020500000000000000" pitchFamily="18" charset="-120"/>
              </a:rPr>
              <a:t>#Error</a:t>
            </a:r>
            <a:r>
              <a:rPr lang="en-US" altLang="zh-TW" sz="2000" dirty="0">
                <a:ea typeface="PMingLiU" panose="02020500000000000000" pitchFamily="18" charset="-120"/>
              </a:rPr>
              <a:t>: instance’s class is predicted incorrectly</a:t>
            </a:r>
          </a:p>
          <a:p>
            <a:pPr lvl="1">
              <a:lnSpc>
                <a:spcPct val="90000"/>
              </a:lnSpc>
            </a:pPr>
            <a:r>
              <a:rPr lang="en-US" altLang="zh-TW" sz="2000" dirty="0">
                <a:ea typeface="PMingLiU" panose="02020500000000000000" pitchFamily="18" charset="-120"/>
              </a:rPr>
              <a:t>Error rate: proportion of errors made over the whole set of instances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PMingLiU" panose="02020500000000000000" pitchFamily="18" charset="-120"/>
              </a:rPr>
              <a:t>Training Error vs. Test Error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PMingLiU" panose="02020500000000000000" pitchFamily="18" charset="-120"/>
              </a:rPr>
              <a:t>Confusion Matrix, to test with business</a:t>
            </a:r>
          </a:p>
        </p:txBody>
      </p:sp>
      <p:sp>
        <p:nvSpPr>
          <p:cNvPr id="38917" name="Rectangle 4">
            <a:extLst>
              <a:ext uri="{FF2B5EF4-FFF2-40B4-BE49-F238E27FC236}">
                <a16:creationId xmlns:a16="http://schemas.microsoft.com/office/drawing/2014/main" id="{C4CC4DFE-AC6D-EE79-1E0F-8B637FA3ADD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6613" y="1600200"/>
            <a:ext cx="4040187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>
                <a:ea typeface="SimSun" panose="02010600030101010101" pitchFamily="2" charset="-122"/>
              </a:rPr>
              <a:t>Confidence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SimSun" panose="02010600030101010101" pitchFamily="2" charset="-122"/>
              </a:rPr>
              <a:t>2% error in 100 tests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SimSun" panose="02010600030101010101" pitchFamily="2" charset="-122"/>
              </a:rPr>
              <a:t>2% error in 10000 tests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ea typeface="SimSun" panose="02010600030101010101" pitchFamily="2" charset="-122"/>
              </a:rPr>
              <a:t>Which one do you trust more?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SimSun" panose="02010600030101010101" pitchFamily="2" charset="-122"/>
              </a:rPr>
              <a:t>Apply the confidence interval idea…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chemeClr val="accent2"/>
                </a:solidFill>
                <a:ea typeface="SimSun" panose="02010600030101010101" pitchFamily="2" charset="-122"/>
              </a:rPr>
              <a:t>Tradeoff: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SimSun" panose="02010600030101010101" pitchFamily="2" charset="-122"/>
              </a:rPr>
              <a:t># of Folds = # of Data N</a:t>
            </a:r>
          </a:p>
          <a:p>
            <a:pPr lvl="2">
              <a:lnSpc>
                <a:spcPct val="90000"/>
              </a:lnSpc>
            </a:pPr>
            <a:r>
              <a:rPr lang="en-US" altLang="zh-CN" sz="1600">
                <a:ea typeface="SimSun" panose="02010600030101010101" pitchFamily="2" charset="-122"/>
              </a:rPr>
              <a:t>Leave One Out CV</a:t>
            </a:r>
          </a:p>
          <a:p>
            <a:pPr lvl="2">
              <a:lnSpc>
                <a:spcPct val="90000"/>
              </a:lnSpc>
            </a:pPr>
            <a:r>
              <a:rPr lang="en-US" altLang="zh-CN" sz="1600">
                <a:ea typeface="SimSun" panose="02010600030101010101" pitchFamily="2" charset="-122"/>
              </a:rPr>
              <a:t>Trained model very close to final model, but test data = very biased</a:t>
            </a:r>
          </a:p>
          <a:p>
            <a:pPr lvl="1">
              <a:lnSpc>
                <a:spcPct val="90000"/>
              </a:lnSpc>
            </a:pPr>
            <a:r>
              <a:rPr lang="en-US" altLang="zh-CN" sz="1800">
                <a:ea typeface="SimSun" panose="02010600030101010101" pitchFamily="2" charset="-122"/>
              </a:rPr>
              <a:t># of Folds = 2</a:t>
            </a:r>
          </a:p>
          <a:p>
            <a:pPr lvl="2">
              <a:lnSpc>
                <a:spcPct val="90000"/>
              </a:lnSpc>
            </a:pPr>
            <a:r>
              <a:rPr lang="en-US" altLang="zh-CN" sz="1600">
                <a:ea typeface="SimSun" panose="02010600030101010101" pitchFamily="2" charset="-122"/>
              </a:rPr>
              <a:t>Trained Model very unlike final model, but test data = close to training distribution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522E67C-B244-F62F-FE43-2D8CF68D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AF7E9-80E1-AF46-A937-0D7CD2A933DA}" type="slidenum">
              <a:rPr lang="en-US" altLang="en-IT"/>
              <a:pPr/>
              <a:t>41</a:t>
            </a:fld>
            <a:endParaRPr lang="en-US" altLang="en-IT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6927B79F-3E7F-08EA-779F-D3F5179B7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en-IT" sz="3600"/>
              <a:t>ROC (Receiver Operating Characteristic)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B2B5D9F-34BC-19D9-772F-E427C3F4B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IT" sz="2400"/>
              <a:t>Page 298 of TSK book.</a:t>
            </a:r>
          </a:p>
          <a:p>
            <a:pPr>
              <a:lnSpc>
                <a:spcPct val="90000"/>
              </a:lnSpc>
            </a:pPr>
            <a:r>
              <a:rPr lang="en-US" altLang="en-IT" sz="2400">
                <a:solidFill>
                  <a:srgbClr val="CC3300"/>
                </a:solidFill>
              </a:rPr>
              <a:t>Many applications care about ranking (give a queue from the most likely to the least likely)</a:t>
            </a:r>
          </a:p>
          <a:p>
            <a:pPr>
              <a:lnSpc>
                <a:spcPct val="90000"/>
              </a:lnSpc>
            </a:pPr>
            <a:r>
              <a:rPr lang="en-US" altLang="en-IT" sz="2400">
                <a:solidFill>
                  <a:srgbClr val="CC3300"/>
                </a:solidFill>
              </a:rPr>
              <a:t>Examples…</a:t>
            </a:r>
          </a:p>
          <a:p>
            <a:pPr>
              <a:lnSpc>
                <a:spcPct val="90000"/>
              </a:lnSpc>
            </a:pPr>
            <a:r>
              <a:rPr lang="en-US" altLang="en-IT" sz="2400">
                <a:solidFill>
                  <a:srgbClr val="CC3300"/>
                </a:solidFill>
              </a:rPr>
              <a:t>Which ranking order is better?</a:t>
            </a:r>
          </a:p>
          <a:p>
            <a:pPr>
              <a:lnSpc>
                <a:spcPct val="90000"/>
              </a:lnSpc>
            </a:pPr>
            <a:r>
              <a:rPr lang="en-US" altLang="en-IT" sz="2400"/>
              <a:t>ROC: Developed in 1950s for signal detection theory to analyze noisy signals </a:t>
            </a:r>
          </a:p>
          <a:p>
            <a:pPr lvl="1">
              <a:lnSpc>
                <a:spcPct val="90000"/>
              </a:lnSpc>
            </a:pPr>
            <a:r>
              <a:rPr lang="en-US" altLang="en-IT" sz="2000"/>
              <a:t>Characterize the trade-off between positive hits and false alarms</a:t>
            </a:r>
          </a:p>
          <a:p>
            <a:pPr>
              <a:lnSpc>
                <a:spcPct val="90000"/>
              </a:lnSpc>
            </a:pPr>
            <a:r>
              <a:rPr lang="en-US" altLang="en-IT" sz="2400"/>
              <a:t>ROC curve plots TP (on the y-axis) against FP (on the x-axis)</a:t>
            </a:r>
          </a:p>
          <a:p>
            <a:pPr>
              <a:lnSpc>
                <a:spcPct val="90000"/>
              </a:lnSpc>
            </a:pPr>
            <a:r>
              <a:rPr lang="en-US" altLang="en-IT" sz="2400"/>
              <a:t>Performance of each classifier represented as a point on the ROC curve</a:t>
            </a:r>
          </a:p>
          <a:p>
            <a:pPr lvl="1">
              <a:lnSpc>
                <a:spcPct val="90000"/>
              </a:lnSpc>
            </a:pPr>
            <a:r>
              <a:rPr lang="en-US" altLang="en-IT" sz="2000"/>
              <a:t>changing the threshold of algorithm, sample distribution or cost matrix changes the location of the point</a:t>
            </a:r>
          </a:p>
          <a:p>
            <a:pPr>
              <a:lnSpc>
                <a:spcPct val="90000"/>
              </a:lnSpc>
            </a:pPr>
            <a:endParaRPr lang="en-US" altLang="en-IT"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BF2FB82-4735-60E2-4A81-24BF7107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30721-96A0-D149-9C81-CC924946CD22}" type="slidenum">
              <a:rPr lang="en-US" altLang="en-IT"/>
              <a:pPr/>
              <a:t>42</a:t>
            </a:fld>
            <a:endParaRPr lang="en-US" altLang="en-IT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B88FF8B2-EE42-A21E-F71D-56397E164B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5400"/>
            <a:ext cx="8229600" cy="1143000"/>
          </a:xfrm>
        </p:spPr>
        <p:txBody>
          <a:bodyPr/>
          <a:lstStyle/>
          <a:p>
            <a:r>
              <a:rPr lang="en-US" altLang="en-IT" sz="3600" dirty="0"/>
              <a:t>Metrics for Performance Evaluation…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DA5D7738-1C65-2B99-E77E-39230CDD16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IT"/>
          </a:p>
          <a:p>
            <a:endParaRPr lang="en-US" altLang="en-IT"/>
          </a:p>
          <a:p>
            <a:endParaRPr lang="en-US" altLang="en-IT"/>
          </a:p>
          <a:p>
            <a:endParaRPr lang="en-US" altLang="en-IT"/>
          </a:p>
          <a:p>
            <a:endParaRPr lang="en-US" altLang="en-IT"/>
          </a:p>
          <a:p>
            <a:r>
              <a:rPr lang="en-US" altLang="en-IT"/>
              <a:t>Widely-used metric:</a:t>
            </a:r>
          </a:p>
          <a:p>
            <a:endParaRPr lang="en-US" altLang="en-IT"/>
          </a:p>
        </p:txBody>
      </p:sp>
      <p:graphicFrame>
        <p:nvGraphicFramePr>
          <p:cNvPr id="50205" name="Group 29">
            <a:extLst>
              <a:ext uri="{FF2B5EF4-FFF2-40B4-BE49-F238E27FC236}">
                <a16:creationId xmlns:a16="http://schemas.microsoft.com/office/drawing/2014/main" id="{CF73CB87-E1CE-1688-1085-FEA6D2B4C056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1219200"/>
          <a:ext cx="6858000" cy="3044508"/>
        </p:xfrm>
        <a:graphic>
          <a:graphicData uri="http://schemas.openxmlformats.org/drawingml/2006/table">
            <a:tbl>
              <a:tblPr/>
              <a:tblGrid>
                <a:gridCol w="1714500">
                  <a:extLst>
                    <a:ext uri="{9D8B030D-6E8A-4147-A177-3AD203B41FA5}">
                      <a16:colId xmlns:a16="http://schemas.microsoft.com/office/drawing/2014/main" val="125463648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07326472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70980551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513356761"/>
                    </a:ext>
                  </a:extLst>
                </a:gridCol>
              </a:tblGrid>
              <a:tr h="712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T" altLang="en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</a:rPr>
                        <a:t>PREDICTED</a:t>
                      </a:r>
                      <a:r>
                        <a:rPr kumimoji="0" lang="en-US" altLang="en-I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138820"/>
                  </a:ext>
                </a:extLst>
              </a:tr>
              <a:tr h="685800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altLang="en-I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kumimoji="0" lang="en-US" altLang="en-IT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ACTUAL</a:t>
                      </a:r>
                      <a:br>
                        <a:rPr kumimoji="0" lang="en-US" altLang="en-I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n-US" altLang="en-IT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IT" altLang="en-IT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084895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br>
                        <a:rPr kumimoji="0" lang="en-US" altLang="en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n-US" altLang="en-I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br>
                        <a:rPr kumimoji="0" lang="en-US" altLang="en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n-US" altLang="en-I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599106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br>
                        <a:rPr kumimoji="0" lang="en-US" altLang="en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n-US" altLang="en-I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br>
                        <a:rPr kumimoji="0" lang="en-US" altLang="en-IT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kumimoji="0" lang="en-US" altLang="en-IT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198880"/>
                  </a:ext>
                </a:extLst>
              </a:tr>
            </a:tbl>
          </a:graphicData>
        </a:graphic>
      </p:graphicFrame>
      <p:graphicFrame>
        <p:nvGraphicFramePr>
          <p:cNvPr id="50203" name="Object 27">
            <a:extLst>
              <a:ext uri="{FF2B5EF4-FFF2-40B4-BE49-F238E27FC236}">
                <a16:creationId xmlns:a16="http://schemas.microsoft.com/office/drawing/2014/main" id="{0D9B6F33-F5EA-B686-B55E-03EB37F17F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105400"/>
          <a:ext cx="758348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492500" imgH="16675100" progId="Equation.3">
                  <p:embed/>
                </p:oleObj>
              </mc:Choice>
              <mc:Fallback>
                <p:oleObj name="Equation" r:id="rId2" imgW="130492500" imgH="166751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105400"/>
                        <a:ext cx="7583488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F1F7971A-02F7-CAF6-F30B-9239AE29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8E58D-62F6-2147-ADE6-EB0FAD5C1E9B}" type="slidenum">
              <a:rPr lang="en-US" altLang="en-IT"/>
              <a:pPr/>
              <a:t>43</a:t>
            </a:fld>
            <a:endParaRPr lang="en-US" altLang="en-IT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C0EEC833-7829-7533-CDF4-368D456C29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3746" y="-29542"/>
            <a:ext cx="8229600" cy="1143000"/>
          </a:xfrm>
        </p:spPr>
        <p:txBody>
          <a:bodyPr/>
          <a:lstStyle/>
          <a:p>
            <a:r>
              <a:rPr lang="en-US" altLang="en-IT" dirty="0"/>
              <a:t>How to Construct an ROC curve</a:t>
            </a:r>
          </a:p>
        </p:txBody>
      </p:sp>
      <p:graphicFrame>
        <p:nvGraphicFramePr>
          <p:cNvPr id="44035" name="Group 3">
            <a:extLst>
              <a:ext uri="{FF2B5EF4-FFF2-40B4-BE49-F238E27FC236}">
                <a16:creationId xmlns:a16="http://schemas.microsoft.com/office/drawing/2014/main" id="{17B1E0E4-B540-93E7-1BDF-56FE64EFB3E6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1371600"/>
          <a:ext cx="3886200" cy="466344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21418822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88939436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697061236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Instance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P(+|A)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</a:rPr>
                        <a:t>True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661666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107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205195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152511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072339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274298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624949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818423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578528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574929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IT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181004"/>
                  </a:ext>
                </a:extLst>
              </a:tr>
            </a:tbl>
          </a:graphicData>
        </a:graphic>
      </p:graphicFrame>
      <p:sp>
        <p:nvSpPr>
          <p:cNvPr id="44085" name="Text Box 53">
            <a:extLst>
              <a:ext uri="{FF2B5EF4-FFF2-40B4-BE49-F238E27FC236}">
                <a16:creationId xmlns:a16="http://schemas.microsoft.com/office/drawing/2014/main" id="{12BCCF76-74F2-96D7-D8AC-1977CBA7C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066800"/>
            <a:ext cx="4343400" cy="53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en-IT" sz="2400"/>
              <a:t> Use classifier that produces posterior probability for each test instance P(+|A) for instance A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en-IT" sz="2400"/>
              <a:t> Sort the instances according to P(+|A) in decreasing order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en-IT" sz="2400"/>
              <a:t> Apply threshold at each unique value of P(+|A)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en-IT" sz="2400"/>
              <a:t> Count the number of TP, FP, </a:t>
            </a:r>
            <a:br>
              <a:rPr lang="en-US" altLang="en-IT" sz="2400"/>
            </a:br>
            <a:r>
              <a:rPr lang="en-US" altLang="en-IT" sz="2400"/>
              <a:t>  TN, FN at each threshold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en-IT" sz="2400"/>
              <a:t> TP rate, TPR = TP/(TP+FN)</a:t>
            </a:r>
          </a:p>
          <a:p>
            <a:pPr eaLnBrk="0" hangingPunct="0">
              <a:spcBef>
                <a:spcPct val="50000"/>
              </a:spcBef>
              <a:buFontTx/>
              <a:buChar char="•"/>
            </a:pPr>
            <a:r>
              <a:rPr lang="en-US" altLang="en-IT" sz="2400"/>
              <a:t> FP rate, FPR = FP/(FP + TN)</a:t>
            </a:r>
          </a:p>
        </p:txBody>
      </p:sp>
      <p:sp>
        <p:nvSpPr>
          <p:cNvPr id="44086" name="Line 54">
            <a:extLst>
              <a:ext uri="{FF2B5EF4-FFF2-40B4-BE49-F238E27FC236}">
                <a16:creationId xmlns:a16="http://schemas.microsoft.com/office/drawing/2014/main" id="{8A327714-F6E1-49B7-762F-0EB0696FB5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2756" y="5883275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44087" name="Text Box 55">
            <a:extLst>
              <a:ext uri="{FF2B5EF4-FFF2-40B4-BE49-F238E27FC236}">
                <a16:creationId xmlns:a16="http://schemas.microsoft.com/office/drawing/2014/main" id="{16BAC52F-F134-E5A7-F16E-B2369A68F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3156" y="6569075"/>
            <a:ext cx="21701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IT" sz="1400" b="1"/>
              <a:t>This is the ground truth</a:t>
            </a:r>
          </a:p>
        </p:txBody>
      </p:sp>
      <p:sp>
        <p:nvSpPr>
          <p:cNvPr id="44088" name="Line 56">
            <a:extLst>
              <a:ext uri="{FF2B5EF4-FFF2-40B4-BE49-F238E27FC236}">
                <a16:creationId xmlns:a16="http://schemas.microsoft.com/office/drawing/2014/main" id="{1D29F57C-713F-5F02-4DCB-2DD39FF02E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2556" y="5959475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44089" name="Text Box 57">
            <a:extLst>
              <a:ext uri="{FF2B5EF4-FFF2-40B4-BE49-F238E27FC236}">
                <a16:creationId xmlns:a16="http://schemas.microsoft.com/office/drawing/2014/main" id="{BFE7ED1E-2577-62DA-35D9-F251D1BE6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0444" y="6416675"/>
            <a:ext cx="2065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IT" sz="1400" b="1"/>
              <a:t>Predicted by classifier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454835B-7C13-F8D9-3FD3-1BD2467D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CFE0A-A99B-E746-8232-63B11E6DB074}" type="slidenum">
              <a:rPr lang="en-US" altLang="en-IT"/>
              <a:pPr/>
              <a:t>44</a:t>
            </a:fld>
            <a:endParaRPr lang="en-US" altLang="en-IT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9365B586-C61D-1E36-EB95-10D711C7F7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IT"/>
              <a:t>How to construct an ROC curve</a:t>
            </a:r>
          </a:p>
        </p:txBody>
      </p:sp>
      <p:graphicFrame>
        <p:nvGraphicFramePr>
          <p:cNvPr id="45059" name="Object 3">
            <a:extLst>
              <a:ext uri="{FF2B5EF4-FFF2-40B4-BE49-F238E27FC236}">
                <a16:creationId xmlns:a16="http://schemas.microsoft.com/office/drawing/2014/main" id="{6F897176-74A8-B087-AD1F-13ADC4303B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066800"/>
          <a:ext cx="645795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3563500" imgH="23482300" progId="Word.Document.8">
                  <p:embed/>
                </p:oleObj>
              </mc:Choice>
              <mc:Fallback>
                <p:oleObj name="Document" r:id="rId2" imgW="63563500" imgH="234823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66800"/>
                        <a:ext cx="6457950" cy="238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60" name="Picture 4">
            <a:extLst>
              <a:ext uri="{FF2B5EF4-FFF2-40B4-BE49-F238E27FC236}">
                <a16:creationId xmlns:a16="http://schemas.microsoft.com/office/drawing/2014/main" id="{5D72FA33-FF67-6024-DB03-4D1D76644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9" t="5128" r="3847" b="5128"/>
          <a:stretch>
            <a:fillRect/>
          </a:stretch>
        </p:blipFill>
        <p:spPr bwMode="auto">
          <a:xfrm>
            <a:off x="2819400" y="3449638"/>
            <a:ext cx="3962400" cy="295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1" name="Text Box 5">
            <a:extLst>
              <a:ext uri="{FF2B5EF4-FFF2-40B4-BE49-F238E27FC236}">
                <a16:creationId xmlns:a16="http://schemas.microsoft.com/office/drawing/2014/main" id="{C10A247F-F9FB-9147-0B86-98F537170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71600"/>
            <a:ext cx="129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IT" sz="1400" b="1"/>
              <a:t>Threshold &gt;= </a:t>
            </a:r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B5498666-3DAC-5005-1A49-DCF61D673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720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IT" sz="2000" b="1"/>
              <a:t>ROC Curve:</a:t>
            </a:r>
          </a:p>
        </p:txBody>
      </p:sp>
      <p:sp>
        <p:nvSpPr>
          <p:cNvPr id="45063" name="Line 7">
            <a:extLst>
              <a:ext uri="{FF2B5EF4-FFF2-40B4-BE49-F238E27FC236}">
                <a16:creationId xmlns:a16="http://schemas.microsoft.com/office/drawing/2014/main" id="{218A78FA-E70A-7B32-94D2-DE96F3CAC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895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T"/>
          </a:p>
        </p:txBody>
      </p:sp>
      <p:sp>
        <p:nvSpPr>
          <p:cNvPr id="45064" name="Line 8">
            <a:extLst>
              <a:ext uri="{FF2B5EF4-FFF2-40B4-BE49-F238E27FC236}">
                <a16:creationId xmlns:a16="http://schemas.microsoft.com/office/drawing/2014/main" id="{FDB34D72-2AB1-AD49-C0DC-29FBA24EC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T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5BB6AECE-2753-BBB3-B29E-7E9F42CB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31B99-5563-294D-933D-F68733451781}" type="slidenum">
              <a:rPr lang="en-US" altLang="en-IT"/>
              <a:pPr/>
              <a:t>45</a:t>
            </a:fld>
            <a:endParaRPr lang="en-US" altLang="en-IT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008F67A4-C2B2-17FA-7F61-444BF4F4BE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T" sz="4000"/>
              <a:t>Using ROC for Model Comparison</a:t>
            </a: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CFA2DEF2-AE8B-415D-9BC2-3EEE4EDF7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" r="8220"/>
          <a:stretch>
            <a:fillRect/>
          </a:stretch>
        </p:blipFill>
        <p:spPr bwMode="auto">
          <a:xfrm>
            <a:off x="76200" y="1219200"/>
            <a:ext cx="525780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4" name="Rectangle 4">
            <a:extLst>
              <a:ext uri="{FF2B5EF4-FFF2-40B4-BE49-F238E27FC236}">
                <a16:creationId xmlns:a16="http://schemas.microsoft.com/office/drawing/2014/main" id="{8B626FE5-2923-F111-878D-25224F9D8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143000"/>
            <a:ext cx="3581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292100" indent="-2921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IT" sz="2400"/>
              <a:t>No model consistently outperform the other</a:t>
            </a:r>
          </a:p>
          <a:p>
            <a:pPr lvl="1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IT" sz="2400"/>
              <a:t>M</a:t>
            </a:r>
            <a:r>
              <a:rPr lang="en-US" altLang="en-IT" sz="2400" baseline="-25000"/>
              <a:t>1</a:t>
            </a:r>
            <a:r>
              <a:rPr lang="en-US" altLang="en-IT" sz="2400"/>
              <a:t> is better for small FPR</a:t>
            </a:r>
          </a:p>
          <a:p>
            <a:pPr lvl="1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IT" sz="2400"/>
              <a:t>M</a:t>
            </a:r>
            <a:r>
              <a:rPr lang="en-US" altLang="en-IT" sz="2400" baseline="-25000"/>
              <a:t>2</a:t>
            </a:r>
            <a:r>
              <a:rPr lang="en-US" altLang="en-IT" sz="2400"/>
              <a:t> is better for large FPR</a:t>
            </a:r>
          </a:p>
          <a:p>
            <a:pPr lvl="1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altLang="en-IT" sz="1000"/>
          </a:p>
          <a:p>
            <a:pPr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IT" sz="2400"/>
              <a:t>Area Under the ROC curve: AUC</a:t>
            </a:r>
          </a:p>
          <a:p>
            <a:pPr lvl="1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IT"/>
              <a:t>Ideal: </a:t>
            </a:r>
          </a:p>
          <a:p>
            <a:pPr lvl="2" eaLnBrk="0" hangingPunct="0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en-IT"/>
              <a:t> Area = 1</a:t>
            </a:r>
          </a:p>
          <a:p>
            <a:pPr lvl="1" eaLnBrk="0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IT"/>
              <a:t>Random guess:</a:t>
            </a:r>
          </a:p>
          <a:p>
            <a:pPr lvl="2" eaLnBrk="0" hangingPunct="0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en-IT"/>
              <a:t> Area = 0.5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2C15DF5-EC11-96B7-1A56-EA8EEBE2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BCF6-F90D-0C42-9112-C74110224493}" type="slidenum">
              <a:rPr lang="en-US" altLang="en-IT"/>
              <a:pPr/>
              <a:t>46</a:t>
            </a:fld>
            <a:endParaRPr lang="en-US" altLang="en-IT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9A889F5F-C1BA-EDE8-D231-0A7F4DC45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T" sz="4000"/>
              <a:t>Area Under the ROC Curve (AUC)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B0ACEC6-AA0B-4565-F4AA-501C57DD65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4343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IT" sz="2400"/>
              <a:t>(TP,FP):</a:t>
            </a:r>
          </a:p>
          <a:p>
            <a:r>
              <a:rPr lang="en-US" altLang="en-IT" sz="2400"/>
              <a:t>(0,0): declare everything</a:t>
            </a:r>
            <a:br>
              <a:rPr lang="en-US" altLang="en-IT" sz="2400"/>
            </a:br>
            <a:r>
              <a:rPr lang="en-US" altLang="en-IT" sz="2400"/>
              <a:t>          to be negative class</a:t>
            </a:r>
          </a:p>
          <a:p>
            <a:r>
              <a:rPr lang="en-US" altLang="en-IT" sz="2400"/>
              <a:t>(1,1): declare everything</a:t>
            </a:r>
            <a:br>
              <a:rPr lang="en-US" altLang="en-IT" sz="2400"/>
            </a:br>
            <a:r>
              <a:rPr lang="en-US" altLang="en-IT" sz="2400"/>
              <a:t>         to be positive class</a:t>
            </a:r>
          </a:p>
          <a:p>
            <a:r>
              <a:rPr lang="en-US" altLang="en-IT" sz="2400"/>
              <a:t>(1,0): ideal</a:t>
            </a:r>
          </a:p>
          <a:p>
            <a:pPr>
              <a:buFontTx/>
              <a:buNone/>
            </a:pPr>
            <a:endParaRPr lang="en-US" altLang="en-IT" sz="2400"/>
          </a:p>
          <a:p>
            <a:r>
              <a:rPr lang="en-US" altLang="en-IT" sz="2400"/>
              <a:t>Diagonal line:</a:t>
            </a:r>
          </a:p>
          <a:p>
            <a:pPr lvl="1"/>
            <a:r>
              <a:rPr lang="en-US" altLang="en-IT" sz="2000"/>
              <a:t>Random guessing</a:t>
            </a:r>
          </a:p>
          <a:p>
            <a:pPr lvl="1"/>
            <a:r>
              <a:rPr lang="en-US" altLang="en-IT" sz="2000"/>
              <a:t>Below diagonal line:</a:t>
            </a:r>
          </a:p>
          <a:p>
            <a:pPr lvl="2"/>
            <a:r>
              <a:rPr lang="en-US" altLang="en-IT" sz="1800"/>
              <a:t> prediction is opposite of the true class</a:t>
            </a:r>
          </a:p>
        </p:txBody>
      </p:sp>
      <p:pic>
        <p:nvPicPr>
          <p:cNvPr id="47108" name="Picture 4">
            <a:extLst>
              <a:ext uri="{FF2B5EF4-FFF2-40B4-BE49-F238E27FC236}">
                <a16:creationId xmlns:a16="http://schemas.microsoft.com/office/drawing/2014/main" id="{95FB022C-A7B1-3BD5-F0E1-063AB99E5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r="6557"/>
          <a:stretch>
            <a:fillRect/>
          </a:stretch>
        </p:blipFill>
        <p:spPr bwMode="auto">
          <a:xfrm>
            <a:off x="4267200" y="1143000"/>
            <a:ext cx="4800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B110D135-84EF-1480-284B-669CC2353D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789238"/>
            <a:ext cx="7810500" cy="711200"/>
          </a:xfrm>
          <a:noFill/>
        </p:spPr>
        <p:txBody>
          <a:bodyPr/>
          <a:lstStyle/>
          <a:p>
            <a:pPr eaLnBrk="0"/>
            <a:r>
              <a:rPr lang="en-GB" altLang="en-IT" sz="4400" dirty="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rPr>
              <a:t>Service-oriented Business Intelligence (</a:t>
            </a:r>
            <a:r>
              <a:rPr lang="en-GB" altLang="en-IT" sz="4400" dirty="0" err="1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rPr>
              <a:t>SoBI</a:t>
            </a:r>
            <a:r>
              <a:rPr lang="en-GB" altLang="en-IT" sz="4400" dirty="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rPr>
              <a:t>)*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812AE963-4F2B-433E-99FF-42C25F60E1B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6400800"/>
            <a:ext cx="3744913" cy="457200"/>
          </a:xfrm>
          <a:noFill/>
        </p:spPr>
        <p:txBody>
          <a:bodyPr/>
          <a:lstStyle/>
          <a:p>
            <a:pPr eaLnBrk="0">
              <a:buFont typeface="Times" pitchFamily="-91" charset="0"/>
              <a:buNone/>
            </a:pPr>
            <a:r>
              <a:rPr lang="en-GB" altLang="en-IT" dirty="0">
                <a:solidFill>
                  <a:schemeClr val="tx1"/>
                </a:solidFill>
                <a:latin typeface="Arial" panose="020B0604020202020204" pitchFamily="34" charset="0"/>
                <a:ea typeface="Osaka" panose="020B0600000000000000" pitchFamily="34" charset="-128"/>
              </a:rPr>
              <a:t>* Tailored from MSDN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FCE52E75-2D44-D7A6-BEB8-DAB899E70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hangingPunct="1"/>
            <a:r>
              <a:rPr lang="en-GB" altLang="en-IT">
                <a:latin typeface="Arial" panose="020B0604020202020204" pitchFamily="34" charset="0"/>
                <a:ea typeface="Osaka" panose="020B0600000000000000" pitchFamily="34" charset="-128"/>
              </a:rPr>
              <a:t>About SoBI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76BAE94B-5ED4-A3F0-8EAD-B9752D3CA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313" y="1357313"/>
            <a:ext cx="8501062" cy="1584325"/>
          </a:xfrm>
          <a:noFill/>
        </p:spPr>
        <p:txBody>
          <a:bodyPr/>
          <a:lstStyle/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GB" altLang="en-IT" sz="2000">
                <a:latin typeface="Arial" panose="020B0604020202020204" pitchFamily="34" charset="0"/>
                <a:ea typeface="Osaka" panose="020B0600000000000000" pitchFamily="34" charset="-128"/>
              </a:rPr>
              <a:t>Synergy (n): the working together of two things to produce an effect greater than the sum of their individual effects.</a:t>
            </a:r>
          </a:p>
          <a:p>
            <a:r>
              <a:rPr lang="en-GB" altLang="en-IT" sz="2000">
                <a:latin typeface="Arial" panose="020B0604020202020204" pitchFamily="34" charset="0"/>
                <a:ea typeface="Osaka" panose="020B0600000000000000" pitchFamily="34" charset="-128"/>
              </a:rPr>
              <a:t>SoBI is the synergy of the Business Intelligence and Service Orientation paradigms </a:t>
            </a:r>
            <a:endParaRPr lang="en-GB" altLang="ja-JP" sz="20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7D5997C9-90DF-2691-4409-2290879B0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3" y="3649663"/>
            <a:ext cx="8229600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/>
            <a:r>
              <a:rPr lang="en-GB" altLang="ja-JP" sz="2400">
                <a:ea typeface="ＭＳ Ｐゴシック" panose="020B0600070205080204" pitchFamily="34" charset="-128"/>
              </a:rPr>
              <a:t>We define a framework in which both architectures can exist in </a:t>
            </a:r>
            <a:r>
              <a:rPr lang="en-US" altLang="ja-JP" sz="2400">
                <a:ea typeface="ＭＳ Ｐゴシック" panose="020B0600070205080204" pitchFamily="34" charset="-128"/>
              </a:rPr>
              <a:t>harmony </a:t>
            </a:r>
            <a:r>
              <a:rPr lang="en-GB" altLang="ja-JP" sz="2400">
                <a:ea typeface="ＭＳ Ｐゴシック" panose="020B0600070205080204" pitchFamily="34" charset="-128"/>
              </a:rPr>
              <a:t>and leverage the benefits of the other.</a:t>
            </a:r>
            <a:endParaRPr lang="en-GB" altLang="en-IT" sz="2400"/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45D9BD84-40ED-FA0E-DCA3-16C2A93C8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4824413"/>
            <a:ext cx="8229600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/>
            <a:r>
              <a:rPr lang="en-GB" altLang="ja-JP" sz="2400">
                <a:ea typeface="ＭＳ Ｐゴシック" panose="020B0600070205080204" pitchFamily="34" charset="-128"/>
              </a:rPr>
              <a:t>We have identified guiding principles to ensure that the fundamental tenets of each of the component architectures are not violated.</a:t>
            </a:r>
            <a:endParaRPr lang="en-GB" altLang="en-IT" sz="2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D4571A5F-038A-802A-0719-F9F0BEC4D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6842125" cy="990600"/>
          </a:xfrm>
          <a:noFill/>
        </p:spPr>
        <p:txBody>
          <a:bodyPr/>
          <a:lstStyle/>
          <a:p>
            <a:pPr hangingPunct="1"/>
            <a:r>
              <a:rPr lang="en-GB" altLang="en-IT">
                <a:latin typeface="Arial" panose="020B0604020202020204" pitchFamily="34" charset="0"/>
                <a:ea typeface="Osaka" panose="020B0600000000000000" pitchFamily="34" charset="-128"/>
              </a:rPr>
              <a:t>Overview </a:t>
            </a:r>
            <a:br>
              <a:rPr lang="en-GB" altLang="en-IT">
                <a:latin typeface="Arial" panose="020B0604020202020204" pitchFamily="34" charset="0"/>
                <a:ea typeface="Osaka" panose="020B0600000000000000" pitchFamily="34" charset="-128"/>
              </a:rPr>
            </a:br>
            <a:r>
              <a:rPr lang="en-GB" altLang="en-IT" sz="2100" b="1">
                <a:latin typeface="Arial" panose="020B0604020202020204" pitchFamily="34" charset="0"/>
                <a:ea typeface="Osaka" panose="020B0600000000000000" pitchFamily="34" charset="-128"/>
              </a:rPr>
              <a:t>Service Orientation (SO)</a:t>
            </a:r>
            <a:br>
              <a:rPr lang="en-GB" altLang="en-IT" sz="2100" b="1">
                <a:latin typeface="Arial" panose="020B0604020202020204" pitchFamily="34" charset="0"/>
                <a:ea typeface="Osaka" panose="020B0600000000000000" pitchFamily="34" charset="-128"/>
              </a:rPr>
            </a:br>
            <a:endParaRPr lang="en-GB" altLang="en-IT" sz="2100" b="1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65D8A20-E8B9-7780-1A23-9971A0A75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839200" cy="5029200"/>
          </a:xfrm>
          <a:noFill/>
        </p:spPr>
        <p:txBody>
          <a:bodyPr/>
          <a:lstStyle/>
          <a:p>
            <a:pPr hangingPunct="1">
              <a:lnSpc>
                <a:spcPct val="95000"/>
              </a:lnSpc>
            </a:pPr>
            <a:r>
              <a:rPr lang="en-GB" altLang="en-IT" sz="2800" dirty="0">
                <a:latin typeface="Arial" panose="020B0604020202020204" pitchFamily="34" charset="0"/>
                <a:ea typeface="Osaka" panose="020B0600000000000000" pitchFamily="34" charset="-128"/>
              </a:rPr>
              <a:t>Service Orientation is an approach to building distributed applications</a:t>
            </a:r>
          </a:p>
          <a:p>
            <a:pPr hangingPunct="1">
              <a:lnSpc>
                <a:spcPct val="95000"/>
              </a:lnSpc>
            </a:pPr>
            <a:r>
              <a:rPr lang="en-GB" altLang="en-IT" sz="2800" dirty="0">
                <a:latin typeface="Arial" panose="020B0604020202020204" pitchFamily="34" charset="0"/>
                <a:ea typeface="Osaka" panose="020B0600000000000000" pitchFamily="34" charset="-128"/>
              </a:rPr>
              <a:t>Services expose capabilities through interfaces</a:t>
            </a:r>
          </a:p>
          <a:p>
            <a:pPr hangingPunct="1">
              <a:lnSpc>
                <a:spcPct val="95000"/>
              </a:lnSpc>
            </a:pPr>
            <a:r>
              <a:rPr lang="en-GB" altLang="en-IT" sz="2800" dirty="0">
                <a:latin typeface="Arial" panose="020B0604020202020204" pitchFamily="34" charset="0"/>
                <a:ea typeface="Osaka" panose="020B0600000000000000" pitchFamily="34" charset="-128"/>
              </a:rPr>
              <a:t>Interfaces exchange messages</a:t>
            </a:r>
          </a:p>
          <a:p>
            <a:pPr lvl="1" hangingPunct="1">
              <a:lnSpc>
                <a:spcPct val="95000"/>
              </a:lnSpc>
            </a:pPr>
            <a:r>
              <a:rPr lang="en-GB" altLang="en-IT" sz="2000" dirty="0">
                <a:latin typeface="Arial" panose="020B0604020202020204" pitchFamily="34" charset="0"/>
                <a:ea typeface="Osaka" panose="020B0600000000000000" pitchFamily="34" charset="-128"/>
              </a:rPr>
              <a:t>Schemas maintain message &amp; data standards</a:t>
            </a:r>
            <a:endParaRPr lang="en-GB" altLang="en-IT" dirty="0">
              <a:latin typeface="Arial" panose="020B0604020202020204" pitchFamily="34" charset="0"/>
              <a:ea typeface="Osaka" panose="020B0600000000000000" pitchFamily="34" charset="-128"/>
            </a:endParaRPr>
          </a:p>
          <a:p>
            <a:pPr hangingPunct="1">
              <a:lnSpc>
                <a:spcPct val="95000"/>
              </a:lnSpc>
            </a:pPr>
            <a:r>
              <a:rPr lang="en-GB" altLang="en-IT" sz="2800" dirty="0">
                <a:latin typeface="Arial" panose="020B0604020202020204" pitchFamily="34" charset="0"/>
                <a:ea typeface="Osaka" panose="020B0600000000000000" pitchFamily="34" charset="-128"/>
              </a:rPr>
              <a:t>Encapsulates functionality and provides abstraction</a:t>
            </a:r>
          </a:p>
          <a:p>
            <a:pPr hangingPunct="1">
              <a:lnSpc>
                <a:spcPct val="95000"/>
              </a:lnSpc>
            </a:pPr>
            <a:r>
              <a:rPr lang="en-GB" altLang="en-IT" sz="2800" dirty="0">
                <a:latin typeface="Arial" panose="020B0604020202020204" pitchFamily="34" charset="0"/>
                <a:ea typeface="Osaka" panose="020B0600000000000000" pitchFamily="34" charset="-128"/>
              </a:rPr>
              <a:t>We are talking services, not just web services (HTTP) </a:t>
            </a:r>
          </a:p>
          <a:p>
            <a:pPr hangingPunct="1">
              <a:lnSpc>
                <a:spcPct val="95000"/>
              </a:lnSpc>
            </a:pPr>
            <a:r>
              <a:rPr lang="en-GB" altLang="en-IT" sz="2800" dirty="0">
                <a:latin typeface="Arial" panose="020B0604020202020204" pitchFamily="34" charset="0"/>
                <a:ea typeface="Osaka" panose="020B0600000000000000" pitchFamily="34" charset="-128"/>
              </a:rPr>
              <a:t>Service Orientation is the a good approach to building agile and flexible applications and a good application-level integration strategy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8F9B7-FB59-53D9-9FFB-1D4A7D660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A1ED-DE19-605C-B3B2-DA67BE107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Closing the Strategy Gap 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32C58B97-C008-EC92-B36B-27D622D70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IT" dirty="0"/>
              <a:t>major objectives of computerized decision support are:</a:t>
            </a:r>
          </a:p>
          <a:p>
            <a:pPr lvl="1"/>
            <a:r>
              <a:rPr lang="en-US" altLang="en-IT" dirty="0"/>
              <a:t>facilitate closing the gap between the current performance of an organization </a:t>
            </a:r>
          </a:p>
          <a:p>
            <a:pPr lvl="1"/>
            <a:r>
              <a:rPr lang="en-US" altLang="en-IT" dirty="0"/>
              <a:t>Elicit its desired performance, as expressed in its mission, objectives, and goals, and the strategy to achieve them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BFA30-A3A3-08D9-C583-69B270C6EE34}"/>
              </a:ext>
            </a:extLst>
          </p:cNvPr>
          <p:cNvSpPr txBox="1"/>
          <p:nvPr/>
        </p:nvSpPr>
        <p:spPr>
          <a:xfrm>
            <a:off x="1981201" y="5236823"/>
            <a:ext cx="632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200" dirty="0"/>
              <a:t>BI means instrumenting </a:t>
            </a:r>
            <a:br>
              <a:rPr lang="en-IT" sz="3200" dirty="0"/>
            </a:br>
            <a:r>
              <a:rPr lang="en-IT" sz="3200" b="1" u="sng" dirty="0"/>
              <a:t>informed</a:t>
            </a:r>
            <a:r>
              <a:rPr lang="en-IT" sz="3200" dirty="0"/>
              <a:t> decision-making.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43A3EA-64AB-99C1-1D7C-A5321BE01FAA}"/>
              </a:ext>
            </a:extLst>
          </p:cNvPr>
          <p:cNvSpPr/>
          <p:nvPr/>
        </p:nvSpPr>
        <p:spPr>
          <a:xfrm>
            <a:off x="3886200" y="5791200"/>
            <a:ext cx="3048000" cy="517525"/>
          </a:xfrm>
          <a:prstGeom prst="rect">
            <a:avLst/>
          </a:prstGeom>
          <a:solidFill>
            <a:schemeClr val="accent1">
              <a:alpha val="51802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422719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C5316116-38B3-FA86-C26D-9FEB1B41E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7143"/>
            <a:ext cx="8229600" cy="1143000"/>
          </a:xfrm>
          <a:noFill/>
        </p:spPr>
        <p:txBody>
          <a:bodyPr/>
          <a:lstStyle/>
          <a:p>
            <a:pPr hangingPunct="1"/>
            <a:r>
              <a:rPr lang="en-GB" altLang="en-IT" dirty="0">
                <a:latin typeface="Arial" panose="020B0604020202020204" pitchFamily="34" charset="0"/>
                <a:ea typeface="Osaka" panose="020B0600000000000000" pitchFamily="34" charset="-128"/>
              </a:rPr>
              <a:t>Overview</a:t>
            </a:r>
            <a:br>
              <a:rPr lang="en-GB" altLang="en-IT" sz="1900" b="1" dirty="0">
                <a:latin typeface="Arial" panose="020B0604020202020204" pitchFamily="34" charset="0"/>
                <a:ea typeface="Osaka" panose="020B0600000000000000" pitchFamily="34" charset="-128"/>
              </a:rPr>
            </a:br>
            <a:r>
              <a:rPr lang="en-GB" altLang="en-IT" sz="1900" b="1" dirty="0">
                <a:latin typeface="Arial" panose="020B0604020202020204" pitchFamily="34" charset="0"/>
                <a:ea typeface="Osaka" panose="020B0600000000000000" pitchFamily="34" charset="-128"/>
              </a:rPr>
              <a:t>BI</a:t>
            </a:r>
            <a:r>
              <a:rPr lang="en-GB" altLang="en-IT" sz="2600" b="1" dirty="0">
                <a:latin typeface="Arial" panose="020B0604020202020204" pitchFamily="34" charset="0"/>
                <a:ea typeface="Osaka" panose="020B0600000000000000" pitchFamily="34" charset="-128"/>
              </a:rPr>
              <a:t> </a:t>
            </a:r>
            <a:r>
              <a:rPr lang="en-GB" altLang="en-IT" sz="1900" b="1" dirty="0">
                <a:latin typeface="Arial" panose="020B0604020202020204" pitchFamily="34" charset="0"/>
                <a:ea typeface="Osaka" panose="020B0600000000000000" pitchFamily="34" charset="-128"/>
              </a:rPr>
              <a:t>(including Data Warehousing)</a:t>
            </a:r>
          </a:p>
        </p:txBody>
      </p:sp>
      <p:sp>
        <p:nvSpPr>
          <p:cNvPr id="20482" name="Rectangle 54">
            <a:extLst>
              <a:ext uri="{FF2B5EF4-FFF2-40B4-BE49-F238E27FC236}">
                <a16:creationId xmlns:a16="http://schemas.microsoft.com/office/drawing/2014/main" id="{4AE66829-C189-8DC2-FA52-1B985D673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250825" y="1330325"/>
            <a:ext cx="8137525" cy="2386013"/>
          </a:xfrm>
          <a:noFill/>
        </p:spPr>
        <p:txBody>
          <a:bodyPr lIns="0" tIns="0" rIns="0" bIns="0"/>
          <a:lstStyle/>
          <a:p>
            <a:pPr hangingPunct="1">
              <a:lnSpc>
                <a:spcPct val="95000"/>
              </a:lnSpc>
            </a:pPr>
            <a:r>
              <a:rPr lang="en-GB" altLang="en-IT">
                <a:latin typeface="Arial" panose="020B0604020202020204" pitchFamily="34" charset="0"/>
                <a:ea typeface="Osaka" panose="020B0600000000000000" pitchFamily="34" charset="-128"/>
              </a:rPr>
              <a:t>Data Gathering - Extract, Transform and Load (ETL)</a:t>
            </a:r>
          </a:p>
          <a:p>
            <a:pPr hangingPunct="1">
              <a:lnSpc>
                <a:spcPct val="95000"/>
              </a:lnSpc>
            </a:pPr>
            <a:r>
              <a:rPr lang="en-GB" altLang="en-IT">
                <a:latin typeface="Arial" panose="020B0604020202020204" pitchFamily="34" charset="0"/>
                <a:ea typeface="Osaka" panose="020B0600000000000000" pitchFamily="34" charset="-128"/>
              </a:rPr>
              <a:t>Data Storage - Data Warehouse (EDW)</a:t>
            </a:r>
          </a:p>
          <a:p>
            <a:pPr hangingPunct="1">
              <a:lnSpc>
                <a:spcPct val="95000"/>
              </a:lnSpc>
            </a:pPr>
            <a:r>
              <a:rPr lang="en-GB" altLang="en-IT">
                <a:latin typeface="Arial" panose="020B0604020202020204" pitchFamily="34" charset="0"/>
                <a:ea typeface="Osaka" panose="020B0600000000000000" pitchFamily="34" charset="-128"/>
              </a:rPr>
              <a:t>Data Presentation (The BI bit)</a:t>
            </a:r>
          </a:p>
          <a:p>
            <a:pPr lvl="1" hangingPunct="1">
              <a:lnSpc>
                <a:spcPct val="95000"/>
              </a:lnSpc>
            </a:pPr>
            <a:r>
              <a:rPr lang="en-GB" altLang="en-IT" sz="2400">
                <a:latin typeface="Arial" panose="020B0604020202020204" pitchFamily="34" charset="0"/>
                <a:ea typeface="Osaka" panose="020B0600000000000000" pitchFamily="34" charset="-128"/>
              </a:rPr>
              <a:t>OLAP</a:t>
            </a:r>
          </a:p>
          <a:p>
            <a:pPr lvl="1" hangingPunct="1">
              <a:lnSpc>
                <a:spcPct val="95000"/>
              </a:lnSpc>
            </a:pPr>
            <a:r>
              <a:rPr lang="en-GB" altLang="en-IT" sz="2400">
                <a:latin typeface="Arial" panose="020B0604020202020204" pitchFamily="34" charset="0"/>
                <a:ea typeface="Osaka" panose="020B0600000000000000" pitchFamily="34" charset="-128"/>
              </a:rPr>
              <a:t>Reporting</a:t>
            </a:r>
          </a:p>
        </p:txBody>
      </p:sp>
      <p:sp>
        <p:nvSpPr>
          <p:cNvPr id="20483" name="AutoShape 55">
            <a:extLst>
              <a:ext uri="{FF2B5EF4-FFF2-40B4-BE49-F238E27FC236}">
                <a16:creationId xmlns:a16="http://schemas.microsoft.com/office/drawing/2014/main" id="{26B15C9B-A37A-7DD9-7DB5-EF84B3A06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938" y="3543300"/>
            <a:ext cx="685800" cy="381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anchor="ctr"/>
          <a:lstStyle/>
          <a:p>
            <a:pPr algn="ctr" eaLnBrk="0"/>
            <a:r>
              <a:rPr lang="en-US" altLang="en-IT" sz="1200"/>
              <a:t>DB</a:t>
            </a:r>
            <a:endParaRPr lang="en-US" altLang="en-IT"/>
          </a:p>
        </p:txBody>
      </p:sp>
      <p:sp>
        <p:nvSpPr>
          <p:cNvPr id="20484" name="AutoShape 56">
            <a:extLst>
              <a:ext uri="{FF2B5EF4-FFF2-40B4-BE49-F238E27FC236}">
                <a16:creationId xmlns:a16="http://schemas.microsoft.com/office/drawing/2014/main" id="{D516853B-8602-2637-189D-F2D6570BB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944938"/>
            <a:ext cx="685800" cy="381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anchor="ctr"/>
          <a:lstStyle/>
          <a:p>
            <a:pPr algn="ctr" eaLnBrk="0"/>
            <a:r>
              <a:rPr lang="en-US" altLang="en-IT" sz="1200"/>
              <a:t>DB</a:t>
            </a:r>
            <a:endParaRPr lang="en-US" altLang="en-IT"/>
          </a:p>
        </p:txBody>
      </p:sp>
      <p:sp>
        <p:nvSpPr>
          <p:cNvPr id="20485" name="AutoShape 57">
            <a:extLst>
              <a:ext uri="{FF2B5EF4-FFF2-40B4-BE49-F238E27FC236}">
                <a16:creationId xmlns:a16="http://schemas.microsoft.com/office/drawing/2014/main" id="{EF61C824-10BD-241F-B5C3-F3F566B37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944938"/>
            <a:ext cx="990600" cy="914400"/>
          </a:xfrm>
          <a:prstGeom prst="can">
            <a:avLst>
              <a:gd name="adj" fmla="val 25000"/>
            </a:avLst>
          </a:prstGeom>
          <a:solidFill>
            <a:schemeClr val="bg2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anchor="ctr"/>
          <a:lstStyle/>
          <a:p>
            <a:pPr algn="ctr" eaLnBrk="0"/>
            <a:r>
              <a:rPr lang="en-US" altLang="en-IT" sz="1200"/>
              <a:t>Staging SQL Server</a:t>
            </a:r>
            <a:endParaRPr lang="en-US" altLang="en-IT"/>
          </a:p>
        </p:txBody>
      </p:sp>
      <p:sp>
        <p:nvSpPr>
          <p:cNvPr id="20486" name="AutoShape 58">
            <a:extLst>
              <a:ext uri="{FF2B5EF4-FFF2-40B4-BE49-F238E27FC236}">
                <a16:creationId xmlns:a16="http://schemas.microsoft.com/office/drawing/2014/main" id="{1169852B-5A25-B4A5-6E0E-019969FE5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59338"/>
            <a:ext cx="685800" cy="381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anchor="ctr"/>
          <a:lstStyle/>
          <a:p>
            <a:pPr algn="ctr" eaLnBrk="0"/>
            <a:r>
              <a:rPr lang="en-US" altLang="en-IT" sz="1200"/>
              <a:t>DB</a:t>
            </a:r>
            <a:endParaRPr lang="en-US" altLang="en-IT"/>
          </a:p>
        </p:txBody>
      </p:sp>
      <p:sp>
        <p:nvSpPr>
          <p:cNvPr id="20487" name="Rectangle 60">
            <a:extLst>
              <a:ext uri="{FF2B5EF4-FFF2-40B4-BE49-F238E27FC236}">
                <a16:creationId xmlns:a16="http://schemas.microsoft.com/office/drawing/2014/main" id="{5078F36C-04F5-B347-F6E5-7F65569D1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487738"/>
            <a:ext cx="762000" cy="1828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/>
            <a:r>
              <a:rPr lang="en-US" altLang="en-IT"/>
              <a:t>ETL</a:t>
            </a:r>
          </a:p>
        </p:txBody>
      </p:sp>
      <p:sp>
        <p:nvSpPr>
          <p:cNvPr id="20488" name="AutoShape 61">
            <a:extLst>
              <a:ext uri="{FF2B5EF4-FFF2-40B4-BE49-F238E27FC236}">
                <a16:creationId xmlns:a16="http://schemas.microsoft.com/office/drawing/2014/main" id="{EC30C877-90DD-CE42-A4D7-9D290B58F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944938"/>
            <a:ext cx="990600" cy="914400"/>
          </a:xfrm>
          <a:prstGeom prst="can">
            <a:avLst>
              <a:gd name="adj" fmla="val 25000"/>
            </a:avLst>
          </a:prstGeom>
          <a:solidFill>
            <a:schemeClr val="bg2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anchor="ctr"/>
          <a:lstStyle/>
          <a:p>
            <a:pPr algn="ctr" eaLnBrk="0"/>
            <a:r>
              <a:rPr lang="en-US" altLang="en-IT" sz="1200"/>
              <a:t>Warehouse  SQL Server</a:t>
            </a:r>
            <a:endParaRPr lang="en-US" altLang="en-IT"/>
          </a:p>
        </p:txBody>
      </p:sp>
      <p:sp>
        <p:nvSpPr>
          <p:cNvPr id="20489" name="Rectangle 62">
            <a:extLst>
              <a:ext uri="{FF2B5EF4-FFF2-40B4-BE49-F238E27FC236}">
                <a16:creationId xmlns:a16="http://schemas.microsoft.com/office/drawing/2014/main" id="{7294E0EA-17D3-494D-EA34-8AB967CA6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788" y="5430838"/>
            <a:ext cx="2438400" cy="53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>
              <a:spcBef>
                <a:spcPct val="50000"/>
              </a:spcBef>
            </a:pPr>
            <a:r>
              <a:rPr lang="en-GB" altLang="en-IT"/>
              <a:t>Error / Audit / Metadata</a:t>
            </a:r>
            <a:endParaRPr lang="en-US" altLang="en-IT"/>
          </a:p>
        </p:txBody>
      </p:sp>
      <p:sp>
        <p:nvSpPr>
          <p:cNvPr id="20490" name="Rectangle 63">
            <a:extLst>
              <a:ext uri="{FF2B5EF4-FFF2-40B4-BE49-F238E27FC236}">
                <a16:creationId xmlns:a16="http://schemas.microsoft.com/office/drawing/2014/main" id="{F5875BEB-2F33-F36B-42CE-DC9CA1307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554538"/>
            <a:ext cx="990600" cy="762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/>
            <a:r>
              <a:rPr lang="en-US" altLang="en-IT" sz="1600"/>
              <a:t>Analysis </a:t>
            </a:r>
          </a:p>
          <a:p>
            <a:pPr algn="ctr" eaLnBrk="0"/>
            <a:r>
              <a:rPr lang="en-US" altLang="en-IT" sz="1600"/>
              <a:t>Services</a:t>
            </a:r>
          </a:p>
        </p:txBody>
      </p:sp>
      <p:sp>
        <p:nvSpPr>
          <p:cNvPr id="20491" name="Rectangle 64">
            <a:extLst>
              <a:ext uri="{FF2B5EF4-FFF2-40B4-BE49-F238E27FC236}">
                <a16:creationId xmlns:a16="http://schemas.microsoft.com/office/drawing/2014/main" id="{187F2F9F-C54E-7EFD-1B2F-45E24C8E0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563938"/>
            <a:ext cx="990600" cy="762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/>
            <a:r>
              <a:rPr lang="en-US" altLang="en-IT" sz="1400"/>
              <a:t>Reporting </a:t>
            </a:r>
          </a:p>
          <a:p>
            <a:pPr algn="ctr" eaLnBrk="0"/>
            <a:r>
              <a:rPr lang="en-US" altLang="en-IT" sz="1400"/>
              <a:t>Services</a:t>
            </a:r>
          </a:p>
        </p:txBody>
      </p:sp>
      <p:sp>
        <p:nvSpPr>
          <p:cNvPr id="20492" name="AutoShape 65">
            <a:extLst>
              <a:ext uri="{FF2B5EF4-FFF2-40B4-BE49-F238E27FC236}">
                <a16:creationId xmlns:a16="http://schemas.microsoft.com/office/drawing/2014/main" id="{70B379BA-4690-4643-8E25-F37071DD6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02138"/>
            <a:ext cx="685800" cy="3810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anchor="ctr"/>
          <a:lstStyle/>
          <a:p>
            <a:pPr algn="ctr" eaLnBrk="0"/>
            <a:r>
              <a:rPr lang="en-US" altLang="en-IT" sz="1200"/>
              <a:t>DB</a:t>
            </a:r>
            <a:endParaRPr lang="en-US" altLang="en-IT"/>
          </a:p>
        </p:txBody>
      </p:sp>
      <p:sp>
        <p:nvSpPr>
          <p:cNvPr id="20493" name="Line 66">
            <a:extLst>
              <a:ext uri="{FF2B5EF4-FFF2-40B4-BE49-F238E27FC236}">
                <a16:creationId xmlns:a16="http://schemas.microsoft.com/office/drawing/2014/main" id="{44F614E2-7248-E3F4-32FB-71E016FF2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6315075"/>
            <a:ext cx="5040313" cy="0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20494" name="Text Box 67">
            <a:extLst>
              <a:ext uri="{FF2B5EF4-FFF2-40B4-BE49-F238E27FC236}">
                <a16:creationId xmlns:a16="http://schemas.microsoft.com/office/drawing/2014/main" id="{33A4A84B-10F1-BFB3-CC92-391C2A8F5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329363"/>
            <a:ext cx="3886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>
              <a:spcBef>
                <a:spcPct val="50000"/>
              </a:spcBef>
              <a:buFont typeface="Times" pitchFamily="-91" charset="0"/>
              <a:buNone/>
            </a:pPr>
            <a:r>
              <a:rPr lang="en-US" altLang="en-IT"/>
              <a:t>Flow of Data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1B3A907-E725-7EFB-AA62-2387AFA8E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hangingPunct="1"/>
            <a:r>
              <a:rPr lang="en-GB" altLang="en-IT">
                <a:latin typeface="Arial" panose="020B0604020202020204" pitchFamily="34" charset="0"/>
                <a:ea typeface="Osaka" panose="020B0600000000000000" pitchFamily="34" charset="-128"/>
              </a:rPr>
              <a:t>Why did SoBI happen?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D0CEFC68-26CE-EA62-673C-A339589DC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4650" y="1220788"/>
            <a:ext cx="8229600" cy="5256212"/>
          </a:xfrm>
          <a:noFill/>
        </p:spPr>
        <p:txBody>
          <a:bodyPr/>
          <a:lstStyle/>
          <a:p>
            <a:pPr hangingPunct="1"/>
            <a:r>
              <a:rPr lang="en-GB" altLang="en-IT" sz="2800">
                <a:latin typeface="Arial" panose="020B0604020202020204" pitchFamily="34" charset="0"/>
                <a:ea typeface="Osaka" panose="020B0600000000000000" pitchFamily="34" charset="-128"/>
              </a:rPr>
              <a:t>Customer projects driving similarities in EAI / ETL</a:t>
            </a:r>
          </a:p>
          <a:p>
            <a:pPr lvl="1" hangingPunct="1"/>
            <a:r>
              <a:rPr lang="en-GB" altLang="en-IT" sz="2400">
                <a:latin typeface="Arial" panose="020B0604020202020204" pitchFamily="34" charset="0"/>
                <a:ea typeface="Osaka" panose="020B0600000000000000" pitchFamily="34" charset="-128"/>
              </a:rPr>
              <a:t>Conceptually</a:t>
            </a:r>
          </a:p>
          <a:p>
            <a:pPr lvl="1" hangingPunct="1"/>
            <a:r>
              <a:rPr lang="en-GB" altLang="en-IT" sz="2400">
                <a:latin typeface="Arial" panose="020B0604020202020204" pitchFamily="34" charset="0"/>
                <a:ea typeface="Osaka" panose="020B0600000000000000" pitchFamily="34" charset="-128"/>
              </a:rPr>
              <a:t>Architecturally</a:t>
            </a:r>
          </a:p>
          <a:p>
            <a:pPr hangingPunct="1"/>
            <a:r>
              <a:rPr lang="en-GB" altLang="en-IT" sz="2800">
                <a:latin typeface="Arial" panose="020B0604020202020204" pitchFamily="34" charset="0"/>
                <a:ea typeface="Osaka" panose="020B0600000000000000" pitchFamily="34" charset="-128"/>
              </a:rPr>
              <a:t>Vendor landscape is changing</a:t>
            </a:r>
          </a:p>
          <a:p>
            <a:pPr hangingPunct="1"/>
            <a:r>
              <a:rPr lang="en-GB" altLang="en-IT" sz="2800">
                <a:latin typeface="Arial" panose="020B0604020202020204" pitchFamily="34" charset="0"/>
                <a:ea typeface="Osaka" panose="020B0600000000000000" pitchFamily="34" charset="-128"/>
              </a:rPr>
              <a:t>Analysts talking about convergence</a:t>
            </a:r>
          </a:p>
          <a:p>
            <a:pPr hangingPunct="1"/>
            <a:r>
              <a:rPr lang="en-GB" altLang="en-IT" sz="2800">
                <a:latin typeface="Arial" panose="020B0604020202020204" pitchFamily="34" charset="0"/>
                <a:ea typeface="Osaka" panose="020B0600000000000000" pitchFamily="34" charset="-128"/>
              </a:rPr>
              <a:t>Real project</a:t>
            </a:r>
          </a:p>
          <a:p>
            <a:pPr lvl="1" hangingPunct="1"/>
            <a:r>
              <a:rPr lang="en-GB" altLang="en-IT" sz="2400">
                <a:latin typeface="Arial" panose="020B0604020202020204" pitchFamily="34" charset="0"/>
                <a:ea typeface="Osaka" panose="020B0600000000000000" pitchFamily="34" charset="-128"/>
              </a:rPr>
              <a:t>Looks like a BI project</a:t>
            </a:r>
          </a:p>
          <a:p>
            <a:pPr lvl="1" hangingPunct="1"/>
            <a:r>
              <a:rPr lang="en-GB" altLang="en-IT" sz="2400">
                <a:latin typeface="Arial" panose="020B0604020202020204" pitchFamily="34" charset="0"/>
                <a:ea typeface="Osaka" panose="020B0600000000000000" pitchFamily="34" charset="-128"/>
              </a:rPr>
              <a:t>Client wants Service Orientation </a:t>
            </a:r>
          </a:p>
          <a:p>
            <a:pPr hangingPunct="1">
              <a:buFont typeface="Times" pitchFamily="-91" charset="0"/>
              <a:buNone/>
            </a:pPr>
            <a:endParaRPr lang="en-GB" altLang="en-IT" sz="2900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9D3D15C8-022E-2D5B-7FD6-523F0945D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hangingPunct="1"/>
            <a:r>
              <a:rPr lang="en-GB" altLang="en-IT">
                <a:latin typeface="Arial" panose="020B0604020202020204" pitchFamily="34" charset="0"/>
                <a:ea typeface="Osaka" panose="020B0600000000000000" pitchFamily="34" charset="-128"/>
              </a:rPr>
              <a:t>The Views of SO and BI</a:t>
            </a:r>
            <a:endParaRPr lang="en-GB" altLang="en-IT" sz="1900" b="1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36FD7B84-D94F-9F28-D13C-2D327007D4C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341438"/>
            <a:ext cx="3457575" cy="4824412"/>
          </a:xfrm>
          <a:noFill/>
        </p:spPr>
        <p:txBody>
          <a:bodyPr/>
          <a:lstStyle/>
          <a:p>
            <a:pPr hangingPunct="1"/>
            <a:r>
              <a:rPr lang="en-GB" altLang="en-IT" sz="2000">
                <a:latin typeface="Arial" panose="020B0604020202020204" pitchFamily="34" charset="0"/>
                <a:ea typeface="Osaka" panose="020B0600000000000000" pitchFamily="34" charset="-128"/>
              </a:rPr>
              <a:t>From an SO perspective, BI is seen as a collection of services</a:t>
            </a:r>
          </a:p>
          <a:p>
            <a:pPr lvl="1" hangingPunct="1"/>
            <a:r>
              <a:rPr lang="en-GB" altLang="en-IT" sz="2000">
                <a:latin typeface="Arial" panose="020B0604020202020204" pitchFamily="34" charset="0"/>
                <a:ea typeface="Osaka" panose="020B0600000000000000" pitchFamily="34" charset="-128"/>
              </a:rPr>
              <a:t>Data Publication Services (BI)</a:t>
            </a:r>
          </a:p>
          <a:p>
            <a:pPr lvl="1" hangingPunct="1"/>
            <a:r>
              <a:rPr lang="en-GB" altLang="en-IT" sz="2000">
                <a:latin typeface="Arial" panose="020B0604020202020204" pitchFamily="34" charset="0"/>
                <a:ea typeface="Osaka" panose="020B0600000000000000" pitchFamily="34" charset="-128"/>
              </a:rPr>
              <a:t>Transformation &amp; other BI services</a:t>
            </a:r>
          </a:p>
          <a:p>
            <a:pPr lvl="1" hangingPunct="1"/>
            <a:endParaRPr lang="en-GB" altLang="en-IT" sz="2000">
              <a:latin typeface="Arial" panose="020B0604020202020204" pitchFamily="34" charset="0"/>
              <a:ea typeface="Osaka" panose="020B0600000000000000" pitchFamily="34" charset="-128"/>
            </a:endParaRPr>
          </a:p>
          <a:p>
            <a:pPr hangingPunct="1"/>
            <a:r>
              <a:rPr lang="en-GB" altLang="en-IT" sz="2000">
                <a:latin typeface="Arial" panose="020B0604020202020204" pitchFamily="34" charset="0"/>
                <a:ea typeface="Osaka" panose="020B0600000000000000" pitchFamily="34" charset="-128"/>
              </a:rPr>
              <a:t>From a BI perspective, SO is seen as a collection of data sources</a:t>
            </a:r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6DA2F13E-1236-3770-4ECD-6051B7F0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/>
            <a:endParaRPr lang="en-GB" altLang="en-IT">
              <a:solidFill>
                <a:srgbClr val="000000"/>
              </a:solidFill>
            </a:endParaRPr>
          </a:p>
        </p:txBody>
      </p:sp>
      <p:sp>
        <p:nvSpPr>
          <p:cNvPr id="22532" name="Rectangle 7">
            <a:extLst>
              <a:ext uri="{FF2B5EF4-FFF2-40B4-BE49-F238E27FC236}">
                <a16:creationId xmlns:a16="http://schemas.microsoft.com/office/drawing/2014/main" id="{A5B45C40-F5ED-84D2-F988-AF9D9E30B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08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/>
            <a:endParaRPr lang="en-GB" altLang="en-IT">
              <a:solidFill>
                <a:srgbClr val="000000"/>
              </a:solidFill>
            </a:endParaRPr>
          </a:p>
        </p:txBody>
      </p:sp>
      <p:sp>
        <p:nvSpPr>
          <p:cNvPr id="22533" name="Rectangle 163">
            <a:extLst>
              <a:ext uri="{FF2B5EF4-FFF2-40B4-BE49-F238E27FC236}">
                <a16:creationId xmlns:a16="http://schemas.microsoft.com/office/drawing/2014/main" id="{40615BB8-14BD-447A-2118-5BBD3FD17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371600"/>
            <a:ext cx="3048000" cy="2895600"/>
          </a:xfrm>
          <a:prstGeom prst="rect">
            <a:avLst/>
          </a:prstGeom>
          <a:solidFill>
            <a:schemeClr val="accent1">
              <a:alpha val="5882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/>
            <a:r>
              <a:rPr lang="en-US" altLang="en-IT"/>
              <a:t>SO</a:t>
            </a:r>
          </a:p>
        </p:txBody>
      </p:sp>
      <p:sp>
        <p:nvSpPr>
          <p:cNvPr id="22534" name="Rectangle 164">
            <a:extLst>
              <a:ext uri="{FF2B5EF4-FFF2-40B4-BE49-F238E27FC236}">
                <a16:creationId xmlns:a16="http://schemas.microsoft.com/office/drawing/2014/main" id="{3C7E62F1-B276-993D-0312-95EBE15EA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1371600"/>
            <a:ext cx="3251200" cy="2895600"/>
          </a:xfrm>
          <a:prstGeom prst="rect">
            <a:avLst/>
          </a:prstGeom>
          <a:solidFill>
            <a:schemeClr val="bg2">
              <a:alpha val="5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r" eaLnBrk="0"/>
            <a:r>
              <a:rPr lang="en-US" altLang="en-IT"/>
              <a:t>BI</a:t>
            </a:r>
          </a:p>
        </p:txBody>
      </p:sp>
      <p:sp>
        <p:nvSpPr>
          <p:cNvPr id="22535" name="AutoShape 165">
            <a:extLst>
              <a:ext uri="{FF2B5EF4-FFF2-40B4-BE49-F238E27FC236}">
                <a16:creationId xmlns:a16="http://schemas.microsoft.com/office/drawing/2014/main" id="{8EAAFF62-F0C4-9D00-440C-D26386297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81200"/>
            <a:ext cx="2206625" cy="381000"/>
          </a:xfrm>
          <a:prstGeom prst="rightArrowCallout">
            <a:avLst>
              <a:gd name="adj1" fmla="val 100000"/>
              <a:gd name="adj2" fmla="val 50000"/>
              <a:gd name="adj3" fmla="val 65344"/>
              <a:gd name="adj4" fmla="val 86282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/>
            <a:r>
              <a:rPr lang="en-US" altLang="en-IT" sz="1000" b="1">
                <a:solidFill>
                  <a:schemeClr val="tx2"/>
                </a:solidFill>
              </a:rPr>
              <a:t>BI Seen as a Collection of Services</a:t>
            </a:r>
          </a:p>
        </p:txBody>
      </p:sp>
      <p:sp>
        <p:nvSpPr>
          <p:cNvPr id="22536" name="AutoShape 167">
            <a:extLst>
              <a:ext uri="{FF2B5EF4-FFF2-40B4-BE49-F238E27FC236}">
                <a16:creationId xmlns:a16="http://schemas.microsoft.com/office/drawing/2014/main" id="{09F9824D-2191-2356-3342-6C424194B24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48263" y="3276600"/>
            <a:ext cx="2376487" cy="381000"/>
          </a:xfrm>
          <a:prstGeom prst="rightArrowCallout">
            <a:avLst>
              <a:gd name="adj1" fmla="val 100000"/>
              <a:gd name="adj2" fmla="val 50000"/>
              <a:gd name="adj3" fmla="val 70374"/>
              <a:gd name="adj4" fmla="val 88718"/>
            </a:avLst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/>
            <a:r>
              <a:rPr lang="en-US" altLang="en-IT" sz="1000" b="1">
                <a:solidFill>
                  <a:schemeClr val="tx2"/>
                </a:solidFill>
              </a:rPr>
              <a:t>SO Services Seen as Data Sources</a:t>
            </a:r>
          </a:p>
        </p:txBody>
      </p:sp>
      <p:sp>
        <p:nvSpPr>
          <p:cNvPr id="22537" name="AutoShape 168">
            <a:extLst>
              <a:ext uri="{FF2B5EF4-FFF2-40B4-BE49-F238E27FC236}">
                <a16:creationId xmlns:a16="http://schemas.microsoft.com/office/drawing/2014/main" id="{B1FF8DD7-CE77-0FBB-E85B-83603719F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0" y="3581400"/>
            <a:ext cx="609600" cy="376238"/>
          </a:xfrm>
          <a:prstGeom prst="can">
            <a:avLst>
              <a:gd name="adj" fmla="val 25000"/>
            </a:avLst>
          </a:prstGeom>
          <a:solidFill>
            <a:schemeClr val="tx2">
              <a:alpha val="65881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/>
            <a:endParaRPr lang="en-GB" altLang="en-IT">
              <a:solidFill>
                <a:srgbClr val="000000"/>
              </a:solidFill>
            </a:endParaRPr>
          </a:p>
        </p:txBody>
      </p:sp>
      <p:sp>
        <p:nvSpPr>
          <p:cNvPr id="22538" name="AutoShape 170">
            <a:extLst>
              <a:ext uri="{FF2B5EF4-FFF2-40B4-BE49-F238E27FC236}">
                <a16:creationId xmlns:a16="http://schemas.microsoft.com/office/drawing/2014/main" id="{A7372668-1BA3-0EEE-2543-665BE6E71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3276600"/>
            <a:ext cx="609600" cy="376238"/>
          </a:xfrm>
          <a:prstGeom prst="can">
            <a:avLst>
              <a:gd name="adj" fmla="val 25000"/>
            </a:avLst>
          </a:prstGeom>
          <a:solidFill>
            <a:schemeClr val="tx2">
              <a:alpha val="65881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/>
            <a:endParaRPr lang="en-GB" altLang="en-IT">
              <a:solidFill>
                <a:srgbClr val="000000"/>
              </a:solidFill>
            </a:endParaRPr>
          </a:p>
        </p:txBody>
      </p:sp>
      <p:sp>
        <p:nvSpPr>
          <p:cNvPr id="22539" name="AutoShape 171">
            <a:extLst>
              <a:ext uri="{FF2B5EF4-FFF2-40B4-BE49-F238E27FC236}">
                <a16:creationId xmlns:a16="http://schemas.microsoft.com/office/drawing/2014/main" id="{4CD8B99C-C28B-66D5-4DB4-29BEB781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0" y="2971800"/>
            <a:ext cx="609600" cy="376238"/>
          </a:xfrm>
          <a:prstGeom prst="can">
            <a:avLst>
              <a:gd name="adj" fmla="val 25000"/>
            </a:avLst>
          </a:prstGeom>
          <a:solidFill>
            <a:schemeClr val="tx2">
              <a:alpha val="65881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/>
            <a:endParaRPr lang="en-GB" altLang="en-IT">
              <a:solidFill>
                <a:srgbClr val="000000"/>
              </a:solidFill>
            </a:endParaRPr>
          </a:p>
        </p:txBody>
      </p:sp>
      <p:sp>
        <p:nvSpPr>
          <p:cNvPr id="22540" name="AutoShape 172">
            <a:extLst>
              <a:ext uri="{FF2B5EF4-FFF2-40B4-BE49-F238E27FC236}">
                <a16:creationId xmlns:a16="http://schemas.microsoft.com/office/drawing/2014/main" id="{5A4757DB-23A6-0F72-F0EB-54828288A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6002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tx2">
              <a:alpha val="5686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/>
            <a:endParaRPr lang="en-GB" altLang="en-IT">
              <a:solidFill>
                <a:srgbClr val="000000"/>
              </a:solidFill>
            </a:endParaRPr>
          </a:p>
        </p:txBody>
      </p:sp>
      <p:sp>
        <p:nvSpPr>
          <p:cNvPr id="22541" name="AutoShape 173">
            <a:extLst>
              <a:ext uri="{FF2B5EF4-FFF2-40B4-BE49-F238E27FC236}">
                <a16:creationId xmlns:a16="http://schemas.microsoft.com/office/drawing/2014/main" id="{91920488-BA1B-27E0-D8FD-E08BA29AA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9050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tx2">
              <a:alpha val="5686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/>
            <a:endParaRPr lang="en-GB" altLang="en-IT">
              <a:solidFill>
                <a:srgbClr val="000000"/>
              </a:solidFill>
            </a:endParaRPr>
          </a:p>
        </p:txBody>
      </p:sp>
      <p:sp>
        <p:nvSpPr>
          <p:cNvPr id="22542" name="AutoShape 174">
            <a:extLst>
              <a:ext uri="{FF2B5EF4-FFF2-40B4-BE49-F238E27FC236}">
                <a16:creationId xmlns:a16="http://schemas.microsoft.com/office/drawing/2014/main" id="{BC03DBD4-036E-8B75-115C-1B597170F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0574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tx2">
              <a:alpha val="5686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/>
            <a:endParaRPr lang="en-GB" altLang="en-IT">
              <a:solidFill>
                <a:srgbClr val="000000"/>
              </a:solidFill>
            </a:endParaRPr>
          </a:p>
        </p:txBody>
      </p:sp>
      <p:sp>
        <p:nvSpPr>
          <p:cNvPr id="22543" name="AutoShape 175">
            <a:extLst>
              <a:ext uri="{FF2B5EF4-FFF2-40B4-BE49-F238E27FC236}">
                <a16:creationId xmlns:a16="http://schemas.microsoft.com/office/drawing/2014/main" id="{7567FD8D-41F3-6EBF-E455-929C9C692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362200"/>
            <a:ext cx="914400" cy="381000"/>
          </a:xfrm>
          <a:prstGeom prst="roundRect">
            <a:avLst>
              <a:gd name="adj" fmla="val 16667"/>
            </a:avLst>
          </a:prstGeom>
          <a:solidFill>
            <a:schemeClr val="tx2">
              <a:alpha val="56862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/>
            <a:endParaRPr lang="en-GB" altLang="en-IT">
              <a:solidFill>
                <a:srgbClr val="000000"/>
              </a:solidFill>
            </a:endParaRPr>
          </a:p>
        </p:txBody>
      </p:sp>
      <p:grpSp>
        <p:nvGrpSpPr>
          <p:cNvPr id="22544" name="Group 180">
            <a:extLst>
              <a:ext uri="{FF2B5EF4-FFF2-40B4-BE49-F238E27FC236}">
                <a16:creationId xmlns:a16="http://schemas.microsoft.com/office/drawing/2014/main" id="{37357559-0F01-2B23-AFB8-E586BC5E836A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1905000"/>
            <a:ext cx="533400" cy="533400"/>
            <a:chOff x="3744" y="3216"/>
            <a:chExt cx="624" cy="432"/>
          </a:xfrm>
        </p:grpSpPr>
        <p:sp>
          <p:nvSpPr>
            <p:cNvPr id="22556" name="Line 176">
              <a:extLst>
                <a:ext uri="{FF2B5EF4-FFF2-40B4-BE49-F238E27FC236}">
                  <a16:creationId xmlns:a16="http://schemas.microsoft.com/office/drawing/2014/main" id="{9E40612F-22AC-F4CE-1740-2CF7E69945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3216"/>
              <a:ext cx="624" cy="24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T"/>
            </a:p>
          </p:txBody>
        </p:sp>
        <p:sp>
          <p:nvSpPr>
            <p:cNvPr id="22557" name="Line 177">
              <a:extLst>
                <a:ext uri="{FF2B5EF4-FFF2-40B4-BE49-F238E27FC236}">
                  <a16:creationId xmlns:a16="http://schemas.microsoft.com/office/drawing/2014/main" id="{93C5C905-05B7-D094-FF81-9373AFACA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456"/>
              <a:ext cx="624" cy="192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T"/>
            </a:p>
          </p:txBody>
        </p:sp>
        <p:sp>
          <p:nvSpPr>
            <p:cNvPr id="22558" name="Oval 178">
              <a:extLst>
                <a:ext uri="{FF2B5EF4-FFF2-40B4-BE49-F238E27FC236}">
                  <a16:creationId xmlns:a16="http://schemas.microsoft.com/office/drawing/2014/main" id="{9C49C0E8-F54A-D216-538F-239855454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269"/>
              <a:ext cx="144" cy="33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/>
              <a:endParaRPr lang="en-GB" altLang="en-IT">
                <a:solidFill>
                  <a:srgbClr val="000000"/>
                </a:solidFill>
              </a:endParaRPr>
            </a:p>
          </p:txBody>
        </p:sp>
        <p:sp>
          <p:nvSpPr>
            <p:cNvPr id="22559" name="Oval 179">
              <a:extLst>
                <a:ext uri="{FF2B5EF4-FFF2-40B4-BE49-F238E27FC236}">
                  <a16:creationId xmlns:a16="http://schemas.microsoft.com/office/drawing/2014/main" id="{7E530FD8-A732-4C5A-8CD1-8D25B6059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360"/>
              <a:ext cx="48" cy="144"/>
            </a:xfrm>
            <a:prstGeom prst="ellipse">
              <a:avLst/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/>
              <a:endParaRPr lang="en-GB" altLang="en-IT">
                <a:solidFill>
                  <a:srgbClr val="000000"/>
                </a:solidFill>
              </a:endParaRPr>
            </a:p>
          </p:txBody>
        </p:sp>
      </p:grpSp>
      <p:grpSp>
        <p:nvGrpSpPr>
          <p:cNvPr id="22545" name="Group 181">
            <a:extLst>
              <a:ext uri="{FF2B5EF4-FFF2-40B4-BE49-F238E27FC236}">
                <a16:creationId xmlns:a16="http://schemas.microsoft.com/office/drawing/2014/main" id="{9991E7A6-0E2F-6885-E589-06E94628973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10488" y="3200400"/>
            <a:ext cx="533400" cy="533400"/>
            <a:chOff x="3744" y="3216"/>
            <a:chExt cx="624" cy="432"/>
          </a:xfrm>
        </p:grpSpPr>
        <p:sp>
          <p:nvSpPr>
            <p:cNvPr id="22552" name="Line 182">
              <a:extLst>
                <a:ext uri="{FF2B5EF4-FFF2-40B4-BE49-F238E27FC236}">
                  <a16:creationId xmlns:a16="http://schemas.microsoft.com/office/drawing/2014/main" id="{D54170FA-824A-18A5-1D41-5F9EA0EBB3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3216"/>
              <a:ext cx="624" cy="24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T"/>
            </a:p>
          </p:txBody>
        </p:sp>
        <p:sp>
          <p:nvSpPr>
            <p:cNvPr id="22553" name="Line 183">
              <a:extLst>
                <a:ext uri="{FF2B5EF4-FFF2-40B4-BE49-F238E27FC236}">
                  <a16:creationId xmlns:a16="http://schemas.microsoft.com/office/drawing/2014/main" id="{345ED36C-D16C-6083-79B5-1544F73E80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456"/>
              <a:ext cx="624" cy="192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T"/>
            </a:p>
          </p:txBody>
        </p:sp>
        <p:sp>
          <p:nvSpPr>
            <p:cNvPr id="22554" name="Oval 184">
              <a:extLst>
                <a:ext uri="{FF2B5EF4-FFF2-40B4-BE49-F238E27FC236}">
                  <a16:creationId xmlns:a16="http://schemas.microsoft.com/office/drawing/2014/main" id="{CA67AF38-57D3-970F-D26C-9055B84F5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269"/>
              <a:ext cx="144" cy="33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/>
              <a:endParaRPr lang="en-GB" altLang="en-IT">
                <a:solidFill>
                  <a:srgbClr val="000000"/>
                </a:solidFill>
              </a:endParaRPr>
            </a:p>
          </p:txBody>
        </p:sp>
        <p:sp>
          <p:nvSpPr>
            <p:cNvPr id="22555" name="Oval 185">
              <a:extLst>
                <a:ext uri="{FF2B5EF4-FFF2-40B4-BE49-F238E27FC236}">
                  <a16:creationId xmlns:a16="http://schemas.microsoft.com/office/drawing/2014/main" id="{1B5CE806-025A-CD26-4658-EDC023060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360"/>
              <a:ext cx="48" cy="144"/>
            </a:xfrm>
            <a:prstGeom prst="ellipse">
              <a:avLst/>
            </a:prstGeom>
            <a:solidFill>
              <a:schemeClr val="tx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/>
              <a:endParaRPr lang="en-GB" altLang="en-IT">
                <a:solidFill>
                  <a:srgbClr val="000000"/>
                </a:solidFill>
              </a:endParaRPr>
            </a:p>
          </p:txBody>
        </p:sp>
      </p:grpSp>
      <p:sp>
        <p:nvSpPr>
          <p:cNvPr id="22546" name="Line 186">
            <a:extLst>
              <a:ext uri="{FF2B5EF4-FFF2-40B4-BE49-F238E27FC236}">
                <a16:creationId xmlns:a16="http://schemas.microsoft.com/office/drawing/2014/main" id="{9D056012-784B-13F9-CC2F-AF6FA9890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343400"/>
            <a:ext cx="152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22547" name="Line 187">
            <a:extLst>
              <a:ext uri="{FF2B5EF4-FFF2-40B4-BE49-F238E27FC236}">
                <a16:creationId xmlns:a16="http://schemas.microsoft.com/office/drawing/2014/main" id="{1F5831E9-13B0-9CB8-BFF6-E20E0AAAF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343400"/>
            <a:ext cx="1524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22548" name="Line 188">
            <a:extLst>
              <a:ext uri="{FF2B5EF4-FFF2-40B4-BE49-F238E27FC236}">
                <a16:creationId xmlns:a16="http://schemas.microsoft.com/office/drawing/2014/main" id="{263870EB-2751-899B-800E-9CF987A1E1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343400"/>
            <a:ext cx="1752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22549" name="Text Box 189">
            <a:extLst>
              <a:ext uri="{FF2B5EF4-FFF2-40B4-BE49-F238E27FC236}">
                <a16:creationId xmlns:a16="http://schemas.microsoft.com/office/drawing/2014/main" id="{427422B4-FF56-C823-4B4D-382C61EBE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495800"/>
            <a:ext cx="117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>
              <a:spcBef>
                <a:spcPct val="50000"/>
              </a:spcBef>
              <a:buFont typeface="Times" pitchFamily="-91" charset="0"/>
              <a:buNone/>
            </a:pPr>
            <a:r>
              <a:rPr lang="en-US" altLang="en-IT" sz="1200" b="1"/>
              <a:t>Disciplines to support SO</a:t>
            </a:r>
          </a:p>
        </p:txBody>
      </p:sp>
      <p:sp>
        <p:nvSpPr>
          <p:cNvPr id="22550" name="Text Box 190">
            <a:extLst>
              <a:ext uri="{FF2B5EF4-FFF2-40B4-BE49-F238E27FC236}">
                <a16:creationId xmlns:a16="http://schemas.microsoft.com/office/drawing/2014/main" id="{D0F3F495-5166-B740-79FB-6BD4F5F93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95800"/>
            <a:ext cx="1238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>
              <a:spcBef>
                <a:spcPct val="50000"/>
              </a:spcBef>
              <a:buFont typeface="Times" pitchFamily="-91" charset="0"/>
              <a:buNone/>
            </a:pPr>
            <a:r>
              <a:rPr lang="en-US" altLang="en-IT" sz="1200" b="1"/>
              <a:t>Architectural overlap</a:t>
            </a:r>
          </a:p>
        </p:txBody>
      </p:sp>
      <p:sp>
        <p:nvSpPr>
          <p:cNvPr id="22551" name="Text Box 191">
            <a:extLst>
              <a:ext uri="{FF2B5EF4-FFF2-40B4-BE49-F238E27FC236}">
                <a16:creationId xmlns:a16="http://schemas.microsoft.com/office/drawing/2014/main" id="{3FAAE58C-E72D-B73F-A20D-EAFD0E433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495800"/>
            <a:ext cx="144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>
              <a:spcBef>
                <a:spcPct val="50000"/>
              </a:spcBef>
              <a:buFont typeface="Times" pitchFamily="-91" charset="0"/>
              <a:buNone/>
            </a:pPr>
            <a:r>
              <a:rPr lang="en-US" altLang="en-IT" sz="1200" b="1"/>
              <a:t>Disciplines to support BI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704C0B75-6349-87DA-F3E5-61F4187C1C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hangingPunct="1"/>
            <a:r>
              <a:rPr lang="en-GB" altLang="en-IT">
                <a:latin typeface="Arial" panose="020B0604020202020204" pitchFamily="34" charset="0"/>
                <a:ea typeface="Osaka" panose="020B0600000000000000" pitchFamily="34" charset="-128"/>
              </a:rPr>
              <a:t>Different Challenges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1CFC8740-3A2A-2E69-60CD-187521849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219200"/>
            <a:ext cx="3816350" cy="4800600"/>
          </a:xfrm>
          <a:noFill/>
        </p:spPr>
        <p:txBody>
          <a:bodyPr/>
          <a:lstStyle/>
          <a:p>
            <a:pPr hangingPunct="1">
              <a:lnSpc>
                <a:spcPct val="95000"/>
              </a:lnSpc>
            </a:pPr>
            <a:r>
              <a:rPr lang="en-US" altLang="en-IT" sz="2000">
                <a:latin typeface="Arial" panose="020B0604020202020204" pitchFamily="34" charset="0"/>
                <a:ea typeface="Osaka" panose="020B0600000000000000" pitchFamily="34" charset="-128"/>
              </a:rPr>
              <a:t>SO</a:t>
            </a:r>
          </a:p>
          <a:p>
            <a:pPr lvl="1" hangingPunct="1">
              <a:lnSpc>
                <a:spcPct val="95000"/>
              </a:lnSpc>
            </a:pPr>
            <a:r>
              <a:rPr lang="en-US" altLang="en-IT" sz="1800">
                <a:latin typeface="Arial" panose="020B0604020202020204" pitchFamily="34" charset="0"/>
                <a:ea typeface="Osaka" panose="020B0600000000000000" pitchFamily="34" charset="-128"/>
              </a:rPr>
              <a:t>Small messages on demand</a:t>
            </a:r>
          </a:p>
          <a:p>
            <a:pPr lvl="1" hangingPunct="1">
              <a:lnSpc>
                <a:spcPct val="95000"/>
              </a:lnSpc>
            </a:pPr>
            <a:r>
              <a:rPr lang="en-US" altLang="en-IT" sz="1800">
                <a:latin typeface="Arial" panose="020B0604020202020204" pitchFamily="34" charset="0"/>
                <a:ea typeface="Osaka" panose="020B0600000000000000" pitchFamily="34" charset="-128"/>
              </a:rPr>
              <a:t>Transformations tend to be simple</a:t>
            </a:r>
          </a:p>
          <a:p>
            <a:pPr hangingPunct="1">
              <a:lnSpc>
                <a:spcPct val="95000"/>
              </a:lnSpc>
            </a:pPr>
            <a:endParaRPr lang="en-US" altLang="en-IT" sz="600">
              <a:latin typeface="Arial" panose="020B0604020202020204" pitchFamily="34" charset="0"/>
              <a:ea typeface="Osaka" panose="020B0600000000000000" pitchFamily="34" charset="-128"/>
            </a:endParaRPr>
          </a:p>
          <a:p>
            <a:pPr hangingPunct="1">
              <a:lnSpc>
                <a:spcPct val="95000"/>
              </a:lnSpc>
            </a:pPr>
            <a:r>
              <a:rPr lang="en-US" altLang="en-IT" sz="2000">
                <a:latin typeface="Arial" panose="020B0604020202020204" pitchFamily="34" charset="0"/>
                <a:ea typeface="Osaka" panose="020B0600000000000000" pitchFamily="34" charset="-128"/>
              </a:rPr>
              <a:t>BI</a:t>
            </a:r>
          </a:p>
          <a:p>
            <a:pPr lvl="1" hangingPunct="1">
              <a:lnSpc>
                <a:spcPct val="95000"/>
              </a:lnSpc>
            </a:pPr>
            <a:r>
              <a:rPr lang="en-US" altLang="en-IT" sz="1800">
                <a:latin typeface="Arial" panose="020B0604020202020204" pitchFamily="34" charset="0"/>
                <a:ea typeface="Osaka" panose="020B0600000000000000" pitchFamily="34" charset="-128"/>
              </a:rPr>
              <a:t>Infrequent exchanges of (large) amounts of data</a:t>
            </a:r>
          </a:p>
          <a:p>
            <a:pPr lvl="1" hangingPunct="1">
              <a:lnSpc>
                <a:spcPct val="95000"/>
              </a:lnSpc>
            </a:pPr>
            <a:r>
              <a:rPr lang="en-US" altLang="en-IT" sz="1800">
                <a:latin typeface="Arial" panose="020B0604020202020204" pitchFamily="34" charset="0"/>
                <a:ea typeface="Osaka" panose="020B0600000000000000" pitchFamily="34" charset="-128"/>
              </a:rPr>
              <a:t>Transformations complex</a:t>
            </a:r>
          </a:p>
          <a:p>
            <a:pPr lvl="1" hangingPunct="1">
              <a:lnSpc>
                <a:spcPct val="95000"/>
              </a:lnSpc>
            </a:pPr>
            <a:r>
              <a:rPr lang="en-US" altLang="en-IT" sz="1800">
                <a:latin typeface="Arial" panose="020B0604020202020204" pitchFamily="34" charset="0"/>
                <a:ea typeface="Osaka" panose="020B0600000000000000" pitchFamily="34" charset="-128"/>
              </a:rPr>
              <a:t>Increasing drive for Real Time DW</a:t>
            </a:r>
          </a:p>
          <a:p>
            <a:pPr lvl="1" hangingPunct="1">
              <a:lnSpc>
                <a:spcPct val="95000"/>
              </a:lnSpc>
            </a:pPr>
            <a:endParaRPr lang="en-US" altLang="en-IT" sz="700">
              <a:latin typeface="Arial" panose="020B0604020202020204" pitchFamily="34" charset="0"/>
              <a:ea typeface="Osaka" panose="020B0600000000000000" pitchFamily="34" charset="-128"/>
            </a:endParaRPr>
          </a:p>
          <a:p>
            <a:pPr hangingPunct="1">
              <a:lnSpc>
                <a:spcPct val="95000"/>
              </a:lnSpc>
            </a:pPr>
            <a:r>
              <a:rPr lang="en-US" altLang="en-IT" sz="2000">
                <a:latin typeface="Arial" panose="020B0604020202020204" pitchFamily="34" charset="0"/>
                <a:ea typeface="Osaka" panose="020B0600000000000000" pitchFamily="34" charset="-128"/>
              </a:rPr>
              <a:t>SoBI</a:t>
            </a:r>
          </a:p>
          <a:p>
            <a:pPr lvl="1" hangingPunct="1">
              <a:lnSpc>
                <a:spcPct val="95000"/>
              </a:lnSpc>
            </a:pPr>
            <a:r>
              <a:rPr lang="en-US" altLang="en-IT" sz="1800">
                <a:latin typeface="Arial" panose="020B0604020202020204" pitchFamily="34" charset="0"/>
                <a:ea typeface="Osaka" panose="020B0600000000000000" pitchFamily="34" charset="-128"/>
              </a:rPr>
              <a:t>Leverages the strengths at the extremes</a:t>
            </a:r>
          </a:p>
          <a:p>
            <a:pPr lvl="1" hangingPunct="1">
              <a:lnSpc>
                <a:spcPct val="95000"/>
              </a:lnSpc>
            </a:pPr>
            <a:r>
              <a:rPr lang="en-US" altLang="en-IT" sz="1800">
                <a:latin typeface="Arial" panose="020B0604020202020204" pitchFamily="34" charset="0"/>
                <a:ea typeface="Osaka" panose="020B0600000000000000" pitchFamily="34" charset="-128"/>
              </a:rPr>
              <a:t>Exploits the middle ground</a:t>
            </a:r>
            <a:endParaRPr lang="en-US" altLang="en-IT" sz="700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C2214F9F-AF46-35A0-7B9F-4F2F2F4F1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113" y="5260975"/>
            <a:ext cx="46799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4417" tIns="152352" bIns="38088" anchor="ctr">
            <a:spAutoFit/>
          </a:bodyPr>
          <a:lstStyle/>
          <a:p>
            <a:pPr algn="ctr" eaLnBrk="0"/>
            <a:r>
              <a:rPr lang="en-US" altLang="ja-JP" sz="1300" b="1">
                <a:ea typeface="ＭＳ Ｐゴシック" panose="020B0600070205080204" pitchFamily="34" charset="-128"/>
              </a:rPr>
              <a:t>Messages vs. Data</a:t>
            </a:r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4293867A-10AC-782A-630A-A5E1FFEAB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94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/>
            <a:endParaRPr lang="en-GB" altLang="en-IT">
              <a:solidFill>
                <a:srgbClr val="000000"/>
              </a:solidFill>
            </a:endParaRP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461988B4-BEBF-5C79-B91E-182420437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575" y="1371600"/>
            <a:ext cx="3206750" cy="2895600"/>
          </a:xfrm>
          <a:prstGeom prst="rect">
            <a:avLst/>
          </a:prstGeom>
          <a:solidFill>
            <a:schemeClr val="accent1">
              <a:alpha val="5882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/>
            <a:r>
              <a:rPr lang="en-US" altLang="en-IT"/>
              <a:t>SO</a:t>
            </a:r>
          </a:p>
        </p:txBody>
      </p:sp>
      <p:sp>
        <p:nvSpPr>
          <p:cNvPr id="23558" name="Rectangle 8">
            <a:extLst>
              <a:ext uri="{FF2B5EF4-FFF2-40B4-BE49-F238E27FC236}">
                <a16:creationId xmlns:a16="http://schemas.microsoft.com/office/drawing/2014/main" id="{78E5442D-7FD9-FC27-A2B0-BF948614A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575" y="1371600"/>
            <a:ext cx="3276600" cy="2895600"/>
          </a:xfrm>
          <a:prstGeom prst="rect">
            <a:avLst/>
          </a:prstGeom>
          <a:solidFill>
            <a:schemeClr val="bg2">
              <a:alpha val="56862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r" eaLnBrk="0"/>
            <a:r>
              <a:rPr lang="en-US" altLang="en-IT"/>
              <a:t>BI</a:t>
            </a:r>
          </a:p>
        </p:txBody>
      </p:sp>
      <p:sp>
        <p:nvSpPr>
          <p:cNvPr id="23559" name="Line 28">
            <a:extLst>
              <a:ext uri="{FF2B5EF4-FFF2-40B4-BE49-F238E27FC236}">
                <a16:creationId xmlns:a16="http://schemas.microsoft.com/office/drawing/2014/main" id="{1AFEE7FA-99CB-64D7-39FB-2E623E5B1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2575" y="4343400"/>
            <a:ext cx="15240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23560" name="Line 29">
            <a:extLst>
              <a:ext uri="{FF2B5EF4-FFF2-40B4-BE49-F238E27FC236}">
                <a16:creationId xmlns:a16="http://schemas.microsoft.com/office/drawing/2014/main" id="{8A45B032-B77F-69FE-6415-ECEC66FFF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6575" y="4343400"/>
            <a:ext cx="168275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23561" name="Line 30">
            <a:extLst>
              <a:ext uri="{FF2B5EF4-FFF2-40B4-BE49-F238E27FC236}">
                <a16:creationId xmlns:a16="http://schemas.microsoft.com/office/drawing/2014/main" id="{F04F8C74-F64B-FD1F-E462-C0B1D3563F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5513" y="4343400"/>
            <a:ext cx="160655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23562" name="Text Box 31">
            <a:extLst>
              <a:ext uri="{FF2B5EF4-FFF2-40B4-BE49-F238E27FC236}">
                <a16:creationId xmlns:a16="http://schemas.microsoft.com/office/drawing/2014/main" id="{2F2327CC-3DA9-C1ED-8B2C-A5943A6BA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4419600"/>
            <a:ext cx="133826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>
              <a:spcBef>
                <a:spcPct val="50000"/>
              </a:spcBef>
              <a:buFont typeface="Times" pitchFamily="-91" charset="0"/>
              <a:buNone/>
            </a:pPr>
            <a:r>
              <a:rPr lang="en-US" altLang="en-IT" sz="1200" b="1"/>
              <a:t>Small Grain Services / Real-time events</a:t>
            </a:r>
          </a:p>
        </p:txBody>
      </p:sp>
      <p:sp>
        <p:nvSpPr>
          <p:cNvPr id="23563" name="Text Box 32">
            <a:extLst>
              <a:ext uri="{FF2B5EF4-FFF2-40B4-BE49-F238E27FC236}">
                <a16:creationId xmlns:a16="http://schemas.microsoft.com/office/drawing/2014/main" id="{39F1B4A0-16B5-37C5-BFB2-2BD18243A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419600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>
              <a:spcBef>
                <a:spcPct val="50000"/>
              </a:spcBef>
              <a:buFont typeface="Times" pitchFamily="-91" charset="0"/>
              <a:buNone/>
            </a:pPr>
            <a:r>
              <a:rPr lang="en-US" altLang="en-IT" sz="1200" b="1"/>
              <a:t>Medium Grain Services</a:t>
            </a:r>
          </a:p>
        </p:txBody>
      </p:sp>
      <p:sp>
        <p:nvSpPr>
          <p:cNvPr id="23564" name="Text Box 33">
            <a:extLst>
              <a:ext uri="{FF2B5EF4-FFF2-40B4-BE49-F238E27FC236}">
                <a16:creationId xmlns:a16="http://schemas.microsoft.com/office/drawing/2014/main" id="{815EE6FF-CA85-C8EE-A0E1-6929DD496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4419600"/>
            <a:ext cx="15113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>
              <a:spcBef>
                <a:spcPct val="50000"/>
              </a:spcBef>
              <a:buFont typeface="Times" pitchFamily="-91" charset="0"/>
              <a:buNone/>
            </a:pPr>
            <a:r>
              <a:rPr lang="en-US" altLang="en-IT" sz="1200" b="1"/>
              <a:t>Large Grain Data Import / Export / ETL</a:t>
            </a:r>
          </a:p>
        </p:txBody>
      </p:sp>
      <p:sp>
        <p:nvSpPr>
          <p:cNvPr id="23565" name="Line 34">
            <a:extLst>
              <a:ext uri="{FF2B5EF4-FFF2-40B4-BE49-F238E27FC236}">
                <a16:creationId xmlns:a16="http://schemas.microsoft.com/office/drawing/2014/main" id="{68C3BEC7-A9E9-3A81-7798-5FD9197571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7375" y="1981200"/>
            <a:ext cx="4114800" cy="20574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23566" name="Line 35">
            <a:extLst>
              <a:ext uri="{FF2B5EF4-FFF2-40B4-BE49-F238E27FC236}">
                <a16:creationId xmlns:a16="http://schemas.microsoft.com/office/drawing/2014/main" id="{47FCDDF7-D688-E711-0B82-446EDDCC8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7375" y="1905000"/>
            <a:ext cx="4038600" cy="20574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T"/>
          </a:p>
        </p:txBody>
      </p:sp>
      <p:sp>
        <p:nvSpPr>
          <p:cNvPr id="23567" name="Text Box 36">
            <a:extLst>
              <a:ext uri="{FF2B5EF4-FFF2-40B4-BE49-F238E27FC236}">
                <a16:creationId xmlns:a16="http://schemas.microsoft.com/office/drawing/2014/main" id="{449CE404-266F-5890-B706-4C12DAFDEF00}"/>
              </a:ext>
            </a:extLst>
          </p:cNvPr>
          <p:cNvSpPr txBox="1">
            <a:spLocks noChangeArrowheads="1"/>
          </p:cNvSpPr>
          <p:nvPr/>
        </p:nvSpPr>
        <p:spPr bwMode="auto">
          <a:xfrm rot="1612952">
            <a:off x="4473575" y="1981200"/>
            <a:ext cx="137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>
              <a:spcBef>
                <a:spcPct val="50000"/>
              </a:spcBef>
              <a:buFont typeface="Times" pitchFamily="-91" charset="0"/>
              <a:buNone/>
            </a:pPr>
            <a:r>
              <a:rPr lang="en-US" altLang="en-IT" sz="1200"/>
              <a:t>Message Volume</a:t>
            </a:r>
          </a:p>
        </p:txBody>
      </p:sp>
      <p:sp>
        <p:nvSpPr>
          <p:cNvPr id="23568" name="Text Box 38">
            <a:extLst>
              <a:ext uri="{FF2B5EF4-FFF2-40B4-BE49-F238E27FC236}">
                <a16:creationId xmlns:a16="http://schemas.microsoft.com/office/drawing/2014/main" id="{47404D86-4D46-9FB1-DEBB-A8B0DF338A58}"/>
              </a:ext>
            </a:extLst>
          </p:cNvPr>
          <p:cNvSpPr txBox="1">
            <a:spLocks noChangeArrowheads="1"/>
          </p:cNvSpPr>
          <p:nvPr/>
        </p:nvSpPr>
        <p:spPr bwMode="auto">
          <a:xfrm rot="-1608889">
            <a:off x="4473575" y="34290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>
              <a:spcBef>
                <a:spcPct val="50000"/>
              </a:spcBef>
              <a:buFont typeface="Times" pitchFamily="-91" charset="0"/>
              <a:buNone/>
            </a:pPr>
            <a:r>
              <a:rPr lang="en-US" altLang="en-IT" sz="1200"/>
              <a:t>Message Size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7" name="Table 0">
            <a:extLst>
              <a:ext uri="{FF2B5EF4-FFF2-40B4-BE49-F238E27FC236}">
                <a16:creationId xmlns:a16="http://schemas.microsoft.com/office/drawing/2014/main" id="{07E8707E-2D8B-F471-1997-38E6D6B44220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1209675"/>
          <a:ext cx="8280400" cy="396240"/>
        </p:xfrm>
        <a:graphic>
          <a:graphicData uri="http://schemas.openxmlformats.org/drawingml/2006/table">
            <a:tbl>
              <a:tblPr/>
              <a:tblGrid>
                <a:gridCol w="4122737">
                  <a:extLst>
                    <a:ext uri="{9D8B030D-6E8A-4147-A177-3AD203B41FA5}">
                      <a16:colId xmlns:a16="http://schemas.microsoft.com/office/drawing/2014/main" val="3313737588"/>
                    </a:ext>
                  </a:extLst>
                </a:gridCol>
                <a:gridCol w="4157663">
                  <a:extLst>
                    <a:ext uri="{9D8B030D-6E8A-4147-A177-3AD203B41FA5}">
                      <a16:colId xmlns:a16="http://schemas.microsoft.com/office/drawing/2014/main" val="3950354809"/>
                    </a:ext>
                  </a:extLst>
                </a:gridCol>
              </a:tblGrid>
              <a:tr h="319088">
                <a:tc>
                  <a:txBody>
                    <a:bodyPr/>
                    <a:lstStyle>
                      <a:lvl1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1pPr>
                      <a:lvl2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2pPr>
                      <a:lvl3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3pPr>
                      <a:lvl4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4pPr>
                      <a:lvl5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5pPr>
                      <a:lvl6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6pPr>
                      <a:lvl7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7pPr>
                      <a:lvl8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8pPr>
                      <a:lvl9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ja-JP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Service Orientation</a:t>
                      </a:r>
                      <a:endParaRPr kumimoji="0" lang="en-GB" altLang="ja-JP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5F17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1pPr>
                      <a:lvl2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2pPr>
                      <a:lvl3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3pPr>
                      <a:lvl4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4pPr>
                      <a:lvl5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5pPr>
                      <a:lvl6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6pPr>
                      <a:lvl7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7pPr>
                      <a:lvl8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8pPr>
                      <a:lvl9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ja-JP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Business Intelligence</a:t>
                      </a:r>
                      <a:endParaRPr kumimoji="0" lang="en-GB" altLang="ja-JP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5F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445891"/>
                  </a:ext>
                </a:extLst>
              </a:tr>
            </a:tbl>
          </a:graphicData>
        </a:graphic>
      </p:graphicFrame>
      <p:sp>
        <p:nvSpPr>
          <p:cNvPr id="24585" name="Rectangle 3">
            <a:extLst>
              <a:ext uri="{FF2B5EF4-FFF2-40B4-BE49-F238E27FC236}">
                <a16:creationId xmlns:a16="http://schemas.microsoft.com/office/drawing/2014/main" id="{AF581509-52E0-6DE9-9A47-15A885B97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773238"/>
            <a:ext cx="3960813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05000"/>
              </a:lnSpc>
              <a:spcBef>
                <a:spcPct val="25000"/>
              </a:spcBef>
              <a:buFontTx/>
              <a:buChar char="•"/>
            </a:pPr>
            <a:r>
              <a:rPr lang="en-US" altLang="en-IT" sz="2000"/>
              <a:t> Provides application-to-application integration</a:t>
            </a:r>
          </a:p>
          <a:p>
            <a:pPr eaLnBrk="0" hangingPunct="0">
              <a:lnSpc>
                <a:spcPct val="105000"/>
              </a:lnSpc>
              <a:spcBef>
                <a:spcPct val="25000"/>
              </a:spcBef>
              <a:buFontTx/>
              <a:buChar char="•"/>
            </a:pPr>
            <a:r>
              <a:rPr lang="en-US" altLang="en-IT" sz="2000"/>
              <a:t> Well suited to events and real-time data – high frequency</a:t>
            </a:r>
          </a:p>
          <a:p>
            <a:pPr eaLnBrk="0" hangingPunct="0">
              <a:lnSpc>
                <a:spcPct val="105000"/>
              </a:lnSpc>
              <a:spcBef>
                <a:spcPct val="25000"/>
              </a:spcBef>
              <a:buFontTx/>
              <a:buChar char="•"/>
            </a:pPr>
            <a:r>
              <a:rPr lang="en-US" altLang="en-IT" sz="2000"/>
              <a:t> Allows agile change in business processes</a:t>
            </a:r>
          </a:p>
          <a:p>
            <a:pPr eaLnBrk="0" hangingPunct="0">
              <a:lnSpc>
                <a:spcPct val="105000"/>
              </a:lnSpc>
              <a:spcBef>
                <a:spcPct val="25000"/>
              </a:spcBef>
              <a:buFontTx/>
              <a:buChar char="•"/>
            </a:pPr>
            <a:r>
              <a:rPr lang="en-US" altLang="en-IT" sz="2000"/>
              <a:t> Supports reuse of enterprise components</a:t>
            </a:r>
          </a:p>
          <a:p>
            <a:pPr eaLnBrk="0" hangingPunct="0">
              <a:lnSpc>
                <a:spcPct val="105000"/>
              </a:lnSpc>
              <a:spcBef>
                <a:spcPct val="25000"/>
              </a:spcBef>
              <a:buFontTx/>
              <a:buChar char="•"/>
            </a:pPr>
            <a:r>
              <a:rPr lang="en-US" altLang="en-IT" sz="2000"/>
              <a:t> Encapsulates and abstracts functionality</a:t>
            </a:r>
          </a:p>
          <a:p>
            <a:pPr eaLnBrk="0" hangingPunct="0">
              <a:lnSpc>
                <a:spcPct val="105000"/>
              </a:lnSpc>
              <a:spcBef>
                <a:spcPct val="25000"/>
              </a:spcBef>
              <a:buFontTx/>
              <a:buChar char="•"/>
            </a:pPr>
            <a:r>
              <a:rPr lang="en-US" altLang="en-IT" sz="2000"/>
              <a:t> Tightly defined data formats and structures</a:t>
            </a:r>
            <a:endParaRPr lang="en-GB" altLang="en-IT" sz="2000"/>
          </a:p>
        </p:txBody>
      </p:sp>
      <p:sp>
        <p:nvSpPr>
          <p:cNvPr id="24586" name="Rectangle 3">
            <a:extLst>
              <a:ext uri="{FF2B5EF4-FFF2-40B4-BE49-F238E27FC236}">
                <a16:creationId xmlns:a16="http://schemas.microsoft.com/office/drawing/2014/main" id="{6CE61DCF-CAF4-435F-9779-7C925AE66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773238"/>
            <a:ext cx="4103688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>
              <a:lnSpc>
                <a:spcPct val="105000"/>
              </a:lnSpc>
              <a:spcBef>
                <a:spcPct val="25000"/>
              </a:spcBef>
              <a:buFont typeface="Times" pitchFamily="-91" charset="0"/>
              <a:buChar char="•"/>
            </a:pPr>
            <a:r>
              <a:rPr lang="en-US" altLang="en-IT" sz="2000"/>
              <a:t> Well suited for data-to-data integration</a:t>
            </a:r>
          </a:p>
          <a:p>
            <a:pPr eaLnBrk="0" hangingPunct="0">
              <a:lnSpc>
                <a:spcPct val="105000"/>
              </a:lnSpc>
              <a:spcBef>
                <a:spcPct val="25000"/>
              </a:spcBef>
              <a:buFont typeface="Times" pitchFamily="-91" charset="0"/>
              <a:buChar char="•"/>
            </a:pPr>
            <a:r>
              <a:rPr lang="en-US" altLang="en-IT" sz="2000"/>
              <a:t> Can handle large data volumes</a:t>
            </a:r>
          </a:p>
          <a:p>
            <a:pPr eaLnBrk="0" hangingPunct="0">
              <a:lnSpc>
                <a:spcPct val="105000"/>
              </a:lnSpc>
              <a:spcBef>
                <a:spcPct val="25000"/>
              </a:spcBef>
              <a:buFont typeface="Times" pitchFamily="-91" charset="0"/>
              <a:buChar char="•"/>
            </a:pPr>
            <a:r>
              <a:rPr lang="en-US" altLang="en-IT" sz="2000"/>
              <a:t> Provides foundation for business decisions</a:t>
            </a:r>
          </a:p>
          <a:p>
            <a:pPr eaLnBrk="0" hangingPunct="0">
              <a:lnSpc>
                <a:spcPct val="105000"/>
              </a:lnSpc>
              <a:spcBef>
                <a:spcPct val="25000"/>
              </a:spcBef>
              <a:buFont typeface="Times" pitchFamily="-91" charset="0"/>
              <a:buChar char="•"/>
            </a:pPr>
            <a:r>
              <a:rPr lang="en-US" altLang="en-IT" sz="2000"/>
              <a:t> Provides a combined model of the enterprise data</a:t>
            </a:r>
          </a:p>
          <a:p>
            <a:pPr eaLnBrk="0" hangingPunct="0">
              <a:lnSpc>
                <a:spcPct val="105000"/>
              </a:lnSpc>
              <a:spcBef>
                <a:spcPct val="25000"/>
              </a:spcBef>
              <a:buFont typeface="Times" pitchFamily="-91" charset="0"/>
              <a:buChar char="•"/>
            </a:pPr>
            <a:r>
              <a:rPr lang="en-US" altLang="en-IT" sz="2000"/>
              <a:t> Good tools and mechanisms for transforming data</a:t>
            </a:r>
          </a:p>
          <a:p>
            <a:pPr eaLnBrk="0" hangingPunct="0">
              <a:lnSpc>
                <a:spcPct val="105000"/>
              </a:lnSpc>
              <a:spcBef>
                <a:spcPct val="25000"/>
              </a:spcBef>
              <a:buFont typeface="Times" pitchFamily="-91" charset="0"/>
              <a:buChar char="•"/>
            </a:pPr>
            <a:r>
              <a:rPr lang="en-US" altLang="en-IT" sz="2000"/>
              <a:t> Ability to question the data and to answer key business questions</a:t>
            </a:r>
            <a:endParaRPr lang="en-GB" altLang="en-IT" sz="2000"/>
          </a:p>
        </p:txBody>
      </p:sp>
      <p:sp>
        <p:nvSpPr>
          <p:cNvPr id="24587" name="Rectangle 2">
            <a:extLst>
              <a:ext uri="{FF2B5EF4-FFF2-40B4-BE49-F238E27FC236}">
                <a16:creationId xmlns:a16="http://schemas.microsoft.com/office/drawing/2014/main" id="{125CB41F-BF01-E06F-93AB-60430EEC6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838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/>
            <a:r>
              <a:rPr lang="en-GB" altLang="en-IT" sz="3000">
                <a:solidFill>
                  <a:schemeClr val="tx2"/>
                </a:solidFill>
              </a:rPr>
              <a:t>Summary (Core Strengths)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2DD80297-FBED-B4A3-97FD-25B81FD7B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hangingPunct="1"/>
            <a:r>
              <a:rPr lang="en-GB" altLang="en-IT">
                <a:latin typeface="Arial" panose="020B0604020202020204" pitchFamily="34" charset="0"/>
                <a:ea typeface="Osaka" panose="020B0600000000000000" pitchFamily="34" charset="-128"/>
              </a:rPr>
              <a:t>SoBI Wins</a:t>
            </a:r>
            <a:endParaRPr lang="en-GB" altLang="en-IT" sz="1900" b="1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0B699A49-244A-E214-78D9-5DC443CEE21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125538"/>
            <a:ext cx="8137525" cy="5111750"/>
          </a:xfrm>
          <a:noFill/>
        </p:spPr>
        <p:txBody>
          <a:bodyPr/>
          <a:lstStyle/>
          <a:p>
            <a:pPr hangingPunct="1"/>
            <a:r>
              <a:rPr lang="en-GB" altLang="en-IT" sz="2400">
                <a:latin typeface="Arial" panose="020B0604020202020204" pitchFamily="34" charset="0"/>
                <a:ea typeface="Osaka" panose="020B0600000000000000" pitchFamily="34" charset="-128"/>
              </a:rPr>
              <a:t>Provides a logical model of enterprise data which can be exploited by SO</a:t>
            </a:r>
          </a:p>
          <a:p>
            <a:pPr hangingPunct="1"/>
            <a:r>
              <a:rPr lang="en-GB" altLang="en-IT" sz="2400">
                <a:latin typeface="Arial" panose="020B0604020202020204" pitchFamily="34" charset="0"/>
                <a:ea typeface="Osaka" panose="020B0600000000000000" pitchFamily="34" charset="-128"/>
              </a:rPr>
              <a:t>Ability to reuse transformation logic usually hidden in ETL</a:t>
            </a:r>
          </a:p>
          <a:p>
            <a:pPr hangingPunct="1"/>
            <a:r>
              <a:rPr lang="en-GB" altLang="en-IT" sz="2400">
                <a:latin typeface="Arial" panose="020B0604020202020204" pitchFamily="34" charset="0"/>
                <a:ea typeface="Osaka" panose="020B0600000000000000" pitchFamily="34" charset="-128"/>
              </a:rPr>
              <a:t>Brings interface abstraction patterns to BI</a:t>
            </a:r>
          </a:p>
          <a:p>
            <a:pPr hangingPunct="1"/>
            <a:r>
              <a:rPr lang="en-GB" altLang="en-IT" sz="2400">
                <a:latin typeface="Arial" panose="020B0604020202020204" pitchFamily="34" charset="0"/>
                <a:ea typeface="Osaka" panose="020B0600000000000000" pitchFamily="34" charset="-128"/>
              </a:rPr>
              <a:t>Provides road map for integration</a:t>
            </a:r>
          </a:p>
          <a:p>
            <a:pPr hangingPunct="1"/>
            <a:r>
              <a:rPr lang="en-GB" altLang="en-IT" sz="2400">
                <a:latin typeface="Arial" panose="020B0604020202020204" pitchFamily="34" charset="0"/>
                <a:ea typeface="Osaka" panose="020B0600000000000000" pitchFamily="34" charset="-128"/>
              </a:rPr>
              <a:t>Driving improvements in enterprise data quality</a:t>
            </a:r>
          </a:p>
          <a:p>
            <a:pPr hangingPunct="1"/>
            <a:r>
              <a:rPr lang="en-US" altLang="en-IT" sz="2400">
                <a:latin typeface="Arial" panose="020B0604020202020204" pitchFamily="34" charset="0"/>
                <a:ea typeface="Osaka" panose="020B0600000000000000" pitchFamily="34" charset="-128"/>
              </a:rPr>
              <a:t>Expose Reference Data to other Services &amp; Systems</a:t>
            </a:r>
            <a:endParaRPr lang="en-GB" altLang="en-IT" sz="2000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D9C673FB-FED5-3C4C-8191-0EBC18C7E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/>
            <a:endParaRPr lang="en-GB" altLang="en-IT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F6C22DC9-8273-5614-F314-9F21EB9F6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hangingPunct="1"/>
            <a:r>
              <a:rPr lang="en-GB" altLang="en-IT">
                <a:latin typeface="Arial" panose="020B0604020202020204" pitchFamily="34" charset="0"/>
                <a:ea typeface="Osaka" panose="020B0600000000000000" pitchFamily="34" charset="-128"/>
              </a:rPr>
              <a:t>SoBI 		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59330D51-579D-B006-38B5-0F667815925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lvl="1" algn="ctr" hangingPunct="1">
              <a:buFont typeface="Times" pitchFamily="-91" charset="0"/>
              <a:buNone/>
            </a:pPr>
            <a:endParaRPr lang="en-GB" altLang="en-IT" sz="3200">
              <a:latin typeface="Arial" panose="020B0604020202020204" pitchFamily="34" charset="0"/>
              <a:ea typeface="Osaka" panose="020B0600000000000000" pitchFamily="34" charset="-128"/>
            </a:endParaRPr>
          </a:p>
          <a:p>
            <a:pPr lvl="1" algn="ctr" hangingPunct="1">
              <a:buFont typeface="Times" pitchFamily="-91" charset="0"/>
              <a:buNone/>
            </a:pPr>
            <a:endParaRPr lang="en-GB" altLang="en-IT" sz="3200">
              <a:latin typeface="Arial" panose="020B0604020202020204" pitchFamily="34" charset="0"/>
              <a:ea typeface="Osaka" panose="020B0600000000000000" pitchFamily="34" charset="-128"/>
            </a:endParaRPr>
          </a:p>
          <a:p>
            <a:pPr lvl="1" algn="ctr" hangingPunct="1">
              <a:buFont typeface="Times" pitchFamily="-91" charset="0"/>
              <a:buNone/>
            </a:pPr>
            <a:endParaRPr lang="en-GB" altLang="en-IT" sz="3200">
              <a:latin typeface="Arial" panose="020B0604020202020204" pitchFamily="34" charset="0"/>
              <a:ea typeface="Osaka" panose="020B0600000000000000" pitchFamily="34" charset="-128"/>
            </a:endParaRPr>
          </a:p>
          <a:p>
            <a:pPr lvl="1" algn="ctr" hangingPunct="1">
              <a:buFont typeface="Times" pitchFamily="-91" charset="0"/>
              <a:buNone/>
            </a:pPr>
            <a:r>
              <a:rPr lang="en-GB" altLang="en-IT" sz="3200">
                <a:latin typeface="Arial" panose="020B0604020202020204" pitchFamily="34" charset="0"/>
                <a:ea typeface="Osaka" panose="020B0600000000000000" pitchFamily="34" charset="-128"/>
              </a:rPr>
              <a:t>An Architectural Pattern …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5C6CBDFB-AAFA-97B3-4DB6-DEEE0440E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31930"/>
            <a:ext cx="8229600" cy="1143000"/>
          </a:xfrm>
          <a:noFill/>
        </p:spPr>
        <p:txBody>
          <a:bodyPr/>
          <a:lstStyle/>
          <a:p>
            <a:pPr hangingPunct="1"/>
            <a:r>
              <a:rPr lang="en-GB" altLang="en-IT" dirty="0" err="1">
                <a:latin typeface="Arial" panose="020B0604020202020204" pitchFamily="34" charset="0"/>
                <a:ea typeface="Osaka" panose="020B0600000000000000" pitchFamily="34" charset="-128"/>
              </a:rPr>
              <a:t>SoBI</a:t>
            </a:r>
            <a:r>
              <a:rPr lang="en-GB" altLang="en-IT" dirty="0">
                <a:latin typeface="Arial" panose="020B0604020202020204" pitchFamily="34" charset="0"/>
                <a:ea typeface="Osaka" panose="020B0600000000000000" pitchFamily="34" charset="-128"/>
              </a:rPr>
              <a:t> Vision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A0650CD8-5F2B-CB2B-908A-938715F9D6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08844"/>
            <a:ext cx="8839200" cy="5040312"/>
          </a:xfrm>
          <a:noFill/>
        </p:spPr>
        <p:txBody>
          <a:bodyPr/>
          <a:lstStyle/>
          <a:p>
            <a:pPr hangingPunct="1">
              <a:lnSpc>
                <a:spcPct val="85000"/>
              </a:lnSpc>
            </a:pPr>
            <a:r>
              <a:rPr lang="en-US" altLang="en-IT" dirty="0">
                <a:latin typeface="Arial" panose="020B0604020202020204" pitchFamily="34" charset="0"/>
                <a:ea typeface="Osaka" panose="020B0600000000000000" pitchFamily="34" charset="-128"/>
              </a:rPr>
              <a:t>Provide best practice implementation framework</a:t>
            </a:r>
          </a:p>
          <a:p>
            <a:pPr hangingPunct="1">
              <a:lnSpc>
                <a:spcPct val="85000"/>
              </a:lnSpc>
            </a:pPr>
            <a:r>
              <a:rPr lang="en-US" altLang="en-IT" dirty="0">
                <a:latin typeface="Arial" panose="020B0604020202020204" pitchFamily="34" charset="0"/>
                <a:ea typeface="Osaka" panose="020B0600000000000000" pitchFamily="34" charset="-128"/>
              </a:rPr>
              <a:t>To integrate at the most appropriate architectural level </a:t>
            </a:r>
          </a:p>
          <a:p>
            <a:pPr hangingPunct="1">
              <a:lnSpc>
                <a:spcPct val="85000"/>
              </a:lnSpc>
            </a:pPr>
            <a:r>
              <a:rPr lang="en-US" altLang="en-IT" dirty="0">
                <a:latin typeface="Arial" panose="020B0604020202020204" pitchFamily="34" charset="0"/>
                <a:ea typeface="Osaka" panose="020B0600000000000000" pitchFamily="34" charset="-128"/>
              </a:rPr>
              <a:t>To provide the data modelling of a BI project within the Service Orientation strategy of leaving the source systems in place</a:t>
            </a:r>
          </a:p>
          <a:p>
            <a:pPr hangingPunct="1">
              <a:lnSpc>
                <a:spcPct val="85000"/>
              </a:lnSpc>
            </a:pPr>
            <a:r>
              <a:rPr lang="en-US" altLang="en-IT" dirty="0">
                <a:latin typeface="Arial" panose="020B0604020202020204" pitchFamily="34" charset="0"/>
                <a:ea typeface="Osaka" panose="020B0600000000000000" pitchFamily="34" charset="-128"/>
              </a:rPr>
              <a:t>Provide a common implementation for data transformations and data logic:</a:t>
            </a:r>
          </a:p>
          <a:p>
            <a:pPr lvl="1" hangingPunct="1">
              <a:lnSpc>
                <a:spcPct val="85000"/>
              </a:lnSpc>
            </a:pPr>
            <a:r>
              <a:rPr lang="en-US" altLang="en-IT" sz="2400" dirty="0">
                <a:latin typeface="Arial" panose="020B0604020202020204" pitchFamily="34" charset="0"/>
                <a:ea typeface="Osaka" panose="020B0600000000000000" pitchFamily="34" charset="-128"/>
              </a:rPr>
              <a:t>Data to Data</a:t>
            </a:r>
          </a:p>
          <a:p>
            <a:pPr lvl="1" hangingPunct="1">
              <a:lnSpc>
                <a:spcPct val="85000"/>
              </a:lnSpc>
            </a:pPr>
            <a:r>
              <a:rPr lang="en-US" altLang="en-IT" sz="2400" dirty="0">
                <a:latin typeface="Arial" panose="020B0604020202020204" pitchFamily="34" charset="0"/>
                <a:ea typeface="Osaka" panose="020B0600000000000000" pitchFamily="34" charset="-128"/>
              </a:rPr>
              <a:t>Data to Service</a:t>
            </a:r>
          </a:p>
          <a:p>
            <a:pPr lvl="1" hangingPunct="1">
              <a:lnSpc>
                <a:spcPct val="85000"/>
              </a:lnSpc>
            </a:pPr>
            <a:r>
              <a:rPr lang="en-US" altLang="en-IT" sz="2400" dirty="0">
                <a:latin typeface="Arial" panose="020B0604020202020204" pitchFamily="34" charset="0"/>
                <a:ea typeface="Osaka" panose="020B0600000000000000" pitchFamily="34" charset="-128"/>
              </a:rPr>
              <a:t>Service to Data</a:t>
            </a:r>
          </a:p>
          <a:p>
            <a:pPr lvl="1" hangingPunct="1">
              <a:lnSpc>
                <a:spcPct val="85000"/>
              </a:lnSpc>
            </a:pPr>
            <a:r>
              <a:rPr lang="en-US" altLang="en-IT" sz="2400" dirty="0">
                <a:latin typeface="Arial" panose="020B0604020202020204" pitchFamily="34" charset="0"/>
                <a:ea typeface="Osaka" panose="020B0600000000000000" pitchFamily="34" charset="-128"/>
              </a:rPr>
              <a:t>Service to Service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D269679F-ED3A-BF18-8479-0ACACDF3F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-76200"/>
            <a:ext cx="8229600" cy="1143000"/>
          </a:xfrm>
          <a:noFill/>
        </p:spPr>
        <p:txBody>
          <a:bodyPr/>
          <a:lstStyle/>
          <a:p>
            <a:pPr hangingPunct="1"/>
            <a:r>
              <a:rPr lang="en-GB" altLang="en-IT" dirty="0" err="1">
                <a:latin typeface="Arial" panose="020B0604020202020204" pitchFamily="34" charset="0"/>
                <a:ea typeface="Osaka" panose="020B0600000000000000" pitchFamily="34" charset="-128"/>
              </a:rPr>
              <a:t>SoBI</a:t>
            </a:r>
            <a:r>
              <a:rPr lang="en-GB" altLang="en-IT" dirty="0">
                <a:latin typeface="Arial" panose="020B0604020202020204" pitchFamily="34" charset="0"/>
                <a:ea typeface="Osaka" panose="020B0600000000000000" pitchFamily="34" charset="-128"/>
              </a:rPr>
              <a:t> Principles</a:t>
            </a:r>
            <a:r>
              <a:rPr lang="en-US" altLang="en-IT" dirty="0">
                <a:latin typeface="Arial" panose="020B0604020202020204" pitchFamily="34" charset="0"/>
                <a:ea typeface="Osaka" panose="020B0600000000000000" pitchFamily="34" charset="-128"/>
              </a:rPr>
              <a:t> (1)</a:t>
            </a:r>
            <a:endParaRPr lang="en-GB" altLang="en-IT" dirty="0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0DFB4960-2B36-EF61-2C25-E18862BF8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8905875" cy="5072063"/>
          </a:xfrm>
          <a:noFill/>
        </p:spPr>
        <p:txBody>
          <a:bodyPr/>
          <a:lstStyle/>
          <a:p>
            <a:pPr hangingPunct="1"/>
            <a:r>
              <a:rPr lang="en-GB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Accept a SO Strategy</a:t>
            </a:r>
            <a:endParaRPr lang="en-GB" altLang="ja-JP" sz="1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hangingPunct="1"/>
            <a:r>
              <a:rPr lang="en-GB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There is a strategic plan for Service Orientation</a:t>
            </a:r>
          </a:p>
          <a:p>
            <a:pPr lvl="1" hangingPunct="1">
              <a:buFont typeface="Times" pitchFamily="-91" charset="0"/>
              <a:buNone/>
            </a:pPr>
            <a:endParaRPr lang="en-GB" altLang="ja-JP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IT" sz="2400" dirty="0">
                <a:latin typeface="Arial" panose="020B0604020202020204" pitchFamily="34" charset="0"/>
                <a:ea typeface="Osaka" panose="020B0600000000000000" pitchFamily="34" charset="-128"/>
              </a:rPr>
              <a:t>Data Modelling</a:t>
            </a:r>
            <a:endParaRPr lang="en-US" altLang="ja-JP" sz="1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IT" dirty="0">
                <a:latin typeface="Arial" panose="020B0604020202020204" pitchFamily="34" charset="0"/>
                <a:ea typeface="ＭＳ Ｐゴシック" panose="020B0600070205080204" pitchFamily="34" charset="-128"/>
              </a:rPr>
              <a:t>Build a reference model of the enterprise data</a:t>
            </a:r>
          </a:p>
          <a:p>
            <a:pPr lvl="1" hangingPunct="1">
              <a:lnSpc>
                <a:spcPct val="100000"/>
              </a:lnSpc>
              <a:spcBef>
                <a:spcPct val="0"/>
              </a:spcBef>
              <a:buFont typeface="Times" pitchFamily="-91" charset="0"/>
              <a:buNone/>
            </a:pPr>
            <a:endParaRPr lang="en-GB" altLang="en-IT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hangingPunct="1">
              <a:lnSpc>
                <a:spcPct val="100000"/>
              </a:lnSpc>
              <a:spcBef>
                <a:spcPct val="0"/>
              </a:spcBef>
            </a:pPr>
            <a:r>
              <a:rPr lang="en-US" altLang="ja-JP" sz="24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Data Ownership</a:t>
            </a:r>
            <a:endParaRPr lang="en-US" altLang="ja-JP" sz="18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IT" dirty="0">
                <a:latin typeface="Arial" panose="020B0604020202020204" pitchFamily="34" charset="0"/>
                <a:ea typeface="Osaka" panose="020B0600000000000000" pitchFamily="34" charset="-128"/>
              </a:rPr>
              <a:t>System of Record owns data</a:t>
            </a:r>
          </a:p>
          <a:p>
            <a:pPr lvl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IT" dirty="0">
                <a:latin typeface="Arial" panose="020B0604020202020204" pitchFamily="34" charset="0"/>
                <a:ea typeface="Osaka" panose="020B0600000000000000" pitchFamily="34" charset="-128"/>
              </a:rPr>
              <a:t>The system (and service) owns the external representation</a:t>
            </a:r>
          </a:p>
          <a:p>
            <a:pPr lvl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IT" dirty="0">
                <a:latin typeface="Arial" panose="020B0604020202020204" pitchFamily="34" charset="0"/>
                <a:ea typeface="Osaka" panose="020B0600000000000000" pitchFamily="34" charset="-128"/>
              </a:rPr>
              <a:t>DW owns Business Intelligence and reference data</a:t>
            </a:r>
          </a:p>
          <a:p>
            <a:pPr lvl="1" hangingPunct="1"/>
            <a:r>
              <a:rPr lang="en-GB" altLang="ja-JP" dirty="0">
                <a:latin typeface="Arial" panose="020B0604020202020204" pitchFamily="34" charset="0"/>
                <a:ea typeface="Osaka" panose="020B0600000000000000" pitchFamily="34" charset="-128"/>
              </a:rPr>
              <a:t>System of Record data to be held in Enterprise stores or applications</a:t>
            </a:r>
            <a:endParaRPr lang="en-US" altLang="en-IT" dirty="0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A31D371E-71AA-F540-75A1-7E31323D1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hangingPunct="1"/>
            <a:r>
              <a:rPr lang="en-GB" altLang="en-IT">
                <a:latin typeface="Arial" panose="020B0604020202020204" pitchFamily="34" charset="0"/>
                <a:ea typeface="Osaka" panose="020B0600000000000000" pitchFamily="34" charset="-128"/>
              </a:rPr>
              <a:t>SoBI Principles</a:t>
            </a:r>
            <a:r>
              <a:rPr lang="en-US" altLang="en-IT">
                <a:latin typeface="Arial" panose="020B0604020202020204" pitchFamily="34" charset="0"/>
                <a:ea typeface="Osaka" panose="020B0600000000000000" pitchFamily="34" charset="-128"/>
              </a:rPr>
              <a:t> (2)</a:t>
            </a:r>
            <a:endParaRPr lang="en-GB" altLang="en-IT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83B67B84-2FB4-F160-2DC4-43082511EF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1143000"/>
            <a:ext cx="8477250" cy="5072063"/>
          </a:xfrm>
          <a:noFill/>
        </p:spPr>
        <p:txBody>
          <a:bodyPr/>
          <a:lstStyle/>
          <a:p>
            <a:pPr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IT" sz="2400">
                <a:latin typeface="Arial" panose="020B0604020202020204" pitchFamily="34" charset="0"/>
                <a:ea typeface="ＭＳ Ｐゴシック" panose="020B0600070205080204" pitchFamily="34" charset="-128"/>
              </a:rPr>
              <a:t>Governance</a:t>
            </a:r>
            <a:endParaRPr lang="en-GB" altLang="en-IT" sz="180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lvl="1" hangingPunct="1">
              <a:lnSpc>
                <a:spcPct val="100000"/>
              </a:lnSpc>
              <a:spcBef>
                <a:spcPct val="0"/>
              </a:spcBef>
            </a:pPr>
            <a:r>
              <a:rPr lang="en-GB" altLang="en-IT">
                <a:latin typeface="Arial" panose="020B0604020202020204" pitchFamily="34" charset="0"/>
                <a:ea typeface="Osaka" panose="020B0600000000000000" pitchFamily="34" charset="-128"/>
              </a:rPr>
              <a:t>Enforce System of Record</a:t>
            </a:r>
            <a:endParaRPr lang="en-US" altLang="en-IT">
              <a:latin typeface="Arial" panose="020B0604020202020204" pitchFamily="34" charset="0"/>
              <a:ea typeface="Osaka" panose="020B0600000000000000" pitchFamily="34" charset="-128"/>
            </a:endParaRPr>
          </a:p>
          <a:p>
            <a:pPr lvl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IT">
                <a:latin typeface="Arial" panose="020B0604020202020204" pitchFamily="34" charset="0"/>
                <a:ea typeface="Osaka" panose="020B0600000000000000" pitchFamily="34" charset="-128"/>
              </a:rPr>
              <a:t>Clear Links into Enterprise Architecture Data Model</a:t>
            </a:r>
          </a:p>
          <a:p>
            <a:pPr lvl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IT">
                <a:latin typeface="Arial" panose="020B0604020202020204" pitchFamily="34" charset="0"/>
                <a:ea typeface="Osaka" panose="020B0600000000000000" pitchFamily="34" charset="-128"/>
              </a:rPr>
              <a:t>Define Processes</a:t>
            </a:r>
          </a:p>
          <a:p>
            <a:pPr lvl="2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IT">
                <a:latin typeface="Arial" panose="020B0604020202020204" pitchFamily="34" charset="0"/>
                <a:ea typeface="Osaka" panose="020B0600000000000000" pitchFamily="34" charset="-128"/>
              </a:rPr>
              <a:t>e.g. selection of messaging standards</a:t>
            </a:r>
          </a:p>
          <a:p>
            <a:pPr lvl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IT">
                <a:latin typeface="Arial" panose="020B0604020202020204" pitchFamily="34" charset="0"/>
                <a:ea typeface="Osaka" panose="020B0600000000000000" pitchFamily="34" charset="-128"/>
              </a:rPr>
              <a:t>Application Citizenship</a:t>
            </a:r>
          </a:p>
          <a:p>
            <a:pPr lvl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IT">
                <a:latin typeface="Arial" panose="020B0604020202020204" pitchFamily="34" charset="0"/>
                <a:ea typeface="Osaka" panose="020B0600000000000000" pitchFamily="34" charset="-128"/>
              </a:rPr>
              <a:t>Change Management Process</a:t>
            </a:r>
            <a:endParaRPr lang="en-GB" altLang="en-IT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75EE-0970-3D20-B183-E4A6679C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Managerial Decision Making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8E00F510-8E9D-2D85-026B-47127721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961312" cy="4800600"/>
          </a:xfrm>
        </p:spPr>
        <p:txBody>
          <a:bodyPr/>
          <a:lstStyle/>
          <a:p>
            <a:pPr eaLnBrk="1" hangingPunct="1"/>
            <a:r>
              <a:rPr lang="en-US" altLang="en-IT" dirty="0"/>
              <a:t>Management is a </a:t>
            </a:r>
            <a:r>
              <a:rPr lang="en-US" altLang="en-IT" u="sng" dirty="0"/>
              <a:t>process</a:t>
            </a:r>
            <a:r>
              <a:rPr lang="en-US" altLang="en-IT" dirty="0"/>
              <a:t> by which organizational goals are achieved by using resources</a:t>
            </a:r>
          </a:p>
          <a:p>
            <a:pPr lvl="1" eaLnBrk="1" hangingPunct="1"/>
            <a:r>
              <a:rPr lang="en-US" altLang="en-IT" dirty="0">
                <a:solidFill>
                  <a:srgbClr val="FF3300"/>
                </a:solidFill>
              </a:rPr>
              <a:t>Inputs</a:t>
            </a:r>
            <a:r>
              <a:rPr lang="en-US" altLang="en-IT" dirty="0"/>
              <a:t>: resources</a:t>
            </a:r>
          </a:p>
          <a:p>
            <a:pPr lvl="1" eaLnBrk="1" hangingPunct="1"/>
            <a:r>
              <a:rPr lang="en-US" altLang="en-IT" dirty="0">
                <a:solidFill>
                  <a:srgbClr val="FF3300"/>
                </a:solidFill>
              </a:rPr>
              <a:t>Output</a:t>
            </a:r>
            <a:r>
              <a:rPr lang="en-US" altLang="en-IT" dirty="0"/>
              <a:t>: attainment of goals </a:t>
            </a:r>
          </a:p>
          <a:p>
            <a:pPr lvl="1" eaLnBrk="1" hangingPunct="1"/>
            <a:r>
              <a:rPr lang="en-US" altLang="en-IT" dirty="0">
                <a:solidFill>
                  <a:srgbClr val="FF3300"/>
                </a:solidFill>
              </a:rPr>
              <a:t>Measure of success</a:t>
            </a:r>
            <a:r>
              <a:rPr lang="en-US" altLang="en-IT" dirty="0"/>
              <a:t>: outputs / inputs</a:t>
            </a:r>
          </a:p>
          <a:p>
            <a:pPr eaLnBrk="1" hangingPunct="1"/>
            <a:r>
              <a:rPr lang="en-US" altLang="en-IT" dirty="0"/>
              <a:t>Management </a:t>
            </a:r>
            <a:r>
              <a:rPr lang="en-US" altLang="en-IT" b="1" dirty="0">
                <a:sym typeface="Symbol" pitchFamily="2" charset="2"/>
              </a:rPr>
              <a:t></a:t>
            </a:r>
            <a:r>
              <a:rPr lang="en-US" altLang="en-IT" dirty="0"/>
              <a:t> Decision Making</a:t>
            </a:r>
          </a:p>
          <a:p>
            <a:pPr eaLnBrk="1" hangingPunct="1"/>
            <a:r>
              <a:rPr lang="en-US" altLang="en-IT" dirty="0"/>
              <a:t>Decision-making: selecting the best solution from two or more alternatives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4E43BE36-6600-6F58-5257-421C41085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hangingPunct="1"/>
            <a:r>
              <a:rPr lang="en-GB" altLang="en-IT">
                <a:latin typeface="Arial" panose="020B0604020202020204" pitchFamily="34" charset="0"/>
                <a:ea typeface="Osaka" panose="020B0600000000000000" pitchFamily="34" charset="-128"/>
              </a:rPr>
              <a:t>Guidance</a:t>
            </a:r>
            <a:br>
              <a:rPr lang="en-GB" altLang="en-IT" sz="2600">
                <a:latin typeface="Arial" panose="020B0604020202020204" pitchFamily="34" charset="0"/>
                <a:ea typeface="Osaka" panose="020B0600000000000000" pitchFamily="34" charset="-128"/>
              </a:rPr>
            </a:br>
            <a:r>
              <a:rPr lang="en-GB" altLang="en-IT" sz="1900" b="1">
                <a:latin typeface="Arial" panose="020B0604020202020204" pitchFamily="34" charset="0"/>
                <a:ea typeface="Osaka" panose="020B0600000000000000" pitchFamily="34" charset="-128"/>
              </a:rPr>
              <a:t>Data Warehouse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10555FB6-FE68-A2AF-8F32-F4A664654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564437" cy="4587875"/>
          </a:xfrm>
          <a:noFill/>
        </p:spPr>
        <p:txBody>
          <a:bodyPr/>
          <a:lstStyle/>
          <a:p>
            <a:pPr hangingPunct="1">
              <a:lnSpc>
                <a:spcPct val="85000"/>
              </a:lnSpc>
            </a:pPr>
            <a:r>
              <a:rPr lang="en-GB" altLang="en-IT" sz="2400">
                <a:latin typeface="Arial" panose="020B0604020202020204" pitchFamily="34" charset="0"/>
                <a:ea typeface="Osaka" panose="020B0600000000000000" pitchFamily="34" charset="-128"/>
              </a:rPr>
              <a:t>It is:</a:t>
            </a:r>
          </a:p>
          <a:p>
            <a:pPr lvl="1" hangingPunct="1">
              <a:lnSpc>
                <a:spcPct val="85000"/>
              </a:lnSpc>
            </a:pPr>
            <a:r>
              <a:rPr lang="en-GB" altLang="en-IT" sz="2000">
                <a:latin typeface="Arial" panose="020B0604020202020204" pitchFamily="34" charset="0"/>
                <a:ea typeface="Osaka" panose="020B0600000000000000" pitchFamily="34" charset="-128"/>
              </a:rPr>
              <a:t>The single version of the truth for BI data</a:t>
            </a:r>
          </a:p>
          <a:p>
            <a:pPr hangingPunct="1">
              <a:lnSpc>
                <a:spcPct val="85000"/>
              </a:lnSpc>
            </a:pPr>
            <a:r>
              <a:rPr lang="en-GB" altLang="en-IT" sz="2400">
                <a:latin typeface="Arial" panose="020B0604020202020204" pitchFamily="34" charset="0"/>
                <a:ea typeface="Osaka" panose="020B0600000000000000" pitchFamily="34" charset="-128"/>
              </a:rPr>
              <a:t>It will:</a:t>
            </a:r>
          </a:p>
          <a:p>
            <a:pPr lvl="1" hangingPunct="1">
              <a:lnSpc>
                <a:spcPct val="85000"/>
              </a:lnSpc>
            </a:pPr>
            <a:r>
              <a:rPr lang="en-GB" altLang="en-IT" sz="2000">
                <a:latin typeface="Arial" panose="020B0604020202020204" pitchFamily="34" charset="0"/>
                <a:ea typeface="Osaka" panose="020B0600000000000000" pitchFamily="34" charset="-128"/>
              </a:rPr>
              <a:t>Provide open access to data services</a:t>
            </a:r>
          </a:p>
          <a:p>
            <a:pPr lvl="1" hangingPunct="1">
              <a:lnSpc>
                <a:spcPct val="85000"/>
              </a:lnSpc>
            </a:pPr>
            <a:r>
              <a:rPr lang="en-GB" altLang="en-IT" sz="2000">
                <a:latin typeface="Arial" panose="020B0604020202020204" pitchFamily="34" charset="0"/>
                <a:ea typeface="Osaka" panose="020B0600000000000000" pitchFamily="34" charset="-128"/>
              </a:rPr>
              <a:t>Support ad hoc analysis</a:t>
            </a:r>
          </a:p>
          <a:p>
            <a:pPr lvl="1" hangingPunct="1">
              <a:lnSpc>
                <a:spcPct val="85000"/>
              </a:lnSpc>
            </a:pPr>
            <a:r>
              <a:rPr lang="en-GB" altLang="en-IT" sz="2000">
                <a:latin typeface="Arial" panose="020B0604020202020204" pitchFamily="34" charset="0"/>
                <a:ea typeface="Osaka" panose="020B0600000000000000" pitchFamily="34" charset="-128"/>
              </a:rPr>
              <a:t>Support ‘pre-canned’ management reporting</a:t>
            </a:r>
          </a:p>
          <a:p>
            <a:pPr lvl="1" hangingPunct="1">
              <a:lnSpc>
                <a:spcPct val="85000"/>
              </a:lnSpc>
            </a:pPr>
            <a:r>
              <a:rPr lang="en-GB" altLang="en-IT" sz="2000">
                <a:latin typeface="Arial" panose="020B0604020202020204" pitchFamily="34" charset="0"/>
                <a:ea typeface="Osaka" panose="020B0600000000000000" pitchFamily="34" charset="-128"/>
              </a:rPr>
              <a:t>Consolidate data from disparate source systems</a:t>
            </a:r>
          </a:p>
          <a:p>
            <a:pPr lvl="1" hangingPunct="1">
              <a:lnSpc>
                <a:spcPct val="85000"/>
              </a:lnSpc>
            </a:pPr>
            <a:r>
              <a:rPr lang="en-US" altLang="en-IT" sz="2000">
                <a:latin typeface="Arial" panose="020B0604020202020204" pitchFamily="34" charset="0"/>
                <a:ea typeface="Osaka" panose="020B0600000000000000" pitchFamily="34" charset="-128"/>
              </a:rPr>
              <a:t>Externalise </a:t>
            </a:r>
            <a:r>
              <a:rPr lang="en-GB" altLang="en-IT" sz="2000">
                <a:latin typeface="Arial" panose="020B0604020202020204" pitchFamily="34" charset="0"/>
                <a:ea typeface="Osaka" panose="020B0600000000000000" pitchFamily="34" charset="-128"/>
              </a:rPr>
              <a:t>Reference Data</a:t>
            </a:r>
          </a:p>
          <a:p>
            <a:pPr hangingPunct="1">
              <a:lnSpc>
                <a:spcPct val="85000"/>
              </a:lnSpc>
            </a:pPr>
            <a:r>
              <a:rPr lang="en-GB" altLang="en-IT" sz="2400">
                <a:latin typeface="Arial" panose="020B0604020202020204" pitchFamily="34" charset="0"/>
                <a:ea typeface="Osaka" panose="020B0600000000000000" pitchFamily="34" charset="-128"/>
              </a:rPr>
              <a:t>It will not:</a:t>
            </a:r>
          </a:p>
          <a:p>
            <a:pPr lvl="1" hangingPunct="1">
              <a:lnSpc>
                <a:spcPct val="85000"/>
              </a:lnSpc>
            </a:pPr>
            <a:r>
              <a:rPr lang="en-GB" altLang="en-IT" sz="2000">
                <a:latin typeface="Arial" panose="020B0604020202020204" pitchFamily="34" charset="0"/>
                <a:ea typeface="Osaka" panose="020B0600000000000000" pitchFamily="34" charset="-128"/>
              </a:rPr>
              <a:t>Become a ‘dumping ground’ for all data</a:t>
            </a:r>
          </a:p>
          <a:p>
            <a:pPr lvl="1" hangingPunct="1">
              <a:lnSpc>
                <a:spcPct val="85000"/>
              </a:lnSpc>
            </a:pPr>
            <a:r>
              <a:rPr lang="en-GB" altLang="en-IT" sz="2000">
                <a:latin typeface="Arial" panose="020B0604020202020204" pitchFamily="34" charset="0"/>
                <a:ea typeface="Osaka" panose="020B0600000000000000" pitchFamily="34" charset="-128"/>
              </a:rPr>
              <a:t>Become the data owner</a:t>
            </a:r>
          </a:p>
          <a:p>
            <a:pPr lvl="1" hangingPunct="1">
              <a:lnSpc>
                <a:spcPct val="85000"/>
              </a:lnSpc>
            </a:pPr>
            <a:r>
              <a:rPr lang="en-GB" altLang="en-IT" sz="2000">
                <a:latin typeface="Arial" panose="020B0604020202020204" pitchFamily="34" charset="0"/>
                <a:ea typeface="Osaka" panose="020B0600000000000000" pitchFamily="34" charset="-128"/>
              </a:rPr>
              <a:t>Be the default data source to other applications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2C77188E-BD93-D127-D9DD-98F710740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hangingPunct="1"/>
            <a:r>
              <a:rPr lang="en-GB" altLang="en-IT" dirty="0">
                <a:latin typeface="Arial" panose="020B0604020202020204" pitchFamily="34" charset="0"/>
                <a:ea typeface="Osaka" panose="020B0600000000000000" pitchFamily="34" charset="-128"/>
              </a:rPr>
              <a:t>Guidance</a:t>
            </a:r>
            <a:br>
              <a:rPr lang="en-GB" altLang="en-IT" dirty="0">
                <a:latin typeface="Arial" panose="020B0604020202020204" pitchFamily="34" charset="0"/>
                <a:ea typeface="Osaka" panose="020B0600000000000000" pitchFamily="34" charset="-128"/>
              </a:rPr>
            </a:br>
            <a:r>
              <a:rPr lang="en-GB" altLang="en-IT" sz="1900" b="1" dirty="0">
                <a:latin typeface="Arial" panose="020B0604020202020204" pitchFamily="34" charset="0"/>
                <a:ea typeface="Osaka" panose="020B0600000000000000" pitchFamily="34" charset="-128"/>
              </a:rPr>
              <a:t>Service Orientation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531E3DF2-9955-6BA2-E8F1-47EB70D3C4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6100" y="1373188"/>
            <a:ext cx="7704138" cy="4662487"/>
          </a:xfrm>
          <a:noFill/>
        </p:spPr>
        <p:txBody>
          <a:bodyPr/>
          <a:lstStyle/>
          <a:p>
            <a:pPr hangingPunct="1">
              <a:lnSpc>
                <a:spcPct val="95000"/>
              </a:lnSpc>
            </a:pPr>
            <a:r>
              <a:rPr lang="en-GB" altLang="en-IT" sz="2400" dirty="0">
                <a:latin typeface="Arial" panose="020B0604020202020204" pitchFamily="34" charset="0"/>
                <a:ea typeface="Osaka" panose="020B0600000000000000" pitchFamily="34" charset="-128"/>
              </a:rPr>
              <a:t>It is:</a:t>
            </a:r>
          </a:p>
          <a:p>
            <a:pPr lvl="1" hangingPunct="1">
              <a:lnSpc>
                <a:spcPct val="95000"/>
              </a:lnSpc>
            </a:pPr>
            <a:r>
              <a:rPr lang="en-GB" altLang="en-IT" sz="2400" dirty="0">
                <a:latin typeface="Arial" panose="020B0604020202020204" pitchFamily="34" charset="0"/>
                <a:ea typeface="Osaka" panose="020B0600000000000000" pitchFamily="34" charset="-128"/>
              </a:rPr>
              <a:t>The architectural approach for application integration</a:t>
            </a:r>
          </a:p>
          <a:p>
            <a:pPr hangingPunct="1">
              <a:lnSpc>
                <a:spcPct val="95000"/>
              </a:lnSpc>
            </a:pPr>
            <a:r>
              <a:rPr lang="en-GB" altLang="en-IT" sz="2400" dirty="0">
                <a:latin typeface="Arial" panose="020B0604020202020204" pitchFamily="34" charset="0"/>
                <a:ea typeface="Osaka" panose="020B0600000000000000" pitchFamily="34" charset="-128"/>
              </a:rPr>
              <a:t>It will:</a:t>
            </a:r>
          </a:p>
          <a:p>
            <a:pPr lvl="1" hangingPunct="1">
              <a:lnSpc>
                <a:spcPct val="95000"/>
              </a:lnSpc>
            </a:pPr>
            <a:r>
              <a:rPr lang="en-GB" altLang="en-IT" sz="2400" dirty="0">
                <a:latin typeface="Arial" panose="020B0604020202020204" pitchFamily="34" charset="0"/>
                <a:ea typeface="Osaka" panose="020B0600000000000000" pitchFamily="34" charset="-128"/>
              </a:rPr>
              <a:t>Provide application-to-application integration</a:t>
            </a:r>
          </a:p>
          <a:p>
            <a:pPr lvl="1" hangingPunct="1">
              <a:lnSpc>
                <a:spcPct val="95000"/>
              </a:lnSpc>
            </a:pPr>
            <a:r>
              <a:rPr lang="en-GB" altLang="en-IT" sz="2400" dirty="0">
                <a:latin typeface="Arial" panose="020B0604020202020204" pitchFamily="34" charset="0"/>
                <a:ea typeface="Osaka" panose="020B0600000000000000" pitchFamily="34" charset="-128"/>
              </a:rPr>
              <a:t>Provide some event feeds to the DW</a:t>
            </a:r>
          </a:p>
          <a:p>
            <a:pPr lvl="1" hangingPunct="1">
              <a:lnSpc>
                <a:spcPct val="95000"/>
              </a:lnSpc>
            </a:pPr>
            <a:r>
              <a:rPr lang="en-GB" altLang="en-IT" sz="2400" dirty="0">
                <a:latin typeface="Arial" panose="020B0604020202020204" pitchFamily="34" charset="0"/>
                <a:ea typeface="Osaka" panose="020B0600000000000000" pitchFamily="34" charset="-128"/>
              </a:rPr>
              <a:t>Describe the services provided and the messages passed</a:t>
            </a:r>
          </a:p>
          <a:p>
            <a:pPr lvl="1" hangingPunct="1">
              <a:lnSpc>
                <a:spcPct val="95000"/>
              </a:lnSpc>
            </a:pPr>
            <a:r>
              <a:rPr lang="en-GB" altLang="en-IT" sz="2400" dirty="0">
                <a:latin typeface="Arial" panose="020B0604020202020204" pitchFamily="34" charset="0"/>
                <a:ea typeface="Osaka" panose="020B0600000000000000" pitchFamily="34" charset="-128"/>
              </a:rPr>
              <a:t>Provide the infrastructure services for all applications</a:t>
            </a:r>
          </a:p>
          <a:p>
            <a:pPr hangingPunct="1">
              <a:lnSpc>
                <a:spcPct val="95000"/>
              </a:lnSpc>
            </a:pPr>
            <a:r>
              <a:rPr lang="en-GB" altLang="en-IT" sz="2400" dirty="0">
                <a:latin typeface="Arial" panose="020B0604020202020204" pitchFamily="34" charset="0"/>
                <a:ea typeface="Osaka" panose="020B0600000000000000" pitchFamily="34" charset="-128"/>
              </a:rPr>
              <a:t>It will not:</a:t>
            </a:r>
          </a:p>
          <a:p>
            <a:pPr lvl="1" hangingPunct="1">
              <a:lnSpc>
                <a:spcPct val="95000"/>
              </a:lnSpc>
            </a:pPr>
            <a:r>
              <a:rPr lang="en-GB" altLang="en-IT" sz="2400" dirty="0">
                <a:latin typeface="Arial" panose="020B0604020202020204" pitchFamily="34" charset="0"/>
                <a:ea typeface="Osaka" panose="020B0600000000000000" pitchFamily="34" charset="-128"/>
              </a:rPr>
              <a:t>Be used in every circumstance</a:t>
            </a:r>
          </a:p>
          <a:p>
            <a:pPr lvl="1" hangingPunct="1">
              <a:lnSpc>
                <a:spcPct val="95000"/>
              </a:lnSpc>
            </a:pPr>
            <a:r>
              <a:rPr lang="en-GB" altLang="en-IT" sz="2400" dirty="0">
                <a:latin typeface="Arial" panose="020B0604020202020204" pitchFamily="34" charset="0"/>
                <a:ea typeface="Osaka" panose="020B0600000000000000" pitchFamily="34" charset="-128"/>
              </a:rPr>
              <a:t>Replace data import interfaces (in all cases)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FF746680-D21E-A789-908F-9E1B21330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hangingPunct="1"/>
            <a:r>
              <a:rPr lang="en-GB" altLang="en-IT">
                <a:latin typeface="Arial" panose="020B0604020202020204" pitchFamily="34" charset="0"/>
                <a:ea typeface="Osaka" panose="020B0600000000000000" pitchFamily="34" charset="-128"/>
              </a:rPr>
              <a:t>SoBI 		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16631263-F9AD-0B10-CF62-F6C0B5D8B1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lvl="1" algn="ctr" hangingPunct="1">
              <a:buFont typeface="Times" pitchFamily="-91" charset="0"/>
              <a:buNone/>
            </a:pPr>
            <a:endParaRPr lang="en-GB" altLang="en-IT" sz="3200">
              <a:latin typeface="Arial" panose="020B0604020202020204" pitchFamily="34" charset="0"/>
              <a:ea typeface="Osaka" panose="020B0600000000000000" pitchFamily="34" charset="-128"/>
            </a:endParaRPr>
          </a:p>
          <a:p>
            <a:pPr lvl="1" algn="ctr" hangingPunct="1">
              <a:buFont typeface="Times" pitchFamily="-91" charset="0"/>
              <a:buNone/>
            </a:pPr>
            <a:endParaRPr lang="en-GB" altLang="en-IT" sz="3200">
              <a:latin typeface="Arial" panose="020B0604020202020204" pitchFamily="34" charset="0"/>
              <a:ea typeface="Osaka" panose="020B0600000000000000" pitchFamily="34" charset="-128"/>
            </a:endParaRPr>
          </a:p>
          <a:p>
            <a:pPr lvl="1" algn="ctr" hangingPunct="1">
              <a:buFont typeface="Times" pitchFamily="-91" charset="0"/>
              <a:buNone/>
            </a:pPr>
            <a:endParaRPr lang="en-GB" altLang="en-IT" sz="3200">
              <a:latin typeface="Arial" panose="020B0604020202020204" pitchFamily="34" charset="0"/>
              <a:ea typeface="Osaka" panose="020B0600000000000000" pitchFamily="34" charset="-128"/>
            </a:endParaRPr>
          </a:p>
          <a:p>
            <a:pPr lvl="1" algn="ctr" hangingPunct="1">
              <a:buFont typeface="Times" pitchFamily="-91" charset="0"/>
              <a:buNone/>
            </a:pPr>
            <a:r>
              <a:rPr lang="en-GB" altLang="en-IT" sz="3200">
                <a:latin typeface="Arial" panose="020B0604020202020204" pitchFamily="34" charset="0"/>
                <a:ea typeface="Osaka" panose="020B0600000000000000" pitchFamily="34" charset="-128"/>
              </a:rPr>
              <a:t>An Actual Example …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5DAEFB47-2740-8AD3-5E4E-4F1091ECB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hangingPunct="1"/>
            <a:r>
              <a:rPr lang="en-US" altLang="en-IT">
                <a:latin typeface="Arial" panose="020B0604020202020204" pitchFamily="34" charset="0"/>
                <a:ea typeface="Osaka" panose="020B0600000000000000" pitchFamily="34" charset="-128"/>
              </a:rPr>
              <a:t>Project Background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FDB59A1D-1244-B66E-2492-6008D9CEBA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74650" y="1125538"/>
            <a:ext cx="8229600" cy="5400675"/>
          </a:xfrm>
          <a:noFill/>
        </p:spPr>
        <p:txBody>
          <a:bodyPr/>
          <a:lstStyle/>
          <a:p>
            <a:pPr hangingPunct="1"/>
            <a:endParaRPr lang="en-US" altLang="en-IT" sz="1600">
              <a:latin typeface="Arial" panose="020B0604020202020204" pitchFamily="34" charset="0"/>
              <a:ea typeface="Osaka" panose="020B0600000000000000" pitchFamily="34" charset="-128"/>
            </a:endParaRPr>
          </a:p>
          <a:p>
            <a:pPr hangingPunct="1"/>
            <a:r>
              <a:rPr lang="en-US" altLang="en-IT" sz="2000">
                <a:latin typeface="Arial" panose="020B0604020202020204" pitchFamily="34" charset="0"/>
                <a:ea typeface="Osaka" panose="020B0600000000000000" pitchFamily="34" charset="-128"/>
              </a:rPr>
              <a:t>Oil and Gas Company</a:t>
            </a:r>
          </a:p>
          <a:p>
            <a:pPr hangingPunct="1"/>
            <a:r>
              <a:rPr lang="en-US" altLang="en-IT" sz="2000">
                <a:latin typeface="Arial" panose="020B0604020202020204" pitchFamily="34" charset="0"/>
                <a:ea typeface="Osaka" panose="020B0600000000000000" pitchFamily="34" charset="-128"/>
              </a:rPr>
              <a:t>Upstream Division (Exploration and Production)</a:t>
            </a:r>
            <a:endParaRPr lang="en-GB" altLang="en-IT" sz="2000">
              <a:latin typeface="Arial" panose="020B0604020202020204" pitchFamily="34" charset="0"/>
              <a:ea typeface="Osaka" panose="020B0600000000000000" pitchFamily="34" charset="-128"/>
            </a:endParaRPr>
          </a:p>
          <a:p>
            <a:pPr hangingPunct="1"/>
            <a:r>
              <a:rPr lang="en-GB" altLang="en-IT" sz="2000">
                <a:latin typeface="Arial" panose="020B0604020202020204" pitchFamily="34" charset="0"/>
                <a:ea typeface="Osaka" panose="020B0600000000000000" pitchFamily="34" charset="-128"/>
              </a:rPr>
              <a:t>Complex App Landscape</a:t>
            </a:r>
          </a:p>
          <a:p>
            <a:pPr lvl="1" hangingPunct="1"/>
            <a:r>
              <a:rPr lang="en-GB" altLang="en-IT" sz="1800">
                <a:latin typeface="Arial" panose="020B0604020202020204" pitchFamily="34" charset="0"/>
                <a:ea typeface="Osaka" panose="020B0600000000000000" pitchFamily="34" charset="-128"/>
              </a:rPr>
              <a:t>Many application silos</a:t>
            </a:r>
          </a:p>
          <a:p>
            <a:pPr lvl="1" hangingPunct="1"/>
            <a:r>
              <a:rPr lang="en-GB" altLang="en-IT" sz="1800">
                <a:latin typeface="Arial" panose="020B0604020202020204" pitchFamily="34" charset="0"/>
                <a:ea typeface="Osaka" panose="020B0600000000000000" pitchFamily="34" charset="-128"/>
              </a:rPr>
              <a:t>No integration or integration strategy</a:t>
            </a:r>
          </a:p>
          <a:p>
            <a:pPr lvl="1" hangingPunct="1"/>
            <a:r>
              <a:rPr lang="en-GB" altLang="en-IT" sz="1800">
                <a:latin typeface="Arial" panose="020B0604020202020204" pitchFamily="34" charset="0"/>
                <a:ea typeface="Osaka" panose="020B0600000000000000" pitchFamily="34" charset="-128"/>
              </a:rPr>
              <a:t>Many unstructured data sources (mostly Excel)</a:t>
            </a:r>
          </a:p>
          <a:p>
            <a:pPr hangingPunct="1"/>
            <a:r>
              <a:rPr lang="en-GB" altLang="en-IT" sz="2000">
                <a:latin typeface="Arial" panose="020B0604020202020204" pitchFamily="34" charset="0"/>
                <a:ea typeface="Osaka" panose="020B0600000000000000" pitchFamily="34" charset="-128"/>
              </a:rPr>
              <a:t>Don’t Want Another Data Silo</a:t>
            </a:r>
          </a:p>
          <a:p>
            <a:pPr lvl="1" hangingPunct="1"/>
            <a:r>
              <a:rPr lang="en-GB" altLang="en-IT" sz="1800">
                <a:latin typeface="Arial" panose="020B0604020202020204" pitchFamily="34" charset="0"/>
                <a:ea typeface="Osaka" panose="020B0600000000000000" pitchFamily="34" charset="-128"/>
              </a:rPr>
              <a:t>This is not a green-field one schema, one database project</a:t>
            </a:r>
          </a:p>
          <a:p>
            <a:pPr hangingPunct="1"/>
            <a:r>
              <a:rPr lang="en-GB" altLang="en-IT" sz="2000">
                <a:latin typeface="Arial" panose="020B0604020202020204" pitchFamily="34" charset="0"/>
                <a:ea typeface="Osaka" panose="020B0600000000000000" pitchFamily="34" charset="-128"/>
              </a:rPr>
              <a:t>Want a Better Future </a:t>
            </a:r>
          </a:p>
          <a:p>
            <a:pPr lvl="1" hangingPunct="1"/>
            <a:r>
              <a:rPr lang="en-GB" altLang="en-IT" sz="1800">
                <a:latin typeface="Arial" panose="020B0604020202020204" pitchFamily="34" charset="0"/>
                <a:ea typeface="Osaka" panose="020B0600000000000000" pitchFamily="34" charset="-128"/>
              </a:rPr>
              <a:t>Is essential that we build a better foundation for the future</a:t>
            </a:r>
          </a:p>
          <a:p>
            <a:pPr lvl="1" hangingPunct="1"/>
            <a:r>
              <a:rPr lang="en-GB" altLang="en-IT" sz="1800">
                <a:latin typeface="Arial" panose="020B0604020202020204" pitchFamily="34" charset="0"/>
                <a:ea typeface="Osaka" panose="020B0600000000000000" pitchFamily="34" charset="-128"/>
              </a:rPr>
              <a:t>Need a global architectural platform for all new integration projects </a:t>
            </a:r>
          </a:p>
          <a:p>
            <a:pPr hangingPunct="1"/>
            <a:r>
              <a:rPr lang="en-US" altLang="en-IT" sz="2000">
                <a:latin typeface="Arial" panose="020B0604020202020204" pitchFamily="34" charset="0"/>
                <a:ea typeface="Osaka" panose="020B0600000000000000" pitchFamily="34" charset="-128"/>
              </a:rPr>
              <a:t>Case Study Coming Soon …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51086AB1-5886-C437-A0D1-24C149645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hangingPunct="1"/>
            <a:r>
              <a:rPr lang="en-US" altLang="en-IT">
                <a:latin typeface="Arial" panose="020B0604020202020204" pitchFamily="34" charset="0"/>
                <a:ea typeface="Osaka" panose="020B0600000000000000" pitchFamily="34" charset="-128"/>
              </a:rPr>
              <a:t>Technology Stack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D7C1C257-F595-DD01-15F7-760453066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4650" y="1125538"/>
            <a:ext cx="8229600" cy="5400675"/>
          </a:xfrm>
          <a:noFill/>
        </p:spPr>
        <p:txBody>
          <a:bodyPr/>
          <a:lstStyle/>
          <a:p>
            <a:pPr hangingPunct="1">
              <a:lnSpc>
                <a:spcPct val="95000"/>
              </a:lnSpc>
              <a:buFont typeface="Times" pitchFamily="-91" charset="0"/>
              <a:buNone/>
            </a:pPr>
            <a:endParaRPr lang="en-US" altLang="en-IT" sz="600">
              <a:latin typeface="Arial" panose="020B0604020202020204" pitchFamily="34" charset="0"/>
              <a:ea typeface="Osaka" panose="020B0600000000000000" pitchFamily="34" charset="-128"/>
            </a:endParaRPr>
          </a:p>
          <a:p>
            <a:pPr hangingPunct="1">
              <a:lnSpc>
                <a:spcPct val="95000"/>
              </a:lnSpc>
            </a:pPr>
            <a:r>
              <a:rPr lang="en-GB" altLang="en-IT" sz="2000">
                <a:latin typeface="Arial" panose="020B0604020202020204" pitchFamily="34" charset="0"/>
                <a:ea typeface="Osaka" panose="020B0600000000000000" pitchFamily="34" charset="-128"/>
              </a:rPr>
              <a:t>.NET FX 2.0</a:t>
            </a:r>
          </a:p>
          <a:p>
            <a:pPr hangingPunct="1">
              <a:lnSpc>
                <a:spcPct val="95000"/>
              </a:lnSpc>
            </a:pPr>
            <a:r>
              <a:rPr lang="en-GB" altLang="en-IT" sz="2000">
                <a:latin typeface="Arial" panose="020B0604020202020204" pitchFamily="34" charset="0"/>
                <a:ea typeface="Osaka" panose="020B0600000000000000" pitchFamily="34" charset="-128"/>
              </a:rPr>
              <a:t>Visual Studio 2005 Team Suite</a:t>
            </a:r>
          </a:p>
          <a:p>
            <a:pPr hangingPunct="1">
              <a:lnSpc>
                <a:spcPct val="95000"/>
              </a:lnSpc>
            </a:pPr>
            <a:r>
              <a:rPr lang="en-GB" altLang="en-IT" sz="2000">
                <a:latin typeface="Arial" panose="020B0604020202020204" pitchFamily="34" charset="0"/>
                <a:ea typeface="Osaka" panose="020B0600000000000000" pitchFamily="34" charset="-128"/>
              </a:rPr>
              <a:t>Visual Studio 2005 Team System</a:t>
            </a:r>
          </a:p>
          <a:p>
            <a:pPr lvl="1" hangingPunct="1">
              <a:lnSpc>
                <a:spcPct val="95000"/>
              </a:lnSpc>
            </a:pPr>
            <a:r>
              <a:rPr lang="en-US" altLang="en-IT" sz="1800">
                <a:latin typeface="Arial" panose="020B0604020202020204" pitchFamily="34" charset="0"/>
                <a:ea typeface="Osaka" panose="020B0600000000000000" pitchFamily="34" charset="-128"/>
              </a:rPr>
              <a:t>Conchango’s SCRUM for Team System</a:t>
            </a:r>
            <a:endParaRPr lang="en-GB" altLang="en-IT" sz="1800">
              <a:latin typeface="Arial" panose="020B0604020202020204" pitchFamily="34" charset="0"/>
              <a:ea typeface="Osaka" panose="020B0600000000000000" pitchFamily="34" charset="-128"/>
            </a:endParaRPr>
          </a:p>
          <a:p>
            <a:pPr hangingPunct="1">
              <a:lnSpc>
                <a:spcPct val="95000"/>
              </a:lnSpc>
            </a:pPr>
            <a:r>
              <a:rPr lang="en-GB" altLang="en-IT" sz="2000">
                <a:latin typeface="Arial" panose="020B0604020202020204" pitchFamily="34" charset="0"/>
                <a:ea typeface="Osaka" panose="020B0600000000000000" pitchFamily="34" charset="-128"/>
              </a:rPr>
              <a:t>SQL Server 2005</a:t>
            </a:r>
            <a:endParaRPr lang="en-US" altLang="en-IT" sz="2000">
              <a:latin typeface="Arial" panose="020B0604020202020204" pitchFamily="34" charset="0"/>
              <a:ea typeface="Osaka" panose="020B0600000000000000" pitchFamily="34" charset="-128"/>
            </a:endParaRPr>
          </a:p>
          <a:p>
            <a:pPr lvl="1" hangingPunct="1">
              <a:lnSpc>
                <a:spcPct val="95000"/>
              </a:lnSpc>
            </a:pPr>
            <a:r>
              <a:rPr lang="en-GB" altLang="en-IT" sz="1800">
                <a:latin typeface="Arial" panose="020B0604020202020204" pitchFamily="34" charset="0"/>
                <a:ea typeface="Osaka" panose="020B0600000000000000" pitchFamily="34" charset="-128"/>
              </a:rPr>
              <a:t>RDBMS</a:t>
            </a:r>
          </a:p>
          <a:p>
            <a:pPr lvl="1" hangingPunct="1">
              <a:lnSpc>
                <a:spcPct val="95000"/>
              </a:lnSpc>
            </a:pPr>
            <a:r>
              <a:rPr lang="en-GB" altLang="en-IT" sz="1800">
                <a:latin typeface="Arial" panose="020B0604020202020204" pitchFamily="34" charset="0"/>
                <a:ea typeface="Osaka" panose="020B0600000000000000" pitchFamily="34" charset="-128"/>
              </a:rPr>
              <a:t>Analysis Services</a:t>
            </a:r>
            <a:endParaRPr lang="en-US" altLang="en-IT" sz="1800">
              <a:latin typeface="Arial" panose="020B0604020202020204" pitchFamily="34" charset="0"/>
              <a:ea typeface="Osaka" panose="020B0600000000000000" pitchFamily="34" charset="-128"/>
            </a:endParaRPr>
          </a:p>
          <a:p>
            <a:pPr lvl="1" hangingPunct="1">
              <a:lnSpc>
                <a:spcPct val="95000"/>
              </a:lnSpc>
            </a:pPr>
            <a:r>
              <a:rPr lang="en-US" altLang="en-IT" sz="1800">
                <a:latin typeface="Arial" panose="020B0604020202020204" pitchFamily="34" charset="0"/>
                <a:ea typeface="Osaka" panose="020B0600000000000000" pitchFamily="34" charset="-128"/>
              </a:rPr>
              <a:t>Integration Services</a:t>
            </a:r>
          </a:p>
          <a:p>
            <a:pPr lvl="1" hangingPunct="1">
              <a:lnSpc>
                <a:spcPct val="95000"/>
              </a:lnSpc>
            </a:pPr>
            <a:r>
              <a:rPr lang="en-GB" altLang="en-IT" sz="1800">
                <a:latin typeface="Arial" panose="020B0604020202020204" pitchFamily="34" charset="0"/>
                <a:ea typeface="Osaka" panose="020B0600000000000000" pitchFamily="34" charset="-128"/>
              </a:rPr>
              <a:t>Reporting Services</a:t>
            </a:r>
          </a:p>
          <a:p>
            <a:pPr hangingPunct="1">
              <a:lnSpc>
                <a:spcPct val="95000"/>
              </a:lnSpc>
            </a:pPr>
            <a:r>
              <a:rPr lang="en-GB" altLang="en-IT" sz="2000">
                <a:latin typeface="Arial" panose="020B0604020202020204" pitchFamily="34" charset="0"/>
                <a:ea typeface="Osaka" panose="020B0600000000000000" pitchFamily="34" charset="-128"/>
              </a:rPr>
              <a:t>Microsoft Office Business Scorecard Manager 2005</a:t>
            </a:r>
          </a:p>
          <a:p>
            <a:pPr hangingPunct="1">
              <a:lnSpc>
                <a:spcPct val="95000"/>
              </a:lnSpc>
            </a:pPr>
            <a:r>
              <a:rPr lang="en-GB" altLang="en-IT" sz="2000">
                <a:latin typeface="Arial" panose="020B0604020202020204" pitchFamily="34" charset="0"/>
                <a:ea typeface="Osaka" panose="020B0600000000000000" pitchFamily="34" charset="-128"/>
              </a:rPr>
              <a:t>Windows SharePoint Services 2.0</a:t>
            </a:r>
          </a:p>
          <a:p>
            <a:pPr hangingPunct="1">
              <a:lnSpc>
                <a:spcPct val="95000"/>
              </a:lnSpc>
            </a:pPr>
            <a:r>
              <a:rPr lang="en-GB" altLang="en-IT" sz="2000">
                <a:latin typeface="Arial" panose="020B0604020202020204" pitchFamily="34" charset="0"/>
                <a:ea typeface="Osaka" panose="020B0600000000000000" pitchFamily="34" charset="-128"/>
              </a:rPr>
              <a:t>Supporting products</a:t>
            </a:r>
          </a:p>
          <a:p>
            <a:pPr lvl="1" hangingPunct="1">
              <a:lnSpc>
                <a:spcPct val="95000"/>
              </a:lnSpc>
            </a:pPr>
            <a:r>
              <a:rPr lang="en-GB" altLang="en-IT" sz="1800">
                <a:latin typeface="Arial" panose="020B0604020202020204" pitchFamily="34" charset="0"/>
                <a:ea typeface="Osaka" panose="020B0600000000000000" pitchFamily="34" charset="-128"/>
              </a:rPr>
              <a:t>Enterprise Library 2.0</a:t>
            </a:r>
          </a:p>
          <a:p>
            <a:pPr lvl="1" hangingPunct="1">
              <a:lnSpc>
                <a:spcPct val="95000"/>
              </a:lnSpc>
            </a:pPr>
            <a:r>
              <a:rPr lang="en-GB" altLang="en-IT" sz="1800">
                <a:latin typeface="Arial" panose="020B0604020202020204" pitchFamily="34" charset="0"/>
                <a:ea typeface="Osaka" panose="020B0600000000000000" pitchFamily="34" charset="-128"/>
              </a:rPr>
              <a:t>WSE 3.0</a:t>
            </a:r>
            <a:endParaRPr lang="en-US" altLang="en-IT" sz="3200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7128BB5C-4BA4-F9E0-9D5A-1DDAB1E5DA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hangingPunct="1"/>
            <a:r>
              <a:rPr lang="en-GB" altLang="en-IT">
                <a:latin typeface="Arial" panose="020B0604020202020204" pitchFamily="34" charset="0"/>
                <a:ea typeface="Osaka" panose="020B0600000000000000" pitchFamily="34" charset="-128"/>
              </a:rPr>
              <a:t>SoBI Patterns</a:t>
            </a:r>
            <a:br>
              <a:rPr lang="en-GB" altLang="en-IT">
                <a:latin typeface="Arial" panose="020B0604020202020204" pitchFamily="34" charset="0"/>
                <a:ea typeface="Osaka" panose="020B0600000000000000" pitchFamily="34" charset="-128"/>
              </a:rPr>
            </a:br>
            <a:r>
              <a:rPr lang="en-GB" altLang="en-IT" sz="1900" b="1">
                <a:latin typeface="Arial" panose="020B0604020202020204" pitchFamily="34" charset="0"/>
                <a:ea typeface="Osaka" panose="020B0600000000000000" pitchFamily="34" charset="-128"/>
              </a:rPr>
              <a:t>Overview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474C33BE-9F05-534D-A078-7D13CB9914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hangingPunct="1"/>
            <a:r>
              <a:rPr lang="en-US" altLang="en-IT" sz="2200">
                <a:latin typeface="Arial" panose="020B0604020202020204" pitchFamily="34" charset="0"/>
                <a:ea typeface="Osaka" panose="020B0600000000000000" pitchFamily="34" charset="-128"/>
              </a:rPr>
              <a:t>Have identified a number of patterns</a:t>
            </a:r>
          </a:p>
          <a:p>
            <a:pPr hangingPunct="1"/>
            <a:r>
              <a:rPr lang="en-US" altLang="en-IT" sz="2200">
                <a:latin typeface="Arial" panose="020B0604020202020204" pitchFamily="34" charset="0"/>
                <a:ea typeface="Osaka" panose="020B0600000000000000" pitchFamily="34" charset="-128"/>
              </a:rPr>
              <a:t>Patterns will be used to prescribe the solution in a given scenario</a:t>
            </a:r>
          </a:p>
          <a:p>
            <a:pPr hangingPunct="1"/>
            <a:r>
              <a:rPr lang="en-US" altLang="en-IT" sz="2200">
                <a:latin typeface="Arial" panose="020B0604020202020204" pitchFamily="34" charset="0"/>
                <a:ea typeface="Osaka" panose="020B0600000000000000" pitchFamily="34" charset="-128"/>
              </a:rPr>
              <a:t>Including real world exceptions to the principles </a:t>
            </a:r>
          </a:p>
          <a:p>
            <a:pPr hangingPunct="1"/>
            <a:r>
              <a:rPr lang="en-US" altLang="en-IT" sz="2200">
                <a:latin typeface="Arial" panose="020B0604020202020204" pitchFamily="34" charset="0"/>
                <a:ea typeface="Osaka" panose="020B0600000000000000" pitchFamily="34" charset="-128"/>
              </a:rPr>
              <a:t>Grouped by:</a:t>
            </a:r>
          </a:p>
          <a:p>
            <a:pPr lvl="1" hangingPunct="1"/>
            <a:r>
              <a:rPr lang="en-US" altLang="en-IT" sz="2900">
                <a:latin typeface="Arial" panose="020B0604020202020204" pitchFamily="34" charset="0"/>
                <a:ea typeface="Osaka" panose="020B0600000000000000" pitchFamily="34" charset="-128"/>
              </a:rPr>
              <a:t>System Types</a:t>
            </a:r>
          </a:p>
          <a:p>
            <a:pPr lvl="2" hangingPunct="1"/>
            <a:r>
              <a:rPr lang="en-US" altLang="en-IT">
                <a:latin typeface="Arial" panose="020B0604020202020204" pitchFamily="34" charset="0"/>
                <a:ea typeface="Osaka" panose="020B0600000000000000" pitchFamily="34" charset="-128"/>
              </a:rPr>
              <a:t>E.g. Batch processing, Real-Time</a:t>
            </a:r>
          </a:p>
          <a:p>
            <a:pPr lvl="1" hangingPunct="1"/>
            <a:r>
              <a:rPr lang="en-US" altLang="en-IT" sz="2900">
                <a:latin typeface="Arial" panose="020B0604020202020204" pitchFamily="34" charset="0"/>
                <a:ea typeface="Osaka" panose="020B0600000000000000" pitchFamily="34" charset="-128"/>
              </a:rPr>
              <a:t>System Constraints</a:t>
            </a:r>
          </a:p>
          <a:p>
            <a:pPr lvl="2" hangingPunct="1"/>
            <a:r>
              <a:rPr lang="en-US" altLang="en-IT">
                <a:latin typeface="Arial" panose="020B0604020202020204" pitchFamily="34" charset="0"/>
                <a:ea typeface="Osaka" panose="020B0600000000000000" pitchFamily="34" charset="-128"/>
              </a:rPr>
              <a:t>E.g. Processing windows, high data volumes</a:t>
            </a:r>
          </a:p>
          <a:p>
            <a:pPr hangingPunct="1">
              <a:buFont typeface="Times" pitchFamily="-91" charset="0"/>
              <a:buNone/>
            </a:pPr>
            <a:endParaRPr lang="en-GB" altLang="en-IT" sz="2000">
              <a:latin typeface="Arial" panose="020B0604020202020204" pitchFamily="34" charset="0"/>
              <a:ea typeface="Osaka" panose="020B0600000000000000" pitchFamily="34" charset="-128"/>
            </a:endParaRPr>
          </a:p>
          <a:p>
            <a:pPr hangingPunct="1"/>
            <a:endParaRPr lang="en-GB" altLang="en-IT" sz="2000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67349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5CDC88B2-C275-8295-8F55-9B3F9532D376}"/>
              </a:ext>
            </a:extLst>
          </p:cNvPr>
          <p:cNvSpPr>
            <a:spLocks noGrp="1" noChangeArrowheads="1"/>
          </p:cNvSpPr>
          <p:nvPr>
            <p:ph type="title" sz="quarter" idx="4294967295"/>
          </p:nvPr>
        </p:nvSpPr>
        <p:spPr>
          <a:noFill/>
        </p:spPr>
        <p:txBody>
          <a:bodyPr/>
          <a:lstStyle/>
          <a:p>
            <a:r>
              <a:rPr lang="en-GB" altLang="en-IT">
                <a:latin typeface="Arial" panose="020B0604020202020204" pitchFamily="34" charset="0"/>
                <a:ea typeface="Osaka" panose="020B0600000000000000" pitchFamily="34" charset="-128"/>
                <a:sym typeface="Wingdings" pitchFamily="2" charset="2"/>
              </a:rPr>
              <a:t>BI Transformations and SoBI</a:t>
            </a:r>
          </a:p>
        </p:txBody>
      </p:sp>
      <p:graphicFrame>
        <p:nvGraphicFramePr>
          <p:cNvPr id="45058" name="Table 0">
            <a:extLst>
              <a:ext uri="{FF2B5EF4-FFF2-40B4-BE49-F238E27FC236}">
                <a16:creationId xmlns:a16="http://schemas.microsoft.com/office/drawing/2014/main" id="{52720AE6-253B-4918-3010-7A3C24CDC923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1295400"/>
          <a:ext cx="8208962" cy="1101725"/>
        </p:xfrm>
        <a:graphic>
          <a:graphicData uri="http://schemas.openxmlformats.org/drawingml/2006/table">
            <a:tbl>
              <a:tblPr/>
              <a:tblGrid>
                <a:gridCol w="2632075">
                  <a:extLst>
                    <a:ext uri="{9D8B030D-6E8A-4147-A177-3AD203B41FA5}">
                      <a16:colId xmlns:a16="http://schemas.microsoft.com/office/drawing/2014/main" val="3239990573"/>
                    </a:ext>
                  </a:extLst>
                </a:gridCol>
                <a:gridCol w="5576887">
                  <a:extLst>
                    <a:ext uri="{9D8B030D-6E8A-4147-A177-3AD203B41FA5}">
                      <a16:colId xmlns:a16="http://schemas.microsoft.com/office/drawing/2014/main" val="306615291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1pPr>
                      <a:lvl2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2pPr>
                      <a:lvl3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3pPr>
                      <a:lvl4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4pPr>
                      <a:lvl5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5pPr>
                      <a:lvl6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6pPr>
                      <a:lvl7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7pPr>
                      <a:lvl8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8pPr>
                      <a:lvl9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ETL Challenge</a:t>
                      </a:r>
                      <a:endParaRPr kumimoji="0" lang="en-US" altLang="ja-JP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7B1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1pPr>
                      <a:lvl2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2pPr>
                      <a:lvl3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3pPr>
                      <a:lvl4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4pPr>
                      <a:lvl5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5pPr>
                      <a:lvl6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6pPr>
                      <a:lvl7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7pPr>
                      <a:lvl8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8pPr>
                      <a:lvl9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anose="020B0600000000000000" pitchFamily="34" charset="-128"/>
                        </a:rPr>
                        <a:t>Example</a:t>
                      </a:r>
                      <a:endParaRPr kumimoji="0" lang="en-US" altLang="en-IT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anose="020B0600000000000000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C7B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258254"/>
                  </a:ext>
                </a:extLst>
              </a:tr>
              <a:tr h="742950">
                <a:tc>
                  <a:txBody>
                    <a:bodyPr/>
                    <a:lstStyle>
                      <a:lvl1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1pPr>
                      <a:lvl2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2pPr>
                      <a:lvl3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3pPr>
                      <a:lvl4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4pPr>
                      <a:lvl5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5pPr>
                      <a:lvl6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6pPr>
                      <a:lvl7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7pPr>
                      <a:lvl8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8pPr>
                      <a:lvl9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Data Cleansing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anose="020B0600000000000000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1pPr>
                      <a:lvl2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2pPr>
                      <a:lvl3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3pPr>
                      <a:lvl4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4pPr>
                      <a:lvl5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5pPr>
                      <a:lvl6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6pPr>
                      <a:lvl7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7pPr>
                      <a:lvl8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8pPr>
                      <a:lvl9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Product with Invalid Department</a:t>
                      </a:r>
                      <a:endParaRPr kumimoji="0" lang="en-US" altLang="en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81601"/>
                  </a:ext>
                </a:extLst>
              </a:tr>
            </a:tbl>
          </a:graphicData>
        </a:graphic>
      </p:graphicFrame>
      <p:graphicFrame>
        <p:nvGraphicFramePr>
          <p:cNvPr id="45069" name="Table 0">
            <a:extLst>
              <a:ext uri="{FF2B5EF4-FFF2-40B4-BE49-F238E27FC236}">
                <a16:creationId xmlns:a16="http://schemas.microsoft.com/office/drawing/2014/main" id="{ABA9C509-A051-3B17-37EC-58D0D0834A52}"/>
              </a:ext>
            </a:extLst>
          </p:cNvPr>
          <p:cNvGraphicFramePr>
            <a:graphicFrameLocks noGrp="1"/>
          </p:cNvGraphicFramePr>
          <p:nvPr/>
        </p:nvGraphicFramePr>
        <p:xfrm>
          <a:off x="325438" y="2687638"/>
          <a:ext cx="8361362" cy="904875"/>
        </p:xfrm>
        <a:graphic>
          <a:graphicData uri="http://schemas.openxmlformats.org/drawingml/2006/table">
            <a:tbl>
              <a:tblPr/>
              <a:tblGrid>
                <a:gridCol w="2682875">
                  <a:extLst>
                    <a:ext uri="{9D8B030D-6E8A-4147-A177-3AD203B41FA5}">
                      <a16:colId xmlns:a16="http://schemas.microsoft.com/office/drawing/2014/main" val="2008497780"/>
                    </a:ext>
                  </a:extLst>
                </a:gridCol>
                <a:gridCol w="5678487">
                  <a:extLst>
                    <a:ext uri="{9D8B030D-6E8A-4147-A177-3AD203B41FA5}">
                      <a16:colId xmlns:a16="http://schemas.microsoft.com/office/drawing/2014/main" val="1274042462"/>
                    </a:ext>
                  </a:extLst>
                </a:gridCol>
              </a:tblGrid>
              <a:tr h="904875">
                <a:tc>
                  <a:txBody>
                    <a:bodyPr/>
                    <a:lstStyle>
                      <a:lvl1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1pPr>
                      <a:lvl2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2pPr>
                      <a:lvl3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3pPr>
                      <a:lvl4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4pPr>
                      <a:lvl5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5pPr>
                      <a:lvl6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6pPr>
                      <a:lvl7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7pPr>
                      <a:lvl8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8pPr>
                      <a:lvl9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Referential Integrity</a:t>
                      </a:r>
                      <a:r>
                        <a:rPr kumimoji="0" lang="en-GB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anose="020B0600000000000000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1pPr>
                      <a:lvl2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2pPr>
                      <a:lvl3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3pPr>
                      <a:lvl4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4pPr>
                      <a:lvl5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5pPr>
                      <a:lvl6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6pPr>
                      <a:lvl7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7pPr>
                      <a:lvl8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8pPr>
                      <a:lvl9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Sales for ‘Non Existent’ Products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anose="020B0600000000000000" pitchFamily="34" charset="-128"/>
                      </a:endParaRPr>
                    </a:p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(Inferred Members)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447710"/>
                  </a:ext>
                </a:extLst>
              </a:tr>
            </a:tbl>
          </a:graphicData>
        </a:graphic>
      </p:graphicFrame>
      <p:graphicFrame>
        <p:nvGraphicFramePr>
          <p:cNvPr id="45077" name="Table 0">
            <a:extLst>
              <a:ext uri="{FF2B5EF4-FFF2-40B4-BE49-F238E27FC236}">
                <a16:creationId xmlns:a16="http://schemas.microsoft.com/office/drawing/2014/main" id="{5D42B764-3615-4036-BE7A-41CD5C564E37}"/>
              </a:ext>
            </a:extLst>
          </p:cNvPr>
          <p:cNvGraphicFramePr>
            <a:graphicFrameLocks noGrp="1"/>
          </p:cNvGraphicFramePr>
          <p:nvPr/>
        </p:nvGraphicFramePr>
        <p:xfrm>
          <a:off x="325438" y="4979988"/>
          <a:ext cx="8361362" cy="1222375"/>
        </p:xfrm>
        <a:graphic>
          <a:graphicData uri="http://schemas.openxmlformats.org/drawingml/2006/table">
            <a:tbl>
              <a:tblPr/>
              <a:tblGrid>
                <a:gridCol w="8361362">
                  <a:extLst>
                    <a:ext uri="{9D8B030D-6E8A-4147-A177-3AD203B41FA5}">
                      <a16:colId xmlns:a16="http://schemas.microsoft.com/office/drawing/2014/main" val="2358051053"/>
                    </a:ext>
                  </a:extLst>
                </a:gridCol>
              </a:tblGrid>
              <a:tr h="1222375">
                <a:tc>
                  <a:txBody>
                    <a:bodyPr/>
                    <a:lstStyle>
                      <a:lvl1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1pPr>
                      <a:lvl2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2pPr>
                      <a:lvl3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3pPr>
                      <a:lvl4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4pPr>
                      <a:lvl5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5pPr>
                      <a:lvl6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6pPr>
                      <a:lvl7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7pPr>
                      <a:lvl8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8pPr>
                      <a:lvl9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I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anose="020B0600000000000000" pitchFamily="34" charset="-128"/>
                        </a:rPr>
                        <a:t>Expose complex business rules usually buried in the ETL layer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anose="020B0600000000000000" pitchFamily="34" charset="-128"/>
                      </a:endParaRPr>
                    </a:p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I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anose="020B0600000000000000" pitchFamily="34" charset="-128"/>
                        </a:rPr>
                        <a:t>Surface warehouse ETL functionality to SoBI </a:t>
                      </a:r>
                    </a:p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I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anose="020B0600000000000000" pitchFamily="34" charset="-128"/>
                        </a:rPr>
                        <a:t>Obtain a cross-system-consistent view of 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72165"/>
                  </a:ext>
                </a:extLst>
              </a:tr>
            </a:tbl>
          </a:graphicData>
        </a:graphic>
      </p:graphicFrame>
      <p:graphicFrame>
        <p:nvGraphicFramePr>
          <p:cNvPr id="45083" name="Table 0">
            <a:extLst>
              <a:ext uri="{FF2B5EF4-FFF2-40B4-BE49-F238E27FC236}">
                <a16:creationId xmlns:a16="http://schemas.microsoft.com/office/drawing/2014/main" id="{EF237C08-CF9F-9FF3-ABE9-E647E1790EB4}"/>
              </a:ext>
            </a:extLst>
          </p:cNvPr>
          <p:cNvGraphicFramePr>
            <a:graphicFrameLocks noGrp="1"/>
          </p:cNvGraphicFramePr>
          <p:nvPr/>
        </p:nvGraphicFramePr>
        <p:xfrm>
          <a:off x="325438" y="3832225"/>
          <a:ext cx="8361362" cy="944563"/>
        </p:xfrm>
        <a:graphic>
          <a:graphicData uri="http://schemas.openxmlformats.org/drawingml/2006/table">
            <a:tbl>
              <a:tblPr/>
              <a:tblGrid>
                <a:gridCol w="2682875">
                  <a:extLst>
                    <a:ext uri="{9D8B030D-6E8A-4147-A177-3AD203B41FA5}">
                      <a16:colId xmlns:a16="http://schemas.microsoft.com/office/drawing/2014/main" val="4044877742"/>
                    </a:ext>
                  </a:extLst>
                </a:gridCol>
                <a:gridCol w="5678487">
                  <a:extLst>
                    <a:ext uri="{9D8B030D-6E8A-4147-A177-3AD203B41FA5}">
                      <a16:colId xmlns:a16="http://schemas.microsoft.com/office/drawing/2014/main" val="2780684255"/>
                    </a:ext>
                  </a:extLst>
                </a:gridCol>
              </a:tblGrid>
              <a:tr h="944563">
                <a:tc>
                  <a:txBody>
                    <a:bodyPr/>
                    <a:lstStyle>
                      <a:lvl1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1pPr>
                      <a:lvl2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2pPr>
                      <a:lvl3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3pPr>
                      <a:lvl4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4pPr>
                      <a:lvl5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5pPr>
                      <a:lvl6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6pPr>
                      <a:lvl7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7pPr>
                      <a:lvl8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8pPr>
                      <a:lvl9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Timeliness of Data</a:t>
                      </a:r>
                      <a:r>
                        <a:rPr kumimoji="0" lang="en-GB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anose="020B0600000000000000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1pPr>
                      <a:lvl2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2pPr>
                      <a:lvl3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3pPr>
                      <a:lvl4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4pPr>
                      <a:lvl5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5pPr>
                      <a:lvl6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6pPr>
                      <a:lvl7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7pPr>
                      <a:lvl8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8pPr>
                      <a:lvl9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Data Warehouse Is Always Out of Date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anose="020B0600000000000000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007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9699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655B1C28-92BC-781B-AE39-4F4139E22AA2}"/>
              </a:ext>
            </a:extLst>
          </p:cNvPr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304800" y="304800"/>
            <a:ext cx="5475288" cy="561975"/>
          </a:xfrm>
          <a:noFill/>
        </p:spPr>
        <p:txBody>
          <a:bodyPr/>
          <a:lstStyle/>
          <a:p>
            <a:r>
              <a:rPr lang="en-GB" altLang="en-IT">
                <a:latin typeface="Arial" panose="020B0604020202020204" pitchFamily="34" charset="0"/>
                <a:ea typeface="Osaka" panose="020B0600000000000000" pitchFamily="34" charset="-128"/>
                <a:sym typeface="Wingdings" pitchFamily="2" charset="2"/>
              </a:rPr>
              <a:t>BI Transformations and SoBI</a:t>
            </a:r>
          </a:p>
        </p:txBody>
      </p:sp>
      <p:graphicFrame>
        <p:nvGraphicFramePr>
          <p:cNvPr id="46082" name="Table 0">
            <a:extLst>
              <a:ext uri="{FF2B5EF4-FFF2-40B4-BE49-F238E27FC236}">
                <a16:creationId xmlns:a16="http://schemas.microsoft.com/office/drawing/2014/main" id="{D7D082CF-C3D7-7654-724B-7639DA018FC2}"/>
              </a:ext>
            </a:extLst>
          </p:cNvPr>
          <p:cNvGraphicFramePr>
            <a:graphicFrameLocks noGrp="1"/>
          </p:cNvGraphicFramePr>
          <p:nvPr/>
        </p:nvGraphicFramePr>
        <p:xfrm>
          <a:off x="325438" y="1371600"/>
          <a:ext cx="8361362" cy="1146175"/>
        </p:xfrm>
        <a:graphic>
          <a:graphicData uri="http://schemas.openxmlformats.org/drawingml/2006/table">
            <a:tbl>
              <a:tblPr/>
              <a:tblGrid>
                <a:gridCol w="2681287">
                  <a:extLst>
                    <a:ext uri="{9D8B030D-6E8A-4147-A177-3AD203B41FA5}">
                      <a16:colId xmlns:a16="http://schemas.microsoft.com/office/drawing/2014/main" val="2605146512"/>
                    </a:ext>
                  </a:extLst>
                </a:gridCol>
                <a:gridCol w="5680075">
                  <a:extLst>
                    <a:ext uri="{9D8B030D-6E8A-4147-A177-3AD203B41FA5}">
                      <a16:colId xmlns:a16="http://schemas.microsoft.com/office/drawing/2014/main" val="3569362659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1pPr>
                      <a:lvl2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2pPr>
                      <a:lvl3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3pPr>
                      <a:lvl4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4pPr>
                      <a:lvl5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5pPr>
                      <a:lvl6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6pPr>
                      <a:lvl7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7pPr>
                      <a:lvl8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8pPr>
                      <a:lvl9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ETL Transform</a:t>
                      </a:r>
                      <a:endParaRPr kumimoji="0" lang="en-US" altLang="ja-JP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09C5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1pPr>
                      <a:lvl2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2pPr>
                      <a:lvl3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3pPr>
                      <a:lvl4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4pPr>
                      <a:lvl5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5pPr>
                      <a:lvl6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6pPr>
                      <a:lvl7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7pPr>
                      <a:lvl8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8pPr>
                      <a:lvl9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anose="020B0600000000000000" pitchFamily="34" charset="-128"/>
                        </a:rPr>
                        <a:t>Example</a:t>
                      </a:r>
                      <a:endParaRPr kumimoji="0" lang="en-US" altLang="en-IT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anose="020B0600000000000000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09C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710268"/>
                  </a:ext>
                </a:extLst>
              </a:tr>
              <a:tr h="787400">
                <a:tc>
                  <a:txBody>
                    <a:bodyPr/>
                    <a:lstStyle>
                      <a:lvl1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1pPr>
                      <a:lvl2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2pPr>
                      <a:lvl3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3pPr>
                      <a:lvl4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4pPr>
                      <a:lvl5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5pPr>
                      <a:lvl6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6pPr>
                      <a:lvl7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7pPr>
                      <a:lvl8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8pPr>
                      <a:lvl9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Calculation</a:t>
                      </a: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anose="020B0600000000000000" pitchFamily="34" charset="-128"/>
                      </a:endParaRPr>
                    </a:p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anose="020B0600000000000000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1pPr>
                      <a:lvl2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2pPr>
                      <a:lvl3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3pPr>
                      <a:lvl4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4pPr>
                      <a:lvl5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5pPr>
                      <a:lvl6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6pPr>
                      <a:lvl7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7pPr>
                      <a:lvl8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8pPr>
                      <a:lvl9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Variance = </a:t>
                      </a:r>
                      <a:r>
                        <a:rPr kumimoji="0" lang="en-GB" altLang="en-IT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(SAP.Actuals-Excel.Forecasts)</a:t>
                      </a:r>
                      <a:r>
                        <a:rPr kumimoji="0" lang="en-GB" altLang="en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* 100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anose="020B0600000000000000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                              SAP.Actuals</a:t>
                      </a:r>
                      <a:endParaRPr kumimoji="0" lang="en-US" altLang="en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683746"/>
                  </a:ext>
                </a:extLst>
              </a:tr>
            </a:tbl>
          </a:graphicData>
        </a:graphic>
      </p:graphicFrame>
      <p:graphicFrame>
        <p:nvGraphicFramePr>
          <p:cNvPr id="46093" name="Table 0">
            <a:extLst>
              <a:ext uri="{FF2B5EF4-FFF2-40B4-BE49-F238E27FC236}">
                <a16:creationId xmlns:a16="http://schemas.microsoft.com/office/drawing/2014/main" id="{F738981B-7CF3-7763-AC37-B0FD38B14FB3}"/>
              </a:ext>
            </a:extLst>
          </p:cNvPr>
          <p:cNvGraphicFramePr>
            <a:graphicFrameLocks noGrp="1"/>
          </p:cNvGraphicFramePr>
          <p:nvPr/>
        </p:nvGraphicFramePr>
        <p:xfrm>
          <a:off x="325438" y="2671763"/>
          <a:ext cx="8361362" cy="903288"/>
        </p:xfrm>
        <a:graphic>
          <a:graphicData uri="http://schemas.openxmlformats.org/drawingml/2006/table">
            <a:tbl>
              <a:tblPr/>
              <a:tblGrid>
                <a:gridCol w="2682875">
                  <a:extLst>
                    <a:ext uri="{9D8B030D-6E8A-4147-A177-3AD203B41FA5}">
                      <a16:colId xmlns:a16="http://schemas.microsoft.com/office/drawing/2014/main" val="3430305011"/>
                    </a:ext>
                  </a:extLst>
                </a:gridCol>
                <a:gridCol w="5678487">
                  <a:extLst>
                    <a:ext uri="{9D8B030D-6E8A-4147-A177-3AD203B41FA5}">
                      <a16:colId xmlns:a16="http://schemas.microsoft.com/office/drawing/2014/main" val="3025023406"/>
                    </a:ext>
                  </a:extLst>
                </a:gridCol>
              </a:tblGrid>
              <a:tr h="903288">
                <a:tc>
                  <a:txBody>
                    <a:bodyPr/>
                    <a:lstStyle>
                      <a:lvl1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1pPr>
                      <a:lvl2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2pPr>
                      <a:lvl3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3pPr>
                      <a:lvl4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4pPr>
                      <a:lvl5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5pPr>
                      <a:lvl6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6pPr>
                      <a:lvl7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7pPr>
                      <a:lvl8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8pPr>
                      <a:lvl9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Aggregation</a:t>
                      </a: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anose="020B0600000000000000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1pPr>
                      <a:lvl2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2pPr>
                      <a:lvl3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3pPr>
                      <a:lvl4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4pPr>
                      <a:lvl5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5pPr>
                      <a:lvl6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6pPr>
                      <a:lvl7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7pPr>
                      <a:lvl8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8pPr>
                      <a:lvl9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1 million EPOS Transactions/day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anose="020B0600000000000000" pitchFamily="34" charset="-128"/>
                      </a:endParaRPr>
                    </a:p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3 years history = 1 billion records</a:t>
                      </a:r>
                      <a:endParaRPr kumimoji="0" lang="en-US" altLang="en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558129"/>
                  </a:ext>
                </a:extLst>
              </a:tr>
            </a:tbl>
          </a:graphicData>
        </a:graphic>
      </p:graphicFrame>
      <p:graphicFrame>
        <p:nvGraphicFramePr>
          <p:cNvPr id="46101" name="Table 0">
            <a:extLst>
              <a:ext uri="{FF2B5EF4-FFF2-40B4-BE49-F238E27FC236}">
                <a16:creationId xmlns:a16="http://schemas.microsoft.com/office/drawing/2014/main" id="{E84A5492-0363-4A5D-486D-F78E35ED2879}"/>
              </a:ext>
            </a:extLst>
          </p:cNvPr>
          <p:cNvGraphicFramePr>
            <a:graphicFrameLocks noGrp="1"/>
          </p:cNvGraphicFramePr>
          <p:nvPr/>
        </p:nvGraphicFramePr>
        <p:xfrm>
          <a:off x="325438" y="3729038"/>
          <a:ext cx="8361362" cy="1787525"/>
        </p:xfrm>
        <a:graphic>
          <a:graphicData uri="http://schemas.openxmlformats.org/drawingml/2006/table">
            <a:tbl>
              <a:tblPr/>
              <a:tblGrid>
                <a:gridCol w="8361362">
                  <a:extLst>
                    <a:ext uri="{9D8B030D-6E8A-4147-A177-3AD203B41FA5}">
                      <a16:colId xmlns:a16="http://schemas.microsoft.com/office/drawing/2014/main" val="278844342"/>
                    </a:ext>
                  </a:extLst>
                </a:gridCol>
              </a:tblGrid>
              <a:tr h="1787525">
                <a:tc>
                  <a:txBody>
                    <a:bodyPr/>
                    <a:lstStyle>
                      <a:lvl1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1pPr>
                      <a:lvl2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2pPr>
                      <a:lvl3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3pPr>
                      <a:lvl4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4pPr>
                      <a:lvl5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5pPr>
                      <a:lvl6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6pPr>
                      <a:lvl7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7pPr>
                      <a:lvl8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8pPr>
                      <a:lvl9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I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anose="020B0600000000000000" pitchFamily="34" charset="-128"/>
                        </a:rPr>
                        <a:t>Surface warehouse ETL functionality to SoBI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anose="020B0600000000000000" pitchFamily="34" charset="-128"/>
                      </a:endParaRPr>
                    </a:p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I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anose="020B0600000000000000" pitchFamily="34" charset="-128"/>
                        </a:rPr>
                        <a:t>Enables real-time feeds into the data warehouse</a:t>
                      </a:r>
                    </a:p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I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anose="020B0600000000000000" pitchFamily="34" charset="-128"/>
                        </a:rPr>
                        <a:t>Service can provide aggregations of the position ‘now’</a:t>
                      </a:r>
                    </a:p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I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anose="020B0600000000000000" pitchFamily="34" charset="-128"/>
                        </a:rPr>
                        <a:t>Better mechanism for invoking batch ETL</a:t>
                      </a:r>
                    </a:p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I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anose="020B0600000000000000" pitchFamily="34" charset="-128"/>
                        </a:rPr>
                        <a:t>Hybrid approach to managing deltas in real-time DW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135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1508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F1990ACE-50DE-4BEE-4BA3-80FD3D08D920}"/>
              </a:ext>
            </a:extLst>
          </p:cNvPr>
          <p:cNvSpPr>
            <a:spLocks noGrp="1" noChangeArrowheads="1"/>
          </p:cNvSpPr>
          <p:nvPr>
            <p:ph type="title" sz="quarter" idx="4294967295"/>
          </p:nvPr>
        </p:nvSpPr>
        <p:spPr>
          <a:noFill/>
        </p:spPr>
        <p:txBody>
          <a:bodyPr/>
          <a:lstStyle/>
          <a:p>
            <a:r>
              <a:rPr lang="en-GB" altLang="en-IT">
                <a:latin typeface="Arial" panose="020B0604020202020204" pitchFamily="34" charset="0"/>
                <a:ea typeface="Osaka" panose="020B0600000000000000" pitchFamily="34" charset="-128"/>
                <a:sym typeface="Wingdings" pitchFamily="2" charset="2"/>
              </a:rPr>
              <a:t>BI Transformations and SoBI</a:t>
            </a:r>
          </a:p>
        </p:txBody>
      </p:sp>
      <p:graphicFrame>
        <p:nvGraphicFramePr>
          <p:cNvPr id="47106" name="Table 0">
            <a:extLst>
              <a:ext uri="{FF2B5EF4-FFF2-40B4-BE49-F238E27FC236}">
                <a16:creationId xmlns:a16="http://schemas.microsoft.com/office/drawing/2014/main" id="{81A73CD4-999A-FEAA-3E32-3A573B63E25E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3741738"/>
          <a:ext cx="8291512" cy="1439863"/>
        </p:xfrm>
        <a:graphic>
          <a:graphicData uri="http://schemas.openxmlformats.org/drawingml/2006/table">
            <a:tbl>
              <a:tblPr/>
              <a:tblGrid>
                <a:gridCol w="8291512">
                  <a:extLst>
                    <a:ext uri="{9D8B030D-6E8A-4147-A177-3AD203B41FA5}">
                      <a16:colId xmlns:a16="http://schemas.microsoft.com/office/drawing/2014/main" val="788913938"/>
                    </a:ext>
                  </a:extLst>
                </a:gridCol>
              </a:tblGrid>
              <a:tr h="1439863">
                <a:tc>
                  <a:txBody>
                    <a:bodyPr/>
                    <a:lstStyle>
                      <a:lvl1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1pPr>
                      <a:lvl2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2pPr>
                      <a:lvl3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3pPr>
                      <a:lvl4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4pPr>
                      <a:lvl5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5pPr>
                      <a:lvl6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6pPr>
                      <a:lvl7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7pPr>
                      <a:lvl8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8pPr>
                      <a:lvl9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I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anose="020B0600000000000000" pitchFamily="34" charset="-128"/>
                        </a:rPr>
                        <a:t>Mappings available as service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anose="020B0600000000000000" pitchFamily="34" charset="-128"/>
                      </a:endParaRPr>
                    </a:p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I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anose="020B0600000000000000" pitchFamily="34" charset="-128"/>
                        </a:rPr>
                        <a:t>EAI implementation could use this service</a:t>
                      </a:r>
                    </a:p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I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anose="020B0600000000000000" pitchFamily="34" charset="-128"/>
                        </a:rPr>
                        <a:t>Enterprise reference, we have done the hard work in the ETL</a:t>
                      </a:r>
                    </a:p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I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anose="020B0600000000000000" pitchFamily="34" charset="-128"/>
                        </a:rPr>
                        <a:t>Single validation service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063983"/>
                  </a:ext>
                </a:extLst>
              </a:tr>
            </a:tbl>
          </a:graphicData>
        </a:graphic>
      </p:graphicFrame>
      <p:graphicFrame>
        <p:nvGraphicFramePr>
          <p:cNvPr id="47112" name="Table 0">
            <a:extLst>
              <a:ext uri="{FF2B5EF4-FFF2-40B4-BE49-F238E27FC236}">
                <a16:creationId xmlns:a16="http://schemas.microsoft.com/office/drawing/2014/main" id="{6A56660E-9CF0-7BB4-10EE-4EBF1F66D941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1509713"/>
          <a:ext cx="8208962" cy="1081088"/>
        </p:xfrm>
        <a:graphic>
          <a:graphicData uri="http://schemas.openxmlformats.org/drawingml/2006/table">
            <a:tbl>
              <a:tblPr/>
              <a:tblGrid>
                <a:gridCol w="2632075">
                  <a:extLst>
                    <a:ext uri="{9D8B030D-6E8A-4147-A177-3AD203B41FA5}">
                      <a16:colId xmlns:a16="http://schemas.microsoft.com/office/drawing/2014/main" val="3218589353"/>
                    </a:ext>
                  </a:extLst>
                </a:gridCol>
                <a:gridCol w="5576887">
                  <a:extLst>
                    <a:ext uri="{9D8B030D-6E8A-4147-A177-3AD203B41FA5}">
                      <a16:colId xmlns:a16="http://schemas.microsoft.com/office/drawing/2014/main" val="708442179"/>
                    </a:ext>
                  </a:extLst>
                </a:gridCol>
              </a:tblGrid>
              <a:tr h="338138">
                <a:tc>
                  <a:txBody>
                    <a:bodyPr/>
                    <a:lstStyle>
                      <a:lvl1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1pPr>
                      <a:lvl2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2pPr>
                      <a:lvl3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3pPr>
                      <a:lvl4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4pPr>
                      <a:lvl5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5pPr>
                      <a:lvl6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6pPr>
                      <a:lvl7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7pPr>
                      <a:lvl8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8pPr>
                      <a:lvl9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ETL Transform</a:t>
                      </a:r>
                      <a:endParaRPr kumimoji="0" lang="en-US" altLang="ja-JP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09C5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1pPr>
                      <a:lvl2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2pPr>
                      <a:lvl3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3pPr>
                      <a:lvl4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4pPr>
                      <a:lvl5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5pPr>
                      <a:lvl6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6pPr>
                      <a:lvl7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7pPr>
                      <a:lvl8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8pPr>
                      <a:lvl9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anose="020B0600000000000000" pitchFamily="34" charset="-128"/>
                        </a:rPr>
                        <a:t>Example</a:t>
                      </a:r>
                      <a:endParaRPr kumimoji="0" lang="en-US" altLang="en-IT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anose="020B0600000000000000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09C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346615"/>
                  </a:ext>
                </a:extLst>
              </a:tr>
              <a:tr h="742950">
                <a:tc>
                  <a:txBody>
                    <a:bodyPr/>
                    <a:lstStyle>
                      <a:lvl1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1pPr>
                      <a:lvl2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2pPr>
                      <a:lvl3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3pPr>
                      <a:lvl4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4pPr>
                      <a:lvl5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5pPr>
                      <a:lvl6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6pPr>
                      <a:lvl7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7pPr>
                      <a:lvl8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8pPr>
                      <a:lvl9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Data Consolidation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anose="020B0600000000000000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1pPr>
                      <a:lvl2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2pPr>
                      <a:lvl3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3pPr>
                      <a:lvl4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4pPr>
                      <a:lvl5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5pPr>
                      <a:lvl6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6pPr>
                      <a:lvl7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7pPr>
                      <a:lvl8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8pPr>
                      <a:lvl9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SAP.ProductID=A1234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anose="020B0600000000000000" pitchFamily="34" charset="-128"/>
                      </a:endParaRPr>
                    </a:p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Supplier.ProductID=X3</a:t>
                      </a:r>
                      <a:endParaRPr kumimoji="0" lang="en-US" altLang="en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56178"/>
                  </a:ext>
                </a:extLst>
              </a:tr>
            </a:tbl>
          </a:graphicData>
        </a:graphic>
      </p:graphicFrame>
      <p:graphicFrame>
        <p:nvGraphicFramePr>
          <p:cNvPr id="47123" name="Table 0">
            <a:extLst>
              <a:ext uri="{FF2B5EF4-FFF2-40B4-BE49-F238E27FC236}">
                <a16:creationId xmlns:a16="http://schemas.microsoft.com/office/drawing/2014/main" id="{6E2D3CB4-E1A8-966A-0D0C-9877C11376C7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2825750"/>
          <a:ext cx="8305800" cy="904875"/>
        </p:xfrm>
        <a:graphic>
          <a:graphicData uri="http://schemas.openxmlformats.org/drawingml/2006/table">
            <a:tbl>
              <a:tblPr/>
              <a:tblGrid>
                <a:gridCol w="2665413">
                  <a:extLst>
                    <a:ext uri="{9D8B030D-6E8A-4147-A177-3AD203B41FA5}">
                      <a16:colId xmlns:a16="http://schemas.microsoft.com/office/drawing/2014/main" val="2874157027"/>
                    </a:ext>
                  </a:extLst>
                </a:gridCol>
                <a:gridCol w="5640387">
                  <a:extLst>
                    <a:ext uri="{9D8B030D-6E8A-4147-A177-3AD203B41FA5}">
                      <a16:colId xmlns:a16="http://schemas.microsoft.com/office/drawing/2014/main" val="3045681349"/>
                    </a:ext>
                  </a:extLst>
                </a:gridCol>
              </a:tblGrid>
              <a:tr h="904875">
                <a:tc>
                  <a:txBody>
                    <a:bodyPr/>
                    <a:lstStyle>
                      <a:lvl1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1pPr>
                      <a:lvl2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2pPr>
                      <a:lvl3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3pPr>
                      <a:lvl4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4pPr>
                      <a:lvl5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5pPr>
                      <a:lvl6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6pPr>
                      <a:lvl7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7pPr>
                      <a:lvl8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8pPr>
                      <a:lvl9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Data Validation</a:t>
                      </a:r>
                      <a:r>
                        <a:rPr kumimoji="0" lang="en-GB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anose="020B0600000000000000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1pPr>
                      <a:lvl2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2pPr>
                      <a:lvl3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3pPr>
                      <a:lvl4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4pPr>
                      <a:lvl5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5pPr>
                      <a:lvl6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6pPr>
                      <a:lvl7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7pPr>
                      <a:lvl8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8pPr>
                      <a:lvl9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99/99/9999 changed to NULL in DW</a:t>
                      </a:r>
                      <a:endParaRPr kumimoji="0" lang="en-GB" altLang="en-IT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942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8435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A3BCA247-50A0-0A95-D2E1-07A07FA46D00}"/>
              </a:ext>
            </a:extLst>
          </p:cNvPr>
          <p:cNvSpPr>
            <a:spLocks noGrp="1" noChangeArrowheads="1"/>
          </p:cNvSpPr>
          <p:nvPr>
            <p:ph type="title" sz="quarter" idx="4294967295"/>
          </p:nvPr>
        </p:nvSpPr>
        <p:spPr>
          <a:noFill/>
        </p:spPr>
        <p:txBody>
          <a:bodyPr/>
          <a:lstStyle/>
          <a:p>
            <a:r>
              <a:rPr lang="en-GB" altLang="en-IT">
                <a:latin typeface="Arial" panose="020B0604020202020204" pitchFamily="34" charset="0"/>
                <a:ea typeface="Osaka" panose="020B0600000000000000" pitchFamily="34" charset="-128"/>
                <a:sym typeface="Wingdings" pitchFamily="2" charset="2"/>
              </a:rPr>
              <a:t>BI Transformations and SoBI</a:t>
            </a:r>
          </a:p>
        </p:txBody>
      </p:sp>
      <p:graphicFrame>
        <p:nvGraphicFramePr>
          <p:cNvPr id="48130" name="Table 0">
            <a:extLst>
              <a:ext uri="{FF2B5EF4-FFF2-40B4-BE49-F238E27FC236}">
                <a16:creationId xmlns:a16="http://schemas.microsoft.com/office/drawing/2014/main" id="{D6265DF6-ED02-50DD-F3C0-BF35BD0EF36A}"/>
              </a:ext>
            </a:extLst>
          </p:cNvPr>
          <p:cNvGraphicFramePr>
            <a:graphicFrameLocks noGrp="1"/>
          </p:cNvGraphicFramePr>
          <p:nvPr/>
        </p:nvGraphicFramePr>
        <p:xfrm>
          <a:off x="466725" y="4114800"/>
          <a:ext cx="8208963" cy="852488"/>
        </p:xfrm>
        <a:graphic>
          <a:graphicData uri="http://schemas.openxmlformats.org/drawingml/2006/table">
            <a:tbl>
              <a:tblPr/>
              <a:tblGrid>
                <a:gridCol w="2633663">
                  <a:extLst>
                    <a:ext uri="{9D8B030D-6E8A-4147-A177-3AD203B41FA5}">
                      <a16:colId xmlns:a16="http://schemas.microsoft.com/office/drawing/2014/main" val="1095025932"/>
                    </a:ext>
                  </a:extLst>
                </a:gridCol>
                <a:gridCol w="5575300">
                  <a:extLst>
                    <a:ext uri="{9D8B030D-6E8A-4147-A177-3AD203B41FA5}">
                      <a16:colId xmlns:a16="http://schemas.microsoft.com/office/drawing/2014/main" val="2940562015"/>
                    </a:ext>
                  </a:extLst>
                </a:gridCol>
              </a:tblGrid>
              <a:tr h="852488">
                <a:tc>
                  <a:txBody>
                    <a:bodyPr/>
                    <a:lstStyle>
                      <a:lvl1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1pPr>
                      <a:lvl2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2pPr>
                      <a:lvl3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3pPr>
                      <a:lvl4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4pPr>
                      <a:lvl5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5pPr>
                      <a:lvl6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6pPr>
                      <a:lvl7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7pPr>
                      <a:lvl8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8pPr>
                      <a:lvl9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Historical Data</a:t>
                      </a:r>
                      <a:endParaRPr kumimoji="0" lang="en-GB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1pPr>
                      <a:lvl2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2pPr>
                      <a:lvl3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3pPr>
                      <a:lvl4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4pPr>
                      <a:lvl5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5pPr>
                      <a:lvl6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6pPr>
                      <a:lvl7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7pPr>
                      <a:lvl8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8pPr>
                      <a:lvl9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SoR – 6 months data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anose="020B0600000000000000" pitchFamily="34" charset="-128"/>
                      </a:endParaRPr>
                    </a:p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DW – 3 years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713270"/>
                  </a:ext>
                </a:extLst>
              </a:tr>
            </a:tbl>
          </a:graphicData>
        </a:graphic>
      </p:graphicFrame>
      <p:graphicFrame>
        <p:nvGraphicFramePr>
          <p:cNvPr id="48138" name="Table 0">
            <a:extLst>
              <a:ext uri="{FF2B5EF4-FFF2-40B4-BE49-F238E27FC236}">
                <a16:creationId xmlns:a16="http://schemas.microsoft.com/office/drawing/2014/main" id="{4F21FAE7-85B8-46B5-E590-60C990574BDC}"/>
              </a:ext>
            </a:extLst>
          </p:cNvPr>
          <p:cNvGraphicFramePr>
            <a:graphicFrameLocks noGrp="1"/>
          </p:cNvGraphicFramePr>
          <p:nvPr/>
        </p:nvGraphicFramePr>
        <p:xfrm>
          <a:off x="466725" y="4953000"/>
          <a:ext cx="8208963" cy="1079500"/>
        </p:xfrm>
        <a:graphic>
          <a:graphicData uri="http://schemas.openxmlformats.org/drawingml/2006/table">
            <a:tbl>
              <a:tblPr/>
              <a:tblGrid>
                <a:gridCol w="8208963">
                  <a:extLst>
                    <a:ext uri="{9D8B030D-6E8A-4147-A177-3AD203B41FA5}">
                      <a16:colId xmlns:a16="http://schemas.microsoft.com/office/drawing/2014/main" val="3757707230"/>
                    </a:ext>
                  </a:extLst>
                </a:gridCol>
              </a:tblGrid>
              <a:tr h="1079500">
                <a:tc>
                  <a:txBody>
                    <a:bodyPr/>
                    <a:lstStyle>
                      <a:lvl1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1pPr>
                      <a:lvl2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2pPr>
                      <a:lvl3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3pPr>
                      <a:lvl4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4pPr>
                      <a:lvl5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5pPr>
                      <a:lvl6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6pPr>
                      <a:lvl7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7pPr>
                      <a:lvl8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8pPr>
                      <a:lvl9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I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anose="020B0600000000000000" pitchFamily="34" charset="-128"/>
                        </a:rPr>
                        <a:t>Compliance / Audit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anose="020B0600000000000000" pitchFamily="34" charset="-128"/>
                      </a:endParaRPr>
                    </a:p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I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anose="020B0600000000000000" pitchFamily="34" charset="-128"/>
                        </a:rPr>
                        <a:t>Build a rich service – e.g. fraud</a:t>
                      </a:r>
                    </a:p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I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anose="020B0600000000000000" pitchFamily="34" charset="-128"/>
                        </a:rPr>
                        <a:t>Aggregation of transactional and historical data a service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697849"/>
                  </a:ext>
                </a:extLst>
              </a:tr>
            </a:tbl>
          </a:graphicData>
        </a:graphic>
      </p:graphicFrame>
      <p:graphicFrame>
        <p:nvGraphicFramePr>
          <p:cNvPr id="48144" name="Table 0">
            <a:extLst>
              <a:ext uri="{FF2B5EF4-FFF2-40B4-BE49-F238E27FC236}">
                <a16:creationId xmlns:a16="http://schemas.microsoft.com/office/drawing/2014/main" id="{40630571-58E1-FF80-164D-63BF75893BBB}"/>
              </a:ext>
            </a:extLst>
          </p:cNvPr>
          <p:cNvGraphicFramePr>
            <a:graphicFrameLocks noGrp="1"/>
          </p:cNvGraphicFramePr>
          <p:nvPr/>
        </p:nvGraphicFramePr>
        <p:xfrm>
          <a:off x="466725" y="1204913"/>
          <a:ext cx="8208963" cy="2746058"/>
        </p:xfrm>
        <a:graphic>
          <a:graphicData uri="http://schemas.openxmlformats.org/drawingml/2006/table">
            <a:tbl>
              <a:tblPr/>
              <a:tblGrid>
                <a:gridCol w="2632075">
                  <a:extLst>
                    <a:ext uri="{9D8B030D-6E8A-4147-A177-3AD203B41FA5}">
                      <a16:colId xmlns:a16="http://schemas.microsoft.com/office/drawing/2014/main" val="3148792381"/>
                    </a:ext>
                  </a:extLst>
                </a:gridCol>
                <a:gridCol w="5576888">
                  <a:extLst>
                    <a:ext uri="{9D8B030D-6E8A-4147-A177-3AD203B41FA5}">
                      <a16:colId xmlns:a16="http://schemas.microsoft.com/office/drawing/2014/main" val="4127003266"/>
                    </a:ext>
                  </a:extLst>
                </a:gridCol>
              </a:tblGrid>
              <a:tr h="338138">
                <a:tc>
                  <a:txBody>
                    <a:bodyPr/>
                    <a:lstStyle>
                      <a:lvl1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1pPr>
                      <a:lvl2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2pPr>
                      <a:lvl3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3pPr>
                      <a:lvl4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4pPr>
                      <a:lvl5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5pPr>
                      <a:lvl6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6pPr>
                      <a:lvl7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7pPr>
                      <a:lvl8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8pPr>
                      <a:lvl9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ETL Transform</a:t>
                      </a:r>
                      <a:endParaRPr kumimoji="0" lang="en-US" altLang="ja-JP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09C5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1pPr>
                      <a:lvl2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2pPr>
                      <a:lvl3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3pPr>
                      <a:lvl4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4pPr>
                      <a:lvl5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5pPr>
                      <a:lvl6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6pPr>
                      <a:lvl7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7pPr>
                      <a:lvl8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8pPr>
                      <a:lvl9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Osaka" panose="020B0600000000000000" pitchFamily="34" charset="-128"/>
                        </a:rPr>
                        <a:t>Example</a:t>
                      </a:r>
                      <a:endParaRPr kumimoji="0" lang="en-US" altLang="en-IT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anose="020B0600000000000000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09C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685731"/>
                  </a:ext>
                </a:extLst>
              </a:tr>
              <a:tr h="742950">
                <a:tc>
                  <a:txBody>
                    <a:bodyPr/>
                    <a:lstStyle>
                      <a:lvl1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1pPr>
                      <a:lvl2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2pPr>
                      <a:lvl3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3pPr>
                      <a:lvl4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4pPr>
                      <a:lvl5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5pPr>
                      <a:lvl6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6pPr>
                      <a:lvl7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7pPr>
                      <a:lvl8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8pPr>
                      <a:lvl9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ja-JP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lvl="0" indent="0" algn="ctr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Slowly Changing Dimension</a:t>
                      </a:r>
                      <a:r>
                        <a:rPr kumimoji="0" lang="en-GB" altLang="ja-JP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1pPr>
                      <a:lvl2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2pPr>
                      <a:lvl3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3pPr>
                      <a:lvl4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4pPr>
                      <a:lvl5pPr eaLnBrk="0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5pPr>
                      <a:lvl6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6pPr>
                      <a:lvl7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7pPr>
                      <a:lvl8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8pPr>
                      <a:lvl9pPr eaLnBrk="0" fontAlgn="base" hangingPunct="0">
                        <a:lnSpc>
                          <a:spcPct val="105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Font typeface="Times" pitchFamily="-91" charset="0"/>
                        <a:defRPr sz="15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Osaka" panose="020B0600000000000000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EmployeeSK=1, Employee=Jeffrey Adams, </a:t>
                      </a:r>
                      <a:endParaRPr kumimoji="0" lang="en-US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Osaka" panose="020B0600000000000000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ja-JP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Region=South, </a:t>
                      </a:r>
                    </a:p>
                    <a:p>
                      <a:pPr marL="0" marR="0" lvl="0" indent="0" algn="l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CurrentFlag=0, </a:t>
                      </a:r>
                    </a:p>
                    <a:p>
                      <a:pPr marL="0" marR="0" lvl="0" indent="0" algn="l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ValidFrom=01-Jan-05, ValidTo=08-May-05</a:t>
                      </a:r>
                    </a:p>
                    <a:p>
                      <a:pPr marL="0" marR="0" lvl="0" indent="0" algn="l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ja-JP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EmployeeSk=2, Employee=Jeffrey Adams, </a:t>
                      </a:r>
                    </a:p>
                    <a:p>
                      <a:pPr marL="0" marR="0" lvl="0" indent="0" algn="l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ja-JP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Region=North,</a:t>
                      </a:r>
                      <a:r>
                        <a:rPr kumimoji="0" lang="en-GB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CurrentFlag=1, </a:t>
                      </a:r>
                    </a:p>
                    <a:p>
                      <a:pPr marL="0" marR="0" lvl="0" indent="0" algn="l" defTabSz="914400" rtl="0" eaLnBrk="0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</a:rPr>
                        <a:t>ValidFrom=08-May-05, ValidTo=NULL</a:t>
                      </a:r>
                      <a:endParaRPr kumimoji="0" lang="en-GB" altLang="en-I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182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23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114B-39ED-EDE8-528A-B572448E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Mintzberg's 10 Managerial Roles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40BC9D-3C59-9C51-C4AD-6CBEE984DDB2}"/>
              </a:ext>
            </a:extLst>
          </p:cNvPr>
          <p:cNvSpPr/>
          <p:nvPr/>
        </p:nvSpPr>
        <p:spPr>
          <a:xfrm>
            <a:off x="1447800" y="1828800"/>
            <a:ext cx="3429000" cy="40941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+mn-cs"/>
              </a:rPr>
              <a:t>Interpersonal</a:t>
            </a:r>
          </a:p>
          <a:p>
            <a:pPr>
              <a:defRPr/>
            </a:pPr>
            <a:r>
              <a:rPr lang="en-US" b="0" dirty="0">
                <a:solidFill>
                  <a:srgbClr val="0000CC"/>
                </a:solidFill>
                <a:latin typeface="Times New Roman"/>
                <a:cs typeface="+mn-cs"/>
              </a:rPr>
              <a:t>1. Figurehead	</a:t>
            </a:r>
          </a:p>
          <a:p>
            <a:pPr>
              <a:defRPr/>
            </a:pPr>
            <a:r>
              <a:rPr lang="en-US" b="0" dirty="0">
                <a:solidFill>
                  <a:srgbClr val="0000CC"/>
                </a:solidFill>
                <a:latin typeface="Times New Roman"/>
                <a:cs typeface="+mn-cs"/>
              </a:rPr>
              <a:t>2. Leader	</a:t>
            </a:r>
          </a:p>
          <a:p>
            <a:pPr>
              <a:defRPr/>
            </a:pPr>
            <a:r>
              <a:rPr lang="en-US" b="0" dirty="0">
                <a:solidFill>
                  <a:srgbClr val="0000CC"/>
                </a:solidFill>
                <a:latin typeface="Times New Roman"/>
                <a:cs typeface="+mn-cs"/>
              </a:rPr>
              <a:t>3. Liaison</a:t>
            </a:r>
            <a:r>
              <a:rPr lang="en-US" b="0" dirty="0">
                <a:latin typeface="Times New Roman"/>
                <a:cs typeface="+mn-cs"/>
              </a:rPr>
              <a:t>	</a:t>
            </a:r>
          </a:p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cs typeface="+mn-cs"/>
            </a:endParaRPr>
          </a:p>
          <a:p>
            <a:pPr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+mn-cs"/>
              </a:rPr>
              <a:t>Informational	</a:t>
            </a:r>
          </a:p>
          <a:p>
            <a:pPr>
              <a:defRPr/>
            </a:pPr>
            <a:r>
              <a:rPr lang="en-US" b="0" dirty="0">
                <a:solidFill>
                  <a:srgbClr val="0000CC"/>
                </a:solidFill>
                <a:latin typeface="Times New Roman"/>
                <a:cs typeface="+mn-cs"/>
              </a:rPr>
              <a:t>4. Monitor	</a:t>
            </a:r>
          </a:p>
          <a:p>
            <a:pPr>
              <a:defRPr/>
            </a:pPr>
            <a:r>
              <a:rPr lang="en-US" b="0" dirty="0">
                <a:solidFill>
                  <a:srgbClr val="0000CC"/>
                </a:solidFill>
                <a:latin typeface="Times New Roman"/>
                <a:cs typeface="+mn-cs"/>
              </a:rPr>
              <a:t>5. Disseminator	</a:t>
            </a:r>
          </a:p>
          <a:p>
            <a:pPr>
              <a:defRPr/>
            </a:pPr>
            <a:r>
              <a:rPr lang="en-US" b="0" dirty="0">
                <a:solidFill>
                  <a:srgbClr val="0000CC"/>
                </a:solidFill>
                <a:latin typeface="Times New Roman"/>
                <a:cs typeface="+mn-cs"/>
              </a:rPr>
              <a:t>6. Spokesperson</a:t>
            </a:r>
            <a:r>
              <a:rPr lang="en-US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+mn-cs"/>
              </a:rPr>
              <a:t>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17EC3-DE41-4476-AE65-3086386C68A0}"/>
              </a:ext>
            </a:extLst>
          </p:cNvPr>
          <p:cNvSpPr/>
          <p:nvPr/>
        </p:nvSpPr>
        <p:spPr>
          <a:xfrm>
            <a:off x="4724400" y="2743200"/>
            <a:ext cx="3810000" cy="23082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+mn-cs"/>
              </a:rPr>
              <a:t>Decisional	</a:t>
            </a:r>
          </a:p>
          <a:p>
            <a:pPr>
              <a:defRPr/>
            </a:pPr>
            <a:r>
              <a:rPr lang="en-US" b="0" dirty="0">
                <a:solidFill>
                  <a:srgbClr val="0000CC"/>
                </a:solidFill>
                <a:latin typeface="Times New Roman"/>
                <a:cs typeface="+mn-cs"/>
              </a:rPr>
              <a:t>7. Entrepreneur	</a:t>
            </a:r>
          </a:p>
          <a:p>
            <a:pPr>
              <a:defRPr/>
            </a:pPr>
            <a:r>
              <a:rPr lang="en-US" b="0" dirty="0">
                <a:solidFill>
                  <a:srgbClr val="0000CC"/>
                </a:solidFill>
                <a:latin typeface="Times New Roman"/>
                <a:cs typeface="+mn-cs"/>
              </a:rPr>
              <a:t>8. Disturbance handler</a:t>
            </a:r>
          </a:p>
          <a:p>
            <a:pPr>
              <a:defRPr/>
            </a:pPr>
            <a:r>
              <a:rPr lang="en-US" b="0" dirty="0">
                <a:solidFill>
                  <a:srgbClr val="0000CC"/>
                </a:solidFill>
                <a:latin typeface="Times New Roman"/>
                <a:cs typeface="+mn-cs"/>
              </a:rPr>
              <a:t>9. Resource allocator</a:t>
            </a:r>
          </a:p>
          <a:p>
            <a:pPr>
              <a:defRPr/>
            </a:pPr>
            <a:r>
              <a:rPr lang="en-US" b="0" dirty="0">
                <a:solidFill>
                  <a:srgbClr val="0000CC"/>
                </a:solidFill>
                <a:latin typeface="Times New Roman"/>
                <a:cs typeface="+mn-cs"/>
              </a:rPr>
              <a:t>10. Negotiator</a:t>
            </a:r>
            <a:r>
              <a:rPr lang="en-US" b="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+mn-cs"/>
              </a:rPr>
              <a:t>	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73CBD380-A03A-8814-5F03-9FC777145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hangingPunct="1"/>
            <a:r>
              <a:rPr lang="en-GB" altLang="en-IT">
                <a:latin typeface="Arial" panose="020B0604020202020204" pitchFamily="34" charset="0"/>
                <a:ea typeface="Osaka" panose="020B0600000000000000" pitchFamily="34" charset="-128"/>
              </a:rPr>
              <a:t>Summary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9757DE32-94AC-4F00-2E95-AB54BDB288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74650" y="1196975"/>
            <a:ext cx="8229600" cy="5113338"/>
          </a:xfrm>
          <a:noFill/>
        </p:spPr>
        <p:txBody>
          <a:bodyPr/>
          <a:lstStyle/>
          <a:p>
            <a:pPr hangingPunct="1">
              <a:lnSpc>
                <a:spcPct val="95000"/>
              </a:lnSpc>
            </a:pPr>
            <a:r>
              <a:rPr lang="en-GB" altLang="en-IT" sz="2300">
                <a:latin typeface="Arial" panose="020B0604020202020204" pitchFamily="34" charset="0"/>
                <a:ea typeface="Osaka" panose="020B0600000000000000" pitchFamily="34" charset="-128"/>
              </a:rPr>
              <a:t>SoBI is the mixing of approaches from Service Orientation and Business Intelligence</a:t>
            </a:r>
          </a:p>
          <a:p>
            <a:pPr hangingPunct="1">
              <a:lnSpc>
                <a:spcPct val="95000"/>
              </a:lnSpc>
            </a:pPr>
            <a:endParaRPr lang="en-GB" altLang="en-IT" sz="800">
              <a:latin typeface="Arial" panose="020B0604020202020204" pitchFamily="34" charset="0"/>
              <a:ea typeface="Osaka" panose="020B0600000000000000" pitchFamily="34" charset="-128"/>
            </a:endParaRPr>
          </a:p>
          <a:p>
            <a:pPr hangingPunct="1">
              <a:lnSpc>
                <a:spcPct val="95000"/>
              </a:lnSpc>
            </a:pPr>
            <a:r>
              <a:rPr lang="en-GB" altLang="en-IT" sz="2300">
                <a:latin typeface="Arial" panose="020B0604020202020204" pitchFamily="34" charset="0"/>
                <a:ea typeface="Osaka" panose="020B0600000000000000" pitchFamily="34" charset="-128"/>
              </a:rPr>
              <a:t>It attempts to solve real word problems of integration in an Enterprise of disparate ‘stove piped’ systems</a:t>
            </a:r>
          </a:p>
          <a:p>
            <a:pPr hangingPunct="1">
              <a:lnSpc>
                <a:spcPct val="95000"/>
              </a:lnSpc>
            </a:pPr>
            <a:endParaRPr lang="en-GB" altLang="en-IT" sz="800">
              <a:latin typeface="Arial" panose="020B0604020202020204" pitchFamily="34" charset="0"/>
              <a:ea typeface="Osaka" panose="020B0600000000000000" pitchFamily="34" charset="-128"/>
            </a:endParaRPr>
          </a:p>
          <a:p>
            <a:pPr hangingPunct="1">
              <a:lnSpc>
                <a:spcPct val="95000"/>
              </a:lnSpc>
            </a:pPr>
            <a:r>
              <a:rPr lang="en-GB" altLang="en-IT" sz="2300">
                <a:latin typeface="Arial" panose="020B0604020202020204" pitchFamily="34" charset="0"/>
                <a:ea typeface="Osaka" panose="020B0600000000000000" pitchFamily="34" charset="-128"/>
              </a:rPr>
              <a:t>It attempts to provide for Operational and MIS data</a:t>
            </a:r>
          </a:p>
          <a:p>
            <a:pPr hangingPunct="1">
              <a:lnSpc>
                <a:spcPct val="95000"/>
              </a:lnSpc>
            </a:pPr>
            <a:endParaRPr lang="en-GB" altLang="en-IT" sz="800">
              <a:latin typeface="Arial" panose="020B0604020202020204" pitchFamily="34" charset="0"/>
              <a:ea typeface="Osaka" panose="020B0600000000000000" pitchFamily="34" charset="-128"/>
            </a:endParaRPr>
          </a:p>
          <a:p>
            <a:pPr hangingPunct="1">
              <a:lnSpc>
                <a:spcPct val="95000"/>
              </a:lnSpc>
            </a:pPr>
            <a:r>
              <a:rPr lang="en-GB" altLang="en-IT" sz="2300">
                <a:latin typeface="Arial" panose="020B0604020202020204" pitchFamily="34" charset="0"/>
                <a:ea typeface="Osaka" panose="020B0600000000000000" pitchFamily="34" charset="-128"/>
              </a:rPr>
              <a:t>It attempts to provide a road map for better class integration</a:t>
            </a:r>
          </a:p>
          <a:p>
            <a:pPr hangingPunct="1">
              <a:lnSpc>
                <a:spcPct val="95000"/>
              </a:lnSpc>
            </a:pPr>
            <a:endParaRPr lang="en-GB" altLang="en-IT" sz="800">
              <a:latin typeface="Arial" panose="020B0604020202020204" pitchFamily="34" charset="0"/>
              <a:ea typeface="Osaka" panose="020B0600000000000000" pitchFamily="34" charset="-128"/>
            </a:endParaRPr>
          </a:p>
          <a:p>
            <a:pPr hangingPunct="1">
              <a:lnSpc>
                <a:spcPct val="95000"/>
              </a:lnSpc>
            </a:pPr>
            <a:r>
              <a:rPr lang="en-GB" altLang="en-IT" sz="2300">
                <a:latin typeface="Arial" panose="020B0604020202020204" pitchFamily="34" charset="0"/>
                <a:ea typeface="Osaka" panose="020B0600000000000000" pitchFamily="34" charset="-128"/>
              </a:rPr>
              <a:t>It attempts to provide a common data transformation mechanism</a:t>
            </a:r>
          </a:p>
          <a:p>
            <a:pPr hangingPunct="1">
              <a:lnSpc>
                <a:spcPct val="95000"/>
              </a:lnSpc>
            </a:pPr>
            <a:endParaRPr lang="en-GB" altLang="en-IT" sz="800">
              <a:latin typeface="Arial" panose="020B0604020202020204" pitchFamily="34" charset="0"/>
              <a:ea typeface="Osaka" panose="020B0600000000000000" pitchFamily="34" charset="-128"/>
            </a:endParaRPr>
          </a:p>
          <a:p>
            <a:pPr hangingPunct="1">
              <a:lnSpc>
                <a:spcPct val="95000"/>
              </a:lnSpc>
            </a:pPr>
            <a:r>
              <a:rPr lang="en-GB" altLang="en-IT" sz="2300">
                <a:latin typeface="Arial" panose="020B0604020202020204" pitchFamily="34" charset="0"/>
                <a:ea typeface="Osaka" panose="020B0600000000000000" pitchFamily="34" charset="-128"/>
              </a:rPr>
              <a:t>It sets out guidance in the form of principles and patterns</a:t>
            </a:r>
          </a:p>
          <a:p>
            <a:pPr hangingPunct="1">
              <a:lnSpc>
                <a:spcPct val="95000"/>
              </a:lnSpc>
            </a:pPr>
            <a:endParaRPr lang="en-GB" altLang="en-IT" sz="2300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EC249735-355B-5694-9945-A97116250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hangingPunct="1"/>
            <a:r>
              <a:rPr lang="en-GB" altLang="en-IT" dirty="0">
                <a:latin typeface="Arial" panose="020B0604020202020204" pitchFamily="34" charset="0"/>
                <a:ea typeface="Osaka" panose="020B0600000000000000" pitchFamily="34" charset="-128"/>
              </a:rPr>
              <a:t>Conclusions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92BE3EC4-1087-A8B1-5C47-BA85765BB3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74650" y="1196975"/>
            <a:ext cx="8229600" cy="5113338"/>
          </a:xfrm>
          <a:noFill/>
        </p:spPr>
        <p:txBody>
          <a:bodyPr/>
          <a:lstStyle/>
          <a:p>
            <a:pPr hangingPunct="1">
              <a:lnSpc>
                <a:spcPct val="95000"/>
              </a:lnSpc>
            </a:pPr>
            <a:r>
              <a:rPr lang="en-GB" altLang="en-IT" sz="2800" dirty="0">
                <a:latin typeface="Arial" panose="020B0604020202020204" pitchFamily="34" charset="0"/>
                <a:ea typeface="Osaka" panose="020B0600000000000000" pitchFamily="34" charset="-128"/>
              </a:rPr>
              <a:t>BI is more than a neat theoretical exercise</a:t>
            </a:r>
          </a:p>
          <a:p>
            <a:pPr hangingPunct="1">
              <a:lnSpc>
                <a:spcPct val="95000"/>
              </a:lnSpc>
            </a:pPr>
            <a:r>
              <a:rPr lang="en-GB" altLang="en-IT" sz="2800" dirty="0">
                <a:latin typeface="Arial" panose="020B0604020202020204" pitchFamily="34" charset="0"/>
                <a:ea typeface="Osaka" panose="020B0600000000000000" pitchFamily="34" charset="-128"/>
              </a:rPr>
              <a:t>BI can help deal with immediate Integration challenges</a:t>
            </a:r>
          </a:p>
          <a:p>
            <a:pPr hangingPunct="1">
              <a:lnSpc>
                <a:spcPct val="95000"/>
              </a:lnSpc>
            </a:pPr>
            <a:r>
              <a:rPr lang="en-GB" altLang="en-IT" sz="2800" dirty="0">
                <a:latin typeface="Arial" panose="020B0604020202020204" pitchFamily="34" charset="0"/>
                <a:ea typeface="Osaka" panose="020B0600000000000000" pitchFamily="34" charset="-128"/>
              </a:rPr>
              <a:t>BI provides an architectural platform for change</a:t>
            </a:r>
          </a:p>
          <a:p>
            <a:pPr hangingPunct="1">
              <a:lnSpc>
                <a:spcPct val="95000"/>
              </a:lnSpc>
            </a:pPr>
            <a:r>
              <a:rPr lang="en-GB" altLang="en-IT" sz="2800" dirty="0">
                <a:latin typeface="Arial" panose="020B0604020202020204" pitchFamily="34" charset="0"/>
                <a:ea typeface="Osaka" panose="020B0600000000000000" pitchFamily="34" charset="-128"/>
              </a:rPr>
              <a:t>As an adopted strategy, </a:t>
            </a:r>
            <a:r>
              <a:rPr lang="en-GB" altLang="en-IT" sz="2800" dirty="0" err="1">
                <a:latin typeface="Arial" panose="020B0604020202020204" pitchFamily="34" charset="0"/>
                <a:ea typeface="Osaka" panose="020B0600000000000000" pitchFamily="34" charset="-128"/>
              </a:rPr>
              <a:t>SoBI</a:t>
            </a:r>
            <a:r>
              <a:rPr lang="en-GB" altLang="en-IT" sz="2800" dirty="0">
                <a:latin typeface="Arial" panose="020B0604020202020204" pitchFamily="34" charset="0"/>
                <a:ea typeface="Osaka" panose="020B0600000000000000" pitchFamily="34" charset="-128"/>
              </a:rPr>
              <a:t> can help in determining the definitive source of data and true ownership</a:t>
            </a:r>
          </a:p>
          <a:p>
            <a:pPr hangingPunct="1">
              <a:lnSpc>
                <a:spcPct val="95000"/>
              </a:lnSpc>
            </a:pPr>
            <a:endParaRPr lang="en-GB" altLang="en-IT" sz="2800" dirty="0">
              <a:latin typeface="Arial" panose="020B0604020202020204" pitchFamily="34" charset="0"/>
              <a:ea typeface="Osaka" panose="020B0600000000000000" pitchFamily="34" charset="-128"/>
            </a:endParaRPr>
          </a:p>
          <a:p>
            <a:pPr hangingPunct="1">
              <a:lnSpc>
                <a:spcPct val="95000"/>
              </a:lnSpc>
            </a:pPr>
            <a:endParaRPr lang="en-GB" altLang="en-IT" sz="900" dirty="0">
              <a:latin typeface="Arial" panose="020B0604020202020204" pitchFamily="34" charset="0"/>
              <a:ea typeface="Osaka" panose="020B0600000000000000" pitchFamily="34" charset="-128"/>
            </a:endParaRPr>
          </a:p>
          <a:p>
            <a:pPr hangingPunct="1">
              <a:lnSpc>
                <a:spcPct val="95000"/>
              </a:lnSpc>
            </a:pPr>
            <a:endParaRPr lang="en-GB" altLang="en-IT" sz="2800" dirty="0">
              <a:latin typeface="Arial" panose="020B0604020202020204" pitchFamily="34" charset="0"/>
              <a:ea typeface="Osaka" panose="020B0600000000000000" pitchFamily="34" charset="-128"/>
            </a:endParaRPr>
          </a:p>
          <a:p>
            <a:pPr hangingPunct="1">
              <a:lnSpc>
                <a:spcPct val="95000"/>
              </a:lnSpc>
            </a:pPr>
            <a:endParaRPr lang="en-GB" altLang="en-IT" sz="2800" dirty="0">
              <a:latin typeface="Arial" panose="020B0604020202020204" pitchFamily="34" charset="0"/>
              <a:ea typeface="Osaka" panose="020B0600000000000000" pitchFamily="34" charset="-128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91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8921" name="Rectangle 3892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F244418F-D047-2EFB-2DE4-F2FBBC3887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33935" y="76200"/>
            <a:ext cx="3904130" cy="19358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IT" sz="1700" dirty="0"/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IT" sz="1700" dirty="0"/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IT" sz="1700" dirty="0"/>
          </a:p>
          <a:p>
            <a:pPr marL="514350" lvl="1" indent="0">
              <a:lnSpc>
                <a:spcPct val="90000"/>
              </a:lnSpc>
              <a:buNone/>
            </a:pPr>
            <a:r>
              <a:rPr lang="en-US" altLang="en-IT" sz="4000" b="1" dirty="0"/>
              <a:t>Questions?</a:t>
            </a:r>
          </a:p>
        </p:txBody>
      </p:sp>
      <p:pic>
        <p:nvPicPr>
          <p:cNvPr id="1026" name="Picture 2" descr="TIRED I AM SLEEP I MUST - Yoda Meme Generator">
            <a:extLst>
              <a:ext uri="{FF2B5EF4-FFF2-40B4-BE49-F238E27FC236}">
                <a16:creationId xmlns:a16="http://schemas.microsoft.com/office/drawing/2014/main" id="{01369C2B-A66E-588C-A9D1-86151FB0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6" r="4064"/>
          <a:stretch/>
        </p:blipFill>
        <p:spPr bwMode="auto">
          <a:xfrm>
            <a:off x="4572000" y="1"/>
            <a:ext cx="45771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ABC2251-E782-FD82-09AD-4CED87A1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7602-8509-EA4E-876E-52F02E3DA973}" type="slidenum">
              <a:rPr lang="en-US" altLang="en-IT"/>
              <a:pPr/>
              <a:t>73</a:t>
            </a:fld>
            <a:endParaRPr lang="en-US" altLang="en-IT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996C5B3A-0C24-C1B9-27D0-C4EDCBECA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T" dirty="0"/>
              <a:t>Other Sources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28CE77C-D778-463F-D26C-2C958B412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IT"/>
              <a:t>Tan, Steinbach, Kumar (TSK) Book: </a:t>
            </a:r>
          </a:p>
          <a:p>
            <a:pPr lvl="1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IT"/>
              <a:t>Introduction to Data Mining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IT"/>
              <a:t>Weka Book: Witten and Frank (WF): </a:t>
            </a:r>
          </a:p>
          <a:p>
            <a:pPr lvl="1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IT"/>
              <a:t>Data Mining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IT"/>
              <a:t>Han and Kamber (HK Book): </a:t>
            </a:r>
          </a:p>
          <a:p>
            <a:pPr lvl="1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IT"/>
              <a:t>Data Mining</a:t>
            </a:r>
          </a:p>
          <a:p>
            <a:pPr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IT"/>
              <a:t>BI Book is denoted as “BI Chapter #...”</a:t>
            </a:r>
          </a:p>
          <a:p>
            <a:endParaRPr lang="en-US" altLang="en-IT"/>
          </a:p>
        </p:txBody>
      </p:sp>
    </p:spTree>
    <p:extLst>
      <p:ext uri="{BB962C8B-B14F-4D97-AF65-F5344CB8AC3E}">
        <p14:creationId xmlns:p14="http://schemas.microsoft.com/office/powerpoint/2010/main" val="2798908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CA2C-95DF-2C4B-04A7-FEE0EEF9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 Decision Support Framework</a:t>
            </a:r>
            <a:br>
              <a:rPr lang="en-US" dirty="0"/>
            </a:br>
            <a:r>
              <a:rPr lang="en-US" sz="2400" dirty="0"/>
              <a:t>                                (by Gory and Scott-Morten, 1971)</a:t>
            </a:r>
          </a:p>
        </p:txBody>
      </p:sp>
      <p:pic>
        <p:nvPicPr>
          <p:cNvPr id="19459" name="Picture 2">
            <a:extLst>
              <a:ext uri="{FF2B5EF4-FFF2-40B4-BE49-F238E27FC236}">
                <a16:creationId xmlns:a16="http://schemas.microsoft.com/office/drawing/2014/main" id="{3B93CA35-5F52-C60C-03EF-37E6D46A7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524000"/>
            <a:ext cx="801052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AA89-465A-356E-26C5-F63FBA1C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50825"/>
            <a:ext cx="7993062" cy="10445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 Decision Support Framework – cont.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6ED1F66D-58EE-5E9D-A7FE-C3693021E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524000"/>
            <a:ext cx="7808912" cy="4800600"/>
          </a:xfrm>
        </p:spPr>
        <p:txBody>
          <a:bodyPr/>
          <a:lstStyle/>
          <a:p>
            <a:pPr eaLnBrk="1" hangingPunct="1"/>
            <a:r>
              <a:rPr lang="en-US" altLang="en-IT"/>
              <a:t>Degree of Structuredness (Simon, 1977)</a:t>
            </a:r>
          </a:p>
          <a:p>
            <a:pPr lvl="1" eaLnBrk="1" hangingPunct="1"/>
            <a:r>
              <a:rPr lang="en-US" altLang="en-IT"/>
              <a:t>Decision are classified as </a:t>
            </a:r>
          </a:p>
          <a:p>
            <a:pPr lvl="2" eaLnBrk="1" hangingPunct="1"/>
            <a:r>
              <a:rPr lang="en-US" altLang="en-IT"/>
              <a:t>Highly structured (a.k.a. programmed)</a:t>
            </a:r>
          </a:p>
          <a:p>
            <a:pPr lvl="2" eaLnBrk="1" hangingPunct="1"/>
            <a:r>
              <a:rPr lang="en-US" altLang="en-IT"/>
              <a:t>Semi-structured</a:t>
            </a:r>
          </a:p>
          <a:p>
            <a:pPr lvl="2" eaLnBrk="1" hangingPunct="1"/>
            <a:r>
              <a:rPr lang="en-US" altLang="en-IT"/>
              <a:t>Highly unstructured (i.e., non-programmed)  </a:t>
            </a:r>
          </a:p>
          <a:p>
            <a:pPr eaLnBrk="1" hangingPunct="1"/>
            <a:r>
              <a:rPr lang="en-US" altLang="en-IT"/>
              <a:t>Types of Control (Anthony, 1965)</a:t>
            </a:r>
          </a:p>
          <a:p>
            <a:pPr lvl="1" eaLnBrk="1" hangingPunct="1"/>
            <a:r>
              <a:rPr lang="en-US" altLang="en-IT"/>
              <a:t>Strategic planning (top-level, long-range)</a:t>
            </a:r>
          </a:p>
          <a:p>
            <a:pPr lvl="1" eaLnBrk="1" hangingPunct="1"/>
            <a:r>
              <a:rPr lang="en-US" altLang="en-IT"/>
              <a:t>Management control (tactical planning)</a:t>
            </a:r>
          </a:p>
          <a:p>
            <a:pPr lvl="1" eaLnBrk="1" hangingPunct="1"/>
            <a:r>
              <a:rPr lang="en-US" altLang="en-IT"/>
              <a:t>Operational control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2978</TotalTime>
  <Words>4282</Words>
  <Application>Microsoft Macintosh PowerPoint</Application>
  <PresentationFormat>On-screen Show (4:3)</PresentationFormat>
  <Paragraphs>881</Paragraphs>
  <Slides>73</Slides>
  <Notes>55</Notes>
  <HiddenSlides>7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87" baseType="lpstr">
      <vt:lpstr>ＭＳ Ｐゴシック</vt:lpstr>
      <vt:lpstr>PMingLiU</vt:lpstr>
      <vt:lpstr>SimSun</vt:lpstr>
      <vt:lpstr>Arial</vt:lpstr>
      <vt:lpstr>Arial Narrow</vt:lpstr>
      <vt:lpstr>Monotype Sorts</vt:lpstr>
      <vt:lpstr>Symbol</vt:lpstr>
      <vt:lpstr>Tahoma</vt:lpstr>
      <vt:lpstr>Times</vt:lpstr>
      <vt:lpstr>Times New Roman</vt:lpstr>
      <vt:lpstr>Wingdings</vt:lpstr>
      <vt:lpstr>Default Design</vt:lpstr>
      <vt:lpstr>Equation</vt:lpstr>
      <vt:lpstr>Document</vt:lpstr>
      <vt:lpstr>Business Intelligence vs. Data Analytics Intro</vt:lpstr>
      <vt:lpstr>Business Pressures–Responses–Support Model</vt:lpstr>
      <vt:lpstr>Organizational Responses</vt:lpstr>
      <vt:lpstr>Closing the Strategy Gap </vt:lpstr>
      <vt:lpstr>Closing the Strategy Gap </vt:lpstr>
      <vt:lpstr>Managerial Decision Making</vt:lpstr>
      <vt:lpstr>Mintzberg's 10 Managerial Roles</vt:lpstr>
      <vt:lpstr>A Decision Support Framework                                 (by Gory and Scott-Morten, 1971)</vt:lpstr>
      <vt:lpstr>A Decision Support Framework – cont.</vt:lpstr>
      <vt:lpstr>Simon’s Decision-Making Process</vt:lpstr>
      <vt:lpstr>Automated Decision-Making Framework </vt:lpstr>
      <vt:lpstr>Concept of Decision Support Systems</vt:lpstr>
      <vt:lpstr>DSS as an Umbrella Term</vt:lpstr>
      <vt:lpstr>High-Level Architecture of a DSS </vt:lpstr>
      <vt:lpstr>Types of DSS </vt:lpstr>
      <vt:lpstr>Again: Business Intelligence (BI)</vt:lpstr>
      <vt:lpstr>The Evolution of BI Capabilities</vt:lpstr>
      <vt:lpstr>The Architecture of BI</vt:lpstr>
      <vt:lpstr>A High-Level Architecture of BI</vt:lpstr>
      <vt:lpstr>Components in a BI Architecture</vt:lpstr>
      <vt:lpstr>Styles of BI</vt:lpstr>
      <vt:lpstr>The Benefits of BI</vt:lpstr>
      <vt:lpstr>Implementing BI-type systems</vt:lpstr>
      <vt:lpstr>Business Intelligence Architectures</vt:lpstr>
      <vt:lpstr>Data Warehousing</vt:lpstr>
      <vt:lpstr>Working with Data</vt:lpstr>
      <vt:lpstr>Measures of Dispersion</vt:lpstr>
      <vt:lpstr>PowerPoint Presentation</vt:lpstr>
      <vt:lpstr>Heterogeneity Measures</vt:lpstr>
      <vt:lpstr>Test of Significance</vt:lpstr>
      <vt:lpstr>Confidence Intervals</vt:lpstr>
      <vt:lpstr>Confidence intervals</vt:lpstr>
      <vt:lpstr>Confidence Interval for Normal Distribution</vt:lpstr>
      <vt:lpstr>Transforming f</vt:lpstr>
      <vt:lpstr>Confidence Interval for Accuracy</vt:lpstr>
      <vt:lpstr>Confidence limits</vt:lpstr>
      <vt:lpstr>Examples</vt:lpstr>
      <vt:lpstr>Implications</vt:lpstr>
      <vt:lpstr>PowerPoint Presentation</vt:lpstr>
      <vt:lpstr>Summarizing: Cross Validation in BI</vt:lpstr>
      <vt:lpstr>ROC (Receiver Operating Characteristic)</vt:lpstr>
      <vt:lpstr>Metrics for Performance Evaluation…</vt:lpstr>
      <vt:lpstr>How to Construct an ROC curve</vt:lpstr>
      <vt:lpstr>How to construct an ROC curve</vt:lpstr>
      <vt:lpstr>Using ROC for Model Comparison</vt:lpstr>
      <vt:lpstr>Area Under the ROC Curve (AUC)</vt:lpstr>
      <vt:lpstr>Service-oriented Business Intelligence (SoBI)*</vt:lpstr>
      <vt:lpstr>About SoBI</vt:lpstr>
      <vt:lpstr>Overview  Service Orientation (SO) </vt:lpstr>
      <vt:lpstr>Overview BI (including Data Warehousing)</vt:lpstr>
      <vt:lpstr>Why did SoBI happen?</vt:lpstr>
      <vt:lpstr>The Views of SO and BI</vt:lpstr>
      <vt:lpstr>Different Challenges</vt:lpstr>
      <vt:lpstr>PowerPoint Presentation</vt:lpstr>
      <vt:lpstr>SoBI Wins</vt:lpstr>
      <vt:lpstr>SoBI   </vt:lpstr>
      <vt:lpstr>SoBI Vision</vt:lpstr>
      <vt:lpstr>SoBI Principles (1)</vt:lpstr>
      <vt:lpstr>SoBI Principles (2)</vt:lpstr>
      <vt:lpstr>Guidance Data Warehouse</vt:lpstr>
      <vt:lpstr>Guidance Service Orientation</vt:lpstr>
      <vt:lpstr>SoBI   </vt:lpstr>
      <vt:lpstr>Project Background</vt:lpstr>
      <vt:lpstr>Technology Stack</vt:lpstr>
      <vt:lpstr>SoBI Patterns Overview</vt:lpstr>
      <vt:lpstr>BI Transformations and SoBI</vt:lpstr>
      <vt:lpstr>BI Transformations and SoBI</vt:lpstr>
      <vt:lpstr>BI Transformations and SoBI</vt:lpstr>
      <vt:lpstr>BI Transformations and SoBI</vt:lpstr>
      <vt:lpstr>Summary</vt:lpstr>
      <vt:lpstr>Conclusions</vt:lpstr>
      <vt:lpstr>PowerPoint Presentation</vt:lpstr>
      <vt:lpstr>Other Sources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Intelligence: Intro</dc:title>
  <dc:creator>qyang</dc:creator>
  <cp:lastModifiedBy>Damian Andrew Tamburri</cp:lastModifiedBy>
  <cp:revision>102</cp:revision>
  <dcterms:created xsi:type="dcterms:W3CDTF">2012-01-21T04:20:42Z</dcterms:created>
  <dcterms:modified xsi:type="dcterms:W3CDTF">2025-03-22T14:14:02Z</dcterms:modified>
</cp:coreProperties>
</file>