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sldIdLst>
    <p:sldId id="256" r:id="rId2"/>
    <p:sldId id="282" r:id="rId3"/>
    <p:sldId id="257" r:id="rId4"/>
    <p:sldId id="290" r:id="rId5"/>
    <p:sldId id="354" r:id="rId6"/>
    <p:sldId id="295" r:id="rId7"/>
    <p:sldId id="291" r:id="rId8"/>
    <p:sldId id="296" r:id="rId9"/>
    <p:sldId id="292" r:id="rId10"/>
    <p:sldId id="297" r:id="rId11"/>
    <p:sldId id="293" r:id="rId12"/>
    <p:sldId id="298" r:id="rId13"/>
    <p:sldId id="294" r:id="rId14"/>
    <p:sldId id="259" r:id="rId15"/>
    <p:sldId id="258" r:id="rId16"/>
    <p:sldId id="274" r:id="rId17"/>
    <p:sldId id="281" r:id="rId18"/>
    <p:sldId id="261" r:id="rId19"/>
    <p:sldId id="262" r:id="rId20"/>
    <p:sldId id="288" r:id="rId21"/>
    <p:sldId id="289" r:id="rId22"/>
    <p:sldId id="268" r:id="rId23"/>
    <p:sldId id="269" r:id="rId24"/>
    <p:sldId id="264" r:id="rId25"/>
    <p:sldId id="265" r:id="rId26"/>
    <p:sldId id="286" r:id="rId27"/>
    <p:sldId id="299" r:id="rId28"/>
    <p:sldId id="267" r:id="rId29"/>
    <p:sldId id="270" r:id="rId30"/>
    <p:sldId id="271" r:id="rId31"/>
    <p:sldId id="272" r:id="rId32"/>
    <p:sldId id="283" r:id="rId33"/>
    <p:sldId id="300" r:id="rId34"/>
    <p:sldId id="301"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56" r:id="rId49"/>
    <p:sldId id="355" r:id="rId50"/>
    <p:sldId id="324" r:id="rId51"/>
    <p:sldId id="325" r:id="rId52"/>
    <p:sldId id="326" r:id="rId53"/>
    <p:sldId id="335" r:id="rId54"/>
    <p:sldId id="334" r:id="rId55"/>
    <p:sldId id="336" r:id="rId56"/>
    <p:sldId id="330" r:id="rId57"/>
    <p:sldId id="333" r:id="rId58"/>
    <p:sldId id="337" r:id="rId59"/>
    <p:sldId id="338" r:id="rId60"/>
    <p:sldId id="339" r:id="rId61"/>
    <p:sldId id="340" r:id="rId62"/>
    <p:sldId id="341" r:id="rId63"/>
    <p:sldId id="342" r:id="rId64"/>
    <p:sldId id="343" r:id="rId65"/>
    <p:sldId id="345" r:id="rId66"/>
    <p:sldId id="346" r:id="rId67"/>
    <p:sldId id="347" r:id="rId68"/>
    <p:sldId id="348" r:id="rId69"/>
    <p:sldId id="350" r:id="rId70"/>
    <p:sldId id="349" r:id="rId71"/>
    <p:sldId id="351" r:id="rId72"/>
    <p:sldId id="352" r:id="rId73"/>
    <p:sldId id="353" r:id="rId74"/>
    <p:sldId id="287" r:id="rId75"/>
    <p:sldId id="275" r:id="rId76"/>
    <p:sldId id="279" r:id="rId77"/>
    <p:sldId id="284" r:id="rId78"/>
    <p:sldId id="260" r:id="rId79"/>
    <p:sldId id="266" r:id="rId80"/>
    <p:sldId id="285"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79"/>
    <p:restoredTop sz="79237" autoAdjust="0"/>
  </p:normalViewPr>
  <p:slideViewPr>
    <p:cSldViewPr snapToGrid="0">
      <p:cViewPr varScale="1">
        <p:scale>
          <a:sx n="96" d="100"/>
          <a:sy n="96" d="100"/>
        </p:scale>
        <p:origin x="108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Term IDF Score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T"/>
        </a:p>
      </c:txPr>
    </c:title>
    <c:autoTitleDeleted val="0"/>
    <c:plotArea>
      <c:layout/>
      <c:scatterChart>
        <c:scatterStyle val="lineMarker"/>
        <c:varyColors val="0"/>
        <c:ser>
          <c:idx val="0"/>
          <c:order val="0"/>
          <c:spPr>
            <a:ln w="19050" cap="rnd">
              <a:solidFill>
                <a:schemeClr val="bg1">
                  <a:lumMod val="50000"/>
                </a:schemeClr>
              </a:solidFill>
              <a:round/>
            </a:ln>
            <a:effectLst/>
          </c:spPr>
          <c:marker>
            <c:symbol val="none"/>
          </c:marker>
          <c:xVal>
            <c:numRef>
              <c:f>Sheet1!$G$9:$G$48</c:f>
              <c:numCache>
                <c:formatCode>0%</c:formatCode>
                <c:ptCount val="40"/>
                <c:pt idx="0">
                  <c:v>2.5000000000000001E-2</c:v>
                </c:pt>
                <c:pt idx="1">
                  <c:v>0.05</c:v>
                </c:pt>
                <c:pt idx="2">
                  <c:v>7.4999999999999997E-2</c:v>
                </c:pt>
                <c:pt idx="3">
                  <c:v>0.1</c:v>
                </c:pt>
                <c:pt idx="4">
                  <c:v>0.125</c:v>
                </c:pt>
                <c:pt idx="5">
                  <c:v>0.15</c:v>
                </c:pt>
                <c:pt idx="6">
                  <c:v>0.17499999999999999</c:v>
                </c:pt>
                <c:pt idx="7">
                  <c:v>0.2</c:v>
                </c:pt>
                <c:pt idx="8">
                  <c:v>0.22500000000000001</c:v>
                </c:pt>
                <c:pt idx="9">
                  <c:v>0.25</c:v>
                </c:pt>
                <c:pt idx="10">
                  <c:v>0.27500000000000002</c:v>
                </c:pt>
                <c:pt idx="11">
                  <c:v>0.3</c:v>
                </c:pt>
                <c:pt idx="12">
                  <c:v>0.32500000000000001</c:v>
                </c:pt>
                <c:pt idx="13">
                  <c:v>0.35</c:v>
                </c:pt>
                <c:pt idx="14">
                  <c:v>0.375</c:v>
                </c:pt>
                <c:pt idx="15">
                  <c:v>0.4</c:v>
                </c:pt>
                <c:pt idx="16">
                  <c:v>0.42499999999999999</c:v>
                </c:pt>
                <c:pt idx="17">
                  <c:v>0.45</c:v>
                </c:pt>
                <c:pt idx="18">
                  <c:v>0.47499999999999998</c:v>
                </c:pt>
                <c:pt idx="19">
                  <c:v>0.5</c:v>
                </c:pt>
                <c:pt idx="20">
                  <c:v>0.52500000000000002</c:v>
                </c:pt>
                <c:pt idx="21">
                  <c:v>0.55000000000000004</c:v>
                </c:pt>
                <c:pt idx="22">
                  <c:v>0.57499999999999996</c:v>
                </c:pt>
                <c:pt idx="23">
                  <c:v>0.6</c:v>
                </c:pt>
                <c:pt idx="24">
                  <c:v>0.625</c:v>
                </c:pt>
                <c:pt idx="25">
                  <c:v>0.65</c:v>
                </c:pt>
                <c:pt idx="26">
                  <c:v>0.67500000000000004</c:v>
                </c:pt>
                <c:pt idx="27">
                  <c:v>0.7</c:v>
                </c:pt>
                <c:pt idx="28">
                  <c:v>0.72499999999999998</c:v>
                </c:pt>
                <c:pt idx="29">
                  <c:v>0.75</c:v>
                </c:pt>
                <c:pt idx="30">
                  <c:v>0.77500000000000002</c:v>
                </c:pt>
                <c:pt idx="31">
                  <c:v>0.8</c:v>
                </c:pt>
                <c:pt idx="32">
                  <c:v>0.82499999999999996</c:v>
                </c:pt>
                <c:pt idx="33">
                  <c:v>0.85</c:v>
                </c:pt>
                <c:pt idx="34">
                  <c:v>0.875</c:v>
                </c:pt>
                <c:pt idx="35">
                  <c:v>0.9</c:v>
                </c:pt>
                <c:pt idx="36">
                  <c:v>0.92500000000000004</c:v>
                </c:pt>
                <c:pt idx="37">
                  <c:v>0.95</c:v>
                </c:pt>
                <c:pt idx="38">
                  <c:v>0.97499999999999998</c:v>
                </c:pt>
                <c:pt idx="39">
                  <c:v>1</c:v>
                </c:pt>
              </c:numCache>
            </c:numRef>
          </c:xVal>
          <c:yVal>
            <c:numRef>
              <c:f>Sheet1!$H$9:$H$48</c:f>
              <c:numCache>
                <c:formatCode>General</c:formatCode>
                <c:ptCount val="40"/>
                <c:pt idx="0">
                  <c:v>3.6888794541139363</c:v>
                </c:pt>
                <c:pt idx="1">
                  <c:v>2.9957322735539909</c:v>
                </c:pt>
                <c:pt idx="2">
                  <c:v>2.5902671654458267</c:v>
                </c:pt>
                <c:pt idx="3">
                  <c:v>2.3025850929940459</c:v>
                </c:pt>
                <c:pt idx="4">
                  <c:v>2.0794415416798357</c:v>
                </c:pt>
                <c:pt idx="5">
                  <c:v>1.8971199848858813</c:v>
                </c:pt>
                <c:pt idx="6">
                  <c:v>1.742969305058623</c:v>
                </c:pt>
                <c:pt idx="7">
                  <c:v>1.6094379124341003</c:v>
                </c:pt>
                <c:pt idx="8">
                  <c:v>1.4916548767777169</c:v>
                </c:pt>
                <c:pt idx="9">
                  <c:v>1.3862943611198906</c:v>
                </c:pt>
                <c:pt idx="10">
                  <c:v>1.2909841813155658</c:v>
                </c:pt>
                <c:pt idx="11">
                  <c:v>1.2039728043259361</c:v>
                </c:pt>
                <c:pt idx="12">
                  <c:v>1.1239300966523995</c:v>
                </c:pt>
                <c:pt idx="13">
                  <c:v>1.0498221244986776</c:v>
                </c:pt>
                <c:pt idx="14">
                  <c:v>0.98082925301172619</c:v>
                </c:pt>
                <c:pt idx="15">
                  <c:v>0.91629073187415511</c:v>
                </c:pt>
                <c:pt idx="16">
                  <c:v>0.85566611005772031</c:v>
                </c:pt>
                <c:pt idx="17">
                  <c:v>0.79850769621777162</c:v>
                </c:pt>
                <c:pt idx="18">
                  <c:v>0.74444047494749577</c:v>
                </c:pt>
                <c:pt idx="19">
                  <c:v>0.69314718055994529</c:v>
                </c:pt>
                <c:pt idx="20">
                  <c:v>0.64435701639051324</c:v>
                </c:pt>
                <c:pt idx="21">
                  <c:v>0.59783700075562041</c:v>
                </c:pt>
                <c:pt idx="22">
                  <c:v>0.55338523818478658</c:v>
                </c:pt>
                <c:pt idx="23">
                  <c:v>0.51082562376599072</c:v>
                </c:pt>
                <c:pt idx="24">
                  <c:v>0.47000362924573563</c:v>
                </c:pt>
                <c:pt idx="25">
                  <c:v>0.43078291609245434</c:v>
                </c:pt>
                <c:pt idx="26">
                  <c:v>0.39304258810960718</c:v>
                </c:pt>
                <c:pt idx="27">
                  <c:v>0.35667494393873239</c:v>
                </c:pt>
                <c:pt idx="28">
                  <c:v>0.32158362412746233</c:v>
                </c:pt>
                <c:pt idx="29">
                  <c:v>0.28768207245178085</c:v>
                </c:pt>
                <c:pt idx="30">
                  <c:v>0.25489224962879004</c:v>
                </c:pt>
                <c:pt idx="31">
                  <c:v>0.22314355131420976</c:v>
                </c:pt>
                <c:pt idx="32">
                  <c:v>0.19237189264745611</c:v>
                </c:pt>
                <c:pt idx="33">
                  <c:v>0.16251892949777494</c:v>
                </c:pt>
                <c:pt idx="34">
                  <c:v>0.13353139262452257</c:v>
                </c:pt>
                <c:pt idx="35">
                  <c:v>0.10536051565782635</c:v>
                </c:pt>
                <c:pt idx="36">
                  <c:v>7.7961541469711917E-2</c:v>
                </c:pt>
                <c:pt idx="37">
                  <c:v>5.1293294387550481E-2</c:v>
                </c:pt>
                <c:pt idx="38">
                  <c:v>2.5317807984289786E-2</c:v>
                </c:pt>
                <c:pt idx="39">
                  <c:v>0</c:v>
                </c:pt>
              </c:numCache>
            </c:numRef>
          </c:yVal>
          <c:smooth val="0"/>
          <c:extLst>
            <c:ext xmlns:c16="http://schemas.microsoft.com/office/drawing/2014/chart" uri="{C3380CC4-5D6E-409C-BE32-E72D297353CC}">
              <c16:uniqueId val="{00000000-5DBB-4AF4-ACFD-1F09AD10E106}"/>
            </c:ext>
          </c:extLst>
        </c:ser>
        <c:dLbls>
          <c:showLegendKey val="0"/>
          <c:showVal val="0"/>
          <c:showCatName val="0"/>
          <c:showSerName val="0"/>
          <c:showPercent val="0"/>
          <c:showBubbleSize val="0"/>
        </c:dLbls>
        <c:axId val="637557616"/>
        <c:axId val="637555976"/>
      </c:scatterChart>
      <c:valAx>
        <c:axId val="637557616"/>
        <c:scaling>
          <c:orientation val="minMax"/>
          <c:max val="1"/>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of Documents Containing Term</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T"/>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T"/>
          </a:p>
        </c:txPr>
        <c:crossAx val="637555976"/>
        <c:crosses val="autoZero"/>
        <c:crossBetween val="midCat"/>
      </c:valAx>
      <c:valAx>
        <c:axId val="6375559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T"/>
          </a:p>
        </c:txPr>
        <c:crossAx val="63755761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IT"/>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FF09BA-4CBB-4F46-A3C4-CC00FDB9733B}" type="datetimeFigureOut">
              <a:rPr lang="en-US" smtClean="0"/>
              <a:t>3/25/25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D035D-0650-49E9-AE5A-5200953C9D12}" type="slidenum">
              <a:rPr lang="en-US" smtClean="0"/>
              <a:t>‹#›</a:t>
            </a:fld>
            <a:endParaRPr lang="en-US"/>
          </a:p>
        </p:txBody>
      </p:sp>
    </p:spTree>
    <p:extLst>
      <p:ext uri="{BB962C8B-B14F-4D97-AF65-F5344CB8AC3E}">
        <p14:creationId xmlns:p14="http://schemas.microsoft.com/office/powerpoint/2010/main" val="31554072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a:t>
            </a:r>
            <a:r>
              <a:rPr lang="en-IT" dirty="0"/>
              <a:t>mputation </a:t>
            </a:r>
            <a:r>
              <a:rPr lang="en-IT" dirty="0">
                <a:sym typeface="Wingdings" pitchFamily="2" charset="2"/>
              </a:rPr>
              <a:t> “guessing“ missing values</a:t>
            </a:r>
            <a:endParaRPr lang="en-IT" dirty="0"/>
          </a:p>
        </p:txBody>
      </p:sp>
      <p:sp>
        <p:nvSpPr>
          <p:cNvPr id="4" name="Slide Number Placeholder 3"/>
          <p:cNvSpPr>
            <a:spLocks noGrp="1"/>
          </p:cNvSpPr>
          <p:nvPr>
            <p:ph type="sldNum" sz="quarter" idx="5"/>
          </p:nvPr>
        </p:nvSpPr>
        <p:spPr/>
        <p:txBody>
          <a:bodyPr/>
          <a:lstStyle/>
          <a:p>
            <a:fld id="{606D035D-0650-49E9-AE5A-5200953C9D12}" type="slidenum">
              <a:rPr lang="en-US" smtClean="0"/>
              <a:t>4</a:t>
            </a:fld>
            <a:endParaRPr lang="en-US"/>
          </a:p>
        </p:txBody>
      </p:sp>
    </p:spTree>
    <p:extLst>
      <p:ext uri="{BB962C8B-B14F-4D97-AF65-F5344CB8AC3E}">
        <p14:creationId xmlns:p14="http://schemas.microsoft.com/office/powerpoint/2010/main" val="4230089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6D035D-0650-49E9-AE5A-5200953C9D12}" type="slidenum">
              <a:rPr lang="en-US" smtClean="0"/>
              <a:t>21</a:t>
            </a:fld>
            <a:endParaRPr lang="en-US"/>
          </a:p>
        </p:txBody>
      </p:sp>
    </p:spTree>
    <p:extLst>
      <p:ext uri="{BB962C8B-B14F-4D97-AF65-F5344CB8AC3E}">
        <p14:creationId xmlns:p14="http://schemas.microsoft.com/office/powerpoint/2010/main" val="1776562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6D035D-0650-49E9-AE5A-5200953C9D12}" type="slidenum">
              <a:rPr lang="en-US" smtClean="0"/>
              <a:t>25</a:t>
            </a:fld>
            <a:endParaRPr lang="en-US"/>
          </a:p>
        </p:txBody>
      </p:sp>
    </p:spTree>
    <p:extLst>
      <p:ext uri="{BB962C8B-B14F-4D97-AF65-F5344CB8AC3E}">
        <p14:creationId xmlns:p14="http://schemas.microsoft.com/office/powerpoint/2010/main" val="12128105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6D035D-0650-49E9-AE5A-5200953C9D12}" type="slidenum">
              <a:rPr lang="en-US" smtClean="0"/>
              <a:t>26</a:t>
            </a:fld>
            <a:endParaRPr lang="en-US"/>
          </a:p>
        </p:txBody>
      </p:sp>
    </p:spTree>
    <p:extLst>
      <p:ext uri="{BB962C8B-B14F-4D97-AF65-F5344CB8AC3E}">
        <p14:creationId xmlns:p14="http://schemas.microsoft.com/office/powerpoint/2010/main" val="1882067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5D45B-2CCA-B8FA-44D5-F0F0E77900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AFF49-7DEE-E167-A32B-6BCBD5784A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5EE210-FEF4-A4A6-46DA-7E2746C785AA}"/>
              </a:ext>
            </a:extLst>
          </p:cNvPr>
          <p:cNvSpPr>
            <a:spLocks noGrp="1"/>
          </p:cNvSpPr>
          <p:nvPr>
            <p:ph type="body" idx="1"/>
          </p:nvPr>
        </p:nvSpPr>
        <p:spPr/>
        <p:txBody>
          <a:bodyPr/>
          <a:lstStyle/>
          <a:p>
            <a:r>
              <a:rPr lang="en-GB" dirty="0"/>
              <a:t>I</a:t>
            </a:r>
            <a:r>
              <a:rPr lang="en-IT" dirty="0"/>
              <a:t>mputation </a:t>
            </a:r>
            <a:r>
              <a:rPr lang="en-IT" dirty="0">
                <a:sym typeface="Wingdings" pitchFamily="2" charset="2"/>
              </a:rPr>
              <a:t> “guessing“ missing values</a:t>
            </a:r>
            <a:endParaRPr lang="en-IT" dirty="0"/>
          </a:p>
        </p:txBody>
      </p:sp>
      <p:sp>
        <p:nvSpPr>
          <p:cNvPr id="4" name="Slide Number Placeholder 3">
            <a:extLst>
              <a:ext uri="{FF2B5EF4-FFF2-40B4-BE49-F238E27FC236}">
                <a16:creationId xmlns:a16="http://schemas.microsoft.com/office/drawing/2014/main" id="{126B3D42-A69D-579C-53BF-5528D5BE1B85}"/>
              </a:ext>
            </a:extLst>
          </p:cNvPr>
          <p:cNvSpPr>
            <a:spLocks noGrp="1"/>
          </p:cNvSpPr>
          <p:nvPr>
            <p:ph type="sldNum" sz="quarter" idx="5"/>
          </p:nvPr>
        </p:nvSpPr>
        <p:spPr/>
        <p:txBody>
          <a:bodyPr/>
          <a:lstStyle/>
          <a:p>
            <a:fld id="{606D035D-0650-49E9-AE5A-5200953C9D12}" type="slidenum">
              <a:rPr lang="en-US" smtClean="0"/>
              <a:t>27</a:t>
            </a:fld>
            <a:endParaRPr lang="en-US"/>
          </a:p>
        </p:txBody>
      </p:sp>
    </p:spTree>
    <p:extLst>
      <p:ext uri="{BB962C8B-B14F-4D97-AF65-F5344CB8AC3E}">
        <p14:creationId xmlns:p14="http://schemas.microsoft.com/office/powerpoint/2010/main" val="6283054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Log(1) = 0</a:t>
            </a:r>
          </a:p>
          <a:p>
            <a:r>
              <a:rPr lang="en-US" dirty="0"/>
              <a:t>Log(2) ~ .3</a:t>
            </a:r>
          </a:p>
        </p:txBody>
      </p:sp>
      <p:sp>
        <p:nvSpPr>
          <p:cNvPr id="4" name="Slide Number Placeholder 3"/>
          <p:cNvSpPr>
            <a:spLocks noGrp="1"/>
          </p:cNvSpPr>
          <p:nvPr>
            <p:ph type="sldNum" sz="quarter" idx="5"/>
          </p:nvPr>
        </p:nvSpPr>
        <p:spPr/>
        <p:txBody>
          <a:bodyPr/>
          <a:lstStyle/>
          <a:p>
            <a:fld id="{606D035D-0650-49E9-AE5A-5200953C9D12}" type="slidenum">
              <a:rPr lang="en-US" smtClean="0"/>
              <a:t>30</a:t>
            </a:fld>
            <a:endParaRPr lang="en-US"/>
          </a:p>
        </p:txBody>
      </p:sp>
    </p:spTree>
    <p:extLst>
      <p:ext uri="{BB962C8B-B14F-4D97-AF65-F5344CB8AC3E}">
        <p14:creationId xmlns:p14="http://schemas.microsoft.com/office/powerpoint/2010/main" val="394147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FF33A-C0CF-0DA0-6EB3-DE907AA0E3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CFF0A4-0DC3-0E55-B29A-E89684C1D0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674991-BF29-F690-F289-AFBCB9814088}"/>
              </a:ext>
            </a:extLst>
          </p:cNvPr>
          <p:cNvSpPr>
            <a:spLocks noGrp="1"/>
          </p:cNvSpPr>
          <p:nvPr>
            <p:ph type="body" idx="1"/>
          </p:nvPr>
        </p:nvSpPr>
        <p:spPr/>
        <p:txBody>
          <a:bodyPr/>
          <a:lstStyle/>
          <a:p>
            <a:r>
              <a:rPr lang="en-GB" dirty="0"/>
              <a:t>I</a:t>
            </a:r>
            <a:r>
              <a:rPr lang="en-IT" dirty="0"/>
              <a:t>mputation </a:t>
            </a:r>
            <a:r>
              <a:rPr lang="en-IT" dirty="0">
                <a:sym typeface="Wingdings" pitchFamily="2" charset="2"/>
              </a:rPr>
              <a:t> “guessing“ missing values</a:t>
            </a:r>
            <a:endParaRPr lang="en-IT" dirty="0"/>
          </a:p>
        </p:txBody>
      </p:sp>
      <p:sp>
        <p:nvSpPr>
          <p:cNvPr id="4" name="Slide Number Placeholder 3">
            <a:extLst>
              <a:ext uri="{FF2B5EF4-FFF2-40B4-BE49-F238E27FC236}">
                <a16:creationId xmlns:a16="http://schemas.microsoft.com/office/drawing/2014/main" id="{D793A471-962F-643C-6B02-CBDC5C197327}"/>
              </a:ext>
            </a:extLst>
          </p:cNvPr>
          <p:cNvSpPr>
            <a:spLocks noGrp="1"/>
          </p:cNvSpPr>
          <p:nvPr>
            <p:ph type="sldNum" sz="quarter" idx="5"/>
          </p:nvPr>
        </p:nvSpPr>
        <p:spPr/>
        <p:txBody>
          <a:bodyPr/>
          <a:lstStyle/>
          <a:p>
            <a:fld id="{606D035D-0650-49E9-AE5A-5200953C9D12}" type="slidenum">
              <a:rPr lang="en-US" smtClean="0"/>
              <a:t>33</a:t>
            </a:fld>
            <a:endParaRPr lang="en-US"/>
          </a:p>
        </p:txBody>
      </p:sp>
    </p:spTree>
    <p:extLst>
      <p:ext uri="{BB962C8B-B14F-4D97-AF65-F5344CB8AC3E}">
        <p14:creationId xmlns:p14="http://schemas.microsoft.com/office/powerpoint/2010/main" val="121635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7D8F9-ADC3-7FAC-5FA0-BCAFEFB4FF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F361AC-AECC-0CD8-FF48-8CDC55A76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A44263-A05A-0B87-C327-4025C6D0A17D}"/>
              </a:ext>
            </a:extLst>
          </p:cNvPr>
          <p:cNvSpPr>
            <a:spLocks noGrp="1"/>
          </p:cNvSpPr>
          <p:nvPr>
            <p:ph type="body" idx="1"/>
          </p:nvPr>
        </p:nvSpPr>
        <p:spPr/>
        <p:txBody>
          <a:bodyPr/>
          <a:lstStyle/>
          <a:p>
            <a:r>
              <a:rPr lang="en-GB" dirty="0"/>
              <a:t>I</a:t>
            </a:r>
            <a:r>
              <a:rPr lang="en-IT" dirty="0"/>
              <a:t>mputation </a:t>
            </a:r>
            <a:r>
              <a:rPr lang="en-IT" dirty="0">
                <a:sym typeface="Wingdings" pitchFamily="2" charset="2"/>
              </a:rPr>
              <a:t> “guessing“ missing values</a:t>
            </a:r>
            <a:endParaRPr lang="en-IT" dirty="0"/>
          </a:p>
        </p:txBody>
      </p:sp>
      <p:sp>
        <p:nvSpPr>
          <p:cNvPr id="4" name="Slide Number Placeholder 3">
            <a:extLst>
              <a:ext uri="{FF2B5EF4-FFF2-40B4-BE49-F238E27FC236}">
                <a16:creationId xmlns:a16="http://schemas.microsoft.com/office/drawing/2014/main" id="{38A7E138-102C-EB68-3496-70E0C060EF2E}"/>
              </a:ext>
            </a:extLst>
          </p:cNvPr>
          <p:cNvSpPr>
            <a:spLocks noGrp="1"/>
          </p:cNvSpPr>
          <p:nvPr>
            <p:ph type="sldNum" sz="quarter" idx="5"/>
          </p:nvPr>
        </p:nvSpPr>
        <p:spPr/>
        <p:txBody>
          <a:bodyPr/>
          <a:lstStyle/>
          <a:p>
            <a:fld id="{606D035D-0650-49E9-AE5A-5200953C9D12}" type="slidenum">
              <a:rPr lang="en-US" smtClean="0"/>
              <a:t>5</a:t>
            </a:fld>
            <a:endParaRPr lang="en-US"/>
          </a:p>
        </p:txBody>
      </p:sp>
    </p:spTree>
    <p:extLst>
      <p:ext uri="{BB962C8B-B14F-4D97-AF65-F5344CB8AC3E}">
        <p14:creationId xmlns:p14="http://schemas.microsoft.com/office/powerpoint/2010/main" val="4068498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E7277-D292-0431-BABC-D91044ACFC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542684-DEDD-8253-2BE8-7823D90A3D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C6914A-EC1A-93B7-C398-1AA4AEBE1D35}"/>
              </a:ext>
            </a:extLst>
          </p:cNvPr>
          <p:cNvSpPr>
            <a:spLocks noGrp="1"/>
          </p:cNvSpPr>
          <p:nvPr>
            <p:ph type="body" idx="1"/>
          </p:nvPr>
        </p:nvSpPr>
        <p:spPr/>
        <p:txBody>
          <a:bodyPr/>
          <a:lstStyle/>
          <a:p>
            <a:r>
              <a:rPr lang="en-GB" dirty="0"/>
              <a:t>I</a:t>
            </a:r>
            <a:r>
              <a:rPr lang="en-IT" dirty="0"/>
              <a:t>mputation </a:t>
            </a:r>
            <a:r>
              <a:rPr lang="en-IT" dirty="0">
                <a:sym typeface="Wingdings" pitchFamily="2" charset="2"/>
              </a:rPr>
              <a:t> “guessing“ missing values</a:t>
            </a:r>
            <a:endParaRPr lang="en-IT" dirty="0"/>
          </a:p>
        </p:txBody>
      </p:sp>
      <p:sp>
        <p:nvSpPr>
          <p:cNvPr id="4" name="Slide Number Placeholder 3">
            <a:extLst>
              <a:ext uri="{FF2B5EF4-FFF2-40B4-BE49-F238E27FC236}">
                <a16:creationId xmlns:a16="http://schemas.microsoft.com/office/drawing/2014/main" id="{4BAA29C4-784D-1B25-DBAF-324F79C948F4}"/>
              </a:ext>
            </a:extLst>
          </p:cNvPr>
          <p:cNvSpPr>
            <a:spLocks noGrp="1"/>
          </p:cNvSpPr>
          <p:nvPr>
            <p:ph type="sldNum" sz="quarter" idx="5"/>
          </p:nvPr>
        </p:nvSpPr>
        <p:spPr/>
        <p:txBody>
          <a:bodyPr/>
          <a:lstStyle/>
          <a:p>
            <a:fld id="{606D035D-0650-49E9-AE5A-5200953C9D12}" type="slidenum">
              <a:rPr lang="en-US" smtClean="0"/>
              <a:t>6</a:t>
            </a:fld>
            <a:endParaRPr lang="en-US"/>
          </a:p>
        </p:txBody>
      </p:sp>
    </p:spTree>
    <p:extLst>
      <p:ext uri="{BB962C8B-B14F-4D97-AF65-F5344CB8AC3E}">
        <p14:creationId xmlns:p14="http://schemas.microsoft.com/office/powerpoint/2010/main" val="176105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14D70-90C2-21C5-9A2C-BA76284EE3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8EEF4D-351A-C41F-11B9-E15ED19B99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2FDF1A-D222-D4E4-E9F0-06F7014BB531}"/>
              </a:ext>
            </a:extLst>
          </p:cNvPr>
          <p:cNvSpPr>
            <a:spLocks noGrp="1"/>
          </p:cNvSpPr>
          <p:nvPr>
            <p:ph type="body" idx="1"/>
          </p:nvPr>
        </p:nvSpPr>
        <p:spPr/>
        <p:txBody>
          <a:bodyPr/>
          <a:lstStyle/>
          <a:p>
            <a:r>
              <a:rPr lang="en-GB" dirty="0"/>
              <a:t>I</a:t>
            </a:r>
            <a:r>
              <a:rPr lang="en-IT" dirty="0"/>
              <a:t>mputation </a:t>
            </a:r>
            <a:r>
              <a:rPr lang="en-IT" dirty="0">
                <a:sym typeface="Wingdings" pitchFamily="2" charset="2"/>
              </a:rPr>
              <a:t> “guessing“ missing values</a:t>
            </a:r>
            <a:endParaRPr lang="en-IT" dirty="0"/>
          </a:p>
        </p:txBody>
      </p:sp>
      <p:sp>
        <p:nvSpPr>
          <p:cNvPr id="4" name="Slide Number Placeholder 3">
            <a:extLst>
              <a:ext uri="{FF2B5EF4-FFF2-40B4-BE49-F238E27FC236}">
                <a16:creationId xmlns:a16="http://schemas.microsoft.com/office/drawing/2014/main" id="{47BCD5B4-12DB-B655-BCEA-553C78B38968}"/>
              </a:ext>
            </a:extLst>
          </p:cNvPr>
          <p:cNvSpPr>
            <a:spLocks noGrp="1"/>
          </p:cNvSpPr>
          <p:nvPr>
            <p:ph type="sldNum" sz="quarter" idx="5"/>
          </p:nvPr>
        </p:nvSpPr>
        <p:spPr/>
        <p:txBody>
          <a:bodyPr/>
          <a:lstStyle/>
          <a:p>
            <a:fld id="{606D035D-0650-49E9-AE5A-5200953C9D12}" type="slidenum">
              <a:rPr lang="en-US" smtClean="0"/>
              <a:t>8</a:t>
            </a:fld>
            <a:endParaRPr lang="en-US"/>
          </a:p>
        </p:txBody>
      </p:sp>
    </p:spTree>
    <p:extLst>
      <p:ext uri="{BB962C8B-B14F-4D97-AF65-F5344CB8AC3E}">
        <p14:creationId xmlns:p14="http://schemas.microsoft.com/office/powerpoint/2010/main" val="14589032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8572D-799A-C2B6-5FD0-A9BCDE99E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C56275-F400-44D9-B22E-8FC2463D77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0720A7-601C-6CF2-EA64-F2A5D60DB8B1}"/>
              </a:ext>
            </a:extLst>
          </p:cNvPr>
          <p:cNvSpPr>
            <a:spLocks noGrp="1"/>
          </p:cNvSpPr>
          <p:nvPr>
            <p:ph type="body" idx="1"/>
          </p:nvPr>
        </p:nvSpPr>
        <p:spPr/>
        <p:txBody>
          <a:bodyPr/>
          <a:lstStyle/>
          <a:p>
            <a:r>
              <a:rPr lang="en-GB" dirty="0"/>
              <a:t>I</a:t>
            </a:r>
            <a:r>
              <a:rPr lang="en-IT" dirty="0"/>
              <a:t>mputation </a:t>
            </a:r>
            <a:r>
              <a:rPr lang="en-IT" dirty="0">
                <a:sym typeface="Wingdings" pitchFamily="2" charset="2"/>
              </a:rPr>
              <a:t> “guessing“ missing values</a:t>
            </a:r>
            <a:endParaRPr lang="en-IT" dirty="0"/>
          </a:p>
        </p:txBody>
      </p:sp>
      <p:sp>
        <p:nvSpPr>
          <p:cNvPr id="4" name="Slide Number Placeholder 3">
            <a:extLst>
              <a:ext uri="{FF2B5EF4-FFF2-40B4-BE49-F238E27FC236}">
                <a16:creationId xmlns:a16="http://schemas.microsoft.com/office/drawing/2014/main" id="{D5ABE7A5-68C6-8486-2426-AFB55357EF7A}"/>
              </a:ext>
            </a:extLst>
          </p:cNvPr>
          <p:cNvSpPr>
            <a:spLocks noGrp="1"/>
          </p:cNvSpPr>
          <p:nvPr>
            <p:ph type="sldNum" sz="quarter" idx="5"/>
          </p:nvPr>
        </p:nvSpPr>
        <p:spPr/>
        <p:txBody>
          <a:bodyPr/>
          <a:lstStyle/>
          <a:p>
            <a:fld id="{606D035D-0650-49E9-AE5A-5200953C9D12}" type="slidenum">
              <a:rPr lang="en-US" smtClean="0"/>
              <a:t>10</a:t>
            </a:fld>
            <a:endParaRPr lang="en-US"/>
          </a:p>
        </p:txBody>
      </p:sp>
    </p:spTree>
    <p:extLst>
      <p:ext uri="{BB962C8B-B14F-4D97-AF65-F5344CB8AC3E}">
        <p14:creationId xmlns:p14="http://schemas.microsoft.com/office/powerpoint/2010/main" val="3825255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44F41-6D46-571D-260E-373A111586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7685A9-0707-667C-1107-81A6198F1C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763516-99A4-934B-D47E-3CD68DC648E6}"/>
              </a:ext>
            </a:extLst>
          </p:cNvPr>
          <p:cNvSpPr>
            <a:spLocks noGrp="1"/>
          </p:cNvSpPr>
          <p:nvPr>
            <p:ph type="body" idx="1"/>
          </p:nvPr>
        </p:nvSpPr>
        <p:spPr/>
        <p:txBody>
          <a:bodyPr/>
          <a:lstStyle/>
          <a:p>
            <a:r>
              <a:rPr lang="en-GB" dirty="0"/>
              <a:t>I</a:t>
            </a:r>
            <a:r>
              <a:rPr lang="en-IT" dirty="0"/>
              <a:t>mputation </a:t>
            </a:r>
            <a:r>
              <a:rPr lang="en-IT" dirty="0">
                <a:sym typeface="Wingdings" pitchFamily="2" charset="2"/>
              </a:rPr>
              <a:t> “guessing“ missing values</a:t>
            </a:r>
            <a:endParaRPr lang="en-IT" dirty="0"/>
          </a:p>
        </p:txBody>
      </p:sp>
      <p:sp>
        <p:nvSpPr>
          <p:cNvPr id="4" name="Slide Number Placeholder 3">
            <a:extLst>
              <a:ext uri="{FF2B5EF4-FFF2-40B4-BE49-F238E27FC236}">
                <a16:creationId xmlns:a16="http://schemas.microsoft.com/office/drawing/2014/main" id="{CD63D0E7-EE91-494A-9D18-1E60818A9015}"/>
              </a:ext>
            </a:extLst>
          </p:cNvPr>
          <p:cNvSpPr>
            <a:spLocks noGrp="1"/>
          </p:cNvSpPr>
          <p:nvPr>
            <p:ph type="sldNum" sz="quarter" idx="5"/>
          </p:nvPr>
        </p:nvSpPr>
        <p:spPr/>
        <p:txBody>
          <a:bodyPr/>
          <a:lstStyle/>
          <a:p>
            <a:fld id="{606D035D-0650-49E9-AE5A-5200953C9D12}" type="slidenum">
              <a:rPr lang="en-US" smtClean="0"/>
              <a:t>12</a:t>
            </a:fld>
            <a:endParaRPr lang="en-US"/>
          </a:p>
        </p:txBody>
      </p:sp>
    </p:spTree>
    <p:extLst>
      <p:ext uri="{BB962C8B-B14F-4D97-AF65-F5344CB8AC3E}">
        <p14:creationId xmlns:p14="http://schemas.microsoft.com/office/powerpoint/2010/main" val="1803697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6D035D-0650-49E9-AE5A-5200953C9D12}" type="slidenum">
              <a:rPr lang="en-US" smtClean="0"/>
              <a:t>16</a:t>
            </a:fld>
            <a:endParaRPr lang="en-US"/>
          </a:p>
        </p:txBody>
      </p:sp>
    </p:spTree>
    <p:extLst>
      <p:ext uri="{BB962C8B-B14F-4D97-AF65-F5344CB8AC3E}">
        <p14:creationId xmlns:p14="http://schemas.microsoft.com/office/powerpoint/2010/main" val="662864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6D035D-0650-49E9-AE5A-5200953C9D12}" type="slidenum">
              <a:rPr lang="en-US" smtClean="0"/>
              <a:t>17</a:t>
            </a:fld>
            <a:endParaRPr lang="en-US"/>
          </a:p>
        </p:txBody>
      </p:sp>
    </p:spTree>
    <p:extLst>
      <p:ext uri="{BB962C8B-B14F-4D97-AF65-F5344CB8AC3E}">
        <p14:creationId xmlns:p14="http://schemas.microsoft.com/office/powerpoint/2010/main" val="3239587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6D035D-0650-49E9-AE5A-5200953C9D12}" type="slidenum">
              <a:rPr lang="en-US" smtClean="0"/>
              <a:t>20</a:t>
            </a:fld>
            <a:endParaRPr lang="en-US"/>
          </a:p>
        </p:txBody>
      </p:sp>
    </p:spTree>
    <p:extLst>
      <p:ext uri="{BB962C8B-B14F-4D97-AF65-F5344CB8AC3E}">
        <p14:creationId xmlns:p14="http://schemas.microsoft.com/office/powerpoint/2010/main" val="1430563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0EF47-AE7D-4A2E-ACC2-2E6A07A7CB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15030C-7AD3-4BA8-B617-8C5FECCDF3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CA1EA1-E520-4EC7-8E01-9B95569B01DB}"/>
              </a:ext>
            </a:extLst>
          </p:cNvPr>
          <p:cNvSpPr>
            <a:spLocks noGrp="1"/>
          </p:cNvSpPr>
          <p:nvPr>
            <p:ph type="dt" sz="half" idx="10"/>
          </p:nvPr>
        </p:nvSpPr>
        <p:spPr/>
        <p:txBody>
          <a:bodyPr/>
          <a:lstStyle/>
          <a:p>
            <a:fld id="{D93189CE-4441-4938-930B-C10548A85FA1}" type="datetimeFigureOut">
              <a:rPr lang="en-US" smtClean="0"/>
              <a:t>3/25/25</a:t>
            </a:fld>
            <a:endParaRPr lang="en-US"/>
          </a:p>
        </p:txBody>
      </p:sp>
      <p:sp>
        <p:nvSpPr>
          <p:cNvPr id="5" name="Footer Placeholder 4">
            <a:extLst>
              <a:ext uri="{FF2B5EF4-FFF2-40B4-BE49-F238E27FC236}">
                <a16:creationId xmlns:a16="http://schemas.microsoft.com/office/drawing/2014/main" id="{10388409-DF64-40C8-8ABE-E296438FE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2B9E9-F70A-4CD6-BAAB-D96122BC825E}"/>
              </a:ext>
            </a:extLst>
          </p:cNvPr>
          <p:cNvSpPr>
            <a:spLocks noGrp="1"/>
          </p:cNvSpPr>
          <p:nvPr>
            <p:ph type="sldNum" sz="quarter" idx="12"/>
          </p:nvPr>
        </p:nvSpPr>
        <p:spPr/>
        <p:txBody>
          <a:bodyPr/>
          <a:lstStyle/>
          <a:p>
            <a:fld id="{4DAEC5B5-6FB3-45DE-990A-CF04E85FB9D5}" type="slidenum">
              <a:rPr lang="en-US" smtClean="0"/>
              <a:t>‹#›</a:t>
            </a:fld>
            <a:endParaRPr lang="en-US"/>
          </a:p>
        </p:txBody>
      </p:sp>
    </p:spTree>
    <p:extLst>
      <p:ext uri="{BB962C8B-B14F-4D97-AF65-F5344CB8AC3E}">
        <p14:creationId xmlns:p14="http://schemas.microsoft.com/office/powerpoint/2010/main" val="4284223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678C-55C9-4DA2-81A2-9D68A86FFD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DF5E17-84EB-464C-B6D4-0BD15A3D46A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D5E47A-A222-4E55-9425-1844B3C3679E}"/>
              </a:ext>
            </a:extLst>
          </p:cNvPr>
          <p:cNvSpPr>
            <a:spLocks noGrp="1"/>
          </p:cNvSpPr>
          <p:nvPr>
            <p:ph type="dt" sz="half" idx="10"/>
          </p:nvPr>
        </p:nvSpPr>
        <p:spPr/>
        <p:txBody>
          <a:bodyPr/>
          <a:lstStyle/>
          <a:p>
            <a:fld id="{D93189CE-4441-4938-930B-C10548A85FA1}" type="datetimeFigureOut">
              <a:rPr lang="en-US" smtClean="0"/>
              <a:t>3/25/25</a:t>
            </a:fld>
            <a:endParaRPr lang="en-US"/>
          </a:p>
        </p:txBody>
      </p:sp>
      <p:sp>
        <p:nvSpPr>
          <p:cNvPr id="5" name="Footer Placeholder 4">
            <a:extLst>
              <a:ext uri="{FF2B5EF4-FFF2-40B4-BE49-F238E27FC236}">
                <a16:creationId xmlns:a16="http://schemas.microsoft.com/office/drawing/2014/main" id="{9A868560-F5C5-49A6-8A6E-EED0205C9C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06A39F-785E-4A5C-AC68-0D287FA877DC}"/>
              </a:ext>
            </a:extLst>
          </p:cNvPr>
          <p:cNvSpPr>
            <a:spLocks noGrp="1"/>
          </p:cNvSpPr>
          <p:nvPr>
            <p:ph type="sldNum" sz="quarter" idx="12"/>
          </p:nvPr>
        </p:nvSpPr>
        <p:spPr/>
        <p:txBody>
          <a:bodyPr/>
          <a:lstStyle/>
          <a:p>
            <a:fld id="{4DAEC5B5-6FB3-45DE-990A-CF04E85FB9D5}" type="slidenum">
              <a:rPr lang="en-US" smtClean="0"/>
              <a:t>‹#›</a:t>
            </a:fld>
            <a:endParaRPr lang="en-US"/>
          </a:p>
        </p:txBody>
      </p:sp>
    </p:spTree>
    <p:extLst>
      <p:ext uri="{BB962C8B-B14F-4D97-AF65-F5344CB8AC3E}">
        <p14:creationId xmlns:p14="http://schemas.microsoft.com/office/powerpoint/2010/main" val="2273962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8FBBD-D4AC-4190-8361-6C44D9B8B4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13775C-4DE2-4F6D-964B-B826F9BBB7F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81A386-D3B5-4195-8841-25E83340D2F0}"/>
              </a:ext>
            </a:extLst>
          </p:cNvPr>
          <p:cNvSpPr>
            <a:spLocks noGrp="1"/>
          </p:cNvSpPr>
          <p:nvPr>
            <p:ph type="dt" sz="half" idx="10"/>
          </p:nvPr>
        </p:nvSpPr>
        <p:spPr/>
        <p:txBody>
          <a:bodyPr/>
          <a:lstStyle/>
          <a:p>
            <a:fld id="{D93189CE-4441-4938-930B-C10548A85FA1}" type="datetimeFigureOut">
              <a:rPr lang="en-US" smtClean="0"/>
              <a:t>3/25/25</a:t>
            </a:fld>
            <a:endParaRPr lang="en-US"/>
          </a:p>
        </p:txBody>
      </p:sp>
      <p:sp>
        <p:nvSpPr>
          <p:cNvPr id="5" name="Footer Placeholder 4">
            <a:extLst>
              <a:ext uri="{FF2B5EF4-FFF2-40B4-BE49-F238E27FC236}">
                <a16:creationId xmlns:a16="http://schemas.microsoft.com/office/drawing/2014/main" id="{6C1DF19B-E7A5-4CC6-AB0B-B5BFE9D46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54F00-4D03-47FC-9E94-7B253AAEAFF3}"/>
              </a:ext>
            </a:extLst>
          </p:cNvPr>
          <p:cNvSpPr>
            <a:spLocks noGrp="1"/>
          </p:cNvSpPr>
          <p:nvPr>
            <p:ph type="sldNum" sz="quarter" idx="12"/>
          </p:nvPr>
        </p:nvSpPr>
        <p:spPr/>
        <p:txBody>
          <a:bodyPr/>
          <a:lstStyle/>
          <a:p>
            <a:fld id="{4DAEC5B5-6FB3-45DE-990A-CF04E85FB9D5}" type="slidenum">
              <a:rPr lang="en-US" smtClean="0"/>
              <a:t>‹#›</a:t>
            </a:fld>
            <a:endParaRPr lang="en-US"/>
          </a:p>
        </p:txBody>
      </p:sp>
    </p:spTree>
    <p:extLst>
      <p:ext uri="{BB962C8B-B14F-4D97-AF65-F5344CB8AC3E}">
        <p14:creationId xmlns:p14="http://schemas.microsoft.com/office/powerpoint/2010/main" val="1698866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A263B-B169-49AC-94C4-E6ABC29D7C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3A704-0432-4A2A-B960-911E3B6E655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5DF079-B347-41DB-B827-4102F15E3D4A}"/>
              </a:ext>
            </a:extLst>
          </p:cNvPr>
          <p:cNvSpPr>
            <a:spLocks noGrp="1"/>
          </p:cNvSpPr>
          <p:nvPr>
            <p:ph type="dt" sz="half" idx="10"/>
          </p:nvPr>
        </p:nvSpPr>
        <p:spPr/>
        <p:txBody>
          <a:bodyPr/>
          <a:lstStyle/>
          <a:p>
            <a:fld id="{D93189CE-4441-4938-930B-C10548A85FA1}" type="datetimeFigureOut">
              <a:rPr lang="en-US" smtClean="0"/>
              <a:t>3/25/25</a:t>
            </a:fld>
            <a:endParaRPr lang="en-US"/>
          </a:p>
        </p:txBody>
      </p:sp>
      <p:sp>
        <p:nvSpPr>
          <p:cNvPr id="5" name="Footer Placeholder 4">
            <a:extLst>
              <a:ext uri="{FF2B5EF4-FFF2-40B4-BE49-F238E27FC236}">
                <a16:creationId xmlns:a16="http://schemas.microsoft.com/office/drawing/2014/main" id="{E3AAE4B1-92CE-4D9C-A3CC-2A64CC8537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184946-D22A-4E26-B62D-C048E5D6C104}"/>
              </a:ext>
            </a:extLst>
          </p:cNvPr>
          <p:cNvSpPr>
            <a:spLocks noGrp="1"/>
          </p:cNvSpPr>
          <p:nvPr>
            <p:ph type="sldNum" sz="quarter" idx="12"/>
          </p:nvPr>
        </p:nvSpPr>
        <p:spPr/>
        <p:txBody>
          <a:bodyPr/>
          <a:lstStyle/>
          <a:p>
            <a:fld id="{4DAEC5B5-6FB3-45DE-990A-CF04E85FB9D5}" type="slidenum">
              <a:rPr lang="en-US" smtClean="0"/>
              <a:t>‹#›</a:t>
            </a:fld>
            <a:endParaRPr lang="en-US"/>
          </a:p>
        </p:txBody>
      </p:sp>
    </p:spTree>
    <p:extLst>
      <p:ext uri="{BB962C8B-B14F-4D97-AF65-F5344CB8AC3E}">
        <p14:creationId xmlns:p14="http://schemas.microsoft.com/office/powerpoint/2010/main" val="70619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393F3-E1C4-4A2D-9922-FB4281ECD4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3E9F49-6333-4F5D-91DD-5C2CD1E0B8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6FC0226-9A68-494A-AF7C-A9C4E22F69D7}"/>
              </a:ext>
            </a:extLst>
          </p:cNvPr>
          <p:cNvSpPr>
            <a:spLocks noGrp="1"/>
          </p:cNvSpPr>
          <p:nvPr>
            <p:ph type="dt" sz="half" idx="10"/>
          </p:nvPr>
        </p:nvSpPr>
        <p:spPr/>
        <p:txBody>
          <a:bodyPr/>
          <a:lstStyle/>
          <a:p>
            <a:fld id="{D93189CE-4441-4938-930B-C10548A85FA1}" type="datetimeFigureOut">
              <a:rPr lang="en-US" smtClean="0"/>
              <a:t>3/25/25</a:t>
            </a:fld>
            <a:endParaRPr lang="en-US"/>
          </a:p>
        </p:txBody>
      </p:sp>
      <p:sp>
        <p:nvSpPr>
          <p:cNvPr id="5" name="Footer Placeholder 4">
            <a:extLst>
              <a:ext uri="{FF2B5EF4-FFF2-40B4-BE49-F238E27FC236}">
                <a16:creationId xmlns:a16="http://schemas.microsoft.com/office/drawing/2014/main" id="{5D076DF9-48F7-49C7-821C-7A00D16269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6436B-9590-43E0-92F6-5EDCB208D4C6}"/>
              </a:ext>
            </a:extLst>
          </p:cNvPr>
          <p:cNvSpPr>
            <a:spLocks noGrp="1"/>
          </p:cNvSpPr>
          <p:nvPr>
            <p:ph type="sldNum" sz="quarter" idx="12"/>
          </p:nvPr>
        </p:nvSpPr>
        <p:spPr/>
        <p:txBody>
          <a:bodyPr/>
          <a:lstStyle/>
          <a:p>
            <a:fld id="{4DAEC5B5-6FB3-45DE-990A-CF04E85FB9D5}" type="slidenum">
              <a:rPr lang="en-US" smtClean="0"/>
              <a:t>‹#›</a:t>
            </a:fld>
            <a:endParaRPr lang="en-US"/>
          </a:p>
        </p:txBody>
      </p:sp>
    </p:spTree>
    <p:extLst>
      <p:ext uri="{BB962C8B-B14F-4D97-AF65-F5344CB8AC3E}">
        <p14:creationId xmlns:p14="http://schemas.microsoft.com/office/powerpoint/2010/main" val="272929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C9DD-8821-4A8C-B9E3-99638677A0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52DC0B-A076-4EF9-8461-37A0613AE84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F2A1F4-0B94-4A68-A603-A5AF69C901F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F9BB25-F277-400D-A6B4-F65A5E09FDA8}"/>
              </a:ext>
            </a:extLst>
          </p:cNvPr>
          <p:cNvSpPr>
            <a:spLocks noGrp="1"/>
          </p:cNvSpPr>
          <p:nvPr>
            <p:ph type="dt" sz="half" idx="10"/>
          </p:nvPr>
        </p:nvSpPr>
        <p:spPr/>
        <p:txBody>
          <a:bodyPr/>
          <a:lstStyle/>
          <a:p>
            <a:fld id="{D93189CE-4441-4938-930B-C10548A85FA1}" type="datetimeFigureOut">
              <a:rPr lang="en-US" smtClean="0"/>
              <a:t>3/25/25</a:t>
            </a:fld>
            <a:endParaRPr lang="en-US"/>
          </a:p>
        </p:txBody>
      </p:sp>
      <p:sp>
        <p:nvSpPr>
          <p:cNvPr id="6" name="Footer Placeholder 5">
            <a:extLst>
              <a:ext uri="{FF2B5EF4-FFF2-40B4-BE49-F238E27FC236}">
                <a16:creationId xmlns:a16="http://schemas.microsoft.com/office/drawing/2014/main" id="{BBE69BB9-ACB2-4252-9CC5-901CB2780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4707D4C-51A2-498C-B649-E9B41DCD0C19}"/>
              </a:ext>
            </a:extLst>
          </p:cNvPr>
          <p:cNvSpPr>
            <a:spLocks noGrp="1"/>
          </p:cNvSpPr>
          <p:nvPr>
            <p:ph type="sldNum" sz="quarter" idx="12"/>
          </p:nvPr>
        </p:nvSpPr>
        <p:spPr/>
        <p:txBody>
          <a:bodyPr/>
          <a:lstStyle/>
          <a:p>
            <a:fld id="{4DAEC5B5-6FB3-45DE-990A-CF04E85FB9D5}" type="slidenum">
              <a:rPr lang="en-US" smtClean="0"/>
              <a:t>‹#›</a:t>
            </a:fld>
            <a:endParaRPr lang="en-US"/>
          </a:p>
        </p:txBody>
      </p:sp>
    </p:spTree>
    <p:extLst>
      <p:ext uri="{BB962C8B-B14F-4D97-AF65-F5344CB8AC3E}">
        <p14:creationId xmlns:p14="http://schemas.microsoft.com/office/powerpoint/2010/main" val="69180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E612-A24A-494C-ABD0-700FCCC912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9AD6B3-FAC7-43FB-A0EA-0930CD7AEE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77BC50E-8908-42BA-8967-28E935ED9F2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9CA0BC-33F0-486D-85C0-BBC4B8B21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AE0DBBC-C2A6-4A31-AEA8-43401E6E46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DF32B8-A720-4DA9-8382-7F4FA4928CD4}"/>
              </a:ext>
            </a:extLst>
          </p:cNvPr>
          <p:cNvSpPr>
            <a:spLocks noGrp="1"/>
          </p:cNvSpPr>
          <p:nvPr>
            <p:ph type="dt" sz="half" idx="10"/>
          </p:nvPr>
        </p:nvSpPr>
        <p:spPr/>
        <p:txBody>
          <a:bodyPr/>
          <a:lstStyle/>
          <a:p>
            <a:fld id="{D93189CE-4441-4938-930B-C10548A85FA1}" type="datetimeFigureOut">
              <a:rPr lang="en-US" smtClean="0"/>
              <a:t>3/25/25</a:t>
            </a:fld>
            <a:endParaRPr lang="en-US"/>
          </a:p>
        </p:txBody>
      </p:sp>
      <p:sp>
        <p:nvSpPr>
          <p:cNvPr id="8" name="Footer Placeholder 7">
            <a:extLst>
              <a:ext uri="{FF2B5EF4-FFF2-40B4-BE49-F238E27FC236}">
                <a16:creationId xmlns:a16="http://schemas.microsoft.com/office/drawing/2014/main" id="{2F4F7967-4A1D-423D-9C8D-2D39A9E054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F6E670-F4F1-4AC3-87E8-125DD2E57F03}"/>
              </a:ext>
            </a:extLst>
          </p:cNvPr>
          <p:cNvSpPr>
            <a:spLocks noGrp="1"/>
          </p:cNvSpPr>
          <p:nvPr>
            <p:ph type="sldNum" sz="quarter" idx="12"/>
          </p:nvPr>
        </p:nvSpPr>
        <p:spPr/>
        <p:txBody>
          <a:bodyPr/>
          <a:lstStyle/>
          <a:p>
            <a:fld id="{4DAEC5B5-6FB3-45DE-990A-CF04E85FB9D5}" type="slidenum">
              <a:rPr lang="en-US" smtClean="0"/>
              <a:t>‹#›</a:t>
            </a:fld>
            <a:endParaRPr lang="en-US"/>
          </a:p>
        </p:txBody>
      </p:sp>
    </p:spTree>
    <p:extLst>
      <p:ext uri="{BB962C8B-B14F-4D97-AF65-F5344CB8AC3E}">
        <p14:creationId xmlns:p14="http://schemas.microsoft.com/office/powerpoint/2010/main" val="2918252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09617-0692-4F9D-AB3D-FD883C1972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58B2F1-99AD-4E9B-A921-07D891033C2E}"/>
              </a:ext>
            </a:extLst>
          </p:cNvPr>
          <p:cNvSpPr>
            <a:spLocks noGrp="1"/>
          </p:cNvSpPr>
          <p:nvPr>
            <p:ph type="dt" sz="half" idx="10"/>
          </p:nvPr>
        </p:nvSpPr>
        <p:spPr/>
        <p:txBody>
          <a:bodyPr/>
          <a:lstStyle/>
          <a:p>
            <a:fld id="{D93189CE-4441-4938-930B-C10548A85FA1}" type="datetimeFigureOut">
              <a:rPr lang="en-US" smtClean="0"/>
              <a:t>3/25/25</a:t>
            </a:fld>
            <a:endParaRPr lang="en-US"/>
          </a:p>
        </p:txBody>
      </p:sp>
      <p:sp>
        <p:nvSpPr>
          <p:cNvPr id="4" name="Footer Placeholder 3">
            <a:extLst>
              <a:ext uri="{FF2B5EF4-FFF2-40B4-BE49-F238E27FC236}">
                <a16:creationId xmlns:a16="http://schemas.microsoft.com/office/drawing/2014/main" id="{6B6485BD-8B09-4536-85AA-C72706D641E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7FC316-91D6-4402-A70F-BE02DC0F9047}"/>
              </a:ext>
            </a:extLst>
          </p:cNvPr>
          <p:cNvSpPr>
            <a:spLocks noGrp="1"/>
          </p:cNvSpPr>
          <p:nvPr>
            <p:ph type="sldNum" sz="quarter" idx="12"/>
          </p:nvPr>
        </p:nvSpPr>
        <p:spPr/>
        <p:txBody>
          <a:bodyPr/>
          <a:lstStyle/>
          <a:p>
            <a:fld id="{4DAEC5B5-6FB3-45DE-990A-CF04E85FB9D5}" type="slidenum">
              <a:rPr lang="en-US" smtClean="0"/>
              <a:t>‹#›</a:t>
            </a:fld>
            <a:endParaRPr lang="en-US"/>
          </a:p>
        </p:txBody>
      </p:sp>
    </p:spTree>
    <p:extLst>
      <p:ext uri="{BB962C8B-B14F-4D97-AF65-F5344CB8AC3E}">
        <p14:creationId xmlns:p14="http://schemas.microsoft.com/office/powerpoint/2010/main" val="2135622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F2DCCF-D689-41B1-8227-4748BCA61CBC}"/>
              </a:ext>
            </a:extLst>
          </p:cNvPr>
          <p:cNvSpPr>
            <a:spLocks noGrp="1"/>
          </p:cNvSpPr>
          <p:nvPr>
            <p:ph type="dt" sz="half" idx="10"/>
          </p:nvPr>
        </p:nvSpPr>
        <p:spPr/>
        <p:txBody>
          <a:bodyPr/>
          <a:lstStyle/>
          <a:p>
            <a:fld id="{D93189CE-4441-4938-930B-C10548A85FA1}" type="datetimeFigureOut">
              <a:rPr lang="en-US" smtClean="0"/>
              <a:t>3/25/25</a:t>
            </a:fld>
            <a:endParaRPr lang="en-US"/>
          </a:p>
        </p:txBody>
      </p:sp>
      <p:sp>
        <p:nvSpPr>
          <p:cNvPr id="3" name="Footer Placeholder 2">
            <a:extLst>
              <a:ext uri="{FF2B5EF4-FFF2-40B4-BE49-F238E27FC236}">
                <a16:creationId xmlns:a16="http://schemas.microsoft.com/office/drawing/2014/main" id="{81B848ED-2084-4D29-A273-CE46F2099D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B79285-4355-400C-A9A2-AE1DB99BD95F}"/>
              </a:ext>
            </a:extLst>
          </p:cNvPr>
          <p:cNvSpPr>
            <a:spLocks noGrp="1"/>
          </p:cNvSpPr>
          <p:nvPr>
            <p:ph type="sldNum" sz="quarter" idx="12"/>
          </p:nvPr>
        </p:nvSpPr>
        <p:spPr/>
        <p:txBody>
          <a:bodyPr/>
          <a:lstStyle/>
          <a:p>
            <a:fld id="{4DAEC5B5-6FB3-45DE-990A-CF04E85FB9D5}" type="slidenum">
              <a:rPr lang="en-US" smtClean="0"/>
              <a:t>‹#›</a:t>
            </a:fld>
            <a:endParaRPr lang="en-US"/>
          </a:p>
        </p:txBody>
      </p:sp>
    </p:spTree>
    <p:extLst>
      <p:ext uri="{BB962C8B-B14F-4D97-AF65-F5344CB8AC3E}">
        <p14:creationId xmlns:p14="http://schemas.microsoft.com/office/powerpoint/2010/main" val="3423213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CCD44-9299-4B09-A69F-65CDFB3582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152E9D-C156-43A6-8AEC-5D7C9CD50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95D5F4E-B8C6-4951-8D08-2766AF9E6F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2A88E99-DF00-4086-9FF7-8A06FB0C4EA5}"/>
              </a:ext>
            </a:extLst>
          </p:cNvPr>
          <p:cNvSpPr>
            <a:spLocks noGrp="1"/>
          </p:cNvSpPr>
          <p:nvPr>
            <p:ph type="dt" sz="half" idx="10"/>
          </p:nvPr>
        </p:nvSpPr>
        <p:spPr/>
        <p:txBody>
          <a:bodyPr/>
          <a:lstStyle/>
          <a:p>
            <a:fld id="{D93189CE-4441-4938-930B-C10548A85FA1}" type="datetimeFigureOut">
              <a:rPr lang="en-US" smtClean="0"/>
              <a:t>3/25/25</a:t>
            </a:fld>
            <a:endParaRPr lang="en-US"/>
          </a:p>
        </p:txBody>
      </p:sp>
      <p:sp>
        <p:nvSpPr>
          <p:cNvPr id="6" name="Footer Placeholder 5">
            <a:extLst>
              <a:ext uri="{FF2B5EF4-FFF2-40B4-BE49-F238E27FC236}">
                <a16:creationId xmlns:a16="http://schemas.microsoft.com/office/drawing/2014/main" id="{575C13E7-D918-4C0F-B153-9722AFE51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DF5488-A9F9-43B6-864F-34409DB356E7}"/>
              </a:ext>
            </a:extLst>
          </p:cNvPr>
          <p:cNvSpPr>
            <a:spLocks noGrp="1"/>
          </p:cNvSpPr>
          <p:nvPr>
            <p:ph type="sldNum" sz="quarter" idx="12"/>
          </p:nvPr>
        </p:nvSpPr>
        <p:spPr/>
        <p:txBody>
          <a:bodyPr/>
          <a:lstStyle/>
          <a:p>
            <a:fld id="{4DAEC5B5-6FB3-45DE-990A-CF04E85FB9D5}" type="slidenum">
              <a:rPr lang="en-US" smtClean="0"/>
              <a:t>‹#›</a:t>
            </a:fld>
            <a:endParaRPr lang="en-US"/>
          </a:p>
        </p:txBody>
      </p:sp>
    </p:spTree>
    <p:extLst>
      <p:ext uri="{BB962C8B-B14F-4D97-AF65-F5344CB8AC3E}">
        <p14:creationId xmlns:p14="http://schemas.microsoft.com/office/powerpoint/2010/main" val="580646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C91A9-B4E1-42D3-88D8-724FD2D03E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CE6FFF1-B87C-44FA-A4F1-8BA4BF0A34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19A97D-7485-498E-9E79-E29B896620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F34F396-2955-4159-B4B4-B9011DFFBD82}"/>
              </a:ext>
            </a:extLst>
          </p:cNvPr>
          <p:cNvSpPr>
            <a:spLocks noGrp="1"/>
          </p:cNvSpPr>
          <p:nvPr>
            <p:ph type="dt" sz="half" idx="10"/>
          </p:nvPr>
        </p:nvSpPr>
        <p:spPr/>
        <p:txBody>
          <a:bodyPr/>
          <a:lstStyle/>
          <a:p>
            <a:fld id="{D93189CE-4441-4938-930B-C10548A85FA1}" type="datetimeFigureOut">
              <a:rPr lang="en-US" smtClean="0"/>
              <a:t>3/25/25</a:t>
            </a:fld>
            <a:endParaRPr lang="en-US"/>
          </a:p>
        </p:txBody>
      </p:sp>
      <p:sp>
        <p:nvSpPr>
          <p:cNvPr id="6" name="Footer Placeholder 5">
            <a:extLst>
              <a:ext uri="{FF2B5EF4-FFF2-40B4-BE49-F238E27FC236}">
                <a16:creationId xmlns:a16="http://schemas.microsoft.com/office/drawing/2014/main" id="{78408F23-BEA2-435D-B75B-1F983EB95F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304B7F-701D-40A0-9AB6-F065BEE62AEE}"/>
              </a:ext>
            </a:extLst>
          </p:cNvPr>
          <p:cNvSpPr>
            <a:spLocks noGrp="1"/>
          </p:cNvSpPr>
          <p:nvPr>
            <p:ph type="sldNum" sz="quarter" idx="12"/>
          </p:nvPr>
        </p:nvSpPr>
        <p:spPr/>
        <p:txBody>
          <a:bodyPr/>
          <a:lstStyle/>
          <a:p>
            <a:fld id="{4DAEC5B5-6FB3-45DE-990A-CF04E85FB9D5}" type="slidenum">
              <a:rPr lang="en-US" smtClean="0"/>
              <a:t>‹#›</a:t>
            </a:fld>
            <a:endParaRPr lang="en-US"/>
          </a:p>
        </p:txBody>
      </p:sp>
    </p:spTree>
    <p:extLst>
      <p:ext uri="{BB962C8B-B14F-4D97-AF65-F5344CB8AC3E}">
        <p14:creationId xmlns:p14="http://schemas.microsoft.com/office/powerpoint/2010/main" val="1572245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3A4C06-01F1-4800-9937-501E73836B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6846161-FF32-42E4-AE71-13DCDD6305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099EEF-D2EC-4DD5-BFB4-D2AF0E7CA8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189CE-4441-4938-930B-C10548A85FA1}" type="datetimeFigureOut">
              <a:rPr lang="en-US" smtClean="0"/>
              <a:t>3/25/25</a:t>
            </a:fld>
            <a:endParaRPr lang="en-US"/>
          </a:p>
        </p:txBody>
      </p:sp>
      <p:sp>
        <p:nvSpPr>
          <p:cNvPr id="5" name="Footer Placeholder 4">
            <a:extLst>
              <a:ext uri="{FF2B5EF4-FFF2-40B4-BE49-F238E27FC236}">
                <a16:creationId xmlns:a16="http://schemas.microsoft.com/office/drawing/2014/main" id="{07946292-3A49-4E5B-ABA2-1679828F1D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700B940-6916-481C-83CF-A33CCC97E7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AEC5B5-6FB3-45DE-990A-CF04E85FB9D5}" type="slidenum">
              <a:rPr lang="en-US" smtClean="0"/>
              <a:t>‹#›</a:t>
            </a:fld>
            <a:endParaRPr lang="en-US"/>
          </a:p>
        </p:txBody>
      </p:sp>
    </p:spTree>
    <p:extLst>
      <p:ext uri="{BB962C8B-B14F-4D97-AF65-F5344CB8AC3E}">
        <p14:creationId xmlns:p14="http://schemas.microsoft.com/office/powerpoint/2010/main" val="971179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1.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0.png"/><Relationship Id="rId7"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0.png"/><Relationship Id="rId10" Type="http://schemas.openxmlformats.org/officeDocument/2006/relationships/image" Target="../media/image10.png"/><Relationship Id="rId4" Type="http://schemas.openxmlformats.org/officeDocument/2006/relationships/image" Target="../media/image40.png"/><Relationship Id="rId9"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00E2D-583A-45F8-ABEE-6CF603985AFF}"/>
              </a:ext>
            </a:extLst>
          </p:cNvPr>
          <p:cNvSpPr>
            <a:spLocks noGrp="1"/>
          </p:cNvSpPr>
          <p:nvPr>
            <p:ph type="ctrTitle"/>
          </p:nvPr>
        </p:nvSpPr>
        <p:spPr/>
        <p:txBody>
          <a:bodyPr>
            <a:normAutofit fontScale="90000"/>
          </a:bodyPr>
          <a:lstStyle/>
          <a:p>
            <a:r>
              <a:rPr lang="en-US" dirty="0"/>
              <a:t>More Advanced Feature Engineering for BI: NLP &amp; Beyond</a:t>
            </a:r>
          </a:p>
        </p:txBody>
      </p:sp>
      <p:sp>
        <p:nvSpPr>
          <p:cNvPr id="3" name="Subtitle 2">
            <a:extLst>
              <a:ext uri="{FF2B5EF4-FFF2-40B4-BE49-F238E27FC236}">
                <a16:creationId xmlns:a16="http://schemas.microsoft.com/office/drawing/2014/main" id="{B0728703-5D29-4CEE-9BE7-3136A8598C6E}"/>
              </a:ext>
            </a:extLst>
          </p:cNvPr>
          <p:cNvSpPr>
            <a:spLocks noGrp="1"/>
          </p:cNvSpPr>
          <p:nvPr>
            <p:ph type="subTitle" idx="1"/>
          </p:nvPr>
        </p:nvSpPr>
        <p:spPr/>
        <p:txBody>
          <a:bodyPr/>
          <a:lstStyle/>
          <a:p>
            <a:r>
              <a:rPr lang="en-US" dirty="0"/>
              <a:t>Damian A. </a:t>
            </a:r>
            <a:r>
              <a:rPr lang="en-US" dirty="0" err="1"/>
              <a:t>Tamburri</a:t>
            </a:r>
            <a:r>
              <a:rPr lang="en-US" dirty="0"/>
              <a:t>, Ph.D.</a:t>
            </a:r>
          </a:p>
        </p:txBody>
      </p:sp>
    </p:spTree>
    <p:extLst>
      <p:ext uri="{BB962C8B-B14F-4D97-AF65-F5344CB8AC3E}">
        <p14:creationId xmlns:p14="http://schemas.microsoft.com/office/powerpoint/2010/main" val="3206828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E8464-FF9D-1786-B6D8-CC8064514A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4071CC-BE2F-82F7-16E3-C74B681FCC78}"/>
              </a:ext>
            </a:extLst>
          </p:cNvPr>
          <p:cNvSpPr>
            <a:spLocks noGrp="1"/>
          </p:cNvSpPr>
          <p:nvPr>
            <p:ph type="title"/>
          </p:nvPr>
        </p:nvSpPr>
        <p:spPr/>
        <p:txBody>
          <a:bodyPr/>
          <a:lstStyle/>
          <a:p>
            <a:endParaRPr lang="en-IT"/>
          </a:p>
        </p:txBody>
      </p:sp>
      <p:pic>
        <p:nvPicPr>
          <p:cNvPr id="5" name="Content Placeholder 4">
            <a:extLst>
              <a:ext uri="{FF2B5EF4-FFF2-40B4-BE49-F238E27FC236}">
                <a16:creationId xmlns:a16="http://schemas.microsoft.com/office/drawing/2014/main" id="{422204B4-3D02-98AE-5D12-9B8837BD9B9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14521" b="8097"/>
          <a:stretch/>
        </p:blipFill>
        <p:spPr>
          <a:xfrm>
            <a:off x="622299" y="365125"/>
            <a:ext cx="9093201" cy="6283325"/>
          </a:xfrm>
        </p:spPr>
      </p:pic>
      <p:sp>
        <p:nvSpPr>
          <p:cNvPr id="3" name="Rectangle 2">
            <a:extLst>
              <a:ext uri="{FF2B5EF4-FFF2-40B4-BE49-F238E27FC236}">
                <a16:creationId xmlns:a16="http://schemas.microsoft.com/office/drawing/2014/main" id="{65653954-F3E4-1292-AED8-E0B14DB9C990}"/>
              </a:ext>
            </a:extLst>
          </p:cNvPr>
          <p:cNvSpPr/>
          <p:nvPr/>
        </p:nvSpPr>
        <p:spPr>
          <a:xfrm>
            <a:off x="1887794" y="1533832"/>
            <a:ext cx="2713703"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4" name="Rectangle 3">
            <a:extLst>
              <a:ext uri="{FF2B5EF4-FFF2-40B4-BE49-F238E27FC236}">
                <a16:creationId xmlns:a16="http://schemas.microsoft.com/office/drawing/2014/main" id="{DC9EC51F-6252-A71B-A8B2-845FAF9165FF}"/>
              </a:ext>
            </a:extLst>
          </p:cNvPr>
          <p:cNvSpPr/>
          <p:nvPr/>
        </p:nvSpPr>
        <p:spPr>
          <a:xfrm>
            <a:off x="4601497" y="1533831"/>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Rectangle 5">
            <a:extLst>
              <a:ext uri="{FF2B5EF4-FFF2-40B4-BE49-F238E27FC236}">
                <a16:creationId xmlns:a16="http://schemas.microsoft.com/office/drawing/2014/main" id="{BBAD953B-5A53-3169-D846-7CAEC7D0941F}"/>
              </a:ext>
            </a:extLst>
          </p:cNvPr>
          <p:cNvSpPr/>
          <p:nvPr/>
        </p:nvSpPr>
        <p:spPr>
          <a:xfrm>
            <a:off x="7199731" y="1533831"/>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84383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A622-626C-229D-6E04-C4BB11052E91}"/>
              </a:ext>
            </a:extLst>
          </p:cNvPr>
          <p:cNvSpPr>
            <a:spLocks noGrp="1"/>
          </p:cNvSpPr>
          <p:nvPr>
            <p:ph type="title"/>
          </p:nvPr>
        </p:nvSpPr>
        <p:spPr>
          <a:xfrm>
            <a:off x="838200" y="-145692"/>
            <a:ext cx="10515600" cy="1325563"/>
          </a:xfrm>
        </p:spPr>
        <p:txBody>
          <a:bodyPr/>
          <a:lstStyle/>
          <a:p>
            <a:r>
              <a:rPr lang="en-IT" dirty="0"/>
              <a:t>Categorical Encoding</a:t>
            </a:r>
          </a:p>
        </p:txBody>
      </p:sp>
      <p:sp>
        <p:nvSpPr>
          <p:cNvPr id="3" name="Content Placeholder 2">
            <a:extLst>
              <a:ext uri="{FF2B5EF4-FFF2-40B4-BE49-F238E27FC236}">
                <a16:creationId xmlns:a16="http://schemas.microsoft.com/office/drawing/2014/main" id="{7F722B23-2873-81FD-A84F-926C7F913C7A}"/>
              </a:ext>
            </a:extLst>
          </p:cNvPr>
          <p:cNvSpPr>
            <a:spLocks noGrp="1"/>
          </p:cNvSpPr>
          <p:nvPr>
            <p:ph idx="1"/>
          </p:nvPr>
        </p:nvSpPr>
        <p:spPr/>
        <p:txBody>
          <a:bodyPr/>
          <a:lstStyle/>
          <a:p>
            <a:endParaRPr lang="en-IT"/>
          </a:p>
        </p:txBody>
      </p:sp>
      <p:pic>
        <p:nvPicPr>
          <p:cNvPr id="3074" name="Picture 2" descr="Encode-Categorical-Features">
            <a:extLst>
              <a:ext uri="{FF2B5EF4-FFF2-40B4-BE49-F238E27FC236}">
                <a16:creationId xmlns:a16="http://schemas.microsoft.com/office/drawing/2014/main" id="{AD4C0AB5-391E-720E-3D61-3CD0B0E250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348" y="1179871"/>
            <a:ext cx="10094452" cy="5678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673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CDADB-47A0-BD4D-06E1-600B887CC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DBDFAC-1C88-55C3-3DC9-D5BB28848187}"/>
              </a:ext>
            </a:extLst>
          </p:cNvPr>
          <p:cNvSpPr>
            <a:spLocks noGrp="1"/>
          </p:cNvSpPr>
          <p:nvPr>
            <p:ph type="title"/>
          </p:nvPr>
        </p:nvSpPr>
        <p:spPr/>
        <p:txBody>
          <a:bodyPr/>
          <a:lstStyle/>
          <a:p>
            <a:endParaRPr lang="en-IT"/>
          </a:p>
        </p:txBody>
      </p:sp>
      <p:pic>
        <p:nvPicPr>
          <p:cNvPr id="5" name="Content Placeholder 4">
            <a:extLst>
              <a:ext uri="{FF2B5EF4-FFF2-40B4-BE49-F238E27FC236}">
                <a16:creationId xmlns:a16="http://schemas.microsoft.com/office/drawing/2014/main" id="{3037ABD1-6592-C8FC-599B-5CD631E011B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14521" b="8097"/>
          <a:stretch/>
        </p:blipFill>
        <p:spPr>
          <a:xfrm>
            <a:off x="622299" y="365125"/>
            <a:ext cx="9093201" cy="6283325"/>
          </a:xfrm>
        </p:spPr>
      </p:pic>
      <p:sp>
        <p:nvSpPr>
          <p:cNvPr id="3" name="Rectangle 2">
            <a:extLst>
              <a:ext uri="{FF2B5EF4-FFF2-40B4-BE49-F238E27FC236}">
                <a16:creationId xmlns:a16="http://schemas.microsoft.com/office/drawing/2014/main" id="{E4256535-1A00-CDD2-2B82-30E1D396C9EB}"/>
              </a:ext>
            </a:extLst>
          </p:cNvPr>
          <p:cNvSpPr/>
          <p:nvPr/>
        </p:nvSpPr>
        <p:spPr>
          <a:xfrm>
            <a:off x="1887794" y="1533832"/>
            <a:ext cx="2713703"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4" name="Rectangle 3">
            <a:extLst>
              <a:ext uri="{FF2B5EF4-FFF2-40B4-BE49-F238E27FC236}">
                <a16:creationId xmlns:a16="http://schemas.microsoft.com/office/drawing/2014/main" id="{E437B03D-744E-C494-606C-9F077A5D809F}"/>
              </a:ext>
            </a:extLst>
          </p:cNvPr>
          <p:cNvSpPr/>
          <p:nvPr/>
        </p:nvSpPr>
        <p:spPr>
          <a:xfrm>
            <a:off x="4601497" y="1533831"/>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Rectangle 5">
            <a:extLst>
              <a:ext uri="{FF2B5EF4-FFF2-40B4-BE49-F238E27FC236}">
                <a16:creationId xmlns:a16="http://schemas.microsoft.com/office/drawing/2014/main" id="{C817BC8E-8810-85B7-6BAB-FA57BE2B2C68}"/>
              </a:ext>
            </a:extLst>
          </p:cNvPr>
          <p:cNvSpPr/>
          <p:nvPr/>
        </p:nvSpPr>
        <p:spPr>
          <a:xfrm>
            <a:off x="7199731" y="1533831"/>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7" name="Rectangle 6">
            <a:extLst>
              <a:ext uri="{FF2B5EF4-FFF2-40B4-BE49-F238E27FC236}">
                <a16:creationId xmlns:a16="http://schemas.microsoft.com/office/drawing/2014/main" id="{CA9904C7-0424-7904-19AE-9C93938BF613}"/>
              </a:ext>
            </a:extLst>
          </p:cNvPr>
          <p:cNvSpPr/>
          <p:nvPr/>
        </p:nvSpPr>
        <p:spPr>
          <a:xfrm>
            <a:off x="7199731" y="4901499"/>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973041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B49D-061E-358C-845A-6538651EE14A}"/>
              </a:ext>
            </a:extLst>
          </p:cNvPr>
          <p:cNvSpPr>
            <a:spLocks noGrp="1"/>
          </p:cNvSpPr>
          <p:nvPr>
            <p:ph type="title"/>
          </p:nvPr>
        </p:nvSpPr>
        <p:spPr/>
        <p:txBody>
          <a:bodyPr/>
          <a:lstStyle/>
          <a:p>
            <a:r>
              <a:rPr lang="en-IT" dirty="0"/>
              <a:t>Feature transformation</a:t>
            </a:r>
          </a:p>
        </p:txBody>
      </p:sp>
      <p:sp>
        <p:nvSpPr>
          <p:cNvPr id="3" name="Content Placeholder 2">
            <a:extLst>
              <a:ext uri="{FF2B5EF4-FFF2-40B4-BE49-F238E27FC236}">
                <a16:creationId xmlns:a16="http://schemas.microsoft.com/office/drawing/2014/main" id="{9BC07973-4D15-DB8A-ADFC-95287DF34F5F}"/>
              </a:ext>
            </a:extLst>
          </p:cNvPr>
          <p:cNvSpPr>
            <a:spLocks noGrp="1"/>
          </p:cNvSpPr>
          <p:nvPr>
            <p:ph idx="1"/>
          </p:nvPr>
        </p:nvSpPr>
        <p:spPr/>
        <p:txBody>
          <a:bodyPr/>
          <a:lstStyle/>
          <a:p>
            <a:endParaRPr lang="en-IT"/>
          </a:p>
        </p:txBody>
      </p:sp>
    </p:spTree>
    <p:extLst>
      <p:ext uri="{BB962C8B-B14F-4D97-AF65-F5344CB8AC3E}">
        <p14:creationId xmlns:p14="http://schemas.microsoft.com/office/powerpoint/2010/main" val="2570972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FECE-7966-499B-ACF5-0CB4AA1196A4}"/>
              </a:ext>
            </a:extLst>
          </p:cNvPr>
          <p:cNvSpPr>
            <a:spLocks noGrp="1"/>
          </p:cNvSpPr>
          <p:nvPr>
            <p:ph type="title"/>
          </p:nvPr>
        </p:nvSpPr>
        <p:spPr/>
        <p:txBody>
          <a:bodyPr/>
          <a:lstStyle/>
          <a:p>
            <a:r>
              <a:rPr lang="en-US" dirty="0"/>
              <a:t>Sample from SMS Spam</a:t>
            </a:r>
          </a:p>
        </p:txBody>
      </p:sp>
      <p:sp>
        <p:nvSpPr>
          <p:cNvPr id="3" name="Content Placeholder 2">
            <a:extLst>
              <a:ext uri="{FF2B5EF4-FFF2-40B4-BE49-F238E27FC236}">
                <a16:creationId xmlns:a16="http://schemas.microsoft.com/office/drawing/2014/main" id="{15C23A82-B22E-4AB4-9E9C-E42C2C54D213}"/>
              </a:ext>
            </a:extLst>
          </p:cNvPr>
          <p:cNvSpPr>
            <a:spLocks noGrp="1"/>
          </p:cNvSpPr>
          <p:nvPr>
            <p:ph idx="1"/>
          </p:nvPr>
        </p:nvSpPr>
        <p:spPr>
          <a:xfrm>
            <a:off x="682977" y="1690688"/>
            <a:ext cx="11037711" cy="4351338"/>
          </a:xfrm>
        </p:spPr>
        <p:txBody>
          <a:bodyPr>
            <a:normAutofit/>
          </a:bodyPr>
          <a:lstStyle/>
          <a:p>
            <a:r>
              <a:rPr lang="en-US" dirty="0"/>
              <a:t>SMS Message (arbitrary text) -&gt; 5 dimensional array of binary features</a:t>
            </a:r>
          </a:p>
          <a:p>
            <a:endParaRPr lang="en-US" sz="1600" dirty="0"/>
          </a:p>
          <a:p>
            <a:r>
              <a:rPr lang="en-US" sz="1600" dirty="0"/>
              <a:t>1 if message is longer than 40 chars, 0 otherwise</a:t>
            </a:r>
          </a:p>
          <a:p>
            <a:r>
              <a:rPr lang="en-US" sz="1600" dirty="0"/>
              <a:t>1 if message contains a digit, 0 otherwise</a:t>
            </a:r>
          </a:p>
          <a:p>
            <a:r>
              <a:rPr lang="en-US" sz="1600" dirty="0"/>
              <a:t>1 if message contains word ‘call’, 0 otherwise</a:t>
            </a:r>
          </a:p>
          <a:p>
            <a:r>
              <a:rPr lang="en-US" sz="1600" dirty="0"/>
              <a:t>1 if message contains word ‘to’, 0 otherwise</a:t>
            </a:r>
          </a:p>
          <a:p>
            <a:r>
              <a:rPr lang="en-US" sz="1600" dirty="0"/>
              <a:t>1 if message contains word ‘your’, 0 otherwise</a:t>
            </a:r>
          </a:p>
        </p:txBody>
      </p:sp>
      <p:graphicFrame>
        <p:nvGraphicFramePr>
          <p:cNvPr id="4" name="Table 3">
            <a:extLst>
              <a:ext uri="{FF2B5EF4-FFF2-40B4-BE49-F238E27FC236}">
                <a16:creationId xmlns:a16="http://schemas.microsoft.com/office/drawing/2014/main" id="{E39428FC-20DB-4A91-A7F1-BD483D81D805}"/>
              </a:ext>
            </a:extLst>
          </p:cNvPr>
          <p:cNvGraphicFramePr>
            <a:graphicFrameLocks noGrp="1"/>
          </p:cNvGraphicFramePr>
          <p:nvPr>
            <p:extLst>
              <p:ext uri="{D42A27DB-BD31-4B8C-83A1-F6EECF244321}">
                <p14:modId xmlns:p14="http://schemas.microsoft.com/office/powerpoint/2010/main" val="3753174017"/>
              </p:ext>
            </p:extLst>
          </p:nvPr>
        </p:nvGraphicFramePr>
        <p:xfrm>
          <a:off x="2032000" y="5875020"/>
          <a:ext cx="8128000" cy="741680"/>
        </p:xfrm>
        <a:graphic>
          <a:graphicData uri="http://schemas.openxmlformats.org/drawingml/2006/table">
            <a:tbl>
              <a:tblPr firstRow="1" bandRow="1">
                <a:tableStyleId>{5940675A-B579-460E-94D1-54222C63F5DA}</a:tableStyleId>
              </a:tblPr>
              <a:tblGrid>
                <a:gridCol w="1625600">
                  <a:extLst>
                    <a:ext uri="{9D8B030D-6E8A-4147-A177-3AD203B41FA5}">
                      <a16:colId xmlns:a16="http://schemas.microsoft.com/office/drawing/2014/main" val="2514233423"/>
                    </a:ext>
                  </a:extLst>
                </a:gridCol>
                <a:gridCol w="1625600">
                  <a:extLst>
                    <a:ext uri="{9D8B030D-6E8A-4147-A177-3AD203B41FA5}">
                      <a16:colId xmlns:a16="http://schemas.microsoft.com/office/drawing/2014/main" val="18294189"/>
                    </a:ext>
                  </a:extLst>
                </a:gridCol>
                <a:gridCol w="1625600">
                  <a:extLst>
                    <a:ext uri="{9D8B030D-6E8A-4147-A177-3AD203B41FA5}">
                      <a16:colId xmlns:a16="http://schemas.microsoft.com/office/drawing/2014/main" val="2803249284"/>
                    </a:ext>
                  </a:extLst>
                </a:gridCol>
                <a:gridCol w="1625600">
                  <a:extLst>
                    <a:ext uri="{9D8B030D-6E8A-4147-A177-3AD203B41FA5}">
                      <a16:colId xmlns:a16="http://schemas.microsoft.com/office/drawing/2014/main" val="3383169192"/>
                    </a:ext>
                  </a:extLst>
                </a:gridCol>
                <a:gridCol w="1625600">
                  <a:extLst>
                    <a:ext uri="{9D8B030D-6E8A-4147-A177-3AD203B41FA5}">
                      <a16:colId xmlns:a16="http://schemas.microsoft.com/office/drawing/2014/main" val="2191219522"/>
                    </a:ext>
                  </a:extLst>
                </a:gridCol>
              </a:tblGrid>
              <a:tr h="370840">
                <a:tc>
                  <a:txBody>
                    <a:bodyPr/>
                    <a:lstStyle/>
                    <a:p>
                      <a:r>
                        <a:rPr lang="en-US" sz="1200" dirty="0"/>
                        <a:t>Long?</a:t>
                      </a:r>
                    </a:p>
                  </a:txBody>
                  <a:tcPr/>
                </a:tc>
                <a:tc>
                  <a:txBody>
                    <a:bodyPr/>
                    <a:lstStyle/>
                    <a:p>
                      <a:r>
                        <a:rPr lang="en-US" sz="1200" dirty="0" err="1"/>
                        <a:t>HasDigit</a:t>
                      </a:r>
                      <a:r>
                        <a:rPr lang="en-US" sz="1200" dirty="0"/>
                        <a:t>?</a:t>
                      </a:r>
                    </a:p>
                  </a:txBody>
                  <a:tcPr/>
                </a:tc>
                <a:tc>
                  <a:txBody>
                    <a:bodyPr/>
                    <a:lstStyle/>
                    <a:p>
                      <a:r>
                        <a:rPr lang="en-US" sz="1200" dirty="0" err="1"/>
                        <a:t>ContainsWord</a:t>
                      </a:r>
                      <a:r>
                        <a:rPr lang="en-US" sz="1200" dirty="0"/>
                        <a:t>(Call)</a:t>
                      </a:r>
                    </a:p>
                  </a:txBody>
                  <a:tcPr/>
                </a:tc>
                <a:tc>
                  <a:txBody>
                    <a:bodyPr/>
                    <a:lstStyle/>
                    <a:p>
                      <a:r>
                        <a:rPr lang="en-US" sz="1200" dirty="0" err="1"/>
                        <a:t>ContainsWord</a:t>
                      </a:r>
                      <a:r>
                        <a:rPr lang="en-US" sz="1200" dirty="0"/>
                        <a:t>(to)</a:t>
                      </a:r>
                    </a:p>
                  </a:txBody>
                  <a:tcPr/>
                </a:tc>
                <a:tc>
                  <a:txBody>
                    <a:bodyPr/>
                    <a:lstStyle/>
                    <a:p>
                      <a:r>
                        <a:rPr lang="en-US" sz="1200" dirty="0" err="1"/>
                        <a:t>ContainsWord</a:t>
                      </a:r>
                      <a:r>
                        <a:rPr lang="en-US" sz="1200" dirty="0"/>
                        <a:t>(your)</a:t>
                      </a:r>
                    </a:p>
                  </a:txBody>
                  <a:tcPr/>
                </a:tc>
                <a:extLst>
                  <a:ext uri="{0D108BD9-81ED-4DB2-BD59-A6C34878D82A}">
                    <a16:rowId xmlns:a16="http://schemas.microsoft.com/office/drawing/2014/main" val="321783938"/>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995346991"/>
                  </a:ext>
                </a:extLst>
              </a:tr>
            </a:tbl>
          </a:graphicData>
        </a:graphic>
      </p:graphicFrame>
      <p:sp>
        <p:nvSpPr>
          <p:cNvPr id="5" name="TextBox 4">
            <a:extLst>
              <a:ext uri="{FF2B5EF4-FFF2-40B4-BE49-F238E27FC236}">
                <a16:creationId xmlns:a16="http://schemas.microsoft.com/office/drawing/2014/main" id="{D9D48645-E5F8-4544-AC78-D0BFD2DEA922}"/>
              </a:ext>
            </a:extLst>
          </p:cNvPr>
          <p:cNvSpPr txBox="1"/>
          <p:nvPr/>
        </p:nvSpPr>
        <p:spPr>
          <a:xfrm>
            <a:off x="485422" y="4741333"/>
            <a:ext cx="11037711" cy="646331"/>
          </a:xfrm>
          <a:prstGeom prst="rect">
            <a:avLst/>
          </a:prstGeom>
          <a:noFill/>
        </p:spPr>
        <p:txBody>
          <a:bodyPr wrap="square" rtlCol="0">
            <a:spAutoFit/>
          </a:bodyPr>
          <a:lstStyle/>
          <a:p>
            <a:r>
              <a:rPr lang="en-US" dirty="0"/>
              <a:t>“SIX chances to win CASH! From 100 to 20,000 pounds txt&gt; CSH11 and send to 87575. Cost 150p/day, 6days, 16+ </a:t>
            </a:r>
            <a:r>
              <a:rPr lang="en-US" dirty="0" err="1"/>
              <a:t>TsandCs</a:t>
            </a:r>
            <a:r>
              <a:rPr lang="en-US" dirty="0"/>
              <a:t> apply Reply HL 4 info”</a:t>
            </a:r>
          </a:p>
        </p:txBody>
      </p:sp>
    </p:spTree>
    <p:extLst>
      <p:ext uri="{BB962C8B-B14F-4D97-AF65-F5344CB8AC3E}">
        <p14:creationId xmlns:p14="http://schemas.microsoft.com/office/powerpoint/2010/main" val="7159790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BA5E2-09DE-4655-B450-E5A5F3FB3D88}"/>
              </a:ext>
            </a:extLst>
          </p:cNvPr>
          <p:cNvSpPr>
            <a:spLocks noGrp="1"/>
          </p:cNvSpPr>
          <p:nvPr>
            <p:ph type="title"/>
          </p:nvPr>
        </p:nvSpPr>
        <p:spPr/>
        <p:txBody>
          <a:bodyPr/>
          <a:lstStyle/>
          <a:p>
            <a:r>
              <a:rPr lang="en-US" dirty="0"/>
              <a:t>Basic Feature Types</a:t>
            </a:r>
          </a:p>
        </p:txBody>
      </p:sp>
      <p:sp>
        <p:nvSpPr>
          <p:cNvPr id="4" name="Content Placeholder 2">
            <a:extLst>
              <a:ext uri="{FF2B5EF4-FFF2-40B4-BE49-F238E27FC236}">
                <a16:creationId xmlns:a16="http://schemas.microsoft.com/office/drawing/2014/main" id="{C42CD0A5-E022-42DD-8467-AACF9EE3911D}"/>
              </a:ext>
            </a:extLst>
          </p:cNvPr>
          <p:cNvSpPr>
            <a:spLocks noGrp="1"/>
          </p:cNvSpPr>
          <p:nvPr>
            <p:ph sz="half" idx="1"/>
          </p:nvPr>
        </p:nvSpPr>
        <p:spPr>
          <a:xfrm>
            <a:off x="691443" y="1690687"/>
            <a:ext cx="2892972" cy="4351338"/>
          </a:xfrm>
        </p:spPr>
        <p:txBody>
          <a:bodyPr>
            <a:normAutofit/>
          </a:bodyPr>
          <a:lstStyle/>
          <a:p>
            <a:pPr marL="0" indent="0" algn="ctr">
              <a:buNone/>
            </a:pPr>
            <a:r>
              <a:rPr lang="en-US" dirty="0"/>
              <a:t>Binary Features</a:t>
            </a:r>
          </a:p>
          <a:p>
            <a:pPr lvl="1"/>
            <a:endParaRPr lang="en-US" dirty="0"/>
          </a:p>
          <a:p>
            <a:r>
              <a:rPr lang="en-US" sz="1800" dirty="0" err="1"/>
              <a:t>ContainsWord</a:t>
            </a:r>
            <a:r>
              <a:rPr lang="en-US" sz="1800" dirty="0"/>
              <a:t>(call)?</a:t>
            </a:r>
          </a:p>
          <a:p>
            <a:endParaRPr lang="en-US" sz="1800" dirty="0"/>
          </a:p>
          <a:p>
            <a:r>
              <a:rPr lang="en-US" sz="1800" dirty="0" err="1"/>
              <a:t>IsLongSMSMessage</a:t>
            </a:r>
            <a:r>
              <a:rPr lang="en-US" sz="1800" dirty="0"/>
              <a:t>?</a:t>
            </a:r>
          </a:p>
          <a:p>
            <a:pPr marL="0" indent="0">
              <a:buNone/>
            </a:pPr>
            <a:endParaRPr lang="en-US" sz="1800" dirty="0"/>
          </a:p>
          <a:p>
            <a:r>
              <a:rPr lang="en-US" sz="1800" dirty="0"/>
              <a:t>Contains(*#)?</a:t>
            </a:r>
          </a:p>
          <a:p>
            <a:endParaRPr lang="en-US" sz="1800" dirty="0"/>
          </a:p>
          <a:p>
            <a:r>
              <a:rPr lang="en-US" sz="1800" dirty="0" err="1"/>
              <a:t>ContainsPunctuation</a:t>
            </a:r>
            <a:r>
              <a:rPr lang="en-US" sz="1800" dirty="0"/>
              <a:t>?</a:t>
            </a:r>
          </a:p>
        </p:txBody>
      </p:sp>
      <p:sp>
        <p:nvSpPr>
          <p:cNvPr id="5" name="Content Placeholder 3">
            <a:extLst>
              <a:ext uri="{FF2B5EF4-FFF2-40B4-BE49-F238E27FC236}">
                <a16:creationId xmlns:a16="http://schemas.microsoft.com/office/drawing/2014/main" id="{E8B4441B-F54D-4FDA-A40E-E277FB0400E2}"/>
              </a:ext>
            </a:extLst>
          </p:cNvPr>
          <p:cNvSpPr txBox="1">
            <a:spLocks/>
          </p:cNvSpPr>
          <p:nvPr/>
        </p:nvSpPr>
        <p:spPr>
          <a:xfrm>
            <a:off x="8573718" y="1690687"/>
            <a:ext cx="2892972"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Numeric Features</a:t>
            </a:r>
            <a:br>
              <a:rPr lang="en-US" dirty="0"/>
            </a:br>
            <a:endParaRPr lang="en-US" dirty="0"/>
          </a:p>
          <a:p>
            <a:r>
              <a:rPr lang="en-US" sz="1800" dirty="0" err="1"/>
              <a:t>CountOfWord</a:t>
            </a:r>
            <a:r>
              <a:rPr lang="en-US" sz="1800" dirty="0"/>
              <a:t>(call)</a:t>
            </a:r>
          </a:p>
          <a:p>
            <a:endParaRPr lang="en-US" sz="1800" dirty="0"/>
          </a:p>
          <a:p>
            <a:r>
              <a:rPr lang="en-US" sz="1800" dirty="0" err="1"/>
              <a:t>MessageLength</a:t>
            </a:r>
            <a:endParaRPr lang="en-US" sz="1800" dirty="0"/>
          </a:p>
          <a:p>
            <a:endParaRPr lang="en-US" sz="1800" dirty="0"/>
          </a:p>
          <a:p>
            <a:r>
              <a:rPr lang="en-US" sz="1800" dirty="0" err="1"/>
              <a:t>FirstNumberInMessage</a:t>
            </a:r>
            <a:endParaRPr lang="en-US" sz="1800" dirty="0"/>
          </a:p>
          <a:p>
            <a:endParaRPr lang="en-US" sz="1800" dirty="0"/>
          </a:p>
          <a:p>
            <a:r>
              <a:rPr lang="en-US" sz="1800" dirty="0" err="1"/>
              <a:t>WritingGradeLevel</a:t>
            </a:r>
            <a:endParaRPr lang="en-US" sz="1800" dirty="0"/>
          </a:p>
          <a:p>
            <a:endParaRPr lang="en-US" dirty="0"/>
          </a:p>
          <a:p>
            <a:endParaRPr lang="en-US" dirty="0"/>
          </a:p>
        </p:txBody>
      </p:sp>
      <p:sp>
        <p:nvSpPr>
          <p:cNvPr id="6" name="Content Placeholder 3">
            <a:extLst>
              <a:ext uri="{FF2B5EF4-FFF2-40B4-BE49-F238E27FC236}">
                <a16:creationId xmlns:a16="http://schemas.microsoft.com/office/drawing/2014/main" id="{0EAEBBC6-402B-4DC1-A127-48126C1B35C8}"/>
              </a:ext>
            </a:extLst>
          </p:cNvPr>
          <p:cNvSpPr txBox="1">
            <a:spLocks/>
          </p:cNvSpPr>
          <p:nvPr/>
        </p:nvSpPr>
        <p:spPr>
          <a:xfrm>
            <a:off x="4018844" y="1690688"/>
            <a:ext cx="4165600" cy="442633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3700" dirty="0"/>
              <a:t>Categorical Features</a:t>
            </a:r>
            <a:br>
              <a:rPr lang="en-US" dirty="0"/>
            </a:br>
            <a:endParaRPr lang="en-US" dirty="0"/>
          </a:p>
          <a:p>
            <a:pPr marL="0" indent="0" algn="ctr">
              <a:buNone/>
            </a:pPr>
            <a:endParaRPr lang="en-US" dirty="0"/>
          </a:p>
          <a:p>
            <a:r>
              <a:rPr lang="en-US" sz="2300" dirty="0" err="1"/>
              <a:t>FirstWordPOS</a:t>
            </a:r>
            <a:r>
              <a:rPr lang="en-US" sz="2300" dirty="0"/>
              <a:t> -&gt;</a:t>
            </a:r>
          </a:p>
          <a:p>
            <a:pPr marL="457200" lvl="1" indent="0">
              <a:buNone/>
            </a:pPr>
            <a:r>
              <a:rPr lang="en-US" sz="2300" dirty="0"/>
              <a:t>{ Verb, Noun, Other }</a:t>
            </a:r>
          </a:p>
          <a:p>
            <a:pPr marL="457200" lvl="1" indent="0">
              <a:buNone/>
            </a:pPr>
            <a:endParaRPr lang="en-US" sz="2300" dirty="0"/>
          </a:p>
          <a:p>
            <a:r>
              <a:rPr lang="en-US" sz="2300" dirty="0" err="1"/>
              <a:t>MessageLength</a:t>
            </a:r>
            <a:r>
              <a:rPr lang="en-US" sz="2300" dirty="0"/>
              <a:t> -&gt;</a:t>
            </a:r>
          </a:p>
          <a:p>
            <a:pPr marL="457200" lvl="1" indent="0">
              <a:buNone/>
            </a:pPr>
            <a:r>
              <a:rPr lang="en-US" sz="2300" dirty="0"/>
              <a:t>{ Short, Medium, Long, </a:t>
            </a:r>
            <a:r>
              <a:rPr lang="en-US" sz="2300" dirty="0" err="1"/>
              <a:t>VeryLong</a:t>
            </a:r>
            <a:r>
              <a:rPr lang="en-US" sz="2300" dirty="0"/>
              <a:t> }</a:t>
            </a:r>
          </a:p>
          <a:p>
            <a:pPr marL="457200" lvl="1" indent="0">
              <a:buNone/>
            </a:pPr>
            <a:endParaRPr lang="en-US" sz="2300" dirty="0"/>
          </a:p>
          <a:p>
            <a:r>
              <a:rPr lang="en-US" sz="2300" dirty="0" err="1"/>
              <a:t>TokenType</a:t>
            </a:r>
            <a:r>
              <a:rPr lang="en-US" sz="2300" dirty="0"/>
              <a:t> -&gt;</a:t>
            </a:r>
          </a:p>
          <a:p>
            <a:pPr marL="457200" lvl="1" indent="0">
              <a:buNone/>
            </a:pPr>
            <a:r>
              <a:rPr lang="en-US" sz="2300" dirty="0"/>
              <a:t>{ Number, URL, Word, Phone#, Unknown }</a:t>
            </a:r>
          </a:p>
          <a:p>
            <a:endParaRPr lang="en-US" sz="2300" dirty="0"/>
          </a:p>
          <a:p>
            <a:r>
              <a:rPr lang="en-US" sz="2300" dirty="0" err="1"/>
              <a:t>GrammarAnalysis</a:t>
            </a:r>
            <a:r>
              <a:rPr lang="en-US" sz="2300" dirty="0"/>
              <a:t> -&gt;</a:t>
            </a:r>
          </a:p>
          <a:p>
            <a:pPr lvl="1"/>
            <a:r>
              <a:rPr lang="en-US" sz="2300" dirty="0"/>
              <a:t>{ Fragment, </a:t>
            </a:r>
            <a:r>
              <a:rPr lang="en-US" sz="2300" dirty="0" err="1"/>
              <a:t>SimpleSentence</a:t>
            </a:r>
            <a:r>
              <a:rPr lang="en-US" sz="2300" dirty="0"/>
              <a:t>, </a:t>
            </a:r>
            <a:r>
              <a:rPr lang="en-US" sz="2300" dirty="0" err="1"/>
              <a:t>ComplexSentence</a:t>
            </a:r>
            <a:r>
              <a:rPr lang="en-US" sz="2300" dirty="0"/>
              <a:t> }</a:t>
            </a:r>
          </a:p>
        </p:txBody>
      </p:sp>
    </p:spTree>
    <p:extLst>
      <p:ext uri="{BB962C8B-B14F-4D97-AF65-F5344CB8AC3E}">
        <p14:creationId xmlns:p14="http://schemas.microsoft.com/office/powerpoint/2010/main" val="1560295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9FB6E-E6A1-4CC0-BC36-6128A754005C}"/>
              </a:ext>
            </a:extLst>
          </p:cNvPr>
          <p:cNvSpPr>
            <a:spLocks noGrp="1"/>
          </p:cNvSpPr>
          <p:nvPr>
            <p:ph type="title"/>
          </p:nvPr>
        </p:nvSpPr>
        <p:spPr>
          <a:xfrm>
            <a:off x="845024" y="365125"/>
            <a:ext cx="10515600" cy="1325563"/>
          </a:xfrm>
        </p:spPr>
        <p:txBody>
          <a:bodyPr/>
          <a:lstStyle/>
          <a:p>
            <a:r>
              <a:rPr lang="en-US" dirty="0"/>
              <a:t>Converting Between Feature Types</a:t>
            </a:r>
          </a:p>
        </p:txBody>
      </p:sp>
      <p:sp>
        <p:nvSpPr>
          <p:cNvPr id="3" name="Content Placeholder 2">
            <a:extLst>
              <a:ext uri="{FF2B5EF4-FFF2-40B4-BE49-F238E27FC236}">
                <a16:creationId xmlns:a16="http://schemas.microsoft.com/office/drawing/2014/main" id="{1F359AEA-3ABC-471C-9AD2-8C0BBDF1EF51}"/>
              </a:ext>
            </a:extLst>
          </p:cNvPr>
          <p:cNvSpPr>
            <a:spLocks noGrp="1"/>
          </p:cNvSpPr>
          <p:nvPr>
            <p:ph idx="1"/>
          </p:nvPr>
        </p:nvSpPr>
        <p:spPr>
          <a:xfrm>
            <a:off x="838200" y="1388894"/>
            <a:ext cx="10515600" cy="5366747"/>
          </a:xfrm>
        </p:spPr>
        <p:txBody>
          <a:bodyPr>
            <a:normAutofit/>
          </a:bodyPr>
          <a:lstStyle/>
          <a:p>
            <a:pPr marL="0" indent="0">
              <a:buNone/>
            </a:pPr>
            <a:r>
              <a:rPr lang="en-US" dirty="0"/>
              <a:t>Numeric Feature =&gt; Binary Feature</a:t>
            </a:r>
          </a:p>
          <a:p>
            <a:pPr marL="457200" lvl="1" indent="0">
              <a:buNone/>
            </a:pPr>
            <a:r>
              <a:rPr lang="en-US" dirty="0"/>
              <a:t>Length of text + [ 40 ] =&gt; { 0, 1 }</a:t>
            </a:r>
          </a:p>
          <a:p>
            <a:pPr marL="457200" lvl="1" indent="0">
              <a:buNone/>
            </a:pPr>
            <a:endParaRPr lang="en-US" dirty="0"/>
          </a:p>
          <a:p>
            <a:pPr marL="0" indent="0">
              <a:buNone/>
            </a:pPr>
            <a:r>
              <a:rPr lang="en-US" dirty="0"/>
              <a:t>Numeric Feature =&gt; Categorical Feature</a:t>
            </a:r>
          </a:p>
          <a:p>
            <a:pPr marL="457200" lvl="1" indent="0">
              <a:buNone/>
            </a:pPr>
            <a:r>
              <a:rPr lang="en-US" dirty="0"/>
              <a:t>Length of text + [ 20, 40 ] =&gt; { short or medium or long }</a:t>
            </a:r>
          </a:p>
          <a:p>
            <a:pPr marL="457200" lvl="1" indent="0">
              <a:buNone/>
            </a:pPr>
            <a:endParaRPr lang="en-US" dirty="0"/>
          </a:p>
          <a:p>
            <a:pPr marL="0" indent="0">
              <a:buNone/>
            </a:pPr>
            <a:r>
              <a:rPr lang="en-US" dirty="0"/>
              <a:t>Categorical Feature =&gt; Binary Features</a:t>
            </a:r>
          </a:p>
          <a:p>
            <a:pPr marL="457200" lvl="1" indent="0">
              <a:buNone/>
            </a:pPr>
            <a:r>
              <a:rPr lang="en-US" dirty="0"/>
              <a:t>{ short or medium or long } =&gt; [ 1, 0, 0] or [ 0, 1, 0] or [0, 0, 1]</a:t>
            </a:r>
          </a:p>
          <a:p>
            <a:pPr marL="457200" lvl="1" indent="0">
              <a:buNone/>
            </a:pPr>
            <a:endParaRPr lang="en-US" dirty="0"/>
          </a:p>
          <a:p>
            <a:pPr marL="0" indent="0">
              <a:buNone/>
            </a:pPr>
            <a:r>
              <a:rPr lang="en-US" dirty="0"/>
              <a:t>Binary Feature =&gt; Numeric Feature</a:t>
            </a:r>
          </a:p>
          <a:p>
            <a:pPr marL="457200" lvl="1" indent="0">
              <a:buNone/>
            </a:pPr>
            <a:r>
              <a:rPr lang="en-US" dirty="0"/>
              <a:t>{ 0, 1 } =&gt; { 0, 1 }</a:t>
            </a:r>
          </a:p>
        </p:txBody>
      </p:sp>
      <p:sp>
        <p:nvSpPr>
          <p:cNvPr id="4" name="Rectangle 3">
            <a:extLst>
              <a:ext uri="{FF2B5EF4-FFF2-40B4-BE49-F238E27FC236}">
                <a16:creationId xmlns:a16="http://schemas.microsoft.com/office/drawing/2014/main" id="{C3B27964-8AEC-4B43-9F06-85E6A516E64C}"/>
              </a:ext>
            </a:extLst>
          </p:cNvPr>
          <p:cNvSpPr/>
          <p:nvPr/>
        </p:nvSpPr>
        <p:spPr>
          <a:xfrm>
            <a:off x="9134724" y="1365200"/>
            <a:ext cx="2262927" cy="461665"/>
          </a:xfrm>
          <a:prstGeom prst="rect">
            <a:avLst/>
          </a:prstGeom>
        </p:spPr>
        <p:txBody>
          <a:bodyPr wrap="none">
            <a:spAutoFit/>
          </a:bodyPr>
          <a:lstStyle/>
          <a:p>
            <a:r>
              <a:rPr lang="en-US" sz="2400" dirty="0"/>
              <a:t> Single threshold</a:t>
            </a:r>
          </a:p>
        </p:txBody>
      </p:sp>
      <p:sp>
        <p:nvSpPr>
          <p:cNvPr id="10" name="Rectangle 9">
            <a:extLst>
              <a:ext uri="{FF2B5EF4-FFF2-40B4-BE49-F238E27FC236}">
                <a16:creationId xmlns:a16="http://schemas.microsoft.com/office/drawing/2014/main" id="{5AF84170-EA1E-447F-99AD-687A3DDAC177}"/>
              </a:ext>
            </a:extLst>
          </p:cNvPr>
          <p:cNvSpPr/>
          <p:nvPr/>
        </p:nvSpPr>
        <p:spPr>
          <a:xfrm>
            <a:off x="9187189" y="2711156"/>
            <a:ext cx="2362250" cy="461665"/>
          </a:xfrm>
          <a:prstGeom prst="rect">
            <a:avLst/>
          </a:prstGeom>
        </p:spPr>
        <p:txBody>
          <a:bodyPr wrap="none">
            <a:spAutoFit/>
          </a:bodyPr>
          <a:lstStyle/>
          <a:p>
            <a:r>
              <a:rPr lang="en-US" sz="2400" dirty="0"/>
              <a:t>Set of thresholds </a:t>
            </a:r>
          </a:p>
        </p:txBody>
      </p:sp>
      <p:sp>
        <p:nvSpPr>
          <p:cNvPr id="11" name="Rectangle 10">
            <a:extLst>
              <a:ext uri="{FF2B5EF4-FFF2-40B4-BE49-F238E27FC236}">
                <a16:creationId xmlns:a16="http://schemas.microsoft.com/office/drawing/2014/main" id="{D33A0AE6-06CC-40C9-9F78-ABDCC4D2E0F2}"/>
              </a:ext>
            </a:extLst>
          </p:cNvPr>
          <p:cNvSpPr/>
          <p:nvPr/>
        </p:nvSpPr>
        <p:spPr>
          <a:xfrm>
            <a:off x="9134724" y="4002692"/>
            <a:ext cx="2437527" cy="461665"/>
          </a:xfrm>
          <a:prstGeom prst="rect">
            <a:avLst/>
          </a:prstGeom>
        </p:spPr>
        <p:txBody>
          <a:bodyPr wrap="none">
            <a:spAutoFit/>
          </a:bodyPr>
          <a:lstStyle/>
          <a:p>
            <a:r>
              <a:rPr lang="en-US" sz="2400" dirty="0"/>
              <a:t>One-hot encoding</a:t>
            </a:r>
          </a:p>
        </p:txBody>
      </p:sp>
      <p:cxnSp>
        <p:nvCxnSpPr>
          <p:cNvPr id="13" name="Straight Connector 12">
            <a:extLst>
              <a:ext uri="{FF2B5EF4-FFF2-40B4-BE49-F238E27FC236}">
                <a16:creationId xmlns:a16="http://schemas.microsoft.com/office/drawing/2014/main" id="{E7B2DC21-D544-402E-B14D-1AD3BBD78186}"/>
              </a:ext>
            </a:extLst>
          </p:cNvPr>
          <p:cNvCxnSpPr>
            <a:stCxn id="4" idx="1"/>
          </p:cNvCxnSpPr>
          <p:nvPr/>
        </p:nvCxnSpPr>
        <p:spPr>
          <a:xfrm flipH="1" flipV="1">
            <a:off x="6318354" y="1596032"/>
            <a:ext cx="2816370"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7ED08EC-24F3-4F61-BEB1-FD508095F441}"/>
              </a:ext>
            </a:extLst>
          </p:cNvPr>
          <p:cNvCxnSpPr>
            <a:cxnSpLocks/>
            <a:stCxn id="10" idx="1"/>
          </p:cNvCxnSpPr>
          <p:nvPr/>
        </p:nvCxnSpPr>
        <p:spPr>
          <a:xfrm flipH="1" flipV="1">
            <a:off x="6790544" y="2941988"/>
            <a:ext cx="2396645"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3C50934-D4E5-4B21-A165-EC63D3F81BB7}"/>
              </a:ext>
            </a:extLst>
          </p:cNvPr>
          <p:cNvCxnSpPr>
            <a:cxnSpLocks/>
          </p:cNvCxnSpPr>
          <p:nvPr/>
        </p:nvCxnSpPr>
        <p:spPr>
          <a:xfrm flipH="1" flipV="1">
            <a:off x="6738079" y="4233523"/>
            <a:ext cx="2396645"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97AEDA7D-1B00-4349-AB48-1B7E3F81CC2B}"/>
              </a:ext>
            </a:extLst>
          </p:cNvPr>
          <p:cNvSpPr/>
          <p:nvPr/>
        </p:nvSpPr>
        <p:spPr>
          <a:xfrm>
            <a:off x="9187189" y="5238273"/>
            <a:ext cx="397866" cy="461665"/>
          </a:xfrm>
          <a:prstGeom prst="rect">
            <a:avLst/>
          </a:prstGeom>
        </p:spPr>
        <p:txBody>
          <a:bodyPr wrap="none">
            <a:spAutoFit/>
          </a:bodyPr>
          <a:lstStyle/>
          <a:p>
            <a:r>
              <a:rPr lang="en-US" sz="2400" dirty="0"/>
              <a:t>…</a:t>
            </a:r>
          </a:p>
        </p:txBody>
      </p:sp>
      <p:cxnSp>
        <p:nvCxnSpPr>
          <p:cNvPr id="15" name="Straight Connector 14">
            <a:extLst>
              <a:ext uri="{FF2B5EF4-FFF2-40B4-BE49-F238E27FC236}">
                <a16:creationId xmlns:a16="http://schemas.microsoft.com/office/drawing/2014/main" id="{8BD53540-BA28-4BFC-968E-A88ED1167803}"/>
              </a:ext>
            </a:extLst>
          </p:cNvPr>
          <p:cNvCxnSpPr>
            <a:cxnSpLocks/>
          </p:cNvCxnSpPr>
          <p:nvPr/>
        </p:nvCxnSpPr>
        <p:spPr>
          <a:xfrm flipH="1" flipV="1">
            <a:off x="6790544" y="5469104"/>
            <a:ext cx="2396645" cy="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8176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7DF69-A48D-4080-87D2-1890517291C8}"/>
              </a:ext>
            </a:extLst>
          </p:cNvPr>
          <p:cNvSpPr>
            <a:spLocks noGrp="1"/>
          </p:cNvSpPr>
          <p:nvPr>
            <p:ph type="title"/>
          </p:nvPr>
        </p:nvSpPr>
        <p:spPr/>
        <p:txBody>
          <a:bodyPr/>
          <a:lstStyle/>
          <a:p>
            <a:r>
              <a:rPr lang="en-US" dirty="0"/>
              <a:t>Sources of Data for Features</a:t>
            </a:r>
          </a:p>
        </p:txBody>
      </p:sp>
      <p:sp>
        <p:nvSpPr>
          <p:cNvPr id="3" name="Content Placeholder 2">
            <a:extLst>
              <a:ext uri="{FF2B5EF4-FFF2-40B4-BE49-F238E27FC236}">
                <a16:creationId xmlns:a16="http://schemas.microsoft.com/office/drawing/2014/main" id="{FC56819A-5BAE-46EE-894A-EE757444BD5E}"/>
              </a:ext>
            </a:extLst>
          </p:cNvPr>
          <p:cNvSpPr>
            <a:spLocks noGrp="1"/>
          </p:cNvSpPr>
          <p:nvPr>
            <p:ph sz="half" idx="1"/>
          </p:nvPr>
        </p:nvSpPr>
        <p:spPr/>
        <p:txBody>
          <a:bodyPr>
            <a:normAutofit fontScale="92500" lnSpcReduction="10000"/>
          </a:bodyPr>
          <a:lstStyle/>
          <a:p>
            <a:r>
              <a:rPr lang="en-US" dirty="0"/>
              <a:t>System State</a:t>
            </a:r>
          </a:p>
          <a:p>
            <a:pPr lvl="1"/>
            <a:r>
              <a:rPr lang="en-US" dirty="0"/>
              <a:t>App in foreground?</a:t>
            </a:r>
          </a:p>
          <a:p>
            <a:pPr lvl="1"/>
            <a:r>
              <a:rPr lang="en-US" dirty="0"/>
              <a:t>Roaming?</a:t>
            </a:r>
          </a:p>
          <a:p>
            <a:pPr lvl="1"/>
            <a:r>
              <a:rPr lang="en-US" dirty="0"/>
              <a:t>Sensor readings</a:t>
            </a:r>
          </a:p>
          <a:p>
            <a:endParaRPr lang="en-US" dirty="0"/>
          </a:p>
          <a:p>
            <a:r>
              <a:rPr lang="en-US" dirty="0"/>
              <a:t>Content Analysis</a:t>
            </a:r>
          </a:p>
          <a:p>
            <a:pPr lvl="1"/>
            <a:r>
              <a:rPr lang="en-US" dirty="0"/>
              <a:t>Stuff we’ve been talking about</a:t>
            </a:r>
          </a:p>
          <a:p>
            <a:pPr lvl="1"/>
            <a:r>
              <a:rPr lang="en-US" dirty="0"/>
              <a:t>Stuff we’re going to talk about next</a:t>
            </a:r>
            <a:br>
              <a:rPr lang="en-US" dirty="0"/>
            </a:br>
            <a:endParaRPr lang="en-US" dirty="0"/>
          </a:p>
          <a:p>
            <a:r>
              <a:rPr lang="en-US" dirty="0"/>
              <a:t>User Information</a:t>
            </a:r>
          </a:p>
          <a:p>
            <a:pPr lvl="1"/>
            <a:r>
              <a:rPr lang="en-US" dirty="0"/>
              <a:t>Industry</a:t>
            </a:r>
          </a:p>
          <a:p>
            <a:pPr lvl="1"/>
            <a:r>
              <a:rPr lang="en-US" dirty="0"/>
              <a:t>Demographics</a:t>
            </a:r>
          </a:p>
          <a:p>
            <a:endParaRPr lang="en-US" dirty="0"/>
          </a:p>
        </p:txBody>
      </p:sp>
      <p:sp>
        <p:nvSpPr>
          <p:cNvPr id="4" name="Content Placeholder 3">
            <a:extLst>
              <a:ext uri="{FF2B5EF4-FFF2-40B4-BE49-F238E27FC236}">
                <a16:creationId xmlns:a16="http://schemas.microsoft.com/office/drawing/2014/main" id="{884FC9FA-03A4-4B90-8C62-7D9BF3A23724}"/>
              </a:ext>
            </a:extLst>
          </p:cNvPr>
          <p:cNvSpPr>
            <a:spLocks noGrp="1"/>
          </p:cNvSpPr>
          <p:nvPr>
            <p:ph sz="half" idx="2"/>
          </p:nvPr>
        </p:nvSpPr>
        <p:spPr/>
        <p:txBody>
          <a:bodyPr>
            <a:normAutofit fontScale="92500" lnSpcReduction="10000"/>
          </a:bodyPr>
          <a:lstStyle/>
          <a:p>
            <a:r>
              <a:rPr lang="en-US" dirty="0"/>
              <a:t>Interaction History</a:t>
            </a:r>
          </a:p>
          <a:p>
            <a:pPr lvl="1"/>
            <a:r>
              <a:rPr lang="en-US" dirty="0"/>
              <a:t>User’s ‘report as junk’ rate</a:t>
            </a:r>
          </a:p>
          <a:p>
            <a:pPr lvl="1"/>
            <a:r>
              <a:rPr lang="en-US" dirty="0"/>
              <a:t># previous interactions with sender</a:t>
            </a:r>
          </a:p>
          <a:p>
            <a:pPr lvl="1"/>
            <a:r>
              <a:rPr lang="en-US" dirty="0"/>
              <a:t># messages sent/received</a:t>
            </a:r>
          </a:p>
          <a:p>
            <a:endParaRPr lang="en-US" dirty="0"/>
          </a:p>
          <a:p>
            <a:r>
              <a:rPr lang="en-US" dirty="0"/>
              <a:t>Metadata</a:t>
            </a:r>
          </a:p>
          <a:p>
            <a:pPr lvl="1"/>
            <a:r>
              <a:rPr lang="en-US" dirty="0"/>
              <a:t>Properties of phone #s referenced</a:t>
            </a:r>
          </a:p>
          <a:p>
            <a:pPr lvl="1"/>
            <a:r>
              <a:rPr lang="en-US" dirty="0"/>
              <a:t>Properties of the sender</a:t>
            </a:r>
          </a:p>
          <a:p>
            <a:pPr lvl="1"/>
            <a:r>
              <a:rPr lang="en-US" dirty="0"/>
              <a:t>Run other models on the content</a:t>
            </a:r>
          </a:p>
          <a:p>
            <a:pPr lvl="2"/>
            <a:r>
              <a:rPr lang="en-US" dirty="0"/>
              <a:t>Grammar</a:t>
            </a:r>
          </a:p>
          <a:p>
            <a:pPr lvl="2"/>
            <a:r>
              <a:rPr lang="en-US" dirty="0"/>
              <a:t>Language</a:t>
            </a:r>
          </a:p>
          <a:p>
            <a:pPr lvl="2"/>
            <a:r>
              <a:rPr lang="en-US" dirty="0"/>
              <a:t>…</a:t>
            </a:r>
          </a:p>
          <a:p>
            <a:endParaRPr lang="en-US" dirty="0"/>
          </a:p>
        </p:txBody>
      </p:sp>
    </p:spTree>
    <p:extLst>
      <p:ext uri="{BB962C8B-B14F-4D97-AF65-F5344CB8AC3E}">
        <p14:creationId xmlns:p14="http://schemas.microsoft.com/office/powerpoint/2010/main" val="173063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AF5D4-8881-4695-8EB2-73B060312C8F}"/>
              </a:ext>
            </a:extLst>
          </p:cNvPr>
          <p:cNvSpPr>
            <a:spLocks noGrp="1"/>
          </p:cNvSpPr>
          <p:nvPr>
            <p:ph type="title"/>
          </p:nvPr>
        </p:nvSpPr>
        <p:spPr/>
        <p:txBody>
          <a:bodyPr/>
          <a:lstStyle/>
          <a:p>
            <a:r>
              <a:rPr lang="en-US" dirty="0"/>
              <a:t>Zoom-in: Feature Engineering for Text</a:t>
            </a:r>
          </a:p>
        </p:txBody>
      </p:sp>
      <p:sp>
        <p:nvSpPr>
          <p:cNvPr id="3" name="Content Placeholder 2">
            <a:extLst>
              <a:ext uri="{FF2B5EF4-FFF2-40B4-BE49-F238E27FC236}">
                <a16:creationId xmlns:a16="http://schemas.microsoft.com/office/drawing/2014/main" id="{D2F2E4D7-003B-40F6-8D87-C0A0876F17B8}"/>
              </a:ext>
            </a:extLst>
          </p:cNvPr>
          <p:cNvSpPr>
            <a:spLocks noGrp="1"/>
          </p:cNvSpPr>
          <p:nvPr>
            <p:ph sz="half" idx="1"/>
          </p:nvPr>
        </p:nvSpPr>
        <p:spPr/>
        <p:txBody>
          <a:bodyPr/>
          <a:lstStyle/>
          <a:p>
            <a:r>
              <a:rPr lang="en-US" dirty="0"/>
              <a:t>Tokenizing</a:t>
            </a:r>
          </a:p>
          <a:p>
            <a:endParaRPr lang="en-US" dirty="0"/>
          </a:p>
          <a:p>
            <a:r>
              <a:rPr lang="en-US" dirty="0"/>
              <a:t>Bag of Words</a:t>
            </a:r>
          </a:p>
          <a:p>
            <a:endParaRPr lang="en-US" dirty="0"/>
          </a:p>
          <a:p>
            <a:r>
              <a:rPr lang="en-US" dirty="0"/>
              <a:t>N-grams</a:t>
            </a:r>
          </a:p>
        </p:txBody>
      </p:sp>
      <p:sp>
        <p:nvSpPr>
          <p:cNvPr id="4" name="Content Placeholder 3">
            <a:extLst>
              <a:ext uri="{FF2B5EF4-FFF2-40B4-BE49-F238E27FC236}">
                <a16:creationId xmlns:a16="http://schemas.microsoft.com/office/drawing/2014/main" id="{2E2CBEC0-78AB-4ACD-AE9E-42A028DAF0B1}"/>
              </a:ext>
            </a:extLst>
          </p:cNvPr>
          <p:cNvSpPr>
            <a:spLocks noGrp="1"/>
          </p:cNvSpPr>
          <p:nvPr>
            <p:ph sz="half" idx="2"/>
          </p:nvPr>
        </p:nvSpPr>
        <p:spPr/>
        <p:txBody>
          <a:bodyPr/>
          <a:lstStyle/>
          <a:p>
            <a:r>
              <a:rPr lang="en-US" dirty="0"/>
              <a:t>TF-IDF</a:t>
            </a:r>
          </a:p>
          <a:p>
            <a:endParaRPr lang="en-US" dirty="0"/>
          </a:p>
          <a:p>
            <a:r>
              <a:rPr lang="en-US" dirty="0"/>
              <a:t>Embeddings</a:t>
            </a:r>
          </a:p>
          <a:p>
            <a:endParaRPr lang="en-US" dirty="0"/>
          </a:p>
          <a:p>
            <a:r>
              <a:rPr lang="en-US" dirty="0">
                <a:solidFill>
                  <a:schemeClr val="bg1">
                    <a:lumMod val="50000"/>
                  </a:schemeClr>
                </a:solidFill>
              </a:rPr>
              <a:t>NLP</a:t>
            </a:r>
          </a:p>
          <a:p>
            <a:endParaRPr lang="en-US" dirty="0"/>
          </a:p>
        </p:txBody>
      </p:sp>
    </p:spTree>
    <p:extLst>
      <p:ext uri="{BB962C8B-B14F-4D97-AF65-F5344CB8AC3E}">
        <p14:creationId xmlns:p14="http://schemas.microsoft.com/office/powerpoint/2010/main" val="2810223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D184F-3DCB-4D5E-BE57-25FF0DDF3248}"/>
              </a:ext>
            </a:extLst>
          </p:cNvPr>
          <p:cNvSpPr>
            <a:spLocks noGrp="1"/>
          </p:cNvSpPr>
          <p:nvPr>
            <p:ph type="title"/>
          </p:nvPr>
        </p:nvSpPr>
        <p:spPr/>
        <p:txBody>
          <a:bodyPr/>
          <a:lstStyle/>
          <a:p>
            <a:r>
              <a:rPr lang="en-US" dirty="0"/>
              <a:t>Tokenizing</a:t>
            </a:r>
          </a:p>
        </p:txBody>
      </p:sp>
      <p:sp>
        <p:nvSpPr>
          <p:cNvPr id="3" name="Content Placeholder 2">
            <a:extLst>
              <a:ext uri="{FF2B5EF4-FFF2-40B4-BE49-F238E27FC236}">
                <a16:creationId xmlns:a16="http://schemas.microsoft.com/office/drawing/2014/main" id="{77B3D6AE-0FF0-4BA4-A955-45C7122609A6}"/>
              </a:ext>
            </a:extLst>
          </p:cNvPr>
          <p:cNvSpPr>
            <a:spLocks noGrp="1"/>
          </p:cNvSpPr>
          <p:nvPr>
            <p:ph sz="half" idx="1"/>
          </p:nvPr>
        </p:nvSpPr>
        <p:spPr/>
        <p:txBody>
          <a:bodyPr>
            <a:normAutofit fontScale="70000" lnSpcReduction="20000"/>
          </a:bodyPr>
          <a:lstStyle/>
          <a:p>
            <a:r>
              <a:rPr lang="en-US" dirty="0"/>
              <a:t>Breaking text into words</a:t>
            </a:r>
          </a:p>
          <a:p>
            <a:pPr marL="457200" lvl="1" indent="0">
              <a:buNone/>
            </a:pPr>
            <a:r>
              <a:rPr lang="en-US" dirty="0"/>
              <a:t>“Nah, I don't think he goes to </a:t>
            </a:r>
            <a:r>
              <a:rPr lang="en-US" dirty="0" err="1"/>
              <a:t>usf</a:t>
            </a:r>
            <a:r>
              <a:rPr lang="en-US" dirty="0"/>
              <a:t>” -&gt; </a:t>
            </a:r>
          </a:p>
          <a:p>
            <a:pPr marL="457200" lvl="1" indent="0">
              <a:buNone/>
            </a:pPr>
            <a:r>
              <a:rPr lang="en-US" dirty="0"/>
              <a:t>	[ ‘Nah,’ ‘I’, ‘don't’, ‘think’, ‘he’, ‘goes’, ‘to’, ‘</a:t>
            </a:r>
            <a:r>
              <a:rPr lang="en-US" dirty="0" err="1"/>
              <a:t>usf</a:t>
            </a:r>
            <a:r>
              <a:rPr lang="en-US" dirty="0"/>
              <a:t>’ ]</a:t>
            </a:r>
          </a:p>
          <a:p>
            <a:endParaRPr lang="en-US" dirty="0"/>
          </a:p>
          <a:p>
            <a:r>
              <a:rPr lang="en-US" dirty="0"/>
              <a:t>Dealing with punctuation</a:t>
            </a:r>
          </a:p>
          <a:p>
            <a:pPr marL="457200" lvl="1" indent="0">
              <a:buNone/>
            </a:pPr>
            <a:r>
              <a:rPr lang="en-US" dirty="0"/>
              <a:t>“Nah,” -&gt; </a:t>
            </a:r>
          </a:p>
          <a:p>
            <a:pPr marL="457200" lvl="1" indent="0">
              <a:buNone/>
            </a:pPr>
            <a:r>
              <a:rPr lang="en-US" dirty="0"/>
              <a:t>	[ ‘Nah,’ ] or [ ‘Nah’, ‘,’ ] or [ ‘Nah’ ]</a:t>
            </a:r>
          </a:p>
          <a:p>
            <a:pPr marL="457200" lvl="1" indent="0">
              <a:buNone/>
            </a:pPr>
            <a:r>
              <a:rPr lang="en-US" dirty="0"/>
              <a:t>“don't” -&gt; </a:t>
            </a:r>
          </a:p>
          <a:p>
            <a:pPr marL="457200" lvl="1" indent="0">
              <a:buNone/>
            </a:pPr>
            <a:r>
              <a:rPr lang="en-US" dirty="0"/>
              <a:t>	[ ‘don't’ ] or [ ‘don’, ‘'’, ‘t’ ] or [ ‘don’, ‘t’ ] or [ ‘do’, ‘</a:t>
            </a:r>
            <a:r>
              <a:rPr lang="en-US" dirty="0" err="1"/>
              <a:t>n't</a:t>
            </a:r>
            <a:r>
              <a:rPr lang="en-US" dirty="0"/>
              <a:t>’ ]</a:t>
            </a:r>
          </a:p>
          <a:p>
            <a:endParaRPr lang="en-US" dirty="0"/>
          </a:p>
          <a:p>
            <a:r>
              <a:rPr lang="en-US" dirty="0"/>
              <a:t>Normalizing</a:t>
            </a:r>
          </a:p>
          <a:p>
            <a:pPr marL="457200" lvl="1" indent="0">
              <a:buNone/>
            </a:pPr>
            <a:r>
              <a:rPr lang="en-US" dirty="0"/>
              <a:t>“Nah,” -&gt; </a:t>
            </a:r>
          </a:p>
          <a:p>
            <a:pPr marL="914400" lvl="2" indent="0">
              <a:buNone/>
            </a:pPr>
            <a:r>
              <a:rPr lang="en-US" dirty="0"/>
              <a:t>[ ‘Nah,’ ] or [ ‘nah,’ ]</a:t>
            </a:r>
          </a:p>
          <a:p>
            <a:pPr marL="457200" lvl="1" indent="0">
              <a:buNone/>
            </a:pPr>
            <a:r>
              <a:rPr lang="en-US" dirty="0"/>
              <a:t>“1452” -&gt;</a:t>
            </a:r>
          </a:p>
          <a:p>
            <a:pPr marL="914400" lvl="2" indent="0">
              <a:buNone/>
            </a:pPr>
            <a:r>
              <a:rPr lang="en-US" dirty="0"/>
              <a:t>[ ‘1452’ ] or [ &lt;number&gt; ]</a:t>
            </a:r>
          </a:p>
          <a:p>
            <a:pPr marL="0" indent="0">
              <a:buNone/>
            </a:pPr>
            <a:endParaRPr lang="en-US" dirty="0"/>
          </a:p>
        </p:txBody>
      </p:sp>
      <p:sp>
        <p:nvSpPr>
          <p:cNvPr id="4" name="Content Placeholder 3">
            <a:extLst>
              <a:ext uri="{FF2B5EF4-FFF2-40B4-BE49-F238E27FC236}">
                <a16:creationId xmlns:a16="http://schemas.microsoft.com/office/drawing/2014/main" id="{40F62CC4-447F-42EB-AC26-D571623E38E2}"/>
              </a:ext>
            </a:extLst>
          </p:cNvPr>
          <p:cNvSpPr>
            <a:spLocks noGrp="1"/>
          </p:cNvSpPr>
          <p:nvPr>
            <p:ph sz="half" idx="2"/>
          </p:nvPr>
        </p:nvSpPr>
        <p:spPr>
          <a:xfrm>
            <a:off x="6569439" y="1825625"/>
            <a:ext cx="5181600" cy="4351338"/>
          </a:xfrm>
        </p:spPr>
        <p:txBody>
          <a:bodyPr>
            <a:normAutofit fontScale="70000" lnSpcReduction="20000"/>
          </a:bodyPr>
          <a:lstStyle/>
          <a:p>
            <a:pPr marL="0" indent="0">
              <a:buNone/>
            </a:pPr>
            <a:r>
              <a:rPr lang="en-US" sz="4000" dirty="0"/>
              <a:t>Some tips for deciding</a:t>
            </a:r>
          </a:p>
          <a:p>
            <a:endParaRPr lang="en-US" dirty="0"/>
          </a:p>
          <a:p>
            <a:r>
              <a:rPr lang="en-US" dirty="0"/>
              <a:t>If you have lots of data / optimization…</a:t>
            </a:r>
          </a:p>
          <a:p>
            <a:pPr lvl="1"/>
            <a:r>
              <a:rPr lang="en-US" dirty="0"/>
              <a:t>Keep as much information as possible</a:t>
            </a:r>
          </a:p>
          <a:p>
            <a:pPr lvl="1"/>
            <a:r>
              <a:rPr lang="en-US" dirty="0"/>
              <a:t>Let the learning algorithm figure out what is important and what isn’t</a:t>
            </a:r>
          </a:p>
          <a:p>
            <a:pPr marL="457200" lvl="1" indent="0">
              <a:buNone/>
            </a:pPr>
            <a:endParaRPr lang="en-US" dirty="0"/>
          </a:p>
          <a:p>
            <a:r>
              <a:rPr lang="en-US" dirty="0"/>
              <a:t>If you don’t have much data / optimization...</a:t>
            </a:r>
          </a:p>
          <a:p>
            <a:pPr lvl="1"/>
            <a:r>
              <a:rPr lang="en-US" dirty="0"/>
              <a:t>Reduce the number of features you maintain</a:t>
            </a:r>
          </a:p>
          <a:p>
            <a:pPr lvl="1"/>
            <a:r>
              <a:rPr lang="en-US" dirty="0"/>
              <a:t>Normalize away irrelevant things</a:t>
            </a:r>
          </a:p>
          <a:p>
            <a:pPr lvl="1"/>
            <a:endParaRPr lang="en-US" dirty="0"/>
          </a:p>
          <a:p>
            <a:r>
              <a:rPr lang="en-US" dirty="0"/>
              <a:t>Focus on things relevant to the concept…</a:t>
            </a:r>
          </a:p>
          <a:p>
            <a:pPr lvl="1"/>
            <a:r>
              <a:rPr lang="en-US" dirty="0"/>
              <a:t>Explore data / use your intuition</a:t>
            </a:r>
          </a:p>
          <a:p>
            <a:pPr lvl="1"/>
            <a:r>
              <a:rPr lang="en-US" dirty="0"/>
              <a:t>Overfitting / underfitting </a:t>
            </a:r>
            <a:r>
              <a:rPr lang="en-US" dirty="0">
                <a:sym typeface="Wingdings" panose="05000000000000000000" pitchFamily="2" charset="2"/>
              </a:rPr>
              <a:t> much more later</a:t>
            </a:r>
            <a:endParaRPr lang="en-US" dirty="0"/>
          </a:p>
          <a:p>
            <a:pPr marL="457200" lvl="1" indent="0">
              <a:buNone/>
            </a:pPr>
            <a:endParaRPr lang="en-US" dirty="0"/>
          </a:p>
        </p:txBody>
      </p:sp>
    </p:spTree>
    <p:extLst>
      <p:ext uri="{BB962C8B-B14F-4D97-AF65-F5344CB8AC3E}">
        <p14:creationId xmlns:p14="http://schemas.microsoft.com/office/powerpoint/2010/main" val="3866040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additive="base">
                                        <p:cTn id="2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 calcmode="lin" valueType="num">
                                      <p:cBhvr additive="base">
                                        <p:cTn id="3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anim calcmode="lin" valueType="num">
                                      <p:cBhvr additive="base">
                                        <p:cTn id="3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 calcmode="lin" valueType="num">
                                      <p:cBhvr additive="base">
                                        <p:cTn id="3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 calcmode="lin" valueType="num">
                                      <p:cBhvr additive="base">
                                        <p:cTn id="4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anim calcmode="lin" valueType="num">
                                      <p:cBhvr additive="base">
                                        <p:cTn id="4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anim calcmode="lin" valueType="num">
                                      <p:cBhvr additive="base">
                                        <p:cTn id="5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
                                            <p:txEl>
                                              <p:pRg st="0" end="0"/>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4">
                                            <p:txEl>
                                              <p:pRg st="2" end="2"/>
                                            </p:txEl>
                                          </p:spTgt>
                                        </p:tgtEl>
                                        <p:attrNameLst>
                                          <p:attrName>style.visibility</p:attrName>
                                        </p:attrNameLst>
                                      </p:cBhvr>
                                      <p:to>
                                        <p:strVal val="visible"/>
                                      </p:to>
                                    </p:set>
                                    <p:anim calcmode="lin" valueType="num">
                                      <p:cBhvr additive="base">
                                        <p:cTn id="5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4">
                                            <p:txEl>
                                              <p:pRg st="2" end="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
                                            <p:txEl>
                                              <p:pRg st="3" end="3"/>
                                            </p:txEl>
                                          </p:spTgt>
                                        </p:tgtEl>
                                        <p:attrNameLst>
                                          <p:attrName>style.visibility</p:attrName>
                                        </p:attrNameLst>
                                      </p:cBhvr>
                                      <p:to>
                                        <p:strVal val="visible"/>
                                      </p:to>
                                    </p:set>
                                    <p:anim calcmode="lin" valueType="num">
                                      <p:cBhvr additive="base">
                                        <p:cTn id="6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4">
                                            <p:txEl>
                                              <p:pRg st="3" end="3"/>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anim calcmode="lin" valueType="num">
                                      <p:cBhvr additive="base">
                                        <p:cTn id="6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anim calcmode="lin" valueType="num">
                                      <p:cBhvr additive="base">
                                        <p:cTn id="7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4">
                                            <p:txEl>
                                              <p:pRg st="7" end="7"/>
                                            </p:txEl>
                                          </p:spTgt>
                                        </p:tgtEl>
                                        <p:attrNameLst>
                                          <p:attrName>style.visibility</p:attrName>
                                        </p:attrNameLst>
                                      </p:cBhvr>
                                      <p:to>
                                        <p:strVal val="visible"/>
                                      </p:to>
                                    </p:set>
                                    <p:anim calcmode="lin" valueType="num">
                                      <p:cBhvr additive="base">
                                        <p:cTn id="7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4">
                                            <p:txEl>
                                              <p:pRg st="7" end="7"/>
                                            </p:txEl>
                                          </p:spTgt>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anim calcmode="lin" valueType="num">
                                      <p:cBhvr additive="base">
                                        <p:cTn id="81"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nodeType="clickEffect">
                                  <p:stCondLst>
                                    <p:cond delay="0"/>
                                  </p:stCondLst>
                                  <p:childTnLst>
                                    <p:set>
                                      <p:cBhvr>
                                        <p:cTn id="86" dur="1" fill="hold">
                                          <p:stCondLst>
                                            <p:cond delay="0"/>
                                          </p:stCondLst>
                                        </p:cTn>
                                        <p:tgtEl>
                                          <p:spTgt spid="4">
                                            <p:txEl>
                                              <p:pRg st="10" end="10"/>
                                            </p:txEl>
                                          </p:spTgt>
                                        </p:tgtEl>
                                        <p:attrNameLst>
                                          <p:attrName>style.visibility</p:attrName>
                                        </p:attrNameLst>
                                      </p:cBhvr>
                                      <p:to>
                                        <p:strVal val="visible"/>
                                      </p:to>
                                    </p:set>
                                    <p:anim calcmode="lin" valueType="num">
                                      <p:cBhvr additive="base">
                                        <p:cTn id="87"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
                                            <p:txEl>
                                              <p:pRg st="11" end="11"/>
                                            </p:txEl>
                                          </p:spTgt>
                                        </p:tgtEl>
                                        <p:attrNameLst>
                                          <p:attrName>style.visibility</p:attrName>
                                        </p:attrNameLst>
                                      </p:cBhvr>
                                      <p:to>
                                        <p:strVal val="visible"/>
                                      </p:to>
                                    </p:set>
                                    <p:anim calcmode="lin" valueType="num">
                                      <p:cBhvr additive="base">
                                        <p:cTn id="9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
                                            <p:txEl>
                                              <p:pRg st="12" end="12"/>
                                            </p:txEl>
                                          </p:spTgt>
                                        </p:tgtEl>
                                        <p:attrNameLst>
                                          <p:attrName>style.visibility</p:attrName>
                                        </p:attrNameLst>
                                      </p:cBhvr>
                                      <p:to>
                                        <p:strVal val="visible"/>
                                      </p:to>
                                    </p:set>
                                    <p:anim calcmode="lin" valueType="num">
                                      <p:cBhvr additive="base">
                                        <p:cTn id="95"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3E5FD-E089-4ECB-8724-0E3FCF859424}"/>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CAD1E05-E8A9-4ABA-A6CC-E3BF0759C344}"/>
              </a:ext>
            </a:extLst>
          </p:cNvPr>
          <p:cNvSpPr>
            <a:spLocks noGrp="1"/>
          </p:cNvSpPr>
          <p:nvPr>
            <p:ph idx="1"/>
          </p:nvPr>
        </p:nvSpPr>
        <p:spPr/>
        <p:txBody>
          <a:bodyPr/>
          <a:lstStyle/>
          <a:p>
            <a:r>
              <a:rPr lang="en-US" dirty="0"/>
              <a:t>Feature engineering overview</a:t>
            </a:r>
          </a:p>
          <a:p>
            <a:endParaRPr lang="en-US" dirty="0"/>
          </a:p>
          <a:p>
            <a:r>
              <a:rPr lang="en-US" dirty="0"/>
              <a:t>Common approaches to </a:t>
            </a:r>
            <a:r>
              <a:rPr lang="en-US" dirty="0" err="1"/>
              <a:t>featurizing</a:t>
            </a:r>
            <a:r>
              <a:rPr lang="en-US" dirty="0"/>
              <a:t> with text</a:t>
            </a:r>
          </a:p>
          <a:p>
            <a:endParaRPr lang="en-US" dirty="0"/>
          </a:p>
          <a:p>
            <a:r>
              <a:rPr lang="en-US" dirty="0"/>
              <a:t>Feature selection</a:t>
            </a:r>
          </a:p>
          <a:p>
            <a:endParaRPr lang="en-US" dirty="0"/>
          </a:p>
          <a:p>
            <a:r>
              <a:rPr lang="en-US" dirty="0"/>
              <a:t>Iterating and improving (and dealing with mistakes)</a:t>
            </a:r>
          </a:p>
        </p:txBody>
      </p:sp>
    </p:spTree>
    <p:extLst>
      <p:ext uri="{BB962C8B-B14F-4D97-AF65-F5344CB8AC3E}">
        <p14:creationId xmlns:p14="http://schemas.microsoft.com/office/powerpoint/2010/main" val="17467955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CA3B-1D78-4F39-A8CA-274E19944D17}"/>
              </a:ext>
            </a:extLst>
          </p:cNvPr>
          <p:cNvSpPr>
            <a:spLocks noGrp="1"/>
          </p:cNvSpPr>
          <p:nvPr>
            <p:ph type="title"/>
          </p:nvPr>
        </p:nvSpPr>
        <p:spPr>
          <a:xfrm>
            <a:off x="923675" y="84771"/>
            <a:ext cx="10515600" cy="610355"/>
          </a:xfrm>
        </p:spPr>
        <p:txBody>
          <a:bodyPr>
            <a:normAutofit fontScale="90000"/>
          </a:bodyPr>
          <a:lstStyle/>
          <a:p>
            <a:r>
              <a:rPr lang="en-US" dirty="0"/>
              <a:t>Bag of Words</a:t>
            </a:r>
          </a:p>
        </p:txBody>
      </p:sp>
      <p:sp>
        <p:nvSpPr>
          <p:cNvPr id="4" name="TextBox 3">
            <a:extLst>
              <a:ext uri="{FF2B5EF4-FFF2-40B4-BE49-F238E27FC236}">
                <a16:creationId xmlns:a16="http://schemas.microsoft.com/office/drawing/2014/main" id="{532FD5E3-D244-4C14-A071-6FDC7AA43D90}"/>
              </a:ext>
            </a:extLst>
          </p:cNvPr>
          <p:cNvSpPr txBox="1"/>
          <p:nvPr/>
        </p:nvSpPr>
        <p:spPr>
          <a:xfrm>
            <a:off x="838200" y="2828835"/>
            <a:ext cx="2160015" cy="1200329"/>
          </a:xfrm>
          <a:prstGeom prst="rect">
            <a:avLst/>
          </a:prstGeom>
          <a:noFill/>
        </p:spPr>
        <p:txBody>
          <a:bodyPr wrap="none" rtlCol="0">
            <a:spAutoFit/>
          </a:bodyPr>
          <a:lstStyle/>
          <a:p>
            <a:r>
              <a:rPr lang="en-US" dirty="0"/>
              <a:t>A word of text.</a:t>
            </a:r>
          </a:p>
          <a:p>
            <a:r>
              <a:rPr lang="en-US" dirty="0"/>
              <a:t>A word is a token.</a:t>
            </a:r>
          </a:p>
          <a:p>
            <a:r>
              <a:rPr lang="en-US" dirty="0"/>
              <a:t>Tokens and features.</a:t>
            </a:r>
          </a:p>
          <a:p>
            <a:r>
              <a:rPr lang="en-US" dirty="0"/>
              <a:t>Few features of text.</a:t>
            </a:r>
          </a:p>
        </p:txBody>
      </p:sp>
      <p:cxnSp>
        <p:nvCxnSpPr>
          <p:cNvPr id="6" name="Straight Connector 5">
            <a:extLst>
              <a:ext uri="{FF2B5EF4-FFF2-40B4-BE49-F238E27FC236}">
                <a16:creationId xmlns:a16="http://schemas.microsoft.com/office/drawing/2014/main" id="{C617CADE-C94D-4990-9FF7-A5A92B3766AB}"/>
              </a:ext>
            </a:extLst>
          </p:cNvPr>
          <p:cNvCxnSpPr>
            <a:cxnSpLocks/>
          </p:cNvCxnSpPr>
          <p:nvPr/>
        </p:nvCxnSpPr>
        <p:spPr>
          <a:xfrm flipV="1">
            <a:off x="1400175" y="4267201"/>
            <a:ext cx="152400" cy="990599"/>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DC0A0D0-BDC2-4B0D-A17D-F15158B94D70}"/>
              </a:ext>
            </a:extLst>
          </p:cNvPr>
          <p:cNvSpPr txBox="1"/>
          <p:nvPr/>
        </p:nvSpPr>
        <p:spPr>
          <a:xfrm>
            <a:off x="289652" y="2828835"/>
            <a:ext cx="548548" cy="1200329"/>
          </a:xfrm>
          <a:prstGeom prst="rect">
            <a:avLst/>
          </a:prstGeom>
          <a:noFill/>
        </p:spPr>
        <p:txBody>
          <a:bodyPr wrap="none" rtlCol="0">
            <a:spAutoFit/>
          </a:bodyPr>
          <a:lstStyle/>
          <a:p>
            <a:r>
              <a:rPr lang="en-US" dirty="0">
                <a:solidFill>
                  <a:schemeClr val="bg1">
                    <a:lumMod val="50000"/>
                  </a:schemeClr>
                </a:solidFill>
              </a:rPr>
              <a:t>m1:</a:t>
            </a:r>
          </a:p>
          <a:p>
            <a:r>
              <a:rPr lang="en-US" dirty="0">
                <a:solidFill>
                  <a:schemeClr val="bg1">
                    <a:lumMod val="50000"/>
                  </a:schemeClr>
                </a:solidFill>
              </a:rPr>
              <a:t>m2:</a:t>
            </a:r>
          </a:p>
          <a:p>
            <a:r>
              <a:rPr lang="en-US" dirty="0">
                <a:solidFill>
                  <a:schemeClr val="bg1">
                    <a:lumMod val="50000"/>
                  </a:schemeClr>
                </a:solidFill>
              </a:rPr>
              <a:t>m3:</a:t>
            </a:r>
          </a:p>
          <a:p>
            <a:r>
              <a:rPr lang="en-US" dirty="0">
                <a:solidFill>
                  <a:schemeClr val="bg1">
                    <a:lumMod val="50000"/>
                  </a:schemeClr>
                </a:solidFill>
              </a:rPr>
              <a:t>m4:</a:t>
            </a:r>
          </a:p>
        </p:txBody>
      </p:sp>
      <p:sp>
        <p:nvSpPr>
          <p:cNvPr id="9" name="TextBox 8">
            <a:extLst>
              <a:ext uri="{FF2B5EF4-FFF2-40B4-BE49-F238E27FC236}">
                <a16:creationId xmlns:a16="http://schemas.microsoft.com/office/drawing/2014/main" id="{341F133D-4202-4180-B4C5-7434DE9000F9}"/>
              </a:ext>
            </a:extLst>
          </p:cNvPr>
          <p:cNvSpPr txBox="1"/>
          <p:nvPr/>
        </p:nvSpPr>
        <p:spPr>
          <a:xfrm>
            <a:off x="592501" y="5195798"/>
            <a:ext cx="1394997" cy="369332"/>
          </a:xfrm>
          <a:prstGeom prst="rect">
            <a:avLst/>
          </a:prstGeom>
          <a:noFill/>
        </p:spPr>
        <p:txBody>
          <a:bodyPr wrap="none" rtlCol="0">
            <a:spAutoFit/>
          </a:bodyPr>
          <a:lstStyle/>
          <a:p>
            <a:r>
              <a:rPr lang="en-US" dirty="0">
                <a:solidFill>
                  <a:schemeClr val="bg1">
                    <a:lumMod val="50000"/>
                  </a:schemeClr>
                </a:solidFill>
              </a:rPr>
              <a:t>Training data</a:t>
            </a:r>
          </a:p>
        </p:txBody>
      </p:sp>
      <p:sp>
        <p:nvSpPr>
          <p:cNvPr id="10" name="TextBox 9">
            <a:extLst>
              <a:ext uri="{FF2B5EF4-FFF2-40B4-BE49-F238E27FC236}">
                <a16:creationId xmlns:a16="http://schemas.microsoft.com/office/drawing/2014/main" id="{04A2CE36-2E5F-4A84-A695-6FF12DD2EB59}"/>
              </a:ext>
            </a:extLst>
          </p:cNvPr>
          <p:cNvSpPr txBox="1"/>
          <p:nvPr/>
        </p:nvSpPr>
        <p:spPr>
          <a:xfrm>
            <a:off x="4619625" y="2219325"/>
            <a:ext cx="295274" cy="369332"/>
          </a:xfrm>
          <a:prstGeom prst="rect">
            <a:avLst/>
          </a:prstGeom>
          <a:noFill/>
        </p:spPr>
        <p:txBody>
          <a:bodyPr wrap="none" rtlCol="0">
            <a:spAutoFit/>
          </a:bodyPr>
          <a:lstStyle/>
          <a:p>
            <a:r>
              <a:rPr lang="en-US" dirty="0"/>
              <a:t>a</a:t>
            </a:r>
          </a:p>
        </p:txBody>
      </p:sp>
      <p:sp>
        <p:nvSpPr>
          <p:cNvPr id="12" name="TextBox 11">
            <a:extLst>
              <a:ext uri="{FF2B5EF4-FFF2-40B4-BE49-F238E27FC236}">
                <a16:creationId xmlns:a16="http://schemas.microsoft.com/office/drawing/2014/main" id="{58FF2520-D71E-4E20-88C0-F643A04F59FC}"/>
              </a:ext>
            </a:extLst>
          </p:cNvPr>
          <p:cNvSpPr txBox="1"/>
          <p:nvPr/>
        </p:nvSpPr>
        <p:spPr>
          <a:xfrm>
            <a:off x="4928942" y="1849992"/>
            <a:ext cx="668324" cy="369332"/>
          </a:xfrm>
          <a:prstGeom prst="rect">
            <a:avLst/>
          </a:prstGeom>
          <a:noFill/>
        </p:spPr>
        <p:txBody>
          <a:bodyPr wrap="none" rtlCol="0">
            <a:spAutoFit/>
          </a:bodyPr>
          <a:lstStyle/>
          <a:p>
            <a:r>
              <a:rPr lang="en-US" dirty="0"/>
              <a:t>word</a:t>
            </a:r>
          </a:p>
        </p:txBody>
      </p:sp>
      <p:sp>
        <p:nvSpPr>
          <p:cNvPr id="13" name="TextBox 12">
            <a:extLst>
              <a:ext uri="{FF2B5EF4-FFF2-40B4-BE49-F238E27FC236}">
                <a16:creationId xmlns:a16="http://schemas.microsoft.com/office/drawing/2014/main" id="{363C6F75-BA02-49BB-9459-40B1AFA3040C}"/>
              </a:ext>
            </a:extLst>
          </p:cNvPr>
          <p:cNvSpPr txBox="1"/>
          <p:nvPr/>
        </p:nvSpPr>
        <p:spPr>
          <a:xfrm>
            <a:off x="5680870" y="1798915"/>
            <a:ext cx="377026" cy="369332"/>
          </a:xfrm>
          <a:prstGeom prst="rect">
            <a:avLst/>
          </a:prstGeom>
          <a:noFill/>
        </p:spPr>
        <p:txBody>
          <a:bodyPr wrap="none" rtlCol="0">
            <a:spAutoFit/>
          </a:bodyPr>
          <a:lstStyle/>
          <a:p>
            <a:r>
              <a:rPr lang="en-US" dirty="0"/>
              <a:t>of</a:t>
            </a:r>
          </a:p>
        </p:txBody>
      </p:sp>
      <p:sp>
        <p:nvSpPr>
          <p:cNvPr id="14" name="TextBox 13">
            <a:extLst>
              <a:ext uri="{FF2B5EF4-FFF2-40B4-BE49-F238E27FC236}">
                <a16:creationId xmlns:a16="http://schemas.microsoft.com/office/drawing/2014/main" id="{E892134F-2D34-4A08-B83D-EB180BB9FA05}"/>
              </a:ext>
            </a:extLst>
          </p:cNvPr>
          <p:cNvSpPr txBox="1"/>
          <p:nvPr/>
        </p:nvSpPr>
        <p:spPr>
          <a:xfrm>
            <a:off x="6029075" y="2034658"/>
            <a:ext cx="548099" cy="369332"/>
          </a:xfrm>
          <a:prstGeom prst="rect">
            <a:avLst/>
          </a:prstGeom>
          <a:noFill/>
        </p:spPr>
        <p:txBody>
          <a:bodyPr wrap="none" rtlCol="0">
            <a:spAutoFit/>
          </a:bodyPr>
          <a:lstStyle/>
          <a:p>
            <a:r>
              <a:rPr lang="en-US" dirty="0"/>
              <a:t>text</a:t>
            </a:r>
          </a:p>
        </p:txBody>
      </p:sp>
      <p:sp>
        <p:nvSpPr>
          <p:cNvPr id="15" name="TextBox 14">
            <a:extLst>
              <a:ext uri="{FF2B5EF4-FFF2-40B4-BE49-F238E27FC236}">
                <a16:creationId xmlns:a16="http://schemas.microsoft.com/office/drawing/2014/main" id="{ADCDC74D-6835-4891-B323-0A4DECFCB75C}"/>
              </a:ext>
            </a:extLst>
          </p:cNvPr>
          <p:cNvSpPr txBox="1"/>
          <p:nvPr/>
        </p:nvSpPr>
        <p:spPr>
          <a:xfrm>
            <a:off x="5142588" y="2903399"/>
            <a:ext cx="295274" cy="369332"/>
          </a:xfrm>
          <a:prstGeom prst="rect">
            <a:avLst/>
          </a:prstGeom>
          <a:noFill/>
        </p:spPr>
        <p:txBody>
          <a:bodyPr wrap="none" rtlCol="0">
            <a:spAutoFit/>
          </a:bodyPr>
          <a:lstStyle/>
          <a:p>
            <a:r>
              <a:rPr lang="en-US" dirty="0"/>
              <a:t>a</a:t>
            </a:r>
          </a:p>
        </p:txBody>
      </p:sp>
      <p:sp>
        <p:nvSpPr>
          <p:cNvPr id="16" name="TextBox 15">
            <a:extLst>
              <a:ext uri="{FF2B5EF4-FFF2-40B4-BE49-F238E27FC236}">
                <a16:creationId xmlns:a16="http://schemas.microsoft.com/office/drawing/2014/main" id="{442133C3-B653-4638-85AF-00BC084A4FF6}"/>
              </a:ext>
            </a:extLst>
          </p:cNvPr>
          <p:cNvSpPr txBox="1"/>
          <p:nvPr/>
        </p:nvSpPr>
        <p:spPr>
          <a:xfrm>
            <a:off x="4232018" y="2800945"/>
            <a:ext cx="668324" cy="369332"/>
          </a:xfrm>
          <a:prstGeom prst="rect">
            <a:avLst/>
          </a:prstGeom>
          <a:noFill/>
        </p:spPr>
        <p:txBody>
          <a:bodyPr wrap="none" rtlCol="0">
            <a:spAutoFit/>
          </a:bodyPr>
          <a:lstStyle/>
          <a:p>
            <a:r>
              <a:rPr lang="en-US" dirty="0"/>
              <a:t>word</a:t>
            </a:r>
          </a:p>
        </p:txBody>
      </p:sp>
      <p:sp>
        <p:nvSpPr>
          <p:cNvPr id="17" name="TextBox 16">
            <a:extLst>
              <a:ext uri="{FF2B5EF4-FFF2-40B4-BE49-F238E27FC236}">
                <a16:creationId xmlns:a16="http://schemas.microsoft.com/office/drawing/2014/main" id="{4D4A3D9B-4635-4670-B282-5FF00CA33CE7}"/>
              </a:ext>
            </a:extLst>
          </p:cNvPr>
          <p:cNvSpPr txBox="1"/>
          <p:nvPr/>
        </p:nvSpPr>
        <p:spPr>
          <a:xfrm>
            <a:off x="5833270" y="2694265"/>
            <a:ext cx="327334" cy="369332"/>
          </a:xfrm>
          <a:prstGeom prst="rect">
            <a:avLst/>
          </a:prstGeom>
          <a:noFill/>
        </p:spPr>
        <p:txBody>
          <a:bodyPr wrap="none" rtlCol="0">
            <a:spAutoFit/>
          </a:bodyPr>
          <a:lstStyle/>
          <a:p>
            <a:r>
              <a:rPr lang="en-US" dirty="0"/>
              <a:t>is</a:t>
            </a:r>
          </a:p>
        </p:txBody>
      </p:sp>
      <p:sp>
        <p:nvSpPr>
          <p:cNvPr id="18" name="TextBox 17">
            <a:extLst>
              <a:ext uri="{FF2B5EF4-FFF2-40B4-BE49-F238E27FC236}">
                <a16:creationId xmlns:a16="http://schemas.microsoft.com/office/drawing/2014/main" id="{0DE144BF-05A1-4970-A526-1C4C3F8F641F}"/>
              </a:ext>
            </a:extLst>
          </p:cNvPr>
          <p:cNvSpPr txBox="1"/>
          <p:nvPr/>
        </p:nvSpPr>
        <p:spPr>
          <a:xfrm>
            <a:off x="6181475" y="2930008"/>
            <a:ext cx="295274" cy="369332"/>
          </a:xfrm>
          <a:prstGeom prst="rect">
            <a:avLst/>
          </a:prstGeom>
          <a:noFill/>
        </p:spPr>
        <p:txBody>
          <a:bodyPr wrap="none" rtlCol="0">
            <a:spAutoFit/>
          </a:bodyPr>
          <a:lstStyle/>
          <a:p>
            <a:r>
              <a:rPr lang="en-US" dirty="0"/>
              <a:t>a</a:t>
            </a:r>
          </a:p>
        </p:txBody>
      </p:sp>
      <p:sp>
        <p:nvSpPr>
          <p:cNvPr id="19" name="TextBox 18">
            <a:extLst>
              <a:ext uri="{FF2B5EF4-FFF2-40B4-BE49-F238E27FC236}">
                <a16:creationId xmlns:a16="http://schemas.microsoft.com/office/drawing/2014/main" id="{49AD9C06-4124-4FB1-A030-4349647476C5}"/>
              </a:ext>
            </a:extLst>
          </p:cNvPr>
          <p:cNvSpPr txBox="1"/>
          <p:nvPr/>
        </p:nvSpPr>
        <p:spPr>
          <a:xfrm>
            <a:off x="5290225" y="3456026"/>
            <a:ext cx="715196" cy="369332"/>
          </a:xfrm>
          <a:prstGeom prst="rect">
            <a:avLst/>
          </a:prstGeom>
          <a:noFill/>
        </p:spPr>
        <p:txBody>
          <a:bodyPr wrap="none" rtlCol="0">
            <a:spAutoFit/>
          </a:bodyPr>
          <a:lstStyle/>
          <a:p>
            <a:r>
              <a:rPr lang="en-US" dirty="0"/>
              <a:t>token</a:t>
            </a:r>
          </a:p>
        </p:txBody>
      </p:sp>
      <p:sp>
        <p:nvSpPr>
          <p:cNvPr id="20" name="TextBox 19">
            <a:extLst>
              <a:ext uri="{FF2B5EF4-FFF2-40B4-BE49-F238E27FC236}">
                <a16:creationId xmlns:a16="http://schemas.microsoft.com/office/drawing/2014/main" id="{1DE11D01-0E88-404F-AD68-866D7EA0605A}"/>
              </a:ext>
            </a:extLst>
          </p:cNvPr>
          <p:cNvSpPr txBox="1"/>
          <p:nvPr/>
        </p:nvSpPr>
        <p:spPr>
          <a:xfrm>
            <a:off x="4580737" y="3826430"/>
            <a:ext cx="804964" cy="369332"/>
          </a:xfrm>
          <a:prstGeom prst="rect">
            <a:avLst/>
          </a:prstGeom>
          <a:noFill/>
        </p:spPr>
        <p:txBody>
          <a:bodyPr wrap="none" rtlCol="0">
            <a:spAutoFit/>
          </a:bodyPr>
          <a:lstStyle/>
          <a:p>
            <a:r>
              <a:rPr lang="en-US" dirty="0"/>
              <a:t>tokens</a:t>
            </a:r>
          </a:p>
        </p:txBody>
      </p:sp>
      <p:sp>
        <p:nvSpPr>
          <p:cNvPr id="21" name="TextBox 20">
            <a:extLst>
              <a:ext uri="{FF2B5EF4-FFF2-40B4-BE49-F238E27FC236}">
                <a16:creationId xmlns:a16="http://schemas.microsoft.com/office/drawing/2014/main" id="{CD60A991-46AB-4C0C-BE2B-B8EBA4D04B9D}"/>
              </a:ext>
            </a:extLst>
          </p:cNvPr>
          <p:cNvSpPr txBox="1"/>
          <p:nvPr/>
        </p:nvSpPr>
        <p:spPr>
          <a:xfrm>
            <a:off x="5586128" y="4011096"/>
            <a:ext cx="538930" cy="369332"/>
          </a:xfrm>
          <a:prstGeom prst="rect">
            <a:avLst/>
          </a:prstGeom>
          <a:noFill/>
        </p:spPr>
        <p:txBody>
          <a:bodyPr wrap="none" rtlCol="0">
            <a:spAutoFit/>
          </a:bodyPr>
          <a:lstStyle/>
          <a:p>
            <a:r>
              <a:rPr lang="en-US" dirty="0"/>
              <a:t>and</a:t>
            </a:r>
          </a:p>
        </p:txBody>
      </p:sp>
      <p:sp>
        <p:nvSpPr>
          <p:cNvPr id="22" name="TextBox 21">
            <a:extLst>
              <a:ext uri="{FF2B5EF4-FFF2-40B4-BE49-F238E27FC236}">
                <a16:creationId xmlns:a16="http://schemas.microsoft.com/office/drawing/2014/main" id="{8F3962D8-1F34-452C-81B5-F5F780FAE72E}"/>
              </a:ext>
            </a:extLst>
          </p:cNvPr>
          <p:cNvSpPr txBox="1"/>
          <p:nvPr/>
        </p:nvSpPr>
        <p:spPr>
          <a:xfrm>
            <a:off x="6142587" y="3640692"/>
            <a:ext cx="954428" cy="369332"/>
          </a:xfrm>
          <a:prstGeom prst="rect">
            <a:avLst/>
          </a:prstGeom>
          <a:noFill/>
        </p:spPr>
        <p:txBody>
          <a:bodyPr wrap="none" rtlCol="0">
            <a:spAutoFit/>
          </a:bodyPr>
          <a:lstStyle/>
          <a:p>
            <a:r>
              <a:rPr lang="en-US" dirty="0"/>
              <a:t>features</a:t>
            </a:r>
          </a:p>
        </p:txBody>
      </p:sp>
      <p:sp>
        <p:nvSpPr>
          <p:cNvPr id="23" name="TextBox 22">
            <a:extLst>
              <a:ext uri="{FF2B5EF4-FFF2-40B4-BE49-F238E27FC236}">
                <a16:creationId xmlns:a16="http://schemas.microsoft.com/office/drawing/2014/main" id="{9EC1FB37-EE19-45AD-BF14-01807BC201A0}"/>
              </a:ext>
            </a:extLst>
          </p:cNvPr>
          <p:cNvSpPr txBox="1"/>
          <p:nvPr/>
        </p:nvSpPr>
        <p:spPr>
          <a:xfrm>
            <a:off x="4400143" y="4356733"/>
            <a:ext cx="528799" cy="369332"/>
          </a:xfrm>
          <a:prstGeom prst="rect">
            <a:avLst/>
          </a:prstGeom>
          <a:noFill/>
        </p:spPr>
        <p:txBody>
          <a:bodyPr wrap="none" rtlCol="0">
            <a:spAutoFit/>
          </a:bodyPr>
          <a:lstStyle/>
          <a:p>
            <a:r>
              <a:rPr lang="en-US" dirty="0"/>
              <a:t>few</a:t>
            </a:r>
          </a:p>
        </p:txBody>
      </p:sp>
      <p:sp>
        <p:nvSpPr>
          <p:cNvPr id="24" name="TextBox 23">
            <a:extLst>
              <a:ext uri="{FF2B5EF4-FFF2-40B4-BE49-F238E27FC236}">
                <a16:creationId xmlns:a16="http://schemas.microsoft.com/office/drawing/2014/main" id="{A0772373-A5D8-442B-9514-7E6FA8BF3663}"/>
              </a:ext>
            </a:extLst>
          </p:cNvPr>
          <p:cNvSpPr txBox="1"/>
          <p:nvPr/>
        </p:nvSpPr>
        <p:spPr>
          <a:xfrm>
            <a:off x="6160604" y="4249576"/>
            <a:ext cx="954428" cy="369332"/>
          </a:xfrm>
          <a:prstGeom prst="rect">
            <a:avLst/>
          </a:prstGeom>
          <a:noFill/>
        </p:spPr>
        <p:txBody>
          <a:bodyPr wrap="none" rtlCol="0">
            <a:spAutoFit/>
          </a:bodyPr>
          <a:lstStyle/>
          <a:p>
            <a:r>
              <a:rPr lang="en-US" dirty="0"/>
              <a:t>features</a:t>
            </a:r>
          </a:p>
        </p:txBody>
      </p:sp>
      <p:sp>
        <p:nvSpPr>
          <p:cNvPr id="25" name="TextBox 24">
            <a:extLst>
              <a:ext uri="{FF2B5EF4-FFF2-40B4-BE49-F238E27FC236}">
                <a16:creationId xmlns:a16="http://schemas.microsoft.com/office/drawing/2014/main" id="{4741A149-07BC-4F7E-A127-BDFB678F9F86}"/>
              </a:ext>
            </a:extLst>
          </p:cNvPr>
          <p:cNvSpPr txBox="1"/>
          <p:nvPr/>
        </p:nvSpPr>
        <p:spPr>
          <a:xfrm>
            <a:off x="5176465" y="4667249"/>
            <a:ext cx="377026" cy="369332"/>
          </a:xfrm>
          <a:prstGeom prst="rect">
            <a:avLst/>
          </a:prstGeom>
          <a:noFill/>
        </p:spPr>
        <p:txBody>
          <a:bodyPr wrap="none" rtlCol="0">
            <a:spAutoFit/>
          </a:bodyPr>
          <a:lstStyle/>
          <a:p>
            <a:r>
              <a:rPr lang="en-US" dirty="0"/>
              <a:t>of</a:t>
            </a:r>
          </a:p>
        </p:txBody>
      </p:sp>
      <p:sp>
        <p:nvSpPr>
          <p:cNvPr id="26" name="TextBox 25">
            <a:extLst>
              <a:ext uri="{FF2B5EF4-FFF2-40B4-BE49-F238E27FC236}">
                <a16:creationId xmlns:a16="http://schemas.microsoft.com/office/drawing/2014/main" id="{3916A12B-4AE9-4F2A-B05C-899DFE1641AC}"/>
              </a:ext>
            </a:extLst>
          </p:cNvPr>
          <p:cNvSpPr txBox="1"/>
          <p:nvPr/>
        </p:nvSpPr>
        <p:spPr>
          <a:xfrm>
            <a:off x="5764300" y="4792738"/>
            <a:ext cx="548099" cy="369332"/>
          </a:xfrm>
          <a:prstGeom prst="rect">
            <a:avLst/>
          </a:prstGeom>
          <a:noFill/>
        </p:spPr>
        <p:txBody>
          <a:bodyPr wrap="none" rtlCol="0">
            <a:spAutoFit/>
          </a:bodyPr>
          <a:lstStyle/>
          <a:p>
            <a:r>
              <a:rPr lang="en-US" dirty="0"/>
              <a:t>text</a:t>
            </a:r>
          </a:p>
        </p:txBody>
      </p:sp>
      <p:sp>
        <p:nvSpPr>
          <p:cNvPr id="27" name="Oval 26">
            <a:extLst>
              <a:ext uri="{FF2B5EF4-FFF2-40B4-BE49-F238E27FC236}">
                <a16:creationId xmlns:a16="http://schemas.microsoft.com/office/drawing/2014/main" id="{58BECF4A-2288-4D2F-911B-46B388A0CFF4}"/>
              </a:ext>
            </a:extLst>
          </p:cNvPr>
          <p:cNvSpPr/>
          <p:nvPr/>
        </p:nvSpPr>
        <p:spPr>
          <a:xfrm>
            <a:off x="4162425" y="1552575"/>
            <a:ext cx="3028950" cy="4086225"/>
          </a:xfrm>
          <a:prstGeom prst="ellipse">
            <a:avLst/>
          </a:prstGeom>
          <a:noFill/>
          <a:ln>
            <a:solidFill>
              <a:schemeClr val="bg1">
                <a:lumMod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B1AD9EC3-D51C-4344-8417-1B0D293B1CC9}"/>
              </a:ext>
            </a:extLst>
          </p:cNvPr>
          <p:cNvCxnSpPr>
            <a:cxnSpLocks/>
            <a:stCxn id="29" idx="3"/>
          </p:cNvCxnSpPr>
          <p:nvPr/>
        </p:nvCxnSpPr>
        <p:spPr>
          <a:xfrm flipV="1">
            <a:off x="3642598" y="5257800"/>
            <a:ext cx="938139" cy="450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164CA15-E661-4C22-A871-76D9537B3757}"/>
              </a:ext>
            </a:extLst>
          </p:cNvPr>
          <p:cNvSpPr txBox="1"/>
          <p:nvPr/>
        </p:nvSpPr>
        <p:spPr>
          <a:xfrm>
            <a:off x="2822018" y="5523190"/>
            <a:ext cx="820580" cy="369332"/>
          </a:xfrm>
          <a:prstGeom prst="rect">
            <a:avLst/>
          </a:prstGeom>
          <a:noFill/>
        </p:spPr>
        <p:txBody>
          <a:bodyPr wrap="square" rtlCol="0">
            <a:spAutoFit/>
          </a:bodyPr>
          <a:lstStyle/>
          <a:p>
            <a:r>
              <a:rPr lang="en-US" dirty="0">
                <a:solidFill>
                  <a:schemeClr val="bg1">
                    <a:lumMod val="50000"/>
                  </a:schemeClr>
                </a:solidFill>
              </a:rPr>
              <a:t>Tokens</a:t>
            </a:r>
          </a:p>
        </p:txBody>
      </p:sp>
      <p:cxnSp>
        <p:nvCxnSpPr>
          <p:cNvPr id="34" name="Straight Connector 33">
            <a:extLst>
              <a:ext uri="{FF2B5EF4-FFF2-40B4-BE49-F238E27FC236}">
                <a16:creationId xmlns:a16="http://schemas.microsoft.com/office/drawing/2014/main" id="{8C6B5A1E-239D-435C-9988-803C1F834140}"/>
              </a:ext>
            </a:extLst>
          </p:cNvPr>
          <p:cNvCxnSpPr>
            <a:cxnSpLocks/>
          </p:cNvCxnSpPr>
          <p:nvPr/>
        </p:nvCxnSpPr>
        <p:spPr>
          <a:xfrm>
            <a:off x="2435357" y="1496210"/>
            <a:ext cx="1964786" cy="72311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64B9FDBE-46D9-4CCC-94B8-119B21CCC609}"/>
              </a:ext>
            </a:extLst>
          </p:cNvPr>
          <p:cNvSpPr txBox="1"/>
          <p:nvPr/>
        </p:nvSpPr>
        <p:spPr>
          <a:xfrm>
            <a:off x="1558873" y="1108204"/>
            <a:ext cx="1461797" cy="369332"/>
          </a:xfrm>
          <a:prstGeom prst="rect">
            <a:avLst/>
          </a:prstGeom>
          <a:noFill/>
        </p:spPr>
        <p:txBody>
          <a:bodyPr wrap="square" rtlCol="0">
            <a:spAutoFit/>
          </a:bodyPr>
          <a:lstStyle/>
          <a:p>
            <a:r>
              <a:rPr lang="en-US" dirty="0">
                <a:solidFill>
                  <a:schemeClr val="bg1">
                    <a:lumMod val="50000"/>
                  </a:schemeClr>
                </a:solidFill>
              </a:rPr>
              <a:t>Bag of words</a:t>
            </a:r>
          </a:p>
        </p:txBody>
      </p:sp>
      <mc:AlternateContent xmlns:mc="http://schemas.openxmlformats.org/markup-compatibility/2006" xmlns:a14="http://schemas.microsoft.com/office/drawing/2010/main">
        <mc:Choice Requires="a14">
          <p:graphicFrame>
            <p:nvGraphicFramePr>
              <p:cNvPr id="37" name="Table 37">
                <a:extLst>
                  <a:ext uri="{FF2B5EF4-FFF2-40B4-BE49-F238E27FC236}">
                    <a16:creationId xmlns:a16="http://schemas.microsoft.com/office/drawing/2014/main" id="{D5D06D67-7C2C-4CAE-A5CB-66F1AEDC9097}"/>
                  </a:ext>
                </a:extLst>
              </p:cNvPr>
              <p:cNvGraphicFramePr>
                <a:graphicFrameLocks noGrp="1"/>
              </p:cNvGraphicFramePr>
              <p:nvPr>
                <p:extLst>
                  <p:ext uri="{D42A27DB-BD31-4B8C-83A1-F6EECF244321}">
                    <p14:modId xmlns:p14="http://schemas.microsoft.com/office/powerpoint/2010/main" val="724520319"/>
                  </p:ext>
                </p:extLst>
              </p:nvPr>
            </p:nvGraphicFramePr>
            <p:xfrm>
              <a:off x="8423037" y="1741487"/>
              <a:ext cx="2295776" cy="3708400"/>
            </p:xfrm>
            <a:graphic>
              <a:graphicData uri="http://schemas.openxmlformats.org/drawingml/2006/table">
                <a:tbl>
                  <a:tblPr firstRow="1" bandRow="1">
                    <a:tableStyleId>{5940675A-B579-460E-94D1-54222C63F5DA}</a:tableStyleId>
                  </a:tblPr>
                  <a:tblGrid>
                    <a:gridCol w="1147888">
                      <a:extLst>
                        <a:ext uri="{9D8B030D-6E8A-4147-A177-3AD203B41FA5}">
                          <a16:colId xmlns:a16="http://schemas.microsoft.com/office/drawing/2014/main" val="1351602846"/>
                        </a:ext>
                      </a:extLst>
                    </a:gridCol>
                    <a:gridCol w="1147888">
                      <a:extLst>
                        <a:ext uri="{9D8B030D-6E8A-4147-A177-3AD203B41FA5}">
                          <a16:colId xmlns:a16="http://schemas.microsoft.com/office/drawing/2014/main" val="170953441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tc>
                      <a:txBody>
                        <a:bodyPr/>
                        <a:lstStyle/>
                        <a:p>
                          <a:r>
                            <a:rPr lang="en-US" dirty="0"/>
                            <a:t>a</a:t>
                          </a:r>
                        </a:p>
                      </a:txBody>
                      <a:tcPr/>
                    </a:tc>
                    <a:extLst>
                      <a:ext uri="{0D108BD9-81ED-4DB2-BD59-A6C34878D82A}">
                        <a16:rowId xmlns:a16="http://schemas.microsoft.com/office/drawing/2014/main" val="30520497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tc>
                      <a:txBody>
                        <a:bodyPr/>
                        <a:lstStyle/>
                        <a:p>
                          <a:r>
                            <a:rPr lang="en-US" dirty="0"/>
                            <a:t>word</a:t>
                          </a:r>
                        </a:p>
                      </a:txBody>
                      <a:tcPr/>
                    </a:tc>
                    <a:extLst>
                      <a:ext uri="{0D108BD9-81ED-4DB2-BD59-A6C34878D82A}">
                        <a16:rowId xmlns:a16="http://schemas.microsoft.com/office/drawing/2014/main" val="12413256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tc>
                      <a:txBody>
                        <a:bodyPr/>
                        <a:lstStyle/>
                        <a:p>
                          <a:r>
                            <a:rPr lang="en-US" dirty="0"/>
                            <a:t>of</a:t>
                          </a:r>
                        </a:p>
                      </a:txBody>
                      <a:tcPr/>
                    </a:tc>
                    <a:extLst>
                      <a:ext uri="{0D108BD9-81ED-4DB2-BD59-A6C34878D82A}">
                        <a16:rowId xmlns:a16="http://schemas.microsoft.com/office/drawing/2014/main" val="13513840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tc>
                      <a:txBody>
                        <a:bodyPr/>
                        <a:lstStyle/>
                        <a:p>
                          <a:r>
                            <a:rPr lang="en-US" dirty="0"/>
                            <a:t>text</a:t>
                          </a:r>
                        </a:p>
                      </a:txBody>
                      <a:tcPr/>
                    </a:tc>
                    <a:extLst>
                      <a:ext uri="{0D108BD9-81ED-4DB2-BD59-A6C34878D82A}">
                        <a16:rowId xmlns:a16="http://schemas.microsoft.com/office/drawing/2014/main" val="215732823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tc>
                      <a:txBody>
                        <a:bodyPr/>
                        <a:lstStyle/>
                        <a:p>
                          <a:r>
                            <a:rPr lang="en-US" dirty="0"/>
                            <a:t>is</a:t>
                          </a:r>
                        </a:p>
                      </a:txBody>
                      <a:tcPr/>
                    </a:tc>
                    <a:extLst>
                      <a:ext uri="{0D108BD9-81ED-4DB2-BD59-A6C34878D82A}">
                        <a16:rowId xmlns:a16="http://schemas.microsoft.com/office/drawing/2014/main" val="31784416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tc>
                      <a:txBody>
                        <a:bodyPr/>
                        <a:lstStyle/>
                        <a:p>
                          <a:r>
                            <a:rPr lang="en-US" dirty="0"/>
                            <a:t>token</a:t>
                          </a:r>
                        </a:p>
                      </a:txBody>
                      <a:tcPr/>
                    </a:tc>
                    <a:extLst>
                      <a:ext uri="{0D108BD9-81ED-4DB2-BD59-A6C34878D82A}">
                        <a16:rowId xmlns:a16="http://schemas.microsoft.com/office/drawing/2014/main" val="416251637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tc>
                      <a:txBody>
                        <a:bodyPr/>
                        <a:lstStyle/>
                        <a:p>
                          <a:r>
                            <a:rPr lang="en-US" dirty="0"/>
                            <a:t>tokens</a:t>
                          </a:r>
                        </a:p>
                      </a:txBody>
                      <a:tcPr/>
                    </a:tc>
                    <a:extLst>
                      <a:ext uri="{0D108BD9-81ED-4DB2-BD59-A6C34878D82A}">
                        <a16:rowId xmlns:a16="http://schemas.microsoft.com/office/drawing/2014/main" val="168984761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tc>
                      <a:txBody>
                        <a:bodyPr/>
                        <a:lstStyle/>
                        <a:p>
                          <a:r>
                            <a:rPr lang="en-US" dirty="0"/>
                            <a:t>and</a:t>
                          </a:r>
                        </a:p>
                      </a:txBody>
                      <a:tcPr/>
                    </a:tc>
                    <a:extLst>
                      <a:ext uri="{0D108BD9-81ED-4DB2-BD59-A6C34878D82A}">
                        <a16:rowId xmlns:a16="http://schemas.microsoft.com/office/drawing/2014/main" val="265174769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tc>
                      <a:txBody>
                        <a:bodyPr/>
                        <a:lstStyle/>
                        <a:p>
                          <a:r>
                            <a:rPr lang="en-US" dirty="0"/>
                            <a:t>features</a:t>
                          </a:r>
                        </a:p>
                      </a:txBody>
                      <a:tcPr/>
                    </a:tc>
                    <a:extLst>
                      <a:ext uri="{0D108BD9-81ED-4DB2-BD59-A6C34878D82A}">
                        <a16:rowId xmlns:a16="http://schemas.microsoft.com/office/drawing/2014/main" val="294950612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10</m:t>
                                    </m:r>
                                  </m:sub>
                                </m:sSub>
                              </m:oMath>
                            </m:oMathPara>
                          </a14:m>
                          <a:endParaRPr lang="en-US" dirty="0"/>
                        </a:p>
                      </a:txBody>
                      <a:tcPr/>
                    </a:tc>
                    <a:tc>
                      <a:txBody>
                        <a:bodyPr/>
                        <a:lstStyle/>
                        <a:p>
                          <a:r>
                            <a:rPr lang="en-US" dirty="0"/>
                            <a:t>few</a:t>
                          </a:r>
                        </a:p>
                      </a:txBody>
                      <a:tcPr/>
                    </a:tc>
                    <a:extLst>
                      <a:ext uri="{0D108BD9-81ED-4DB2-BD59-A6C34878D82A}">
                        <a16:rowId xmlns:a16="http://schemas.microsoft.com/office/drawing/2014/main" val="3650687603"/>
                      </a:ext>
                    </a:extLst>
                  </a:tr>
                </a:tbl>
              </a:graphicData>
            </a:graphic>
          </p:graphicFrame>
        </mc:Choice>
        <mc:Fallback xmlns="">
          <p:graphicFrame>
            <p:nvGraphicFramePr>
              <p:cNvPr id="37" name="Table 37">
                <a:extLst>
                  <a:ext uri="{FF2B5EF4-FFF2-40B4-BE49-F238E27FC236}">
                    <a16:creationId xmlns:a16="http://schemas.microsoft.com/office/drawing/2014/main" id="{D5D06D67-7C2C-4CAE-A5CB-66F1AEDC9097}"/>
                  </a:ext>
                </a:extLst>
              </p:cNvPr>
              <p:cNvGraphicFramePr>
                <a:graphicFrameLocks noGrp="1"/>
              </p:cNvGraphicFramePr>
              <p:nvPr>
                <p:extLst>
                  <p:ext uri="{D42A27DB-BD31-4B8C-83A1-F6EECF244321}">
                    <p14:modId xmlns:p14="http://schemas.microsoft.com/office/powerpoint/2010/main" val="724520319"/>
                  </p:ext>
                </p:extLst>
              </p:nvPr>
            </p:nvGraphicFramePr>
            <p:xfrm>
              <a:off x="8423037" y="1741487"/>
              <a:ext cx="2295776" cy="3708400"/>
            </p:xfrm>
            <a:graphic>
              <a:graphicData uri="http://schemas.openxmlformats.org/drawingml/2006/table">
                <a:tbl>
                  <a:tblPr firstRow="1" bandRow="1">
                    <a:tableStyleId>{5940675A-B579-460E-94D1-54222C63F5DA}</a:tableStyleId>
                  </a:tblPr>
                  <a:tblGrid>
                    <a:gridCol w="1147888">
                      <a:extLst>
                        <a:ext uri="{9D8B030D-6E8A-4147-A177-3AD203B41FA5}">
                          <a16:colId xmlns:a16="http://schemas.microsoft.com/office/drawing/2014/main" val="1351602846"/>
                        </a:ext>
                      </a:extLst>
                    </a:gridCol>
                    <a:gridCol w="1147888">
                      <a:extLst>
                        <a:ext uri="{9D8B030D-6E8A-4147-A177-3AD203B41FA5}">
                          <a16:colId xmlns:a16="http://schemas.microsoft.com/office/drawing/2014/main" val="1709534412"/>
                        </a:ext>
                      </a:extLst>
                    </a:gridCol>
                  </a:tblGrid>
                  <a:tr h="370840">
                    <a:tc>
                      <a:txBody>
                        <a:bodyPr/>
                        <a:lstStyle/>
                        <a:p>
                          <a:endParaRPr lang="en-US"/>
                        </a:p>
                      </a:txBody>
                      <a:tcPr>
                        <a:blipFill>
                          <a:blip r:embed="rId3"/>
                          <a:stretch>
                            <a:fillRect l="-529" t="-8197" r="-101058" b="-922951"/>
                          </a:stretch>
                        </a:blipFill>
                      </a:tcPr>
                    </a:tc>
                    <a:tc>
                      <a:txBody>
                        <a:bodyPr/>
                        <a:lstStyle/>
                        <a:p>
                          <a:r>
                            <a:rPr lang="en-US" dirty="0"/>
                            <a:t>a</a:t>
                          </a:r>
                        </a:p>
                      </a:txBody>
                      <a:tcPr/>
                    </a:tc>
                    <a:extLst>
                      <a:ext uri="{0D108BD9-81ED-4DB2-BD59-A6C34878D82A}">
                        <a16:rowId xmlns:a16="http://schemas.microsoft.com/office/drawing/2014/main" val="3052049762"/>
                      </a:ext>
                    </a:extLst>
                  </a:tr>
                  <a:tr h="370840">
                    <a:tc>
                      <a:txBody>
                        <a:bodyPr/>
                        <a:lstStyle/>
                        <a:p>
                          <a:endParaRPr lang="en-US"/>
                        </a:p>
                      </a:txBody>
                      <a:tcPr>
                        <a:blipFill>
                          <a:blip r:embed="rId3"/>
                          <a:stretch>
                            <a:fillRect l="-529" t="-108197" r="-101058" b="-822951"/>
                          </a:stretch>
                        </a:blipFill>
                      </a:tcPr>
                    </a:tc>
                    <a:tc>
                      <a:txBody>
                        <a:bodyPr/>
                        <a:lstStyle/>
                        <a:p>
                          <a:r>
                            <a:rPr lang="en-US" dirty="0"/>
                            <a:t>word</a:t>
                          </a:r>
                        </a:p>
                      </a:txBody>
                      <a:tcPr/>
                    </a:tc>
                    <a:extLst>
                      <a:ext uri="{0D108BD9-81ED-4DB2-BD59-A6C34878D82A}">
                        <a16:rowId xmlns:a16="http://schemas.microsoft.com/office/drawing/2014/main" val="1241325652"/>
                      </a:ext>
                    </a:extLst>
                  </a:tr>
                  <a:tr h="370840">
                    <a:tc>
                      <a:txBody>
                        <a:bodyPr/>
                        <a:lstStyle/>
                        <a:p>
                          <a:endParaRPr lang="en-US"/>
                        </a:p>
                      </a:txBody>
                      <a:tcPr>
                        <a:blipFill>
                          <a:blip r:embed="rId3"/>
                          <a:stretch>
                            <a:fillRect l="-529" t="-208197" r="-101058" b="-722951"/>
                          </a:stretch>
                        </a:blipFill>
                      </a:tcPr>
                    </a:tc>
                    <a:tc>
                      <a:txBody>
                        <a:bodyPr/>
                        <a:lstStyle/>
                        <a:p>
                          <a:r>
                            <a:rPr lang="en-US" dirty="0"/>
                            <a:t>of</a:t>
                          </a:r>
                        </a:p>
                      </a:txBody>
                      <a:tcPr/>
                    </a:tc>
                    <a:extLst>
                      <a:ext uri="{0D108BD9-81ED-4DB2-BD59-A6C34878D82A}">
                        <a16:rowId xmlns:a16="http://schemas.microsoft.com/office/drawing/2014/main" val="1351384041"/>
                      </a:ext>
                    </a:extLst>
                  </a:tr>
                  <a:tr h="370840">
                    <a:tc>
                      <a:txBody>
                        <a:bodyPr/>
                        <a:lstStyle/>
                        <a:p>
                          <a:endParaRPr lang="en-US"/>
                        </a:p>
                      </a:txBody>
                      <a:tcPr>
                        <a:blipFill>
                          <a:blip r:embed="rId3"/>
                          <a:stretch>
                            <a:fillRect l="-529" t="-308197" r="-101058" b="-622951"/>
                          </a:stretch>
                        </a:blipFill>
                      </a:tcPr>
                    </a:tc>
                    <a:tc>
                      <a:txBody>
                        <a:bodyPr/>
                        <a:lstStyle/>
                        <a:p>
                          <a:r>
                            <a:rPr lang="en-US" dirty="0"/>
                            <a:t>text</a:t>
                          </a:r>
                        </a:p>
                      </a:txBody>
                      <a:tcPr/>
                    </a:tc>
                    <a:extLst>
                      <a:ext uri="{0D108BD9-81ED-4DB2-BD59-A6C34878D82A}">
                        <a16:rowId xmlns:a16="http://schemas.microsoft.com/office/drawing/2014/main" val="2157328235"/>
                      </a:ext>
                    </a:extLst>
                  </a:tr>
                  <a:tr h="370840">
                    <a:tc>
                      <a:txBody>
                        <a:bodyPr/>
                        <a:lstStyle/>
                        <a:p>
                          <a:endParaRPr lang="en-US"/>
                        </a:p>
                      </a:txBody>
                      <a:tcPr>
                        <a:blipFill>
                          <a:blip r:embed="rId3"/>
                          <a:stretch>
                            <a:fillRect l="-529" t="-408197" r="-101058" b="-522951"/>
                          </a:stretch>
                        </a:blipFill>
                      </a:tcPr>
                    </a:tc>
                    <a:tc>
                      <a:txBody>
                        <a:bodyPr/>
                        <a:lstStyle/>
                        <a:p>
                          <a:r>
                            <a:rPr lang="en-US" dirty="0"/>
                            <a:t>is</a:t>
                          </a:r>
                        </a:p>
                      </a:txBody>
                      <a:tcPr/>
                    </a:tc>
                    <a:extLst>
                      <a:ext uri="{0D108BD9-81ED-4DB2-BD59-A6C34878D82A}">
                        <a16:rowId xmlns:a16="http://schemas.microsoft.com/office/drawing/2014/main" val="317844169"/>
                      </a:ext>
                    </a:extLst>
                  </a:tr>
                  <a:tr h="370840">
                    <a:tc>
                      <a:txBody>
                        <a:bodyPr/>
                        <a:lstStyle/>
                        <a:p>
                          <a:endParaRPr lang="en-US"/>
                        </a:p>
                      </a:txBody>
                      <a:tcPr>
                        <a:blipFill>
                          <a:blip r:embed="rId3"/>
                          <a:stretch>
                            <a:fillRect l="-529" t="-508197" r="-101058" b="-422951"/>
                          </a:stretch>
                        </a:blipFill>
                      </a:tcPr>
                    </a:tc>
                    <a:tc>
                      <a:txBody>
                        <a:bodyPr/>
                        <a:lstStyle/>
                        <a:p>
                          <a:r>
                            <a:rPr lang="en-US" dirty="0"/>
                            <a:t>token</a:t>
                          </a:r>
                        </a:p>
                      </a:txBody>
                      <a:tcPr/>
                    </a:tc>
                    <a:extLst>
                      <a:ext uri="{0D108BD9-81ED-4DB2-BD59-A6C34878D82A}">
                        <a16:rowId xmlns:a16="http://schemas.microsoft.com/office/drawing/2014/main" val="4162516375"/>
                      </a:ext>
                    </a:extLst>
                  </a:tr>
                  <a:tr h="370840">
                    <a:tc>
                      <a:txBody>
                        <a:bodyPr/>
                        <a:lstStyle/>
                        <a:p>
                          <a:endParaRPr lang="en-US"/>
                        </a:p>
                      </a:txBody>
                      <a:tcPr>
                        <a:blipFill>
                          <a:blip r:embed="rId3"/>
                          <a:stretch>
                            <a:fillRect l="-529" t="-608197" r="-101058" b="-322951"/>
                          </a:stretch>
                        </a:blipFill>
                      </a:tcPr>
                    </a:tc>
                    <a:tc>
                      <a:txBody>
                        <a:bodyPr/>
                        <a:lstStyle/>
                        <a:p>
                          <a:r>
                            <a:rPr lang="en-US" dirty="0"/>
                            <a:t>tokens</a:t>
                          </a:r>
                        </a:p>
                      </a:txBody>
                      <a:tcPr/>
                    </a:tc>
                    <a:extLst>
                      <a:ext uri="{0D108BD9-81ED-4DB2-BD59-A6C34878D82A}">
                        <a16:rowId xmlns:a16="http://schemas.microsoft.com/office/drawing/2014/main" val="1689847611"/>
                      </a:ext>
                    </a:extLst>
                  </a:tr>
                  <a:tr h="370840">
                    <a:tc>
                      <a:txBody>
                        <a:bodyPr/>
                        <a:lstStyle/>
                        <a:p>
                          <a:endParaRPr lang="en-US"/>
                        </a:p>
                      </a:txBody>
                      <a:tcPr>
                        <a:blipFill>
                          <a:blip r:embed="rId3"/>
                          <a:stretch>
                            <a:fillRect l="-529" t="-708197" r="-101058" b="-222951"/>
                          </a:stretch>
                        </a:blipFill>
                      </a:tcPr>
                    </a:tc>
                    <a:tc>
                      <a:txBody>
                        <a:bodyPr/>
                        <a:lstStyle/>
                        <a:p>
                          <a:r>
                            <a:rPr lang="en-US" dirty="0"/>
                            <a:t>and</a:t>
                          </a:r>
                        </a:p>
                      </a:txBody>
                      <a:tcPr/>
                    </a:tc>
                    <a:extLst>
                      <a:ext uri="{0D108BD9-81ED-4DB2-BD59-A6C34878D82A}">
                        <a16:rowId xmlns:a16="http://schemas.microsoft.com/office/drawing/2014/main" val="2651747693"/>
                      </a:ext>
                    </a:extLst>
                  </a:tr>
                  <a:tr h="370840">
                    <a:tc>
                      <a:txBody>
                        <a:bodyPr/>
                        <a:lstStyle/>
                        <a:p>
                          <a:endParaRPr lang="en-US"/>
                        </a:p>
                      </a:txBody>
                      <a:tcPr>
                        <a:blipFill>
                          <a:blip r:embed="rId3"/>
                          <a:stretch>
                            <a:fillRect l="-529" t="-808197" r="-101058" b="-122951"/>
                          </a:stretch>
                        </a:blipFill>
                      </a:tcPr>
                    </a:tc>
                    <a:tc>
                      <a:txBody>
                        <a:bodyPr/>
                        <a:lstStyle/>
                        <a:p>
                          <a:r>
                            <a:rPr lang="en-US" dirty="0"/>
                            <a:t>features</a:t>
                          </a:r>
                        </a:p>
                      </a:txBody>
                      <a:tcPr/>
                    </a:tc>
                    <a:extLst>
                      <a:ext uri="{0D108BD9-81ED-4DB2-BD59-A6C34878D82A}">
                        <a16:rowId xmlns:a16="http://schemas.microsoft.com/office/drawing/2014/main" val="2949506125"/>
                      </a:ext>
                    </a:extLst>
                  </a:tr>
                  <a:tr h="370840">
                    <a:tc>
                      <a:txBody>
                        <a:bodyPr/>
                        <a:lstStyle/>
                        <a:p>
                          <a:endParaRPr lang="en-US"/>
                        </a:p>
                      </a:txBody>
                      <a:tcPr>
                        <a:blipFill>
                          <a:blip r:embed="rId3"/>
                          <a:stretch>
                            <a:fillRect l="-529" t="-908197" r="-101058" b="-22951"/>
                          </a:stretch>
                        </a:blipFill>
                      </a:tcPr>
                    </a:tc>
                    <a:tc>
                      <a:txBody>
                        <a:bodyPr/>
                        <a:lstStyle/>
                        <a:p>
                          <a:r>
                            <a:rPr lang="en-US" dirty="0"/>
                            <a:t>few</a:t>
                          </a:r>
                        </a:p>
                      </a:txBody>
                      <a:tcPr/>
                    </a:tc>
                    <a:extLst>
                      <a:ext uri="{0D108BD9-81ED-4DB2-BD59-A6C34878D82A}">
                        <a16:rowId xmlns:a16="http://schemas.microsoft.com/office/drawing/2014/main" val="3650687603"/>
                      </a:ext>
                    </a:extLst>
                  </a:tr>
                </a:tbl>
              </a:graphicData>
            </a:graphic>
          </p:graphicFrame>
        </mc:Fallback>
      </mc:AlternateContent>
      <p:cxnSp>
        <p:nvCxnSpPr>
          <p:cNvPr id="39" name="Straight Connector 38">
            <a:extLst>
              <a:ext uri="{FF2B5EF4-FFF2-40B4-BE49-F238E27FC236}">
                <a16:creationId xmlns:a16="http://schemas.microsoft.com/office/drawing/2014/main" id="{A56D2C36-ABBB-458A-B47A-4A398B105D75}"/>
              </a:ext>
            </a:extLst>
          </p:cNvPr>
          <p:cNvCxnSpPr>
            <a:cxnSpLocks/>
          </p:cNvCxnSpPr>
          <p:nvPr/>
        </p:nvCxnSpPr>
        <p:spPr>
          <a:xfrm flipH="1" flipV="1">
            <a:off x="9570925" y="5565130"/>
            <a:ext cx="419003" cy="5977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80BF528F-C62B-4E4B-95E4-99FD6058921F}"/>
              </a:ext>
            </a:extLst>
          </p:cNvPr>
          <p:cNvSpPr txBox="1"/>
          <p:nvPr/>
        </p:nvSpPr>
        <p:spPr>
          <a:xfrm>
            <a:off x="9570925" y="6162874"/>
            <a:ext cx="1001923" cy="369332"/>
          </a:xfrm>
          <a:prstGeom prst="rect">
            <a:avLst/>
          </a:prstGeom>
          <a:noFill/>
        </p:spPr>
        <p:txBody>
          <a:bodyPr wrap="square" rtlCol="0">
            <a:spAutoFit/>
          </a:bodyPr>
          <a:lstStyle/>
          <a:p>
            <a:r>
              <a:rPr lang="en-US" dirty="0">
                <a:solidFill>
                  <a:schemeClr val="bg1">
                    <a:lumMod val="50000"/>
                  </a:schemeClr>
                </a:solidFill>
              </a:rPr>
              <a:t>Features</a:t>
            </a:r>
          </a:p>
        </p:txBody>
      </p:sp>
      <p:cxnSp>
        <p:nvCxnSpPr>
          <p:cNvPr id="42" name="Straight Connector 41">
            <a:extLst>
              <a:ext uri="{FF2B5EF4-FFF2-40B4-BE49-F238E27FC236}">
                <a16:creationId xmlns:a16="http://schemas.microsoft.com/office/drawing/2014/main" id="{71B7B6A1-D605-49F8-972F-EDF12A7046AB}"/>
              </a:ext>
            </a:extLst>
          </p:cNvPr>
          <p:cNvCxnSpPr>
            <a:cxnSpLocks/>
          </p:cNvCxnSpPr>
          <p:nvPr/>
        </p:nvCxnSpPr>
        <p:spPr>
          <a:xfrm flipH="1" flipV="1">
            <a:off x="8839200" y="1081087"/>
            <a:ext cx="647701" cy="57626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3EBEA767-7A05-4C84-A61A-59277C72AA85}"/>
              </a:ext>
            </a:extLst>
          </p:cNvPr>
          <p:cNvSpPr txBox="1"/>
          <p:nvPr/>
        </p:nvSpPr>
        <p:spPr>
          <a:xfrm>
            <a:off x="7267207" y="695126"/>
            <a:ext cx="3143985" cy="369332"/>
          </a:xfrm>
          <a:prstGeom prst="rect">
            <a:avLst/>
          </a:prstGeom>
          <a:noFill/>
        </p:spPr>
        <p:txBody>
          <a:bodyPr wrap="square" rtlCol="0">
            <a:spAutoFit/>
          </a:bodyPr>
          <a:lstStyle/>
          <a:p>
            <a:r>
              <a:rPr lang="en-US" dirty="0">
                <a:solidFill>
                  <a:schemeClr val="bg1">
                    <a:lumMod val="50000"/>
                  </a:schemeClr>
                </a:solidFill>
              </a:rPr>
              <a:t>One feature per unique token</a:t>
            </a:r>
          </a:p>
        </p:txBody>
      </p:sp>
    </p:spTree>
    <p:extLst>
      <p:ext uri="{BB962C8B-B14F-4D97-AF65-F5344CB8AC3E}">
        <p14:creationId xmlns:p14="http://schemas.microsoft.com/office/powerpoint/2010/main" val="84706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additive="base">
                                        <p:cTn id="17" dur="500" fill="hold"/>
                                        <p:tgtEl>
                                          <p:spTgt spid="16"/>
                                        </p:tgtEl>
                                        <p:attrNameLst>
                                          <p:attrName>ppt_x</p:attrName>
                                        </p:attrNameLst>
                                      </p:cBhvr>
                                      <p:tavLst>
                                        <p:tav tm="0">
                                          <p:val>
                                            <p:strVal val="#ppt_x"/>
                                          </p:val>
                                        </p:tav>
                                        <p:tav tm="100000">
                                          <p:val>
                                            <p:strVal val="#ppt_x"/>
                                          </p:val>
                                        </p:tav>
                                      </p:tavLst>
                                    </p:anim>
                                    <p:anim calcmode="lin" valueType="num">
                                      <p:cBhvr additive="base">
                                        <p:cTn id="18" dur="500" fill="hold"/>
                                        <p:tgtEl>
                                          <p:spTgt spid="16"/>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ppt_x"/>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000"/>
                            </p:stCondLst>
                            <p:childTnLst>
                              <p:par>
                                <p:cTn id="25" presetID="2" presetClass="entr" presetSubtype="4"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500" fill="hold"/>
                                        <p:tgtEl>
                                          <p:spTgt spid="12"/>
                                        </p:tgtEl>
                                        <p:attrNameLst>
                                          <p:attrName>ppt_x</p:attrName>
                                        </p:attrNameLst>
                                      </p:cBhvr>
                                      <p:tavLst>
                                        <p:tav tm="0">
                                          <p:val>
                                            <p:strVal val="#ppt_x"/>
                                          </p:val>
                                        </p:tav>
                                        <p:tav tm="100000">
                                          <p:val>
                                            <p:strVal val="#ppt_x"/>
                                          </p:val>
                                        </p:tav>
                                      </p:tavLst>
                                    </p:anim>
                                    <p:anim calcmode="lin" valueType="num">
                                      <p:cBhvr additive="base">
                                        <p:cTn id="28" dur="500" fill="hold"/>
                                        <p:tgtEl>
                                          <p:spTgt spid="12"/>
                                        </p:tgtEl>
                                        <p:attrNameLst>
                                          <p:attrName>ppt_y</p:attrName>
                                        </p:attrNameLst>
                                      </p:cBhvr>
                                      <p:tavLst>
                                        <p:tav tm="0">
                                          <p:val>
                                            <p:strVal val="1+#ppt_h/2"/>
                                          </p:val>
                                        </p:tav>
                                        <p:tav tm="100000">
                                          <p:val>
                                            <p:strVal val="#ppt_y"/>
                                          </p:val>
                                        </p:tav>
                                      </p:tavLst>
                                    </p:anim>
                                  </p:childTnLst>
                                </p:cTn>
                              </p:par>
                            </p:childTnLst>
                          </p:cTn>
                        </p:par>
                        <p:par>
                          <p:cTn id="29" fill="hold">
                            <p:stCondLst>
                              <p:cond delay="1500"/>
                            </p:stCondLst>
                            <p:childTnLst>
                              <p:par>
                                <p:cTn id="30" presetID="2" presetClass="entr" presetSubtype="4" fill="hold" grpId="0" nodeType="after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fill="hold"/>
                                        <p:tgtEl>
                                          <p:spTgt spid="13"/>
                                        </p:tgtEl>
                                        <p:attrNameLst>
                                          <p:attrName>ppt_x</p:attrName>
                                        </p:attrNameLst>
                                      </p:cBhvr>
                                      <p:tavLst>
                                        <p:tav tm="0">
                                          <p:val>
                                            <p:strVal val="#ppt_x"/>
                                          </p:val>
                                        </p:tav>
                                        <p:tav tm="100000">
                                          <p:val>
                                            <p:strVal val="#ppt_x"/>
                                          </p:val>
                                        </p:tav>
                                      </p:tavLst>
                                    </p:anim>
                                    <p:anim calcmode="lin" valueType="num">
                                      <p:cBhvr additive="base">
                                        <p:cTn id="33" dur="500" fill="hold"/>
                                        <p:tgtEl>
                                          <p:spTgt spid="13"/>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 calcmode="lin" valueType="num">
                                      <p:cBhvr additive="base">
                                        <p:cTn id="40" dur="500" fill="hold"/>
                                        <p:tgtEl>
                                          <p:spTgt spid="17"/>
                                        </p:tgtEl>
                                        <p:attrNameLst>
                                          <p:attrName>ppt_x</p:attrName>
                                        </p:attrNameLst>
                                      </p:cBhvr>
                                      <p:tavLst>
                                        <p:tav tm="0">
                                          <p:val>
                                            <p:strVal val="#ppt_x"/>
                                          </p:val>
                                        </p:tav>
                                        <p:tav tm="100000">
                                          <p:val>
                                            <p:strVal val="#ppt_x"/>
                                          </p:val>
                                        </p:tav>
                                      </p:tavLst>
                                    </p:anim>
                                    <p:anim calcmode="lin" valueType="num">
                                      <p:cBhvr additive="base">
                                        <p:cTn id="41" dur="500" fill="hold"/>
                                        <p:tgtEl>
                                          <p:spTgt spid="17"/>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ppt_x"/>
                                          </p:val>
                                        </p:tav>
                                        <p:tav tm="100000">
                                          <p:val>
                                            <p:strVal val="#ppt_x"/>
                                          </p:val>
                                        </p:tav>
                                      </p:tavLst>
                                    </p:anim>
                                    <p:anim calcmode="lin" valueType="num">
                                      <p:cBhvr additive="base">
                                        <p:cTn id="45" dur="500" fill="hold"/>
                                        <p:tgtEl>
                                          <p:spTgt spid="15"/>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 calcmode="lin" valueType="num">
                                      <p:cBhvr additive="base">
                                        <p:cTn id="52" dur="500" fill="hold"/>
                                        <p:tgtEl>
                                          <p:spTgt spid="19"/>
                                        </p:tgtEl>
                                        <p:attrNameLst>
                                          <p:attrName>ppt_x</p:attrName>
                                        </p:attrNameLst>
                                      </p:cBhvr>
                                      <p:tavLst>
                                        <p:tav tm="0">
                                          <p:val>
                                            <p:strVal val="#ppt_x"/>
                                          </p:val>
                                        </p:tav>
                                        <p:tav tm="100000">
                                          <p:val>
                                            <p:strVal val="#ppt_x"/>
                                          </p:val>
                                        </p:tav>
                                      </p:tavLst>
                                    </p:anim>
                                    <p:anim calcmode="lin" valueType="num">
                                      <p:cBhvr additive="base">
                                        <p:cTn id="53" dur="500" fill="hold"/>
                                        <p:tgtEl>
                                          <p:spTgt spid="19"/>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 calcmode="lin" valueType="num">
                                      <p:cBhvr additive="base">
                                        <p:cTn id="56" dur="500" fill="hold"/>
                                        <p:tgtEl>
                                          <p:spTgt spid="22"/>
                                        </p:tgtEl>
                                        <p:attrNameLst>
                                          <p:attrName>ppt_x</p:attrName>
                                        </p:attrNameLst>
                                      </p:cBhvr>
                                      <p:tavLst>
                                        <p:tav tm="0">
                                          <p:val>
                                            <p:strVal val="#ppt_x"/>
                                          </p:val>
                                        </p:tav>
                                        <p:tav tm="100000">
                                          <p:val>
                                            <p:strVal val="#ppt_x"/>
                                          </p:val>
                                        </p:tav>
                                      </p:tavLst>
                                    </p:anim>
                                    <p:anim calcmode="lin" valueType="num">
                                      <p:cBhvr additive="base">
                                        <p:cTn id="57" dur="500" fill="hold"/>
                                        <p:tgtEl>
                                          <p:spTgt spid="22"/>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fill="hold"/>
                                        <p:tgtEl>
                                          <p:spTgt spid="24"/>
                                        </p:tgtEl>
                                        <p:attrNameLst>
                                          <p:attrName>ppt_x</p:attrName>
                                        </p:attrNameLst>
                                      </p:cBhvr>
                                      <p:tavLst>
                                        <p:tav tm="0">
                                          <p:val>
                                            <p:strVal val="#ppt_x"/>
                                          </p:val>
                                        </p:tav>
                                        <p:tav tm="100000">
                                          <p:val>
                                            <p:strVal val="#ppt_x"/>
                                          </p:val>
                                        </p:tav>
                                      </p:tavLst>
                                    </p:anim>
                                    <p:anim calcmode="lin" valueType="num">
                                      <p:cBhvr additive="base">
                                        <p:cTn id="61" dur="500" fill="hold"/>
                                        <p:tgtEl>
                                          <p:spTgt spid="24"/>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 calcmode="lin" valueType="num">
                                      <p:cBhvr additive="base">
                                        <p:cTn id="64" dur="500" fill="hold"/>
                                        <p:tgtEl>
                                          <p:spTgt spid="21"/>
                                        </p:tgtEl>
                                        <p:attrNameLst>
                                          <p:attrName>ppt_x</p:attrName>
                                        </p:attrNameLst>
                                      </p:cBhvr>
                                      <p:tavLst>
                                        <p:tav tm="0">
                                          <p:val>
                                            <p:strVal val="#ppt_x"/>
                                          </p:val>
                                        </p:tav>
                                        <p:tav tm="100000">
                                          <p:val>
                                            <p:strVal val="#ppt_x"/>
                                          </p:val>
                                        </p:tav>
                                      </p:tavLst>
                                    </p:anim>
                                    <p:anim calcmode="lin" valueType="num">
                                      <p:cBhvr additive="base">
                                        <p:cTn id="65" dur="500" fill="hold"/>
                                        <p:tgtEl>
                                          <p:spTgt spid="21"/>
                                        </p:tgtEl>
                                        <p:attrNameLst>
                                          <p:attrName>ppt_y</p:attrName>
                                        </p:attrNameLst>
                                      </p:cBhvr>
                                      <p:tavLst>
                                        <p:tav tm="0">
                                          <p:val>
                                            <p:strVal val="1+#ppt_h/2"/>
                                          </p:val>
                                        </p:tav>
                                        <p:tav tm="100000">
                                          <p:val>
                                            <p:strVal val="#ppt_y"/>
                                          </p:val>
                                        </p:tav>
                                      </p:tavLst>
                                    </p:anim>
                                  </p:childTnLst>
                                </p:cTn>
                              </p:par>
                            </p:childTnLst>
                          </p:cTn>
                        </p:par>
                        <p:par>
                          <p:cTn id="66" fill="hold">
                            <p:stCondLst>
                              <p:cond delay="2000"/>
                            </p:stCondLst>
                            <p:childTnLst>
                              <p:par>
                                <p:cTn id="67" presetID="2" presetClass="entr" presetSubtype="4"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childTnLst>
                          </p:cTn>
                        </p:par>
                        <p:par>
                          <p:cTn id="71" fill="hold">
                            <p:stCondLst>
                              <p:cond delay="2500"/>
                            </p:stCondLst>
                            <p:childTnLst>
                              <p:par>
                                <p:cTn id="72" presetID="2" presetClass="entr" presetSubtype="4" fill="hold" grpId="0" nodeType="afterEffect">
                                  <p:stCondLst>
                                    <p:cond delay="0"/>
                                  </p:stCondLst>
                                  <p:childTnLst>
                                    <p:set>
                                      <p:cBhvr>
                                        <p:cTn id="73" dur="1" fill="hold">
                                          <p:stCondLst>
                                            <p:cond delay="0"/>
                                          </p:stCondLst>
                                        </p:cTn>
                                        <p:tgtEl>
                                          <p:spTgt spid="23"/>
                                        </p:tgtEl>
                                        <p:attrNameLst>
                                          <p:attrName>style.visibility</p:attrName>
                                        </p:attrNameLst>
                                      </p:cBhvr>
                                      <p:to>
                                        <p:strVal val="visible"/>
                                      </p:to>
                                    </p:set>
                                    <p:anim calcmode="lin" valueType="num">
                                      <p:cBhvr additive="base">
                                        <p:cTn id="74" dur="500" fill="hold"/>
                                        <p:tgtEl>
                                          <p:spTgt spid="23"/>
                                        </p:tgtEl>
                                        <p:attrNameLst>
                                          <p:attrName>ppt_x</p:attrName>
                                        </p:attrNameLst>
                                      </p:cBhvr>
                                      <p:tavLst>
                                        <p:tav tm="0">
                                          <p:val>
                                            <p:strVal val="#ppt_x"/>
                                          </p:val>
                                        </p:tav>
                                        <p:tav tm="100000">
                                          <p:val>
                                            <p:strVal val="#ppt_x"/>
                                          </p:val>
                                        </p:tav>
                                      </p:tavLst>
                                    </p:anim>
                                    <p:anim calcmode="lin" valueType="num">
                                      <p:cBhvr additive="base">
                                        <p:cTn id="75" dur="500" fill="hold"/>
                                        <p:tgtEl>
                                          <p:spTgt spid="23"/>
                                        </p:tgtEl>
                                        <p:attrNameLst>
                                          <p:attrName>ppt_y</p:attrName>
                                        </p:attrNameLst>
                                      </p:cBhvr>
                                      <p:tavLst>
                                        <p:tav tm="0">
                                          <p:val>
                                            <p:strVal val="1+#ppt_h/2"/>
                                          </p:val>
                                        </p:tav>
                                        <p:tav tm="100000">
                                          <p:val>
                                            <p:strVal val="#ppt_y"/>
                                          </p:val>
                                        </p:tav>
                                      </p:tavLst>
                                    </p:anim>
                                  </p:childTnLst>
                                </p:cTn>
                              </p:par>
                            </p:childTnLst>
                          </p:cTn>
                        </p:par>
                        <p:par>
                          <p:cTn id="76" fill="hold">
                            <p:stCondLst>
                              <p:cond delay="3000"/>
                            </p:stCondLst>
                            <p:childTnLst>
                              <p:par>
                                <p:cTn id="77" presetID="2" presetClass="entr" presetSubtype="4"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childTnLst>
                          </p:cTn>
                        </p:par>
                        <p:par>
                          <p:cTn id="85" fill="hold">
                            <p:stCondLst>
                              <p:cond delay="3500"/>
                            </p:stCondLst>
                            <p:childTnLst>
                              <p:par>
                                <p:cTn id="86" presetID="2" presetClass="entr" presetSubtype="4" fill="hold" grpId="0" nodeType="afterEffect">
                                  <p:stCondLst>
                                    <p:cond delay="0"/>
                                  </p:stCondLst>
                                  <p:childTnLst>
                                    <p:set>
                                      <p:cBhvr>
                                        <p:cTn id="87" dur="1" fill="hold">
                                          <p:stCondLst>
                                            <p:cond delay="0"/>
                                          </p:stCondLst>
                                        </p:cTn>
                                        <p:tgtEl>
                                          <p:spTgt spid="27"/>
                                        </p:tgtEl>
                                        <p:attrNameLst>
                                          <p:attrName>style.visibility</p:attrName>
                                        </p:attrNameLst>
                                      </p:cBhvr>
                                      <p:to>
                                        <p:strVal val="visible"/>
                                      </p:to>
                                    </p:set>
                                    <p:anim calcmode="lin" valueType="num">
                                      <p:cBhvr additive="base">
                                        <p:cTn id="88" dur="500" fill="hold"/>
                                        <p:tgtEl>
                                          <p:spTgt spid="27"/>
                                        </p:tgtEl>
                                        <p:attrNameLst>
                                          <p:attrName>ppt_x</p:attrName>
                                        </p:attrNameLst>
                                      </p:cBhvr>
                                      <p:tavLst>
                                        <p:tav tm="0">
                                          <p:val>
                                            <p:strVal val="#ppt_x"/>
                                          </p:val>
                                        </p:tav>
                                        <p:tav tm="100000">
                                          <p:val>
                                            <p:strVal val="#ppt_x"/>
                                          </p:val>
                                        </p:tav>
                                      </p:tavLst>
                                    </p:anim>
                                    <p:anim calcmode="lin" valueType="num">
                                      <p:cBhvr additive="base">
                                        <p:cTn id="89" dur="500" fill="hold"/>
                                        <p:tgtEl>
                                          <p:spTgt spid="27"/>
                                        </p:tgtEl>
                                        <p:attrNameLst>
                                          <p:attrName>ppt_y</p:attrName>
                                        </p:attrNameLst>
                                      </p:cBhvr>
                                      <p:tavLst>
                                        <p:tav tm="0">
                                          <p:val>
                                            <p:strVal val="1+#ppt_h/2"/>
                                          </p:val>
                                        </p:tav>
                                        <p:tav tm="100000">
                                          <p:val>
                                            <p:strVal val="#ppt_y"/>
                                          </p:val>
                                        </p:tav>
                                      </p:tavLst>
                                    </p:anim>
                                  </p:childTnLst>
                                </p:cTn>
                              </p:par>
                              <p:par>
                                <p:cTn id="90" presetID="2" presetClass="entr" presetSubtype="4" fill="hold" nodeType="withEffect">
                                  <p:stCondLst>
                                    <p:cond delay="0"/>
                                  </p:stCondLst>
                                  <p:childTnLst>
                                    <p:set>
                                      <p:cBhvr>
                                        <p:cTn id="91" dur="1" fill="hold">
                                          <p:stCondLst>
                                            <p:cond delay="0"/>
                                          </p:stCondLst>
                                        </p:cTn>
                                        <p:tgtEl>
                                          <p:spTgt spid="28"/>
                                        </p:tgtEl>
                                        <p:attrNameLst>
                                          <p:attrName>style.visibility</p:attrName>
                                        </p:attrNameLst>
                                      </p:cBhvr>
                                      <p:to>
                                        <p:strVal val="visible"/>
                                      </p:to>
                                    </p:set>
                                    <p:anim calcmode="lin" valueType="num">
                                      <p:cBhvr additive="base">
                                        <p:cTn id="92" dur="500" fill="hold"/>
                                        <p:tgtEl>
                                          <p:spTgt spid="28"/>
                                        </p:tgtEl>
                                        <p:attrNameLst>
                                          <p:attrName>ppt_x</p:attrName>
                                        </p:attrNameLst>
                                      </p:cBhvr>
                                      <p:tavLst>
                                        <p:tav tm="0">
                                          <p:val>
                                            <p:strVal val="#ppt_x"/>
                                          </p:val>
                                        </p:tav>
                                        <p:tav tm="100000">
                                          <p:val>
                                            <p:strVal val="#ppt_x"/>
                                          </p:val>
                                        </p:tav>
                                      </p:tavLst>
                                    </p:anim>
                                    <p:anim calcmode="lin" valueType="num">
                                      <p:cBhvr additive="base">
                                        <p:cTn id="93" dur="500" fill="hold"/>
                                        <p:tgtEl>
                                          <p:spTgt spid="28"/>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29"/>
                                        </p:tgtEl>
                                        <p:attrNameLst>
                                          <p:attrName>style.visibility</p:attrName>
                                        </p:attrNameLst>
                                      </p:cBhvr>
                                      <p:to>
                                        <p:strVal val="visible"/>
                                      </p:to>
                                    </p:set>
                                    <p:anim calcmode="lin" valueType="num">
                                      <p:cBhvr additive="base">
                                        <p:cTn id="96" dur="500" fill="hold"/>
                                        <p:tgtEl>
                                          <p:spTgt spid="29"/>
                                        </p:tgtEl>
                                        <p:attrNameLst>
                                          <p:attrName>ppt_x</p:attrName>
                                        </p:attrNameLst>
                                      </p:cBhvr>
                                      <p:tavLst>
                                        <p:tav tm="0">
                                          <p:val>
                                            <p:strVal val="#ppt_x"/>
                                          </p:val>
                                        </p:tav>
                                        <p:tav tm="100000">
                                          <p:val>
                                            <p:strVal val="#ppt_x"/>
                                          </p:val>
                                        </p:tav>
                                      </p:tavLst>
                                    </p:anim>
                                    <p:anim calcmode="lin" valueType="num">
                                      <p:cBhvr additive="base">
                                        <p:cTn id="9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grpId="0" nodeType="clickEffect">
                                  <p:stCondLst>
                                    <p:cond delay="0"/>
                                  </p:stCondLst>
                                  <p:childTnLst>
                                    <p:set>
                                      <p:cBhvr>
                                        <p:cTn id="101" dur="1" fill="hold">
                                          <p:stCondLst>
                                            <p:cond delay="0"/>
                                          </p:stCondLst>
                                        </p:cTn>
                                        <p:tgtEl>
                                          <p:spTgt spid="35"/>
                                        </p:tgtEl>
                                        <p:attrNameLst>
                                          <p:attrName>style.visibility</p:attrName>
                                        </p:attrNameLst>
                                      </p:cBhvr>
                                      <p:to>
                                        <p:strVal val="visible"/>
                                      </p:to>
                                    </p:set>
                                    <p:anim calcmode="lin" valueType="num">
                                      <p:cBhvr additive="base">
                                        <p:cTn id="102" dur="500" fill="hold"/>
                                        <p:tgtEl>
                                          <p:spTgt spid="35"/>
                                        </p:tgtEl>
                                        <p:attrNameLst>
                                          <p:attrName>ppt_x</p:attrName>
                                        </p:attrNameLst>
                                      </p:cBhvr>
                                      <p:tavLst>
                                        <p:tav tm="0">
                                          <p:val>
                                            <p:strVal val="#ppt_x"/>
                                          </p:val>
                                        </p:tav>
                                        <p:tav tm="100000">
                                          <p:val>
                                            <p:strVal val="#ppt_x"/>
                                          </p:val>
                                        </p:tav>
                                      </p:tavLst>
                                    </p:anim>
                                    <p:anim calcmode="lin" valueType="num">
                                      <p:cBhvr additive="base">
                                        <p:cTn id="103" dur="500" fill="hold"/>
                                        <p:tgtEl>
                                          <p:spTgt spid="35"/>
                                        </p:tgtEl>
                                        <p:attrNameLst>
                                          <p:attrName>ppt_y</p:attrName>
                                        </p:attrNameLst>
                                      </p:cBhvr>
                                      <p:tavLst>
                                        <p:tav tm="0">
                                          <p:val>
                                            <p:strVal val="1+#ppt_h/2"/>
                                          </p:val>
                                        </p:tav>
                                        <p:tav tm="100000">
                                          <p:val>
                                            <p:strVal val="#ppt_y"/>
                                          </p:val>
                                        </p:tav>
                                      </p:tavLst>
                                    </p:anim>
                                  </p:childTnLst>
                                </p:cTn>
                              </p:par>
                              <p:par>
                                <p:cTn id="104" presetID="2" presetClass="entr" presetSubtype="4" fill="hold" nodeType="withEffect">
                                  <p:stCondLst>
                                    <p:cond delay="0"/>
                                  </p:stCondLst>
                                  <p:childTnLst>
                                    <p:set>
                                      <p:cBhvr>
                                        <p:cTn id="105" dur="1" fill="hold">
                                          <p:stCondLst>
                                            <p:cond delay="0"/>
                                          </p:stCondLst>
                                        </p:cTn>
                                        <p:tgtEl>
                                          <p:spTgt spid="34"/>
                                        </p:tgtEl>
                                        <p:attrNameLst>
                                          <p:attrName>style.visibility</p:attrName>
                                        </p:attrNameLst>
                                      </p:cBhvr>
                                      <p:to>
                                        <p:strVal val="visible"/>
                                      </p:to>
                                    </p:set>
                                    <p:anim calcmode="lin" valueType="num">
                                      <p:cBhvr additive="base">
                                        <p:cTn id="106" dur="500" fill="hold"/>
                                        <p:tgtEl>
                                          <p:spTgt spid="34"/>
                                        </p:tgtEl>
                                        <p:attrNameLst>
                                          <p:attrName>ppt_x</p:attrName>
                                        </p:attrNameLst>
                                      </p:cBhvr>
                                      <p:tavLst>
                                        <p:tav tm="0">
                                          <p:val>
                                            <p:strVal val="#ppt_x"/>
                                          </p:val>
                                        </p:tav>
                                        <p:tav tm="100000">
                                          <p:val>
                                            <p:strVal val="#ppt_x"/>
                                          </p:val>
                                        </p:tav>
                                      </p:tavLst>
                                    </p:anim>
                                    <p:anim calcmode="lin" valueType="num">
                                      <p:cBhvr additive="base">
                                        <p:cTn id="107"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nodeType="clickEffect">
                                  <p:stCondLst>
                                    <p:cond delay="0"/>
                                  </p:stCondLst>
                                  <p:childTnLst>
                                    <p:set>
                                      <p:cBhvr>
                                        <p:cTn id="111" dur="1" fill="hold">
                                          <p:stCondLst>
                                            <p:cond delay="0"/>
                                          </p:stCondLst>
                                        </p:cTn>
                                        <p:tgtEl>
                                          <p:spTgt spid="37"/>
                                        </p:tgtEl>
                                        <p:attrNameLst>
                                          <p:attrName>style.visibility</p:attrName>
                                        </p:attrNameLst>
                                      </p:cBhvr>
                                      <p:to>
                                        <p:strVal val="visible"/>
                                      </p:to>
                                    </p:set>
                                    <p:anim calcmode="lin" valueType="num">
                                      <p:cBhvr additive="base">
                                        <p:cTn id="112" dur="500" fill="hold"/>
                                        <p:tgtEl>
                                          <p:spTgt spid="37"/>
                                        </p:tgtEl>
                                        <p:attrNameLst>
                                          <p:attrName>ppt_x</p:attrName>
                                        </p:attrNameLst>
                                      </p:cBhvr>
                                      <p:tavLst>
                                        <p:tav tm="0">
                                          <p:val>
                                            <p:strVal val="#ppt_x"/>
                                          </p:val>
                                        </p:tav>
                                        <p:tav tm="100000">
                                          <p:val>
                                            <p:strVal val="#ppt_x"/>
                                          </p:val>
                                        </p:tav>
                                      </p:tavLst>
                                    </p:anim>
                                    <p:anim calcmode="lin" valueType="num">
                                      <p:cBhvr additive="base">
                                        <p:cTn id="113" dur="500" fill="hold"/>
                                        <p:tgtEl>
                                          <p:spTgt spid="37"/>
                                        </p:tgtEl>
                                        <p:attrNameLst>
                                          <p:attrName>ppt_y</p:attrName>
                                        </p:attrNameLst>
                                      </p:cBhvr>
                                      <p:tavLst>
                                        <p:tav tm="0">
                                          <p:val>
                                            <p:strVal val="1+#ppt_h/2"/>
                                          </p:val>
                                        </p:tav>
                                        <p:tav tm="100000">
                                          <p:val>
                                            <p:strVal val="#ppt_y"/>
                                          </p:val>
                                        </p:tav>
                                      </p:tavLst>
                                    </p:anim>
                                  </p:childTnLst>
                                </p:cTn>
                              </p:par>
                              <p:par>
                                <p:cTn id="114" presetID="2" presetClass="entr" presetSubtype="4" fill="hold" nodeType="withEffect">
                                  <p:stCondLst>
                                    <p:cond delay="0"/>
                                  </p:stCondLst>
                                  <p:childTnLst>
                                    <p:set>
                                      <p:cBhvr>
                                        <p:cTn id="115" dur="1" fill="hold">
                                          <p:stCondLst>
                                            <p:cond delay="0"/>
                                          </p:stCondLst>
                                        </p:cTn>
                                        <p:tgtEl>
                                          <p:spTgt spid="39"/>
                                        </p:tgtEl>
                                        <p:attrNameLst>
                                          <p:attrName>style.visibility</p:attrName>
                                        </p:attrNameLst>
                                      </p:cBhvr>
                                      <p:to>
                                        <p:strVal val="visible"/>
                                      </p:to>
                                    </p:set>
                                    <p:anim calcmode="lin" valueType="num">
                                      <p:cBhvr additive="base">
                                        <p:cTn id="116" dur="500" fill="hold"/>
                                        <p:tgtEl>
                                          <p:spTgt spid="39"/>
                                        </p:tgtEl>
                                        <p:attrNameLst>
                                          <p:attrName>ppt_x</p:attrName>
                                        </p:attrNameLst>
                                      </p:cBhvr>
                                      <p:tavLst>
                                        <p:tav tm="0">
                                          <p:val>
                                            <p:strVal val="#ppt_x"/>
                                          </p:val>
                                        </p:tav>
                                        <p:tav tm="100000">
                                          <p:val>
                                            <p:strVal val="#ppt_x"/>
                                          </p:val>
                                        </p:tav>
                                      </p:tavLst>
                                    </p:anim>
                                    <p:anim calcmode="lin" valueType="num">
                                      <p:cBhvr additive="base">
                                        <p:cTn id="117" dur="500" fill="hold"/>
                                        <p:tgtEl>
                                          <p:spTgt spid="39"/>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40"/>
                                        </p:tgtEl>
                                        <p:attrNameLst>
                                          <p:attrName>style.visibility</p:attrName>
                                        </p:attrNameLst>
                                      </p:cBhvr>
                                      <p:to>
                                        <p:strVal val="visible"/>
                                      </p:to>
                                    </p:set>
                                    <p:anim calcmode="lin" valueType="num">
                                      <p:cBhvr additive="base">
                                        <p:cTn id="120" dur="500" fill="hold"/>
                                        <p:tgtEl>
                                          <p:spTgt spid="40"/>
                                        </p:tgtEl>
                                        <p:attrNameLst>
                                          <p:attrName>ppt_x</p:attrName>
                                        </p:attrNameLst>
                                      </p:cBhvr>
                                      <p:tavLst>
                                        <p:tav tm="0">
                                          <p:val>
                                            <p:strVal val="#ppt_x"/>
                                          </p:val>
                                        </p:tav>
                                        <p:tav tm="100000">
                                          <p:val>
                                            <p:strVal val="#ppt_x"/>
                                          </p:val>
                                        </p:tav>
                                      </p:tavLst>
                                    </p:anim>
                                    <p:anim calcmode="lin" valueType="num">
                                      <p:cBhvr additive="base">
                                        <p:cTn id="121"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nodeType="clickEffect">
                                  <p:stCondLst>
                                    <p:cond delay="0"/>
                                  </p:stCondLst>
                                  <p:childTnLst>
                                    <p:set>
                                      <p:cBhvr>
                                        <p:cTn id="125" dur="1" fill="hold">
                                          <p:stCondLst>
                                            <p:cond delay="0"/>
                                          </p:stCondLst>
                                        </p:cTn>
                                        <p:tgtEl>
                                          <p:spTgt spid="42"/>
                                        </p:tgtEl>
                                        <p:attrNameLst>
                                          <p:attrName>style.visibility</p:attrName>
                                        </p:attrNameLst>
                                      </p:cBhvr>
                                      <p:to>
                                        <p:strVal val="visible"/>
                                      </p:to>
                                    </p:set>
                                    <p:anim calcmode="lin" valueType="num">
                                      <p:cBhvr additive="base">
                                        <p:cTn id="126" dur="500" fill="hold"/>
                                        <p:tgtEl>
                                          <p:spTgt spid="42"/>
                                        </p:tgtEl>
                                        <p:attrNameLst>
                                          <p:attrName>ppt_x</p:attrName>
                                        </p:attrNameLst>
                                      </p:cBhvr>
                                      <p:tavLst>
                                        <p:tav tm="0">
                                          <p:val>
                                            <p:strVal val="#ppt_x"/>
                                          </p:val>
                                        </p:tav>
                                        <p:tav tm="100000">
                                          <p:val>
                                            <p:strVal val="#ppt_x"/>
                                          </p:val>
                                        </p:tav>
                                      </p:tavLst>
                                    </p:anim>
                                    <p:anim calcmode="lin" valueType="num">
                                      <p:cBhvr additive="base">
                                        <p:cTn id="127" dur="500" fill="hold"/>
                                        <p:tgtEl>
                                          <p:spTgt spid="42"/>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additive="base">
                                        <p:cTn id="130" dur="500" fill="hold"/>
                                        <p:tgtEl>
                                          <p:spTgt spid="43"/>
                                        </p:tgtEl>
                                        <p:attrNameLst>
                                          <p:attrName>ppt_x</p:attrName>
                                        </p:attrNameLst>
                                      </p:cBhvr>
                                      <p:tavLst>
                                        <p:tav tm="0">
                                          <p:val>
                                            <p:strVal val="#ppt_x"/>
                                          </p:val>
                                        </p:tav>
                                        <p:tav tm="100000">
                                          <p:val>
                                            <p:strVal val="#ppt_x"/>
                                          </p:val>
                                        </p:tav>
                                      </p:tavLst>
                                    </p:anim>
                                    <p:anim calcmode="lin" valueType="num">
                                      <p:cBhvr additive="base">
                                        <p:cTn id="131"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animBg="1"/>
      <p:bldP spid="29" grpId="0"/>
      <p:bldP spid="35" grpId="0"/>
      <p:bldP spid="40" grpId="0"/>
      <p:bldP spid="4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0CA3B-1D78-4F39-A8CA-274E19944D17}"/>
              </a:ext>
            </a:extLst>
          </p:cNvPr>
          <p:cNvSpPr>
            <a:spLocks noGrp="1"/>
          </p:cNvSpPr>
          <p:nvPr>
            <p:ph type="title"/>
          </p:nvPr>
        </p:nvSpPr>
        <p:spPr>
          <a:xfrm>
            <a:off x="923675" y="103821"/>
            <a:ext cx="10515600" cy="610355"/>
          </a:xfrm>
        </p:spPr>
        <p:txBody>
          <a:bodyPr>
            <a:normAutofit fontScale="90000"/>
          </a:bodyPr>
          <a:lstStyle/>
          <a:p>
            <a:r>
              <a:rPr lang="en-US" dirty="0"/>
              <a:t>Bag of Words: Example</a:t>
            </a:r>
          </a:p>
        </p:txBody>
      </p:sp>
      <p:sp>
        <p:nvSpPr>
          <p:cNvPr id="4" name="TextBox 3">
            <a:extLst>
              <a:ext uri="{FF2B5EF4-FFF2-40B4-BE49-F238E27FC236}">
                <a16:creationId xmlns:a16="http://schemas.microsoft.com/office/drawing/2014/main" id="{532FD5E3-D244-4C14-A071-6FDC7AA43D90}"/>
              </a:ext>
            </a:extLst>
          </p:cNvPr>
          <p:cNvSpPr txBox="1"/>
          <p:nvPr/>
        </p:nvSpPr>
        <p:spPr>
          <a:xfrm>
            <a:off x="666750" y="2828835"/>
            <a:ext cx="2160015" cy="1200329"/>
          </a:xfrm>
          <a:prstGeom prst="rect">
            <a:avLst/>
          </a:prstGeom>
          <a:noFill/>
        </p:spPr>
        <p:txBody>
          <a:bodyPr wrap="none" rtlCol="0">
            <a:spAutoFit/>
          </a:bodyPr>
          <a:lstStyle/>
          <a:p>
            <a:r>
              <a:rPr lang="en-US" dirty="0"/>
              <a:t>A word of text.</a:t>
            </a:r>
          </a:p>
          <a:p>
            <a:r>
              <a:rPr lang="en-US" dirty="0"/>
              <a:t>A word is a token.</a:t>
            </a:r>
          </a:p>
          <a:p>
            <a:r>
              <a:rPr lang="en-US" dirty="0"/>
              <a:t>Tokens and features.</a:t>
            </a:r>
          </a:p>
          <a:p>
            <a:r>
              <a:rPr lang="en-US" dirty="0"/>
              <a:t>Few features of text.</a:t>
            </a:r>
          </a:p>
        </p:txBody>
      </p:sp>
      <p:sp>
        <p:nvSpPr>
          <p:cNvPr id="8" name="TextBox 7">
            <a:extLst>
              <a:ext uri="{FF2B5EF4-FFF2-40B4-BE49-F238E27FC236}">
                <a16:creationId xmlns:a16="http://schemas.microsoft.com/office/drawing/2014/main" id="{4DC0A0D0-BDC2-4B0D-A17D-F15158B94D70}"/>
              </a:ext>
            </a:extLst>
          </p:cNvPr>
          <p:cNvSpPr txBox="1"/>
          <p:nvPr/>
        </p:nvSpPr>
        <p:spPr>
          <a:xfrm>
            <a:off x="118202" y="2828835"/>
            <a:ext cx="548548" cy="1200329"/>
          </a:xfrm>
          <a:prstGeom prst="rect">
            <a:avLst/>
          </a:prstGeom>
          <a:noFill/>
        </p:spPr>
        <p:txBody>
          <a:bodyPr wrap="none" rtlCol="0">
            <a:spAutoFit/>
          </a:bodyPr>
          <a:lstStyle/>
          <a:p>
            <a:r>
              <a:rPr lang="en-US" dirty="0">
                <a:solidFill>
                  <a:schemeClr val="bg1">
                    <a:lumMod val="50000"/>
                  </a:schemeClr>
                </a:solidFill>
              </a:rPr>
              <a:t>m1:</a:t>
            </a:r>
          </a:p>
          <a:p>
            <a:r>
              <a:rPr lang="en-US" dirty="0">
                <a:solidFill>
                  <a:schemeClr val="bg1">
                    <a:lumMod val="50000"/>
                  </a:schemeClr>
                </a:solidFill>
              </a:rPr>
              <a:t>m2:</a:t>
            </a:r>
          </a:p>
          <a:p>
            <a:r>
              <a:rPr lang="en-US" dirty="0">
                <a:solidFill>
                  <a:schemeClr val="bg1">
                    <a:lumMod val="50000"/>
                  </a:schemeClr>
                </a:solidFill>
              </a:rPr>
              <a:t>m3:</a:t>
            </a:r>
          </a:p>
          <a:p>
            <a:r>
              <a:rPr lang="en-US" dirty="0">
                <a:solidFill>
                  <a:schemeClr val="bg1">
                    <a:lumMod val="50000"/>
                  </a:schemeClr>
                </a:solidFill>
              </a:rPr>
              <a:t>m4:</a:t>
            </a:r>
          </a:p>
        </p:txBody>
      </p:sp>
      <mc:AlternateContent xmlns:mc="http://schemas.openxmlformats.org/markup-compatibility/2006" xmlns:a14="http://schemas.microsoft.com/office/drawing/2010/main">
        <mc:Choice Requires="a14">
          <p:graphicFrame>
            <p:nvGraphicFramePr>
              <p:cNvPr id="37" name="Table 37">
                <a:extLst>
                  <a:ext uri="{FF2B5EF4-FFF2-40B4-BE49-F238E27FC236}">
                    <a16:creationId xmlns:a16="http://schemas.microsoft.com/office/drawing/2014/main" id="{D5D06D67-7C2C-4CAE-A5CB-66F1AEDC9097}"/>
                  </a:ext>
                </a:extLst>
              </p:cNvPr>
              <p:cNvGraphicFramePr>
                <a:graphicFrameLocks noGrp="1"/>
              </p:cNvGraphicFramePr>
              <p:nvPr>
                <p:extLst>
                  <p:ext uri="{D42A27DB-BD31-4B8C-83A1-F6EECF244321}">
                    <p14:modId xmlns:p14="http://schemas.microsoft.com/office/powerpoint/2010/main" val="81846116"/>
                  </p:ext>
                </p:extLst>
              </p:nvPr>
            </p:nvGraphicFramePr>
            <p:xfrm>
              <a:off x="3003838" y="1574799"/>
              <a:ext cx="2295776" cy="3708400"/>
            </p:xfrm>
            <a:graphic>
              <a:graphicData uri="http://schemas.openxmlformats.org/drawingml/2006/table">
                <a:tbl>
                  <a:tblPr firstRow="1" bandRow="1">
                    <a:tableStyleId>{5940675A-B579-460E-94D1-54222C63F5DA}</a:tableStyleId>
                  </a:tblPr>
                  <a:tblGrid>
                    <a:gridCol w="1147888">
                      <a:extLst>
                        <a:ext uri="{9D8B030D-6E8A-4147-A177-3AD203B41FA5}">
                          <a16:colId xmlns:a16="http://schemas.microsoft.com/office/drawing/2014/main" val="1351602846"/>
                        </a:ext>
                      </a:extLst>
                    </a:gridCol>
                    <a:gridCol w="1147888">
                      <a:extLst>
                        <a:ext uri="{9D8B030D-6E8A-4147-A177-3AD203B41FA5}">
                          <a16:colId xmlns:a16="http://schemas.microsoft.com/office/drawing/2014/main" val="170953441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tc>
                      <a:txBody>
                        <a:bodyPr/>
                        <a:lstStyle/>
                        <a:p>
                          <a:r>
                            <a:rPr lang="en-US" dirty="0"/>
                            <a:t>a</a:t>
                          </a:r>
                        </a:p>
                      </a:txBody>
                      <a:tcPr/>
                    </a:tc>
                    <a:extLst>
                      <a:ext uri="{0D108BD9-81ED-4DB2-BD59-A6C34878D82A}">
                        <a16:rowId xmlns:a16="http://schemas.microsoft.com/office/drawing/2014/main" val="30520497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tc>
                      <a:txBody>
                        <a:bodyPr/>
                        <a:lstStyle/>
                        <a:p>
                          <a:r>
                            <a:rPr lang="en-US" dirty="0"/>
                            <a:t>word</a:t>
                          </a:r>
                        </a:p>
                      </a:txBody>
                      <a:tcPr/>
                    </a:tc>
                    <a:extLst>
                      <a:ext uri="{0D108BD9-81ED-4DB2-BD59-A6C34878D82A}">
                        <a16:rowId xmlns:a16="http://schemas.microsoft.com/office/drawing/2014/main" val="12413256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tc>
                      <a:txBody>
                        <a:bodyPr/>
                        <a:lstStyle/>
                        <a:p>
                          <a:r>
                            <a:rPr lang="en-US" dirty="0"/>
                            <a:t>of</a:t>
                          </a:r>
                        </a:p>
                      </a:txBody>
                      <a:tcPr/>
                    </a:tc>
                    <a:extLst>
                      <a:ext uri="{0D108BD9-81ED-4DB2-BD59-A6C34878D82A}">
                        <a16:rowId xmlns:a16="http://schemas.microsoft.com/office/drawing/2014/main" val="13513840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tc>
                      <a:txBody>
                        <a:bodyPr/>
                        <a:lstStyle/>
                        <a:p>
                          <a:r>
                            <a:rPr lang="en-US" dirty="0"/>
                            <a:t>text</a:t>
                          </a:r>
                        </a:p>
                      </a:txBody>
                      <a:tcPr/>
                    </a:tc>
                    <a:extLst>
                      <a:ext uri="{0D108BD9-81ED-4DB2-BD59-A6C34878D82A}">
                        <a16:rowId xmlns:a16="http://schemas.microsoft.com/office/drawing/2014/main" val="215732823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tc>
                      <a:txBody>
                        <a:bodyPr/>
                        <a:lstStyle/>
                        <a:p>
                          <a:r>
                            <a:rPr lang="en-US" dirty="0"/>
                            <a:t>is</a:t>
                          </a:r>
                        </a:p>
                      </a:txBody>
                      <a:tcPr/>
                    </a:tc>
                    <a:extLst>
                      <a:ext uri="{0D108BD9-81ED-4DB2-BD59-A6C34878D82A}">
                        <a16:rowId xmlns:a16="http://schemas.microsoft.com/office/drawing/2014/main" val="31784416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tc>
                      <a:txBody>
                        <a:bodyPr/>
                        <a:lstStyle/>
                        <a:p>
                          <a:r>
                            <a:rPr lang="en-US" dirty="0"/>
                            <a:t>token</a:t>
                          </a:r>
                        </a:p>
                      </a:txBody>
                      <a:tcPr/>
                    </a:tc>
                    <a:extLst>
                      <a:ext uri="{0D108BD9-81ED-4DB2-BD59-A6C34878D82A}">
                        <a16:rowId xmlns:a16="http://schemas.microsoft.com/office/drawing/2014/main" val="416251637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tc>
                      <a:txBody>
                        <a:bodyPr/>
                        <a:lstStyle/>
                        <a:p>
                          <a:r>
                            <a:rPr lang="en-US" dirty="0"/>
                            <a:t>tokens</a:t>
                          </a:r>
                        </a:p>
                      </a:txBody>
                      <a:tcPr/>
                    </a:tc>
                    <a:extLst>
                      <a:ext uri="{0D108BD9-81ED-4DB2-BD59-A6C34878D82A}">
                        <a16:rowId xmlns:a16="http://schemas.microsoft.com/office/drawing/2014/main" val="168984761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tc>
                      <a:txBody>
                        <a:bodyPr/>
                        <a:lstStyle/>
                        <a:p>
                          <a:r>
                            <a:rPr lang="en-US" dirty="0"/>
                            <a:t>and</a:t>
                          </a:r>
                        </a:p>
                      </a:txBody>
                      <a:tcPr/>
                    </a:tc>
                    <a:extLst>
                      <a:ext uri="{0D108BD9-81ED-4DB2-BD59-A6C34878D82A}">
                        <a16:rowId xmlns:a16="http://schemas.microsoft.com/office/drawing/2014/main" val="265174769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tc>
                      <a:txBody>
                        <a:bodyPr/>
                        <a:lstStyle/>
                        <a:p>
                          <a:r>
                            <a:rPr lang="en-US" dirty="0"/>
                            <a:t>features</a:t>
                          </a:r>
                        </a:p>
                      </a:txBody>
                      <a:tcPr/>
                    </a:tc>
                    <a:extLst>
                      <a:ext uri="{0D108BD9-81ED-4DB2-BD59-A6C34878D82A}">
                        <a16:rowId xmlns:a16="http://schemas.microsoft.com/office/drawing/2014/main" val="294950612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10</m:t>
                                    </m:r>
                                  </m:sub>
                                </m:sSub>
                              </m:oMath>
                            </m:oMathPara>
                          </a14:m>
                          <a:endParaRPr lang="en-US" dirty="0"/>
                        </a:p>
                      </a:txBody>
                      <a:tcPr/>
                    </a:tc>
                    <a:tc>
                      <a:txBody>
                        <a:bodyPr/>
                        <a:lstStyle/>
                        <a:p>
                          <a:r>
                            <a:rPr lang="en-US" dirty="0"/>
                            <a:t>few</a:t>
                          </a:r>
                        </a:p>
                      </a:txBody>
                      <a:tcPr/>
                    </a:tc>
                    <a:extLst>
                      <a:ext uri="{0D108BD9-81ED-4DB2-BD59-A6C34878D82A}">
                        <a16:rowId xmlns:a16="http://schemas.microsoft.com/office/drawing/2014/main" val="3650687603"/>
                      </a:ext>
                    </a:extLst>
                  </a:tr>
                </a:tbl>
              </a:graphicData>
            </a:graphic>
          </p:graphicFrame>
        </mc:Choice>
        <mc:Fallback xmlns="">
          <p:graphicFrame>
            <p:nvGraphicFramePr>
              <p:cNvPr id="37" name="Table 37">
                <a:extLst>
                  <a:ext uri="{FF2B5EF4-FFF2-40B4-BE49-F238E27FC236}">
                    <a16:creationId xmlns:a16="http://schemas.microsoft.com/office/drawing/2014/main" id="{D5D06D67-7C2C-4CAE-A5CB-66F1AEDC9097}"/>
                  </a:ext>
                </a:extLst>
              </p:cNvPr>
              <p:cNvGraphicFramePr>
                <a:graphicFrameLocks noGrp="1"/>
              </p:cNvGraphicFramePr>
              <p:nvPr>
                <p:extLst>
                  <p:ext uri="{D42A27DB-BD31-4B8C-83A1-F6EECF244321}">
                    <p14:modId xmlns:p14="http://schemas.microsoft.com/office/powerpoint/2010/main" val="81846116"/>
                  </p:ext>
                </p:extLst>
              </p:nvPr>
            </p:nvGraphicFramePr>
            <p:xfrm>
              <a:off x="3003838" y="1574799"/>
              <a:ext cx="2295776" cy="3708400"/>
            </p:xfrm>
            <a:graphic>
              <a:graphicData uri="http://schemas.openxmlformats.org/drawingml/2006/table">
                <a:tbl>
                  <a:tblPr firstRow="1" bandRow="1">
                    <a:tableStyleId>{5940675A-B579-460E-94D1-54222C63F5DA}</a:tableStyleId>
                  </a:tblPr>
                  <a:tblGrid>
                    <a:gridCol w="1147888">
                      <a:extLst>
                        <a:ext uri="{9D8B030D-6E8A-4147-A177-3AD203B41FA5}">
                          <a16:colId xmlns:a16="http://schemas.microsoft.com/office/drawing/2014/main" val="1351602846"/>
                        </a:ext>
                      </a:extLst>
                    </a:gridCol>
                    <a:gridCol w="1147888">
                      <a:extLst>
                        <a:ext uri="{9D8B030D-6E8A-4147-A177-3AD203B41FA5}">
                          <a16:colId xmlns:a16="http://schemas.microsoft.com/office/drawing/2014/main" val="1709534412"/>
                        </a:ext>
                      </a:extLst>
                    </a:gridCol>
                  </a:tblGrid>
                  <a:tr h="370840">
                    <a:tc>
                      <a:txBody>
                        <a:bodyPr/>
                        <a:lstStyle/>
                        <a:p>
                          <a:endParaRPr lang="en-US"/>
                        </a:p>
                      </a:txBody>
                      <a:tcPr>
                        <a:blipFill>
                          <a:blip r:embed="rId3"/>
                          <a:stretch>
                            <a:fillRect l="-529" t="-8197" r="-101058" b="-922951"/>
                          </a:stretch>
                        </a:blipFill>
                      </a:tcPr>
                    </a:tc>
                    <a:tc>
                      <a:txBody>
                        <a:bodyPr/>
                        <a:lstStyle/>
                        <a:p>
                          <a:r>
                            <a:rPr lang="en-US" dirty="0"/>
                            <a:t>a</a:t>
                          </a:r>
                        </a:p>
                      </a:txBody>
                      <a:tcPr/>
                    </a:tc>
                    <a:extLst>
                      <a:ext uri="{0D108BD9-81ED-4DB2-BD59-A6C34878D82A}">
                        <a16:rowId xmlns:a16="http://schemas.microsoft.com/office/drawing/2014/main" val="3052049762"/>
                      </a:ext>
                    </a:extLst>
                  </a:tr>
                  <a:tr h="370840">
                    <a:tc>
                      <a:txBody>
                        <a:bodyPr/>
                        <a:lstStyle/>
                        <a:p>
                          <a:endParaRPr lang="en-US"/>
                        </a:p>
                      </a:txBody>
                      <a:tcPr>
                        <a:blipFill>
                          <a:blip r:embed="rId3"/>
                          <a:stretch>
                            <a:fillRect l="-529" t="-108197" r="-101058" b="-822951"/>
                          </a:stretch>
                        </a:blipFill>
                      </a:tcPr>
                    </a:tc>
                    <a:tc>
                      <a:txBody>
                        <a:bodyPr/>
                        <a:lstStyle/>
                        <a:p>
                          <a:r>
                            <a:rPr lang="en-US" dirty="0"/>
                            <a:t>word</a:t>
                          </a:r>
                        </a:p>
                      </a:txBody>
                      <a:tcPr/>
                    </a:tc>
                    <a:extLst>
                      <a:ext uri="{0D108BD9-81ED-4DB2-BD59-A6C34878D82A}">
                        <a16:rowId xmlns:a16="http://schemas.microsoft.com/office/drawing/2014/main" val="1241325652"/>
                      </a:ext>
                    </a:extLst>
                  </a:tr>
                  <a:tr h="370840">
                    <a:tc>
                      <a:txBody>
                        <a:bodyPr/>
                        <a:lstStyle/>
                        <a:p>
                          <a:endParaRPr lang="en-US"/>
                        </a:p>
                      </a:txBody>
                      <a:tcPr>
                        <a:blipFill>
                          <a:blip r:embed="rId3"/>
                          <a:stretch>
                            <a:fillRect l="-529" t="-208197" r="-101058" b="-722951"/>
                          </a:stretch>
                        </a:blipFill>
                      </a:tcPr>
                    </a:tc>
                    <a:tc>
                      <a:txBody>
                        <a:bodyPr/>
                        <a:lstStyle/>
                        <a:p>
                          <a:r>
                            <a:rPr lang="en-US" dirty="0"/>
                            <a:t>of</a:t>
                          </a:r>
                        </a:p>
                      </a:txBody>
                      <a:tcPr/>
                    </a:tc>
                    <a:extLst>
                      <a:ext uri="{0D108BD9-81ED-4DB2-BD59-A6C34878D82A}">
                        <a16:rowId xmlns:a16="http://schemas.microsoft.com/office/drawing/2014/main" val="1351384041"/>
                      </a:ext>
                    </a:extLst>
                  </a:tr>
                  <a:tr h="370840">
                    <a:tc>
                      <a:txBody>
                        <a:bodyPr/>
                        <a:lstStyle/>
                        <a:p>
                          <a:endParaRPr lang="en-US"/>
                        </a:p>
                      </a:txBody>
                      <a:tcPr>
                        <a:blipFill>
                          <a:blip r:embed="rId3"/>
                          <a:stretch>
                            <a:fillRect l="-529" t="-308197" r="-101058" b="-622951"/>
                          </a:stretch>
                        </a:blipFill>
                      </a:tcPr>
                    </a:tc>
                    <a:tc>
                      <a:txBody>
                        <a:bodyPr/>
                        <a:lstStyle/>
                        <a:p>
                          <a:r>
                            <a:rPr lang="en-US" dirty="0"/>
                            <a:t>text</a:t>
                          </a:r>
                        </a:p>
                      </a:txBody>
                      <a:tcPr/>
                    </a:tc>
                    <a:extLst>
                      <a:ext uri="{0D108BD9-81ED-4DB2-BD59-A6C34878D82A}">
                        <a16:rowId xmlns:a16="http://schemas.microsoft.com/office/drawing/2014/main" val="2157328235"/>
                      </a:ext>
                    </a:extLst>
                  </a:tr>
                  <a:tr h="370840">
                    <a:tc>
                      <a:txBody>
                        <a:bodyPr/>
                        <a:lstStyle/>
                        <a:p>
                          <a:endParaRPr lang="en-US"/>
                        </a:p>
                      </a:txBody>
                      <a:tcPr>
                        <a:blipFill>
                          <a:blip r:embed="rId3"/>
                          <a:stretch>
                            <a:fillRect l="-529" t="-408197" r="-101058" b="-522951"/>
                          </a:stretch>
                        </a:blipFill>
                      </a:tcPr>
                    </a:tc>
                    <a:tc>
                      <a:txBody>
                        <a:bodyPr/>
                        <a:lstStyle/>
                        <a:p>
                          <a:r>
                            <a:rPr lang="en-US" dirty="0"/>
                            <a:t>is</a:t>
                          </a:r>
                        </a:p>
                      </a:txBody>
                      <a:tcPr/>
                    </a:tc>
                    <a:extLst>
                      <a:ext uri="{0D108BD9-81ED-4DB2-BD59-A6C34878D82A}">
                        <a16:rowId xmlns:a16="http://schemas.microsoft.com/office/drawing/2014/main" val="317844169"/>
                      </a:ext>
                    </a:extLst>
                  </a:tr>
                  <a:tr h="370840">
                    <a:tc>
                      <a:txBody>
                        <a:bodyPr/>
                        <a:lstStyle/>
                        <a:p>
                          <a:endParaRPr lang="en-US"/>
                        </a:p>
                      </a:txBody>
                      <a:tcPr>
                        <a:blipFill>
                          <a:blip r:embed="rId3"/>
                          <a:stretch>
                            <a:fillRect l="-529" t="-516667" r="-101058" b="-431667"/>
                          </a:stretch>
                        </a:blipFill>
                      </a:tcPr>
                    </a:tc>
                    <a:tc>
                      <a:txBody>
                        <a:bodyPr/>
                        <a:lstStyle/>
                        <a:p>
                          <a:r>
                            <a:rPr lang="en-US" dirty="0"/>
                            <a:t>token</a:t>
                          </a:r>
                        </a:p>
                      </a:txBody>
                      <a:tcPr/>
                    </a:tc>
                    <a:extLst>
                      <a:ext uri="{0D108BD9-81ED-4DB2-BD59-A6C34878D82A}">
                        <a16:rowId xmlns:a16="http://schemas.microsoft.com/office/drawing/2014/main" val="4162516375"/>
                      </a:ext>
                    </a:extLst>
                  </a:tr>
                  <a:tr h="370840">
                    <a:tc>
                      <a:txBody>
                        <a:bodyPr/>
                        <a:lstStyle/>
                        <a:p>
                          <a:endParaRPr lang="en-US"/>
                        </a:p>
                      </a:txBody>
                      <a:tcPr>
                        <a:blipFill>
                          <a:blip r:embed="rId3"/>
                          <a:stretch>
                            <a:fillRect l="-529" t="-606557" r="-101058" b="-324590"/>
                          </a:stretch>
                        </a:blipFill>
                      </a:tcPr>
                    </a:tc>
                    <a:tc>
                      <a:txBody>
                        <a:bodyPr/>
                        <a:lstStyle/>
                        <a:p>
                          <a:r>
                            <a:rPr lang="en-US" dirty="0"/>
                            <a:t>tokens</a:t>
                          </a:r>
                        </a:p>
                      </a:txBody>
                      <a:tcPr/>
                    </a:tc>
                    <a:extLst>
                      <a:ext uri="{0D108BD9-81ED-4DB2-BD59-A6C34878D82A}">
                        <a16:rowId xmlns:a16="http://schemas.microsoft.com/office/drawing/2014/main" val="1689847611"/>
                      </a:ext>
                    </a:extLst>
                  </a:tr>
                  <a:tr h="370840">
                    <a:tc>
                      <a:txBody>
                        <a:bodyPr/>
                        <a:lstStyle/>
                        <a:p>
                          <a:endParaRPr lang="en-US"/>
                        </a:p>
                      </a:txBody>
                      <a:tcPr>
                        <a:blipFill>
                          <a:blip r:embed="rId3"/>
                          <a:stretch>
                            <a:fillRect l="-529" t="-706557" r="-101058" b="-224590"/>
                          </a:stretch>
                        </a:blipFill>
                      </a:tcPr>
                    </a:tc>
                    <a:tc>
                      <a:txBody>
                        <a:bodyPr/>
                        <a:lstStyle/>
                        <a:p>
                          <a:r>
                            <a:rPr lang="en-US" dirty="0"/>
                            <a:t>and</a:t>
                          </a:r>
                        </a:p>
                      </a:txBody>
                      <a:tcPr/>
                    </a:tc>
                    <a:extLst>
                      <a:ext uri="{0D108BD9-81ED-4DB2-BD59-A6C34878D82A}">
                        <a16:rowId xmlns:a16="http://schemas.microsoft.com/office/drawing/2014/main" val="2651747693"/>
                      </a:ext>
                    </a:extLst>
                  </a:tr>
                  <a:tr h="370840">
                    <a:tc>
                      <a:txBody>
                        <a:bodyPr/>
                        <a:lstStyle/>
                        <a:p>
                          <a:endParaRPr lang="en-US"/>
                        </a:p>
                      </a:txBody>
                      <a:tcPr>
                        <a:blipFill>
                          <a:blip r:embed="rId3"/>
                          <a:stretch>
                            <a:fillRect l="-529" t="-806557" r="-101058" b="-124590"/>
                          </a:stretch>
                        </a:blipFill>
                      </a:tcPr>
                    </a:tc>
                    <a:tc>
                      <a:txBody>
                        <a:bodyPr/>
                        <a:lstStyle/>
                        <a:p>
                          <a:r>
                            <a:rPr lang="en-US" dirty="0"/>
                            <a:t>features</a:t>
                          </a:r>
                        </a:p>
                      </a:txBody>
                      <a:tcPr/>
                    </a:tc>
                    <a:extLst>
                      <a:ext uri="{0D108BD9-81ED-4DB2-BD59-A6C34878D82A}">
                        <a16:rowId xmlns:a16="http://schemas.microsoft.com/office/drawing/2014/main" val="2949506125"/>
                      </a:ext>
                    </a:extLst>
                  </a:tr>
                  <a:tr h="370840">
                    <a:tc>
                      <a:txBody>
                        <a:bodyPr/>
                        <a:lstStyle/>
                        <a:p>
                          <a:endParaRPr lang="en-US"/>
                        </a:p>
                      </a:txBody>
                      <a:tcPr>
                        <a:blipFill>
                          <a:blip r:embed="rId3"/>
                          <a:stretch>
                            <a:fillRect l="-529" t="-906557" r="-101058" b="-24590"/>
                          </a:stretch>
                        </a:blipFill>
                      </a:tcPr>
                    </a:tc>
                    <a:tc>
                      <a:txBody>
                        <a:bodyPr/>
                        <a:lstStyle/>
                        <a:p>
                          <a:r>
                            <a:rPr lang="en-US" dirty="0"/>
                            <a:t>few</a:t>
                          </a:r>
                        </a:p>
                      </a:txBody>
                      <a:tcPr/>
                    </a:tc>
                    <a:extLst>
                      <a:ext uri="{0D108BD9-81ED-4DB2-BD59-A6C34878D82A}">
                        <a16:rowId xmlns:a16="http://schemas.microsoft.com/office/drawing/2014/main" val="3650687603"/>
                      </a:ext>
                    </a:extLst>
                  </a:tr>
                </a:tbl>
              </a:graphicData>
            </a:graphic>
          </p:graphicFrame>
        </mc:Fallback>
      </mc:AlternateContent>
      <p:sp>
        <p:nvSpPr>
          <p:cNvPr id="49" name="Content Placeholder 2">
            <a:extLst>
              <a:ext uri="{FF2B5EF4-FFF2-40B4-BE49-F238E27FC236}">
                <a16:creationId xmlns:a16="http://schemas.microsoft.com/office/drawing/2014/main" id="{F7276840-FDCC-45ED-A728-0C9E78CEFED9}"/>
              </a:ext>
            </a:extLst>
          </p:cNvPr>
          <p:cNvSpPr txBox="1">
            <a:spLocks/>
          </p:cNvSpPr>
          <p:nvPr/>
        </p:nvSpPr>
        <p:spPr>
          <a:xfrm>
            <a:off x="923675" y="6415030"/>
            <a:ext cx="10515600" cy="517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Use bag of words when you have a lot of data, can use many features</a:t>
            </a:r>
          </a:p>
        </p:txBody>
      </p:sp>
      <mc:AlternateContent xmlns:mc="http://schemas.openxmlformats.org/markup-compatibility/2006" xmlns:a14="http://schemas.microsoft.com/office/drawing/2010/main">
        <mc:Choice Requires="a14">
          <p:graphicFrame>
            <p:nvGraphicFramePr>
              <p:cNvPr id="36" name="Table 37">
                <a:extLst>
                  <a:ext uri="{FF2B5EF4-FFF2-40B4-BE49-F238E27FC236}">
                    <a16:creationId xmlns:a16="http://schemas.microsoft.com/office/drawing/2014/main" id="{17DC9612-B6AE-4011-A1A0-F0E2840C785C}"/>
                  </a:ext>
                </a:extLst>
              </p:cNvPr>
              <p:cNvGraphicFramePr>
                <a:graphicFrameLocks noGrp="1"/>
              </p:cNvGraphicFramePr>
              <p:nvPr>
                <p:extLst>
                  <p:ext uri="{D42A27DB-BD31-4B8C-83A1-F6EECF244321}">
                    <p14:modId xmlns:p14="http://schemas.microsoft.com/office/powerpoint/2010/main" val="3637721784"/>
                  </p:ext>
                </p:extLst>
              </p:nvPr>
            </p:nvGraphicFramePr>
            <p:xfrm>
              <a:off x="5726255" y="1203959"/>
              <a:ext cx="2295775" cy="4079240"/>
            </p:xfrm>
            <a:graphic>
              <a:graphicData uri="http://schemas.openxmlformats.org/drawingml/2006/table">
                <a:tbl>
                  <a:tblPr firstRow="1" bandRow="1">
                    <a:tableStyleId>{5940675A-B579-460E-94D1-54222C63F5DA}</a:tableStyleId>
                  </a:tblPr>
                  <a:tblGrid>
                    <a:gridCol w="459155">
                      <a:extLst>
                        <a:ext uri="{9D8B030D-6E8A-4147-A177-3AD203B41FA5}">
                          <a16:colId xmlns:a16="http://schemas.microsoft.com/office/drawing/2014/main" val="1351602846"/>
                        </a:ext>
                      </a:extLst>
                    </a:gridCol>
                    <a:gridCol w="459155">
                      <a:extLst>
                        <a:ext uri="{9D8B030D-6E8A-4147-A177-3AD203B41FA5}">
                          <a16:colId xmlns:a16="http://schemas.microsoft.com/office/drawing/2014/main" val="1709534412"/>
                        </a:ext>
                      </a:extLst>
                    </a:gridCol>
                    <a:gridCol w="459155">
                      <a:extLst>
                        <a:ext uri="{9D8B030D-6E8A-4147-A177-3AD203B41FA5}">
                          <a16:colId xmlns:a16="http://schemas.microsoft.com/office/drawing/2014/main" val="4076747556"/>
                        </a:ext>
                      </a:extLst>
                    </a:gridCol>
                    <a:gridCol w="459155">
                      <a:extLst>
                        <a:ext uri="{9D8B030D-6E8A-4147-A177-3AD203B41FA5}">
                          <a16:colId xmlns:a16="http://schemas.microsoft.com/office/drawing/2014/main" val="766586489"/>
                        </a:ext>
                      </a:extLst>
                    </a:gridCol>
                    <a:gridCol w="459155">
                      <a:extLst>
                        <a:ext uri="{9D8B030D-6E8A-4147-A177-3AD203B41FA5}">
                          <a16:colId xmlns:a16="http://schemas.microsoft.com/office/drawing/2014/main" val="1468276452"/>
                        </a:ext>
                      </a:extLst>
                    </a:gridCol>
                  </a:tblGrid>
                  <a:tr h="370840">
                    <a:tc>
                      <a:txBody>
                        <a:bodyPr/>
                        <a:lstStyle/>
                        <a:p>
                          <a:endParaRPr lang="en-US" dirty="0"/>
                        </a:p>
                      </a:txBody>
                      <a:tcPr/>
                    </a:tc>
                    <a:tc>
                      <a:txBody>
                        <a:bodyPr/>
                        <a:lstStyle/>
                        <a:p>
                          <a:r>
                            <a:rPr lang="en-US" sz="1600" dirty="0">
                              <a:solidFill>
                                <a:schemeClr val="bg1">
                                  <a:lumMod val="50000"/>
                                </a:schemeClr>
                              </a:solidFill>
                            </a:rPr>
                            <a:t>m1</a:t>
                          </a:r>
                        </a:p>
                      </a:txBody>
                      <a:tcPr/>
                    </a:tc>
                    <a:tc>
                      <a:txBody>
                        <a:bodyPr/>
                        <a:lstStyle/>
                        <a:p>
                          <a:r>
                            <a:rPr lang="en-US" sz="1600" dirty="0">
                              <a:solidFill>
                                <a:schemeClr val="bg1">
                                  <a:lumMod val="50000"/>
                                </a:schemeClr>
                              </a:solidFill>
                            </a:rPr>
                            <a:t>m2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m3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m4</a:t>
                          </a:r>
                        </a:p>
                      </a:txBody>
                      <a:tcPr/>
                    </a:tc>
                    <a:extLst>
                      <a:ext uri="{0D108BD9-81ED-4DB2-BD59-A6C34878D82A}">
                        <a16:rowId xmlns:a16="http://schemas.microsoft.com/office/drawing/2014/main" val="309429227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520497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13256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13840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5732823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784416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6251637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8984761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5174769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4950612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10</m:t>
                                    </m:r>
                                  </m:sub>
                                </m:sSub>
                              </m:oMath>
                            </m:oMathPara>
                          </a14:m>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50687603"/>
                      </a:ext>
                    </a:extLst>
                  </a:tr>
                </a:tbl>
              </a:graphicData>
            </a:graphic>
          </p:graphicFrame>
        </mc:Choice>
        <mc:Fallback xmlns="">
          <p:graphicFrame>
            <p:nvGraphicFramePr>
              <p:cNvPr id="36" name="Table 37">
                <a:extLst>
                  <a:ext uri="{FF2B5EF4-FFF2-40B4-BE49-F238E27FC236}">
                    <a16:creationId xmlns:a16="http://schemas.microsoft.com/office/drawing/2014/main" id="{17DC9612-B6AE-4011-A1A0-F0E2840C785C}"/>
                  </a:ext>
                </a:extLst>
              </p:cNvPr>
              <p:cNvGraphicFramePr>
                <a:graphicFrameLocks noGrp="1"/>
              </p:cNvGraphicFramePr>
              <p:nvPr>
                <p:extLst>
                  <p:ext uri="{D42A27DB-BD31-4B8C-83A1-F6EECF244321}">
                    <p14:modId xmlns:p14="http://schemas.microsoft.com/office/powerpoint/2010/main" val="3637721784"/>
                  </p:ext>
                </p:extLst>
              </p:nvPr>
            </p:nvGraphicFramePr>
            <p:xfrm>
              <a:off x="5726255" y="1203959"/>
              <a:ext cx="2295775" cy="4079240"/>
            </p:xfrm>
            <a:graphic>
              <a:graphicData uri="http://schemas.openxmlformats.org/drawingml/2006/table">
                <a:tbl>
                  <a:tblPr firstRow="1" bandRow="1">
                    <a:tableStyleId>{5940675A-B579-460E-94D1-54222C63F5DA}</a:tableStyleId>
                  </a:tblPr>
                  <a:tblGrid>
                    <a:gridCol w="459155">
                      <a:extLst>
                        <a:ext uri="{9D8B030D-6E8A-4147-A177-3AD203B41FA5}">
                          <a16:colId xmlns:a16="http://schemas.microsoft.com/office/drawing/2014/main" val="1351602846"/>
                        </a:ext>
                      </a:extLst>
                    </a:gridCol>
                    <a:gridCol w="459155">
                      <a:extLst>
                        <a:ext uri="{9D8B030D-6E8A-4147-A177-3AD203B41FA5}">
                          <a16:colId xmlns:a16="http://schemas.microsoft.com/office/drawing/2014/main" val="1709534412"/>
                        </a:ext>
                      </a:extLst>
                    </a:gridCol>
                    <a:gridCol w="459155">
                      <a:extLst>
                        <a:ext uri="{9D8B030D-6E8A-4147-A177-3AD203B41FA5}">
                          <a16:colId xmlns:a16="http://schemas.microsoft.com/office/drawing/2014/main" val="4076747556"/>
                        </a:ext>
                      </a:extLst>
                    </a:gridCol>
                    <a:gridCol w="459155">
                      <a:extLst>
                        <a:ext uri="{9D8B030D-6E8A-4147-A177-3AD203B41FA5}">
                          <a16:colId xmlns:a16="http://schemas.microsoft.com/office/drawing/2014/main" val="766586489"/>
                        </a:ext>
                      </a:extLst>
                    </a:gridCol>
                    <a:gridCol w="459155">
                      <a:extLst>
                        <a:ext uri="{9D8B030D-6E8A-4147-A177-3AD203B41FA5}">
                          <a16:colId xmlns:a16="http://schemas.microsoft.com/office/drawing/2014/main" val="1468276452"/>
                        </a:ext>
                      </a:extLst>
                    </a:gridCol>
                  </a:tblGrid>
                  <a:tr h="370840">
                    <a:tc>
                      <a:txBody>
                        <a:bodyPr/>
                        <a:lstStyle/>
                        <a:p>
                          <a:pPr/>
                          <a:endParaRPr lang="en-US" dirty="0"/>
                        </a:p>
                      </a:txBody>
                      <a:tcPr/>
                    </a:tc>
                    <a:tc>
                      <a:txBody>
                        <a:bodyPr/>
                        <a:lstStyle/>
                        <a:p>
                          <a:r>
                            <a:rPr lang="en-US" sz="1600" dirty="0">
                              <a:solidFill>
                                <a:schemeClr val="bg1">
                                  <a:lumMod val="50000"/>
                                </a:schemeClr>
                              </a:solidFill>
                            </a:rPr>
                            <a:t>m1</a:t>
                          </a:r>
                        </a:p>
                      </a:txBody>
                      <a:tcPr/>
                    </a:tc>
                    <a:tc>
                      <a:txBody>
                        <a:bodyPr/>
                        <a:lstStyle/>
                        <a:p>
                          <a:r>
                            <a:rPr lang="en-US" sz="1600" dirty="0">
                              <a:solidFill>
                                <a:schemeClr val="bg1">
                                  <a:lumMod val="50000"/>
                                </a:schemeClr>
                              </a:solidFill>
                            </a:rPr>
                            <a:t>m2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m3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m4</a:t>
                          </a:r>
                        </a:p>
                      </a:txBody>
                      <a:tcPr/>
                    </a:tc>
                    <a:extLst>
                      <a:ext uri="{0D108BD9-81ED-4DB2-BD59-A6C34878D82A}">
                        <a16:rowId xmlns:a16="http://schemas.microsoft.com/office/drawing/2014/main" val="3094292278"/>
                      </a:ext>
                    </a:extLst>
                  </a:tr>
                  <a:tr h="370840">
                    <a:tc>
                      <a:txBody>
                        <a:bodyPr/>
                        <a:lstStyle/>
                        <a:p>
                          <a:endParaRPr lang="en-US"/>
                        </a:p>
                      </a:txBody>
                      <a:tcPr>
                        <a:blipFill>
                          <a:blip r:embed="rId4"/>
                          <a:stretch>
                            <a:fillRect l="-1333" t="-103279" r="-406667" b="-901639"/>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52049762"/>
                      </a:ext>
                    </a:extLst>
                  </a:tr>
                  <a:tr h="370840">
                    <a:tc>
                      <a:txBody>
                        <a:bodyPr/>
                        <a:lstStyle/>
                        <a:p>
                          <a:endParaRPr lang="en-US"/>
                        </a:p>
                      </a:txBody>
                      <a:tcPr>
                        <a:blipFill>
                          <a:blip r:embed="rId4"/>
                          <a:stretch>
                            <a:fillRect l="-1333" t="-203279" r="-406667" b="-801639"/>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241325652"/>
                      </a:ext>
                    </a:extLst>
                  </a:tr>
                  <a:tr h="370840">
                    <a:tc>
                      <a:txBody>
                        <a:bodyPr/>
                        <a:lstStyle/>
                        <a:p>
                          <a:endParaRPr lang="en-US"/>
                        </a:p>
                      </a:txBody>
                      <a:tcPr>
                        <a:blipFill>
                          <a:blip r:embed="rId4"/>
                          <a:stretch>
                            <a:fillRect l="-1333" t="-303279" r="-406667" b="-701639"/>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351384041"/>
                      </a:ext>
                    </a:extLst>
                  </a:tr>
                  <a:tr h="370840">
                    <a:tc>
                      <a:txBody>
                        <a:bodyPr/>
                        <a:lstStyle/>
                        <a:p>
                          <a:endParaRPr lang="en-US"/>
                        </a:p>
                      </a:txBody>
                      <a:tcPr>
                        <a:blipFill>
                          <a:blip r:embed="rId4"/>
                          <a:stretch>
                            <a:fillRect l="-1333" t="-403279" r="-406667" b="-601639"/>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57328235"/>
                      </a:ext>
                    </a:extLst>
                  </a:tr>
                  <a:tr h="370840">
                    <a:tc>
                      <a:txBody>
                        <a:bodyPr/>
                        <a:lstStyle/>
                        <a:p>
                          <a:endParaRPr lang="en-US"/>
                        </a:p>
                      </a:txBody>
                      <a:tcPr>
                        <a:blipFill>
                          <a:blip r:embed="rId4"/>
                          <a:stretch>
                            <a:fillRect l="-1333" t="-511667" r="-406667" b="-511667"/>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17844169"/>
                      </a:ext>
                    </a:extLst>
                  </a:tr>
                  <a:tr h="370840">
                    <a:tc>
                      <a:txBody>
                        <a:bodyPr/>
                        <a:lstStyle/>
                        <a:p>
                          <a:endParaRPr lang="en-US"/>
                        </a:p>
                      </a:txBody>
                      <a:tcPr>
                        <a:blipFill>
                          <a:blip r:embed="rId4"/>
                          <a:stretch>
                            <a:fillRect l="-1333" t="-601639" r="-406667" b="-403279"/>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162516375"/>
                      </a:ext>
                    </a:extLst>
                  </a:tr>
                  <a:tr h="370840">
                    <a:tc>
                      <a:txBody>
                        <a:bodyPr/>
                        <a:lstStyle/>
                        <a:p>
                          <a:endParaRPr lang="en-US"/>
                        </a:p>
                      </a:txBody>
                      <a:tcPr>
                        <a:blipFill>
                          <a:blip r:embed="rId4"/>
                          <a:stretch>
                            <a:fillRect l="-1333" t="-701639" r="-406667" b="-303279"/>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689847611"/>
                      </a:ext>
                    </a:extLst>
                  </a:tr>
                  <a:tr h="370840">
                    <a:tc>
                      <a:txBody>
                        <a:bodyPr/>
                        <a:lstStyle/>
                        <a:p>
                          <a:endParaRPr lang="en-US"/>
                        </a:p>
                      </a:txBody>
                      <a:tcPr>
                        <a:blipFill>
                          <a:blip r:embed="rId4"/>
                          <a:stretch>
                            <a:fillRect l="-1333" t="-801639" r="-406667" b="-203279"/>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51747693"/>
                      </a:ext>
                    </a:extLst>
                  </a:tr>
                  <a:tr h="370840">
                    <a:tc>
                      <a:txBody>
                        <a:bodyPr/>
                        <a:lstStyle/>
                        <a:p>
                          <a:endParaRPr lang="en-US"/>
                        </a:p>
                      </a:txBody>
                      <a:tcPr>
                        <a:blipFill>
                          <a:blip r:embed="rId4"/>
                          <a:stretch>
                            <a:fillRect l="-1333" t="-901639" r="-406667" b="-103279"/>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49506125"/>
                      </a:ext>
                    </a:extLst>
                  </a:tr>
                  <a:tr h="370840">
                    <a:tc>
                      <a:txBody>
                        <a:bodyPr/>
                        <a:lstStyle/>
                        <a:p>
                          <a:endParaRPr lang="en-US"/>
                        </a:p>
                      </a:txBody>
                      <a:tcPr>
                        <a:blipFill>
                          <a:blip r:embed="rId4"/>
                          <a:stretch>
                            <a:fillRect l="-1333" t="-1001639" r="-406667" b="-3279"/>
                          </a:stretch>
                        </a:blipFill>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6506876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8" name="Table 37">
                <a:extLst>
                  <a:ext uri="{FF2B5EF4-FFF2-40B4-BE49-F238E27FC236}">
                    <a16:creationId xmlns:a16="http://schemas.microsoft.com/office/drawing/2014/main" id="{D946AF7D-BB0C-4B0A-A1FE-1D3795B7289D}"/>
                  </a:ext>
                </a:extLst>
              </p:cNvPr>
              <p:cNvGraphicFramePr>
                <a:graphicFrameLocks noGrp="1"/>
              </p:cNvGraphicFramePr>
              <p:nvPr>
                <p:extLst>
                  <p:ext uri="{D42A27DB-BD31-4B8C-83A1-F6EECF244321}">
                    <p14:modId xmlns:p14="http://schemas.microsoft.com/office/powerpoint/2010/main" val="1791157895"/>
                  </p:ext>
                </p:extLst>
              </p:nvPr>
            </p:nvGraphicFramePr>
            <p:xfrm>
              <a:off x="8448672" y="1203959"/>
              <a:ext cx="1762126" cy="4079240"/>
            </p:xfrm>
            <a:graphic>
              <a:graphicData uri="http://schemas.openxmlformats.org/drawingml/2006/table">
                <a:tbl>
                  <a:tblPr firstRow="1" bandRow="1">
                    <a:tableStyleId>{5940675A-B579-460E-94D1-54222C63F5DA}</a:tableStyleId>
                  </a:tblPr>
                  <a:tblGrid>
                    <a:gridCol w="881063">
                      <a:extLst>
                        <a:ext uri="{9D8B030D-6E8A-4147-A177-3AD203B41FA5}">
                          <a16:colId xmlns:a16="http://schemas.microsoft.com/office/drawing/2014/main" val="1351602846"/>
                        </a:ext>
                      </a:extLst>
                    </a:gridCol>
                    <a:gridCol w="881063">
                      <a:extLst>
                        <a:ext uri="{9D8B030D-6E8A-4147-A177-3AD203B41FA5}">
                          <a16:colId xmlns:a16="http://schemas.microsoft.com/office/drawing/2014/main" val="1709534412"/>
                        </a:ext>
                      </a:extLst>
                    </a:gridCol>
                  </a:tblGrid>
                  <a:tr h="370840">
                    <a:tc>
                      <a:txBody>
                        <a:bodyPr/>
                        <a:lstStyle/>
                        <a:p>
                          <a:endParaRPr lang="en-US" dirty="0"/>
                        </a:p>
                      </a:txBody>
                      <a:tcPr/>
                    </a:tc>
                    <a:tc>
                      <a:txBody>
                        <a:bodyPr/>
                        <a:lstStyle/>
                        <a:p>
                          <a:pPr algn="ctr"/>
                          <a:r>
                            <a:rPr lang="en-US" sz="1600" dirty="0">
                              <a:solidFill>
                                <a:schemeClr val="bg1">
                                  <a:lumMod val="50000"/>
                                </a:schemeClr>
                              </a:solidFill>
                            </a:rPr>
                            <a:t>test1</a:t>
                          </a:r>
                        </a:p>
                      </a:txBody>
                      <a:tcPr/>
                    </a:tc>
                    <a:extLst>
                      <a:ext uri="{0D108BD9-81ED-4DB2-BD59-A6C34878D82A}">
                        <a16:rowId xmlns:a16="http://schemas.microsoft.com/office/drawing/2014/main" val="309429227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30520497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12413256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13513840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215732823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31784416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416251637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168984761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265174769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294950612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10</m:t>
                                    </m:r>
                                  </m:sub>
                                </m:sSub>
                              </m:oMath>
                            </m:oMathPara>
                          </a14:m>
                          <a:endParaRPr lang="en-US" dirty="0"/>
                        </a:p>
                      </a:txBody>
                      <a:tcPr/>
                    </a:tc>
                    <a:tc>
                      <a:txBody>
                        <a:bodyPr/>
                        <a:lstStyle/>
                        <a:p>
                          <a:pPr algn="ctr"/>
                          <a:endParaRPr lang="en-US" dirty="0"/>
                        </a:p>
                      </a:txBody>
                      <a:tcPr/>
                    </a:tc>
                    <a:extLst>
                      <a:ext uri="{0D108BD9-81ED-4DB2-BD59-A6C34878D82A}">
                        <a16:rowId xmlns:a16="http://schemas.microsoft.com/office/drawing/2014/main" val="3650687603"/>
                      </a:ext>
                    </a:extLst>
                  </a:tr>
                </a:tbl>
              </a:graphicData>
            </a:graphic>
          </p:graphicFrame>
        </mc:Choice>
        <mc:Fallback xmlns="">
          <p:graphicFrame>
            <p:nvGraphicFramePr>
              <p:cNvPr id="38" name="Table 37">
                <a:extLst>
                  <a:ext uri="{FF2B5EF4-FFF2-40B4-BE49-F238E27FC236}">
                    <a16:creationId xmlns:a16="http://schemas.microsoft.com/office/drawing/2014/main" id="{D946AF7D-BB0C-4B0A-A1FE-1D3795B7289D}"/>
                  </a:ext>
                </a:extLst>
              </p:cNvPr>
              <p:cNvGraphicFramePr>
                <a:graphicFrameLocks noGrp="1"/>
              </p:cNvGraphicFramePr>
              <p:nvPr>
                <p:extLst>
                  <p:ext uri="{D42A27DB-BD31-4B8C-83A1-F6EECF244321}">
                    <p14:modId xmlns:p14="http://schemas.microsoft.com/office/powerpoint/2010/main" val="1791157895"/>
                  </p:ext>
                </p:extLst>
              </p:nvPr>
            </p:nvGraphicFramePr>
            <p:xfrm>
              <a:off x="8448672" y="1203959"/>
              <a:ext cx="1762126" cy="4079240"/>
            </p:xfrm>
            <a:graphic>
              <a:graphicData uri="http://schemas.openxmlformats.org/drawingml/2006/table">
                <a:tbl>
                  <a:tblPr firstRow="1" bandRow="1">
                    <a:tableStyleId>{5940675A-B579-460E-94D1-54222C63F5DA}</a:tableStyleId>
                  </a:tblPr>
                  <a:tblGrid>
                    <a:gridCol w="881063">
                      <a:extLst>
                        <a:ext uri="{9D8B030D-6E8A-4147-A177-3AD203B41FA5}">
                          <a16:colId xmlns:a16="http://schemas.microsoft.com/office/drawing/2014/main" val="1351602846"/>
                        </a:ext>
                      </a:extLst>
                    </a:gridCol>
                    <a:gridCol w="881063">
                      <a:extLst>
                        <a:ext uri="{9D8B030D-6E8A-4147-A177-3AD203B41FA5}">
                          <a16:colId xmlns:a16="http://schemas.microsoft.com/office/drawing/2014/main" val="1709534412"/>
                        </a:ext>
                      </a:extLst>
                    </a:gridCol>
                  </a:tblGrid>
                  <a:tr h="370840">
                    <a:tc>
                      <a:txBody>
                        <a:bodyPr/>
                        <a:lstStyle/>
                        <a:p>
                          <a:pPr/>
                          <a:endParaRPr lang="en-US" dirty="0"/>
                        </a:p>
                      </a:txBody>
                      <a:tcPr/>
                    </a:tc>
                    <a:tc>
                      <a:txBody>
                        <a:bodyPr/>
                        <a:lstStyle/>
                        <a:p>
                          <a:pPr algn="ctr"/>
                          <a:r>
                            <a:rPr lang="en-US" sz="1600" dirty="0">
                              <a:solidFill>
                                <a:schemeClr val="bg1">
                                  <a:lumMod val="50000"/>
                                </a:schemeClr>
                              </a:solidFill>
                            </a:rPr>
                            <a:t>test1</a:t>
                          </a:r>
                        </a:p>
                      </a:txBody>
                      <a:tcPr/>
                    </a:tc>
                    <a:extLst>
                      <a:ext uri="{0D108BD9-81ED-4DB2-BD59-A6C34878D82A}">
                        <a16:rowId xmlns:a16="http://schemas.microsoft.com/office/drawing/2014/main" val="3094292278"/>
                      </a:ext>
                    </a:extLst>
                  </a:tr>
                  <a:tr h="370840">
                    <a:tc>
                      <a:txBody>
                        <a:bodyPr/>
                        <a:lstStyle/>
                        <a:p>
                          <a:endParaRPr lang="en-US"/>
                        </a:p>
                      </a:txBody>
                      <a:tcPr>
                        <a:blipFill>
                          <a:blip r:embed="rId5"/>
                          <a:stretch>
                            <a:fillRect l="-690" t="-103279" r="-102069" b="-901639"/>
                          </a:stretch>
                        </a:blipFill>
                      </a:tcPr>
                    </a:tc>
                    <a:tc>
                      <a:txBody>
                        <a:bodyPr/>
                        <a:lstStyle/>
                        <a:p>
                          <a:pPr algn="ctr"/>
                          <a:endParaRPr lang="en-US" dirty="0"/>
                        </a:p>
                      </a:txBody>
                      <a:tcPr/>
                    </a:tc>
                    <a:extLst>
                      <a:ext uri="{0D108BD9-81ED-4DB2-BD59-A6C34878D82A}">
                        <a16:rowId xmlns:a16="http://schemas.microsoft.com/office/drawing/2014/main" val="3052049762"/>
                      </a:ext>
                    </a:extLst>
                  </a:tr>
                  <a:tr h="370840">
                    <a:tc>
                      <a:txBody>
                        <a:bodyPr/>
                        <a:lstStyle/>
                        <a:p>
                          <a:endParaRPr lang="en-US"/>
                        </a:p>
                      </a:txBody>
                      <a:tcPr>
                        <a:blipFill>
                          <a:blip r:embed="rId5"/>
                          <a:stretch>
                            <a:fillRect l="-690" t="-203279" r="-102069" b="-801639"/>
                          </a:stretch>
                        </a:blipFill>
                      </a:tcPr>
                    </a:tc>
                    <a:tc>
                      <a:txBody>
                        <a:bodyPr/>
                        <a:lstStyle/>
                        <a:p>
                          <a:pPr algn="ctr"/>
                          <a:endParaRPr lang="en-US" dirty="0"/>
                        </a:p>
                      </a:txBody>
                      <a:tcPr/>
                    </a:tc>
                    <a:extLst>
                      <a:ext uri="{0D108BD9-81ED-4DB2-BD59-A6C34878D82A}">
                        <a16:rowId xmlns:a16="http://schemas.microsoft.com/office/drawing/2014/main" val="1241325652"/>
                      </a:ext>
                    </a:extLst>
                  </a:tr>
                  <a:tr h="370840">
                    <a:tc>
                      <a:txBody>
                        <a:bodyPr/>
                        <a:lstStyle/>
                        <a:p>
                          <a:endParaRPr lang="en-US"/>
                        </a:p>
                      </a:txBody>
                      <a:tcPr>
                        <a:blipFill>
                          <a:blip r:embed="rId5"/>
                          <a:stretch>
                            <a:fillRect l="-690" t="-303279" r="-102069" b="-701639"/>
                          </a:stretch>
                        </a:blipFill>
                      </a:tcPr>
                    </a:tc>
                    <a:tc>
                      <a:txBody>
                        <a:bodyPr/>
                        <a:lstStyle/>
                        <a:p>
                          <a:pPr algn="ctr"/>
                          <a:endParaRPr lang="en-US" dirty="0"/>
                        </a:p>
                      </a:txBody>
                      <a:tcPr/>
                    </a:tc>
                    <a:extLst>
                      <a:ext uri="{0D108BD9-81ED-4DB2-BD59-A6C34878D82A}">
                        <a16:rowId xmlns:a16="http://schemas.microsoft.com/office/drawing/2014/main" val="1351384041"/>
                      </a:ext>
                    </a:extLst>
                  </a:tr>
                  <a:tr h="370840">
                    <a:tc>
                      <a:txBody>
                        <a:bodyPr/>
                        <a:lstStyle/>
                        <a:p>
                          <a:endParaRPr lang="en-US"/>
                        </a:p>
                      </a:txBody>
                      <a:tcPr>
                        <a:blipFill>
                          <a:blip r:embed="rId5"/>
                          <a:stretch>
                            <a:fillRect l="-690" t="-403279" r="-102069" b="-601639"/>
                          </a:stretch>
                        </a:blipFill>
                      </a:tcPr>
                    </a:tc>
                    <a:tc>
                      <a:txBody>
                        <a:bodyPr/>
                        <a:lstStyle/>
                        <a:p>
                          <a:pPr algn="ctr"/>
                          <a:endParaRPr lang="en-US" dirty="0"/>
                        </a:p>
                      </a:txBody>
                      <a:tcPr/>
                    </a:tc>
                    <a:extLst>
                      <a:ext uri="{0D108BD9-81ED-4DB2-BD59-A6C34878D82A}">
                        <a16:rowId xmlns:a16="http://schemas.microsoft.com/office/drawing/2014/main" val="2157328235"/>
                      </a:ext>
                    </a:extLst>
                  </a:tr>
                  <a:tr h="370840">
                    <a:tc>
                      <a:txBody>
                        <a:bodyPr/>
                        <a:lstStyle/>
                        <a:p>
                          <a:endParaRPr lang="en-US"/>
                        </a:p>
                      </a:txBody>
                      <a:tcPr>
                        <a:blipFill>
                          <a:blip r:embed="rId5"/>
                          <a:stretch>
                            <a:fillRect l="-690" t="-511667" r="-102069" b="-511667"/>
                          </a:stretch>
                        </a:blipFill>
                      </a:tcPr>
                    </a:tc>
                    <a:tc>
                      <a:txBody>
                        <a:bodyPr/>
                        <a:lstStyle/>
                        <a:p>
                          <a:pPr algn="ctr"/>
                          <a:endParaRPr lang="en-US" dirty="0"/>
                        </a:p>
                      </a:txBody>
                      <a:tcPr/>
                    </a:tc>
                    <a:extLst>
                      <a:ext uri="{0D108BD9-81ED-4DB2-BD59-A6C34878D82A}">
                        <a16:rowId xmlns:a16="http://schemas.microsoft.com/office/drawing/2014/main" val="317844169"/>
                      </a:ext>
                    </a:extLst>
                  </a:tr>
                  <a:tr h="370840">
                    <a:tc>
                      <a:txBody>
                        <a:bodyPr/>
                        <a:lstStyle/>
                        <a:p>
                          <a:endParaRPr lang="en-US"/>
                        </a:p>
                      </a:txBody>
                      <a:tcPr>
                        <a:blipFill>
                          <a:blip r:embed="rId5"/>
                          <a:stretch>
                            <a:fillRect l="-690" t="-601639" r="-102069" b="-403279"/>
                          </a:stretch>
                        </a:blipFill>
                      </a:tcPr>
                    </a:tc>
                    <a:tc>
                      <a:txBody>
                        <a:bodyPr/>
                        <a:lstStyle/>
                        <a:p>
                          <a:pPr algn="ctr"/>
                          <a:endParaRPr lang="en-US" dirty="0"/>
                        </a:p>
                      </a:txBody>
                      <a:tcPr/>
                    </a:tc>
                    <a:extLst>
                      <a:ext uri="{0D108BD9-81ED-4DB2-BD59-A6C34878D82A}">
                        <a16:rowId xmlns:a16="http://schemas.microsoft.com/office/drawing/2014/main" val="4162516375"/>
                      </a:ext>
                    </a:extLst>
                  </a:tr>
                  <a:tr h="370840">
                    <a:tc>
                      <a:txBody>
                        <a:bodyPr/>
                        <a:lstStyle/>
                        <a:p>
                          <a:endParaRPr lang="en-US"/>
                        </a:p>
                      </a:txBody>
                      <a:tcPr>
                        <a:blipFill>
                          <a:blip r:embed="rId5"/>
                          <a:stretch>
                            <a:fillRect l="-690" t="-701639" r="-102069" b="-303279"/>
                          </a:stretch>
                        </a:blipFill>
                      </a:tcPr>
                    </a:tc>
                    <a:tc>
                      <a:txBody>
                        <a:bodyPr/>
                        <a:lstStyle/>
                        <a:p>
                          <a:pPr algn="ctr"/>
                          <a:endParaRPr lang="en-US" dirty="0"/>
                        </a:p>
                      </a:txBody>
                      <a:tcPr/>
                    </a:tc>
                    <a:extLst>
                      <a:ext uri="{0D108BD9-81ED-4DB2-BD59-A6C34878D82A}">
                        <a16:rowId xmlns:a16="http://schemas.microsoft.com/office/drawing/2014/main" val="1689847611"/>
                      </a:ext>
                    </a:extLst>
                  </a:tr>
                  <a:tr h="370840">
                    <a:tc>
                      <a:txBody>
                        <a:bodyPr/>
                        <a:lstStyle/>
                        <a:p>
                          <a:endParaRPr lang="en-US"/>
                        </a:p>
                      </a:txBody>
                      <a:tcPr>
                        <a:blipFill>
                          <a:blip r:embed="rId5"/>
                          <a:stretch>
                            <a:fillRect l="-690" t="-801639" r="-102069" b="-203279"/>
                          </a:stretch>
                        </a:blipFill>
                      </a:tcPr>
                    </a:tc>
                    <a:tc>
                      <a:txBody>
                        <a:bodyPr/>
                        <a:lstStyle/>
                        <a:p>
                          <a:pPr algn="ctr"/>
                          <a:endParaRPr lang="en-US" dirty="0"/>
                        </a:p>
                      </a:txBody>
                      <a:tcPr/>
                    </a:tc>
                    <a:extLst>
                      <a:ext uri="{0D108BD9-81ED-4DB2-BD59-A6C34878D82A}">
                        <a16:rowId xmlns:a16="http://schemas.microsoft.com/office/drawing/2014/main" val="2651747693"/>
                      </a:ext>
                    </a:extLst>
                  </a:tr>
                  <a:tr h="370840">
                    <a:tc>
                      <a:txBody>
                        <a:bodyPr/>
                        <a:lstStyle/>
                        <a:p>
                          <a:endParaRPr lang="en-US"/>
                        </a:p>
                      </a:txBody>
                      <a:tcPr>
                        <a:blipFill>
                          <a:blip r:embed="rId5"/>
                          <a:stretch>
                            <a:fillRect l="-690" t="-901639" r="-102069" b="-103279"/>
                          </a:stretch>
                        </a:blipFill>
                      </a:tcPr>
                    </a:tc>
                    <a:tc>
                      <a:txBody>
                        <a:bodyPr/>
                        <a:lstStyle/>
                        <a:p>
                          <a:pPr algn="ctr"/>
                          <a:endParaRPr lang="en-US" dirty="0"/>
                        </a:p>
                      </a:txBody>
                      <a:tcPr/>
                    </a:tc>
                    <a:extLst>
                      <a:ext uri="{0D108BD9-81ED-4DB2-BD59-A6C34878D82A}">
                        <a16:rowId xmlns:a16="http://schemas.microsoft.com/office/drawing/2014/main" val="2949506125"/>
                      </a:ext>
                    </a:extLst>
                  </a:tr>
                  <a:tr h="370840">
                    <a:tc>
                      <a:txBody>
                        <a:bodyPr/>
                        <a:lstStyle/>
                        <a:p>
                          <a:endParaRPr lang="en-US"/>
                        </a:p>
                      </a:txBody>
                      <a:tcPr>
                        <a:blipFill>
                          <a:blip r:embed="rId5"/>
                          <a:stretch>
                            <a:fillRect l="-690" t="-1001639" r="-102069" b="-3279"/>
                          </a:stretch>
                        </a:blipFill>
                      </a:tcPr>
                    </a:tc>
                    <a:tc>
                      <a:txBody>
                        <a:bodyPr/>
                        <a:lstStyle/>
                        <a:p>
                          <a:pPr algn="ctr"/>
                          <a:endParaRPr lang="en-US" dirty="0"/>
                        </a:p>
                      </a:txBody>
                      <a:tcPr/>
                    </a:tc>
                    <a:extLst>
                      <a:ext uri="{0D108BD9-81ED-4DB2-BD59-A6C34878D82A}">
                        <a16:rowId xmlns:a16="http://schemas.microsoft.com/office/drawing/2014/main" val="3650687603"/>
                      </a:ext>
                    </a:extLst>
                  </a:tr>
                </a:tbl>
              </a:graphicData>
            </a:graphic>
          </p:graphicFrame>
        </mc:Fallback>
      </mc:AlternateContent>
      <p:sp>
        <p:nvSpPr>
          <p:cNvPr id="3" name="TextBox 2">
            <a:extLst>
              <a:ext uri="{FF2B5EF4-FFF2-40B4-BE49-F238E27FC236}">
                <a16:creationId xmlns:a16="http://schemas.microsoft.com/office/drawing/2014/main" id="{827A3C2B-2C95-458D-BA7D-0D9D7A11CB6B}"/>
              </a:ext>
            </a:extLst>
          </p:cNvPr>
          <p:cNvSpPr txBox="1"/>
          <p:nvPr/>
        </p:nvSpPr>
        <p:spPr>
          <a:xfrm>
            <a:off x="7201829" y="423920"/>
            <a:ext cx="3924408" cy="369332"/>
          </a:xfrm>
          <a:prstGeom prst="rect">
            <a:avLst/>
          </a:prstGeom>
          <a:noFill/>
        </p:spPr>
        <p:txBody>
          <a:bodyPr wrap="none" rtlCol="0">
            <a:spAutoFit/>
          </a:bodyPr>
          <a:lstStyle/>
          <a:p>
            <a:r>
              <a:rPr lang="en-US" dirty="0">
                <a:solidFill>
                  <a:schemeClr val="bg1">
                    <a:lumMod val="50000"/>
                  </a:schemeClr>
                </a:solidFill>
              </a:rPr>
              <a:t>test1:</a:t>
            </a:r>
            <a:r>
              <a:rPr lang="en-US" dirty="0"/>
              <a:t> Some features for a text example.</a:t>
            </a:r>
          </a:p>
        </p:txBody>
      </p:sp>
      <p:sp>
        <p:nvSpPr>
          <p:cNvPr id="5" name="TextBox 4">
            <a:extLst>
              <a:ext uri="{FF2B5EF4-FFF2-40B4-BE49-F238E27FC236}">
                <a16:creationId xmlns:a16="http://schemas.microsoft.com/office/drawing/2014/main" id="{AF4AC21D-A638-4B78-A647-806C85E5C2F3}"/>
              </a:ext>
            </a:extLst>
          </p:cNvPr>
          <p:cNvSpPr txBox="1"/>
          <p:nvPr/>
        </p:nvSpPr>
        <p:spPr>
          <a:xfrm>
            <a:off x="3229743" y="5288455"/>
            <a:ext cx="1843966" cy="369332"/>
          </a:xfrm>
          <a:prstGeom prst="rect">
            <a:avLst/>
          </a:prstGeom>
          <a:noFill/>
        </p:spPr>
        <p:txBody>
          <a:bodyPr wrap="none" rtlCol="0">
            <a:spAutoFit/>
          </a:bodyPr>
          <a:lstStyle/>
          <a:p>
            <a:r>
              <a:rPr lang="en-US" dirty="0">
                <a:solidFill>
                  <a:schemeClr val="bg1">
                    <a:lumMod val="50000"/>
                  </a:schemeClr>
                </a:solidFill>
              </a:rPr>
              <a:t>Selected Features</a:t>
            </a:r>
          </a:p>
        </p:txBody>
      </p:sp>
      <p:sp>
        <p:nvSpPr>
          <p:cNvPr id="41" name="TextBox 40">
            <a:extLst>
              <a:ext uri="{FF2B5EF4-FFF2-40B4-BE49-F238E27FC236}">
                <a16:creationId xmlns:a16="http://schemas.microsoft.com/office/drawing/2014/main" id="{0BC6C8B0-CC08-4E16-8BB3-A74B4C6FB6D4}"/>
              </a:ext>
            </a:extLst>
          </p:cNvPr>
          <p:cNvSpPr txBox="1"/>
          <p:nvPr/>
        </p:nvSpPr>
        <p:spPr>
          <a:xfrm>
            <a:off x="6330256" y="5293711"/>
            <a:ext cx="1100173" cy="369332"/>
          </a:xfrm>
          <a:prstGeom prst="rect">
            <a:avLst/>
          </a:prstGeom>
          <a:noFill/>
        </p:spPr>
        <p:txBody>
          <a:bodyPr wrap="none" rtlCol="0">
            <a:spAutoFit/>
          </a:bodyPr>
          <a:lstStyle/>
          <a:p>
            <a:r>
              <a:rPr lang="en-US" dirty="0">
                <a:solidFill>
                  <a:schemeClr val="bg1">
                    <a:lumMod val="50000"/>
                  </a:schemeClr>
                </a:solidFill>
              </a:rPr>
              <a:t>Training X</a:t>
            </a:r>
          </a:p>
        </p:txBody>
      </p:sp>
      <p:sp>
        <p:nvSpPr>
          <p:cNvPr id="44" name="TextBox 43">
            <a:extLst>
              <a:ext uri="{FF2B5EF4-FFF2-40B4-BE49-F238E27FC236}">
                <a16:creationId xmlns:a16="http://schemas.microsoft.com/office/drawing/2014/main" id="{596F6544-74DB-46D9-8721-9AA32217C74D}"/>
              </a:ext>
            </a:extLst>
          </p:cNvPr>
          <p:cNvSpPr txBox="1"/>
          <p:nvPr/>
        </p:nvSpPr>
        <p:spPr>
          <a:xfrm>
            <a:off x="8960678" y="5283722"/>
            <a:ext cx="729046" cy="369332"/>
          </a:xfrm>
          <a:prstGeom prst="rect">
            <a:avLst/>
          </a:prstGeom>
          <a:noFill/>
        </p:spPr>
        <p:txBody>
          <a:bodyPr wrap="none" rtlCol="0">
            <a:spAutoFit/>
          </a:bodyPr>
          <a:lstStyle/>
          <a:p>
            <a:r>
              <a:rPr lang="en-US" dirty="0">
                <a:solidFill>
                  <a:schemeClr val="bg1">
                    <a:lumMod val="50000"/>
                  </a:schemeClr>
                </a:solidFill>
              </a:rPr>
              <a:t>Test X</a:t>
            </a:r>
          </a:p>
        </p:txBody>
      </p:sp>
      <p:cxnSp>
        <p:nvCxnSpPr>
          <p:cNvPr id="11" name="Straight Connector 10">
            <a:extLst>
              <a:ext uri="{FF2B5EF4-FFF2-40B4-BE49-F238E27FC236}">
                <a16:creationId xmlns:a16="http://schemas.microsoft.com/office/drawing/2014/main" id="{5F526D19-432A-4B44-A056-0D578DE6DF3B}"/>
              </a:ext>
            </a:extLst>
          </p:cNvPr>
          <p:cNvCxnSpPr>
            <a:cxnSpLocks/>
          </p:cNvCxnSpPr>
          <p:nvPr/>
        </p:nvCxnSpPr>
        <p:spPr>
          <a:xfrm>
            <a:off x="9164033" y="736102"/>
            <a:ext cx="256192" cy="40019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45" name="Table 37">
                <a:extLst>
                  <a:ext uri="{FF2B5EF4-FFF2-40B4-BE49-F238E27FC236}">
                    <a16:creationId xmlns:a16="http://schemas.microsoft.com/office/drawing/2014/main" id="{9199553A-74B7-4EE1-834A-4FE70B79EF27}"/>
                  </a:ext>
                </a:extLst>
              </p:cNvPr>
              <p:cNvGraphicFramePr>
                <a:graphicFrameLocks noGrp="1"/>
              </p:cNvGraphicFramePr>
              <p:nvPr>
                <p:extLst>
                  <p:ext uri="{D42A27DB-BD31-4B8C-83A1-F6EECF244321}">
                    <p14:modId xmlns:p14="http://schemas.microsoft.com/office/powerpoint/2010/main" val="1646172394"/>
                  </p:ext>
                </p:extLst>
              </p:nvPr>
            </p:nvGraphicFramePr>
            <p:xfrm>
              <a:off x="5719226" y="1204946"/>
              <a:ext cx="2295775" cy="4079240"/>
            </p:xfrm>
            <a:graphic>
              <a:graphicData uri="http://schemas.openxmlformats.org/drawingml/2006/table">
                <a:tbl>
                  <a:tblPr firstRow="1" bandRow="1">
                    <a:tableStyleId>{5940675A-B579-460E-94D1-54222C63F5DA}</a:tableStyleId>
                  </a:tblPr>
                  <a:tblGrid>
                    <a:gridCol w="459155">
                      <a:extLst>
                        <a:ext uri="{9D8B030D-6E8A-4147-A177-3AD203B41FA5}">
                          <a16:colId xmlns:a16="http://schemas.microsoft.com/office/drawing/2014/main" val="1351602846"/>
                        </a:ext>
                      </a:extLst>
                    </a:gridCol>
                    <a:gridCol w="459155">
                      <a:extLst>
                        <a:ext uri="{9D8B030D-6E8A-4147-A177-3AD203B41FA5}">
                          <a16:colId xmlns:a16="http://schemas.microsoft.com/office/drawing/2014/main" val="1709534412"/>
                        </a:ext>
                      </a:extLst>
                    </a:gridCol>
                    <a:gridCol w="459155">
                      <a:extLst>
                        <a:ext uri="{9D8B030D-6E8A-4147-A177-3AD203B41FA5}">
                          <a16:colId xmlns:a16="http://schemas.microsoft.com/office/drawing/2014/main" val="4076747556"/>
                        </a:ext>
                      </a:extLst>
                    </a:gridCol>
                    <a:gridCol w="459155">
                      <a:extLst>
                        <a:ext uri="{9D8B030D-6E8A-4147-A177-3AD203B41FA5}">
                          <a16:colId xmlns:a16="http://schemas.microsoft.com/office/drawing/2014/main" val="766586489"/>
                        </a:ext>
                      </a:extLst>
                    </a:gridCol>
                    <a:gridCol w="459155">
                      <a:extLst>
                        <a:ext uri="{9D8B030D-6E8A-4147-A177-3AD203B41FA5}">
                          <a16:colId xmlns:a16="http://schemas.microsoft.com/office/drawing/2014/main" val="1468276452"/>
                        </a:ext>
                      </a:extLst>
                    </a:gridCol>
                  </a:tblGrid>
                  <a:tr h="370840">
                    <a:tc>
                      <a:txBody>
                        <a:bodyPr/>
                        <a:lstStyle/>
                        <a:p>
                          <a:endParaRPr lang="en-US" dirty="0"/>
                        </a:p>
                      </a:txBody>
                      <a:tcPr>
                        <a:solidFill>
                          <a:schemeClr val="bg1"/>
                        </a:solidFill>
                      </a:tcPr>
                    </a:tc>
                    <a:tc>
                      <a:txBody>
                        <a:bodyPr/>
                        <a:lstStyle/>
                        <a:p>
                          <a:r>
                            <a:rPr lang="en-US" sz="1600" dirty="0">
                              <a:solidFill>
                                <a:schemeClr val="bg1">
                                  <a:lumMod val="50000"/>
                                </a:schemeClr>
                              </a:solidFill>
                            </a:rPr>
                            <a:t>m1</a:t>
                          </a:r>
                        </a:p>
                      </a:txBody>
                      <a:tcPr>
                        <a:solidFill>
                          <a:schemeClr val="bg1"/>
                        </a:solidFill>
                      </a:tcPr>
                    </a:tc>
                    <a:tc>
                      <a:txBody>
                        <a:bodyPr/>
                        <a:lstStyle/>
                        <a:p>
                          <a:r>
                            <a:rPr lang="en-US" sz="1600" dirty="0">
                              <a:solidFill>
                                <a:schemeClr val="bg1">
                                  <a:lumMod val="50000"/>
                                </a:schemeClr>
                              </a:solidFill>
                            </a:rPr>
                            <a:t>m2</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m3</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m4</a:t>
                          </a:r>
                        </a:p>
                      </a:txBody>
                      <a:tcPr>
                        <a:solidFill>
                          <a:schemeClr val="bg1"/>
                        </a:solidFill>
                      </a:tcPr>
                    </a:tc>
                    <a:extLst>
                      <a:ext uri="{0D108BD9-81ED-4DB2-BD59-A6C34878D82A}">
                        <a16:rowId xmlns:a16="http://schemas.microsoft.com/office/drawing/2014/main" val="309429227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solidFill>
                          <a:schemeClr val="bg1"/>
                        </a:solidFill>
                      </a:tcPr>
                    </a:tc>
                    <a:tc>
                      <a:txBody>
                        <a:bodyPr/>
                        <a:lstStyle/>
                        <a:p>
                          <a:r>
                            <a:rPr lang="en-US" dirty="0"/>
                            <a:t>1</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30520497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solidFill>
                          <a:schemeClr val="bg1"/>
                        </a:solidFill>
                      </a:tcPr>
                    </a:tc>
                    <a:tc>
                      <a:txBody>
                        <a:bodyPr/>
                        <a:lstStyle/>
                        <a:p>
                          <a:r>
                            <a:rPr lang="en-US" dirty="0"/>
                            <a:t>1</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12413256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extLst>
                      <a:ext uri="{0D108BD9-81ED-4DB2-BD59-A6C34878D82A}">
                        <a16:rowId xmlns:a16="http://schemas.microsoft.com/office/drawing/2014/main" val="13513840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extLst>
                      <a:ext uri="{0D108BD9-81ED-4DB2-BD59-A6C34878D82A}">
                        <a16:rowId xmlns:a16="http://schemas.microsoft.com/office/drawing/2014/main" val="215732823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31784416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416251637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168984761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265174769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1</a:t>
                          </a:r>
                        </a:p>
                      </a:txBody>
                      <a:tcPr>
                        <a:solidFill>
                          <a:schemeClr val="bg1"/>
                        </a:solidFill>
                      </a:tcPr>
                    </a:tc>
                    <a:extLst>
                      <a:ext uri="{0D108BD9-81ED-4DB2-BD59-A6C34878D82A}">
                        <a16:rowId xmlns:a16="http://schemas.microsoft.com/office/drawing/2014/main" val="294950612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10</m:t>
                                    </m:r>
                                  </m:sub>
                                </m:sSub>
                              </m:oMath>
                            </m:oMathPara>
                          </a14:m>
                          <a:endParaRPr lang="en-US" dirty="0"/>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extLst>
                      <a:ext uri="{0D108BD9-81ED-4DB2-BD59-A6C34878D82A}">
                        <a16:rowId xmlns:a16="http://schemas.microsoft.com/office/drawing/2014/main" val="3650687603"/>
                      </a:ext>
                    </a:extLst>
                  </a:tr>
                </a:tbl>
              </a:graphicData>
            </a:graphic>
          </p:graphicFrame>
        </mc:Choice>
        <mc:Fallback xmlns="">
          <p:graphicFrame>
            <p:nvGraphicFramePr>
              <p:cNvPr id="45" name="Table 37">
                <a:extLst>
                  <a:ext uri="{FF2B5EF4-FFF2-40B4-BE49-F238E27FC236}">
                    <a16:creationId xmlns:a16="http://schemas.microsoft.com/office/drawing/2014/main" id="{9199553A-74B7-4EE1-834A-4FE70B79EF27}"/>
                  </a:ext>
                </a:extLst>
              </p:cNvPr>
              <p:cNvGraphicFramePr>
                <a:graphicFrameLocks noGrp="1"/>
              </p:cNvGraphicFramePr>
              <p:nvPr>
                <p:extLst>
                  <p:ext uri="{D42A27DB-BD31-4B8C-83A1-F6EECF244321}">
                    <p14:modId xmlns:p14="http://schemas.microsoft.com/office/powerpoint/2010/main" val="1646172394"/>
                  </p:ext>
                </p:extLst>
              </p:nvPr>
            </p:nvGraphicFramePr>
            <p:xfrm>
              <a:off x="5719226" y="1204946"/>
              <a:ext cx="2295775" cy="4079240"/>
            </p:xfrm>
            <a:graphic>
              <a:graphicData uri="http://schemas.openxmlformats.org/drawingml/2006/table">
                <a:tbl>
                  <a:tblPr firstRow="1" bandRow="1">
                    <a:tableStyleId>{5940675A-B579-460E-94D1-54222C63F5DA}</a:tableStyleId>
                  </a:tblPr>
                  <a:tblGrid>
                    <a:gridCol w="459155">
                      <a:extLst>
                        <a:ext uri="{9D8B030D-6E8A-4147-A177-3AD203B41FA5}">
                          <a16:colId xmlns:a16="http://schemas.microsoft.com/office/drawing/2014/main" val="1351602846"/>
                        </a:ext>
                      </a:extLst>
                    </a:gridCol>
                    <a:gridCol w="459155">
                      <a:extLst>
                        <a:ext uri="{9D8B030D-6E8A-4147-A177-3AD203B41FA5}">
                          <a16:colId xmlns:a16="http://schemas.microsoft.com/office/drawing/2014/main" val="1709534412"/>
                        </a:ext>
                      </a:extLst>
                    </a:gridCol>
                    <a:gridCol w="459155">
                      <a:extLst>
                        <a:ext uri="{9D8B030D-6E8A-4147-A177-3AD203B41FA5}">
                          <a16:colId xmlns:a16="http://schemas.microsoft.com/office/drawing/2014/main" val="4076747556"/>
                        </a:ext>
                      </a:extLst>
                    </a:gridCol>
                    <a:gridCol w="459155">
                      <a:extLst>
                        <a:ext uri="{9D8B030D-6E8A-4147-A177-3AD203B41FA5}">
                          <a16:colId xmlns:a16="http://schemas.microsoft.com/office/drawing/2014/main" val="766586489"/>
                        </a:ext>
                      </a:extLst>
                    </a:gridCol>
                    <a:gridCol w="459155">
                      <a:extLst>
                        <a:ext uri="{9D8B030D-6E8A-4147-A177-3AD203B41FA5}">
                          <a16:colId xmlns:a16="http://schemas.microsoft.com/office/drawing/2014/main" val="1468276452"/>
                        </a:ext>
                      </a:extLst>
                    </a:gridCol>
                  </a:tblGrid>
                  <a:tr h="370840">
                    <a:tc>
                      <a:txBody>
                        <a:bodyPr/>
                        <a:lstStyle/>
                        <a:p>
                          <a:pPr/>
                          <a:endParaRPr lang="en-US" dirty="0"/>
                        </a:p>
                      </a:txBody>
                      <a:tcPr>
                        <a:solidFill>
                          <a:schemeClr val="bg1"/>
                        </a:solidFill>
                      </a:tcPr>
                    </a:tc>
                    <a:tc>
                      <a:txBody>
                        <a:bodyPr/>
                        <a:lstStyle/>
                        <a:p>
                          <a:r>
                            <a:rPr lang="en-US" sz="1600" dirty="0">
                              <a:solidFill>
                                <a:schemeClr val="bg1">
                                  <a:lumMod val="50000"/>
                                </a:schemeClr>
                              </a:solidFill>
                            </a:rPr>
                            <a:t>m1</a:t>
                          </a:r>
                        </a:p>
                      </a:txBody>
                      <a:tcPr>
                        <a:solidFill>
                          <a:schemeClr val="bg1"/>
                        </a:solidFill>
                      </a:tcPr>
                    </a:tc>
                    <a:tc>
                      <a:txBody>
                        <a:bodyPr/>
                        <a:lstStyle/>
                        <a:p>
                          <a:r>
                            <a:rPr lang="en-US" sz="1600" dirty="0">
                              <a:solidFill>
                                <a:schemeClr val="bg1">
                                  <a:lumMod val="50000"/>
                                </a:schemeClr>
                              </a:solidFill>
                            </a:rPr>
                            <a:t>m2</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m3</a:t>
                          </a:r>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lumMod val="50000"/>
                                </a:schemeClr>
                              </a:solidFill>
                            </a:rPr>
                            <a:t>m4</a:t>
                          </a:r>
                        </a:p>
                      </a:txBody>
                      <a:tcPr>
                        <a:solidFill>
                          <a:schemeClr val="bg1"/>
                        </a:solidFill>
                      </a:tcPr>
                    </a:tc>
                    <a:extLst>
                      <a:ext uri="{0D108BD9-81ED-4DB2-BD59-A6C34878D82A}">
                        <a16:rowId xmlns:a16="http://schemas.microsoft.com/office/drawing/2014/main" val="3094292278"/>
                      </a:ext>
                    </a:extLst>
                  </a:tr>
                  <a:tr h="370840">
                    <a:tc>
                      <a:txBody>
                        <a:bodyPr/>
                        <a:lstStyle/>
                        <a:p>
                          <a:endParaRPr lang="en-US"/>
                        </a:p>
                      </a:txBody>
                      <a:tcPr>
                        <a:blipFill>
                          <a:blip r:embed="rId6"/>
                          <a:stretch>
                            <a:fillRect l="-1333" t="-103279" r="-405333" b="-922951"/>
                          </a:stretch>
                        </a:blipFill>
                      </a:tcPr>
                    </a:tc>
                    <a:tc>
                      <a:txBody>
                        <a:bodyPr/>
                        <a:lstStyle/>
                        <a:p>
                          <a:r>
                            <a:rPr lang="en-US" dirty="0"/>
                            <a:t>1</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3052049762"/>
                      </a:ext>
                    </a:extLst>
                  </a:tr>
                  <a:tr h="370840">
                    <a:tc>
                      <a:txBody>
                        <a:bodyPr/>
                        <a:lstStyle/>
                        <a:p>
                          <a:endParaRPr lang="en-US"/>
                        </a:p>
                      </a:txBody>
                      <a:tcPr>
                        <a:blipFill>
                          <a:blip r:embed="rId6"/>
                          <a:stretch>
                            <a:fillRect l="-1333" t="-203279" r="-405333" b="-822951"/>
                          </a:stretch>
                        </a:blipFill>
                      </a:tcPr>
                    </a:tc>
                    <a:tc>
                      <a:txBody>
                        <a:bodyPr/>
                        <a:lstStyle/>
                        <a:p>
                          <a:r>
                            <a:rPr lang="en-US" dirty="0"/>
                            <a:t>1</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1241325652"/>
                      </a:ext>
                    </a:extLst>
                  </a:tr>
                  <a:tr h="370840">
                    <a:tc>
                      <a:txBody>
                        <a:bodyPr/>
                        <a:lstStyle/>
                        <a:p>
                          <a:endParaRPr lang="en-US"/>
                        </a:p>
                      </a:txBody>
                      <a:tcPr>
                        <a:blipFill>
                          <a:blip r:embed="rId6"/>
                          <a:stretch>
                            <a:fillRect l="-1333" t="-303279" r="-405333" b="-722951"/>
                          </a:stretch>
                        </a:blip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extLst>
                      <a:ext uri="{0D108BD9-81ED-4DB2-BD59-A6C34878D82A}">
                        <a16:rowId xmlns:a16="http://schemas.microsoft.com/office/drawing/2014/main" val="1351384041"/>
                      </a:ext>
                    </a:extLst>
                  </a:tr>
                  <a:tr h="370840">
                    <a:tc>
                      <a:txBody>
                        <a:bodyPr/>
                        <a:lstStyle/>
                        <a:p>
                          <a:endParaRPr lang="en-US"/>
                        </a:p>
                      </a:txBody>
                      <a:tcPr>
                        <a:blipFill>
                          <a:blip r:embed="rId6"/>
                          <a:stretch>
                            <a:fillRect l="-1333" t="-403279" r="-405333" b="-622951"/>
                          </a:stretch>
                        </a:blip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extLst>
                      <a:ext uri="{0D108BD9-81ED-4DB2-BD59-A6C34878D82A}">
                        <a16:rowId xmlns:a16="http://schemas.microsoft.com/office/drawing/2014/main" val="2157328235"/>
                      </a:ext>
                    </a:extLst>
                  </a:tr>
                  <a:tr h="370840">
                    <a:tc>
                      <a:txBody>
                        <a:bodyPr/>
                        <a:lstStyle/>
                        <a:p>
                          <a:endParaRPr lang="en-US"/>
                        </a:p>
                      </a:txBody>
                      <a:tcPr>
                        <a:blipFill>
                          <a:blip r:embed="rId6"/>
                          <a:stretch>
                            <a:fillRect l="-1333" t="-511667" r="-405333" b="-533333"/>
                          </a:stretch>
                        </a:blip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317844169"/>
                      </a:ext>
                    </a:extLst>
                  </a:tr>
                  <a:tr h="370840">
                    <a:tc>
                      <a:txBody>
                        <a:bodyPr/>
                        <a:lstStyle/>
                        <a:p>
                          <a:endParaRPr lang="en-US"/>
                        </a:p>
                      </a:txBody>
                      <a:tcPr>
                        <a:blipFill>
                          <a:blip r:embed="rId6"/>
                          <a:stretch>
                            <a:fillRect l="-1333" t="-601639" r="-405333" b="-424590"/>
                          </a:stretch>
                        </a:blip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4162516375"/>
                      </a:ext>
                    </a:extLst>
                  </a:tr>
                  <a:tr h="370840">
                    <a:tc>
                      <a:txBody>
                        <a:bodyPr/>
                        <a:lstStyle/>
                        <a:p>
                          <a:endParaRPr lang="en-US"/>
                        </a:p>
                      </a:txBody>
                      <a:tcPr>
                        <a:blipFill>
                          <a:blip r:embed="rId6"/>
                          <a:stretch>
                            <a:fillRect l="-1333" t="-701639" r="-405333" b="-324590"/>
                          </a:stretch>
                        </a:blip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1689847611"/>
                      </a:ext>
                    </a:extLst>
                  </a:tr>
                  <a:tr h="370840">
                    <a:tc>
                      <a:txBody>
                        <a:bodyPr/>
                        <a:lstStyle/>
                        <a:p>
                          <a:endParaRPr lang="en-US"/>
                        </a:p>
                      </a:txBody>
                      <a:tcPr>
                        <a:blipFill>
                          <a:blip r:embed="rId6"/>
                          <a:stretch>
                            <a:fillRect l="-1333" t="-801639" r="-405333" b="-224590"/>
                          </a:stretch>
                        </a:blip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0</a:t>
                          </a:r>
                        </a:p>
                      </a:txBody>
                      <a:tcPr>
                        <a:solidFill>
                          <a:schemeClr val="bg1"/>
                        </a:solidFill>
                      </a:tcPr>
                    </a:tc>
                    <a:extLst>
                      <a:ext uri="{0D108BD9-81ED-4DB2-BD59-A6C34878D82A}">
                        <a16:rowId xmlns:a16="http://schemas.microsoft.com/office/drawing/2014/main" val="2651747693"/>
                      </a:ext>
                    </a:extLst>
                  </a:tr>
                  <a:tr h="370840">
                    <a:tc>
                      <a:txBody>
                        <a:bodyPr/>
                        <a:lstStyle/>
                        <a:p>
                          <a:endParaRPr lang="en-US"/>
                        </a:p>
                      </a:txBody>
                      <a:tcPr>
                        <a:blipFill>
                          <a:blip r:embed="rId6"/>
                          <a:stretch>
                            <a:fillRect l="-1333" t="-901639" r="-405333" b="-124590"/>
                          </a:stretch>
                        </a:blip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tc>
                      <a:txBody>
                        <a:bodyPr/>
                        <a:lstStyle/>
                        <a:p>
                          <a:r>
                            <a:rPr lang="en-US" dirty="0"/>
                            <a:t>1</a:t>
                          </a:r>
                        </a:p>
                      </a:txBody>
                      <a:tcPr>
                        <a:solidFill>
                          <a:schemeClr val="bg1"/>
                        </a:solidFill>
                      </a:tcPr>
                    </a:tc>
                    <a:extLst>
                      <a:ext uri="{0D108BD9-81ED-4DB2-BD59-A6C34878D82A}">
                        <a16:rowId xmlns:a16="http://schemas.microsoft.com/office/drawing/2014/main" val="2949506125"/>
                      </a:ext>
                    </a:extLst>
                  </a:tr>
                  <a:tr h="370840">
                    <a:tc>
                      <a:txBody>
                        <a:bodyPr/>
                        <a:lstStyle/>
                        <a:p>
                          <a:endParaRPr lang="en-US"/>
                        </a:p>
                      </a:txBody>
                      <a:tcPr>
                        <a:blipFill>
                          <a:blip r:embed="rId6"/>
                          <a:stretch>
                            <a:fillRect l="-1333" t="-1001639" r="-405333" b="-24590"/>
                          </a:stretch>
                        </a:blip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0</a:t>
                          </a:r>
                        </a:p>
                      </a:txBody>
                      <a:tcPr>
                        <a:solidFill>
                          <a:schemeClr val="bg1"/>
                        </a:solidFill>
                      </a:tcPr>
                    </a:tc>
                    <a:tc>
                      <a:txBody>
                        <a:bodyPr/>
                        <a:lstStyle/>
                        <a:p>
                          <a:r>
                            <a:rPr lang="en-US" dirty="0"/>
                            <a:t>1</a:t>
                          </a:r>
                        </a:p>
                      </a:txBody>
                      <a:tcPr>
                        <a:solidFill>
                          <a:schemeClr val="bg1"/>
                        </a:solidFill>
                      </a:tcPr>
                    </a:tc>
                    <a:extLst>
                      <a:ext uri="{0D108BD9-81ED-4DB2-BD59-A6C34878D82A}">
                        <a16:rowId xmlns:a16="http://schemas.microsoft.com/office/drawing/2014/main" val="3650687603"/>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47" name="Table 46">
                <a:extLst>
                  <a:ext uri="{FF2B5EF4-FFF2-40B4-BE49-F238E27FC236}">
                    <a16:creationId xmlns:a16="http://schemas.microsoft.com/office/drawing/2014/main" id="{1F467915-9C5E-4007-BA6D-8482C83DC248}"/>
                  </a:ext>
                </a:extLst>
              </p:cNvPr>
              <p:cNvGraphicFramePr>
                <a:graphicFrameLocks noGrp="1"/>
              </p:cNvGraphicFramePr>
              <p:nvPr>
                <p:extLst>
                  <p:ext uri="{D42A27DB-BD31-4B8C-83A1-F6EECF244321}">
                    <p14:modId xmlns:p14="http://schemas.microsoft.com/office/powerpoint/2010/main" val="1238784002"/>
                  </p:ext>
                </p:extLst>
              </p:nvPr>
            </p:nvGraphicFramePr>
            <p:xfrm>
              <a:off x="8444138" y="1204946"/>
              <a:ext cx="1762126" cy="4079240"/>
            </p:xfrm>
            <a:graphic>
              <a:graphicData uri="http://schemas.openxmlformats.org/drawingml/2006/table">
                <a:tbl>
                  <a:tblPr firstRow="1" bandRow="1">
                    <a:tableStyleId>{5940675A-B579-460E-94D1-54222C63F5DA}</a:tableStyleId>
                  </a:tblPr>
                  <a:tblGrid>
                    <a:gridCol w="881063">
                      <a:extLst>
                        <a:ext uri="{9D8B030D-6E8A-4147-A177-3AD203B41FA5}">
                          <a16:colId xmlns:a16="http://schemas.microsoft.com/office/drawing/2014/main" val="1351602846"/>
                        </a:ext>
                      </a:extLst>
                    </a:gridCol>
                    <a:gridCol w="881063">
                      <a:extLst>
                        <a:ext uri="{9D8B030D-6E8A-4147-A177-3AD203B41FA5}">
                          <a16:colId xmlns:a16="http://schemas.microsoft.com/office/drawing/2014/main" val="1709534412"/>
                        </a:ext>
                      </a:extLst>
                    </a:gridCol>
                  </a:tblGrid>
                  <a:tr h="370840">
                    <a:tc>
                      <a:txBody>
                        <a:bodyPr/>
                        <a:lstStyle/>
                        <a:p>
                          <a:endParaRPr lang="en-US" dirty="0"/>
                        </a:p>
                      </a:txBody>
                      <a:tcPr>
                        <a:solidFill>
                          <a:schemeClr val="bg1"/>
                        </a:solidFill>
                      </a:tcPr>
                    </a:tc>
                    <a:tc>
                      <a:txBody>
                        <a:bodyPr/>
                        <a:lstStyle/>
                        <a:p>
                          <a:pPr algn="ctr"/>
                          <a:r>
                            <a:rPr lang="en-US" sz="1600" dirty="0">
                              <a:solidFill>
                                <a:schemeClr val="bg1">
                                  <a:lumMod val="50000"/>
                                </a:schemeClr>
                              </a:solidFill>
                            </a:rPr>
                            <a:t>test1</a:t>
                          </a:r>
                        </a:p>
                      </a:txBody>
                      <a:tcPr>
                        <a:solidFill>
                          <a:schemeClr val="bg1"/>
                        </a:solidFill>
                      </a:tcPr>
                    </a:tc>
                    <a:extLst>
                      <a:ext uri="{0D108BD9-81ED-4DB2-BD59-A6C34878D82A}">
                        <a16:rowId xmlns:a16="http://schemas.microsoft.com/office/drawing/2014/main" val="3094292278"/>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m:oMathPara>
                          </a14:m>
                          <a:endParaRPr lang="en-US" dirty="0"/>
                        </a:p>
                      </a:txBody>
                      <a:tcPr>
                        <a:solidFill>
                          <a:schemeClr val="bg1"/>
                        </a:solidFill>
                      </a:tcPr>
                    </a:tc>
                    <a:tc>
                      <a:txBody>
                        <a:bodyPr/>
                        <a:lstStyle/>
                        <a:p>
                          <a:pPr algn="ctr"/>
                          <a:r>
                            <a:rPr lang="en-US" dirty="0"/>
                            <a:t>1</a:t>
                          </a:r>
                        </a:p>
                      </a:txBody>
                      <a:tcPr>
                        <a:solidFill>
                          <a:schemeClr val="bg1"/>
                        </a:solidFill>
                      </a:tcPr>
                    </a:tc>
                    <a:extLst>
                      <a:ext uri="{0D108BD9-81ED-4DB2-BD59-A6C34878D82A}">
                        <a16:rowId xmlns:a16="http://schemas.microsoft.com/office/drawing/2014/main" val="30520497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a:txBody>
                      <a:tcPr>
                        <a:solidFill>
                          <a:schemeClr val="bg1"/>
                        </a:solidFill>
                      </a:tcPr>
                    </a:tc>
                    <a:tc>
                      <a:txBody>
                        <a:bodyPr/>
                        <a:lstStyle/>
                        <a:p>
                          <a:pPr algn="ctr"/>
                          <a:r>
                            <a:rPr lang="en-US" dirty="0"/>
                            <a:t>0</a:t>
                          </a:r>
                        </a:p>
                      </a:txBody>
                      <a:tcPr>
                        <a:solidFill>
                          <a:schemeClr val="bg1"/>
                        </a:solidFill>
                      </a:tcPr>
                    </a:tc>
                    <a:extLst>
                      <a:ext uri="{0D108BD9-81ED-4DB2-BD59-A6C34878D82A}">
                        <a16:rowId xmlns:a16="http://schemas.microsoft.com/office/drawing/2014/main" val="1241325652"/>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m:oMathPara>
                          </a14:m>
                          <a:endParaRPr lang="en-US" dirty="0"/>
                        </a:p>
                      </a:txBody>
                      <a:tcPr>
                        <a:solidFill>
                          <a:schemeClr val="bg1"/>
                        </a:solidFill>
                      </a:tcPr>
                    </a:tc>
                    <a:tc>
                      <a:txBody>
                        <a:bodyPr/>
                        <a:lstStyle/>
                        <a:p>
                          <a:pPr algn="ctr"/>
                          <a:r>
                            <a:rPr lang="en-US" dirty="0"/>
                            <a:t>0</a:t>
                          </a:r>
                        </a:p>
                      </a:txBody>
                      <a:tcPr>
                        <a:solidFill>
                          <a:schemeClr val="bg1"/>
                        </a:solidFill>
                      </a:tcPr>
                    </a:tc>
                    <a:extLst>
                      <a:ext uri="{0D108BD9-81ED-4DB2-BD59-A6C34878D82A}">
                        <a16:rowId xmlns:a16="http://schemas.microsoft.com/office/drawing/2014/main" val="135138404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4</m:t>
                                    </m:r>
                                  </m:sub>
                                </m:sSub>
                              </m:oMath>
                            </m:oMathPara>
                          </a14:m>
                          <a:endParaRPr lang="en-US" dirty="0"/>
                        </a:p>
                      </a:txBody>
                      <a:tcPr>
                        <a:solidFill>
                          <a:schemeClr val="bg1"/>
                        </a:solidFill>
                      </a:tcPr>
                    </a:tc>
                    <a:tc>
                      <a:txBody>
                        <a:bodyPr/>
                        <a:lstStyle/>
                        <a:p>
                          <a:pPr algn="ctr"/>
                          <a:r>
                            <a:rPr lang="en-US" dirty="0"/>
                            <a:t>1</a:t>
                          </a:r>
                        </a:p>
                      </a:txBody>
                      <a:tcPr>
                        <a:solidFill>
                          <a:schemeClr val="bg1"/>
                        </a:solidFill>
                      </a:tcPr>
                    </a:tc>
                    <a:extLst>
                      <a:ext uri="{0D108BD9-81ED-4DB2-BD59-A6C34878D82A}">
                        <a16:rowId xmlns:a16="http://schemas.microsoft.com/office/drawing/2014/main" val="215732823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5</m:t>
                                    </m:r>
                                  </m:sub>
                                </m:sSub>
                              </m:oMath>
                            </m:oMathPara>
                          </a14:m>
                          <a:endParaRPr lang="en-US" dirty="0"/>
                        </a:p>
                      </a:txBody>
                      <a:tcPr>
                        <a:solidFill>
                          <a:schemeClr val="bg1"/>
                        </a:solidFill>
                      </a:tcPr>
                    </a:tc>
                    <a:tc>
                      <a:txBody>
                        <a:bodyPr/>
                        <a:lstStyle/>
                        <a:p>
                          <a:pPr algn="ctr"/>
                          <a:r>
                            <a:rPr lang="en-US" dirty="0"/>
                            <a:t>0</a:t>
                          </a:r>
                        </a:p>
                      </a:txBody>
                      <a:tcPr>
                        <a:solidFill>
                          <a:schemeClr val="bg1"/>
                        </a:solidFill>
                      </a:tcPr>
                    </a:tc>
                    <a:extLst>
                      <a:ext uri="{0D108BD9-81ED-4DB2-BD59-A6C34878D82A}">
                        <a16:rowId xmlns:a16="http://schemas.microsoft.com/office/drawing/2014/main" val="317844169"/>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6</m:t>
                                    </m:r>
                                  </m:sub>
                                </m:sSub>
                              </m:oMath>
                            </m:oMathPara>
                          </a14:m>
                          <a:endParaRPr lang="en-US" dirty="0"/>
                        </a:p>
                      </a:txBody>
                      <a:tcPr>
                        <a:solidFill>
                          <a:schemeClr val="bg1"/>
                        </a:solidFill>
                      </a:tcPr>
                    </a:tc>
                    <a:tc>
                      <a:txBody>
                        <a:bodyPr/>
                        <a:lstStyle/>
                        <a:p>
                          <a:pPr algn="ctr"/>
                          <a:r>
                            <a:rPr lang="en-US" dirty="0"/>
                            <a:t>0</a:t>
                          </a:r>
                        </a:p>
                      </a:txBody>
                      <a:tcPr>
                        <a:solidFill>
                          <a:schemeClr val="bg1"/>
                        </a:solidFill>
                      </a:tcPr>
                    </a:tc>
                    <a:extLst>
                      <a:ext uri="{0D108BD9-81ED-4DB2-BD59-A6C34878D82A}">
                        <a16:rowId xmlns:a16="http://schemas.microsoft.com/office/drawing/2014/main" val="416251637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dirty="0"/>
                        </a:p>
                      </a:txBody>
                      <a:tcPr>
                        <a:solidFill>
                          <a:schemeClr val="bg1"/>
                        </a:solidFill>
                      </a:tcPr>
                    </a:tc>
                    <a:tc>
                      <a:txBody>
                        <a:bodyPr/>
                        <a:lstStyle/>
                        <a:p>
                          <a:pPr algn="ctr"/>
                          <a:r>
                            <a:rPr lang="en-US" dirty="0"/>
                            <a:t>0</a:t>
                          </a:r>
                        </a:p>
                      </a:txBody>
                      <a:tcPr>
                        <a:solidFill>
                          <a:schemeClr val="bg1"/>
                        </a:solidFill>
                      </a:tcPr>
                    </a:tc>
                    <a:extLst>
                      <a:ext uri="{0D108BD9-81ED-4DB2-BD59-A6C34878D82A}">
                        <a16:rowId xmlns:a16="http://schemas.microsoft.com/office/drawing/2014/main" val="168984761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m:t>
                                    </m:r>
                                  </m:sub>
                                </m:sSub>
                              </m:oMath>
                            </m:oMathPara>
                          </a14:m>
                          <a:endParaRPr lang="en-US" dirty="0"/>
                        </a:p>
                      </a:txBody>
                      <a:tcPr>
                        <a:solidFill>
                          <a:schemeClr val="bg1"/>
                        </a:solidFill>
                      </a:tcPr>
                    </a:tc>
                    <a:tc>
                      <a:txBody>
                        <a:bodyPr/>
                        <a:lstStyle/>
                        <a:p>
                          <a:pPr algn="ctr"/>
                          <a:r>
                            <a:rPr lang="en-US" dirty="0"/>
                            <a:t>0</a:t>
                          </a:r>
                        </a:p>
                      </a:txBody>
                      <a:tcPr>
                        <a:solidFill>
                          <a:schemeClr val="bg1"/>
                        </a:solidFill>
                      </a:tcPr>
                    </a:tc>
                    <a:extLst>
                      <a:ext uri="{0D108BD9-81ED-4DB2-BD59-A6C34878D82A}">
                        <a16:rowId xmlns:a16="http://schemas.microsoft.com/office/drawing/2014/main" val="2651747693"/>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dirty="0"/>
                        </a:p>
                      </a:txBody>
                      <a:tcPr>
                        <a:solidFill>
                          <a:schemeClr val="bg1"/>
                        </a:solidFill>
                      </a:tcPr>
                    </a:tc>
                    <a:tc>
                      <a:txBody>
                        <a:bodyPr/>
                        <a:lstStyle/>
                        <a:p>
                          <a:pPr algn="ctr"/>
                          <a:r>
                            <a:rPr lang="en-US" dirty="0"/>
                            <a:t>1</a:t>
                          </a:r>
                        </a:p>
                      </a:txBody>
                      <a:tcPr>
                        <a:solidFill>
                          <a:schemeClr val="bg1"/>
                        </a:solidFill>
                      </a:tcPr>
                    </a:tc>
                    <a:extLst>
                      <a:ext uri="{0D108BD9-81ED-4DB2-BD59-A6C34878D82A}">
                        <a16:rowId xmlns:a16="http://schemas.microsoft.com/office/drawing/2014/main" val="294950612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10</m:t>
                                    </m:r>
                                  </m:sub>
                                </m:sSub>
                              </m:oMath>
                            </m:oMathPara>
                          </a14:m>
                          <a:endParaRPr lang="en-US" dirty="0"/>
                        </a:p>
                      </a:txBody>
                      <a:tcPr>
                        <a:solidFill>
                          <a:schemeClr val="bg1"/>
                        </a:solidFill>
                      </a:tcPr>
                    </a:tc>
                    <a:tc>
                      <a:txBody>
                        <a:bodyPr/>
                        <a:lstStyle/>
                        <a:p>
                          <a:pPr algn="ctr"/>
                          <a:r>
                            <a:rPr lang="en-US" dirty="0"/>
                            <a:t>0</a:t>
                          </a:r>
                        </a:p>
                      </a:txBody>
                      <a:tcPr>
                        <a:solidFill>
                          <a:schemeClr val="bg1"/>
                        </a:solidFill>
                      </a:tcPr>
                    </a:tc>
                    <a:extLst>
                      <a:ext uri="{0D108BD9-81ED-4DB2-BD59-A6C34878D82A}">
                        <a16:rowId xmlns:a16="http://schemas.microsoft.com/office/drawing/2014/main" val="3650687603"/>
                      </a:ext>
                    </a:extLst>
                  </a:tr>
                </a:tbl>
              </a:graphicData>
            </a:graphic>
          </p:graphicFrame>
        </mc:Choice>
        <mc:Fallback xmlns="">
          <p:graphicFrame>
            <p:nvGraphicFramePr>
              <p:cNvPr id="47" name="Table 46">
                <a:extLst>
                  <a:ext uri="{FF2B5EF4-FFF2-40B4-BE49-F238E27FC236}">
                    <a16:creationId xmlns:a16="http://schemas.microsoft.com/office/drawing/2014/main" id="{1F467915-9C5E-4007-BA6D-8482C83DC248}"/>
                  </a:ext>
                </a:extLst>
              </p:cNvPr>
              <p:cNvGraphicFramePr>
                <a:graphicFrameLocks noGrp="1"/>
              </p:cNvGraphicFramePr>
              <p:nvPr>
                <p:extLst>
                  <p:ext uri="{D42A27DB-BD31-4B8C-83A1-F6EECF244321}">
                    <p14:modId xmlns:p14="http://schemas.microsoft.com/office/powerpoint/2010/main" val="1238784002"/>
                  </p:ext>
                </p:extLst>
              </p:nvPr>
            </p:nvGraphicFramePr>
            <p:xfrm>
              <a:off x="8444138" y="1204946"/>
              <a:ext cx="1762126" cy="4079240"/>
            </p:xfrm>
            <a:graphic>
              <a:graphicData uri="http://schemas.openxmlformats.org/drawingml/2006/table">
                <a:tbl>
                  <a:tblPr firstRow="1" bandRow="1">
                    <a:tableStyleId>{5940675A-B579-460E-94D1-54222C63F5DA}</a:tableStyleId>
                  </a:tblPr>
                  <a:tblGrid>
                    <a:gridCol w="881063">
                      <a:extLst>
                        <a:ext uri="{9D8B030D-6E8A-4147-A177-3AD203B41FA5}">
                          <a16:colId xmlns:a16="http://schemas.microsoft.com/office/drawing/2014/main" val="1351602846"/>
                        </a:ext>
                      </a:extLst>
                    </a:gridCol>
                    <a:gridCol w="881063">
                      <a:extLst>
                        <a:ext uri="{9D8B030D-6E8A-4147-A177-3AD203B41FA5}">
                          <a16:colId xmlns:a16="http://schemas.microsoft.com/office/drawing/2014/main" val="1709534412"/>
                        </a:ext>
                      </a:extLst>
                    </a:gridCol>
                  </a:tblGrid>
                  <a:tr h="370840">
                    <a:tc>
                      <a:txBody>
                        <a:bodyPr/>
                        <a:lstStyle/>
                        <a:p>
                          <a:pPr/>
                          <a:endParaRPr lang="en-US" dirty="0"/>
                        </a:p>
                      </a:txBody>
                      <a:tcPr>
                        <a:solidFill>
                          <a:schemeClr val="bg1"/>
                        </a:solidFill>
                      </a:tcPr>
                    </a:tc>
                    <a:tc>
                      <a:txBody>
                        <a:bodyPr/>
                        <a:lstStyle/>
                        <a:p>
                          <a:pPr algn="ctr"/>
                          <a:r>
                            <a:rPr lang="en-US" sz="1600" dirty="0">
                              <a:solidFill>
                                <a:schemeClr val="bg1">
                                  <a:lumMod val="50000"/>
                                </a:schemeClr>
                              </a:solidFill>
                            </a:rPr>
                            <a:t>test1</a:t>
                          </a:r>
                        </a:p>
                      </a:txBody>
                      <a:tcPr>
                        <a:solidFill>
                          <a:schemeClr val="bg1"/>
                        </a:solidFill>
                      </a:tcPr>
                    </a:tc>
                    <a:extLst>
                      <a:ext uri="{0D108BD9-81ED-4DB2-BD59-A6C34878D82A}">
                        <a16:rowId xmlns:a16="http://schemas.microsoft.com/office/drawing/2014/main" val="3094292278"/>
                      </a:ext>
                    </a:extLst>
                  </a:tr>
                  <a:tr h="370840">
                    <a:tc>
                      <a:txBody>
                        <a:bodyPr/>
                        <a:lstStyle/>
                        <a:p>
                          <a:endParaRPr lang="en-US"/>
                        </a:p>
                      </a:txBody>
                      <a:tcPr>
                        <a:blipFill>
                          <a:blip r:embed="rId7"/>
                          <a:stretch>
                            <a:fillRect l="-690" t="-103279" r="-101379" b="-922951"/>
                          </a:stretch>
                        </a:blipFill>
                      </a:tcPr>
                    </a:tc>
                    <a:tc>
                      <a:txBody>
                        <a:bodyPr/>
                        <a:lstStyle/>
                        <a:p>
                          <a:pPr algn="ctr"/>
                          <a:r>
                            <a:rPr lang="en-US" dirty="0"/>
                            <a:t>1</a:t>
                          </a:r>
                        </a:p>
                      </a:txBody>
                      <a:tcPr>
                        <a:solidFill>
                          <a:schemeClr val="bg1"/>
                        </a:solidFill>
                      </a:tcPr>
                    </a:tc>
                    <a:extLst>
                      <a:ext uri="{0D108BD9-81ED-4DB2-BD59-A6C34878D82A}">
                        <a16:rowId xmlns:a16="http://schemas.microsoft.com/office/drawing/2014/main" val="3052049762"/>
                      </a:ext>
                    </a:extLst>
                  </a:tr>
                  <a:tr h="370840">
                    <a:tc>
                      <a:txBody>
                        <a:bodyPr/>
                        <a:lstStyle/>
                        <a:p>
                          <a:endParaRPr lang="en-US"/>
                        </a:p>
                      </a:txBody>
                      <a:tcPr>
                        <a:blipFill>
                          <a:blip r:embed="rId7"/>
                          <a:stretch>
                            <a:fillRect l="-690" t="-203279" r="-101379" b="-822951"/>
                          </a:stretch>
                        </a:blipFill>
                      </a:tcPr>
                    </a:tc>
                    <a:tc>
                      <a:txBody>
                        <a:bodyPr/>
                        <a:lstStyle/>
                        <a:p>
                          <a:pPr algn="ctr"/>
                          <a:r>
                            <a:rPr lang="en-US" dirty="0"/>
                            <a:t>0</a:t>
                          </a:r>
                        </a:p>
                      </a:txBody>
                      <a:tcPr>
                        <a:solidFill>
                          <a:schemeClr val="bg1"/>
                        </a:solidFill>
                      </a:tcPr>
                    </a:tc>
                    <a:extLst>
                      <a:ext uri="{0D108BD9-81ED-4DB2-BD59-A6C34878D82A}">
                        <a16:rowId xmlns:a16="http://schemas.microsoft.com/office/drawing/2014/main" val="1241325652"/>
                      </a:ext>
                    </a:extLst>
                  </a:tr>
                  <a:tr h="370840">
                    <a:tc>
                      <a:txBody>
                        <a:bodyPr/>
                        <a:lstStyle/>
                        <a:p>
                          <a:endParaRPr lang="en-US"/>
                        </a:p>
                      </a:txBody>
                      <a:tcPr>
                        <a:blipFill>
                          <a:blip r:embed="rId7"/>
                          <a:stretch>
                            <a:fillRect l="-690" t="-303279" r="-101379" b="-722951"/>
                          </a:stretch>
                        </a:blipFill>
                      </a:tcPr>
                    </a:tc>
                    <a:tc>
                      <a:txBody>
                        <a:bodyPr/>
                        <a:lstStyle/>
                        <a:p>
                          <a:pPr algn="ctr"/>
                          <a:r>
                            <a:rPr lang="en-US" dirty="0"/>
                            <a:t>0</a:t>
                          </a:r>
                        </a:p>
                      </a:txBody>
                      <a:tcPr>
                        <a:solidFill>
                          <a:schemeClr val="bg1"/>
                        </a:solidFill>
                      </a:tcPr>
                    </a:tc>
                    <a:extLst>
                      <a:ext uri="{0D108BD9-81ED-4DB2-BD59-A6C34878D82A}">
                        <a16:rowId xmlns:a16="http://schemas.microsoft.com/office/drawing/2014/main" val="1351384041"/>
                      </a:ext>
                    </a:extLst>
                  </a:tr>
                  <a:tr h="370840">
                    <a:tc>
                      <a:txBody>
                        <a:bodyPr/>
                        <a:lstStyle/>
                        <a:p>
                          <a:endParaRPr lang="en-US"/>
                        </a:p>
                      </a:txBody>
                      <a:tcPr>
                        <a:blipFill>
                          <a:blip r:embed="rId7"/>
                          <a:stretch>
                            <a:fillRect l="-690" t="-403279" r="-101379" b="-622951"/>
                          </a:stretch>
                        </a:blipFill>
                      </a:tcPr>
                    </a:tc>
                    <a:tc>
                      <a:txBody>
                        <a:bodyPr/>
                        <a:lstStyle/>
                        <a:p>
                          <a:pPr algn="ctr"/>
                          <a:r>
                            <a:rPr lang="en-US" dirty="0"/>
                            <a:t>1</a:t>
                          </a:r>
                        </a:p>
                      </a:txBody>
                      <a:tcPr>
                        <a:solidFill>
                          <a:schemeClr val="bg1"/>
                        </a:solidFill>
                      </a:tcPr>
                    </a:tc>
                    <a:extLst>
                      <a:ext uri="{0D108BD9-81ED-4DB2-BD59-A6C34878D82A}">
                        <a16:rowId xmlns:a16="http://schemas.microsoft.com/office/drawing/2014/main" val="2157328235"/>
                      </a:ext>
                    </a:extLst>
                  </a:tr>
                  <a:tr h="370840">
                    <a:tc>
                      <a:txBody>
                        <a:bodyPr/>
                        <a:lstStyle/>
                        <a:p>
                          <a:endParaRPr lang="en-US"/>
                        </a:p>
                      </a:txBody>
                      <a:tcPr>
                        <a:blipFill>
                          <a:blip r:embed="rId7"/>
                          <a:stretch>
                            <a:fillRect l="-690" t="-511667" r="-101379" b="-533333"/>
                          </a:stretch>
                        </a:blipFill>
                      </a:tcPr>
                    </a:tc>
                    <a:tc>
                      <a:txBody>
                        <a:bodyPr/>
                        <a:lstStyle/>
                        <a:p>
                          <a:pPr algn="ctr"/>
                          <a:r>
                            <a:rPr lang="en-US" dirty="0"/>
                            <a:t>0</a:t>
                          </a:r>
                        </a:p>
                      </a:txBody>
                      <a:tcPr>
                        <a:solidFill>
                          <a:schemeClr val="bg1"/>
                        </a:solidFill>
                      </a:tcPr>
                    </a:tc>
                    <a:extLst>
                      <a:ext uri="{0D108BD9-81ED-4DB2-BD59-A6C34878D82A}">
                        <a16:rowId xmlns:a16="http://schemas.microsoft.com/office/drawing/2014/main" val="317844169"/>
                      </a:ext>
                    </a:extLst>
                  </a:tr>
                  <a:tr h="370840">
                    <a:tc>
                      <a:txBody>
                        <a:bodyPr/>
                        <a:lstStyle/>
                        <a:p>
                          <a:endParaRPr lang="en-US"/>
                        </a:p>
                      </a:txBody>
                      <a:tcPr>
                        <a:blipFill>
                          <a:blip r:embed="rId7"/>
                          <a:stretch>
                            <a:fillRect l="-690" t="-601639" r="-101379" b="-424590"/>
                          </a:stretch>
                        </a:blipFill>
                      </a:tcPr>
                    </a:tc>
                    <a:tc>
                      <a:txBody>
                        <a:bodyPr/>
                        <a:lstStyle/>
                        <a:p>
                          <a:pPr algn="ctr"/>
                          <a:r>
                            <a:rPr lang="en-US" dirty="0"/>
                            <a:t>0</a:t>
                          </a:r>
                        </a:p>
                      </a:txBody>
                      <a:tcPr>
                        <a:solidFill>
                          <a:schemeClr val="bg1"/>
                        </a:solidFill>
                      </a:tcPr>
                    </a:tc>
                    <a:extLst>
                      <a:ext uri="{0D108BD9-81ED-4DB2-BD59-A6C34878D82A}">
                        <a16:rowId xmlns:a16="http://schemas.microsoft.com/office/drawing/2014/main" val="4162516375"/>
                      </a:ext>
                    </a:extLst>
                  </a:tr>
                  <a:tr h="370840">
                    <a:tc>
                      <a:txBody>
                        <a:bodyPr/>
                        <a:lstStyle/>
                        <a:p>
                          <a:endParaRPr lang="en-US"/>
                        </a:p>
                      </a:txBody>
                      <a:tcPr>
                        <a:blipFill>
                          <a:blip r:embed="rId7"/>
                          <a:stretch>
                            <a:fillRect l="-690" t="-701639" r="-101379" b="-324590"/>
                          </a:stretch>
                        </a:blipFill>
                      </a:tcPr>
                    </a:tc>
                    <a:tc>
                      <a:txBody>
                        <a:bodyPr/>
                        <a:lstStyle/>
                        <a:p>
                          <a:pPr algn="ctr"/>
                          <a:r>
                            <a:rPr lang="en-US" dirty="0"/>
                            <a:t>0</a:t>
                          </a:r>
                        </a:p>
                      </a:txBody>
                      <a:tcPr>
                        <a:solidFill>
                          <a:schemeClr val="bg1"/>
                        </a:solidFill>
                      </a:tcPr>
                    </a:tc>
                    <a:extLst>
                      <a:ext uri="{0D108BD9-81ED-4DB2-BD59-A6C34878D82A}">
                        <a16:rowId xmlns:a16="http://schemas.microsoft.com/office/drawing/2014/main" val="1689847611"/>
                      </a:ext>
                    </a:extLst>
                  </a:tr>
                  <a:tr h="370840">
                    <a:tc>
                      <a:txBody>
                        <a:bodyPr/>
                        <a:lstStyle/>
                        <a:p>
                          <a:endParaRPr lang="en-US"/>
                        </a:p>
                      </a:txBody>
                      <a:tcPr>
                        <a:blipFill>
                          <a:blip r:embed="rId7"/>
                          <a:stretch>
                            <a:fillRect l="-690" t="-801639" r="-101379" b="-224590"/>
                          </a:stretch>
                        </a:blipFill>
                      </a:tcPr>
                    </a:tc>
                    <a:tc>
                      <a:txBody>
                        <a:bodyPr/>
                        <a:lstStyle/>
                        <a:p>
                          <a:pPr algn="ctr"/>
                          <a:r>
                            <a:rPr lang="en-US" dirty="0"/>
                            <a:t>0</a:t>
                          </a:r>
                        </a:p>
                      </a:txBody>
                      <a:tcPr>
                        <a:solidFill>
                          <a:schemeClr val="bg1"/>
                        </a:solidFill>
                      </a:tcPr>
                    </a:tc>
                    <a:extLst>
                      <a:ext uri="{0D108BD9-81ED-4DB2-BD59-A6C34878D82A}">
                        <a16:rowId xmlns:a16="http://schemas.microsoft.com/office/drawing/2014/main" val="2651747693"/>
                      </a:ext>
                    </a:extLst>
                  </a:tr>
                  <a:tr h="370840">
                    <a:tc>
                      <a:txBody>
                        <a:bodyPr/>
                        <a:lstStyle/>
                        <a:p>
                          <a:endParaRPr lang="en-US"/>
                        </a:p>
                      </a:txBody>
                      <a:tcPr>
                        <a:blipFill>
                          <a:blip r:embed="rId7"/>
                          <a:stretch>
                            <a:fillRect l="-690" t="-901639" r="-101379" b="-124590"/>
                          </a:stretch>
                        </a:blipFill>
                      </a:tcPr>
                    </a:tc>
                    <a:tc>
                      <a:txBody>
                        <a:bodyPr/>
                        <a:lstStyle/>
                        <a:p>
                          <a:pPr algn="ctr"/>
                          <a:r>
                            <a:rPr lang="en-US" dirty="0"/>
                            <a:t>1</a:t>
                          </a:r>
                        </a:p>
                      </a:txBody>
                      <a:tcPr>
                        <a:solidFill>
                          <a:schemeClr val="bg1"/>
                        </a:solidFill>
                      </a:tcPr>
                    </a:tc>
                    <a:extLst>
                      <a:ext uri="{0D108BD9-81ED-4DB2-BD59-A6C34878D82A}">
                        <a16:rowId xmlns:a16="http://schemas.microsoft.com/office/drawing/2014/main" val="2949506125"/>
                      </a:ext>
                    </a:extLst>
                  </a:tr>
                  <a:tr h="370840">
                    <a:tc>
                      <a:txBody>
                        <a:bodyPr/>
                        <a:lstStyle/>
                        <a:p>
                          <a:endParaRPr lang="en-US"/>
                        </a:p>
                      </a:txBody>
                      <a:tcPr>
                        <a:blipFill>
                          <a:blip r:embed="rId7"/>
                          <a:stretch>
                            <a:fillRect l="-690" t="-1001639" r="-101379" b="-24590"/>
                          </a:stretch>
                        </a:blipFill>
                      </a:tcPr>
                    </a:tc>
                    <a:tc>
                      <a:txBody>
                        <a:bodyPr/>
                        <a:lstStyle/>
                        <a:p>
                          <a:pPr algn="ctr"/>
                          <a:r>
                            <a:rPr lang="en-US" dirty="0"/>
                            <a:t>0</a:t>
                          </a:r>
                        </a:p>
                      </a:txBody>
                      <a:tcPr>
                        <a:solidFill>
                          <a:schemeClr val="bg1"/>
                        </a:solidFill>
                      </a:tcPr>
                    </a:tc>
                    <a:extLst>
                      <a:ext uri="{0D108BD9-81ED-4DB2-BD59-A6C34878D82A}">
                        <a16:rowId xmlns:a16="http://schemas.microsoft.com/office/drawing/2014/main" val="3650687603"/>
                      </a:ext>
                    </a:extLst>
                  </a:tr>
                </a:tbl>
              </a:graphicData>
            </a:graphic>
          </p:graphicFrame>
        </mc:Fallback>
      </mc:AlternateContent>
      <p:sp>
        <p:nvSpPr>
          <p:cNvPr id="48" name="TextBox 47">
            <a:extLst>
              <a:ext uri="{FF2B5EF4-FFF2-40B4-BE49-F238E27FC236}">
                <a16:creationId xmlns:a16="http://schemas.microsoft.com/office/drawing/2014/main" id="{1D717ECC-455D-435D-AD5C-2C32ED131CF0}"/>
              </a:ext>
            </a:extLst>
          </p:cNvPr>
          <p:cNvSpPr txBox="1"/>
          <p:nvPr/>
        </p:nvSpPr>
        <p:spPr>
          <a:xfrm>
            <a:off x="10835423" y="1281885"/>
            <a:ext cx="1207703" cy="646331"/>
          </a:xfrm>
          <a:prstGeom prst="rect">
            <a:avLst/>
          </a:prstGeom>
          <a:noFill/>
        </p:spPr>
        <p:txBody>
          <a:bodyPr wrap="none" rtlCol="0">
            <a:spAutoFit/>
          </a:bodyPr>
          <a:lstStyle/>
          <a:p>
            <a:pPr algn="ctr"/>
            <a:r>
              <a:rPr lang="en-US" dirty="0">
                <a:solidFill>
                  <a:schemeClr val="bg1">
                    <a:lumMod val="50000"/>
                  </a:schemeClr>
                </a:solidFill>
              </a:rPr>
              <a:t>Out of </a:t>
            </a:r>
          </a:p>
          <a:p>
            <a:pPr algn="ctr"/>
            <a:r>
              <a:rPr lang="en-US" dirty="0">
                <a:solidFill>
                  <a:schemeClr val="bg1">
                    <a:lumMod val="50000"/>
                  </a:schemeClr>
                </a:solidFill>
              </a:rPr>
              <a:t>vocabulary</a:t>
            </a:r>
          </a:p>
        </p:txBody>
      </p:sp>
      <p:sp>
        <p:nvSpPr>
          <p:cNvPr id="30" name="Oval 29">
            <a:extLst>
              <a:ext uri="{FF2B5EF4-FFF2-40B4-BE49-F238E27FC236}">
                <a16:creationId xmlns:a16="http://schemas.microsoft.com/office/drawing/2014/main" id="{DC5AD4FF-1F7A-4C00-A765-5884C20B8F1A}"/>
              </a:ext>
            </a:extLst>
          </p:cNvPr>
          <p:cNvSpPr/>
          <p:nvPr/>
        </p:nvSpPr>
        <p:spPr>
          <a:xfrm>
            <a:off x="10125075" y="421024"/>
            <a:ext cx="828675" cy="40019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92585F94-C762-4F13-A4FB-A2CF8292C0B9}"/>
              </a:ext>
            </a:extLst>
          </p:cNvPr>
          <p:cNvCxnSpPr>
            <a:cxnSpLocks/>
            <a:endCxn id="48" idx="0"/>
          </p:cNvCxnSpPr>
          <p:nvPr/>
        </p:nvCxnSpPr>
        <p:spPr>
          <a:xfrm>
            <a:off x="10596562" y="837471"/>
            <a:ext cx="842713" cy="44441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235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 calcmode="lin" valueType="num">
                                      <p:cBhvr additive="base">
                                        <p:cTn id="16" dur="500" fill="hold"/>
                                        <p:tgtEl>
                                          <p:spTgt spid="11"/>
                                        </p:tgtEl>
                                        <p:attrNameLst>
                                          <p:attrName>ppt_x</p:attrName>
                                        </p:attrNameLst>
                                      </p:cBhvr>
                                      <p:tavLst>
                                        <p:tav tm="0">
                                          <p:val>
                                            <p:strVal val="#ppt_x"/>
                                          </p:val>
                                        </p:tav>
                                        <p:tav tm="100000">
                                          <p:val>
                                            <p:strVal val="#ppt_x"/>
                                          </p:val>
                                        </p:tav>
                                      </p:tavLst>
                                    </p:anim>
                                    <p:anim calcmode="lin" valueType="num">
                                      <p:cBhvr additive="base">
                                        <p:cTn id="17" dur="500" fill="hold"/>
                                        <p:tgtEl>
                                          <p:spTgt spid="11"/>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8"/>
                                        </p:tgtEl>
                                        <p:attrNameLst>
                                          <p:attrName>style.visibility</p:attrName>
                                        </p:attrNameLst>
                                      </p:cBhvr>
                                      <p:to>
                                        <p:strVal val="visible"/>
                                      </p:to>
                                    </p:set>
                                    <p:anim calcmode="lin" valueType="num">
                                      <p:cBhvr additive="base">
                                        <p:cTn id="20" dur="500" fill="hold"/>
                                        <p:tgtEl>
                                          <p:spTgt spid="38"/>
                                        </p:tgtEl>
                                        <p:attrNameLst>
                                          <p:attrName>ppt_x</p:attrName>
                                        </p:attrNameLst>
                                      </p:cBhvr>
                                      <p:tavLst>
                                        <p:tav tm="0">
                                          <p:val>
                                            <p:strVal val="#ppt_x"/>
                                          </p:val>
                                        </p:tav>
                                        <p:tav tm="100000">
                                          <p:val>
                                            <p:strVal val="#ppt_x"/>
                                          </p:val>
                                        </p:tav>
                                      </p:tavLst>
                                    </p:anim>
                                    <p:anim calcmode="lin" valueType="num">
                                      <p:cBhvr additive="base">
                                        <p:cTn id="21" dur="500" fill="hold"/>
                                        <p:tgtEl>
                                          <p:spTgt spid="38"/>
                                        </p:tgtEl>
                                        <p:attrNameLst>
                                          <p:attrName>ppt_y</p:attrName>
                                        </p:attrNameLst>
                                      </p:cBhvr>
                                      <p:tavLst>
                                        <p:tav tm="0">
                                          <p:val>
                                            <p:strVal val="1+#ppt_h/2"/>
                                          </p:val>
                                        </p:tav>
                                        <p:tav tm="100000">
                                          <p:val>
                                            <p:strVal val="#ppt_y"/>
                                          </p:val>
                                        </p:tav>
                                      </p:tavLst>
                                    </p:anim>
                                  </p:childTnLst>
                                </p:cTn>
                              </p:par>
                              <p:par>
                                <p:cTn id="22" presetID="2" presetClass="entr" presetSubtype="4"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500" fill="hold"/>
                                        <p:tgtEl>
                                          <p:spTgt spid="44"/>
                                        </p:tgtEl>
                                        <p:attrNameLst>
                                          <p:attrName>ppt_x</p:attrName>
                                        </p:attrNameLst>
                                      </p:cBhvr>
                                      <p:tavLst>
                                        <p:tav tm="0">
                                          <p:val>
                                            <p:strVal val="#ppt_x"/>
                                          </p:val>
                                        </p:tav>
                                        <p:tav tm="100000">
                                          <p:val>
                                            <p:strVal val="#ppt_x"/>
                                          </p:val>
                                        </p:tav>
                                      </p:tavLst>
                                    </p:anim>
                                    <p:anim calcmode="lin" valueType="num">
                                      <p:cBhvr additive="base">
                                        <p:cTn id="25"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fade">
                                      <p:cBhvr>
                                        <p:cTn id="30" dur="500"/>
                                        <p:tgtEl>
                                          <p:spTgt spid="47"/>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48"/>
                                        </p:tgtEl>
                                        <p:attrNameLst>
                                          <p:attrName>style.visibility</p:attrName>
                                        </p:attrNameLst>
                                      </p:cBhvr>
                                      <p:to>
                                        <p:strVal val="visible"/>
                                      </p:to>
                                    </p:set>
                                    <p:anim calcmode="lin" valueType="num">
                                      <p:cBhvr additive="base">
                                        <p:cTn id="35" dur="500" fill="hold"/>
                                        <p:tgtEl>
                                          <p:spTgt spid="48"/>
                                        </p:tgtEl>
                                        <p:attrNameLst>
                                          <p:attrName>ppt_x</p:attrName>
                                        </p:attrNameLst>
                                      </p:cBhvr>
                                      <p:tavLst>
                                        <p:tav tm="0">
                                          <p:val>
                                            <p:strVal val="#ppt_x"/>
                                          </p:val>
                                        </p:tav>
                                        <p:tav tm="100000">
                                          <p:val>
                                            <p:strVal val="#ppt_x"/>
                                          </p:val>
                                        </p:tav>
                                      </p:tavLst>
                                    </p:anim>
                                    <p:anim calcmode="lin" valueType="num">
                                      <p:cBhvr additive="base">
                                        <p:cTn id="36" dur="500" fill="hold"/>
                                        <p:tgtEl>
                                          <p:spTgt spid="48"/>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0"/>
                                        </p:tgtEl>
                                        <p:attrNameLst>
                                          <p:attrName>style.visibility</p:attrName>
                                        </p:attrNameLst>
                                      </p:cBhvr>
                                      <p:to>
                                        <p:strVal val="visible"/>
                                      </p:to>
                                    </p:set>
                                    <p:anim calcmode="lin" valueType="num">
                                      <p:cBhvr additive="base">
                                        <p:cTn id="39" dur="500" fill="hold"/>
                                        <p:tgtEl>
                                          <p:spTgt spid="50"/>
                                        </p:tgtEl>
                                        <p:attrNameLst>
                                          <p:attrName>ppt_x</p:attrName>
                                        </p:attrNameLst>
                                      </p:cBhvr>
                                      <p:tavLst>
                                        <p:tav tm="0">
                                          <p:val>
                                            <p:strVal val="#ppt_x"/>
                                          </p:val>
                                        </p:tav>
                                        <p:tav tm="100000">
                                          <p:val>
                                            <p:strVal val="#ppt_x"/>
                                          </p:val>
                                        </p:tav>
                                      </p:tavLst>
                                    </p:anim>
                                    <p:anim calcmode="lin" valueType="num">
                                      <p:cBhvr additive="base">
                                        <p:cTn id="40" dur="500" fill="hold"/>
                                        <p:tgtEl>
                                          <p:spTgt spid="50"/>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 calcmode="lin" valueType="num">
                                      <p:cBhvr additive="base">
                                        <p:cTn id="43" dur="500" fill="hold"/>
                                        <p:tgtEl>
                                          <p:spTgt spid="30"/>
                                        </p:tgtEl>
                                        <p:attrNameLst>
                                          <p:attrName>ppt_x</p:attrName>
                                        </p:attrNameLst>
                                      </p:cBhvr>
                                      <p:tavLst>
                                        <p:tav tm="0">
                                          <p:val>
                                            <p:strVal val="#ppt_x"/>
                                          </p:val>
                                        </p:tav>
                                        <p:tav tm="100000">
                                          <p:val>
                                            <p:strVal val="#ppt_x"/>
                                          </p:val>
                                        </p:tav>
                                      </p:tavLst>
                                    </p:anim>
                                    <p:anim calcmode="lin" valueType="num">
                                      <p:cBhvr additive="base">
                                        <p:cTn id="44"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ppt_x"/>
                                          </p:val>
                                        </p:tav>
                                        <p:tav tm="100000">
                                          <p:val>
                                            <p:strVal val="#ppt_x"/>
                                          </p:val>
                                        </p:tav>
                                      </p:tavLst>
                                    </p:anim>
                                    <p:anim calcmode="lin" valueType="num">
                                      <p:cBhvr additive="base">
                                        <p:cTn id="50"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3" grpId="0"/>
      <p:bldP spid="44" grpId="0"/>
      <p:bldP spid="48" grpId="0"/>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BED4-BC05-487D-87D5-EF3A70CEA16B}"/>
              </a:ext>
            </a:extLst>
          </p:cNvPr>
          <p:cNvSpPr>
            <a:spLocks noGrp="1"/>
          </p:cNvSpPr>
          <p:nvPr>
            <p:ph type="title"/>
          </p:nvPr>
        </p:nvSpPr>
        <p:spPr/>
        <p:txBody>
          <a:bodyPr/>
          <a:lstStyle/>
          <a:p>
            <a:r>
              <a:rPr lang="en-US" dirty="0"/>
              <a:t>N-Grams: Tokens</a:t>
            </a:r>
          </a:p>
        </p:txBody>
      </p:sp>
      <p:sp>
        <p:nvSpPr>
          <p:cNvPr id="3" name="Content Placeholder 2">
            <a:extLst>
              <a:ext uri="{FF2B5EF4-FFF2-40B4-BE49-F238E27FC236}">
                <a16:creationId xmlns:a16="http://schemas.microsoft.com/office/drawing/2014/main" id="{160CDEF3-D3AF-4937-9541-0C86B8D86344}"/>
              </a:ext>
            </a:extLst>
          </p:cNvPr>
          <p:cNvSpPr>
            <a:spLocks noGrp="1"/>
          </p:cNvSpPr>
          <p:nvPr>
            <p:ph idx="1"/>
          </p:nvPr>
        </p:nvSpPr>
        <p:spPr/>
        <p:txBody>
          <a:bodyPr/>
          <a:lstStyle/>
          <a:p>
            <a:r>
              <a:rPr lang="en-US" dirty="0"/>
              <a:t>Instead of using single tokens as features, use series of N tokens</a:t>
            </a:r>
          </a:p>
          <a:p>
            <a:r>
              <a:rPr lang="en-US" dirty="0"/>
              <a:t>“down the bank” vs “from the bank”</a:t>
            </a:r>
          </a:p>
        </p:txBody>
      </p:sp>
      <p:sp>
        <p:nvSpPr>
          <p:cNvPr id="4" name="TextBox 3">
            <a:extLst>
              <a:ext uri="{FF2B5EF4-FFF2-40B4-BE49-F238E27FC236}">
                <a16:creationId xmlns:a16="http://schemas.microsoft.com/office/drawing/2014/main" id="{29BFD4A6-04F5-462A-88D4-EC4A4DE7816D}"/>
              </a:ext>
            </a:extLst>
          </p:cNvPr>
          <p:cNvSpPr txBox="1"/>
          <p:nvPr/>
        </p:nvSpPr>
        <p:spPr>
          <a:xfrm>
            <a:off x="838200" y="3142597"/>
            <a:ext cx="9229928" cy="923330"/>
          </a:xfrm>
          <a:prstGeom prst="rect">
            <a:avLst/>
          </a:prstGeom>
          <a:noFill/>
        </p:spPr>
        <p:txBody>
          <a:bodyPr wrap="square" rtlCol="0">
            <a:spAutoFit/>
          </a:bodyPr>
          <a:lstStyle/>
          <a:p>
            <a:r>
              <a:rPr lang="en-US" dirty="0"/>
              <a:t>Message 1: “Nah I don't think he goes to </a:t>
            </a:r>
            <a:r>
              <a:rPr lang="en-US" dirty="0" err="1"/>
              <a:t>usf</a:t>
            </a:r>
            <a:r>
              <a:rPr lang="en-US" dirty="0"/>
              <a:t>”</a:t>
            </a:r>
          </a:p>
          <a:p>
            <a:r>
              <a:rPr lang="en-US" dirty="0"/>
              <a:t>Message 2: “Text FA to 87121 to receive entry”</a:t>
            </a:r>
          </a:p>
          <a:p>
            <a:endParaRPr lang="en-US" dirty="0"/>
          </a:p>
        </p:txBody>
      </p:sp>
      <p:graphicFrame>
        <p:nvGraphicFramePr>
          <p:cNvPr id="5" name="Table 4">
            <a:extLst>
              <a:ext uri="{FF2B5EF4-FFF2-40B4-BE49-F238E27FC236}">
                <a16:creationId xmlns:a16="http://schemas.microsoft.com/office/drawing/2014/main" id="{C43232A9-2E87-4B08-B472-3567814FF760}"/>
              </a:ext>
            </a:extLst>
          </p:cNvPr>
          <p:cNvGraphicFramePr>
            <a:graphicFrameLocks noGrp="1"/>
          </p:cNvGraphicFramePr>
          <p:nvPr>
            <p:extLst>
              <p:ext uri="{D42A27DB-BD31-4B8C-83A1-F6EECF244321}">
                <p14:modId xmlns:p14="http://schemas.microsoft.com/office/powerpoint/2010/main" val="1830403919"/>
              </p:ext>
            </p:extLst>
          </p:nvPr>
        </p:nvGraphicFramePr>
        <p:xfrm>
          <a:off x="2413000" y="4014690"/>
          <a:ext cx="8783541" cy="797560"/>
        </p:xfrm>
        <a:graphic>
          <a:graphicData uri="http://schemas.openxmlformats.org/drawingml/2006/table">
            <a:tbl>
              <a:tblPr firstRow="1" bandRow="1">
                <a:tableStyleId>{5940675A-B579-460E-94D1-54222C63F5DA}</a:tableStyleId>
              </a:tblPr>
              <a:tblGrid>
                <a:gridCol w="675657">
                  <a:extLst>
                    <a:ext uri="{9D8B030D-6E8A-4147-A177-3AD203B41FA5}">
                      <a16:colId xmlns:a16="http://schemas.microsoft.com/office/drawing/2014/main" val="1854630793"/>
                    </a:ext>
                  </a:extLst>
                </a:gridCol>
                <a:gridCol w="675657">
                  <a:extLst>
                    <a:ext uri="{9D8B030D-6E8A-4147-A177-3AD203B41FA5}">
                      <a16:colId xmlns:a16="http://schemas.microsoft.com/office/drawing/2014/main" val="2506853801"/>
                    </a:ext>
                  </a:extLst>
                </a:gridCol>
                <a:gridCol w="675657">
                  <a:extLst>
                    <a:ext uri="{9D8B030D-6E8A-4147-A177-3AD203B41FA5}">
                      <a16:colId xmlns:a16="http://schemas.microsoft.com/office/drawing/2014/main" val="2188603154"/>
                    </a:ext>
                  </a:extLst>
                </a:gridCol>
                <a:gridCol w="675657">
                  <a:extLst>
                    <a:ext uri="{9D8B030D-6E8A-4147-A177-3AD203B41FA5}">
                      <a16:colId xmlns:a16="http://schemas.microsoft.com/office/drawing/2014/main" val="2878719880"/>
                    </a:ext>
                  </a:extLst>
                </a:gridCol>
                <a:gridCol w="675657">
                  <a:extLst>
                    <a:ext uri="{9D8B030D-6E8A-4147-A177-3AD203B41FA5}">
                      <a16:colId xmlns:a16="http://schemas.microsoft.com/office/drawing/2014/main" val="3641761004"/>
                    </a:ext>
                  </a:extLst>
                </a:gridCol>
                <a:gridCol w="675657">
                  <a:extLst>
                    <a:ext uri="{9D8B030D-6E8A-4147-A177-3AD203B41FA5}">
                      <a16:colId xmlns:a16="http://schemas.microsoft.com/office/drawing/2014/main" val="591362421"/>
                    </a:ext>
                  </a:extLst>
                </a:gridCol>
                <a:gridCol w="675657">
                  <a:extLst>
                    <a:ext uri="{9D8B030D-6E8A-4147-A177-3AD203B41FA5}">
                      <a16:colId xmlns:a16="http://schemas.microsoft.com/office/drawing/2014/main" val="833869733"/>
                    </a:ext>
                  </a:extLst>
                </a:gridCol>
                <a:gridCol w="675657">
                  <a:extLst>
                    <a:ext uri="{9D8B030D-6E8A-4147-A177-3AD203B41FA5}">
                      <a16:colId xmlns:a16="http://schemas.microsoft.com/office/drawing/2014/main" val="2066487032"/>
                    </a:ext>
                  </a:extLst>
                </a:gridCol>
                <a:gridCol w="675657">
                  <a:extLst>
                    <a:ext uri="{9D8B030D-6E8A-4147-A177-3AD203B41FA5}">
                      <a16:colId xmlns:a16="http://schemas.microsoft.com/office/drawing/2014/main" val="625603258"/>
                    </a:ext>
                  </a:extLst>
                </a:gridCol>
                <a:gridCol w="675657">
                  <a:extLst>
                    <a:ext uri="{9D8B030D-6E8A-4147-A177-3AD203B41FA5}">
                      <a16:colId xmlns:a16="http://schemas.microsoft.com/office/drawing/2014/main" val="2290537803"/>
                    </a:ext>
                  </a:extLst>
                </a:gridCol>
                <a:gridCol w="675657">
                  <a:extLst>
                    <a:ext uri="{9D8B030D-6E8A-4147-A177-3AD203B41FA5}">
                      <a16:colId xmlns:a16="http://schemas.microsoft.com/office/drawing/2014/main" val="2688069927"/>
                    </a:ext>
                  </a:extLst>
                </a:gridCol>
                <a:gridCol w="675657">
                  <a:extLst>
                    <a:ext uri="{9D8B030D-6E8A-4147-A177-3AD203B41FA5}">
                      <a16:colId xmlns:a16="http://schemas.microsoft.com/office/drawing/2014/main" val="3430585708"/>
                    </a:ext>
                  </a:extLst>
                </a:gridCol>
                <a:gridCol w="675657">
                  <a:extLst>
                    <a:ext uri="{9D8B030D-6E8A-4147-A177-3AD203B41FA5}">
                      <a16:colId xmlns:a16="http://schemas.microsoft.com/office/drawing/2014/main" val="17480616"/>
                    </a:ext>
                  </a:extLst>
                </a:gridCol>
              </a:tblGrid>
              <a:tr h="370840">
                <a:tc>
                  <a:txBody>
                    <a:bodyPr/>
                    <a:lstStyle/>
                    <a:p>
                      <a:r>
                        <a:rPr lang="en-US" sz="1100" dirty="0"/>
                        <a:t>Nah I</a:t>
                      </a:r>
                    </a:p>
                  </a:txBody>
                  <a:tcPr/>
                </a:tc>
                <a:tc>
                  <a:txBody>
                    <a:bodyPr/>
                    <a:lstStyle/>
                    <a:p>
                      <a:r>
                        <a:rPr lang="en-US" sz="1100" dirty="0"/>
                        <a:t>I don’t</a:t>
                      </a:r>
                    </a:p>
                  </a:txBody>
                  <a:tcPr/>
                </a:tc>
                <a:tc>
                  <a:txBody>
                    <a:bodyPr/>
                    <a:lstStyle/>
                    <a:p>
                      <a:r>
                        <a:rPr lang="en-US" sz="1100" dirty="0"/>
                        <a:t>don’t</a:t>
                      </a:r>
                    </a:p>
                    <a:p>
                      <a:r>
                        <a:rPr lang="en-US" sz="1100" dirty="0"/>
                        <a:t>think</a:t>
                      </a:r>
                    </a:p>
                  </a:txBody>
                  <a:tcPr/>
                </a:tc>
                <a:tc>
                  <a:txBody>
                    <a:bodyPr/>
                    <a:lstStyle/>
                    <a:p>
                      <a:r>
                        <a:rPr lang="en-US" sz="1100" dirty="0"/>
                        <a:t>think</a:t>
                      </a:r>
                    </a:p>
                    <a:p>
                      <a:r>
                        <a:rPr lang="en-US" sz="1100" dirty="0"/>
                        <a:t>he</a:t>
                      </a:r>
                    </a:p>
                  </a:txBody>
                  <a:tcPr/>
                </a:tc>
                <a:tc>
                  <a:txBody>
                    <a:bodyPr/>
                    <a:lstStyle/>
                    <a:p>
                      <a:r>
                        <a:rPr lang="en-US" sz="1100" dirty="0"/>
                        <a:t>he goes</a:t>
                      </a:r>
                    </a:p>
                  </a:txBody>
                  <a:tcPr/>
                </a:tc>
                <a:tc>
                  <a:txBody>
                    <a:bodyPr/>
                    <a:lstStyle/>
                    <a:p>
                      <a:r>
                        <a:rPr lang="en-US" sz="1100" dirty="0"/>
                        <a:t>goes to</a:t>
                      </a:r>
                    </a:p>
                  </a:txBody>
                  <a:tcPr/>
                </a:tc>
                <a:tc>
                  <a:txBody>
                    <a:bodyPr/>
                    <a:lstStyle/>
                    <a:p>
                      <a:r>
                        <a:rPr lang="en-US" sz="1100" dirty="0"/>
                        <a:t>to </a:t>
                      </a:r>
                      <a:r>
                        <a:rPr lang="en-US" sz="1100" dirty="0" err="1"/>
                        <a:t>usf</a:t>
                      </a:r>
                      <a:endParaRPr lang="en-US" sz="1100" dirty="0"/>
                    </a:p>
                  </a:txBody>
                  <a:tcPr/>
                </a:tc>
                <a:tc>
                  <a:txBody>
                    <a:bodyPr/>
                    <a:lstStyle/>
                    <a:p>
                      <a:r>
                        <a:rPr lang="en-US" sz="1100" dirty="0"/>
                        <a:t>…</a:t>
                      </a:r>
                    </a:p>
                  </a:txBody>
                  <a:tcPr/>
                </a:tc>
                <a:tc>
                  <a:txBody>
                    <a:bodyPr/>
                    <a:lstStyle/>
                    <a:p>
                      <a:r>
                        <a:rPr lang="en-US" sz="1100" dirty="0"/>
                        <a:t>Text FA</a:t>
                      </a:r>
                    </a:p>
                  </a:txBody>
                  <a:tcPr/>
                </a:tc>
                <a:tc>
                  <a:txBody>
                    <a:bodyPr/>
                    <a:lstStyle/>
                    <a:p>
                      <a:r>
                        <a:rPr lang="en-US" sz="1100" dirty="0"/>
                        <a:t>FA to</a:t>
                      </a:r>
                    </a:p>
                  </a:txBody>
                  <a:tcPr/>
                </a:tc>
                <a:tc>
                  <a:txBody>
                    <a:bodyPr/>
                    <a:lstStyle/>
                    <a:p>
                      <a:r>
                        <a:rPr lang="en-US" sz="1100" dirty="0"/>
                        <a:t>87121 to</a:t>
                      </a:r>
                    </a:p>
                  </a:txBody>
                  <a:tcPr/>
                </a:tc>
                <a:tc>
                  <a:txBody>
                    <a:bodyPr/>
                    <a:lstStyle/>
                    <a:p>
                      <a:r>
                        <a:rPr lang="en-US" sz="1100" dirty="0"/>
                        <a:t>To receive</a:t>
                      </a:r>
                    </a:p>
                  </a:txBody>
                  <a:tcPr/>
                </a:tc>
                <a:tc>
                  <a:txBody>
                    <a:bodyPr/>
                    <a:lstStyle/>
                    <a:p>
                      <a:r>
                        <a:rPr lang="en-US" sz="1100" dirty="0"/>
                        <a:t>receive entry</a:t>
                      </a:r>
                    </a:p>
                  </a:txBody>
                  <a:tcPr/>
                </a:tc>
                <a:extLst>
                  <a:ext uri="{0D108BD9-81ED-4DB2-BD59-A6C34878D82A}">
                    <a16:rowId xmlns:a16="http://schemas.microsoft.com/office/drawing/2014/main" val="55455400"/>
                  </a:ext>
                </a:extLst>
              </a:tr>
              <a:tr h="370840">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a:t>
                      </a:r>
                    </a:p>
                  </a:txBody>
                  <a:tcPr/>
                </a:tc>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493175563"/>
                  </a:ext>
                </a:extLst>
              </a:tr>
            </a:tbl>
          </a:graphicData>
        </a:graphic>
      </p:graphicFrame>
      <p:sp>
        <p:nvSpPr>
          <p:cNvPr id="6" name="Rectangle 5">
            <a:extLst>
              <a:ext uri="{FF2B5EF4-FFF2-40B4-BE49-F238E27FC236}">
                <a16:creationId xmlns:a16="http://schemas.microsoft.com/office/drawing/2014/main" id="{BE2A711F-4E48-41EA-B1B6-1BC23462FCB2}"/>
              </a:ext>
            </a:extLst>
          </p:cNvPr>
          <p:cNvSpPr/>
          <p:nvPr/>
        </p:nvSpPr>
        <p:spPr>
          <a:xfrm>
            <a:off x="1082798" y="4200864"/>
            <a:ext cx="1242328" cy="369332"/>
          </a:xfrm>
          <a:prstGeom prst="rect">
            <a:avLst/>
          </a:prstGeom>
        </p:spPr>
        <p:txBody>
          <a:bodyPr wrap="none">
            <a:spAutoFit/>
          </a:bodyPr>
          <a:lstStyle/>
          <a:p>
            <a:r>
              <a:rPr lang="en-US" dirty="0"/>
              <a:t>Message 2:</a:t>
            </a:r>
          </a:p>
        </p:txBody>
      </p:sp>
      <p:sp>
        <p:nvSpPr>
          <p:cNvPr id="8" name="Content Placeholder 2">
            <a:extLst>
              <a:ext uri="{FF2B5EF4-FFF2-40B4-BE49-F238E27FC236}">
                <a16:creationId xmlns:a16="http://schemas.microsoft.com/office/drawing/2014/main" id="{A832E88F-E5A8-4F91-AA86-2F4BC856D8A4}"/>
              </a:ext>
            </a:extLst>
          </p:cNvPr>
          <p:cNvSpPr txBox="1">
            <a:spLocks/>
          </p:cNvSpPr>
          <p:nvPr/>
        </p:nvSpPr>
        <p:spPr>
          <a:xfrm>
            <a:off x="838200" y="5839325"/>
            <a:ext cx="10515600" cy="5171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Use when you have a LOT of data, can use MANY features</a:t>
            </a:r>
          </a:p>
        </p:txBody>
      </p:sp>
    </p:spTree>
    <p:extLst>
      <p:ext uri="{BB962C8B-B14F-4D97-AF65-F5344CB8AC3E}">
        <p14:creationId xmlns:p14="http://schemas.microsoft.com/office/powerpoint/2010/main" val="1020340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BED4-BC05-487D-87D5-EF3A70CEA16B}"/>
              </a:ext>
            </a:extLst>
          </p:cNvPr>
          <p:cNvSpPr>
            <a:spLocks noGrp="1"/>
          </p:cNvSpPr>
          <p:nvPr>
            <p:ph type="title"/>
          </p:nvPr>
        </p:nvSpPr>
        <p:spPr/>
        <p:txBody>
          <a:bodyPr/>
          <a:lstStyle/>
          <a:p>
            <a:r>
              <a:rPr lang="en-US" dirty="0"/>
              <a:t>N-Grams: Characters</a:t>
            </a:r>
          </a:p>
        </p:txBody>
      </p:sp>
      <p:sp>
        <p:nvSpPr>
          <p:cNvPr id="3" name="Content Placeholder 2">
            <a:extLst>
              <a:ext uri="{FF2B5EF4-FFF2-40B4-BE49-F238E27FC236}">
                <a16:creationId xmlns:a16="http://schemas.microsoft.com/office/drawing/2014/main" id="{160CDEF3-D3AF-4937-9541-0C86B8D86344}"/>
              </a:ext>
            </a:extLst>
          </p:cNvPr>
          <p:cNvSpPr>
            <a:spLocks noGrp="1"/>
          </p:cNvSpPr>
          <p:nvPr>
            <p:ph idx="1"/>
          </p:nvPr>
        </p:nvSpPr>
        <p:spPr/>
        <p:txBody>
          <a:bodyPr/>
          <a:lstStyle/>
          <a:p>
            <a:r>
              <a:rPr lang="en-US" dirty="0"/>
              <a:t>Instead of using series of tokens, use series of characters</a:t>
            </a:r>
          </a:p>
        </p:txBody>
      </p:sp>
      <p:sp>
        <p:nvSpPr>
          <p:cNvPr id="4" name="TextBox 3">
            <a:extLst>
              <a:ext uri="{FF2B5EF4-FFF2-40B4-BE49-F238E27FC236}">
                <a16:creationId xmlns:a16="http://schemas.microsoft.com/office/drawing/2014/main" id="{29BFD4A6-04F5-462A-88D4-EC4A4DE7816D}"/>
              </a:ext>
            </a:extLst>
          </p:cNvPr>
          <p:cNvSpPr txBox="1"/>
          <p:nvPr/>
        </p:nvSpPr>
        <p:spPr>
          <a:xfrm>
            <a:off x="838200" y="2748401"/>
            <a:ext cx="9229928" cy="923330"/>
          </a:xfrm>
          <a:prstGeom prst="rect">
            <a:avLst/>
          </a:prstGeom>
          <a:noFill/>
        </p:spPr>
        <p:txBody>
          <a:bodyPr wrap="square" rtlCol="0">
            <a:spAutoFit/>
          </a:bodyPr>
          <a:lstStyle/>
          <a:p>
            <a:r>
              <a:rPr lang="en-US" dirty="0"/>
              <a:t>Message 1: “Nah I don't think he goes to </a:t>
            </a:r>
            <a:r>
              <a:rPr lang="en-US" dirty="0" err="1"/>
              <a:t>usf</a:t>
            </a:r>
            <a:r>
              <a:rPr lang="en-US" dirty="0"/>
              <a:t>”</a:t>
            </a:r>
          </a:p>
          <a:p>
            <a:r>
              <a:rPr lang="en-US" dirty="0"/>
              <a:t>Message 2: “Text FA to 87121 to receive entry”</a:t>
            </a:r>
          </a:p>
          <a:p>
            <a:endParaRPr lang="en-US" dirty="0"/>
          </a:p>
        </p:txBody>
      </p:sp>
      <p:graphicFrame>
        <p:nvGraphicFramePr>
          <p:cNvPr id="5" name="Table 4">
            <a:extLst>
              <a:ext uri="{FF2B5EF4-FFF2-40B4-BE49-F238E27FC236}">
                <a16:creationId xmlns:a16="http://schemas.microsoft.com/office/drawing/2014/main" id="{C43232A9-2E87-4B08-B472-3567814FF760}"/>
              </a:ext>
            </a:extLst>
          </p:cNvPr>
          <p:cNvGraphicFramePr>
            <a:graphicFrameLocks noGrp="1"/>
          </p:cNvGraphicFramePr>
          <p:nvPr>
            <p:extLst>
              <p:ext uri="{D42A27DB-BD31-4B8C-83A1-F6EECF244321}">
                <p14:modId xmlns:p14="http://schemas.microsoft.com/office/powerpoint/2010/main" val="3677958961"/>
              </p:ext>
            </p:extLst>
          </p:nvPr>
        </p:nvGraphicFramePr>
        <p:xfrm>
          <a:off x="1966614" y="4014690"/>
          <a:ext cx="9229922" cy="797560"/>
        </p:xfrm>
        <a:graphic>
          <a:graphicData uri="http://schemas.openxmlformats.org/drawingml/2006/table">
            <a:tbl>
              <a:tblPr firstRow="1" bandRow="1">
                <a:tableStyleId>{5940675A-B579-460E-94D1-54222C63F5DA}</a:tableStyleId>
              </a:tblPr>
              <a:tblGrid>
                <a:gridCol w="709994">
                  <a:extLst>
                    <a:ext uri="{9D8B030D-6E8A-4147-A177-3AD203B41FA5}">
                      <a16:colId xmlns:a16="http://schemas.microsoft.com/office/drawing/2014/main" val="1854630793"/>
                    </a:ext>
                  </a:extLst>
                </a:gridCol>
                <a:gridCol w="709994">
                  <a:extLst>
                    <a:ext uri="{9D8B030D-6E8A-4147-A177-3AD203B41FA5}">
                      <a16:colId xmlns:a16="http://schemas.microsoft.com/office/drawing/2014/main" val="2506853801"/>
                    </a:ext>
                  </a:extLst>
                </a:gridCol>
                <a:gridCol w="709994">
                  <a:extLst>
                    <a:ext uri="{9D8B030D-6E8A-4147-A177-3AD203B41FA5}">
                      <a16:colId xmlns:a16="http://schemas.microsoft.com/office/drawing/2014/main" val="2188603154"/>
                    </a:ext>
                  </a:extLst>
                </a:gridCol>
                <a:gridCol w="709994">
                  <a:extLst>
                    <a:ext uri="{9D8B030D-6E8A-4147-A177-3AD203B41FA5}">
                      <a16:colId xmlns:a16="http://schemas.microsoft.com/office/drawing/2014/main" val="2878719880"/>
                    </a:ext>
                  </a:extLst>
                </a:gridCol>
                <a:gridCol w="709994">
                  <a:extLst>
                    <a:ext uri="{9D8B030D-6E8A-4147-A177-3AD203B41FA5}">
                      <a16:colId xmlns:a16="http://schemas.microsoft.com/office/drawing/2014/main" val="3641761004"/>
                    </a:ext>
                  </a:extLst>
                </a:gridCol>
                <a:gridCol w="709994">
                  <a:extLst>
                    <a:ext uri="{9D8B030D-6E8A-4147-A177-3AD203B41FA5}">
                      <a16:colId xmlns:a16="http://schemas.microsoft.com/office/drawing/2014/main" val="591362421"/>
                    </a:ext>
                  </a:extLst>
                </a:gridCol>
                <a:gridCol w="709994">
                  <a:extLst>
                    <a:ext uri="{9D8B030D-6E8A-4147-A177-3AD203B41FA5}">
                      <a16:colId xmlns:a16="http://schemas.microsoft.com/office/drawing/2014/main" val="833869733"/>
                    </a:ext>
                  </a:extLst>
                </a:gridCol>
                <a:gridCol w="709994">
                  <a:extLst>
                    <a:ext uri="{9D8B030D-6E8A-4147-A177-3AD203B41FA5}">
                      <a16:colId xmlns:a16="http://schemas.microsoft.com/office/drawing/2014/main" val="2066487032"/>
                    </a:ext>
                  </a:extLst>
                </a:gridCol>
                <a:gridCol w="709994">
                  <a:extLst>
                    <a:ext uri="{9D8B030D-6E8A-4147-A177-3AD203B41FA5}">
                      <a16:colId xmlns:a16="http://schemas.microsoft.com/office/drawing/2014/main" val="625603258"/>
                    </a:ext>
                  </a:extLst>
                </a:gridCol>
                <a:gridCol w="709994">
                  <a:extLst>
                    <a:ext uri="{9D8B030D-6E8A-4147-A177-3AD203B41FA5}">
                      <a16:colId xmlns:a16="http://schemas.microsoft.com/office/drawing/2014/main" val="2290537803"/>
                    </a:ext>
                  </a:extLst>
                </a:gridCol>
                <a:gridCol w="709994">
                  <a:extLst>
                    <a:ext uri="{9D8B030D-6E8A-4147-A177-3AD203B41FA5}">
                      <a16:colId xmlns:a16="http://schemas.microsoft.com/office/drawing/2014/main" val="2688069927"/>
                    </a:ext>
                  </a:extLst>
                </a:gridCol>
                <a:gridCol w="709994">
                  <a:extLst>
                    <a:ext uri="{9D8B030D-6E8A-4147-A177-3AD203B41FA5}">
                      <a16:colId xmlns:a16="http://schemas.microsoft.com/office/drawing/2014/main" val="3430585708"/>
                    </a:ext>
                  </a:extLst>
                </a:gridCol>
                <a:gridCol w="709994">
                  <a:extLst>
                    <a:ext uri="{9D8B030D-6E8A-4147-A177-3AD203B41FA5}">
                      <a16:colId xmlns:a16="http://schemas.microsoft.com/office/drawing/2014/main" val="17480616"/>
                    </a:ext>
                  </a:extLst>
                </a:gridCol>
              </a:tblGrid>
              <a:tr h="370840">
                <a:tc>
                  <a:txBody>
                    <a:bodyPr/>
                    <a:lstStyle/>
                    <a:p>
                      <a:r>
                        <a:rPr lang="en-US" sz="1100" dirty="0"/>
                        <a:t>Na</a:t>
                      </a:r>
                    </a:p>
                  </a:txBody>
                  <a:tcPr/>
                </a:tc>
                <a:tc>
                  <a:txBody>
                    <a:bodyPr/>
                    <a:lstStyle/>
                    <a:p>
                      <a:r>
                        <a:rPr lang="en-US" sz="1100" dirty="0"/>
                        <a:t>ah</a:t>
                      </a:r>
                    </a:p>
                  </a:txBody>
                  <a:tcPr/>
                </a:tc>
                <a:tc>
                  <a:txBody>
                    <a:bodyPr/>
                    <a:lstStyle/>
                    <a:p>
                      <a:r>
                        <a:rPr lang="en-US" sz="1100" dirty="0"/>
                        <a:t>h &lt;space&gt;</a:t>
                      </a:r>
                    </a:p>
                  </a:txBody>
                  <a:tcPr/>
                </a:tc>
                <a:tc>
                  <a:txBody>
                    <a:bodyPr/>
                    <a:lstStyle/>
                    <a:p>
                      <a:r>
                        <a:rPr lang="en-US" sz="1100" dirty="0"/>
                        <a:t>&lt;space&gt; I</a:t>
                      </a:r>
                    </a:p>
                  </a:txBody>
                  <a:tcPr/>
                </a:tc>
                <a:tc>
                  <a:txBody>
                    <a:bodyPr/>
                    <a:lstStyle/>
                    <a:p>
                      <a:r>
                        <a:rPr lang="en-US" sz="1100" dirty="0"/>
                        <a:t>I &lt;space&gt;</a:t>
                      </a:r>
                    </a:p>
                  </a:txBody>
                  <a:tcPr/>
                </a:tc>
                <a:tc>
                  <a:txBody>
                    <a:bodyPr/>
                    <a:lstStyle/>
                    <a:p>
                      <a:r>
                        <a:rPr lang="en-US" sz="1100" dirty="0"/>
                        <a:t>&lt;space&gt; d</a:t>
                      </a:r>
                    </a:p>
                  </a:txBody>
                  <a:tcPr/>
                </a:tc>
                <a:tc>
                  <a:txBody>
                    <a:bodyPr/>
                    <a:lstStyle/>
                    <a:p>
                      <a:r>
                        <a:rPr lang="en-US" sz="1100" dirty="0"/>
                        <a:t>do</a:t>
                      </a:r>
                    </a:p>
                  </a:txBody>
                  <a:tcPr/>
                </a:tc>
                <a:tc>
                  <a:txBody>
                    <a:bodyPr/>
                    <a:lstStyle/>
                    <a:p>
                      <a:r>
                        <a:rPr lang="en-US" sz="1100" dirty="0"/>
                        <a:t>…</a:t>
                      </a:r>
                    </a:p>
                  </a:txBody>
                  <a:tcPr/>
                </a:tc>
                <a:tc>
                  <a:txBody>
                    <a:bodyPr/>
                    <a:lstStyle/>
                    <a:p>
                      <a:r>
                        <a:rPr lang="en-US" sz="1100" dirty="0"/>
                        <a:t>&lt;space&gt; e</a:t>
                      </a:r>
                    </a:p>
                  </a:txBody>
                  <a:tcPr/>
                </a:tc>
                <a:tc>
                  <a:txBody>
                    <a:bodyPr/>
                    <a:lstStyle/>
                    <a:p>
                      <a:r>
                        <a:rPr lang="en-US" sz="1100" dirty="0" err="1"/>
                        <a:t>en</a:t>
                      </a:r>
                      <a:endParaRPr lang="en-US" sz="1100" dirty="0"/>
                    </a:p>
                  </a:txBody>
                  <a:tcPr/>
                </a:tc>
                <a:tc>
                  <a:txBody>
                    <a:bodyPr/>
                    <a:lstStyle/>
                    <a:p>
                      <a:r>
                        <a:rPr lang="en-US" sz="1100" dirty="0" err="1"/>
                        <a:t>nt</a:t>
                      </a:r>
                      <a:endParaRPr lang="en-US" sz="1100" dirty="0"/>
                    </a:p>
                  </a:txBody>
                  <a:tcPr/>
                </a:tc>
                <a:tc>
                  <a:txBody>
                    <a:bodyPr/>
                    <a:lstStyle/>
                    <a:p>
                      <a:r>
                        <a:rPr lang="en-US" sz="1100" dirty="0"/>
                        <a:t>tr</a:t>
                      </a:r>
                    </a:p>
                  </a:txBody>
                  <a:tcPr/>
                </a:tc>
                <a:tc>
                  <a:txBody>
                    <a:bodyPr/>
                    <a:lstStyle/>
                    <a:p>
                      <a:r>
                        <a:rPr lang="en-US" sz="1100" dirty="0" err="1"/>
                        <a:t>ry</a:t>
                      </a:r>
                      <a:endParaRPr lang="en-US" sz="1100" dirty="0"/>
                    </a:p>
                  </a:txBody>
                  <a:tcPr/>
                </a:tc>
                <a:extLst>
                  <a:ext uri="{0D108BD9-81ED-4DB2-BD59-A6C34878D82A}">
                    <a16:rowId xmlns:a16="http://schemas.microsoft.com/office/drawing/2014/main" val="55455400"/>
                  </a:ext>
                </a:extLst>
              </a:tr>
              <a:tr h="370840">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a:t>
                      </a:r>
                    </a:p>
                  </a:txBody>
                  <a:tcPr/>
                </a:tc>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493175563"/>
                  </a:ext>
                </a:extLst>
              </a:tr>
            </a:tbl>
          </a:graphicData>
        </a:graphic>
      </p:graphicFrame>
      <p:sp>
        <p:nvSpPr>
          <p:cNvPr id="6" name="Rectangle 5">
            <a:extLst>
              <a:ext uri="{FF2B5EF4-FFF2-40B4-BE49-F238E27FC236}">
                <a16:creationId xmlns:a16="http://schemas.microsoft.com/office/drawing/2014/main" id="{BE2A711F-4E48-41EA-B1B6-1BC23462FCB2}"/>
              </a:ext>
            </a:extLst>
          </p:cNvPr>
          <p:cNvSpPr/>
          <p:nvPr/>
        </p:nvSpPr>
        <p:spPr>
          <a:xfrm>
            <a:off x="528321" y="4225175"/>
            <a:ext cx="1242328" cy="369332"/>
          </a:xfrm>
          <a:prstGeom prst="rect">
            <a:avLst/>
          </a:prstGeom>
        </p:spPr>
        <p:txBody>
          <a:bodyPr wrap="none">
            <a:spAutoFit/>
          </a:bodyPr>
          <a:lstStyle/>
          <a:p>
            <a:r>
              <a:rPr lang="en-US" dirty="0"/>
              <a:t>Message 2:</a:t>
            </a:r>
          </a:p>
        </p:txBody>
      </p:sp>
      <p:sp>
        <p:nvSpPr>
          <p:cNvPr id="8" name="Content Placeholder 2">
            <a:extLst>
              <a:ext uri="{FF2B5EF4-FFF2-40B4-BE49-F238E27FC236}">
                <a16:creationId xmlns:a16="http://schemas.microsoft.com/office/drawing/2014/main" id="{F41EF379-148F-4D3F-A9DD-29A31CBF6DCA}"/>
              </a:ext>
            </a:extLst>
          </p:cNvPr>
          <p:cNvSpPr txBox="1">
            <a:spLocks/>
          </p:cNvSpPr>
          <p:nvPr/>
        </p:nvSpPr>
        <p:spPr>
          <a:xfrm>
            <a:off x="838200" y="5839325"/>
            <a:ext cx="10515600" cy="79756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Helps with out of dictionary words &amp; spelling errors</a:t>
            </a:r>
          </a:p>
          <a:p>
            <a:pPr marL="0" indent="0" algn="ctr">
              <a:buNone/>
            </a:pPr>
            <a:r>
              <a:rPr lang="en-US" sz="2400" dirty="0"/>
              <a:t>Fixed number of features for given N (but can be very large)</a:t>
            </a:r>
          </a:p>
        </p:txBody>
      </p:sp>
    </p:spTree>
    <p:extLst>
      <p:ext uri="{BB962C8B-B14F-4D97-AF65-F5344CB8AC3E}">
        <p14:creationId xmlns:p14="http://schemas.microsoft.com/office/powerpoint/2010/main" val="1034432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7A703-F942-458A-9C35-246E289F5AF5}"/>
              </a:ext>
            </a:extLst>
          </p:cNvPr>
          <p:cNvSpPr>
            <a:spLocks noGrp="1"/>
          </p:cNvSpPr>
          <p:nvPr>
            <p:ph type="title"/>
          </p:nvPr>
        </p:nvSpPr>
        <p:spPr>
          <a:xfrm>
            <a:off x="154258" y="337939"/>
            <a:ext cx="10515600" cy="559365"/>
          </a:xfrm>
        </p:spPr>
        <p:txBody>
          <a:bodyPr>
            <a:noAutofit/>
          </a:bodyPr>
          <a:lstStyle/>
          <a:p>
            <a:r>
              <a:rPr lang="en-US" sz="2800" dirty="0"/>
              <a:t>TF-IDF</a:t>
            </a:r>
            <a:br>
              <a:rPr lang="en-US" sz="2800" dirty="0"/>
            </a:br>
            <a:r>
              <a:rPr lang="en-US" sz="2800" dirty="0"/>
              <a:t>Term Frequency – Inverse Document Frequency</a:t>
            </a:r>
          </a:p>
        </p:txBody>
      </p:sp>
      <p:sp>
        <p:nvSpPr>
          <p:cNvPr id="3" name="Content Placeholder 2">
            <a:extLst>
              <a:ext uri="{FF2B5EF4-FFF2-40B4-BE49-F238E27FC236}">
                <a16:creationId xmlns:a16="http://schemas.microsoft.com/office/drawing/2014/main" id="{5488CF5E-5FBA-4DB2-9633-32C221B2E2D0}"/>
              </a:ext>
            </a:extLst>
          </p:cNvPr>
          <p:cNvSpPr>
            <a:spLocks noGrp="1"/>
          </p:cNvSpPr>
          <p:nvPr>
            <p:ph idx="1"/>
          </p:nvPr>
        </p:nvSpPr>
        <p:spPr>
          <a:xfrm>
            <a:off x="1471960" y="1283067"/>
            <a:ext cx="6348761" cy="2604991"/>
          </a:xfrm>
        </p:spPr>
        <p:txBody>
          <a:bodyPr>
            <a:normAutofit/>
          </a:bodyPr>
          <a:lstStyle/>
          <a:p>
            <a:r>
              <a:rPr lang="en-US" sz="2000" dirty="0"/>
              <a:t>Instead of using binary: </a:t>
            </a:r>
            <a:r>
              <a:rPr lang="en-US" sz="2000" dirty="0" err="1"/>
              <a:t>ContainsWord</a:t>
            </a:r>
            <a:r>
              <a:rPr lang="en-US" sz="2000" dirty="0"/>
              <a:t>(&lt;term&gt;)</a:t>
            </a:r>
          </a:p>
          <a:p>
            <a:r>
              <a:rPr lang="en-US" sz="2000" dirty="0"/>
              <a:t>Use numeric importance score TF-IDF:</a:t>
            </a:r>
          </a:p>
          <a:p>
            <a:pPr marL="457200" lvl="1" indent="0">
              <a:buNone/>
            </a:pPr>
            <a:br>
              <a:rPr lang="en-US" sz="1800" dirty="0"/>
            </a:br>
            <a:r>
              <a:rPr lang="en-US" sz="1800" dirty="0" err="1"/>
              <a:t>TermFrequency</a:t>
            </a:r>
            <a:r>
              <a:rPr lang="en-US" sz="1800" dirty="0"/>
              <a:t>(&lt;term&gt;, &lt;document&gt;) = </a:t>
            </a:r>
          </a:p>
          <a:p>
            <a:pPr marL="1371600" lvl="3" indent="0">
              <a:buNone/>
            </a:pPr>
            <a:r>
              <a:rPr lang="en-US" sz="1400" dirty="0"/>
              <a:t>% of the words in &lt;document&gt; that are &lt;term&gt;</a:t>
            </a:r>
          </a:p>
          <a:p>
            <a:pPr lvl="1"/>
            <a:endParaRPr lang="en-US" sz="1800" dirty="0"/>
          </a:p>
          <a:p>
            <a:pPr marL="457200" lvl="1" indent="0">
              <a:buNone/>
            </a:pPr>
            <a:r>
              <a:rPr lang="en-US" sz="1800" dirty="0" err="1"/>
              <a:t>InverseDocumentFrequency</a:t>
            </a:r>
            <a:r>
              <a:rPr lang="en-US" sz="1800" dirty="0"/>
              <a:t>(&lt;term&gt;, &lt;documents&gt;) =</a:t>
            </a:r>
          </a:p>
          <a:p>
            <a:pPr marL="1371600" lvl="3" indent="0">
              <a:buNone/>
            </a:pPr>
            <a:r>
              <a:rPr lang="en-US" sz="1400" dirty="0"/>
              <a:t>log ( # documents / # documents that contain &lt;term&gt; )</a:t>
            </a:r>
          </a:p>
          <a:p>
            <a:endParaRPr lang="en-US" sz="2000" dirty="0"/>
          </a:p>
          <a:p>
            <a:pPr marL="0" indent="0">
              <a:buNone/>
            </a:pPr>
            <a:endParaRPr lang="en-US" sz="2000"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8A22C215-A3C1-4044-9DE2-5966F6634A79}"/>
                  </a:ext>
                </a:extLst>
              </p:cNvPr>
              <p:cNvSpPr txBox="1">
                <a:spLocks/>
              </p:cNvSpPr>
              <p:nvPr/>
            </p:nvSpPr>
            <p:spPr>
              <a:xfrm>
                <a:off x="7991708" y="4070456"/>
                <a:ext cx="4008863" cy="3379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200" dirty="0"/>
                  <a:t>Words that occur in many documents have low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𝑖</m:t>
                        </m:r>
                      </m:sub>
                    </m:sSub>
                  </m:oMath>
                </a14:m>
                <a:r>
                  <a:rPr lang="en-US" sz="1200" dirty="0"/>
                  <a:t>)</a:t>
                </a:r>
              </a:p>
            </p:txBody>
          </p:sp>
        </mc:Choice>
        <mc:Fallback xmlns="">
          <p:sp>
            <p:nvSpPr>
              <p:cNvPr id="4" name="Content Placeholder 2">
                <a:extLst>
                  <a:ext uri="{FF2B5EF4-FFF2-40B4-BE49-F238E27FC236}">
                    <a16:creationId xmlns:a16="http://schemas.microsoft.com/office/drawing/2014/main" id="{8A22C215-A3C1-4044-9DE2-5966F6634A79}"/>
                  </a:ext>
                </a:extLst>
              </p:cNvPr>
              <p:cNvSpPr txBox="1">
                <a:spLocks noRot="1" noChangeAspect="1" noMove="1" noResize="1" noEditPoints="1" noAdjustHandles="1" noChangeArrowheads="1" noChangeShapeType="1" noTextEdit="1"/>
              </p:cNvSpPr>
              <p:nvPr/>
            </p:nvSpPr>
            <p:spPr>
              <a:xfrm>
                <a:off x="7991708" y="4070456"/>
                <a:ext cx="4008863" cy="337947"/>
              </a:xfrm>
              <a:prstGeom prst="rect">
                <a:avLst/>
              </a:prstGeom>
              <a:blipFill>
                <a:blip r:embed="rId2"/>
                <a:stretch>
                  <a:fillRect t="-7273"/>
                </a:stretch>
              </a:blipFill>
            </p:spPr>
            <p:txBody>
              <a:bodyPr/>
              <a:lstStyle/>
              <a:p>
                <a:r>
                  <a:rPr lang="en-US">
                    <a:noFill/>
                  </a:rPr>
                  <a:t> </a:t>
                </a:r>
              </a:p>
            </p:txBody>
          </p:sp>
        </mc:Fallback>
      </mc:AlternateContent>
      <p:graphicFrame>
        <p:nvGraphicFramePr>
          <p:cNvPr id="6" name="Chart 5">
            <a:extLst>
              <a:ext uri="{FF2B5EF4-FFF2-40B4-BE49-F238E27FC236}">
                <a16:creationId xmlns:a16="http://schemas.microsoft.com/office/drawing/2014/main" id="{33E0B6FA-9914-48BE-9543-F205CA5D3EA4}"/>
              </a:ext>
            </a:extLst>
          </p:cNvPr>
          <p:cNvGraphicFramePr>
            <a:graphicFrameLocks/>
          </p:cNvGraphicFramePr>
          <p:nvPr>
            <p:extLst>
              <p:ext uri="{D42A27DB-BD31-4B8C-83A1-F6EECF244321}">
                <p14:modId xmlns:p14="http://schemas.microsoft.com/office/powerpoint/2010/main" val="4143523105"/>
              </p:ext>
            </p:extLst>
          </p:nvPr>
        </p:nvGraphicFramePr>
        <p:xfrm>
          <a:off x="7991708" y="394776"/>
          <a:ext cx="3657600" cy="36576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Table 6">
            <a:extLst>
              <a:ext uri="{FF2B5EF4-FFF2-40B4-BE49-F238E27FC236}">
                <a16:creationId xmlns:a16="http://schemas.microsoft.com/office/drawing/2014/main" id="{E481A789-2546-4D94-AC2F-8326B3084358}"/>
              </a:ext>
            </a:extLst>
          </p:cNvPr>
          <p:cNvGraphicFramePr>
            <a:graphicFrameLocks noGrp="1"/>
          </p:cNvGraphicFramePr>
          <p:nvPr>
            <p:extLst>
              <p:ext uri="{D42A27DB-BD31-4B8C-83A1-F6EECF244321}">
                <p14:modId xmlns:p14="http://schemas.microsoft.com/office/powerpoint/2010/main" val="3841251824"/>
              </p:ext>
            </p:extLst>
          </p:nvPr>
        </p:nvGraphicFramePr>
        <p:xfrm>
          <a:off x="1832209" y="5457521"/>
          <a:ext cx="8527582" cy="830332"/>
        </p:xfrm>
        <a:graphic>
          <a:graphicData uri="http://schemas.openxmlformats.org/drawingml/2006/table">
            <a:tbl>
              <a:tblPr firstRow="1" bandRow="1">
                <a:tableStyleId>{5940675A-B579-460E-94D1-54222C63F5DA}</a:tableStyleId>
              </a:tblPr>
              <a:tblGrid>
                <a:gridCol w="609113">
                  <a:extLst>
                    <a:ext uri="{9D8B030D-6E8A-4147-A177-3AD203B41FA5}">
                      <a16:colId xmlns:a16="http://schemas.microsoft.com/office/drawing/2014/main" val="3886571053"/>
                    </a:ext>
                  </a:extLst>
                </a:gridCol>
                <a:gridCol w="609113">
                  <a:extLst>
                    <a:ext uri="{9D8B030D-6E8A-4147-A177-3AD203B41FA5}">
                      <a16:colId xmlns:a16="http://schemas.microsoft.com/office/drawing/2014/main" val="1854630793"/>
                    </a:ext>
                  </a:extLst>
                </a:gridCol>
                <a:gridCol w="609113">
                  <a:extLst>
                    <a:ext uri="{9D8B030D-6E8A-4147-A177-3AD203B41FA5}">
                      <a16:colId xmlns:a16="http://schemas.microsoft.com/office/drawing/2014/main" val="2506853801"/>
                    </a:ext>
                  </a:extLst>
                </a:gridCol>
                <a:gridCol w="609113">
                  <a:extLst>
                    <a:ext uri="{9D8B030D-6E8A-4147-A177-3AD203B41FA5}">
                      <a16:colId xmlns:a16="http://schemas.microsoft.com/office/drawing/2014/main" val="2188603154"/>
                    </a:ext>
                  </a:extLst>
                </a:gridCol>
                <a:gridCol w="609113">
                  <a:extLst>
                    <a:ext uri="{9D8B030D-6E8A-4147-A177-3AD203B41FA5}">
                      <a16:colId xmlns:a16="http://schemas.microsoft.com/office/drawing/2014/main" val="2878719880"/>
                    </a:ext>
                  </a:extLst>
                </a:gridCol>
                <a:gridCol w="609113">
                  <a:extLst>
                    <a:ext uri="{9D8B030D-6E8A-4147-A177-3AD203B41FA5}">
                      <a16:colId xmlns:a16="http://schemas.microsoft.com/office/drawing/2014/main" val="3641761004"/>
                    </a:ext>
                  </a:extLst>
                </a:gridCol>
                <a:gridCol w="609113">
                  <a:extLst>
                    <a:ext uri="{9D8B030D-6E8A-4147-A177-3AD203B41FA5}">
                      <a16:colId xmlns:a16="http://schemas.microsoft.com/office/drawing/2014/main" val="625603258"/>
                    </a:ext>
                  </a:extLst>
                </a:gridCol>
                <a:gridCol w="609113">
                  <a:extLst>
                    <a:ext uri="{9D8B030D-6E8A-4147-A177-3AD203B41FA5}">
                      <a16:colId xmlns:a16="http://schemas.microsoft.com/office/drawing/2014/main" val="2290537803"/>
                    </a:ext>
                  </a:extLst>
                </a:gridCol>
                <a:gridCol w="609113">
                  <a:extLst>
                    <a:ext uri="{9D8B030D-6E8A-4147-A177-3AD203B41FA5}">
                      <a16:colId xmlns:a16="http://schemas.microsoft.com/office/drawing/2014/main" val="2688069927"/>
                    </a:ext>
                  </a:extLst>
                </a:gridCol>
                <a:gridCol w="609113">
                  <a:extLst>
                    <a:ext uri="{9D8B030D-6E8A-4147-A177-3AD203B41FA5}">
                      <a16:colId xmlns:a16="http://schemas.microsoft.com/office/drawing/2014/main" val="3430585708"/>
                    </a:ext>
                  </a:extLst>
                </a:gridCol>
                <a:gridCol w="609113">
                  <a:extLst>
                    <a:ext uri="{9D8B030D-6E8A-4147-A177-3AD203B41FA5}">
                      <a16:colId xmlns:a16="http://schemas.microsoft.com/office/drawing/2014/main" val="17480616"/>
                    </a:ext>
                  </a:extLst>
                </a:gridCol>
                <a:gridCol w="609113">
                  <a:extLst>
                    <a:ext uri="{9D8B030D-6E8A-4147-A177-3AD203B41FA5}">
                      <a16:colId xmlns:a16="http://schemas.microsoft.com/office/drawing/2014/main" val="527468462"/>
                    </a:ext>
                  </a:extLst>
                </a:gridCol>
                <a:gridCol w="609113">
                  <a:extLst>
                    <a:ext uri="{9D8B030D-6E8A-4147-A177-3AD203B41FA5}">
                      <a16:colId xmlns:a16="http://schemas.microsoft.com/office/drawing/2014/main" val="2747015890"/>
                    </a:ext>
                  </a:extLst>
                </a:gridCol>
                <a:gridCol w="609113">
                  <a:extLst>
                    <a:ext uri="{9D8B030D-6E8A-4147-A177-3AD203B41FA5}">
                      <a16:colId xmlns:a16="http://schemas.microsoft.com/office/drawing/2014/main" val="2596731368"/>
                    </a:ext>
                  </a:extLst>
                </a:gridCol>
              </a:tblGrid>
              <a:tr h="292502">
                <a:tc>
                  <a:txBody>
                    <a:bodyPr/>
                    <a:lstStyle/>
                    <a:p>
                      <a:endParaRPr lang="en-US" sz="1100" dirty="0"/>
                    </a:p>
                  </a:txBody>
                  <a:tcPr/>
                </a:tc>
                <a:tc>
                  <a:txBody>
                    <a:bodyPr/>
                    <a:lstStyle/>
                    <a:p>
                      <a:r>
                        <a:rPr lang="en-US" sz="1100" dirty="0"/>
                        <a:t>Nah</a:t>
                      </a:r>
                    </a:p>
                  </a:txBody>
                  <a:tcPr/>
                </a:tc>
                <a:tc>
                  <a:txBody>
                    <a:bodyPr/>
                    <a:lstStyle/>
                    <a:p>
                      <a:r>
                        <a:rPr lang="en-US" sz="1100" dirty="0"/>
                        <a:t>I</a:t>
                      </a:r>
                    </a:p>
                  </a:txBody>
                  <a:tcPr/>
                </a:tc>
                <a:tc>
                  <a:txBody>
                    <a:bodyPr/>
                    <a:lstStyle/>
                    <a:p>
                      <a:r>
                        <a:rPr lang="en-US" sz="1100" dirty="0"/>
                        <a:t>don't</a:t>
                      </a:r>
                    </a:p>
                  </a:txBody>
                  <a:tcPr/>
                </a:tc>
                <a:tc>
                  <a:txBody>
                    <a:bodyPr/>
                    <a:lstStyle/>
                    <a:p>
                      <a:r>
                        <a:rPr lang="en-US" sz="1100" dirty="0"/>
                        <a:t>think</a:t>
                      </a:r>
                    </a:p>
                  </a:txBody>
                  <a:tcPr/>
                </a:tc>
                <a:tc>
                  <a:txBody>
                    <a:bodyPr/>
                    <a:lstStyle/>
                    <a:p>
                      <a:r>
                        <a:rPr lang="en-US" sz="1100" dirty="0"/>
                        <a:t>he</a:t>
                      </a:r>
                    </a:p>
                  </a:txBody>
                  <a:tcPr/>
                </a:tc>
                <a:tc>
                  <a:txBody>
                    <a:bodyPr/>
                    <a:lstStyle/>
                    <a:p>
                      <a:r>
                        <a:rPr lang="en-US" sz="1100" dirty="0"/>
                        <a:t>goes</a:t>
                      </a:r>
                    </a:p>
                  </a:txBody>
                  <a:tcPr/>
                </a:tc>
                <a:tc>
                  <a:txBody>
                    <a:bodyPr/>
                    <a:lstStyle/>
                    <a:p>
                      <a:r>
                        <a:rPr lang="en-US" sz="1100" dirty="0"/>
                        <a:t>to</a:t>
                      </a:r>
                    </a:p>
                  </a:txBody>
                  <a:tcPr/>
                </a:tc>
                <a:tc>
                  <a:txBody>
                    <a:bodyPr/>
                    <a:lstStyle/>
                    <a:p>
                      <a:r>
                        <a:rPr lang="en-US" sz="1100" dirty="0" err="1"/>
                        <a:t>usf</a:t>
                      </a:r>
                      <a:endParaRPr lang="en-US" sz="1100" dirty="0"/>
                    </a:p>
                  </a:txBody>
                  <a:tcPr/>
                </a:tc>
                <a:tc>
                  <a:txBody>
                    <a:bodyPr/>
                    <a:lstStyle/>
                    <a:p>
                      <a:r>
                        <a:rPr lang="en-US" sz="1100" dirty="0"/>
                        <a:t>Text</a:t>
                      </a:r>
                    </a:p>
                  </a:txBody>
                  <a:tcPr/>
                </a:tc>
                <a:tc>
                  <a:txBody>
                    <a:bodyPr/>
                    <a:lstStyle/>
                    <a:p>
                      <a:r>
                        <a:rPr lang="en-US" sz="1100" dirty="0"/>
                        <a:t>FA</a:t>
                      </a:r>
                    </a:p>
                  </a:txBody>
                  <a:tcPr/>
                </a:tc>
                <a:tc>
                  <a:txBody>
                    <a:bodyPr/>
                    <a:lstStyle/>
                    <a:p>
                      <a:r>
                        <a:rPr lang="en-US" sz="1100" dirty="0"/>
                        <a:t>87121</a:t>
                      </a:r>
                    </a:p>
                  </a:txBody>
                  <a:tcPr/>
                </a:tc>
                <a:tc>
                  <a:txBody>
                    <a:bodyPr/>
                    <a:lstStyle/>
                    <a:p>
                      <a:r>
                        <a:rPr lang="en-US" sz="1100" dirty="0"/>
                        <a:t>receive</a:t>
                      </a:r>
                    </a:p>
                  </a:txBody>
                  <a:tcPr/>
                </a:tc>
                <a:tc>
                  <a:txBody>
                    <a:bodyPr/>
                    <a:lstStyle/>
                    <a:p>
                      <a:r>
                        <a:rPr lang="en-US" sz="1100" dirty="0"/>
                        <a:t>entry</a:t>
                      </a:r>
                    </a:p>
                  </a:txBody>
                  <a:tcPr/>
                </a:tc>
                <a:extLst>
                  <a:ext uri="{0D108BD9-81ED-4DB2-BD59-A6C34878D82A}">
                    <a16:rowId xmlns:a16="http://schemas.microsoft.com/office/drawing/2014/main" val="55455400"/>
                  </a:ext>
                </a:extLst>
              </a:tr>
              <a:tr h="2689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BOW</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1</a:t>
                      </a:r>
                    </a:p>
                  </a:txBody>
                  <a:tcPr/>
                </a:tc>
                <a:tc>
                  <a:txBody>
                    <a:bodyPr/>
                    <a:lstStyle/>
                    <a:p>
                      <a:r>
                        <a:rPr lang="en-US" sz="1100" dirty="0"/>
                        <a:t>0</a:t>
                      </a:r>
                    </a:p>
                  </a:txBody>
                  <a:tcPr/>
                </a:tc>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tc>
                  <a:txBody>
                    <a:bodyPr/>
                    <a:lstStyle/>
                    <a:p>
                      <a:r>
                        <a:rPr lang="en-US" sz="1100" dirty="0"/>
                        <a:t>1</a:t>
                      </a:r>
                    </a:p>
                  </a:txBody>
                  <a:tcPr/>
                </a:tc>
                <a:extLst>
                  <a:ext uri="{0D108BD9-81ED-4DB2-BD59-A6C34878D82A}">
                    <a16:rowId xmlns:a16="http://schemas.microsoft.com/office/drawing/2014/main" val="2493175563"/>
                  </a:ext>
                </a:extLst>
              </a:tr>
              <a:tr h="2689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TF-IDF</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a:t>
                      </a:r>
                    </a:p>
                  </a:txBody>
                  <a:tcPr/>
                </a:tc>
                <a:tc>
                  <a:txBody>
                    <a:bodyPr/>
                    <a:lstStyle/>
                    <a:p>
                      <a:r>
                        <a:rPr lang="en-US" sz="1100" dirty="0"/>
                        <a:t>.099</a:t>
                      </a:r>
                    </a:p>
                  </a:txBody>
                  <a:tcPr/>
                </a:tc>
                <a:tc>
                  <a:txBody>
                    <a:bodyPr/>
                    <a:lstStyle/>
                    <a:p>
                      <a:r>
                        <a:rPr lang="en-US" sz="1100" dirty="0"/>
                        <a:t>.099</a:t>
                      </a:r>
                    </a:p>
                  </a:txBody>
                  <a:tcPr/>
                </a:tc>
                <a:tc>
                  <a:txBody>
                    <a:bodyPr/>
                    <a:lstStyle/>
                    <a:p>
                      <a:r>
                        <a:rPr lang="en-US" sz="1100" dirty="0"/>
                        <a:t>.099</a:t>
                      </a:r>
                    </a:p>
                  </a:txBody>
                  <a:tcPr/>
                </a:tc>
                <a:tc>
                  <a:txBody>
                    <a:bodyPr/>
                    <a:lstStyle/>
                    <a:p>
                      <a:r>
                        <a:rPr lang="en-US" sz="1100" dirty="0"/>
                        <a:t>.099</a:t>
                      </a:r>
                    </a:p>
                  </a:txBody>
                  <a:tcPr/>
                </a:tc>
                <a:tc>
                  <a:txBody>
                    <a:bodyPr/>
                    <a:lstStyle/>
                    <a:p>
                      <a:r>
                        <a:rPr lang="en-US" sz="1100" dirty="0"/>
                        <a:t>.099</a:t>
                      </a:r>
                    </a:p>
                  </a:txBody>
                  <a:tcPr/>
                </a:tc>
                <a:extLst>
                  <a:ext uri="{0D108BD9-81ED-4DB2-BD59-A6C34878D82A}">
                    <a16:rowId xmlns:a16="http://schemas.microsoft.com/office/drawing/2014/main" val="2334940852"/>
                  </a:ext>
                </a:extLst>
              </a:tr>
            </a:tbl>
          </a:graphicData>
        </a:graphic>
      </p:graphicFrame>
      <p:sp>
        <p:nvSpPr>
          <p:cNvPr id="8" name="TextBox 7">
            <a:extLst>
              <a:ext uri="{FF2B5EF4-FFF2-40B4-BE49-F238E27FC236}">
                <a16:creationId xmlns:a16="http://schemas.microsoft.com/office/drawing/2014/main" id="{70076D45-FC19-448B-94A9-DBEAC04BAD23}"/>
              </a:ext>
            </a:extLst>
          </p:cNvPr>
          <p:cNvSpPr txBox="1"/>
          <p:nvPr/>
        </p:nvSpPr>
        <p:spPr>
          <a:xfrm>
            <a:off x="704386" y="4733018"/>
            <a:ext cx="9229928" cy="923330"/>
          </a:xfrm>
          <a:prstGeom prst="rect">
            <a:avLst/>
          </a:prstGeom>
          <a:noFill/>
        </p:spPr>
        <p:txBody>
          <a:bodyPr wrap="square" rtlCol="0">
            <a:spAutoFit/>
          </a:bodyPr>
          <a:lstStyle/>
          <a:p>
            <a:r>
              <a:rPr lang="en-US" dirty="0"/>
              <a:t>Message 1: “Nah I don't think he goes to </a:t>
            </a:r>
            <a:r>
              <a:rPr lang="en-US" dirty="0" err="1"/>
              <a:t>usf</a:t>
            </a:r>
            <a:r>
              <a:rPr lang="en-US" dirty="0"/>
              <a:t>”</a:t>
            </a:r>
          </a:p>
          <a:p>
            <a:r>
              <a:rPr lang="en-US" dirty="0"/>
              <a:t>Message 2: “Text FA to 87121 to receive entry”</a:t>
            </a:r>
          </a:p>
          <a:p>
            <a:endParaRPr lang="en-US" dirty="0"/>
          </a:p>
        </p:txBody>
      </p:sp>
      <p:cxnSp>
        <p:nvCxnSpPr>
          <p:cNvPr id="9" name="Straight Connector 8">
            <a:extLst>
              <a:ext uri="{FF2B5EF4-FFF2-40B4-BE49-F238E27FC236}">
                <a16:creationId xmlns:a16="http://schemas.microsoft.com/office/drawing/2014/main" id="{AC5DEA15-E06B-47B3-860F-0C0CA5068A46}"/>
              </a:ext>
            </a:extLst>
          </p:cNvPr>
          <p:cNvCxnSpPr>
            <a:cxnSpLocks/>
          </p:cNvCxnSpPr>
          <p:nvPr/>
        </p:nvCxnSpPr>
        <p:spPr>
          <a:xfrm flipV="1">
            <a:off x="7136780" y="2351050"/>
            <a:ext cx="780586" cy="83076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A226C89-85CE-4B57-B44D-EF8DC1FC74C8}"/>
              </a:ext>
            </a:extLst>
          </p:cNvPr>
          <p:cNvSpPr/>
          <p:nvPr/>
        </p:nvSpPr>
        <p:spPr>
          <a:xfrm>
            <a:off x="6025070" y="5953826"/>
            <a:ext cx="412899" cy="412899"/>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56403687-2494-4879-815F-91182E055034}"/>
              </a:ext>
            </a:extLst>
          </p:cNvPr>
          <p:cNvSpPr txBox="1"/>
          <p:nvPr/>
        </p:nvSpPr>
        <p:spPr>
          <a:xfrm>
            <a:off x="763929" y="5818212"/>
            <a:ext cx="1008738" cy="307777"/>
          </a:xfrm>
          <a:prstGeom prst="rect">
            <a:avLst/>
          </a:prstGeom>
          <a:noFill/>
        </p:spPr>
        <p:txBody>
          <a:bodyPr wrap="none" rtlCol="0">
            <a:spAutoFit/>
          </a:bodyPr>
          <a:lstStyle/>
          <a:p>
            <a:r>
              <a:rPr lang="en-US" sz="1400" dirty="0"/>
              <a:t>Message 2:</a:t>
            </a:r>
          </a:p>
        </p:txBody>
      </p:sp>
      <p:sp>
        <p:nvSpPr>
          <p:cNvPr id="16" name="TextBox 15">
            <a:extLst>
              <a:ext uri="{FF2B5EF4-FFF2-40B4-BE49-F238E27FC236}">
                <a16:creationId xmlns:a16="http://schemas.microsoft.com/office/drawing/2014/main" id="{8B76AFF3-F742-44A8-850C-118C6FC2892E}"/>
              </a:ext>
            </a:extLst>
          </p:cNvPr>
          <p:cNvSpPr txBox="1"/>
          <p:nvPr/>
        </p:nvSpPr>
        <p:spPr>
          <a:xfrm>
            <a:off x="112533" y="2089440"/>
            <a:ext cx="1262782" cy="523220"/>
          </a:xfrm>
          <a:prstGeom prst="rect">
            <a:avLst/>
          </a:prstGeom>
          <a:noFill/>
        </p:spPr>
        <p:txBody>
          <a:bodyPr wrap="none" rtlCol="0">
            <a:spAutoFit/>
          </a:bodyPr>
          <a:lstStyle/>
          <a:p>
            <a:pPr algn="ctr"/>
            <a:r>
              <a:rPr lang="en-US" sz="1400" dirty="0">
                <a:solidFill>
                  <a:schemeClr val="bg1">
                    <a:lumMod val="50000"/>
                  </a:schemeClr>
                </a:solidFill>
              </a:rPr>
              <a:t>Importance to </a:t>
            </a:r>
          </a:p>
          <a:p>
            <a:pPr algn="ctr"/>
            <a:r>
              <a:rPr lang="en-US" sz="1400" dirty="0">
                <a:solidFill>
                  <a:schemeClr val="bg1">
                    <a:lumMod val="50000"/>
                  </a:schemeClr>
                </a:solidFill>
              </a:rPr>
              <a:t>Document</a:t>
            </a:r>
          </a:p>
        </p:txBody>
      </p:sp>
      <p:sp>
        <p:nvSpPr>
          <p:cNvPr id="17" name="TextBox 16">
            <a:extLst>
              <a:ext uri="{FF2B5EF4-FFF2-40B4-BE49-F238E27FC236}">
                <a16:creationId xmlns:a16="http://schemas.microsoft.com/office/drawing/2014/main" id="{F275EE99-1B25-40C3-B0FC-613DA0C0E8B4}"/>
              </a:ext>
            </a:extLst>
          </p:cNvPr>
          <p:cNvSpPr txBox="1"/>
          <p:nvPr/>
        </p:nvSpPr>
        <p:spPr>
          <a:xfrm>
            <a:off x="216076" y="3364838"/>
            <a:ext cx="1245277" cy="523220"/>
          </a:xfrm>
          <a:prstGeom prst="rect">
            <a:avLst/>
          </a:prstGeom>
          <a:noFill/>
        </p:spPr>
        <p:txBody>
          <a:bodyPr wrap="none" rtlCol="0">
            <a:spAutoFit/>
          </a:bodyPr>
          <a:lstStyle/>
          <a:p>
            <a:pPr algn="ctr"/>
            <a:r>
              <a:rPr lang="en-US" sz="1400" dirty="0">
                <a:solidFill>
                  <a:schemeClr val="bg1">
                    <a:lumMod val="50000"/>
                  </a:schemeClr>
                </a:solidFill>
              </a:rPr>
              <a:t>Novelty across</a:t>
            </a:r>
          </a:p>
          <a:p>
            <a:pPr algn="ctr"/>
            <a:r>
              <a:rPr lang="en-US" sz="1400" dirty="0">
                <a:solidFill>
                  <a:schemeClr val="bg1">
                    <a:lumMod val="50000"/>
                  </a:schemeClr>
                </a:solidFill>
              </a:rPr>
              <a:t>corpus</a:t>
            </a:r>
          </a:p>
        </p:txBody>
      </p:sp>
      <p:cxnSp>
        <p:nvCxnSpPr>
          <p:cNvPr id="18" name="Straight Connector 17">
            <a:extLst>
              <a:ext uri="{FF2B5EF4-FFF2-40B4-BE49-F238E27FC236}">
                <a16:creationId xmlns:a16="http://schemas.microsoft.com/office/drawing/2014/main" id="{BB1E4846-5025-4C69-9726-4E6ABEF0E69E}"/>
              </a:ext>
            </a:extLst>
          </p:cNvPr>
          <p:cNvCxnSpPr>
            <a:cxnSpLocks/>
            <a:stCxn id="16" idx="3"/>
          </p:cNvCxnSpPr>
          <p:nvPr/>
        </p:nvCxnSpPr>
        <p:spPr>
          <a:xfrm>
            <a:off x="1375315" y="2351050"/>
            <a:ext cx="564997" cy="12313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DF6C9E8-45A0-4811-9BC6-8968C1646B8F}"/>
              </a:ext>
            </a:extLst>
          </p:cNvPr>
          <p:cNvCxnSpPr>
            <a:cxnSpLocks/>
            <a:stCxn id="17" idx="3"/>
          </p:cNvCxnSpPr>
          <p:nvPr/>
        </p:nvCxnSpPr>
        <p:spPr>
          <a:xfrm flipV="1">
            <a:off x="1461353" y="3434576"/>
            <a:ext cx="478959" cy="1918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500"/>
                                        <p:tgtEl>
                                          <p:spTgt spid="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500"/>
                                        <p:tgtEl>
                                          <p:spTgt spid="4"/>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 calcmode="lin" valueType="num">
                                      <p:cBhvr additive="base">
                                        <p:cTn id="38" dur="500" fill="hold"/>
                                        <p:tgtEl>
                                          <p:spTgt spid="16">
                                            <p:txEl>
                                              <p:pRg st="0" end="0"/>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16">
                                            <p:txEl>
                                              <p:pRg st="0" end="0"/>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6">
                                            <p:txEl>
                                              <p:pRg st="1" end="1"/>
                                            </p:txEl>
                                          </p:spTgt>
                                        </p:tgtEl>
                                        <p:attrNameLst>
                                          <p:attrName>style.visibility</p:attrName>
                                        </p:attrNameLst>
                                      </p:cBhvr>
                                      <p:to>
                                        <p:strVal val="visible"/>
                                      </p:to>
                                    </p:set>
                                    <p:anim calcmode="lin" valueType="num">
                                      <p:cBhvr additive="base">
                                        <p:cTn id="42" dur="500" fill="hold"/>
                                        <p:tgtEl>
                                          <p:spTgt spid="16">
                                            <p:txEl>
                                              <p:pRg st="1" end="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16">
                                            <p:txEl>
                                              <p:pRg st="1" end="1"/>
                                            </p:txEl>
                                          </p:spTgt>
                                        </p:tgtEl>
                                        <p:attrNameLst>
                                          <p:attrName>ppt_y</p:attrName>
                                        </p:attrNameLst>
                                      </p:cBhvr>
                                      <p:tavLst>
                                        <p:tav tm="0">
                                          <p:val>
                                            <p:strVal val="1+#ppt_h/2"/>
                                          </p:val>
                                        </p:tav>
                                        <p:tav tm="100000">
                                          <p:val>
                                            <p:strVal val="#ppt_y"/>
                                          </p:val>
                                        </p:tav>
                                      </p:tavLst>
                                    </p:anim>
                                  </p:childTnLst>
                                </p:cTn>
                              </p:par>
                              <p:par>
                                <p:cTn id="44" presetID="10" presetClass="entr" presetSubtype="0"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17">
                                            <p:txEl>
                                              <p:pRg st="0" end="0"/>
                                            </p:txEl>
                                          </p:spTgt>
                                        </p:tgtEl>
                                        <p:attrNameLst>
                                          <p:attrName>style.visibility</p:attrName>
                                        </p:attrNameLst>
                                      </p:cBhvr>
                                      <p:to>
                                        <p:strVal val="visible"/>
                                      </p:to>
                                    </p:set>
                                    <p:anim calcmode="lin" valueType="num">
                                      <p:cBhvr additive="base">
                                        <p:cTn id="51" dur="50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17">
                                            <p:txEl>
                                              <p:pRg st="0" end="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17">
                                            <p:txEl>
                                              <p:pRg st="1" end="1"/>
                                            </p:txEl>
                                          </p:spTgt>
                                        </p:tgtEl>
                                        <p:attrNameLst>
                                          <p:attrName>style.visibility</p:attrName>
                                        </p:attrNameLst>
                                      </p:cBhvr>
                                      <p:to>
                                        <p:strVal val="visible"/>
                                      </p:to>
                                    </p:set>
                                    <p:anim calcmode="lin" valueType="num">
                                      <p:cBhvr additive="base">
                                        <p:cTn id="55" dur="500" fill="hold"/>
                                        <p:tgtEl>
                                          <p:spTgt spid="17">
                                            <p:txEl>
                                              <p:pRg st="1" end="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7">
                                            <p:txEl>
                                              <p:pRg st="1" end="1"/>
                                            </p:txEl>
                                          </p:spTgt>
                                        </p:tgtEl>
                                        <p:attrNameLst>
                                          <p:attrName>ppt_y</p:attrName>
                                        </p:attrNameLst>
                                      </p:cBhvr>
                                      <p:tavLst>
                                        <p:tav tm="0">
                                          <p:val>
                                            <p:strVal val="1+#ppt_h/2"/>
                                          </p:val>
                                        </p:tav>
                                        <p:tav tm="100000">
                                          <p:val>
                                            <p:strVal val="#ppt_y"/>
                                          </p:val>
                                        </p:tav>
                                      </p:tavLst>
                                    </p:anim>
                                  </p:childTnLst>
                                </p:cTn>
                              </p:par>
                              <p:par>
                                <p:cTn id="57" presetID="10" presetClass="entr" presetSubtype="0" fill="hold"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500"/>
                                        <p:tgtEl>
                                          <p:spTgt spid="22"/>
                                        </p:tgtEl>
                                      </p:cBhvr>
                                    </p:animEffec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additive="base">
                                        <p:cTn id="64" dur="500" fill="hold"/>
                                        <p:tgtEl>
                                          <p:spTgt spid="8"/>
                                        </p:tgtEl>
                                        <p:attrNameLst>
                                          <p:attrName>ppt_x</p:attrName>
                                        </p:attrNameLst>
                                      </p:cBhvr>
                                      <p:tavLst>
                                        <p:tav tm="0">
                                          <p:val>
                                            <p:strVal val="#ppt_x"/>
                                          </p:val>
                                        </p:tav>
                                        <p:tav tm="100000">
                                          <p:val>
                                            <p:strVal val="#ppt_x"/>
                                          </p:val>
                                        </p:tav>
                                      </p:tavLst>
                                    </p:anim>
                                    <p:anim calcmode="lin" valueType="num">
                                      <p:cBhvr additive="base">
                                        <p:cTn id="65" dur="500" fill="hold"/>
                                        <p:tgtEl>
                                          <p:spTgt spid="8"/>
                                        </p:tgtEl>
                                        <p:attrNameLst>
                                          <p:attrName>ppt_y</p:attrName>
                                        </p:attrNameLst>
                                      </p:cBhvr>
                                      <p:tavLst>
                                        <p:tav tm="0">
                                          <p:val>
                                            <p:strVal val="1+#ppt_h/2"/>
                                          </p:val>
                                        </p:tav>
                                        <p:tav tm="100000">
                                          <p:val>
                                            <p:strVal val="#ppt_y"/>
                                          </p:val>
                                        </p:tav>
                                      </p:tavLst>
                                    </p:anim>
                                  </p:childTnLst>
                                </p:cTn>
                              </p:par>
                              <p:par>
                                <p:cTn id="66" presetID="2" presetClass="entr" presetSubtype="4" fill="hold" nodeType="withEffect">
                                  <p:stCondLst>
                                    <p:cond delay="0"/>
                                  </p:stCondLst>
                                  <p:childTnLst>
                                    <p:set>
                                      <p:cBhvr>
                                        <p:cTn id="67" dur="1" fill="hold">
                                          <p:stCondLst>
                                            <p:cond delay="0"/>
                                          </p:stCondLst>
                                        </p:cTn>
                                        <p:tgtEl>
                                          <p:spTgt spid="7"/>
                                        </p:tgtEl>
                                        <p:attrNameLst>
                                          <p:attrName>style.visibility</p:attrName>
                                        </p:attrNameLst>
                                      </p:cBhvr>
                                      <p:to>
                                        <p:strVal val="visible"/>
                                      </p:to>
                                    </p:set>
                                    <p:anim calcmode="lin" valueType="num">
                                      <p:cBhvr additive="base">
                                        <p:cTn id="68" dur="500" fill="hold"/>
                                        <p:tgtEl>
                                          <p:spTgt spid="7"/>
                                        </p:tgtEl>
                                        <p:attrNameLst>
                                          <p:attrName>ppt_x</p:attrName>
                                        </p:attrNameLst>
                                      </p:cBhvr>
                                      <p:tavLst>
                                        <p:tav tm="0">
                                          <p:val>
                                            <p:strVal val="#ppt_x"/>
                                          </p:val>
                                        </p:tav>
                                        <p:tav tm="100000">
                                          <p:val>
                                            <p:strVal val="#ppt_x"/>
                                          </p:val>
                                        </p:tav>
                                      </p:tavLst>
                                    </p:anim>
                                    <p:anim calcmode="lin" valueType="num">
                                      <p:cBhvr additive="base">
                                        <p:cTn id="69" dur="500" fill="hold"/>
                                        <p:tgtEl>
                                          <p:spTgt spid="7"/>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14">
                                            <p:txEl>
                                              <p:pRg st="0" end="0"/>
                                            </p:txEl>
                                          </p:spTgt>
                                        </p:tgtEl>
                                        <p:attrNameLst>
                                          <p:attrName>style.visibility</p:attrName>
                                        </p:attrNameLst>
                                      </p:cBhvr>
                                      <p:to>
                                        <p:strVal val="visible"/>
                                      </p:to>
                                    </p:set>
                                    <p:anim calcmode="lin" valueType="num">
                                      <p:cBhvr additive="base">
                                        <p:cTn id="72"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additive="base">
                                        <p:cTn id="78" dur="500" fill="hold"/>
                                        <p:tgtEl>
                                          <p:spTgt spid="13"/>
                                        </p:tgtEl>
                                        <p:attrNameLst>
                                          <p:attrName>ppt_x</p:attrName>
                                        </p:attrNameLst>
                                      </p:cBhvr>
                                      <p:tavLst>
                                        <p:tav tm="0">
                                          <p:val>
                                            <p:strVal val="#ppt_x"/>
                                          </p:val>
                                        </p:tav>
                                        <p:tav tm="100000">
                                          <p:val>
                                            <p:strVal val="#ppt_x"/>
                                          </p:val>
                                        </p:tav>
                                      </p:tavLst>
                                    </p:anim>
                                    <p:anim calcmode="lin" valueType="num">
                                      <p:cBhvr additive="base">
                                        <p:cTn id="7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6" grpId="0">
        <p:bldAsOne/>
      </p:bldGraphic>
      <p:bldP spid="8" grpId="0"/>
      <p:bldP spid="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8E64-D64E-45DD-B3FB-DCA95C977C69}"/>
              </a:ext>
            </a:extLst>
          </p:cNvPr>
          <p:cNvSpPr>
            <a:spLocks noGrp="1"/>
          </p:cNvSpPr>
          <p:nvPr>
            <p:ph type="title"/>
          </p:nvPr>
        </p:nvSpPr>
        <p:spPr/>
        <p:txBody>
          <a:bodyPr/>
          <a:lstStyle/>
          <a:p>
            <a:r>
              <a:rPr lang="en-US" dirty="0"/>
              <a:t>Embeddings -- Word2Vec and </a:t>
            </a:r>
            <a:r>
              <a:rPr lang="en-US" dirty="0" err="1"/>
              <a:t>FastText</a:t>
            </a:r>
            <a:endParaRPr lang="en-US" dirty="0"/>
          </a:p>
        </p:txBody>
      </p:sp>
      <p:sp>
        <p:nvSpPr>
          <p:cNvPr id="3" name="Content Placeholder 2">
            <a:extLst>
              <a:ext uri="{FF2B5EF4-FFF2-40B4-BE49-F238E27FC236}">
                <a16:creationId xmlns:a16="http://schemas.microsoft.com/office/drawing/2014/main" id="{406B5BF7-27D9-419D-A6C4-C0F7C69374CD}"/>
              </a:ext>
            </a:extLst>
          </p:cNvPr>
          <p:cNvSpPr>
            <a:spLocks noGrp="1"/>
          </p:cNvSpPr>
          <p:nvPr>
            <p:ph idx="1"/>
          </p:nvPr>
        </p:nvSpPr>
        <p:spPr>
          <a:xfrm>
            <a:off x="6626157" y="1690688"/>
            <a:ext cx="4727643" cy="2755631"/>
          </a:xfrm>
        </p:spPr>
        <p:txBody>
          <a:bodyPr>
            <a:normAutofit fontScale="92500" lnSpcReduction="20000"/>
          </a:bodyPr>
          <a:lstStyle/>
          <a:p>
            <a:r>
              <a:rPr lang="en-US" sz="2000" dirty="0"/>
              <a:t>Word -&gt; Coordinate in N dimension</a:t>
            </a:r>
          </a:p>
          <a:p>
            <a:endParaRPr lang="en-US" sz="2000" dirty="0"/>
          </a:p>
          <a:p>
            <a:r>
              <a:rPr lang="en-US" sz="2000" dirty="0"/>
              <a:t>Regions of space contain similar concepts</a:t>
            </a:r>
          </a:p>
          <a:p>
            <a:endParaRPr lang="en-US" sz="2000" dirty="0"/>
          </a:p>
          <a:p>
            <a:r>
              <a:rPr lang="en-US" sz="2000" dirty="0"/>
              <a:t>Creating Features Options:</a:t>
            </a:r>
          </a:p>
          <a:p>
            <a:pPr lvl="1"/>
            <a:r>
              <a:rPr lang="en-US" sz="1600" dirty="0"/>
              <a:t>Average vector across words</a:t>
            </a:r>
          </a:p>
          <a:p>
            <a:pPr lvl="1"/>
            <a:r>
              <a:rPr lang="en-US" sz="1600" dirty="0"/>
              <a:t>Count in specific regions</a:t>
            </a:r>
            <a:br>
              <a:rPr lang="en-US" sz="1600" dirty="0"/>
            </a:br>
            <a:endParaRPr lang="en-US" sz="1600" dirty="0"/>
          </a:p>
          <a:p>
            <a:r>
              <a:rPr lang="en-US" sz="2000" dirty="0"/>
              <a:t>Commonly used with neural networks</a:t>
            </a:r>
            <a:r>
              <a:rPr lang="en-US" sz="1600" dirty="0"/>
              <a:t> </a:t>
            </a:r>
          </a:p>
        </p:txBody>
      </p:sp>
      <p:pic>
        <p:nvPicPr>
          <p:cNvPr id="6" name="Picture 5">
            <a:extLst>
              <a:ext uri="{FF2B5EF4-FFF2-40B4-BE49-F238E27FC236}">
                <a16:creationId xmlns:a16="http://schemas.microsoft.com/office/drawing/2014/main" id="{9A289334-2BEB-44FA-8B06-3066C57D38CE}"/>
              </a:ext>
            </a:extLst>
          </p:cNvPr>
          <p:cNvPicPr>
            <a:picLocks noChangeAspect="1"/>
          </p:cNvPicPr>
          <p:nvPr/>
        </p:nvPicPr>
        <p:blipFill>
          <a:blip r:embed="rId3"/>
          <a:stretch>
            <a:fillRect/>
          </a:stretch>
        </p:blipFill>
        <p:spPr>
          <a:xfrm>
            <a:off x="1035760" y="1690688"/>
            <a:ext cx="4584589" cy="2755631"/>
          </a:xfrm>
          <a:prstGeom prst="rect">
            <a:avLst/>
          </a:prstGeom>
        </p:spPr>
      </p:pic>
      <p:sp>
        <p:nvSpPr>
          <p:cNvPr id="5" name="Content Placeholder 2">
            <a:extLst>
              <a:ext uri="{FF2B5EF4-FFF2-40B4-BE49-F238E27FC236}">
                <a16:creationId xmlns:a16="http://schemas.microsoft.com/office/drawing/2014/main" id="{3C08D23B-276B-46EA-A8A9-5611B3FBED5A}"/>
              </a:ext>
            </a:extLst>
          </p:cNvPr>
          <p:cNvSpPr txBox="1">
            <a:spLocks/>
          </p:cNvSpPr>
          <p:nvPr/>
        </p:nvSpPr>
        <p:spPr>
          <a:xfrm>
            <a:off x="838200" y="5839325"/>
            <a:ext cx="10515600" cy="802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400" dirty="0"/>
              <a:t>Replaces words with their ‘meanings’ – sparse -&gt; dense representation</a:t>
            </a:r>
          </a:p>
        </p:txBody>
      </p:sp>
    </p:spTree>
    <p:extLst>
      <p:ext uri="{BB962C8B-B14F-4D97-AF65-F5344CB8AC3E}">
        <p14:creationId xmlns:p14="http://schemas.microsoft.com/office/powerpoint/2010/main" val="268058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E82D-B7A5-4FBB-A272-25EDE288E592}"/>
              </a:ext>
            </a:extLst>
          </p:cNvPr>
          <p:cNvSpPr>
            <a:spLocks noGrp="1"/>
          </p:cNvSpPr>
          <p:nvPr>
            <p:ph type="title"/>
          </p:nvPr>
        </p:nvSpPr>
        <p:spPr/>
        <p:txBody>
          <a:bodyPr/>
          <a:lstStyle/>
          <a:p>
            <a:r>
              <a:rPr lang="en-US" dirty="0"/>
              <a:t>Normalization (Numeric </a:t>
            </a:r>
            <a:r>
              <a:rPr lang="en-US"/>
              <a:t>=&gt; Better Numeric</a:t>
            </a:r>
            <a:r>
              <a:rPr lang="en-US" dirty="0"/>
              <a:t>)</a:t>
            </a:r>
          </a:p>
        </p:txBody>
      </p:sp>
      <p:graphicFrame>
        <p:nvGraphicFramePr>
          <p:cNvPr id="4" name="Table 3">
            <a:extLst>
              <a:ext uri="{FF2B5EF4-FFF2-40B4-BE49-F238E27FC236}">
                <a16:creationId xmlns:a16="http://schemas.microsoft.com/office/drawing/2014/main" id="{F3C4E00F-A2E6-48B9-A877-90E63DDFBD64}"/>
              </a:ext>
            </a:extLst>
          </p:cNvPr>
          <p:cNvGraphicFramePr>
            <a:graphicFrameLocks noGrp="1"/>
          </p:cNvGraphicFramePr>
          <p:nvPr>
            <p:extLst>
              <p:ext uri="{D42A27DB-BD31-4B8C-83A1-F6EECF244321}">
                <p14:modId xmlns:p14="http://schemas.microsoft.com/office/powerpoint/2010/main" val="2416164670"/>
              </p:ext>
            </p:extLst>
          </p:nvPr>
        </p:nvGraphicFramePr>
        <p:xfrm>
          <a:off x="1350276" y="2466264"/>
          <a:ext cx="647700" cy="1988824"/>
        </p:xfrm>
        <a:graphic>
          <a:graphicData uri="http://schemas.openxmlformats.org/drawingml/2006/table">
            <a:tbl>
              <a:tblPr>
                <a:tableStyleId>{5940675A-B579-460E-94D1-54222C63F5DA}</a:tableStyleId>
              </a:tblPr>
              <a:tblGrid>
                <a:gridCol w="647700">
                  <a:extLst>
                    <a:ext uri="{9D8B030D-6E8A-4147-A177-3AD203B41FA5}">
                      <a16:colId xmlns:a16="http://schemas.microsoft.com/office/drawing/2014/main" val="4080594030"/>
                    </a:ext>
                  </a:extLst>
                </a:gridCol>
              </a:tblGrid>
              <a:tr h="180975">
                <a:tc>
                  <a:txBody>
                    <a:bodyPr/>
                    <a:lstStyle/>
                    <a:p>
                      <a:pPr algn="r" fontAlgn="b"/>
                      <a:r>
                        <a:rPr lang="en-US" sz="1600" u="none" strike="noStrike">
                          <a:effectLst/>
                        </a:rPr>
                        <a:t>36</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722152056"/>
                  </a:ext>
                </a:extLst>
              </a:tr>
              <a:tr h="180975">
                <a:tc>
                  <a:txBody>
                    <a:bodyPr/>
                    <a:lstStyle/>
                    <a:p>
                      <a:pPr algn="r" fontAlgn="b"/>
                      <a:r>
                        <a:rPr lang="en-US" sz="1600" u="none" strike="noStrike">
                          <a:effectLst/>
                        </a:rPr>
                        <a:t>74</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281622277"/>
                  </a:ext>
                </a:extLst>
              </a:tr>
              <a:tr h="180975">
                <a:tc>
                  <a:txBody>
                    <a:bodyPr/>
                    <a:lstStyle/>
                    <a:p>
                      <a:pPr algn="r" fontAlgn="b"/>
                      <a:r>
                        <a:rPr lang="en-US" sz="1600" u="none" strike="noStrike" dirty="0">
                          <a:effectLst/>
                        </a:rPr>
                        <a:t>22</a:t>
                      </a:r>
                      <a:endParaRPr lang="en-US"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851558636"/>
                  </a:ext>
                </a:extLst>
              </a:tr>
              <a:tr h="180975">
                <a:tc>
                  <a:txBody>
                    <a:bodyPr/>
                    <a:lstStyle/>
                    <a:p>
                      <a:pPr algn="r" fontAlgn="b"/>
                      <a:r>
                        <a:rPr lang="en-US" sz="1600" u="none" strike="noStrike">
                          <a:effectLst/>
                        </a:rPr>
                        <a:t>81</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668108901"/>
                  </a:ext>
                </a:extLst>
              </a:tr>
              <a:tr h="180975">
                <a:tc>
                  <a:txBody>
                    <a:bodyPr/>
                    <a:lstStyle/>
                    <a:p>
                      <a:pPr algn="r" fontAlgn="b"/>
                      <a:r>
                        <a:rPr lang="en-US" sz="1600" u="none" strike="noStrike">
                          <a:effectLst/>
                        </a:rPr>
                        <a:t>105</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52004046"/>
                  </a:ext>
                </a:extLst>
              </a:tr>
              <a:tr h="180975">
                <a:tc>
                  <a:txBody>
                    <a:bodyPr/>
                    <a:lstStyle/>
                    <a:p>
                      <a:pPr algn="r" fontAlgn="b"/>
                      <a:r>
                        <a:rPr lang="en-US" sz="1600" u="none" strike="noStrike">
                          <a:effectLst/>
                        </a:rPr>
                        <a:t>113</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081090540"/>
                  </a:ext>
                </a:extLst>
              </a:tr>
              <a:tr h="180975">
                <a:tc>
                  <a:txBody>
                    <a:bodyPr/>
                    <a:lstStyle/>
                    <a:p>
                      <a:pPr algn="r" fontAlgn="b"/>
                      <a:r>
                        <a:rPr lang="en-US" sz="1600" u="none" strike="noStrike">
                          <a:effectLst/>
                        </a:rPr>
                        <a:t>77</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908019873"/>
                  </a:ext>
                </a:extLst>
              </a:tr>
              <a:tr h="180975">
                <a:tc>
                  <a:txBody>
                    <a:bodyPr/>
                    <a:lstStyle/>
                    <a:p>
                      <a:pPr algn="r" fontAlgn="b"/>
                      <a:r>
                        <a:rPr lang="en-US" sz="1600" u="none" strike="noStrike" dirty="0">
                          <a:effectLst/>
                        </a:rPr>
                        <a:t>91</a:t>
                      </a:r>
                      <a:endParaRPr lang="en-US"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910908861"/>
                  </a:ext>
                </a:extLst>
              </a:tr>
            </a:tbl>
          </a:graphicData>
        </a:graphic>
      </p:graphicFrame>
      <p:graphicFrame>
        <p:nvGraphicFramePr>
          <p:cNvPr id="5" name="Table 4">
            <a:extLst>
              <a:ext uri="{FF2B5EF4-FFF2-40B4-BE49-F238E27FC236}">
                <a16:creationId xmlns:a16="http://schemas.microsoft.com/office/drawing/2014/main" id="{881B09CD-19DB-4926-A33B-542207C929A7}"/>
              </a:ext>
            </a:extLst>
          </p:cNvPr>
          <p:cNvGraphicFramePr>
            <a:graphicFrameLocks noGrp="1"/>
          </p:cNvGraphicFramePr>
          <p:nvPr>
            <p:extLst>
              <p:ext uri="{D42A27DB-BD31-4B8C-83A1-F6EECF244321}">
                <p14:modId xmlns:p14="http://schemas.microsoft.com/office/powerpoint/2010/main" val="220064025"/>
              </p:ext>
            </p:extLst>
          </p:nvPr>
        </p:nvGraphicFramePr>
        <p:xfrm>
          <a:off x="3622629" y="2466264"/>
          <a:ext cx="647700" cy="1988824"/>
        </p:xfrm>
        <a:graphic>
          <a:graphicData uri="http://schemas.openxmlformats.org/drawingml/2006/table">
            <a:tbl>
              <a:tblPr>
                <a:tableStyleId>{5940675A-B579-460E-94D1-54222C63F5DA}</a:tableStyleId>
              </a:tblPr>
              <a:tblGrid>
                <a:gridCol w="647700">
                  <a:extLst>
                    <a:ext uri="{9D8B030D-6E8A-4147-A177-3AD203B41FA5}">
                      <a16:colId xmlns:a16="http://schemas.microsoft.com/office/drawing/2014/main" val="662944331"/>
                    </a:ext>
                  </a:extLst>
                </a:gridCol>
              </a:tblGrid>
              <a:tr h="180975">
                <a:tc>
                  <a:txBody>
                    <a:bodyPr/>
                    <a:lstStyle/>
                    <a:p>
                      <a:pPr algn="r" fontAlgn="b"/>
                      <a:r>
                        <a:rPr lang="en-US" sz="1600" u="none" strike="noStrike">
                          <a:effectLst/>
                        </a:rPr>
                        <a:t>-38.875</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224563371"/>
                  </a:ext>
                </a:extLst>
              </a:tr>
              <a:tr h="180975">
                <a:tc>
                  <a:txBody>
                    <a:bodyPr/>
                    <a:lstStyle/>
                    <a:p>
                      <a:pPr algn="r" fontAlgn="b"/>
                      <a:r>
                        <a:rPr lang="en-US" sz="1600" u="none" strike="noStrike" dirty="0">
                          <a:effectLst/>
                        </a:rPr>
                        <a:t>-0.875</a:t>
                      </a:r>
                      <a:endParaRPr lang="en-US"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516376279"/>
                  </a:ext>
                </a:extLst>
              </a:tr>
              <a:tr h="180975">
                <a:tc>
                  <a:txBody>
                    <a:bodyPr/>
                    <a:lstStyle/>
                    <a:p>
                      <a:pPr algn="r" fontAlgn="b"/>
                      <a:r>
                        <a:rPr lang="en-US" sz="1600" u="none" strike="noStrike">
                          <a:effectLst/>
                        </a:rPr>
                        <a:t>-52.875</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405512113"/>
                  </a:ext>
                </a:extLst>
              </a:tr>
              <a:tr h="180975">
                <a:tc>
                  <a:txBody>
                    <a:bodyPr/>
                    <a:lstStyle/>
                    <a:p>
                      <a:pPr algn="r" fontAlgn="b"/>
                      <a:r>
                        <a:rPr lang="en-US" sz="1600" u="none" strike="noStrike">
                          <a:effectLst/>
                        </a:rPr>
                        <a:t>6.125</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07730983"/>
                  </a:ext>
                </a:extLst>
              </a:tr>
              <a:tr h="180975">
                <a:tc>
                  <a:txBody>
                    <a:bodyPr/>
                    <a:lstStyle/>
                    <a:p>
                      <a:pPr algn="r" fontAlgn="b"/>
                      <a:r>
                        <a:rPr lang="en-US" sz="1600" u="none" strike="noStrike">
                          <a:effectLst/>
                        </a:rPr>
                        <a:t>30.125</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716226973"/>
                  </a:ext>
                </a:extLst>
              </a:tr>
              <a:tr h="180975">
                <a:tc>
                  <a:txBody>
                    <a:bodyPr/>
                    <a:lstStyle/>
                    <a:p>
                      <a:pPr algn="r" fontAlgn="b"/>
                      <a:r>
                        <a:rPr lang="en-US" sz="1600" u="none" strike="noStrike">
                          <a:effectLst/>
                        </a:rPr>
                        <a:t>38.125</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243353980"/>
                  </a:ext>
                </a:extLst>
              </a:tr>
              <a:tr h="180975">
                <a:tc>
                  <a:txBody>
                    <a:bodyPr/>
                    <a:lstStyle/>
                    <a:p>
                      <a:pPr algn="r" fontAlgn="b"/>
                      <a:r>
                        <a:rPr lang="en-US" sz="1600" u="none" strike="noStrike">
                          <a:effectLst/>
                        </a:rPr>
                        <a:t>2.125</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3385236940"/>
                  </a:ext>
                </a:extLst>
              </a:tr>
              <a:tr h="180975">
                <a:tc>
                  <a:txBody>
                    <a:bodyPr/>
                    <a:lstStyle/>
                    <a:p>
                      <a:pPr algn="r" fontAlgn="b"/>
                      <a:r>
                        <a:rPr lang="en-US" sz="1600" u="none" strike="noStrike" dirty="0">
                          <a:effectLst/>
                        </a:rPr>
                        <a:t>16.125</a:t>
                      </a:r>
                      <a:endParaRPr lang="en-US"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143079877"/>
                  </a:ext>
                </a:extLst>
              </a:tr>
            </a:tbl>
          </a:graphicData>
        </a:graphic>
      </p:graphicFrame>
      <p:graphicFrame>
        <p:nvGraphicFramePr>
          <p:cNvPr id="6" name="Table 5">
            <a:extLst>
              <a:ext uri="{FF2B5EF4-FFF2-40B4-BE49-F238E27FC236}">
                <a16:creationId xmlns:a16="http://schemas.microsoft.com/office/drawing/2014/main" id="{FBF587FF-7AF8-4C15-975A-620DBD42FCBC}"/>
              </a:ext>
            </a:extLst>
          </p:cNvPr>
          <p:cNvGraphicFramePr>
            <a:graphicFrameLocks noGrp="1"/>
          </p:cNvGraphicFramePr>
          <p:nvPr>
            <p:extLst>
              <p:ext uri="{D42A27DB-BD31-4B8C-83A1-F6EECF244321}">
                <p14:modId xmlns:p14="http://schemas.microsoft.com/office/powerpoint/2010/main" val="3881363169"/>
              </p:ext>
            </p:extLst>
          </p:nvPr>
        </p:nvGraphicFramePr>
        <p:xfrm>
          <a:off x="5881335" y="2466264"/>
          <a:ext cx="949371" cy="1988824"/>
        </p:xfrm>
        <a:graphic>
          <a:graphicData uri="http://schemas.openxmlformats.org/drawingml/2006/table">
            <a:tbl>
              <a:tblPr>
                <a:tableStyleId>{5940675A-B579-460E-94D1-54222C63F5DA}</a:tableStyleId>
              </a:tblPr>
              <a:tblGrid>
                <a:gridCol w="949371">
                  <a:extLst>
                    <a:ext uri="{9D8B030D-6E8A-4147-A177-3AD203B41FA5}">
                      <a16:colId xmlns:a16="http://schemas.microsoft.com/office/drawing/2014/main" val="2257661758"/>
                    </a:ext>
                  </a:extLst>
                </a:gridCol>
              </a:tblGrid>
              <a:tr h="180975">
                <a:tc>
                  <a:txBody>
                    <a:bodyPr/>
                    <a:lstStyle/>
                    <a:p>
                      <a:pPr algn="r" fontAlgn="b"/>
                      <a:r>
                        <a:rPr lang="en-US" sz="1600" u="none" strike="noStrike">
                          <a:effectLst/>
                        </a:rPr>
                        <a:t>-1.31696</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345759319"/>
                  </a:ext>
                </a:extLst>
              </a:tr>
              <a:tr h="180975">
                <a:tc>
                  <a:txBody>
                    <a:bodyPr/>
                    <a:lstStyle/>
                    <a:p>
                      <a:pPr algn="r" fontAlgn="b"/>
                      <a:r>
                        <a:rPr lang="en-US" sz="1600" u="none" strike="noStrike">
                          <a:effectLst/>
                        </a:rPr>
                        <a:t>-0.02964</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019443466"/>
                  </a:ext>
                </a:extLst>
              </a:tr>
              <a:tr h="180975">
                <a:tc>
                  <a:txBody>
                    <a:bodyPr/>
                    <a:lstStyle/>
                    <a:p>
                      <a:pPr algn="r" fontAlgn="b"/>
                      <a:r>
                        <a:rPr lang="en-US" sz="1600" u="none" strike="noStrike" dirty="0">
                          <a:effectLst/>
                        </a:rPr>
                        <a:t>-1.79123</a:t>
                      </a:r>
                      <a:endParaRPr lang="en-US"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737474373"/>
                  </a:ext>
                </a:extLst>
              </a:tr>
              <a:tr h="180975">
                <a:tc>
                  <a:txBody>
                    <a:bodyPr/>
                    <a:lstStyle/>
                    <a:p>
                      <a:pPr algn="r" fontAlgn="b"/>
                      <a:r>
                        <a:rPr lang="en-US" sz="1600" u="none" strike="noStrike">
                          <a:effectLst/>
                        </a:rPr>
                        <a:t>0.207495</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77376634"/>
                  </a:ext>
                </a:extLst>
              </a:tr>
              <a:tr h="180975">
                <a:tc>
                  <a:txBody>
                    <a:bodyPr/>
                    <a:lstStyle/>
                    <a:p>
                      <a:pPr algn="r" fontAlgn="b"/>
                      <a:r>
                        <a:rPr lang="en-US" sz="1600" u="none" strike="noStrike">
                          <a:effectLst/>
                        </a:rPr>
                        <a:t>1.020536</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4228178198"/>
                  </a:ext>
                </a:extLst>
              </a:tr>
              <a:tr h="180975">
                <a:tc>
                  <a:txBody>
                    <a:bodyPr/>
                    <a:lstStyle/>
                    <a:p>
                      <a:pPr algn="r" fontAlgn="b"/>
                      <a:r>
                        <a:rPr lang="en-US" sz="1600" u="none" strike="noStrike">
                          <a:effectLst/>
                        </a:rPr>
                        <a:t>1.29155</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2248091833"/>
                  </a:ext>
                </a:extLst>
              </a:tr>
              <a:tr h="180975">
                <a:tc>
                  <a:txBody>
                    <a:bodyPr/>
                    <a:lstStyle/>
                    <a:p>
                      <a:pPr algn="r" fontAlgn="b"/>
                      <a:r>
                        <a:rPr lang="en-US" sz="1600" u="none" strike="noStrike">
                          <a:effectLst/>
                        </a:rPr>
                        <a:t>0.071988</a:t>
                      </a:r>
                      <a:endParaRPr lang="en-US" sz="1600" b="0" i="0" u="none" strike="noStrike">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405252547"/>
                  </a:ext>
                </a:extLst>
              </a:tr>
              <a:tr h="180975">
                <a:tc>
                  <a:txBody>
                    <a:bodyPr/>
                    <a:lstStyle/>
                    <a:p>
                      <a:pPr algn="r" fontAlgn="b"/>
                      <a:r>
                        <a:rPr lang="en-US" sz="1600" u="none" strike="noStrike" dirty="0">
                          <a:effectLst/>
                        </a:rPr>
                        <a:t>0.546262</a:t>
                      </a:r>
                      <a:endParaRPr lang="en-US" sz="1600" b="0" i="0" u="none" strike="noStrike" dirty="0">
                        <a:solidFill>
                          <a:srgbClr val="000000"/>
                        </a:solidFill>
                        <a:effectLst/>
                        <a:latin typeface="Calibri" panose="020F0502020204030204" pitchFamily="34" charset="0"/>
                      </a:endParaRPr>
                    </a:p>
                  </a:txBody>
                  <a:tcPr marL="4763" marR="4763" marT="4763" marB="0" anchor="b"/>
                </a:tc>
                <a:extLst>
                  <a:ext uri="{0D108BD9-81ED-4DB2-BD59-A6C34878D82A}">
                    <a16:rowId xmlns:a16="http://schemas.microsoft.com/office/drawing/2014/main" val="1631433405"/>
                  </a:ext>
                </a:extLst>
              </a:tr>
            </a:tbl>
          </a:graphicData>
        </a:graphic>
      </p:graphicFrame>
      <p:sp>
        <p:nvSpPr>
          <p:cNvPr id="7" name="TextBox 6">
            <a:extLst>
              <a:ext uri="{FF2B5EF4-FFF2-40B4-BE49-F238E27FC236}">
                <a16:creationId xmlns:a16="http://schemas.microsoft.com/office/drawing/2014/main" id="{EDB60B97-89D9-4EAE-B816-941CF180CDE6}"/>
              </a:ext>
            </a:extLst>
          </p:cNvPr>
          <p:cNvSpPr txBox="1"/>
          <p:nvPr/>
        </p:nvSpPr>
        <p:spPr>
          <a:xfrm>
            <a:off x="3483467" y="1903814"/>
            <a:ext cx="926023" cy="523220"/>
          </a:xfrm>
          <a:prstGeom prst="rect">
            <a:avLst/>
          </a:prstGeom>
          <a:noFill/>
        </p:spPr>
        <p:txBody>
          <a:bodyPr wrap="none" rtlCol="0">
            <a:spAutoFit/>
          </a:bodyPr>
          <a:lstStyle/>
          <a:p>
            <a:pPr algn="ctr"/>
            <a:r>
              <a:rPr lang="en-US" sz="1400" dirty="0"/>
              <a:t>Normalize</a:t>
            </a:r>
          </a:p>
          <a:p>
            <a:pPr algn="ctr"/>
            <a:r>
              <a:rPr lang="en-US" sz="1400" dirty="0"/>
              <a:t>Mean</a:t>
            </a:r>
          </a:p>
        </p:txBody>
      </p:sp>
      <p:sp>
        <p:nvSpPr>
          <p:cNvPr id="8" name="TextBox 7">
            <a:extLst>
              <a:ext uri="{FF2B5EF4-FFF2-40B4-BE49-F238E27FC236}">
                <a16:creationId xmlns:a16="http://schemas.microsoft.com/office/drawing/2014/main" id="{B028DB06-E7DD-48B9-9F58-6F6E2DBAAE44}"/>
              </a:ext>
            </a:extLst>
          </p:cNvPr>
          <p:cNvSpPr txBox="1"/>
          <p:nvPr/>
        </p:nvSpPr>
        <p:spPr>
          <a:xfrm>
            <a:off x="1350276" y="1980758"/>
            <a:ext cx="756938" cy="369332"/>
          </a:xfrm>
          <a:prstGeom prst="rect">
            <a:avLst/>
          </a:prstGeom>
          <a:noFill/>
        </p:spPr>
        <p:txBody>
          <a:bodyPr wrap="none" rtlCol="0">
            <a:spAutoFit/>
          </a:bodyPr>
          <a:lstStyle/>
          <a:p>
            <a:r>
              <a:rPr lang="en-US" dirty="0"/>
              <a:t>Raw X</a:t>
            </a:r>
          </a:p>
        </p:txBody>
      </p:sp>
      <p:sp>
        <p:nvSpPr>
          <p:cNvPr id="9" name="TextBox 8">
            <a:extLst>
              <a:ext uri="{FF2B5EF4-FFF2-40B4-BE49-F238E27FC236}">
                <a16:creationId xmlns:a16="http://schemas.microsoft.com/office/drawing/2014/main" id="{BCDFD7D6-067A-491D-9FF9-6C1114D93D3B}"/>
              </a:ext>
            </a:extLst>
          </p:cNvPr>
          <p:cNvSpPr txBox="1"/>
          <p:nvPr/>
        </p:nvSpPr>
        <p:spPr>
          <a:xfrm>
            <a:off x="5884087" y="1903814"/>
            <a:ext cx="926023" cy="523220"/>
          </a:xfrm>
          <a:prstGeom prst="rect">
            <a:avLst/>
          </a:prstGeom>
          <a:noFill/>
        </p:spPr>
        <p:txBody>
          <a:bodyPr wrap="none" rtlCol="0">
            <a:spAutoFit/>
          </a:bodyPr>
          <a:lstStyle/>
          <a:p>
            <a:pPr algn="ctr"/>
            <a:r>
              <a:rPr lang="en-US" sz="1400" dirty="0"/>
              <a:t>Normalize</a:t>
            </a:r>
          </a:p>
          <a:p>
            <a:pPr algn="ctr"/>
            <a:r>
              <a:rPr lang="en-US" sz="1400" dirty="0"/>
              <a:t>Variance</a:t>
            </a:r>
          </a:p>
        </p:txBody>
      </p:sp>
      <p:sp>
        <p:nvSpPr>
          <p:cNvPr id="10" name="TextBox 9">
            <a:extLst>
              <a:ext uri="{FF2B5EF4-FFF2-40B4-BE49-F238E27FC236}">
                <a16:creationId xmlns:a16="http://schemas.microsoft.com/office/drawing/2014/main" id="{40AFBF10-361C-45DE-BE3A-F8AE772C32C2}"/>
              </a:ext>
            </a:extLst>
          </p:cNvPr>
          <p:cNvSpPr txBox="1"/>
          <p:nvPr/>
        </p:nvSpPr>
        <p:spPr>
          <a:xfrm>
            <a:off x="930172" y="4712585"/>
            <a:ext cx="1487908" cy="369332"/>
          </a:xfrm>
          <a:prstGeom prst="rect">
            <a:avLst/>
          </a:prstGeom>
          <a:noFill/>
        </p:spPr>
        <p:txBody>
          <a:bodyPr wrap="none" rtlCol="0">
            <a:spAutoFit/>
          </a:bodyPr>
          <a:lstStyle/>
          <a:p>
            <a:r>
              <a:rPr lang="en-US" dirty="0"/>
              <a:t>Mean: 74.875</a:t>
            </a:r>
          </a:p>
        </p:txBody>
      </p:sp>
      <p:sp>
        <p:nvSpPr>
          <p:cNvPr id="11" name="TextBox 10">
            <a:extLst>
              <a:ext uri="{FF2B5EF4-FFF2-40B4-BE49-F238E27FC236}">
                <a16:creationId xmlns:a16="http://schemas.microsoft.com/office/drawing/2014/main" id="{52159BA3-E184-4F35-B114-9189D7AAE061}"/>
              </a:ext>
            </a:extLst>
          </p:cNvPr>
          <p:cNvSpPr txBox="1"/>
          <p:nvPr/>
        </p:nvSpPr>
        <p:spPr>
          <a:xfrm>
            <a:off x="3471125" y="4712585"/>
            <a:ext cx="962123" cy="369332"/>
          </a:xfrm>
          <a:prstGeom prst="rect">
            <a:avLst/>
          </a:prstGeom>
          <a:noFill/>
        </p:spPr>
        <p:txBody>
          <a:bodyPr wrap="none" rtlCol="0">
            <a:spAutoFit/>
          </a:bodyPr>
          <a:lstStyle/>
          <a:p>
            <a:r>
              <a:rPr lang="en-US" dirty="0"/>
              <a:t>Mean: 0</a:t>
            </a:r>
          </a:p>
        </p:txBody>
      </p:sp>
      <p:sp>
        <p:nvSpPr>
          <p:cNvPr id="12" name="TextBox 11">
            <a:extLst>
              <a:ext uri="{FF2B5EF4-FFF2-40B4-BE49-F238E27FC236}">
                <a16:creationId xmlns:a16="http://schemas.microsoft.com/office/drawing/2014/main" id="{5AFAD032-4375-4A4E-9E73-3EA883BD4373}"/>
              </a:ext>
            </a:extLst>
          </p:cNvPr>
          <p:cNvSpPr txBox="1"/>
          <p:nvPr/>
        </p:nvSpPr>
        <p:spPr>
          <a:xfrm>
            <a:off x="3265522" y="5007676"/>
            <a:ext cx="1361911" cy="369332"/>
          </a:xfrm>
          <a:prstGeom prst="rect">
            <a:avLst/>
          </a:prstGeom>
          <a:noFill/>
        </p:spPr>
        <p:txBody>
          <a:bodyPr wrap="none" rtlCol="0">
            <a:spAutoFit/>
          </a:bodyPr>
          <a:lstStyle/>
          <a:p>
            <a:r>
              <a:rPr lang="en-US" dirty="0"/>
              <a:t>Std: 29.5188</a:t>
            </a:r>
          </a:p>
        </p:txBody>
      </p:sp>
      <p:sp>
        <p:nvSpPr>
          <p:cNvPr id="13" name="TextBox 12">
            <a:extLst>
              <a:ext uri="{FF2B5EF4-FFF2-40B4-BE49-F238E27FC236}">
                <a16:creationId xmlns:a16="http://schemas.microsoft.com/office/drawing/2014/main" id="{FCDEBF65-4F94-47CB-B467-EA097DC7C4FF}"/>
              </a:ext>
            </a:extLst>
          </p:cNvPr>
          <p:cNvSpPr txBox="1"/>
          <p:nvPr/>
        </p:nvSpPr>
        <p:spPr>
          <a:xfrm>
            <a:off x="5886081" y="4712585"/>
            <a:ext cx="962123" cy="369332"/>
          </a:xfrm>
          <a:prstGeom prst="rect">
            <a:avLst/>
          </a:prstGeom>
          <a:noFill/>
        </p:spPr>
        <p:txBody>
          <a:bodyPr wrap="none" rtlCol="0">
            <a:spAutoFit/>
          </a:bodyPr>
          <a:lstStyle/>
          <a:p>
            <a:r>
              <a:rPr lang="en-US" dirty="0"/>
              <a:t>Mean: 0</a:t>
            </a:r>
          </a:p>
        </p:txBody>
      </p:sp>
      <p:sp>
        <p:nvSpPr>
          <p:cNvPr id="14" name="TextBox 13">
            <a:extLst>
              <a:ext uri="{FF2B5EF4-FFF2-40B4-BE49-F238E27FC236}">
                <a16:creationId xmlns:a16="http://schemas.microsoft.com/office/drawing/2014/main" id="{6E637F47-5B78-4F01-B2E0-8997D5FF7502}"/>
              </a:ext>
            </a:extLst>
          </p:cNvPr>
          <p:cNvSpPr txBox="1"/>
          <p:nvPr/>
        </p:nvSpPr>
        <p:spPr>
          <a:xfrm>
            <a:off x="5996466" y="4969030"/>
            <a:ext cx="719108" cy="369332"/>
          </a:xfrm>
          <a:prstGeom prst="rect">
            <a:avLst/>
          </a:prstGeom>
          <a:noFill/>
        </p:spPr>
        <p:txBody>
          <a:bodyPr wrap="none" rtlCol="0">
            <a:spAutoFit/>
          </a:bodyPr>
          <a:lstStyle/>
          <a:p>
            <a:r>
              <a:rPr lang="en-US" dirty="0"/>
              <a:t>Std: 1</a:t>
            </a:r>
          </a:p>
        </p:txBody>
      </p:sp>
      <p:sp>
        <p:nvSpPr>
          <p:cNvPr id="17" name="Arrow: Right 16">
            <a:extLst>
              <a:ext uri="{FF2B5EF4-FFF2-40B4-BE49-F238E27FC236}">
                <a16:creationId xmlns:a16="http://schemas.microsoft.com/office/drawing/2014/main" id="{68BEBF5F-C7F0-4E96-896C-2299099E3739}"/>
              </a:ext>
            </a:extLst>
          </p:cNvPr>
          <p:cNvSpPr/>
          <p:nvPr/>
        </p:nvSpPr>
        <p:spPr>
          <a:xfrm>
            <a:off x="2313296" y="3193576"/>
            <a:ext cx="1016758" cy="300251"/>
          </a:xfrm>
          <a:prstGeom prst="right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FAD6169-1D6B-48D2-A065-0E6BE4EEE702}"/>
              </a:ext>
            </a:extLst>
          </p:cNvPr>
          <p:cNvSpPr txBox="1"/>
          <p:nvPr/>
        </p:nvSpPr>
        <p:spPr>
          <a:xfrm>
            <a:off x="2418080" y="3384835"/>
            <a:ext cx="706604" cy="461665"/>
          </a:xfrm>
          <a:prstGeom prst="rect">
            <a:avLst/>
          </a:prstGeom>
          <a:noFill/>
        </p:spPr>
        <p:txBody>
          <a:bodyPr wrap="none" rtlCol="0">
            <a:spAutoFit/>
          </a:bodyPr>
          <a:lstStyle/>
          <a:p>
            <a:pPr algn="ctr"/>
            <a:r>
              <a:rPr lang="en-US" sz="1200" dirty="0">
                <a:solidFill>
                  <a:schemeClr val="bg1">
                    <a:lumMod val="50000"/>
                  </a:schemeClr>
                </a:solidFill>
              </a:rPr>
              <a:t>Subtract</a:t>
            </a:r>
          </a:p>
          <a:p>
            <a:pPr algn="ctr"/>
            <a:r>
              <a:rPr lang="en-US" sz="1200" dirty="0">
                <a:solidFill>
                  <a:schemeClr val="bg1">
                    <a:lumMod val="50000"/>
                  </a:schemeClr>
                </a:solidFill>
              </a:rPr>
              <a:t>Mean</a:t>
            </a:r>
          </a:p>
        </p:txBody>
      </p:sp>
      <p:sp>
        <p:nvSpPr>
          <p:cNvPr id="19" name="Arrow: Right 18">
            <a:extLst>
              <a:ext uri="{FF2B5EF4-FFF2-40B4-BE49-F238E27FC236}">
                <a16:creationId xmlns:a16="http://schemas.microsoft.com/office/drawing/2014/main" id="{6D8A5250-A43C-41AB-80DC-3C7E2F75E8DA}"/>
              </a:ext>
            </a:extLst>
          </p:cNvPr>
          <p:cNvSpPr/>
          <p:nvPr/>
        </p:nvSpPr>
        <p:spPr>
          <a:xfrm>
            <a:off x="4580259" y="3193576"/>
            <a:ext cx="1016758" cy="300251"/>
          </a:xfrm>
          <a:prstGeom prst="rightArrow">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77041BDC-6D57-43B5-A5AD-A525B66E916F}"/>
              </a:ext>
            </a:extLst>
          </p:cNvPr>
          <p:cNvSpPr txBox="1"/>
          <p:nvPr/>
        </p:nvSpPr>
        <p:spPr>
          <a:xfrm>
            <a:off x="4658659" y="3384835"/>
            <a:ext cx="759375" cy="461665"/>
          </a:xfrm>
          <a:prstGeom prst="rect">
            <a:avLst/>
          </a:prstGeom>
          <a:noFill/>
        </p:spPr>
        <p:txBody>
          <a:bodyPr wrap="none" rtlCol="0">
            <a:spAutoFit/>
          </a:bodyPr>
          <a:lstStyle/>
          <a:p>
            <a:pPr algn="ctr"/>
            <a:r>
              <a:rPr lang="en-US" sz="1200" dirty="0">
                <a:solidFill>
                  <a:schemeClr val="bg1">
                    <a:lumMod val="50000"/>
                  </a:schemeClr>
                </a:solidFill>
              </a:rPr>
              <a:t>Divide by</a:t>
            </a:r>
          </a:p>
          <a:p>
            <a:pPr algn="ctr"/>
            <a:r>
              <a:rPr lang="en-US" sz="1200" dirty="0" err="1">
                <a:solidFill>
                  <a:schemeClr val="bg1">
                    <a:lumMod val="50000"/>
                  </a:schemeClr>
                </a:solidFill>
              </a:rPr>
              <a:t>Stdev</a:t>
            </a:r>
            <a:endParaRPr lang="en-US" sz="1200" dirty="0">
              <a:solidFill>
                <a:schemeClr val="bg1">
                  <a:lumMod val="50000"/>
                </a:schemeClr>
              </a:solidFill>
            </a:endParaRPr>
          </a:p>
        </p:txBody>
      </p:sp>
      <p:sp>
        <p:nvSpPr>
          <p:cNvPr id="21" name="TextBox 20">
            <a:extLst>
              <a:ext uri="{FF2B5EF4-FFF2-40B4-BE49-F238E27FC236}">
                <a16:creationId xmlns:a16="http://schemas.microsoft.com/office/drawing/2014/main" id="{7773BB58-4719-4913-B15A-0F3A3FD2084B}"/>
              </a:ext>
            </a:extLst>
          </p:cNvPr>
          <p:cNvSpPr txBox="1"/>
          <p:nvPr/>
        </p:nvSpPr>
        <p:spPr>
          <a:xfrm>
            <a:off x="8106852" y="1603612"/>
            <a:ext cx="3370997" cy="4524315"/>
          </a:xfrm>
          <a:prstGeom prst="rect">
            <a:avLst/>
          </a:prstGeom>
          <a:noFill/>
        </p:spPr>
        <p:txBody>
          <a:bodyPr wrap="square" rtlCol="0">
            <a:spAutoFit/>
          </a:bodyPr>
          <a:lstStyle/>
          <a:p>
            <a:r>
              <a:rPr lang="en-US" b="1" dirty="0"/>
              <a:t>Helps make model’s job easier</a:t>
            </a:r>
          </a:p>
          <a:p>
            <a:pPr marL="742950" lvl="1" indent="-285750">
              <a:buFont typeface="Arial" panose="020B0604020202020204" pitchFamily="34" charset="0"/>
              <a:buChar char="•"/>
            </a:pPr>
            <a:r>
              <a:rPr lang="en-US" dirty="0"/>
              <a:t>No need to learn what is ‘big’ or ‘small’ for the feature</a:t>
            </a:r>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Some model types benefit more than others</a:t>
            </a:r>
            <a:br>
              <a:rPr lang="en-US" dirty="0"/>
            </a:br>
            <a:endParaRPr lang="en-US" dirty="0"/>
          </a:p>
          <a:p>
            <a:r>
              <a:rPr lang="en-US" b="1" dirty="0"/>
              <a:t>To use in practice:</a:t>
            </a:r>
          </a:p>
          <a:p>
            <a:pPr marL="742950" lvl="1" indent="-285750">
              <a:buFont typeface="Arial" panose="020B0604020202020204" pitchFamily="34" charset="0"/>
              <a:buChar char="•"/>
            </a:pPr>
            <a:r>
              <a:rPr lang="en-US" dirty="0"/>
              <a:t>Estimate mean/</a:t>
            </a:r>
            <a:r>
              <a:rPr lang="en-US" dirty="0" err="1"/>
              <a:t>stdev</a:t>
            </a:r>
            <a:r>
              <a:rPr lang="en-US" dirty="0"/>
              <a:t> on training data</a:t>
            </a:r>
            <a:br>
              <a:rPr lang="en-US" dirty="0"/>
            </a:br>
            <a:endParaRPr lang="en-US" dirty="0"/>
          </a:p>
          <a:p>
            <a:pPr marL="742950" lvl="1" indent="-285750">
              <a:buFont typeface="Arial" panose="020B0604020202020204" pitchFamily="34" charset="0"/>
              <a:buChar char="•"/>
            </a:pPr>
            <a:r>
              <a:rPr lang="en-US" dirty="0"/>
              <a:t>Apply normalization using those parameters to validation /train</a:t>
            </a:r>
          </a:p>
          <a:p>
            <a:endParaRPr lang="en-US" dirty="0"/>
          </a:p>
        </p:txBody>
      </p:sp>
    </p:spTree>
    <p:extLst>
      <p:ext uri="{BB962C8B-B14F-4D97-AF65-F5344CB8AC3E}">
        <p14:creationId xmlns:p14="http://schemas.microsoft.com/office/powerpoint/2010/main" val="14840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ppt_x"/>
                                          </p:val>
                                        </p:tav>
                                        <p:tav tm="100000">
                                          <p:val>
                                            <p:strVal val="#ppt_x"/>
                                          </p:val>
                                        </p:tav>
                                      </p:tavLst>
                                    </p:anim>
                                    <p:anim calcmode="lin" valueType="num">
                                      <p:cBhvr additive="base">
                                        <p:cTn id="1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additive="base">
                                        <p:cTn id="57" dur="500" fill="hold"/>
                                        <p:tgtEl>
                                          <p:spTgt spid="6"/>
                                        </p:tgtEl>
                                        <p:attrNameLst>
                                          <p:attrName>ppt_x</p:attrName>
                                        </p:attrNameLst>
                                      </p:cBhvr>
                                      <p:tavLst>
                                        <p:tav tm="0">
                                          <p:val>
                                            <p:strVal val="#ppt_x"/>
                                          </p:val>
                                        </p:tav>
                                        <p:tav tm="100000">
                                          <p:val>
                                            <p:strVal val="#ppt_x"/>
                                          </p:val>
                                        </p:tav>
                                      </p:tavLst>
                                    </p:anim>
                                    <p:anim calcmode="lin" valueType="num">
                                      <p:cBhvr additive="base">
                                        <p:cTn id="58" dur="500" fill="hold"/>
                                        <p:tgtEl>
                                          <p:spTgt spid="6"/>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3"/>
                                        </p:tgtEl>
                                        <p:attrNameLst>
                                          <p:attrName>style.visibility</p:attrName>
                                        </p:attrNameLst>
                                      </p:cBhvr>
                                      <p:to>
                                        <p:strVal val="visible"/>
                                      </p:to>
                                    </p:set>
                                    <p:anim calcmode="lin" valueType="num">
                                      <p:cBhvr additive="base">
                                        <p:cTn id="61" dur="500" fill="hold"/>
                                        <p:tgtEl>
                                          <p:spTgt spid="13"/>
                                        </p:tgtEl>
                                        <p:attrNameLst>
                                          <p:attrName>ppt_x</p:attrName>
                                        </p:attrNameLst>
                                      </p:cBhvr>
                                      <p:tavLst>
                                        <p:tav tm="0">
                                          <p:val>
                                            <p:strVal val="#ppt_x"/>
                                          </p:val>
                                        </p:tav>
                                        <p:tav tm="100000">
                                          <p:val>
                                            <p:strVal val="#ppt_x"/>
                                          </p:val>
                                        </p:tav>
                                      </p:tavLst>
                                    </p:anim>
                                    <p:anim calcmode="lin" valueType="num">
                                      <p:cBhvr additive="base">
                                        <p:cTn id="62" dur="500" fill="hold"/>
                                        <p:tgtEl>
                                          <p:spTgt spid="13"/>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additive="base">
                                        <p:cTn id="65" dur="500" fill="hold"/>
                                        <p:tgtEl>
                                          <p:spTgt spid="14"/>
                                        </p:tgtEl>
                                        <p:attrNameLst>
                                          <p:attrName>ppt_x</p:attrName>
                                        </p:attrNameLst>
                                      </p:cBhvr>
                                      <p:tavLst>
                                        <p:tav tm="0">
                                          <p:val>
                                            <p:strVal val="#ppt_x"/>
                                          </p:val>
                                        </p:tav>
                                        <p:tav tm="100000">
                                          <p:val>
                                            <p:strVal val="#ppt_x"/>
                                          </p:val>
                                        </p:tav>
                                      </p:tavLst>
                                    </p:anim>
                                    <p:anim calcmode="lin" valueType="num">
                                      <p:cBhvr additive="base">
                                        <p:cTn id="6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21">
                                            <p:txEl>
                                              <p:pRg st="0" end="0"/>
                                            </p:txEl>
                                          </p:spTgt>
                                        </p:tgtEl>
                                        <p:attrNameLst>
                                          <p:attrName>style.visibility</p:attrName>
                                        </p:attrNameLst>
                                      </p:cBhvr>
                                      <p:to>
                                        <p:strVal val="visible"/>
                                      </p:to>
                                    </p:set>
                                    <p:anim calcmode="lin" valueType="num">
                                      <p:cBhvr additive="base">
                                        <p:cTn id="71" dur="500" fill="hold"/>
                                        <p:tgtEl>
                                          <p:spTgt spid="21">
                                            <p:txEl>
                                              <p:pRg st="0" end="0"/>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21">
                                            <p:txEl>
                                              <p:pRg st="0" end="0"/>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21">
                                            <p:txEl>
                                              <p:pRg st="1" end="1"/>
                                            </p:txEl>
                                          </p:spTgt>
                                        </p:tgtEl>
                                        <p:attrNameLst>
                                          <p:attrName>style.visibility</p:attrName>
                                        </p:attrNameLst>
                                      </p:cBhvr>
                                      <p:to>
                                        <p:strVal val="visible"/>
                                      </p:to>
                                    </p:set>
                                    <p:anim calcmode="lin" valueType="num">
                                      <p:cBhvr additive="base">
                                        <p:cTn id="75"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21">
                                            <p:txEl>
                                              <p:pRg st="1" end="1"/>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21">
                                            <p:txEl>
                                              <p:pRg st="3" end="3"/>
                                            </p:txEl>
                                          </p:spTgt>
                                        </p:tgtEl>
                                        <p:attrNameLst>
                                          <p:attrName>style.visibility</p:attrName>
                                        </p:attrNameLst>
                                      </p:cBhvr>
                                      <p:to>
                                        <p:strVal val="visible"/>
                                      </p:to>
                                    </p:set>
                                    <p:anim calcmode="lin" valueType="num">
                                      <p:cBhvr additive="base">
                                        <p:cTn id="79" dur="500" fill="hold"/>
                                        <p:tgtEl>
                                          <p:spTgt spid="21">
                                            <p:txEl>
                                              <p:pRg st="3" end="3"/>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2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nodeType="clickEffect">
                                  <p:stCondLst>
                                    <p:cond delay="0"/>
                                  </p:stCondLst>
                                  <p:childTnLst>
                                    <p:set>
                                      <p:cBhvr>
                                        <p:cTn id="84" dur="1" fill="hold">
                                          <p:stCondLst>
                                            <p:cond delay="0"/>
                                          </p:stCondLst>
                                        </p:cTn>
                                        <p:tgtEl>
                                          <p:spTgt spid="21">
                                            <p:txEl>
                                              <p:pRg st="4" end="4"/>
                                            </p:txEl>
                                          </p:spTgt>
                                        </p:tgtEl>
                                        <p:attrNameLst>
                                          <p:attrName>style.visibility</p:attrName>
                                        </p:attrNameLst>
                                      </p:cBhvr>
                                      <p:to>
                                        <p:strVal val="visible"/>
                                      </p:to>
                                    </p:set>
                                    <p:anim calcmode="lin" valueType="num">
                                      <p:cBhvr additive="base">
                                        <p:cTn id="85" dur="500" fill="hold"/>
                                        <p:tgtEl>
                                          <p:spTgt spid="21">
                                            <p:txEl>
                                              <p:pRg st="4" end="4"/>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21">
                                            <p:txEl>
                                              <p:pRg st="4" end="4"/>
                                            </p:txEl>
                                          </p:spTgt>
                                        </p:tgtEl>
                                        <p:attrNameLst>
                                          <p:attrName>ppt_y</p:attrName>
                                        </p:attrNameLst>
                                      </p:cBhvr>
                                      <p:tavLst>
                                        <p:tav tm="0">
                                          <p:val>
                                            <p:strVal val="1+#ppt_h/2"/>
                                          </p:val>
                                        </p:tav>
                                        <p:tav tm="100000">
                                          <p:val>
                                            <p:strVal val="#ppt_y"/>
                                          </p:val>
                                        </p:tav>
                                      </p:tavLst>
                                    </p:anim>
                                  </p:childTnLst>
                                </p:cTn>
                              </p:par>
                              <p:par>
                                <p:cTn id="87" presetID="2" presetClass="entr" presetSubtype="4" fill="hold" nodeType="withEffect">
                                  <p:stCondLst>
                                    <p:cond delay="0"/>
                                  </p:stCondLst>
                                  <p:childTnLst>
                                    <p:set>
                                      <p:cBhvr>
                                        <p:cTn id="88" dur="1" fill="hold">
                                          <p:stCondLst>
                                            <p:cond delay="0"/>
                                          </p:stCondLst>
                                        </p:cTn>
                                        <p:tgtEl>
                                          <p:spTgt spid="21">
                                            <p:txEl>
                                              <p:pRg st="5" end="5"/>
                                            </p:txEl>
                                          </p:spTgt>
                                        </p:tgtEl>
                                        <p:attrNameLst>
                                          <p:attrName>style.visibility</p:attrName>
                                        </p:attrNameLst>
                                      </p:cBhvr>
                                      <p:to>
                                        <p:strVal val="visible"/>
                                      </p:to>
                                    </p:set>
                                    <p:anim calcmode="lin" valueType="num">
                                      <p:cBhvr additive="base">
                                        <p:cTn id="89" dur="500" fill="hold"/>
                                        <p:tgtEl>
                                          <p:spTgt spid="21">
                                            <p:txEl>
                                              <p:pRg st="5" end="5"/>
                                            </p:txEl>
                                          </p:spTgt>
                                        </p:tgtEl>
                                        <p:attrNameLst>
                                          <p:attrName>ppt_x</p:attrName>
                                        </p:attrNameLst>
                                      </p:cBhvr>
                                      <p:tavLst>
                                        <p:tav tm="0">
                                          <p:val>
                                            <p:strVal val="#ppt_x"/>
                                          </p:val>
                                        </p:tav>
                                        <p:tav tm="100000">
                                          <p:val>
                                            <p:strVal val="#ppt_x"/>
                                          </p:val>
                                        </p:tav>
                                      </p:tavLst>
                                    </p:anim>
                                    <p:anim calcmode="lin" valueType="num">
                                      <p:cBhvr additive="base">
                                        <p:cTn id="90" dur="500" fill="hold"/>
                                        <p:tgtEl>
                                          <p:spTgt spid="21">
                                            <p:txEl>
                                              <p:pRg st="5" end="5"/>
                                            </p:txEl>
                                          </p:spTgt>
                                        </p:tgtEl>
                                        <p:attrNameLst>
                                          <p:attrName>ppt_y</p:attrName>
                                        </p:attrNameLst>
                                      </p:cBhvr>
                                      <p:tavLst>
                                        <p:tav tm="0">
                                          <p:val>
                                            <p:strVal val="1+#ppt_h/2"/>
                                          </p:val>
                                        </p:tav>
                                        <p:tav tm="100000">
                                          <p:val>
                                            <p:strVal val="#ppt_y"/>
                                          </p:val>
                                        </p:tav>
                                      </p:tavLst>
                                    </p:anim>
                                  </p:childTnLst>
                                </p:cTn>
                              </p:par>
                              <p:par>
                                <p:cTn id="91" presetID="2" presetClass="entr" presetSubtype="4" fill="hold" nodeType="withEffect">
                                  <p:stCondLst>
                                    <p:cond delay="0"/>
                                  </p:stCondLst>
                                  <p:childTnLst>
                                    <p:set>
                                      <p:cBhvr>
                                        <p:cTn id="92" dur="1" fill="hold">
                                          <p:stCondLst>
                                            <p:cond delay="0"/>
                                          </p:stCondLst>
                                        </p:cTn>
                                        <p:tgtEl>
                                          <p:spTgt spid="21">
                                            <p:txEl>
                                              <p:pRg st="6" end="6"/>
                                            </p:txEl>
                                          </p:spTgt>
                                        </p:tgtEl>
                                        <p:attrNameLst>
                                          <p:attrName>style.visibility</p:attrName>
                                        </p:attrNameLst>
                                      </p:cBhvr>
                                      <p:to>
                                        <p:strVal val="visible"/>
                                      </p:to>
                                    </p:set>
                                    <p:anim calcmode="lin" valueType="num">
                                      <p:cBhvr additive="base">
                                        <p:cTn id="93"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2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1" grpId="0"/>
      <p:bldP spid="12" grpId="0"/>
      <p:bldP spid="13" grpId="0"/>
      <p:bldP spid="14" grpId="0"/>
      <p:bldP spid="17" grpId="0" animBg="1"/>
      <p:bldP spid="18" grpId="0"/>
      <p:bldP spid="19" grpId="0" animBg="1"/>
      <p:bldP spid="2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A5B8E-C881-8218-58F9-DFC501EAA4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63497-5C01-D558-2CA3-A58D10A7D8C9}"/>
              </a:ext>
            </a:extLst>
          </p:cNvPr>
          <p:cNvSpPr>
            <a:spLocks noGrp="1"/>
          </p:cNvSpPr>
          <p:nvPr>
            <p:ph type="title"/>
          </p:nvPr>
        </p:nvSpPr>
        <p:spPr/>
        <p:txBody>
          <a:bodyPr/>
          <a:lstStyle/>
          <a:p>
            <a:endParaRPr lang="en-IT"/>
          </a:p>
        </p:txBody>
      </p:sp>
      <p:pic>
        <p:nvPicPr>
          <p:cNvPr id="5" name="Content Placeholder 4">
            <a:extLst>
              <a:ext uri="{FF2B5EF4-FFF2-40B4-BE49-F238E27FC236}">
                <a16:creationId xmlns:a16="http://schemas.microsoft.com/office/drawing/2014/main" id="{C1294E9E-C0FE-4921-1334-804AAFD8F114}"/>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14521" b="8097"/>
          <a:stretch/>
        </p:blipFill>
        <p:spPr>
          <a:xfrm>
            <a:off x="622299" y="365125"/>
            <a:ext cx="9093201" cy="6283325"/>
          </a:xfrm>
        </p:spPr>
      </p:pic>
      <p:sp>
        <p:nvSpPr>
          <p:cNvPr id="3" name="Rectangle 2">
            <a:extLst>
              <a:ext uri="{FF2B5EF4-FFF2-40B4-BE49-F238E27FC236}">
                <a16:creationId xmlns:a16="http://schemas.microsoft.com/office/drawing/2014/main" id="{F969625A-9694-5543-FF0D-1CDC248172C6}"/>
              </a:ext>
            </a:extLst>
          </p:cNvPr>
          <p:cNvSpPr/>
          <p:nvPr/>
        </p:nvSpPr>
        <p:spPr>
          <a:xfrm>
            <a:off x="1887794" y="1533832"/>
            <a:ext cx="2713703"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4" name="Rectangle 3">
            <a:extLst>
              <a:ext uri="{FF2B5EF4-FFF2-40B4-BE49-F238E27FC236}">
                <a16:creationId xmlns:a16="http://schemas.microsoft.com/office/drawing/2014/main" id="{07582983-37D5-6A91-1469-3626BB7DCB6E}"/>
              </a:ext>
            </a:extLst>
          </p:cNvPr>
          <p:cNvSpPr/>
          <p:nvPr/>
        </p:nvSpPr>
        <p:spPr>
          <a:xfrm>
            <a:off x="4601497" y="1533831"/>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Rectangle 5">
            <a:extLst>
              <a:ext uri="{FF2B5EF4-FFF2-40B4-BE49-F238E27FC236}">
                <a16:creationId xmlns:a16="http://schemas.microsoft.com/office/drawing/2014/main" id="{3C40F60F-B6AF-E943-47E8-4E3220513830}"/>
              </a:ext>
            </a:extLst>
          </p:cNvPr>
          <p:cNvSpPr/>
          <p:nvPr/>
        </p:nvSpPr>
        <p:spPr>
          <a:xfrm>
            <a:off x="7199731" y="1533831"/>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7" name="Rectangle 6">
            <a:extLst>
              <a:ext uri="{FF2B5EF4-FFF2-40B4-BE49-F238E27FC236}">
                <a16:creationId xmlns:a16="http://schemas.microsoft.com/office/drawing/2014/main" id="{EED7BB08-894D-7E07-E98A-7FA7AC3B2977}"/>
              </a:ext>
            </a:extLst>
          </p:cNvPr>
          <p:cNvSpPr/>
          <p:nvPr/>
        </p:nvSpPr>
        <p:spPr>
          <a:xfrm>
            <a:off x="7199731" y="4901499"/>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8" name="Rectangle 7">
            <a:extLst>
              <a:ext uri="{FF2B5EF4-FFF2-40B4-BE49-F238E27FC236}">
                <a16:creationId xmlns:a16="http://schemas.microsoft.com/office/drawing/2014/main" id="{A24BD9D1-C4A3-9E34-6E9F-24B5FE20CC06}"/>
              </a:ext>
            </a:extLst>
          </p:cNvPr>
          <p:cNvSpPr/>
          <p:nvPr/>
        </p:nvSpPr>
        <p:spPr>
          <a:xfrm>
            <a:off x="2003263" y="4934953"/>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3702048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9130-97F2-4390-A067-F5A29067B158}"/>
              </a:ext>
            </a:extLst>
          </p:cNvPr>
          <p:cNvSpPr>
            <a:spLocks noGrp="1"/>
          </p:cNvSpPr>
          <p:nvPr>
            <p:ph type="title"/>
          </p:nvPr>
        </p:nvSpPr>
        <p:spPr/>
        <p:txBody>
          <a:bodyPr/>
          <a:lstStyle/>
          <a:p>
            <a:r>
              <a:rPr lang="en-US" dirty="0"/>
              <a:t>Feature Selection</a:t>
            </a:r>
          </a:p>
        </p:txBody>
      </p:sp>
      <p:sp>
        <p:nvSpPr>
          <p:cNvPr id="5" name="Content Placeholder 4">
            <a:extLst>
              <a:ext uri="{FF2B5EF4-FFF2-40B4-BE49-F238E27FC236}">
                <a16:creationId xmlns:a16="http://schemas.microsoft.com/office/drawing/2014/main" id="{6257CB71-27A8-4D18-9CB6-C4A8B7E9404F}"/>
              </a:ext>
            </a:extLst>
          </p:cNvPr>
          <p:cNvSpPr>
            <a:spLocks noGrp="1"/>
          </p:cNvSpPr>
          <p:nvPr>
            <p:ph idx="1"/>
          </p:nvPr>
        </p:nvSpPr>
        <p:spPr/>
        <p:txBody>
          <a:bodyPr/>
          <a:lstStyle/>
          <a:p>
            <a:r>
              <a:rPr lang="en-US" dirty="0"/>
              <a:t>Which features to use?</a:t>
            </a:r>
          </a:p>
          <a:p>
            <a:r>
              <a:rPr lang="en-US" dirty="0"/>
              <a:t>How many features to use?</a:t>
            </a:r>
          </a:p>
          <a:p>
            <a:endParaRPr lang="en-US" dirty="0"/>
          </a:p>
          <a:p>
            <a:pPr marL="0" indent="0">
              <a:buNone/>
            </a:pPr>
            <a:r>
              <a:rPr lang="en-US" dirty="0"/>
              <a:t>Approaches:</a:t>
            </a:r>
          </a:p>
          <a:p>
            <a:pPr lvl="1"/>
            <a:r>
              <a:rPr lang="en-US" dirty="0"/>
              <a:t>Frequency</a:t>
            </a:r>
          </a:p>
          <a:p>
            <a:pPr lvl="1"/>
            <a:r>
              <a:rPr lang="en-US" dirty="0"/>
              <a:t>Mutual Information</a:t>
            </a:r>
          </a:p>
          <a:p>
            <a:pPr lvl="1"/>
            <a:r>
              <a:rPr lang="en-US" dirty="0"/>
              <a:t>Accuracy</a:t>
            </a:r>
          </a:p>
        </p:txBody>
      </p:sp>
    </p:spTree>
    <p:extLst>
      <p:ext uri="{BB962C8B-B14F-4D97-AF65-F5344CB8AC3E}">
        <p14:creationId xmlns:p14="http://schemas.microsoft.com/office/powerpoint/2010/main" val="3487383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C7D9A-1F98-4577-BB02-61B5D32FB061}"/>
              </a:ext>
            </a:extLst>
          </p:cNvPr>
          <p:cNvSpPr>
            <a:spLocks noGrp="1"/>
          </p:cNvSpPr>
          <p:nvPr>
            <p:ph type="title"/>
          </p:nvPr>
        </p:nvSpPr>
        <p:spPr/>
        <p:txBody>
          <a:bodyPr/>
          <a:lstStyle/>
          <a:p>
            <a:r>
              <a:rPr lang="en-US" dirty="0"/>
              <a:t>Feature Selection: Frequency</a:t>
            </a:r>
          </a:p>
        </p:txBody>
      </p:sp>
      <p:sp>
        <p:nvSpPr>
          <p:cNvPr id="3" name="Content Placeholder 2">
            <a:extLst>
              <a:ext uri="{FF2B5EF4-FFF2-40B4-BE49-F238E27FC236}">
                <a16:creationId xmlns:a16="http://schemas.microsoft.com/office/drawing/2014/main" id="{D1C0B428-987A-4D71-9FB7-B55B02BF3468}"/>
              </a:ext>
            </a:extLst>
          </p:cNvPr>
          <p:cNvSpPr>
            <a:spLocks noGrp="1"/>
          </p:cNvSpPr>
          <p:nvPr>
            <p:ph idx="1"/>
          </p:nvPr>
        </p:nvSpPr>
        <p:spPr/>
        <p:txBody>
          <a:bodyPr/>
          <a:lstStyle/>
          <a:p>
            <a:pPr marL="0" indent="0">
              <a:buNone/>
            </a:pPr>
            <a:r>
              <a:rPr lang="en-US" dirty="0"/>
              <a:t>Take top N most common features </a:t>
            </a:r>
            <a:r>
              <a:rPr lang="en-US" b="1" i="1" dirty="0"/>
              <a:t>in the training set</a:t>
            </a:r>
          </a:p>
        </p:txBody>
      </p:sp>
      <p:graphicFrame>
        <p:nvGraphicFramePr>
          <p:cNvPr id="4" name="Table 3">
            <a:extLst>
              <a:ext uri="{FF2B5EF4-FFF2-40B4-BE49-F238E27FC236}">
                <a16:creationId xmlns:a16="http://schemas.microsoft.com/office/drawing/2014/main" id="{E515BA89-A575-40F8-8A86-A0B686351543}"/>
              </a:ext>
            </a:extLst>
          </p:cNvPr>
          <p:cNvGraphicFramePr>
            <a:graphicFrameLocks noGrp="1"/>
          </p:cNvGraphicFramePr>
          <p:nvPr>
            <p:extLst>
              <p:ext uri="{D42A27DB-BD31-4B8C-83A1-F6EECF244321}">
                <p14:modId xmlns:p14="http://schemas.microsoft.com/office/powerpoint/2010/main" val="3346435669"/>
              </p:ext>
            </p:extLst>
          </p:nvPr>
        </p:nvGraphicFramePr>
        <p:xfrm>
          <a:off x="5123234" y="2839403"/>
          <a:ext cx="1945532" cy="3337560"/>
        </p:xfrm>
        <a:graphic>
          <a:graphicData uri="http://schemas.openxmlformats.org/drawingml/2006/table">
            <a:tbl>
              <a:tblPr firstRow="1" bandRow="1">
                <a:tableStyleId>{5940675A-B579-460E-94D1-54222C63F5DA}</a:tableStyleId>
              </a:tblPr>
              <a:tblGrid>
                <a:gridCol w="972766">
                  <a:extLst>
                    <a:ext uri="{9D8B030D-6E8A-4147-A177-3AD203B41FA5}">
                      <a16:colId xmlns:a16="http://schemas.microsoft.com/office/drawing/2014/main" val="151716090"/>
                    </a:ext>
                  </a:extLst>
                </a:gridCol>
                <a:gridCol w="972766">
                  <a:extLst>
                    <a:ext uri="{9D8B030D-6E8A-4147-A177-3AD203B41FA5}">
                      <a16:colId xmlns:a16="http://schemas.microsoft.com/office/drawing/2014/main" val="898993644"/>
                    </a:ext>
                  </a:extLst>
                </a:gridCol>
              </a:tblGrid>
              <a:tr h="370840">
                <a:tc>
                  <a:txBody>
                    <a:bodyPr/>
                    <a:lstStyle/>
                    <a:p>
                      <a:r>
                        <a:rPr lang="en-US" dirty="0"/>
                        <a:t>Feature</a:t>
                      </a:r>
                    </a:p>
                  </a:txBody>
                  <a:tcPr/>
                </a:tc>
                <a:tc>
                  <a:txBody>
                    <a:bodyPr/>
                    <a:lstStyle/>
                    <a:p>
                      <a:r>
                        <a:rPr lang="en-US" dirty="0"/>
                        <a:t>Count</a:t>
                      </a:r>
                    </a:p>
                  </a:txBody>
                  <a:tcPr/>
                </a:tc>
                <a:extLst>
                  <a:ext uri="{0D108BD9-81ED-4DB2-BD59-A6C34878D82A}">
                    <a16:rowId xmlns:a16="http://schemas.microsoft.com/office/drawing/2014/main" val="520269139"/>
                  </a:ext>
                </a:extLst>
              </a:tr>
              <a:tr h="370840">
                <a:tc>
                  <a:txBody>
                    <a:bodyPr/>
                    <a:lstStyle/>
                    <a:p>
                      <a:r>
                        <a:rPr lang="en-US" dirty="0"/>
                        <a:t>to</a:t>
                      </a:r>
                    </a:p>
                  </a:txBody>
                  <a:tcPr/>
                </a:tc>
                <a:tc>
                  <a:txBody>
                    <a:bodyPr/>
                    <a:lstStyle/>
                    <a:p>
                      <a:r>
                        <a:rPr lang="en-US" dirty="0"/>
                        <a:t>1745</a:t>
                      </a:r>
                    </a:p>
                  </a:txBody>
                  <a:tcPr/>
                </a:tc>
                <a:extLst>
                  <a:ext uri="{0D108BD9-81ED-4DB2-BD59-A6C34878D82A}">
                    <a16:rowId xmlns:a16="http://schemas.microsoft.com/office/drawing/2014/main" val="4219827488"/>
                  </a:ext>
                </a:extLst>
              </a:tr>
              <a:tr h="370840">
                <a:tc>
                  <a:txBody>
                    <a:bodyPr/>
                    <a:lstStyle/>
                    <a:p>
                      <a:r>
                        <a:rPr lang="en-US" dirty="0"/>
                        <a:t>you</a:t>
                      </a:r>
                    </a:p>
                  </a:txBody>
                  <a:tcPr/>
                </a:tc>
                <a:tc>
                  <a:txBody>
                    <a:bodyPr/>
                    <a:lstStyle/>
                    <a:p>
                      <a:r>
                        <a:rPr lang="en-US" dirty="0"/>
                        <a:t>1526</a:t>
                      </a:r>
                    </a:p>
                  </a:txBody>
                  <a:tcPr/>
                </a:tc>
                <a:extLst>
                  <a:ext uri="{0D108BD9-81ED-4DB2-BD59-A6C34878D82A}">
                    <a16:rowId xmlns:a16="http://schemas.microsoft.com/office/drawing/2014/main" val="146321945"/>
                  </a:ext>
                </a:extLst>
              </a:tr>
              <a:tr h="370840">
                <a:tc>
                  <a:txBody>
                    <a:bodyPr/>
                    <a:lstStyle/>
                    <a:p>
                      <a:r>
                        <a:rPr lang="en-US" dirty="0"/>
                        <a:t>I</a:t>
                      </a:r>
                    </a:p>
                  </a:txBody>
                  <a:tcPr/>
                </a:tc>
                <a:tc>
                  <a:txBody>
                    <a:bodyPr/>
                    <a:lstStyle/>
                    <a:p>
                      <a:r>
                        <a:rPr lang="en-US" dirty="0"/>
                        <a:t>1369</a:t>
                      </a:r>
                    </a:p>
                  </a:txBody>
                  <a:tcPr/>
                </a:tc>
                <a:extLst>
                  <a:ext uri="{0D108BD9-81ED-4DB2-BD59-A6C34878D82A}">
                    <a16:rowId xmlns:a16="http://schemas.microsoft.com/office/drawing/2014/main" val="4038215358"/>
                  </a:ext>
                </a:extLst>
              </a:tr>
              <a:tr h="370840">
                <a:tc>
                  <a:txBody>
                    <a:bodyPr/>
                    <a:lstStyle/>
                    <a:p>
                      <a:r>
                        <a:rPr lang="en-US" dirty="0"/>
                        <a:t>a</a:t>
                      </a:r>
                    </a:p>
                  </a:txBody>
                  <a:tcPr/>
                </a:tc>
                <a:tc>
                  <a:txBody>
                    <a:bodyPr/>
                    <a:lstStyle/>
                    <a:p>
                      <a:r>
                        <a:rPr lang="en-US" dirty="0"/>
                        <a:t>1337</a:t>
                      </a:r>
                    </a:p>
                  </a:txBody>
                  <a:tcPr/>
                </a:tc>
                <a:extLst>
                  <a:ext uri="{0D108BD9-81ED-4DB2-BD59-A6C34878D82A}">
                    <a16:rowId xmlns:a16="http://schemas.microsoft.com/office/drawing/2014/main" val="2985254044"/>
                  </a:ext>
                </a:extLst>
              </a:tr>
              <a:tr h="370840">
                <a:tc>
                  <a:txBody>
                    <a:bodyPr/>
                    <a:lstStyle/>
                    <a:p>
                      <a:r>
                        <a:rPr lang="en-US" dirty="0"/>
                        <a:t>the</a:t>
                      </a:r>
                    </a:p>
                  </a:txBody>
                  <a:tcPr/>
                </a:tc>
                <a:tc>
                  <a:txBody>
                    <a:bodyPr/>
                    <a:lstStyle/>
                    <a:p>
                      <a:r>
                        <a:rPr lang="en-US" dirty="0"/>
                        <a:t>1007</a:t>
                      </a:r>
                    </a:p>
                  </a:txBody>
                  <a:tcPr/>
                </a:tc>
                <a:extLst>
                  <a:ext uri="{0D108BD9-81ED-4DB2-BD59-A6C34878D82A}">
                    <a16:rowId xmlns:a16="http://schemas.microsoft.com/office/drawing/2014/main" val="56893557"/>
                  </a:ext>
                </a:extLst>
              </a:tr>
              <a:tr h="370840">
                <a:tc>
                  <a:txBody>
                    <a:bodyPr/>
                    <a:lstStyle/>
                    <a:p>
                      <a:r>
                        <a:rPr lang="en-US" dirty="0"/>
                        <a:t>and</a:t>
                      </a:r>
                    </a:p>
                  </a:txBody>
                  <a:tcPr/>
                </a:tc>
                <a:tc>
                  <a:txBody>
                    <a:bodyPr/>
                    <a:lstStyle/>
                    <a:p>
                      <a:r>
                        <a:rPr lang="en-US" dirty="0"/>
                        <a:t>758</a:t>
                      </a:r>
                    </a:p>
                  </a:txBody>
                  <a:tcPr/>
                </a:tc>
                <a:extLst>
                  <a:ext uri="{0D108BD9-81ED-4DB2-BD59-A6C34878D82A}">
                    <a16:rowId xmlns:a16="http://schemas.microsoft.com/office/drawing/2014/main" val="897773555"/>
                  </a:ext>
                </a:extLst>
              </a:tr>
              <a:tr h="370840">
                <a:tc>
                  <a:txBody>
                    <a:bodyPr/>
                    <a:lstStyle/>
                    <a:p>
                      <a:r>
                        <a:rPr lang="en-US" dirty="0"/>
                        <a:t>in</a:t>
                      </a:r>
                    </a:p>
                  </a:txBody>
                  <a:tcPr/>
                </a:tc>
                <a:tc>
                  <a:txBody>
                    <a:bodyPr/>
                    <a:lstStyle/>
                    <a:p>
                      <a:r>
                        <a:rPr lang="en-US" dirty="0"/>
                        <a:t>400</a:t>
                      </a:r>
                    </a:p>
                  </a:txBody>
                  <a:tcPr/>
                </a:tc>
                <a:extLst>
                  <a:ext uri="{0D108BD9-81ED-4DB2-BD59-A6C34878D82A}">
                    <a16:rowId xmlns:a16="http://schemas.microsoft.com/office/drawing/2014/main" val="3905685386"/>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566176811"/>
                  </a:ext>
                </a:extLst>
              </a:tr>
            </a:tbl>
          </a:graphicData>
        </a:graphic>
      </p:graphicFrame>
    </p:spTree>
    <p:extLst>
      <p:ext uri="{BB962C8B-B14F-4D97-AF65-F5344CB8AC3E}">
        <p14:creationId xmlns:p14="http://schemas.microsoft.com/office/powerpoint/2010/main" val="2817189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5EAB-C89F-48EB-AAA1-2AB4417365EC}"/>
              </a:ext>
            </a:extLst>
          </p:cNvPr>
          <p:cNvSpPr>
            <a:spLocks noGrp="1"/>
          </p:cNvSpPr>
          <p:nvPr>
            <p:ph type="title"/>
          </p:nvPr>
        </p:nvSpPr>
        <p:spPr/>
        <p:txBody>
          <a:bodyPr/>
          <a:lstStyle/>
          <a:p>
            <a:r>
              <a:rPr lang="en-US" dirty="0"/>
              <a:t>Goals of Feature Engineering</a:t>
            </a:r>
          </a:p>
        </p:txBody>
      </p:sp>
      <p:sp>
        <p:nvSpPr>
          <p:cNvPr id="3" name="Content Placeholder 2">
            <a:extLst>
              <a:ext uri="{FF2B5EF4-FFF2-40B4-BE49-F238E27FC236}">
                <a16:creationId xmlns:a16="http://schemas.microsoft.com/office/drawing/2014/main" id="{88E6B483-1187-4FCF-BCEA-5F001AA6C015}"/>
              </a:ext>
            </a:extLst>
          </p:cNvPr>
          <p:cNvSpPr>
            <a:spLocks noGrp="1"/>
          </p:cNvSpPr>
          <p:nvPr>
            <p:ph idx="1"/>
          </p:nvPr>
        </p:nvSpPr>
        <p:spPr/>
        <p:txBody>
          <a:bodyPr>
            <a:normAutofit/>
          </a:bodyPr>
          <a:lstStyle/>
          <a:p>
            <a:r>
              <a:rPr lang="en-US" dirty="0"/>
              <a:t>Convert ‘context’ -&gt; input to learning algorithm.</a:t>
            </a:r>
          </a:p>
          <a:p>
            <a:endParaRPr lang="en-US" dirty="0"/>
          </a:p>
          <a:p>
            <a:r>
              <a:rPr lang="en-US" dirty="0"/>
              <a:t>Expose the structure of the concept to the learning algorithm.</a:t>
            </a:r>
          </a:p>
          <a:p>
            <a:endParaRPr lang="en-US" dirty="0"/>
          </a:p>
          <a:p>
            <a:r>
              <a:rPr lang="en-US" dirty="0"/>
              <a:t>Work well with the structure of the model the algorithm will create.</a:t>
            </a:r>
          </a:p>
          <a:p>
            <a:endParaRPr lang="en-US" dirty="0"/>
          </a:p>
          <a:p>
            <a:r>
              <a:rPr lang="en-US" dirty="0"/>
              <a:t>Balance number of features, complexity of concept, complexity of model, amount of data.</a:t>
            </a:r>
          </a:p>
        </p:txBody>
      </p:sp>
    </p:spTree>
    <p:extLst>
      <p:ext uri="{BB962C8B-B14F-4D97-AF65-F5344CB8AC3E}">
        <p14:creationId xmlns:p14="http://schemas.microsoft.com/office/powerpoint/2010/main" val="3006259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C0109-56B7-4C32-8990-9D303C854A41}"/>
              </a:ext>
            </a:extLst>
          </p:cNvPr>
          <p:cNvSpPr>
            <a:spLocks noGrp="1"/>
          </p:cNvSpPr>
          <p:nvPr>
            <p:ph type="title"/>
          </p:nvPr>
        </p:nvSpPr>
        <p:spPr>
          <a:xfrm>
            <a:off x="283723" y="171838"/>
            <a:ext cx="10515600" cy="634470"/>
          </a:xfrm>
        </p:spPr>
        <p:txBody>
          <a:bodyPr>
            <a:normAutofit fontScale="90000"/>
          </a:bodyPr>
          <a:lstStyle/>
          <a:p>
            <a:r>
              <a:rPr lang="en-US" dirty="0"/>
              <a:t>Feature Selection: Mutual Information</a:t>
            </a:r>
          </a:p>
        </p:txBody>
      </p:sp>
      <p:sp>
        <p:nvSpPr>
          <p:cNvPr id="3" name="Content Placeholder 2">
            <a:extLst>
              <a:ext uri="{FF2B5EF4-FFF2-40B4-BE49-F238E27FC236}">
                <a16:creationId xmlns:a16="http://schemas.microsoft.com/office/drawing/2014/main" id="{1929357F-652D-4463-9B4A-7ACEDFC949D0}"/>
              </a:ext>
            </a:extLst>
          </p:cNvPr>
          <p:cNvSpPr>
            <a:spLocks noGrp="1"/>
          </p:cNvSpPr>
          <p:nvPr>
            <p:ph idx="1"/>
          </p:nvPr>
        </p:nvSpPr>
        <p:spPr>
          <a:xfrm>
            <a:off x="640562" y="716197"/>
            <a:ext cx="10515600" cy="634470"/>
          </a:xfrm>
        </p:spPr>
        <p:txBody>
          <a:bodyPr>
            <a:normAutofit/>
          </a:bodyPr>
          <a:lstStyle/>
          <a:p>
            <a:pPr marL="0" indent="0">
              <a:buNone/>
            </a:pPr>
            <a:r>
              <a:rPr lang="en-US" sz="2400" i="1" dirty="0"/>
              <a:t>Take N that contain most information about target </a:t>
            </a:r>
            <a:r>
              <a:rPr lang="en-US" sz="2400" b="1" i="1" dirty="0"/>
              <a:t>on the training set</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1542CB5-F44C-48C1-B159-18E1B097EC6C}"/>
                  </a:ext>
                </a:extLst>
              </p:cNvPr>
              <p:cNvGraphicFramePr>
                <a:graphicFrameLocks noGrp="1"/>
              </p:cNvGraphicFramePr>
              <p:nvPr>
                <p:extLst>
                  <p:ext uri="{D42A27DB-BD31-4B8C-83A1-F6EECF244321}">
                    <p14:modId xmlns:p14="http://schemas.microsoft.com/office/powerpoint/2010/main" val="2309781156"/>
                  </p:ext>
                </p:extLst>
              </p:nvPr>
            </p:nvGraphicFramePr>
            <p:xfrm>
              <a:off x="3021639" y="3257328"/>
              <a:ext cx="1580097" cy="777240"/>
            </p:xfrm>
            <a:graphic>
              <a:graphicData uri="http://schemas.openxmlformats.org/drawingml/2006/table">
                <a:tbl>
                  <a:tblPr firstRow="1" bandRow="1">
                    <a:tableStyleId>{5940675A-B579-460E-94D1-54222C63F5DA}</a:tableStyleId>
                  </a:tblPr>
                  <a:tblGrid>
                    <a:gridCol w="526699">
                      <a:extLst>
                        <a:ext uri="{9D8B030D-6E8A-4147-A177-3AD203B41FA5}">
                          <a16:colId xmlns:a16="http://schemas.microsoft.com/office/drawing/2014/main" val="2502658902"/>
                        </a:ext>
                      </a:extLst>
                    </a:gridCol>
                    <a:gridCol w="526699">
                      <a:extLst>
                        <a:ext uri="{9D8B030D-6E8A-4147-A177-3AD203B41FA5}">
                          <a16:colId xmlns:a16="http://schemas.microsoft.com/office/drawing/2014/main" val="1375340040"/>
                        </a:ext>
                      </a:extLst>
                    </a:gridCol>
                    <a:gridCol w="526699">
                      <a:extLst>
                        <a:ext uri="{9D8B030D-6E8A-4147-A177-3AD203B41FA5}">
                          <a16:colId xmlns:a16="http://schemas.microsoft.com/office/drawing/2014/main" val="3937687127"/>
                        </a:ext>
                      </a:extLst>
                    </a:gridCol>
                  </a:tblGrid>
                  <a:tr h="165639">
                    <a:tc>
                      <a:txBody>
                        <a:bodyPr/>
                        <a:lstStyle/>
                        <a:p>
                          <a:pPr algn="ctr"/>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𝑥</m:t>
                                </m:r>
                                <m:r>
                                  <a:rPr lang="en-US" sz="1100" i="1" dirty="0" smtClean="0">
                                    <a:latin typeface="Cambria Math" panose="02040503050406030204" pitchFamily="18" charset="0"/>
                                  </a:rPr>
                                  <m:t>=0</m:t>
                                </m:r>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𝑥</m:t>
                                </m:r>
                                <m:r>
                                  <a:rPr lang="en-US" sz="1100" i="1" dirty="0" smtClean="0">
                                    <a:latin typeface="Cambria Math" panose="02040503050406030204" pitchFamily="18" charset="0"/>
                                  </a:rPr>
                                  <m:t>=1</m:t>
                                </m:r>
                              </m:oMath>
                            </m:oMathPara>
                          </a14:m>
                          <a:endParaRPr lang="en-US" sz="1100" dirty="0"/>
                        </a:p>
                      </a:txBody>
                      <a:tcPr/>
                    </a:tc>
                    <a:extLst>
                      <a:ext uri="{0D108BD9-81ED-4DB2-BD59-A6C34878D82A}">
                        <a16:rowId xmlns:a16="http://schemas.microsoft.com/office/drawing/2014/main" val="662212550"/>
                      </a:ext>
                    </a:extLst>
                  </a:tr>
                  <a:tr h="165639">
                    <a:tc>
                      <a:txBody>
                        <a:bodyPr/>
                        <a:lstStyle/>
                        <a:p>
                          <a:pPr algn="ct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𝑦</m:t>
                                </m:r>
                                <m:r>
                                  <a:rPr lang="en-US" sz="1100" i="1" dirty="0" smtClean="0">
                                    <a:latin typeface="Cambria Math" panose="02040503050406030204" pitchFamily="18" charset="0"/>
                                  </a:rPr>
                                  <m:t>=0</m:t>
                                </m:r>
                              </m:oMath>
                            </m:oMathPara>
                          </a14:m>
                          <a:endParaRPr lang="en-US" sz="1100" dirty="0"/>
                        </a:p>
                      </a:txBody>
                      <a:tcPr/>
                    </a:tc>
                    <a:tc>
                      <a:txBody>
                        <a:bodyPr/>
                        <a:lstStyle/>
                        <a:p>
                          <a:pPr algn="ctr"/>
                          <a:r>
                            <a:rPr lang="en-US" sz="1100" dirty="0"/>
                            <a:t>3</a:t>
                          </a:r>
                        </a:p>
                      </a:txBody>
                      <a:tcPr/>
                    </a:tc>
                    <a:tc>
                      <a:txBody>
                        <a:bodyPr/>
                        <a:lstStyle/>
                        <a:p>
                          <a:pPr algn="ctr"/>
                          <a:r>
                            <a:rPr lang="en-US" sz="1100" dirty="0"/>
                            <a:t>1</a:t>
                          </a:r>
                        </a:p>
                      </a:txBody>
                      <a:tcPr/>
                    </a:tc>
                    <a:extLst>
                      <a:ext uri="{0D108BD9-81ED-4DB2-BD59-A6C34878D82A}">
                        <a16:rowId xmlns:a16="http://schemas.microsoft.com/office/drawing/2014/main" val="707987927"/>
                      </a:ext>
                    </a:extLst>
                  </a:tr>
                  <a:tr h="165639">
                    <a:tc>
                      <a:txBody>
                        <a:bodyPr/>
                        <a:lstStyle/>
                        <a:p>
                          <a:pPr algn="ct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𝑦</m:t>
                                </m:r>
                                <m:r>
                                  <a:rPr lang="en-US" sz="1100" i="1" dirty="0" smtClean="0">
                                    <a:latin typeface="Cambria Math" panose="02040503050406030204" pitchFamily="18" charset="0"/>
                                  </a:rPr>
                                  <m:t>=1</m:t>
                                </m:r>
                              </m:oMath>
                            </m:oMathPara>
                          </a14:m>
                          <a:endParaRPr lang="en-US" sz="1100" dirty="0"/>
                        </a:p>
                      </a:txBody>
                      <a:tcPr/>
                    </a:tc>
                    <a:tc>
                      <a:txBody>
                        <a:bodyPr/>
                        <a:lstStyle/>
                        <a:p>
                          <a:pPr algn="ctr"/>
                          <a:r>
                            <a:rPr lang="en-US" sz="1100" dirty="0"/>
                            <a:t>2</a:t>
                          </a:r>
                        </a:p>
                      </a:txBody>
                      <a:tcPr/>
                    </a:tc>
                    <a:tc>
                      <a:txBody>
                        <a:bodyPr/>
                        <a:lstStyle/>
                        <a:p>
                          <a:pPr algn="ctr"/>
                          <a:r>
                            <a:rPr lang="en-US" sz="1100" dirty="0"/>
                            <a:t>4</a:t>
                          </a:r>
                        </a:p>
                      </a:txBody>
                      <a:tcPr/>
                    </a:tc>
                    <a:extLst>
                      <a:ext uri="{0D108BD9-81ED-4DB2-BD59-A6C34878D82A}">
                        <a16:rowId xmlns:a16="http://schemas.microsoft.com/office/drawing/2014/main" val="3867632562"/>
                      </a:ext>
                    </a:extLst>
                  </a:tr>
                </a:tbl>
              </a:graphicData>
            </a:graphic>
          </p:graphicFrame>
        </mc:Choice>
        <mc:Fallback xmlns="">
          <p:graphicFrame>
            <p:nvGraphicFramePr>
              <p:cNvPr id="5" name="Table 4">
                <a:extLst>
                  <a:ext uri="{FF2B5EF4-FFF2-40B4-BE49-F238E27FC236}">
                    <a16:creationId xmlns:a16="http://schemas.microsoft.com/office/drawing/2014/main" id="{C1542CB5-F44C-48C1-B159-18E1B097EC6C}"/>
                  </a:ext>
                </a:extLst>
              </p:cNvPr>
              <p:cNvGraphicFramePr>
                <a:graphicFrameLocks noGrp="1"/>
              </p:cNvGraphicFramePr>
              <p:nvPr>
                <p:extLst>
                  <p:ext uri="{D42A27DB-BD31-4B8C-83A1-F6EECF244321}">
                    <p14:modId xmlns:p14="http://schemas.microsoft.com/office/powerpoint/2010/main" val="2309781156"/>
                  </p:ext>
                </p:extLst>
              </p:nvPr>
            </p:nvGraphicFramePr>
            <p:xfrm>
              <a:off x="3021639" y="3257328"/>
              <a:ext cx="1580097" cy="777240"/>
            </p:xfrm>
            <a:graphic>
              <a:graphicData uri="http://schemas.openxmlformats.org/drawingml/2006/table">
                <a:tbl>
                  <a:tblPr firstRow="1" bandRow="1">
                    <a:tableStyleId>{5940675A-B579-460E-94D1-54222C63F5DA}</a:tableStyleId>
                  </a:tblPr>
                  <a:tblGrid>
                    <a:gridCol w="526699">
                      <a:extLst>
                        <a:ext uri="{9D8B030D-6E8A-4147-A177-3AD203B41FA5}">
                          <a16:colId xmlns:a16="http://schemas.microsoft.com/office/drawing/2014/main" val="2502658902"/>
                        </a:ext>
                      </a:extLst>
                    </a:gridCol>
                    <a:gridCol w="526699">
                      <a:extLst>
                        <a:ext uri="{9D8B030D-6E8A-4147-A177-3AD203B41FA5}">
                          <a16:colId xmlns:a16="http://schemas.microsoft.com/office/drawing/2014/main" val="1375340040"/>
                        </a:ext>
                      </a:extLst>
                    </a:gridCol>
                    <a:gridCol w="526699">
                      <a:extLst>
                        <a:ext uri="{9D8B030D-6E8A-4147-A177-3AD203B41FA5}">
                          <a16:colId xmlns:a16="http://schemas.microsoft.com/office/drawing/2014/main" val="3937687127"/>
                        </a:ext>
                      </a:extLst>
                    </a:gridCol>
                  </a:tblGrid>
                  <a:tr h="259080">
                    <a:tc>
                      <a:txBody>
                        <a:bodyPr/>
                        <a:lstStyle/>
                        <a:p>
                          <a:pPr algn="ctr"/>
                          <a:endParaRPr lang="en-US" sz="1100" dirty="0"/>
                        </a:p>
                      </a:txBody>
                      <a:tcPr/>
                    </a:tc>
                    <a:tc>
                      <a:txBody>
                        <a:bodyPr/>
                        <a:lstStyle/>
                        <a:p>
                          <a:endParaRPr lang="en-US"/>
                        </a:p>
                      </a:txBody>
                      <a:tcPr>
                        <a:blipFill>
                          <a:blip r:embed="rId3"/>
                          <a:stretch>
                            <a:fillRect l="-102326" t="-2326" r="-103488" b="-211628"/>
                          </a:stretch>
                        </a:blipFill>
                      </a:tcPr>
                    </a:tc>
                    <a:tc>
                      <a:txBody>
                        <a:bodyPr/>
                        <a:lstStyle/>
                        <a:p>
                          <a:endParaRPr lang="en-US"/>
                        </a:p>
                      </a:txBody>
                      <a:tcPr>
                        <a:blipFill>
                          <a:blip r:embed="rId3"/>
                          <a:stretch>
                            <a:fillRect l="-200000" t="-2326" r="-2299" b="-211628"/>
                          </a:stretch>
                        </a:blipFill>
                      </a:tcPr>
                    </a:tc>
                    <a:extLst>
                      <a:ext uri="{0D108BD9-81ED-4DB2-BD59-A6C34878D82A}">
                        <a16:rowId xmlns:a16="http://schemas.microsoft.com/office/drawing/2014/main" val="662212550"/>
                      </a:ext>
                    </a:extLst>
                  </a:tr>
                  <a:tr h="259080">
                    <a:tc>
                      <a:txBody>
                        <a:bodyPr/>
                        <a:lstStyle/>
                        <a:p>
                          <a:endParaRPr lang="en-US"/>
                        </a:p>
                      </a:txBody>
                      <a:tcPr>
                        <a:blipFill>
                          <a:blip r:embed="rId3"/>
                          <a:stretch>
                            <a:fillRect l="-1149" t="-104762" r="-201149" b="-116667"/>
                          </a:stretch>
                        </a:blipFill>
                      </a:tcPr>
                    </a:tc>
                    <a:tc>
                      <a:txBody>
                        <a:bodyPr/>
                        <a:lstStyle/>
                        <a:p>
                          <a:pPr algn="ctr"/>
                          <a:r>
                            <a:rPr lang="en-US" sz="1100" dirty="0"/>
                            <a:t>3</a:t>
                          </a:r>
                        </a:p>
                      </a:txBody>
                      <a:tcPr/>
                    </a:tc>
                    <a:tc>
                      <a:txBody>
                        <a:bodyPr/>
                        <a:lstStyle/>
                        <a:p>
                          <a:pPr algn="ctr"/>
                          <a:r>
                            <a:rPr lang="en-US" sz="1100" dirty="0"/>
                            <a:t>1</a:t>
                          </a:r>
                        </a:p>
                      </a:txBody>
                      <a:tcPr/>
                    </a:tc>
                    <a:extLst>
                      <a:ext uri="{0D108BD9-81ED-4DB2-BD59-A6C34878D82A}">
                        <a16:rowId xmlns:a16="http://schemas.microsoft.com/office/drawing/2014/main" val="707987927"/>
                      </a:ext>
                    </a:extLst>
                  </a:tr>
                  <a:tr h="259080">
                    <a:tc>
                      <a:txBody>
                        <a:bodyPr/>
                        <a:lstStyle/>
                        <a:p>
                          <a:endParaRPr lang="en-US"/>
                        </a:p>
                      </a:txBody>
                      <a:tcPr>
                        <a:blipFill>
                          <a:blip r:embed="rId3"/>
                          <a:stretch>
                            <a:fillRect l="-1149" t="-200000" r="-201149" b="-13953"/>
                          </a:stretch>
                        </a:blipFill>
                      </a:tcPr>
                    </a:tc>
                    <a:tc>
                      <a:txBody>
                        <a:bodyPr/>
                        <a:lstStyle/>
                        <a:p>
                          <a:pPr algn="ctr"/>
                          <a:r>
                            <a:rPr lang="en-US" sz="1100" dirty="0"/>
                            <a:t>2</a:t>
                          </a:r>
                        </a:p>
                      </a:txBody>
                      <a:tcPr/>
                    </a:tc>
                    <a:tc>
                      <a:txBody>
                        <a:bodyPr/>
                        <a:lstStyle/>
                        <a:p>
                          <a:pPr algn="ctr"/>
                          <a:r>
                            <a:rPr lang="en-US" sz="1100" dirty="0"/>
                            <a:t>4</a:t>
                          </a:r>
                        </a:p>
                      </a:txBody>
                      <a:tcPr/>
                    </a:tc>
                    <a:extLst>
                      <a:ext uri="{0D108BD9-81ED-4DB2-BD59-A6C34878D82A}">
                        <a16:rowId xmlns:a16="http://schemas.microsoft.com/office/drawing/2014/main" val="3867632562"/>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9248FA3-1C75-4C4E-A15D-7441ECEBE068}"/>
                  </a:ext>
                </a:extLst>
              </p:cNvPr>
              <p:cNvSpPr txBox="1"/>
              <p:nvPr/>
            </p:nvSpPr>
            <p:spPr>
              <a:xfrm>
                <a:off x="149908" y="6175044"/>
                <a:ext cx="5001956" cy="504882"/>
              </a:xfrm>
              <a:prstGeom prst="rect">
                <a:avLst/>
              </a:prstGeom>
              <a:noFill/>
            </p:spPr>
            <p:txBody>
              <a:bodyPr wrap="square" rtlCol="0">
                <a:spAutoFit/>
              </a:bodyPr>
              <a:lstStyle/>
              <a:p>
                <a:r>
                  <a:rPr lang="en-US" dirty="0">
                    <a:solidFill>
                      <a:schemeClr val="bg1">
                        <a:lumMod val="50000"/>
                      </a:schemeClr>
                    </a:solidFill>
                  </a:rPr>
                  <a:t>Additive Smoothing to avoid 0s</a:t>
                </a:r>
                <a:r>
                  <a:rPr lang="en-US" b="1" dirty="0">
                    <a:solidFill>
                      <a:schemeClr val="bg1">
                        <a:lumMod val="50000"/>
                      </a:schemeClr>
                    </a:solidFill>
                  </a:rPr>
                  <a:t>: </a:t>
                </a:r>
                <a14:m>
                  <m:oMath xmlns:m="http://schemas.openxmlformats.org/officeDocument/2006/math">
                    <m:r>
                      <a:rPr lang="en-US" b="1" i="1" smtClean="0">
                        <a:solidFill>
                          <a:schemeClr val="bg1">
                            <a:lumMod val="50000"/>
                          </a:schemeClr>
                        </a:solidFill>
                        <a:latin typeface="Cambria Math" panose="02040503050406030204" pitchFamily="18" charset="0"/>
                      </a:rPr>
                      <m:t>𝑷</m:t>
                    </m:r>
                    <m:d>
                      <m:dPr>
                        <m:ctrlPr>
                          <a:rPr lang="en-US" b="1" i="1">
                            <a:solidFill>
                              <a:schemeClr val="bg1">
                                <a:lumMod val="50000"/>
                              </a:schemeClr>
                            </a:solidFill>
                            <a:latin typeface="Cambria Math" panose="02040503050406030204" pitchFamily="18" charset="0"/>
                          </a:rPr>
                        </m:ctrlPr>
                      </m:dPr>
                      <m:e>
                        <m:r>
                          <a:rPr lang="en-US" b="1" i="1">
                            <a:solidFill>
                              <a:schemeClr val="bg1">
                                <a:lumMod val="50000"/>
                              </a:schemeClr>
                            </a:solidFill>
                            <a:latin typeface="Cambria Math" panose="02040503050406030204" pitchFamily="18" charset="0"/>
                          </a:rPr>
                          <m:t>∗</m:t>
                        </m:r>
                      </m:e>
                    </m:d>
                    <m:r>
                      <a:rPr lang="en-US" b="1" i="1">
                        <a:solidFill>
                          <a:schemeClr val="bg1">
                            <a:lumMod val="50000"/>
                          </a:schemeClr>
                        </a:solidFill>
                        <a:latin typeface="Cambria Math" panose="02040503050406030204" pitchFamily="18" charset="0"/>
                      </a:rPr>
                      <m:t>= </m:t>
                    </m:r>
                    <m:f>
                      <m:fPr>
                        <m:ctrlPr>
                          <a:rPr lang="en-US" b="1" i="1">
                            <a:solidFill>
                              <a:schemeClr val="bg1">
                                <a:lumMod val="50000"/>
                              </a:schemeClr>
                            </a:solidFill>
                            <a:latin typeface="Cambria Math" panose="02040503050406030204" pitchFamily="18" charset="0"/>
                          </a:rPr>
                        </m:ctrlPr>
                      </m:fPr>
                      <m:num>
                        <m:r>
                          <a:rPr lang="en-US" b="1" i="1">
                            <a:solidFill>
                              <a:schemeClr val="bg1">
                                <a:lumMod val="50000"/>
                              </a:schemeClr>
                            </a:solidFill>
                            <a:latin typeface="Cambria Math" panose="02040503050406030204" pitchFamily="18" charset="0"/>
                          </a:rPr>
                          <m:t>𝑶𝒃𝒔</m:t>
                        </m:r>
                        <m:d>
                          <m:dPr>
                            <m:ctrlPr>
                              <a:rPr lang="en-US" b="1" i="1">
                                <a:solidFill>
                                  <a:schemeClr val="bg1">
                                    <a:lumMod val="50000"/>
                                  </a:schemeClr>
                                </a:solidFill>
                                <a:latin typeface="Cambria Math" panose="02040503050406030204" pitchFamily="18" charset="0"/>
                              </a:rPr>
                            </m:ctrlPr>
                          </m:dPr>
                          <m:e>
                            <m:r>
                              <a:rPr lang="en-US" b="1" i="1">
                                <a:solidFill>
                                  <a:schemeClr val="bg1">
                                    <a:lumMod val="50000"/>
                                  </a:schemeClr>
                                </a:solidFill>
                                <a:latin typeface="Cambria Math" panose="02040503050406030204" pitchFamily="18" charset="0"/>
                              </a:rPr>
                              <m:t>∗</m:t>
                            </m:r>
                          </m:e>
                        </m:d>
                        <m:r>
                          <a:rPr lang="en-US" b="1" i="1">
                            <a:solidFill>
                              <a:schemeClr val="bg1">
                                <a:lumMod val="50000"/>
                              </a:schemeClr>
                            </a:solidFill>
                            <a:latin typeface="Cambria Math" panose="02040503050406030204" pitchFamily="18" charset="0"/>
                          </a:rPr>
                          <m:t>+</m:t>
                        </m:r>
                        <m:r>
                          <a:rPr lang="en-US" b="1" i="1">
                            <a:solidFill>
                              <a:schemeClr val="bg1">
                                <a:lumMod val="50000"/>
                              </a:schemeClr>
                            </a:solidFill>
                            <a:latin typeface="Cambria Math" panose="02040503050406030204" pitchFamily="18" charset="0"/>
                          </a:rPr>
                          <m:t>𝟏</m:t>
                        </m:r>
                      </m:num>
                      <m:den>
                        <m:r>
                          <a:rPr lang="en-US" b="1" i="1">
                            <a:solidFill>
                              <a:schemeClr val="bg1">
                                <a:lumMod val="50000"/>
                              </a:schemeClr>
                            </a:solidFill>
                            <a:latin typeface="Cambria Math" panose="02040503050406030204" pitchFamily="18" charset="0"/>
                          </a:rPr>
                          <m:t>𝑵</m:t>
                        </m:r>
                        <m:r>
                          <a:rPr lang="en-US" b="1" i="1">
                            <a:solidFill>
                              <a:schemeClr val="bg1">
                                <a:lumMod val="50000"/>
                              </a:schemeClr>
                            </a:solidFill>
                            <a:latin typeface="Cambria Math" panose="02040503050406030204" pitchFamily="18" charset="0"/>
                          </a:rPr>
                          <m:t>+</m:t>
                        </m:r>
                        <m:r>
                          <a:rPr lang="en-US" b="1" i="1">
                            <a:solidFill>
                              <a:schemeClr val="bg1">
                                <a:lumMod val="50000"/>
                              </a:schemeClr>
                            </a:solidFill>
                            <a:latin typeface="Cambria Math" panose="02040503050406030204" pitchFamily="18" charset="0"/>
                          </a:rPr>
                          <m:t>𝟐</m:t>
                        </m:r>
                      </m:den>
                    </m:f>
                  </m:oMath>
                </a14:m>
                <a:r>
                  <a:rPr lang="en-US" dirty="0">
                    <a:solidFill>
                      <a:schemeClr val="bg1">
                        <a:lumMod val="50000"/>
                      </a:schemeClr>
                    </a:solidFill>
                  </a:rPr>
                  <a:t> </a:t>
                </a:r>
              </a:p>
            </p:txBody>
          </p:sp>
        </mc:Choice>
        <mc:Fallback xmlns="">
          <p:sp>
            <p:nvSpPr>
              <p:cNvPr id="8" name="TextBox 7">
                <a:extLst>
                  <a:ext uri="{FF2B5EF4-FFF2-40B4-BE49-F238E27FC236}">
                    <a16:creationId xmlns:a16="http://schemas.microsoft.com/office/drawing/2014/main" id="{79248FA3-1C75-4C4E-A15D-7441ECEBE068}"/>
                  </a:ext>
                </a:extLst>
              </p:cNvPr>
              <p:cNvSpPr txBox="1">
                <a:spLocks noRot="1" noChangeAspect="1" noMove="1" noResize="1" noEditPoints="1" noAdjustHandles="1" noChangeArrowheads="1" noChangeShapeType="1" noTextEdit="1"/>
              </p:cNvSpPr>
              <p:nvPr/>
            </p:nvSpPr>
            <p:spPr>
              <a:xfrm>
                <a:off x="149908" y="6175044"/>
                <a:ext cx="5001956" cy="504882"/>
              </a:xfrm>
              <a:prstGeom prst="rect">
                <a:avLst/>
              </a:prstGeom>
              <a:blipFill>
                <a:blip r:embed="rId4"/>
                <a:stretch>
                  <a:fillRect l="-1098" b="-72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D59DA25-658C-4961-A041-E1531401E3A8}"/>
                  </a:ext>
                </a:extLst>
              </p:cNvPr>
              <p:cNvSpPr/>
              <p:nvPr/>
            </p:nvSpPr>
            <p:spPr>
              <a:xfrm>
                <a:off x="3702440" y="1252739"/>
                <a:ext cx="4391843" cy="799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𝑴𝑰</m:t>
                      </m:r>
                      <m:d>
                        <m:dPr>
                          <m:ctrlPr>
                            <a:rPr lang="en-US" b="1" i="1">
                              <a:latin typeface="Cambria Math" panose="02040503050406030204" pitchFamily="18" charset="0"/>
                            </a:rPr>
                          </m:ctrlPr>
                        </m:dPr>
                        <m:e>
                          <m:r>
                            <a:rPr lang="en-US" b="1" i="1">
                              <a:latin typeface="Cambria Math" panose="02040503050406030204" pitchFamily="18" charset="0"/>
                            </a:rPr>
                            <m:t>𝑿</m:t>
                          </m:r>
                          <m:r>
                            <a:rPr lang="en-US" b="1" i="1">
                              <a:latin typeface="Cambria Math" panose="02040503050406030204" pitchFamily="18" charset="0"/>
                            </a:rPr>
                            <m:t>,</m:t>
                          </m:r>
                          <m:r>
                            <a:rPr lang="en-US" b="1" i="1">
                              <a:latin typeface="Cambria Math" panose="02040503050406030204" pitchFamily="18" charset="0"/>
                            </a:rPr>
                            <m:t>𝒀</m:t>
                          </m:r>
                        </m:e>
                      </m:d>
                      <m:r>
                        <a:rPr lang="en-US" b="1" i="1">
                          <a:latin typeface="Cambria Math" panose="02040503050406030204" pitchFamily="18" charset="0"/>
                        </a:rPr>
                        <m:t>= </m:t>
                      </m:r>
                      <m:nary>
                        <m:naryPr>
                          <m:chr m:val="∑"/>
                          <m:supHide m:val="on"/>
                          <m:ctrlPr>
                            <a:rPr lang="en-US" b="1" i="1">
                              <a:latin typeface="Cambria Math" panose="02040503050406030204" pitchFamily="18" charset="0"/>
                            </a:rPr>
                          </m:ctrlPr>
                        </m:naryPr>
                        <m:sub>
                          <m:r>
                            <m:rPr>
                              <m:brk m:alnAt="7"/>
                            </m:rPr>
                            <a:rPr lang="en-US" b="1" i="1">
                              <a:latin typeface="Cambria Math" panose="02040503050406030204" pitchFamily="18" charset="0"/>
                            </a:rPr>
                            <m:t>𝒚</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𝒀</m:t>
                          </m:r>
                        </m:sub>
                        <m:sup/>
                        <m:e>
                          <m:nary>
                            <m:naryPr>
                              <m:chr m:val="∑"/>
                              <m:supHide m:val="on"/>
                              <m:ctrlPr>
                                <a:rPr lang="en-US" b="1" i="1">
                                  <a:latin typeface="Cambria Math" panose="02040503050406030204" pitchFamily="18" charset="0"/>
                                </a:rPr>
                              </m:ctrlPr>
                            </m:naryPr>
                            <m:sub>
                              <m:r>
                                <m:rPr>
                                  <m:brk m:alnAt="7"/>
                                </m:rPr>
                                <a:rPr lang="en-US" b="1" i="1">
                                  <a:latin typeface="Cambria Math" panose="02040503050406030204" pitchFamily="18" charset="0"/>
                                </a:rPr>
                                <m:t>𝒙</m:t>
                              </m:r>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𝑿</m:t>
                              </m:r>
                            </m:sub>
                            <m:sup/>
                            <m:e>
                              <m:r>
                                <a:rPr lang="en-US" b="1" i="1">
                                  <a:latin typeface="Cambria Math" panose="02040503050406030204" pitchFamily="18" charset="0"/>
                                </a:rPr>
                                <m:t>𝒑</m:t>
                              </m:r>
                              <m:d>
                                <m:dPr>
                                  <m:ctrlPr>
                                    <a:rPr lang="en-US" b="1" i="1">
                                      <a:latin typeface="Cambria Math" panose="02040503050406030204" pitchFamily="18" charset="0"/>
                                    </a:rPr>
                                  </m:ctrlPr>
                                </m:dPr>
                                <m:e>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𝒚</m:t>
                                  </m:r>
                                </m:e>
                              </m:d>
                              <m:r>
                                <a:rPr lang="en-US" b="1" i="1">
                                  <a:latin typeface="Cambria Math" panose="02040503050406030204" pitchFamily="18" charset="0"/>
                                </a:rPr>
                                <m:t>𝒍𝒐𝒈</m:t>
                              </m:r>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𝒑</m:t>
                                  </m:r>
                                  <m:r>
                                    <a:rPr lang="en-US" b="1" i="1">
                                      <a:latin typeface="Cambria Math" panose="02040503050406030204" pitchFamily="18" charset="0"/>
                                    </a:rPr>
                                    <m:t>(</m:t>
                                  </m:r>
                                  <m:r>
                                    <a:rPr lang="en-US" b="1" i="1">
                                      <a:latin typeface="Cambria Math" panose="02040503050406030204" pitchFamily="18" charset="0"/>
                                    </a:rPr>
                                    <m:t>𝒙</m:t>
                                  </m:r>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num>
                                <m:den>
                                  <m:r>
                                    <a:rPr lang="en-US" b="1" i="1">
                                      <a:latin typeface="Cambria Math" panose="02040503050406030204" pitchFamily="18" charset="0"/>
                                    </a:rPr>
                                    <m:t>𝒑</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a:latin typeface="Cambria Math" panose="02040503050406030204" pitchFamily="18" charset="0"/>
                                    </a:rPr>
                                    <m:t>𝒑</m:t>
                                  </m:r>
                                  <m:r>
                                    <a:rPr lang="en-US" b="1" i="1">
                                      <a:latin typeface="Cambria Math" panose="02040503050406030204" pitchFamily="18" charset="0"/>
                                    </a:rPr>
                                    <m:t>(</m:t>
                                  </m:r>
                                  <m:r>
                                    <a:rPr lang="en-US" b="1" i="1">
                                      <a:latin typeface="Cambria Math" panose="02040503050406030204" pitchFamily="18" charset="0"/>
                                    </a:rPr>
                                    <m:t>𝒚</m:t>
                                  </m:r>
                                  <m:r>
                                    <a:rPr lang="en-US" b="1" i="1">
                                      <a:latin typeface="Cambria Math" panose="02040503050406030204" pitchFamily="18" charset="0"/>
                                    </a:rPr>
                                    <m:t>)</m:t>
                                  </m:r>
                                </m:den>
                              </m:f>
                              <m:r>
                                <a:rPr lang="en-US" b="1" i="1">
                                  <a:latin typeface="Cambria Math" panose="02040503050406030204" pitchFamily="18" charset="0"/>
                                </a:rPr>
                                <m:t>)</m:t>
                              </m:r>
                            </m:e>
                          </m:nary>
                        </m:e>
                      </m:nary>
                    </m:oMath>
                  </m:oMathPara>
                </a14:m>
                <a:endParaRPr lang="en-US" dirty="0"/>
              </a:p>
            </p:txBody>
          </p:sp>
        </mc:Choice>
        <mc:Fallback xmlns="">
          <p:sp>
            <p:nvSpPr>
              <p:cNvPr id="4" name="Rectangle 3">
                <a:extLst>
                  <a:ext uri="{FF2B5EF4-FFF2-40B4-BE49-F238E27FC236}">
                    <a16:creationId xmlns:a16="http://schemas.microsoft.com/office/drawing/2014/main" id="{1D59DA25-658C-4961-A041-E1531401E3A8}"/>
                  </a:ext>
                </a:extLst>
              </p:cNvPr>
              <p:cNvSpPr>
                <a:spLocks noRot="1" noChangeAspect="1" noMove="1" noResize="1" noEditPoints="1" noAdjustHandles="1" noChangeArrowheads="1" noChangeShapeType="1" noTextEdit="1"/>
              </p:cNvSpPr>
              <p:nvPr/>
            </p:nvSpPr>
            <p:spPr>
              <a:xfrm>
                <a:off x="3702440" y="1252739"/>
                <a:ext cx="4391843" cy="79900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79FD0B58-74A4-4875-A55F-8807D03C8D7C}"/>
                  </a:ext>
                </a:extLst>
              </p:cNvPr>
              <p:cNvGraphicFramePr>
                <a:graphicFrameLocks noGrp="1"/>
              </p:cNvGraphicFramePr>
              <p:nvPr>
                <p:extLst>
                  <p:ext uri="{D42A27DB-BD31-4B8C-83A1-F6EECF244321}">
                    <p14:modId xmlns:p14="http://schemas.microsoft.com/office/powerpoint/2010/main" val="59080801"/>
                  </p:ext>
                </p:extLst>
              </p:nvPr>
            </p:nvGraphicFramePr>
            <p:xfrm>
              <a:off x="640561" y="1974733"/>
              <a:ext cx="1298026" cy="3352800"/>
            </p:xfrm>
            <a:graphic>
              <a:graphicData uri="http://schemas.openxmlformats.org/drawingml/2006/table">
                <a:tbl>
                  <a:tblPr firstRow="1" bandRow="1">
                    <a:tableStyleId>{5940675A-B579-460E-94D1-54222C63F5DA}</a:tableStyleId>
                  </a:tblPr>
                  <a:tblGrid>
                    <a:gridCol w="649013">
                      <a:extLst>
                        <a:ext uri="{9D8B030D-6E8A-4147-A177-3AD203B41FA5}">
                          <a16:colId xmlns:a16="http://schemas.microsoft.com/office/drawing/2014/main" val="1375340040"/>
                        </a:ext>
                      </a:extLst>
                    </a:gridCol>
                    <a:gridCol w="649013">
                      <a:extLst>
                        <a:ext uri="{9D8B030D-6E8A-4147-A177-3AD203B41FA5}">
                          <a16:colId xmlns:a16="http://schemas.microsoft.com/office/drawing/2014/main" val="3937687127"/>
                        </a:ext>
                      </a:extLst>
                    </a:gridCol>
                  </a:tblGrid>
                  <a:tr h="132206">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𝑥</m:t>
                                </m:r>
                              </m:oMath>
                            </m:oMathPara>
                          </a14:m>
                          <a:endParaRPr lang="en-US" sz="1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𝑦</m:t>
                                </m:r>
                              </m:oMath>
                            </m:oMathPara>
                          </a14:m>
                          <a:endParaRPr lang="en-US" sz="1400" dirty="0"/>
                        </a:p>
                      </a:txBody>
                      <a:tcPr/>
                    </a:tc>
                    <a:extLst>
                      <a:ext uri="{0D108BD9-81ED-4DB2-BD59-A6C34878D82A}">
                        <a16:rowId xmlns:a16="http://schemas.microsoft.com/office/drawing/2014/main" val="662212550"/>
                      </a:ext>
                    </a:extLst>
                  </a:tr>
                  <a:tr h="132206">
                    <a:tc>
                      <a:txBody>
                        <a:bodyPr/>
                        <a:lstStyle/>
                        <a:p>
                          <a:pPr algn="ctr"/>
                          <a:r>
                            <a:rPr lang="en-US" sz="1400" dirty="0"/>
                            <a:t>1</a:t>
                          </a:r>
                        </a:p>
                      </a:txBody>
                      <a:tcPr/>
                    </a:tc>
                    <a:tc>
                      <a:txBody>
                        <a:bodyPr/>
                        <a:lstStyle/>
                        <a:p>
                          <a:pPr algn="ctr"/>
                          <a:r>
                            <a:rPr lang="en-US" sz="1400" dirty="0"/>
                            <a:t>0</a:t>
                          </a:r>
                        </a:p>
                      </a:txBody>
                      <a:tcPr/>
                    </a:tc>
                    <a:extLst>
                      <a:ext uri="{0D108BD9-81ED-4DB2-BD59-A6C34878D82A}">
                        <a16:rowId xmlns:a16="http://schemas.microsoft.com/office/drawing/2014/main" val="707987927"/>
                      </a:ext>
                    </a:extLst>
                  </a:tr>
                  <a:tr h="132206">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3867632562"/>
                      </a:ext>
                    </a:extLst>
                  </a:tr>
                  <a:tr h="132206">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1197829612"/>
                      </a:ext>
                    </a:extLst>
                  </a:tr>
                  <a:tr h="132206">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2892120769"/>
                      </a:ext>
                    </a:extLst>
                  </a:tr>
                  <a:tr h="132206">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318152831"/>
                      </a:ext>
                    </a:extLst>
                  </a:tr>
                  <a:tr h="132206">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1684588375"/>
                      </a:ext>
                    </a:extLst>
                  </a:tr>
                  <a:tr h="132206">
                    <a:tc>
                      <a:txBody>
                        <a:bodyPr/>
                        <a:lstStyle/>
                        <a:p>
                          <a:pPr algn="ctr"/>
                          <a:r>
                            <a:rPr lang="en-US" sz="1400" dirty="0"/>
                            <a:t>0</a:t>
                          </a:r>
                        </a:p>
                      </a:txBody>
                      <a:tcPr/>
                    </a:tc>
                    <a:tc>
                      <a:txBody>
                        <a:bodyPr/>
                        <a:lstStyle/>
                        <a:p>
                          <a:pPr algn="ctr"/>
                          <a:r>
                            <a:rPr lang="en-US" sz="1400" dirty="0"/>
                            <a:t>1</a:t>
                          </a:r>
                        </a:p>
                      </a:txBody>
                      <a:tcPr/>
                    </a:tc>
                    <a:extLst>
                      <a:ext uri="{0D108BD9-81ED-4DB2-BD59-A6C34878D82A}">
                        <a16:rowId xmlns:a16="http://schemas.microsoft.com/office/drawing/2014/main" val="2136582568"/>
                      </a:ext>
                    </a:extLst>
                  </a:tr>
                  <a:tr h="132206">
                    <a:tc>
                      <a:txBody>
                        <a:bodyPr/>
                        <a:lstStyle/>
                        <a:p>
                          <a:pPr algn="ctr"/>
                          <a:r>
                            <a:rPr lang="en-US" sz="1400" dirty="0"/>
                            <a:t>0</a:t>
                          </a:r>
                        </a:p>
                      </a:txBody>
                      <a:tcPr/>
                    </a:tc>
                    <a:tc>
                      <a:txBody>
                        <a:bodyPr/>
                        <a:lstStyle/>
                        <a:p>
                          <a:pPr algn="ctr"/>
                          <a:r>
                            <a:rPr lang="en-US" sz="1400" dirty="0"/>
                            <a:t>1</a:t>
                          </a:r>
                        </a:p>
                      </a:txBody>
                      <a:tcPr/>
                    </a:tc>
                    <a:extLst>
                      <a:ext uri="{0D108BD9-81ED-4DB2-BD59-A6C34878D82A}">
                        <a16:rowId xmlns:a16="http://schemas.microsoft.com/office/drawing/2014/main" val="1604886228"/>
                      </a:ext>
                    </a:extLst>
                  </a:tr>
                  <a:tr h="132206">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3005909767"/>
                      </a:ext>
                    </a:extLst>
                  </a:tr>
                  <a:tr h="132206">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988899794"/>
                      </a:ext>
                    </a:extLst>
                  </a:tr>
                </a:tbl>
              </a:graphicData>
            </a:graphic>
          </p:graphicFrame>
        </mc:Choice>
        <mc:Fallback xmlns="">
          <p:graphicFrame>
            <p:nvGraphicFramePr>
              <p:cNvPr id="9" name="Table 8">
                <a:extLst>
                  <a:ext uri="{FF2B5EF4-FFF2-40B4-BE49-F238E27FC236}">
                    <a16:creationId xmlns:a16="http://schemas.microsoft.com/office/drawing/2014/main" id="{79FD0B58-74A4-4875-A55F-8807D03C8D7C}"/>
                  </a:ext>
                </a:extLst>
              </p:cNvPr>
              <p:cNvGraphicFramePr>
                <a:graphicFrameLocks noGrp="1"/>
              </p:cNvGraphicFramePr>
              <p:nvPr>
                <p:extLst>
                  <p:ext uri="{D42A27DB-BD31-4B8C-83A1-F6EECF244321}">
                    <p14:modId xmlns:p14="http://schemas.microsoft.com/office/powerpoint/2010/main" val="59080801"/>
                  </p:ext>
                </p:extLst>
              </p:nvPr>
            </p:nvGraphicFramePr>
            <p:xfrm>
              <a:off x="640561" y="1974733"/>
              <a:ext cx="1298026" cy="3352800"/>
            </p:xfrm>
            <a:graphic>
              <a:graphicData uri="http://schemas.openxmlformats.org/drawingml/2006/table">
                <a:tbl>
                  <a:tblPr firstRow="1" bandRow="1">
                    <a:tableStyleId>{5940675A-B579-460E-94D1-54222C63F5DA}</a:tableStyleId>
                  </a:tblPr>
                  <a:tblGrid>
                    <a:gridCol w="649013">
                      <a:extLst>
                        <a:ext uri="{9D8B030D-6E8A-4147-A177-3AD203B41FA5}">
                          <a16:colId xmlns:a16="http://schemas.microsoft.com/office/drawing/2014/main" val="1375340040"/>
                        </a:ext>
                      </a:extLst>
                    </a:gridCol>
                    <a:gridCol w="649013">
                      <a:extLst>
                        <a:ext uri="{9D8B030D-6E8A-4147-A177-3AD203B41FA5}">
                          <a16:colId xmlns:a16="http://schemas.microsoft.com/office/drawing/2014/main" val="3937687127"/>
                        </a:ext>
                      </a:extLst>
                    </a:gridCol>
                  </a:tblGrid>
                  <a:tr h="304800">
                    <a:tc>
                      <a:txBody>
                        <a:bodyPr/>
                        <a:lstStyle/>
                        <a:p>
                          <a:endParaRPr lang="en-US"/>
                        </a:p>
                      </a:txBody>
                      <a:tcPr>
                        <a:blipFill>
                          <a:blip r:embed="rId6"/>
                          <a:stretch>
                            <a:fillRect l="-935" t="-2000" r="-101869" b="-1022000"/>
                          </a:stretch>
                        </a:blipFill>
                      </a:tcPr>
                    </a:tc>
                    <a:tc>
                      <a:txBody>
                        <a:bodyPr/>
                        <a:lstStyle/>
                        <a:p>
                          <a:endParaRPr lang="en-US"/>
                        </a:p>
                      </a:txBody>
                      <a:tcPr>
                        <a:blipFill>
                          <a:blip r:embed="rId6"/>
                          <a:stretch>
                            <a:fillRect l="-100935" t="-2000" r="-1869" b="-1022000"/>
                          </a:stretch>
                        </a:blipFill>
                      </a:tcPr>
                    </a:tc>
                    <a:extLst>
                      <a:ext uri="{0D108BD9-81ED-4DB2-BD59-A6C34878D82A}">
                        <a16:rowId xmlns:a16="http://schemas.microsoft.com/office/drawing/2014/main" val="662212550"/>
                      </a:ext>
                    </a:extLst>
                  </a:tr>
                  <a:tr h="304800">
                    <a:tc>
                      <a:txBody>
                        <a:bodyPr/>
                        <a:lstStyle/>
                        <a:p>
                          <a:pPr algn="ctr"/>
                          <a:r>
                            <a:rPr lang="en-US" sz="1400" dirty="0"/>
                            <a:t>1</a:t>
                          </a:r>
                        </a:p>
                      </a:txBody>
                      <a:tcPr/>
                    </a:tc>
                    <a:tc>
                      <a:txBody>
                        <a:bodyPr/>
                        <a:lstStyle/>
                        <a:p>
                          <a:pPr algn="ctr"/>
                          <a:r>
                            <a:rPr lang="en-US" sz="1400" dirty="0"/>
                            <a:t>0</a:t>
                          </a:r>
                        </a:p>
                      </a:txBody>
                      <a:tcPr/>
                    </a:tc>
                    <a:extLst>
                      <a:ext uri="{0D108BD9-81ED-4DB2-BD59-A6C34878D82A}">
                        <a16:rowId xmlns:a16="http://schemas.microsoft.com/office/drawing/2014/main" val="707987927"/>
                      </a:ext>
                    </a:extLst>
                  </a:tr>
                  <a:tr h="304800">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3867632562"/>
                      </a:ext>
                    </a:extLst>
                  </a:tr>
                  <a:tr h="304800">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1197829612"/>
                      </a:ext>
                    </a:extLst>
                  </a:tr>
                  <a:tr h="304800">
                    <a:tc>
                      <a:txBody>
                        <a:bodyPr/>
                        <a:lstStyle/>
                        <a:p>
                          <a:pPr algn="ctr"/>
                          <a:r>
                            <a:rPr lang="en-US" sz="1400" dirty="0"/>
                            <a:t>0</a:t>
                          </a:r>
                        </a:p>
                      </a:txBody>
                      <a:tcPr/>
                    </a:tc>
                    <a:tc>
                      <a:txBody>
                        <a:bodyPr/>
                        <a:lstStyle/>
                        <a:p>
                          <a:pPr algn="ctr"/>
                          <a:r>
                            <a:rPr lang="en-US" sz="1400" dirty="0"/>
                            <a:t>0</a:t>
                          </a:r>
                        </a:p>
                      </a:txBody>
                      <a:tcPr/>
                    </a:tc>
                    <a:extLst>
                      <a:ext uri="{0D108BD9-81ED-4DB2-BD59-A6C34878D82A}">
                        <a16:rowId xmlns:a16="http://schemas.microsoft.com/office/drawing/2014/main" val="2892120769"/>
                      </a:ext>
                    </a:extLst>
                  </a:tr>
                  <a:tr h="304800">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318152831"/>
                      </a:ext>
                    </a:extLst>
                  </a:tr>
                  <a:tr h="304800">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1684588375"/>
                      </a:ext>
                    </a:extLst>
                  </a:tr>
                  <a:tr h="304800">
                    <a:tc>
                      <a:txBody>
                        <a:bodyPr/>
                        <a:lstStyle/>
                        <a:p>
                          <a:pPr algn="ctr"/>
                          <a:r>
                            <a:rPr lang="en-US" sz="1400" dirty="0"/>
                            <a:t>0</a:t>
                          </a:r>
                        </a:p>
                      </a:txBody>
                      <a:tcPr/>
                    </a:tc>
                    <a:tc>
                      <a:txBody>
                        <a:bodyPr/>
                        <a:lstStyle/>
                        <a:p>
                          <a:pPr algn="ctr"/>
                          <a:r>
                            <a:rPr lang="en-US" sz="1400" dirty="0"/>
                            <a:t>1</a:t>
                          </a:r>
                        </a:p>
                      </a:txBody>
                      <a:tcPr/>
                    </a:tc>
                    <a:extLst>
                      <a:ext uri="{0D108BD9-81ED-4DB2-BD59-A6C34878D82A}">
                        <a16:rowId xmlns:a16="http://schemas.microsoft.com/office/drawing/2014/main" val="2136582568"/>
                      </a:ext>
                    </a:extLst>
                  </a:tr>
                  <a:tr h="304800">
                    <a:tc>
                      <a:txBody>
                        <a:bodyPr/>
                        <a:lstStyle/>
                        <a:p>
                          <a:pPr algn="ctr"/>
                          <a:r>
                            <a:rPr lang="en-US" sz="1400" dirty="0"/>
                            <a:t>0</a:t>
                          </a:r>
                        </a:p>
                      </a:txBody>
                      <a:tcPr/>
                    </a:tc>
                    <a:tc>
                      <a:txBody>
                        <a:bodyPr/>
                        <a:lstStyle/>
                        <a:p>
                          <a:pPr algn="ctr"/>
                          <a:r>
                            <a:rPr lang="en-US" sz="1400" dirty="0"/>
                            <a:t>1</a:t>
                          </a:r>
                        </a:p>
                      </a:txBody>
                      <a:tcPr/>
                    </a:tc>
                    <a:extLst>
                      <a:ext uri="{0D108BD9-81ED-4DB2-BD59-A6C34878D82A}">
                        <a16:rowId xmlns:a16="http://schemas.microsoft.com/office/drawing/2014/main" val="1604886228"/>
                      </a:ext>
                    </a:extLst>
                  </a:tr>
                  <a:tr h="304800">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3005909767"/>
                      </a:ext>
                    </a:extLst>
                  </a:tr>
                  <a:tr h="304800">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988899794"/>
                      </a:ext>
                    </a:extLst>
                  </a:tr>
                </a:tbl>
              </a:graphicData>
            </a:graphic>
          </p:graphicFrame>
        </mc:Fallback>
      </mc:AlternateContent>
      <p:sp>
        <p:nvSpPr>
          <p:cNvPr id="7" name="TextBox 6">
            <a:extLst>
              <a:ext uri="{FF2B5EF4-FFF2-40B4-BE49-F238E27FC236}">
                <a16:creationId xmlns:a16="http://schemas.microsoft.com/office/drawing/2014/main" id="{2D68540A-27E2-409A-8E17-4D63E606A3F7}"/>
              </a:ext>
            </a:extLst>
          </p:cNvPr>
          <p:cNvSpPr txBox="1"/>
          <p:nvPr/>
        </p:nvSpPr>
        <p:spPr>
          <a:xfrm>
            <a:off x="581655" y="5328839"/>
            <a:ext cx="1415837" cy="369332"/>
          </a:xfrm>
          <a:prstGeom prst="rect">
            <a:avLst/>
          </a:prstGeom>
          <a:noFill/>
        </p:spPr>
        <p:txBody>
          <a:bodyPr wrap="none" rtlCol="0">
            <a:spAutoFit/>
          </a:bodyPr>
          <a:lstStyle/>
          <a:p>
            <a:r>
              <a:rPr lang="en-US" dirty="0">
                <a:solidFill>
                  <a:schemeClr val="bg1">
                    <a:lumMod val="50000"/>
                  </a:schemeClr>
                </a:solidFill>
              </a:rPr>
              <a:t>Training Data</a:t>
            </a:r>
          </a:p>
        </p:txBody>
      </p:sp>
      <p:sp>
        <p:nvSpPr>
          <p:cNvPr id="10" name="TextBox 9">
            <a:extLst>
              <a:ext uri="{FF2B5EF4-FFF2-40B4-BE49-F238E27FC236}">
                <a16:creationId xmlns:a16="http://schemas.microsoft.com/office/drawing/2014/main" id="{92251CC5-6790-4E23-82D0-2C847A26DF75}"/>
              </a:ext>
            </a:extLst>
          </p:cNvPr>
          <p:cNvSpPr txBox="1"/>
          <p:nvPr/>
        </p:nvSpPr>
        <p:spPr>
          <a:xfrm>
            <a:off x="3103768" y="3980926"/>
            <a:ext cx="1347613" cy="646331"/>
          </a:xfrm>
          <a:prstGeom prst="rect">
            <a:avLst/>
          </a:prstGeom>
          <a:noFill/>
        </p:spPr>
        <p:txBody>
          <a:bodyPr wrap="none" rtlCol="0">
            <a:spAutoFit/>
          </a:bodyPr>
          <a:lstStyle/>
          <a:p>
            <a:r>
              <a:rPr lang="en-US" dirty="0">
                <a:solidFill>
                  <a:schemeClr val="bg1">
                    <a:lumMod val="50000"/>
                  </a:schemeClr>
                </a:solidFill>
              </a:rPr>
              <a:t>Contingency</a:t>
            </a:r>
          </a:p>
          <a:p>
            <a:pPr algn="ctr"/>
            <a:r>
              <a:rPr lang="en-US" dirty="0">
                <a:solidFill>
                  <a:schemeClr val="bg1">
                    <a:lumMod val="50000"/>
                  </a:schemeClr>
                </a:solidFill>
              </a:rPr>
              <a:t>Table</a:t>
            </a:r>
          </a:p>
        </p:txBody>
      </p:sp>
      <p:cxnSp>
        <p:nvCxnSpPr>
          <p:cNvPr id="12" name="Straight Connector 11">
            <a:extLst>
              <a:ext uri="{FF2B5EF4-FFF2-40B4-BE49-F238E27FC236}">
                <a16:creationId xmlns:a16="http://schemas.microsoft.com/office/drawing/2014/main" id="{DD26F9BC-8B0D-4B5B-84C0-3DD98BC4B7F7}"/>
              </a:ext>
            </a:extLst>
          </p:cNvPr>
          <p:cNvCxnSpPr>
            <a:cxnSpLocks/>
            <a:stCxn id="8" idx="0"/>
          </p:cNvCxnSpPr>
          <p:nvPr/>
        </p:nvCxnSpPr>
        <p:spPr>
          <a:xfrm flipV="1">
            <a:off x="2650886" y="4148254"/>
            <a:ext cx="370753" cy="202679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FCA59D5-849E-4106-A2A6-AC909707F0CF}"/>
                  </a:ext>
                </a:extLst>
              </p:cNvPr>
              <p:cNvSpPr/>
              <p:nvPr/>
            </p:nvSpPr>
            <p:spPr>
              <a:xfrm>
                <a:off x="6000906" y="2560255"/>
                <a:ext cx="293003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𝒑</m:t>
                      </m:r>
                      <m:d>
                        <m:dPr>
                          <m:ctrlPr>
                            <a:rPr lang="en-US" sz="1200" b="1" i="1">
                              <a:latin typeface="Cambria Math" panose="02040503050406030204" pitchFamily="18" charset="0"/>
                            </a:rPr>
                          </m:ctrlPr>
                        </m:dPr>
                        <m:e>
                          <m:r>
                            <a:rPr lang="en-US" sz="1200" b="1" i="1">
                              <a:latin typeface="Cambria Math" panose="02040503050406030204" pitchFamily="18" charset="0"/>
                            </a:rPr>
                            <m:t>𝒙</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𝒚</m:t>
                          </m:r>
                          <m:r>
                            <a:rPr lang="en-US" sz="1200" b="1" i="1" smtClean="0">
                              <a:latin typeface="Cambria Math" panose="02040503050406030204" pitchFamily="18" charset="0"/>
                            </a:rPr>
                            <m:t>=</m:t>
                          </m:r>
                          <m:r>
                            <a:rPr lang="en-US" sz="1200" b="1" i="1" smtClean="0">
                              <a:latin typeface="Cambria Math" panose="02040503050406030204" pitchFamily="18" charset="0"/>
                            </a:rPr>
                            <m:t>𝟎</m:t>
                          </m:r>
                        </m:e>
                      </m:d>
                      <m:r>
                        <a:rPr lang="en-US" sz="1200" b="1" i="1">
                          <a:latin typeface="Cambria Math" panose="02040503050406030204" pitchFamily="18" charset="0"/>
                        </a:rPr>
                        <m:t>𝒍𝒐𝒈</m:t>
                      </m:r>
                      <m:d>
                        <m:dPr>
                          <m:ctrlPr>
                            <a:rPr lang="en-US" sz="1200" b="1" i="1">
                              <a:latin typeface="Cambria Math" panose="02040503050406030204" pitchFamily="18" charset="0"/>
                            </a:rPr>
                          </m:ctrlPr>
                        </m:dPr>
                        <m:e>
                          <m:f>
                            <m:fPr>
                              <m:ctrlPr>
                                <a:rPr lang="en-US" sz="1200" b="1" i="1">
                                  <a:latin typeface="Cambria Math" panose="02040503050406030204" pitchFamily="18" charset="0"/>
                                </a:rPr>
                              </m:ctrlPr>
                            </m:fPr>
                            <m:num>
                              <m:r>
                                <a:rPr lang="en-US" sz="1200" b="1" i="1">
                                  <a:latin typeface="Cambria Math" panose="02040503050406030204" pitchFamily="18" charset="0"/>
                                </a:rPr>
                                <m:t>𝒑</m:t>
                              </m:r>
                              <m:d>
                                <m:dPr>
                                  <m:ctrlPr>
                                    <a:rPr lang="en-US" sz="1200" b="1" i="1">
                                      <a:latin typeface="Cambria Math" panose="02040503050406030204" pitchFamily="18" charset="0"/>
                                    </a:rPr>
                                  </m:ctrlPr>
                                </m:dPr>
                                <m:e>
                                  <m:r>
                                    <a:rPr lang="en-US" sz="1200" b="1" i="1">
                                      <a:latin typeface="Cambria Math" panose="02040503050406030204" pitchFamily="18" charset="0"/>
                                    </a:rPr>
                                    <m:t>𝒙</m:t>
                                  </m:r>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a:latin typeface="Cambria Math" panose="02040503050406030204" pitchFamily="18" charset="0"/>
                                    </a:rPr>
                                    <m:t>,</m:t>
                                  </m:r>
                                  <m:r>
                                    <a:rPr lang="en-US" sz="1200" b="1" i="1">
                                      <a:latin typeface="Cambria Math" panose="02040503050406030204" pitchFamily="18" charset="0"/>
                                    </a:rPr>
                                    <m:t>𝒚</m:t>
                                  </m:r>
                                  <m:r>
                                    <a:rPr lang="en-US" sz="1200" b="1" i="1" smtClean="0">
                                      <a:latin typeface="Cambria Math" panose="02040503050406030204" pitchFamily="18" charset="0"/>
                                    </a:rPr>
                                    <m:t>=</m:t>
                                  </m:r>
                                  <m:r>
                                    <a:rPr lang="en-US" sz="1200" b="1" i="1" smtClean="0">
                                      <a:latin typeface="Cambria Math" panose="02040503050406030204" pitchFamily="18" charset="0"/>
                                    </a:rPr>
                                    <m:t>𝟎</m:t>
                                  </m:r>
                                </m:e>
                              </m:d>
                            </m:num>
                            <m:den>
                              <m:r>
                                <a:rPr lang="en-US" sz="1200" b="1" i="1">
                                  <a:latin typeface="Cambria Math" panose="02040503050406030204" pitchFamily="18" charset="0"/>
                                </a:rPr>
                                <m:t>𝒑</m:t>
                              </m:r>
                              <m:d>
                                <m:dPr>
                                  <m:ctrlPr>
                                    <a:rPr lang="en-US" sz="1200" b="1" i="1">
                                      <a:latin typeface="Cambria Math" panose="02040503050406030204" pitchFamily="18" charset="0"/>
                                    </a:rPr>
                                  </m:ctrlPr>
                                </m:dPr>
                                <m:e>
                                  <m:r>
                                    <a:rPr lang="en-US" sz="1200" b="1" i="1">
                                      <a:latin typeface="Cambria Math" panose="02040503050406030204" pitchFamily="18" charset="0"/>
                                    </a:rPr>
                                    <m:t>𝒙</m:t>
                                  </m:r>
                                  <m:r>
                                    <a:rPr lang="en-US" sz="1200" b="1" i="1" smtClean="0">
                                      <a:latin typeface="Cambria Math" panose="02040503050406030204" pitchFamily="18" charset="0"/>
                                    </a:rPr>
                                    <m:t>=</m:t>
                                  </m:r>
                                  <m:r>
                                    <a:rPr lang="en-US" sz="1200" b="1" i="1" smtClean="0">
                                      <a:latin typeface="Cambria Math" panose="02040503050406030204" pitchFamily="18" charset="0"/>
                                    </a:rPr>
                                    <m:t>𝟎</m:t>
                                  </m:r>
                                </m:e>
                              </m:d>
                              <m:r>
                                <a:rPr lang="en-US" sz="1200" b="1" i="1">
                                  <a:latin typeface="Cambria Math" panose="02040503050406030204" pitchFamily="18" charset="0"/>
                                </a:rPr>
                                <m:t>𝒑</m:t>
                              </m:r>
                              <m:d>
                                <m:dPr>
                                  <m:ctrlPr>
                                    <a:rPr lang="en-US" sz="1200" b="1" i="1">
                                      <a:latin typeface="Cambria Math" panose="02040503050406030204" pitchFamily="18" charset="0"/>
                                    </a:rPr>
                                  </m:ctrlPr>
                                </m:dPr>
                                <m:e>
                                  <m:r>
                                    <a:rPr lang="en-US" sz="1200" b="1" i="1">
                                      <a:latin typeface="Cambria Math" panose="02040503050406030204" pitchFamily="18" charset="0"/>
                                    </a:rPr>
                                    <m:t>𝒚</m:t>
                                  </m:r>
                                  <m:r>
                                    <a:rPr lang="en-US" sz="1200" b="1" i="1" smtClean="0">
                                      <a:latin typeface="Cambria Math" panose="02040503050406030204" pitchFamily="18" charset="0"/>
                                    </a:rPr>
                                    <m:t>=</m:t>
                                  </m:r>
                                  <m:r>
                                    <a:rPr lang="en-US" sz="1200" b="1" i="1" smtClean="0">
                                      <a:latin typeface="Cambria Math" panose="02040503050406030204" pitchFamily="18" charset="0"/>
                                    </a:rPr>
                                    <m:t>𝟎</m:t>
                                  </m:r>
                                </m:e>
                              </m:d>
                            </m:den>
                          </m:f>
                        </m:e>
                      </m:d>
                    </m:oMath>
                  </m:oMathPara>
                </a14:m>
                <a:endParaRPr lang="en-US" sz="1200" dirty="0"/>
              </a:p>
            </p:txBody>
          </p:sp>
        </mc:Choice>
        <mc:Fallback xmlns="">
          <p:sp>
            <p:nvSpPr>
              <p:cNvPr id="17" name="Rectangle 16">
                <a:extLst>
                  <a:ext uri="{FF2B5EF4-FFF2-40B4-BE49-F238E27FC236}">
                    <a16:creationId xmlns:a16="http://schemas.microsoft.com/office/drawing/2014/main" id="{BFCA59D5-849E-4106-A2A6-AC909707F0CF}"/>
                  </a:ext>
                </a:extLst>
              </p:cNvPr>
              <p:cNvSpPr>
                <a:spLocks noRot="1" noChangeAspect="1" noMove="1" noResize="1" noEditPoints="1" noAdjustHandles="1" noChangeArrowheads="1" noChangeShapeType="1" noTextEdit="1"/>
              </p:cNvSpPr>
              <p:nvPr/>
            </p:nvSpPr>
            <p:spPr>
              <a:xfrm>
                <a:off x="6000906" y="2560255"/>
                <a:ext cx="2930033" cy="507318"/>
              </a:xfrm>
              <a:prstGeom prst="rect">
                <a:avLst/>
              </a:prstGeom>
              <a:blipFill>
                <a:blip r:embed="rId7"/>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DECA1578-B643-4483-B187-F18DE9F3484B}"/>
              </a:ext>
            </a:extLst>
          </p:cNvPr>
          <p:cNvSpPr txBox="1"/>
          <p:nvPr/>
        </p:nvSpPr>
        <p:spPr>
          <a:xfrm>
            <a:off x="6096000" y="3257328"/>
            <a:ext cx="4117121" cy="369332"/>
          </a:xfrm>
          <a:prstGeom prst="rect">
            <a:avLst/>
          </a:prstGeom>
          <a:noFill/>
        </p:spPr>
        <p:txBody>
          <a:bodyPr wrap="square" rtlCol="0">
            <a:spAutoFit/>
          </a:bodyPr>
          <a:lstStyle/>
          <a:p>
            <a:r>
              <a:rPr lang="en-US" dirty="0"/>
              <a:t>Sum over all combinations: MI = 0.086 </a:t>
            </a:r>
          </a:p>
        </p:txBody>
      </p:sp>
      <p:cxnSp>
        <p:nvCxnSpPr>
          <p:cNvPr id="19" name="Straight Connector 18">
            <a:extLst>
              <a:ext uri="{FF2B5EF4-FFF2-40B4-BE49-F238E27FC236}">
                <a16:creationId xmlns:a16="http://schemas.microsoft.com/office/drawing/2014/main" id="{A1B6E730-B8E2-4FD9-A9F7-CBE0E464C42B}"/>
              </a:ext>
            </a:extLst>
          </p:cNvPr>
          <p:cNvCxnSpPr>
            <a:cxnSpLocks/>
            <a:endCxn id="18" idx="1"/>
          </p:cNvCxnSpPr>
          <p:nvPr/>
        </p:nvCxnSpPr>
        <p:spPr>
          <a:xfrm>
            <a:off x="5404624" y="2047951"/>
            <a:ext cx="691376" cy="139404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DA79A273-104D-42D2-BA25-C2B138BE1811}"/>
              </a:ext>
            </a:extLst>
          </p:cNvPr>
          <p:cNvCxnSpPr>
            <a:cxnSpLocks/>
          </p:cNvCxnSpPr>
          <p:nvPr/>
        </p:nvCxnSpPr>
        <p:spPr>
          <a:xfrm>
            <a:off x="1983191" y="3075007"/>
            <a:ext cx="975598" cy="559087"/>
          </a:xfrm>
          <a:prstGeom prst="curvedConnector3">
            <a:avLst>
              <a:gd name="adj1" fmla="val 50000"/>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5" name="Table 24">
                <a:extLst>
                  <a:ext uri="{FF2B5EF4-FFF2-40B4-BE49-F238E27FC236}">
                    <a16:creationId xmlns:a16="http://schemas.microsoft.com/office/drawing/2014/main" id="{52EB16B7-D52B-4D53-A27A-B17F6EEF4967}"/>
                  </a:ext>
                </a:extLst>
              </p:cNvPr>
              <p:cNvGraphicFramePr>
                <a:graphicFrameLocks noGrp="1"/>
              </p:cNvGraphicFramePr>
              <p:nvPr>
                <p:extLst>
                  <p:ext uri="{D42A27DB-BD31-4B8C-83A1-F6EECF244321}">
                    <p14:modId xmlns:p14="http://schemas.microsoft.com/office/powerpoint/2010/main" val="126955164"/>
                  </p:ext>
                </p:extLst>
              </p:nvPr>
            </p:nvGraphicFramePr>
            <p:xfrm>
              <a:off x="6477202" y="4234809"/>
              <a:ext cx="1753753" cy="800408"/>
            </p:xfrm>
            <a:graphic>
              <a:graphicData uri="http://schemas.openxmlformats.org/drawingml/2006/table">
                <a:tbl>
                  <a:tblPr firstRow="1" bandRow="1">
                    <a:tableStyleId>{5940675A-B579-460E-94D1-54222C63F5DA}</a:tableStyleId>
                  </a:tblPr>
                  <a:tblGrid>
                    <a:gridCol w="532845">
                      <a:extLst>
                        <a:ext uri="{9D8B030D-6E8A-4147-A177-3AD203B41FA5}">
                          <a16:colId xmlns:a16="http://schemas.microsoft.com/office/drawing/2014/main" val="2502658902"/>
                        </a:ext>
                      </a:extLst>
                    </a:gridCol>
                    <a:gridCol w="610454">
                      <a:extLst>
                        <a:ext uri="{9D8B030D-6E8A-4147-A177-3AD203B41FA5}">
                          <a16:colId xmlns:a16="http://schemas.microsoft.com/office/drawing/2014/main" val="1375340040"/>
                        </a:ext>
                      </a:extLst>
                    </a:gridCol>
                    <a:gridCol w="610454">
                      <a:extLst>
                        <a:ext uri="{9D8B030D-6E8A-4147-A177-3AD203B41FA5}">
                          <a16:colId xmlns:a16="http://schemas.microsoft.com/office/drawing/2014/main" val="3937687127"/>
                        </a:ext>
                      </a:extLst>
                    </a:gridCol>
                  </a:tblGrid>
                  <a:tr h="235912">
                    <a:tc>
                      <a:txBody>
                        <a:bodyPr/>
                        <a:lstStyle/>
                        <a:p>
                          <a:pPr algn="ctr"/>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𝑥</m:t>
                                </m:r>
                                <m:r>
                                  <a:rPr lang="en-US" sz="1100" i="1" dirty="0" smtClean="0">
                                    <a:latin typeface="Cambria Math" panose="02040503050406030204" pitchFamily="18" charset="0"/>
                                  </a:rPr>
                                  <m:t>=0</m:t>
                                </m:r>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𝑥</m:t>
                                </m:r>
                                <m:r>
                                  <a:rPr lang="en-US" sz="1100" i="1" dirty="0" smtClean="0">
                                    <a:latin typeface="Cambria Math" panose="02040503050406030204" pitchFamily="18" charset="0"/>
                                  </a:rPr>
                                  <m:t>=1</m:t>
                                </m:r>
                              </m:oMath>
                            </m:oMathPara>
                          </a14:m>
                          <a:endParaRPr lang="en-US" sz="1100" dirty="0"/>
                        </a:p>
                      </a:txBody>
                      <a:tcPr/>
                    </a:tc>
                    <a:extLst>
                      <a:ext uri="{0D108BD9-81ED-4DB2-BD59-A6C34878D82A}">
                        <a16:rowId xmlns:a16="http://schemas.microsoft.com/office/drawing/2014/main" val="662212550"/>
                      </a:ext>
                    </a:extLst>
                  </a:tr>
                  <a:tr h="270664">
                    <a:tc>
                      <a:txBody>
                        <a:bodyPr/>
                        <a:lstStyle/>
                        <a:p>
                          <a:pPr algn="ct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𝑦</m:t>
                                </m:r>
                                <m:r>
                                  <a:rPr lang="en-US" sz="1100" i="1" dirty="0" smtClean="0">
                                    <a:latin typeface="Cambria Math" panose="02040503050406030204" pitchFamily="18" charset="0"/>
                                  </a:rPr>
                                  <m:t>=0</m:t>
                                </m:r>
                              </m:oMath>
                            </m:oMathPara>
                          </a14:m>
                          <a:endParaRPr lang="en-US" sz="1100" dirty="0"/>
                        </a:p>
                      </a:txBody>
                      <a:tcPr/>
                    </a:tc>
                    <a:tc>
                      <a:txBody>
                        <a:bodyPr/>
                        <a:lstStyle/>
                        <a:p>
                          <a:pPr algn="ctr"/>
                          <a:r>
                            <a:rPr lang="en-US" sz="1100" dirty="0"/>
                            <a:t>10</a:t>
                          </a:r>
                        </a:p>
                      </a:txBody>
                      <a:tcPr/>
                    </a:tc>
                    <a:tc>
                      <a:txBody>
                        <a:bodyPr/>
                        <a:lstStyle/>
                        <a:p>
                          <a:pPr algn="ctr"/>
                          <a:r>
                            <a:rPr lang="en-US" sz="1100" dirty="0"/>
                            <a:t>0</a:t>
                          </a:r>
                        </a:p>
                      </a:txBody>
                      <a:tcPr/>
                    </a:tc>
                    <a:extLst>
                      <a:ext uri="{0D108BD9-81ED-4DB2-BD59-A6C34878D82A}">
                        <a16:rowId xmlns:a16="http://schemas.microsoft.com/office/drawing/2014/main" val="707987927"/>
                      </a:ext>
                    </a:extLst>
                  </a:tr>
                  <a:tr h="270664">
                    <a:tc>
                      <a:txBody>
                        <a:bodyPr/>
                        <a:lstStyle/>
                        <a:p>
                          <a:pPr algn="ct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𝑦</m:t>
                                </m:r>
                                <m:r>
                                  <a:rPr lang="en-US" sz="1100" i="1" dirty="0" smtClean="0">
                                    <a:latin typeface="Cambria Math" panose="02040503050406030204" pitchFamily="18" charset="0"/>
                                  </a:rPr>
                                  <m:t>=1</m:t>
                                </m:r>
                              </m:oMath>
                            </m:oMathPara>
                          </a14:m>
                          <a:endParaRPr lang="en-US" sz="1100" dirty="0"/>
                        </a:p>
                      </a:txBody>
                      <a:tcPr/>
                    </a:tc>
                    <a:tc>
                      <a:txBody>
                        <a:bodyPr/>
                        <a:lstStyle/>
                        <a:p>
                          <a:pPr algn="ctr"/>
                          <a:r>
                            <a:rPr lang="en-US" sz="1100" dirty="0"/>
                            <a:t>0</a:t>
                          </a:r>
                        </a:p>
                      </a:txBody>
                      <a:tcPr/>
                    </a:tc>
                    <a:tc>
                      <a:txBody>
                        <a:bodyPr/>
                        <a:lstStyle/>
                        <a:p>
                          <a:pPr algn="ctr"/>
                          <a:r>
                            <a:rPr lang="en-US" sz="1100" dirty="0"/>
                            <a:t>10</a:t>
                          </a:r>
                        </a:p>
                      </a:txBody>
                      <a:tcPr/>
                    </a:tc>
                    <a:extLst>
                      <a:ext uri="{0D108BD9-81ED-4DB2-BD59-A6C34878D82A}">
                        <a16:rowId xmlns:a16="http://schemas.microsoft.com/office/drawing/2014/main" val="3867632562"/>
                      </a:ext>
                    </a:extLst>
                  </a:tr>
                </a:tbl>
              </a:graphicData>
            </a:graphic>
          </p:graphicFrame>
        </mc:Choice>
        <mc:Fallback xmlns="">
          <p:graphicFrame>
            <p:nvGraphicFramePr>
              <p:cNvPr id="25" name="Table 24">
                <a:extLst>
                  <a:ext uri="{FF2B5EF4-FFF2-40B4-BE49-F238E27FC236}">
                    <a16:creationId xmlns:a16="http://schemas.microsoft.com/office/drawing/2014/main" id="{52EB16B7-D52B-4D53-A27A-B17F6EEF4967}"/>
                  </a:ext>
                </a:extLst>
              </p:cNvPr>
              <p:cNvGraphicFramePr>
                <a:graphicFrameLocks noGrp="1"/>
              </p:cNvGraphicFramePr>
              <p:nvPr>
                <p:extLst>
                  <p:ext uri="{D42A27DB-BD31-4B8C-83A1-F6EECF244321}">
                    <p14:modId xmlns:p14="http://schemas.microsoft.com/office/powerpoint/2010/main" val="126955164"/>
                  </p:ext>
                </p:extLst>
              </p:nvPr>
            </p:nvGraphicFramePr>
            <p:xfrm>
              <a:off x="6477202" y="4234809"/>
              <a:ext cx="1753753" cy="800408"/>
            </p:xfrm>
            <a:graphic>
              <a:graphicData uri="http://schemas.openxmlformats.org/drawingml/2006/table">
                <a:tbl>
                  <a:tblPr firstRow="1" bandRow="1">
                    <a:tableStyleId>{5940675A-B579-460E-94D1-54222C63F5DA}</a:tableStyleId>
                  </a:tblPr>
                  <a:tblGrid>
                    <a:gridCol w="532845">
                      <a:extLst>
                        <a:ext uri="{9D8B030D-6E8A-4147-A177-3AD203B41FA5}">
                          <a16:colId xmlns:a16="http://schemas.microsoft.com/office/drawing/2014/main" val="2502658902"/>
                        </a:ext>
                      </a:extLst>
                    </a:gridCol>
                    <a:gridCol w="610454">
                      <a:extLst>
                        <a:ext uri="{9D8B030D-6E8A-4147-A177-3AD203B41FA5}">
                          <a16:colId xmlns:a16="http://schemas.microsoft.com/office/drawing/2014/main" val="1375340040"/>
                        </a:ext>
                      </a:extLst>
                    </a:gridCol>
                    <a:gridCol w="610454">
                      <a:extLst>
                        <a:ext uri="{9D8B030D-6E8A-4147-A177-3AD203B41FA5}">
                          <a16:colId xmlns:a16="http://schemas.microsoft.com/office/drawing/2014/main" val="3937687127"/>
                        </a:ext>
                      </a:extLst>
                    </a:gridCol>
                  </a:tblGrid>
                  <a:tr h="259080">
                    <a:tc>
                      <a:txBody>
                        <a:bodyPr/>
                        <a:lstStyle/>
                        <a:p>
                          <a:pPr algn="ctr"/>
                          <a:endParaRPr lang="en-US" sz="1100" dirty="0"/>
                        </a:p>
                      </a:txBody>
                      <a:tcPr/>
                    </a:tc>
                    <a:tc>
                      <a:txBody>
                        <a:bodyPr/>
                        <a:lstStyle/>
                        <a:p>
                          <a:endParaRPr lang="en-US"/>
                        </a:p>
                      </a:txBody>
                      <a:tcPr>
                        <a:blipFill>
                          <a:blip r:embed="rId8"/>
                          <a:stretch>
                            <a:fillRect l="-89000" t="-2326" r="-103000" b="-218605"/>
                          </a:stretch>
                        </a:blipFill>
                      </a:tcPr>
                    </a:tc>
                    <a:tc>
                      <a:txBody>
                        <a:bodyPr/>
                        <a:lstStyle/>
                        <a:p>
                          <a:endParaRPr lang="en-US"/>
                        </a:p>
                      </a:txBody>
                      <a:tcPr>
                        <a:blipFill>
                          <a:blip r:embed="rId8"/>
                          <a:stretch>
                            <a:fillRect l="-187129" t="-2326" r="-1980" b="-218605"/>
                          </a:stretch>
                        </a:blipFill>
                      </a:tcPr>
                    </a:tc>
                    <a:extLst>
                      <a:ext uri="{0D108BD9-81ED-4DB2-BD59-A6C34878D82A}">
                        <a16:rowId xmlns:a16="http://schemas.microsoft.com/office/drawing/2014/main" val="662212550"/>
                      </a:ext>
                    </a:extLst>
                  </a:tr>
                  <a:tr h="270664">
                    <a:tc>
                      <a:txBody>
                        <a:bodyPr/>
                        <a:lstStyle/>
                        <a:p>
                          <a:endParaRPr lang="en-US"/>
                        </a:p>
                      </a:txBody>
                      <a:tcPr>
                        <a:blipFill>
                          <a:blip r:embed="rId8"/>
                          <a:stretch>
                            <a:fillRect l="-1136" t="-100000" r="-230682" b="-113636"/>
                          </a:stretch>
                        </a:blipFill>
                      </a:tcPr>
                    </a:tc>
                    <a:tc>
                      <a:txBody>
                        <a:bodyPr/>
                        <a:lstStyle/>
                        <a:p>
                          <a:pPr algn="ctr"/>
                          <a:r>
                            <a:rPr lang="en-US" sz="1100" dirty="0"/>
                            <a:t>10</a:t>
                          </a:r>
                        </a:p>
                      </a:txBody>
                      <a:tcPr/>
                    </a:tc>
                    <a:tc>
                      <a:txBody>
                        <a:bodyPr/>
                        <a:lstStyle/>
                        <a:p>
                          <a:pPr algn="ctr"/>
                          <a:r>
                            <a:rPr lang="en-US" sz="1100" dirty="0"/>
                            <a:t>0</a:t>
                          </a:r>
                        </a:p>
                      </a:txBody>
                      <a:tcPr/>
                    </a:tc>
                    <a:extLst>
                      <a:ext uri="{0D108BD9-81ED-4DB2-BD59-A6C34878D82A}">
                        <a16:rowId xmlns:a16="http://schemas.microsoft.com/office/drawing/2014/main" val="707987927"/>
                      </a:ext>
                    </a:extLst>
                  </a:tr>
                  <a:tr h="270664">
                    <a:tc>
                      <a:txBody>
                        <a:bodyPr/>
                        <a:lstStyle/>
                        <a:p>
                          <a:endParaRPr lang="en-US"/>
                        </a:p>
                      </a:txBody>
                      <a:tcPr>
                        <a:blipFill>
                          <a:blip r:embed="rId8"/>
                          <a:stretch>
                            <a:fillRect l="-1136" t="-195556" r="-230682" b="-11111"/>
                          </a:stretch>
                        </a:blipFill>
                      </a:tcPr>
                    </a:tc>
                    <a:tc>
                      <a:txBody>
                        <a:bodyPr/>
                        <a:lstStyle/>
                        <a:p>
                          <a:pPr algn="ctr"/>
                          <a:r>
                            <a:rPr lang="en-US" sz="1100" dirty="0"/>
                            <a:t>0</a:t>
                          </a:r>
                        </a:p>
                      </a:txBody>
                      <a:tcPr/>
                    </a:tc>
                    <a:tc>
                      <a:txBody>
                        <a:bodyPr/>
                        <a:lstStyle/>
                        <a:p>
                          <a:pPr algn="ctr"/>
                          <a:r>
                            <a:rPr lang="en-US" sz="1100" dirty="0"/>
                            <a:t>10</a:t>
                          </a:r>
                        </a:p>
                      </a:txBody>
                      <a:tcPr/>
                    </a:tc>
                    <a:extLst>
                      <a:ext uri="{0D108BD9-81ED-4DB2-BD59-A6C34878D82A}">
                        <a16:rowId xmlns:a16="http://schemas.microsoft.com/office/drawing/2014/main" val="3867632562"/>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6" name="Table 25">
                <a:extLst>
                  <a:ext uri="{FF2B5EF4-FFF2-40B4-BE49-F238E27FC236}">
                    <a16:creationId xmlns:a16="http://schemas.microsoft.com/office/drawing/2014/main" id="{C433C7F2-7BB4-46A3-82A6-567A45A4E86F}"/>
                  </a:ext>
                </a:extLst>
              </p:cNvPr>
              <p:cNvGraphicFramePr>
                <a:graphicFrameLocks noGrp="1"/>
              </p:cNvGraphicFramePr>
              <p:nvPr>
                <p:extLst>
                  <p:ext uri="{D42A27DB-BD31-4B8C-83A1-F6EECF244321}">
                    <p14:modId xmlns:p14="http://schemas.microsoft.com/office/powerpoint/2010/main" val="1796704507"/>
                  </p:ext>
                </p:extLst>
              </p:nvPr>
            </p:nvGraphicFramePr>
            <p:xfrm>
              <a:off x="6477202" y="5171325"/>
              <a:ext cx="1749057" cy="790863"/>
            </p:xfrm>
            <a:graphic>
              <a:graphicData uri="http://schemas.openxmlformats.org/drawingml/2006/table">
                <a:tbl>
                  <a:tblPr firstRow="1" bandRow="1">
                    <a:tableStyleId>{5940675A-B579-460E-94D1-54222C63F5DA}</a:tableStyleId>
                  </a:tblPr>
                  <a:tblGrid>
                    <a:gridCol w="583019">
                      <a:extLst>
                        <a:ext uri="{9D8B030D-6E8A-4147-A177-3AD203B41FA5}">
                          <a16:colId xmlns:a16="http://schemas.microsoft.com/office/drawing/2014/main" val="2502658902"/>
                        </a:ext>
                      </a:extLst>
                    </a:gridCol>
                    <a:gridCol w="583019">
                      <a:extLst>
                        <a:ext uri="{9D8B030D-6E8A-4147-A177-3AD203B41FA5}">
                          <a16:colId xmlns:a16="http://schemas.microsoft.com/office/drawing/2014/main" val="1375340040"/>
                        </a:ext>
                      </a:extLst>
                    </a:gridCol>
                    <a:gridCol w="583019">
                      <a:extLst>
                        <a:ext uri="{9D8B030D-6E8A-4147-A177-3AD203B41FA5}">
                          <a16:colId xmlns:a16="http://schemas.microsoft.com/office/drawing/2014/main" val="3937687127"/>
                        </a:ext>
                      </a:extLst>
                    </a:gridCol>
                  </a:tblGrid>
                  <a:tr h="263621">
                    <a:tc>
                      <a:txBody>
                        <a:bodyPr/>
                        <a:lstStyle/>
                        <a:p>
                          <a:pPr algn="ctr"/>
                          <a:endParaRPr lang="en-US" sz="1100" dirty="0"/>
                        </a:p>
                      </a:txBody>
                      <a:tcPr/>
                    </a:tc>
                    <a:tc>
                      <a:txBody>
                        <a:bodyPr/>
                        <a:lstStyle/>
                        <a:p>
                          <a:pPr algn="ctr"/>
                          <a:r>
                            <a:rPr lang="en-US" sz="1100" dirty="0"/>
                            <a:t>x=0</a:t>
                          </a:r>
                        </a:p>
                      </a:txBody>
                      <a:tcPr/>
                    </a:tc>
                    <a:tc>
                      <a:txBody>
                        <a:bodyPr/>
                        <a:lstStyle/>
                        <a:p>
                          <a:pPr algn="ctr"/>
                          <a:r>
                            <a:rPr lang="en-US" sz="1100" dirty="0"/>
                            <a:t>x=1</a:t>
                          </a:r>
                        </a:p>
                      </a:txBody>
                      <a:tcPr/>
                    </a:tc>
                    <a:extLst>
                      <a:ext uri="{0D108BD9-81ED-4DB2-BD59-A6C34878D82A}">
                        <a16:rowId xmlns:a16="http://schemas.microsoft.com/office/drawing/2014/main" val="662212550"/>
                      </a:ext>
                    </a:extLst>
                  </a:tr>
                  <a:tr h="263621">
                    <a:tc>
                      <a:txBody>
                        <a:bodyPr/>
                        <a:lstStyle/>
                        <a:p>
                          <a:pPr algn="ct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𝑦</m:t>
                                </m:r>
                                <m:r>
                                  <a:rPr lang="en-US" sz="1100" i="1" dirty="0" smtClean="0">
                                    <a:latin typeface="Cambria Math" panose="02040503050406030204" pitchFamily="18" charset="0"/>
                                  </a:rPr>
                                  <m:t>=0</m:t>
                                </m:r>
                              </m:oMath>
                            </m:oMathPara>
                          </a14:m>
                          <a:endParaRPr lang="en-US" sz="1100" dirty="0"/>
                        </a:p>
                      </a:txBody>
                      <a:tcPr/>
                    </a:tc>
                    <a:tc>
                      <a:txBody>
                        <a:bodyPr/>
                        <a:lstStyle/>
                        <a:p>
                          <a:pPr algn="ctr"/>
                          <a:r>
                            <a:rPr lang="en-US" sz="1100" dirty="0"/>
                            <a:t>5</a:t>
                          </a:r>
                        </a:p>
                      </a:txBody>
                      <a:tcPr/>
                    </a:tc>
                    <a:tc>
                      <a:txBody>
                        <a:bodyPr/>
                        <a:lstStyle/>
                        <a:p>
                          <a:pPr algn="ctr"/>
                          <a:r>
                            <a:rPr lang="en-US" sz="1100" dirty="0"/>
                            <a:t>5</a:t>
                          </a:r>
                        </a:p>
                      </a:txBody>
                      <a:tcPr/>
                    </a:tc>
                    <a:extLst>
                      <a:ext uri="{0D108BD9-81ED-4DB2-BD59-A6C34878D82A}">
                        <a16:rowId xmlns:a16="http://schemas.microsoft.com/office/drawing/2014/main" val="707987927"/>
                      </a:ext>
                    </a:extLst>
                  </a:tr>
                  <a:tr h="263621">
                    <a:tc>
                      <a:txBody>
                        <a:bodyPr/>
                        <a:lstStyle/>
                        <a:p>
                          <a:pPr algn="ctr"/>
                          <a14:m>
                            <m:oMathPara xmlns:m="http://schemas.openxmlformats.org/officeDocument/2006/math">
                              <m:oMathParaPr>
                                <m:jc m:val="centerGroup"/>
                              </m:oMathParaPr>
                              <m:oMath xmlns:m="http://schemas.openxmlformats.org/officeDocument/2006/math">
                                <m:r>
                                  <a:rPr lang="en-US" sz="1100" i="1" dirty="0" smtClean="0">
                                    <a:latin typeface="Cambria Math" panose="02040503050406030204" pitchFamily="18" charset="0"/>
                                  </a:rPr>
                                  <m:t>𝑦</m:t>
                                </m:r>
                                <m:r>
                                  <a:rPr lang="en-US" sz="1100" i="1" dirty="0" smtClean="0">
                                    <a:latin typeface="Cambria Math" panose="02040503050406030204" pitchFamily="18" charset="0"/>
                                  </a:rPr>
                                  <m:t>=1</m:t>
                                </m:r>
                              </m:oMath>
                            </m:oMathPara>
                          </a14:m>
                          <a:endParaRPr lang="en-US" sz="1100" dirty="0"/>
                        </a:p>
                      </a:txBody>
                      <a:tcPr/>
                    </a:tc>
                    <a:tc>
                      <a:txBody>
                        <a:bodyPr/>
                        <a:lstStyle/>
                        <a:p>
                          <a:pPr algn="ctr"/>
                          <a:r>
                            <a:rPr lang="en-US" sz="1100" dirty="0"/>
                            <a:t>5</a:t>
                          </a:r>
                        </a:p>
                      </a:txBody>
                      <a:tcPr/>
                    </a:tc>
                    <a:tc>
                      <a:txBody>
                        <a:bodyPr/>
                        <a:lstStyle/>
                        <a:p>
                          <a:pPr algn="ctr"/>
                          <a:r>
                            <a:rPr lang="en-US" sz="1100" dirty="0"/>
                            <a:t>5</a:t>
                          </a:r>
                        </a:p>
                      </a:txBody>
                      <a:tcPr/>
                    </a:tc>
                    <a:extLst>
                      <a:ext uri="{0D108BD9-81ED-4DB2-BD59-A6C34878D82A}">
                        <a16:rowId xmlns:a16="http://schemas.microsoft.com/office/drawing/2014/main" val="3867632562"/>
                      </a:ext>
                    </a:extLst>
                  </a:tr>
                </a:tbl>
              </a:graphicData>
            </a:graphic>
          </p:graphicFrame>
        </mc:Choice>
        <mc:Fallback xmlns="">
          <p:graphicFrame>
            <p:nvGraphicFramePr>
              <p:cNvPr id="26" name="Table 25">
                <a:extLst>
                  <a:ext uri="{FF2B5EF4-FFF2-40B4-BE49-F238E27FC236}">
                    <a16:creationId xmlns:a16="http://schemas.microsoft.com/office/drawing/2014/main" id="{C433C7F2-7BB4-46A3-82A6-567A45A4E86F}"/>
                  </a:ext>
                </a:extLst>
              </p:cNvPr>
              <p:cNvGraphicFramePr>
                <a:graphicFrameLocks noGrp="1"/>
              </p:cNvGraphicFramePr>
              <p:nvPr>
                <p:extLst>
                  <p:ext uri="{D42A27DB-BD31-4B8C-83A1-F6EECF244321}">
                    <p14:modId xmlns:p14="http://schemas.microsoft.com/office/powerpoint/2010/main" val="1796704507"/>
                  </p:ext>
                </p:extLst>
              </p:nvPr>
            </p:nvGraphicFramePr>
            <p:xfrm>
              <a:off x="6477202" y="5171325"/>
              <a:ext cx="1749057" cy="790863"/>
            </p:xfrm>
            <a:graphic>
              <a:graphicData uri="http://schemas.openxmlformats.org/drawingml/2006/table">
                <a:tbl>
                  <a:tblPr firstRow="1" bandRow="1">
                    <a:tableStyleId>{5940675A-B579-460E-94D1-54222C63F5DA}</a:tableStyleId>
                  </a:tblPr>
                  <a:tblGrid>
                    <a:gridCol w="583019">
                      <a:extLst>
                        <a:ext uri="{9D8B030D-6E8A-4147-A177-3AD203B41FA5}">
                          <a16:colId xmlns:a16="http://schemas.microsoft.com/office/drawing/2014/main" val="2502658902"/>
                        </a:ext>
                      </a:extLst>
                    </a:gridCol>
                    <a:gridCol w="583019">
                      <a:extLst>
                        <a:ext uri="{9D8B030D-6E8A-4147-A177-3AD203B41FA5}">
                          <a16:colId xmlns:a16="http://schemas.microsoft.com/office/drawing/2014/main" val="1375340040"/>
                        </a:ext>
                      </a:extLst>
                    </a:gridCol>
                    <a:gridCol w="583019">
                      <a:extLst>
                        <a:ext uri="{9D8B030D-6E8A-4147-A177-3AD203B41FA5}">
                          <a16:colId xmlns:a16="http://schemas.microsoft.com/office/drawing/2014/main" val="3937687127"/>
                        </a:ext>
                      </a:extLst>
                    </a:gridCol>
                  </a:tblGrid>
                  <a:tr h="263621">
                    <a:tc>
                      <a:txBody>
                        <a:bodyPr/>
                        <a:lstStyle/>
                        <a:p>
                          <a:pPr algn="ctr"/>
                          <a:endParaRPr lang="en-US" sz="1100" dirty="0"/>
                        </a:p>
                      </a:txBody>
                      <a:tcPr/>
                    </a:tc>
                    <a:tc>
                      <a:txBody>
                        <a:bodyPr/>
                        <a:lstStyle/>
                        <a:p>
                          <a:pPr algn="ctr"/>
                          <a:r>
                            <a:rPr lang="en-US" sz="1100" dirty="0"/>
                            <a:t>x=0</a:t>
                          </a:r>
                        </a:p>
                      </a:txBody>
                      <a:tcPr/>
                    </a:tc>
                    <a:tc>
                      <a:txBody>
                        <a:bodyPr/>
                        <a:lstStyle/>
                        <a:p>
                          <a:pPr algn="ctr"/>
                          <a:r>
                            <a:rPr lang="en-US" sz="1100" dirty="0"/>
                            <a:t>x=1</a:t>
                          </a:r>
                        </a:p>
                      </a:txBody>
                      <a:tcPr/>
                    </a:tc>
                    <a:extLst>
                      <a:ext uri="{0D108BD9-81ED-4DB2-BD59-A6C34878D82A}">
                        <a16:rowId xmlns:a16="http://schemas.microsoft.com/office/drawing/2014/main" val="662212550"/>
                      </a:ext>
                    </a:extLst>
                  </a:tr>
                  <a:tr h="263621">
                    <a:tc>
                      <a:txBody>
                        <a:bodyPr/>
                        <a:lstStyle/>
                        <a:p>
                          <a:endParaRPr lang="en-US"/>
                        </a:p>
                      </a:txBody>
                      <a:tcPr>
                        <a:blipFill>
                          <a:blip r:embed="rId9"/>
                          <a:stretch>
                            <a:fillRect l="-1042" t="-104651" r="-202083" b="-113953"/>
                          </a:stretch>
                        </a:blipFill>
                      </a:tcPr>
                    </a:tc>
                    <a:tc>
                      <a:txBody>
                        <a:bodyPr/>
                        <a:lstStyle/>
                        <a:p>
                          <a:pPr algn="ctr"/>
                          <a:r>
                            <a:rPr lang="en-US" sz="1100" dirty="0"/>
                            <a:t>5</a:t>
                          </a:r>
                        </a:p>
                      </a:txBody>
                      <a:tcPr/>
                    </a:tc>
                    <a:tc>
                      <a:txBody>
                        <a:bodyPr/>
                        <a:lstStyle/>
                        <a:p>
                          <a:pPr algn="ctr"/>
                          <a:r>
                            <a:rPr lang="en-US" sz="1100" dirty="0"/>
                            <a:t>5</a:t>
                          </a:r>
                        </a:p>
                      </a:txBody>
                      <a:tcPr/>
                    </a:tc>
                    <a:extLst>
                      <a:ext uri="{0D108BD9-81ED-4DB2-BD59-A6C34878D82A}">
                        <a16:rowId xmlns:a16="http://schemas.microsoft.com/office/drawing/2014/main" val="707987927"/>
                      </a:ext>
                    </a:extLst>
                  </a:tr>
                  <a:tr h="263621">
                    <a:tc>
                      <a:txBody>
                        <a:bodyPr/>
                        <a:lstStyle/>
                        <a:p>
                          <a:endParaRPr lang="en-US"/>
                        </a:p>
                      </a:txBody>
                      <a:tcPr>
                        <a:blipFill>
                          <a:blip r:embed="rId9"/>
                          <a:stretch>
                            <a:fillRect l="-1042" t="-200000" r="-202083" b="-11364"/>
                          </a:stretch>
                        </a:blipFill>
                      </a:tcPr>
                    </a:tc>
                    <a:tc>
                      <a:txBody>
                        <a:bodyPr/>
                        <a:lstStyle/>
                        <a:p>
                          <a:pPr algn="ctr"/>
                          <a:r>
                            <a:rPr lang="en-US" sz="1100" dirty="0"/>
                            <a:t>5</a:t>
                          </a:r>
                        </a:p>
                      </a:txBody>
                      <a:tcPr/>
                    </a:tc>
                    <a:tc>
                      <a:txBody>
                        <a:bodyPr/>
                        <a:lstStyle/>
                        <a:p>
                          <a:pPr algn="ctr"/>
                          <a:r>
                            <a:rPr lang="en-US" sz="1100" dirty="0"/>
                            <a:t>5</a:t>
                          </a:r>
                        </a:p>
                      </a:txBody>
                      <a:tcPr/>
                    </a:tc>
                    <a:extLst>
                      <a:ext uri="{0D108BD9-81ED-4DB2-BD59-A6C34878D82A}">
                        <a16:rowId xmlns:a16="http://schemas.microsoft.com/office/drawing/2014/main" val="3867632562"/>
                      </a:ext>
                    </a:extLst>
                  </a:tr>
                </a:tbl>
              </a:graphicData>
            </a:graphic>
          </p:graphicFrame>
        </mc:Fallback>
      </mc:AlternateContent>
      <p:sp>
        <p:nvSpPr>
          <p:cNvPr id="27" name="TextBox 26">
            <a:extLst>
              <a:ext uri="{FF2B5EF4-FFF2-40B4-BE49-F238E27FC236}">
                <a16:creationId xmlns:a16="http://schemas.microsoft.com/office/drawing/2014/main" id="{72F5CB54-D471-48AF-975C-A7C25E84A926}"/>
              </a:ext>
            </a:extLst>
          </p:cNvPr>
          <p:cNvSpPr txBox="1"/>
          <p:nvPr/>
        </p:nvSpPr>
        <p:spPr>
          <a:xfrm>
            <a:off x="8226261" y="4450347"/>
            <a:ext cx="2828315" cy="369332"/>
          </a:xfrm>
          <a:prstGeom prst="rect">
            <a:avLst/>
          </a:prstGeom>
          <a:noFill/>
        </p:spPr>
        <p:txBody>
          <a:bodyPr wrap="square" rtlCol="0">
            <a:spAutoFit/>
          </a:bodyPr>
          <a:lstStyle/>
          <a:p>
            <a:r>
              <a:rPr lang="en-US" dirty="0"/>
              <a:t>Perfect predictor </a:t>
            </a:r>
            <a:r>
              <a:rPr lang="en-US" dirty="0">
                <a:sym typeface="Wingdings" panose="05000000000000000000" pitchFamily="2" charset="2"/>
              </a:rPr>
              <a:t> high MI</a:t>
            </a:r>
            <a:endParaRPr lang="en-US" dirty="0"/>
          </a:p>
        </p:txBody>
      </p:sp>
      <p:sp>
        <p:nvSpPr>
          <p:cNvPr id="28" name="TextBox 27">
            <a:extLst>
              <a:ext uri="{FF2B5EF4-FFF2-40B4-BE49-F238E27FC236}">
                <a16:creationId xmlns:a16="http://schemas.microsoft.com/office/drawing/2014/main" id="{D786C313-5528-4E5A-997B-69257107DD7A}"/>
              </a:ext>
            </a:extLst>
          </p:cNvPr>
          <p:cNvSpPr txBox="1"/>
          <p:nvPr/>
        </p:nvSpPr>
        <p:spPr>
          <a:xfrm>
            <a:off x="8226260" y="5427751"/>
            <a:ext cx="2828315" cy="369332"/>
          </a:xfrm>
          <a:prstGeom prst="rect">
            <a:avLst/>
          </a:prstGeom>
          <a:noFill/>
        </p:spPr>
        <p:txBody>
          <a:bodyPr wrap="square" rtlCol="0">
            <a:spAutoFit/>
          </a:bodyPr>
          <a:lstStyle/>
          <a:p>
            <a:r>
              <a:rPr lang="en-US" dirty="0"/>
              <a:t>No Information </a:t>
            </a:r>
            <a:r>
              <a:rPr lang="en-US" dirty="0">
                <a:sym typeface="Wingdings" panose="05000000000000000000" pitchFamily="2" charset="2"/>
              </a:rPr>
              <a:t> 0 MI</a:t>
            </a:r>
            <a:endParaRPr lang="en-US" dirty="0"/>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848E1E00-C9B3-4D56-B10E-95765465BDC6}"/>
                  </a:ext>
                </a:extLst>
              </p:cNvPr>
              <p:cNvSpPr/>
              <p:nvPr/>
            </p:nvSpPr>
            <p:spPr>
              <a:xfrm>
                <a:off x="8766280" y="2561217"/>
                <a:ext cx="2243691"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rPr>
                        <m:t>= .</m:t>
                      </m:r>
                      <m:r>
                        <a:rPr lang="en-US" sz="1200" b="1" i="1" smtClean="0">
                          <a:latin typeface="Cambria Math" panose="02040503050406030204" pitchFamily="18" charset="0"/>
                        </a:rPr>
                        <m:t>𝟑</m:t>
                      </m:r>
                      <m:r>
                        <a:rPr lang="en-US" sz="1200" b="1" i="1" smtClean="0">
                          <a:latin typeface="Cambria Math" panose="02040503050406030204" pitchFamily="18" charset="0"/>
                        </a:rPr>
                        <m:t> ∗</m:t>
                      </m:r>
                      <m:r>
                        <a:rPr lang="en-US" sz="1200" b="1" i="1" smtClean="0">
                          <a:latin typeface="Cambria Math" panose="02040503050406030204" pitchFamily="18" charset="0"/>
                        </a:rPr>
                        <m:t>𝒍𝒐𝒈</m:t>
                      </m:r>
                      <m:d>
                        <m:dPr>
                          <m:ctrlPr>
                            <a:rPr lang="en-US" sz="1200" b="1" i="1" smtClean="0">
                              <a:latin typeface="Cambria Math" panose="02040503050406030204" pitchFamily="18" charset="0"/>
                            </a:rPr>
                          </m:ctrlPr>
                        </m:dPr>
                        <m:e>
                          <m:f>
                            <m:fPr>
                              <m:ctrlPr>
                                <a:rPr lang="en-US" sz="1200" b="1" i="1" smtClean="0">
                                  <a:latin typeface="Cambria Math" panose="02040503050406030204" pitchFamily="18" charset="0"/>
                                </a:rPr>
                              </m:ctrlPr>
                            </m:fPr>
                            <m:num>
                              <m:r>
                                <a:rPr lang="en-US" sz="1200" b="1" i="1" smtClean="0">
                                  <a:latin typeface="Cambria Math" panose="02040503050406030204" pitchFamily="18" charset="0"/>
                                </a:rPr>
                                <m:t>.</m:t>
                              </m:r>
                              <m:r>
                                <a:rPr lang="en-US" sz="1200" b="1" i="1" smtClean="0">
                                  <a:latin typeface="Cambria Math" panose="02040503050406030204" pitchFamily="18" charset="0"/>
                                </a:rPr>
                                <m:t>𝟑</m:t>
                              </m:r>
                            </m:num>
                            <m:den>
                              <m:r>
                                <a:rPr lang="en-US" sz="1200" b="1" i="1" smtClean="0">
                                  <a:latin typeface="Cambria Math" panose="02040503050406030204" pitchFamily="18" charset="0"/>
                                </a:rPr>
                                <m:t>.</m:t>
                              </m:r>
                              <m:r>
                                <a:rPr lang="en-US" sz="1200" b="1" i="1" smtClean="0">
                                  <a:latin typeface="Cambria Math" panose="02040503050406030204" pitchFamily="18" charset="0"/>
                                </a:rPr>
                                <m:t>𝟓</m:t>
                              </m:r>
                              <m:r>
                                <a:rPr lang="en-US" sz="1200" b="1" i="1" smtClean="0">
                                  <a:latin typeface="Cambria Math" panose="02040503050406030204" pitchFamily="18" charset="0"/>
                                </a:rPr>
                                <m:t> ∗ .</m:t>
                              </m:r>
                              <m:r>
                                <a:rPr lang="en-US" sz="1200" b="1" i="1" smtClean="0">
                                  <a:latin typeface="Cambria Math" panose="02040503050406030204" pitchFamily="18" charset="0"/>
                                </a:rPr>
                                <m:t>𝟒</m:t>
                              </m:r>
                            </m:den>
                          </m:f>
                        </m:e>
                      </m:d>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𝟏𝟐𝟐</m:t>
                      </m:r>
                    </m:oMath>
                  </m:oMathPara>
                </a14:m>
                <a:endParaRPr lang="en-US" sz="1200" dirty="0"/>
              </a:p>
            </p:txBody>
          </p:sp>
        </mc:Choice>
        <mc:Fallback xmlns="">
          <p:sp>
            <p:nvSpPr>
              <p:cNvPr id="29" name="Rectangle 28">
                <a:extLst>
                  <a:ext uri="{FF2B5EF4-FFF2-40B4-BE49-F238E27FC236}">
                    <a16:creationId xmlns:a16="http://schemas.microsoft.com/office/drawing/2014/main" id="{848E1E00-C9B3-4D56-B10E-95765465BDC6}"/>
                  </a:ext>
                </a:extLst>
              </p:cNvPr>
              <p:cNvSpPr>
                <a:spLocks noRot="1" noChangeAspect="1" noMove="1" noResize="1" noEditPoints="1" noAdjustHandles="1" noChangeArrowheads="1" noChangeShapeType="1" noTextEdit="1"/>
              </p:cNvSpPr>
              <p:nvPr/>
            </p:nvSpPr>
            <p:spPr>
              <a:xfrm>
                <a:off x="8766280" y="2561217"/>
                <a:ext cx="2243691" cy="507318"/>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4148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additive="base">
                                        <p:cTn id="37" dur="500" fill="hold"/>
                                        <p:tgtEl>
                                          <p:spTgt spid="29"/>
                                        </p:tgtEl>
                                        <p:attrNameLst>
                                          <p:attrName>ppt_x</p:attrName>
                                        </p:attrNameLst>
                                      </p:cBhvr>
                                      <p:tavLst>
                                        <p:tav tm="0">
                                          <p:val>
                                            <p:strVal val="#ppt_x"/>
                                          </p:val>
                                        </p:tav>
                                        <p:tav tm="100000">
                                          <p:val>
                                            <p:strVal val="#ppt_x"/>
                                          </p:val>
                                        </p:tav>
                                      </p:tavLst>
                                    </p:anim>
                                    <p:anim calcmode="lin" valueType="num">
                                      <p:cBhvr additive="base">
                                        <p:cTn id="38"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 calcmode="lin" valueType="num">
                                      <p:cBhvr additive="base">
                                        <p:cTn id="43" dur="500" fill="hold"/>
                                        <p:tgtEl>
                                          <p:spTgt spid="18"/>
                                        </p:tgtEl>
                                        <p:attrNameLst>
                                          <p:attrName>ppt_x</p:attrName>
                                        </p:attrNameLst>
                                      </p:cBhvr>
                                      <p:tavLst>
                                        <p:tav tm="0">
                                          <p:val>
                                            <p:strVal val="#ppt_x"/>
                                          </p:val>
                                        </p:tav>
                                        <p:tav tm="100000">
                                          <p:val>
                                            <p:strVal val="#ppt_x"/>
                                          </p:val>
                                        </p:tav>
                                      </p:tavLst>
                                    </p:anim>
                                    <p:anim calcmode="lin" valueType="num">
                                      <p:cBhvr additive="base">
                                        <p:cTn id="44" dur="500" fill="hold"/>
                                        <p:tgtEl>
                                          <p:spTgt spid="1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 calcmode="lin" valueType="num">
                                      <p:cBhvr additive="base">
                                        <p:cTn id="53" dur="500" fill="hold"/>
                                        <p:tgtEl>
                                          <p:spTgt spid="25"/>
                                        </p:tgtEl>
                                        <p:attrNameLst>
                                          <p:attrName>ppt_x</p:attrName>
                                        </p:attrNameLst>
                                      </p:cBhvr>
                                      <p:tavLst>
                                        <p:tav tm="0">
                                          <p:val>
                                            <p:strVal val="#ppt_x"/>
                                          </p:val>
                                        </p:tav>
                                        <p:tav tm="100000">
                                          <p:val>
                                            <p:strVal val="#ppt_x"/>
                                          </p:val>
                                        </p:tav>
                                      </p:tavLst>
                                    </p:anim>
                                    <p:anim calcmode="lin" valueType="num">
                                      <p:cBhvr additive="base">
                                        <p:cTn id="5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fill="hold"/>
                                        <p:tgtEl>
                                          <p:spTgt spid="27"/>
                                        </p:tgtEl>
                                        <p:attrNameLst>
                                          <p:attrName>ppt_x</p:attrName>
                                        </p:attrNameLst>
                                      </p:cBhvr>
                                      <p:tavLst>
                                        <p:tav tm="0">
                                          <p:val>
                                            <p:strVal val="#ppt_x"/>
                                          </p:val>
                                        </p:tav>
                                        <p:tav tm="100000">
                                          <p:val>
                                            <p:strVal val="#ppt_x"/>
                                          </p:val>
                                        </p:tav>
                                      </p:tavLst>
                                    </p:anim>
                                    <p:anim calcmode="lin" valueType="num">
                                      <p:cBhvr additive="base">
                                        <p:cTn id="60"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26"/>
                                        </p:tgtEl>
                                        <p:attrNameLst>
                                          <p:attrName>style.visibility</p:attrName>
                                        </p:attrNameLst>
                                      </p:cBhvr>
                                      <p:to>
                                        <p:strVal val="visible"/>
                                      </p:to>
                                    </p:set>
                                    <p:anim calcmode="lin" valueType="num">
                                      <p:cBhvr additive="base">
                                        <p:cTn id="65" dur="500" fill="hold"/>
                                        <p:tgtEl>
                                          <p:spTgt spid="26"/>
                                        </p:tgtEl>
                                        <p:attrNameLst>
                                          <p:attrName>ppt_x</p:attrName>
                                        </p:attrNameLst>
                                      </p:cBhvr>
                                      <p:tavLst>
                                        <p:tav tm="0">
                                          <p:val>
                                            <p:strVal val="#ppt_x"/>
                                          </p:val>
                                        </p:tav>
                                        <p:tav tm="100000">
                                          <p:val>
                                            <p:strVal val="#ppt_x"/>
                                          </p:val>
                                        </p:tav>
                                      </p:tavLst>
                                    </p:anim>
                                    <p:anim calcmode="lin" valueType="num">
                                      <p:cBhvr additive="base">
                                        <p:cTn id="6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additive="base">
                                        <p:cTn id="71" dur="500" fill="hold"/>
                                        <p:tgtEl>
                                          <p:spTgt spid="28"/>
                                        </p:tgtEl>
                                        <p:attrNameLst>
                                          <p:attrName>ppt_x</p:attrName>
                                        </p:attrNameLst>
                                      </p:cBhvr>
                                      <p:tavLst>
                                        <p:tav tm="0">
                                          <p:val>
                                            <p:strVal val="#ppt_x"/>
                                          </p:val>
                                        </p:tav>
                                        <p:tav tm="100000">
                                          <p:val>
                                            <p:strVal val="#ppt_x"/>
                                          </p:val>
                                        </p:tav>
                                      </p:tavLst>
                                    </p:anim>
                                    <p:anim calcmode="lin" valueType="num">
                                      <p:cBhvr additive="base">
                                        <p:cTn id="7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 grpId="0"/>
      <p:bldP spid="18" grpId="0"/>
      <p:bldP spid="27" grpId="0"/>
      <p:bldP spid="28" grpId="0"/>
      <p:bldP spid="2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38FB-3A62-4A02-BC30-B09E9B1CC443}"/>
              </a:ext>
            </a:extLst>
          </p:cNvPr>
          <p:cNvSpPr>
            <a:spLocks noGrp="1"/>
          </p:cNvSpPr>
          <p:nvPr>
            <p:ph type="title"/>
          </p:nvPr>
        </p:nvSpPr>
        <p:spPr/>
        <p:txBody>
          <a:bodyPr/>
          <a:lstStyle/>
          <a:p>
            <a:r>
              <a:rPr lang="en-US" dirty="0"/>
              <a:t>Feature Selection: Accuracy (wrapper)</a:t>
            </a:r>
          </a:p>
        </p:txBody>
      </p:sp>
      <p:sp>
        <p:nvSpPr>
          <p:cNvPr id="3" name="Content Placeholder 2">
            <a:extLst>
              <a:ext uri="{FF2B5EF4-FFF2-40B4-BE49-F238E27FC236}">
                <a16:creationId xmlns:a16="http://schemas.microsoft.com/office/drawing/2014/main" id="{C6AA31B9-A041-40D5-8D3B-9376195E3940}"/>
              </a:ext>
            </a:extLst>
          </p:cNvPr>
          <p:cNvSpPr>
            <a:spLocks noGrp="1"/>
          </p:cNvSpPr>
          <p:nvPr>
            <p:ph idx="1"/>
          </p:nvPr>
        </p:nvSpPr>
        <p:spPr/>
        <p:txBody>
          <a:bodyPr/>
          <a:lstStyle/>
          <a:p>
            <a:pPr marL="0" indent="0">
              <a:buNone/>
            </a:pPr>
            <a:r>
              <a:rPr lang="en-US" dirty="0"/>
              <a:t>Take N that improve accuracy most </a:t>
            </a:r>
            <a:r>
              <a:rPr lang="en-US" b="1" i="1" dirty="0"/>
              <a:t>on hold out data</a:t>
            </a:r>
            <a:endParaRPr lang="en-US" dirty="0"/>
          </a:p>
          <a:p>
            <a:pPr marL="0" indent="0">
              <a:buNone/>
            </a:pPr>
            <a:endParaRPr lang="en-US" dirty="0"/>
          </a:p>
          <a:p>
            <a:pPr marL="0" indent="0">
              <a:buNone/>
            </a:pPr>
            <a:r>
              <a:rPr lang="en-US" dirty="0"/>
              <a:t>Greedy search, adding or removing features</a:t>
            </a:r>
          </a:p>
          <a:p>
            <a:pPr marL="0" indent="0">
              <a:buNone/>
            </a:pPr>
            <a:endParaRPr lang="en-US" dirty="0"/>
          </a:p>
          <a:p>
            <a:pPr marL="457200" lvl="1" indent="0">
              <a:buNone/>
            </a:pPr>
            <a:r>
              <a:rPr lang="en-US" dirty="0"/>
              <a:t>From baseline, try adding (removing) each candidate</a:t>
            </a:r>
          </a:p>
          <a:p>
            <a:pPr marL="457200" lvl="1" indent="0">
              <a:buNone/>
            </a:pPr>
            <a:r>
              <a:rPr lang="en-US" dirty="0"/>
              <a:t>Build a model</a:t>
            </a:r>
          </a:p>
          <a:p>
            <a:pPr marL="457200" lvl="1" indent="0">
              <a:buNone/>
            </a:pPr>
            <a:r>
              <a:rPr lang="en-US" dirty="0"/>
              <a:t>Evaluate </a:t>
            </a:r>
            <a:r>
              <a:rPr lang="en-US" b="1" i="1" dirty="0"/>
              <a:t>on hold out data</a:t>
            </a:r>
          </a:p>
          <a:p>
            <a:pPr marL="457200" lvl="1" indent="0">
              <a:buNone/>
            </a:pPr>
            <a:r>
              <a:rPr lang="en-US" dirty="0"/>
              <a:t>Add (remove) the best</a:t>
            </a:r>
          </a:p>
          <a:p>
            <a:pPr marL="457200" lvl="1" indent="0">
              <a:buNone/>
            </a:pPr>
            <a:r>
              <a:rPr lang="en-US" dirty="0"/>
              <a:t>Repeat till you get to N</a:t>
            </a:r>
          </a:p>
          <a:p>
            <a:pPr marL="0" indent="0">
              <a:buNone/>
            </a:pPr>
            <a:endParaRPr lang="en-US" b="1" i="1" dirty="0"/>
          </a:p>
        </p:txBody>
      </p:sp>
      <p:graphicFrame>
        <p:nvGraphicFramePr>
          <p:cNvPr id="4" name="Table 3">
            <a:extLst>
              <a:ext uri="{FF2B5EF4-FFF2-40B4-BE49-F238E27FC236}">
                <a16:creationId xmlns:a16="http://schemas.microsoft.com/office/drawing/2014/main" id="{805EDC14-8ED3-4710-A5FA-56265085E710}"/>
              </a:ext>
            </a:extLst>
          </p:cNvPr>
          <p:cNvGraphicFramePr>
            <a:graphicFrameLocks noGrp="1"/>
          </p:cNvGraphicFramePr>
          <p:nvPr>
            <p:extLst>
              <p:ext uri="{D42A27DB-BD31-4B8C-83A1-F6EECF244321}">
                <p14:modId xmlns:p14="http://schemas.microsoft.com/office/powerpoint/2010/main" val="664389907"/>
              </p:ext>
            </p:extLst>
          </p:nvPr>
        </p:nvGraphicFramePr>
        <p:xfrm>
          <a:off x="9075905" y="3806704"/>
          <a:ext cx="2454614" cy="2595880"/>
        </p:xfrm>
        <a:graphic>
          <a:graphicData uri="http://schemas.openxmlformats.org/drawingml/2006/table">
            <a:tbl>
              <a:tblPr firstRow="1" bandRow="1">
                <a:tableStyleId>{5940675A-B579-460E-94D1-54222C63F5DA}</a:tableStyleId>
              </a:tblPr>
              <a:tblGrid>
                <a:gridCol w="966282">
                  <a:extLst>
                    <a:ext uri="{9D8B030D-6E8A-4147-A177-3AD203B41FA5}">
                      <a16:colId xmlns:a16="http://schemas.microsoft.com/office/drawing/2014/main" val="151716090"/>
                    </a:ext>
                  </a:extLst>
                </a:gridCol>
                <a:gridCol w="1488332">
                  <a:extLst>
                    <a:ext uri="{9D8B030D-6E8A-4147-A177-3AD203B41FA5}">
                      <a16:colId xmlns:a16="http://schemas.microsoft.com/office/drawing/2014/main" val="898993644"/>
                    </a:ext>
                  </a:extLst>
                </a:gridCol>
              </a:tblGrid>
              <a:tr h="370840">
                <a:tc>
                  <a:txBody>
                    <a:bodyPr/>
                    <a:lstStyle/>
                    <a:p>
                      <a:r>
                        <a:rPr lang="en-US" dirty="0"/>
                        <a:t>Remove</a:t>
                      </a:r>
                    </a:p>
                  </a:txBody>
                  <a:tcPr/>
                </a:tc>
                <a:tc>
                  <a:txBody>
                    <a:bodyPr/>
                    <a:lstStyle/>
                    <a:p>
                      <a:r>
                        <a:rPr lang="en-US" dirty="0"/>
                        <a:t>Accuracy</a:t>
                      </a:r>
                    </a:p>
                  </a:txBody>
                  <a:tcPr/>
                </a:tc>
                <a:extLst>
                  <a:ext uri="{0D108BD9-81ED-4DB2-BD59-A6C34878D82A}">
                    <a16:rowId xmlns:a16="http://schemas.microsoft.com/office/drawing/2014/main" val="520269139"/>
                  </a:ext>
                </a:extLst>
              </a:tr>
              <a:tr h="370840">
                <a:tc>
                  <a:txBody>
                    <a:bodyPr/>
                    <a:lstStyle/>
                    <a:p>
                      <a:r>
                        <a:rPr lang="en-US" dirty="0"/>
                        <a:t>&lt;None&gt;</a:t>
                      </a:r>
                    </a:p>
                  </a:txBody>
                  <a:tcPr/>
                </a:tc>
                <a:tc>
                  <a:txBody>
                    <a:bodyPr/>
                    <a:lstStyle/>
                    <a:p>
                      <a:r>
                        <a:rPr lang="en-US" dirty="0"/>
                        <a:t>88.2%</a:t>
                      </a:r>
                    </a:p>
                  </a:txBody>
                  <a:tcPr/>
                </a:tc>
                <a:extLst>
                  <a:ext uri="{0D108BD9-81ED-4DB2-BD59-A6C34878D82A}">
                    <a16:rowId xmlns:a16="http://schemas.microsoft.com/office/drawing/2014/main" val="4219827488"/>
                  </a:ext>
                </a:extLst>
              </a:tr>
              <a:tr h="370840">
                <a:tc>
                  <a:txBody>
                    <a:bodyPr/>
                    <a:lstStyle/>
                    <a:p>
                      <a:r>
                        <a:rPr lang="en-US" dirty="0"/>
                        <a:t>claim</a:t>
                      </a:r>
                    </a:p>
                  </a:txBody>
                  <a:tcPr/>
                </a:tc>
                <a:tc>
                  <a:txBody>
                    <a:bodyPr/>
                    <a:lstStyle/>
                    <a:p>
                      <a:r>
                        <a:rPr lang="en-US" dirty="0"/>
                        <a:t>82.1%</a:t>
                      </a:r>
                    </a:p>
                  </a:txBody>
                  <a:tcPr/>
                </a:tc>
                <a:extLst>
                  <a:ext uri="{0D108BD9-81ED-4DB2-BD59-A6C34878D82A}">
                    <a16:rowId xmlns:a16="http://schemas.microsoft.com/office/drawing/2014/main" val="146321945"/>
                  </a:ext>
                </a:extLst>
              </a:tr>
              <a:tr h="370840">
                <a:tc>
                  <a:txBody>
                    <a:bodyPr/>
                    <a:lstStyle/>
                    <a:p>
                      <a:r>
                        <a:rPr lang="en-US" dirty="0"/>
                        <a:t>FREE</a:t>
                      </a:r>
                    </a:p>
                  </a:txBody>
                  <a:tcPr/>
                </a:tc>
                <a:tc>
                  <a:txBody>
                    <a:bodyPr/>
                    <a:lstStyle/>
                    <a:p>
                      <a:r>
                        <a:rPr lang="en-US" dirty="0"/>
                        <a:t>86.5%</a:t>
                      </a:r>
                    </a:p>
                  </a:txBody>
                  <a:tcPr/>
                </a:tc>
                <a:extLst>
                  <a:ext uri="{0D108BD9-81ED-4DB2-BD59-A6C34878D82A}">
                    <a16:rowId xmlns:a16="http://schemas.microsoft.com/office/drawing/2014/main" val="4038215358"/>
                  </a:ext>
                </a:extLst>
              </a:tr>
              <a:tr h="370840">
                <a:tc>
                  <a:txBody>
                    <a:bodyPr/>
                    <a:lstStyle/>
                    <a:p>
                      <a:r>
                        <a:rPr lang="en-US" dirty="0"/>
                        <a:t>or</a:t>
                      </a:r>
                    </a:p>
                  </a:txBody>
                  <a:tcPr/>
                </a:tc>
                <a:tc>
                  <a:txBody>
                    <a:bodyPr/>
                    <a:lstStyle/>
                    <a:p>
                      <a:r>
                        <a:rPr lang="en-US" dirty="0"/>
                        <a:t>87.8%</a:t>
                      </a:r>
                    </a:p>
                  </a:txBody>
                  <a:tcPr/>
                </a:tc>
                <a:extLst>
                  <a:ext uri="{0D108BD9-81ED-4DB2-BD59-A6C34878D82A}">
                    <a16:rowId xmlns:a16="http://schemas.microsoft.com/office/drawing/2014/main" val="2985254044"/>
                  </a:ext>
                </a:extLst>
              </a:tr>
              <a:tr h="370840">
                <a:tc>
                  <a:txBody>
                    <a:bodyPr/>
                    <a:lstStyle/>
                    <a:p>
                      <a:r>
                        <a:rPr lang="en-US" dirty="0"/>
                        <a:t>to</a:t>
                      </a:r>
                    </a:p>
                  </a:txBody>
                  <a:tcPr/>
                </a:tc>
                <a:tc>
                  <a:txBody>
                    <a:bodyPr/>
                    <a:lstStyle/>
                    <a:p>
                      <a:r>
                        <a:rPr lang="en-US" dirty="0"/>
                        <a:t>89.8%</a:t>
                      </a:r>
                    </a:p>
                  </a:txBody>
                  <a:tcPr/>
                </a:tc>
                <a:extLst>
                  <a:ext uri="{0D108BD9-81ED-4DB2-BD59-A6C34878D82A}">
                    <a16:rowId xmlns:a16="http://schemas.microsoft.com/office/drawing/2014/main" val="56893557"/>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566176811"/>
                  </a:ext>
                </a:extLst>
              </a:tr>
            </a:tbl>
          </a:graphicData>
        </a:graphic>
      </p:graphicFrame>
    </p:spTree>
    <p:extLst>
      <p:ext uri="{BB962C8B-B14F-4D97-AF65-F5344CB8AC3E}">
        <p14:creationId xmlns:p14="http://schemas.microsoft.com/office/powerpoint/2010/main" val="362097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7262E-DD1F-4133-B1C8-C85D97C5A5E7}"/>
              </a:ext>
            </a:extLst>
          </p:cNvPr>
          <p:cNvSpPr>
            <a:spLocks noGrp="1"/>
          </p:cNvSpPr>
          <p:nvPr>
            <p:ph type="title"/>
          </p:nvPr>
        </p:nvSpPr>
        <p:spPr/>
        <p:txBody>
          <a:bodyPr/>
          <a:lstStyle/>
          <a:p>
            <a:r>
              <a:rPr lang="en-US" dirty="0"/>
              <a:t>Important note about feature selection</a:t>
            </a:r>
          </a:p>
        </p:txBody>
      </p:sp>
      <p:sp>
        <p:nvSpPr>
          <p:cNvPr id="3" name="Content Placeholder 2">
            <a:extLst>
              <a:ext uri="{FF2B5EF4-FFF2-40B4-BE49-F238E27FC236}">
                <a16:creationId xmlns:a16="http://schemas.microsoft.com/office/drawing/2014/main" id="{26BE8131-AD30-4BE3-8A55-9BF10CC30537}"/>
              </a:ext>
            </a:extLst>
          </p:cNvPr>
          <p:cNvSpPr>
            <a:spLocks noGrp="1"/>
          </p:cNvSpPr>
          <p:nvPr>
            <p:ph idx="1"/>
          </p:nvPr>
        </p:nvSpPr>
        <p:spPr/>
        <p:txBody>
          <a:bodyPr/>
          <a:lstStyle/>
          <a:p>
            <a:r>
              <a:rPr lang="en-US" dirty="0"/>
              <a:t>Do not use validation (or test) data when doing feature selection</a:t>
            </a:r>
          </a:p>
          <a:p>
            <a:endParaRPr lang="en-US" dirty="0"/>
          </a:p>
          <a:p>
            <a:r>
              <a:rPr lang="en-US" dirty="0"/>
              <a:t>Use train data only to select features</a:t>
            </a:r>
          </a:p>
          <a:p>
            <a:endParaRPr lang="en-US" dirty="0"/>
          </a:p>
          <a:p>
            <a:r>
              <a:rPr lang="en-US" dirty="0"/>
              <a:t>Then apply the selected features to the validation (or test) data</a:t>
            </a:r>
          </a:p>
        </p:txBody>
      </p:sp>
    </p:spTree>
    <p:extLst>
      <p:ext uri="{BB962C8B-B14F-4D97-AF65-F5344CB8AC3E}">
        <p14:creationId xmlns:p14="http://schemas.microsoft.com/office/powerpoint/2010/main" val="2883248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EA1E6-6C8C-F366-AC5B-63D2B2A8A5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FCA5F1-11C0-D383-D778-FFEDBFD43C65}"/>
              </a:ext>
            </a:extLst>
          </p:cNvPr>
          <p:cNvSpPr>
            <a:spLocks noGrp="1"/>
          </p:cNvSpPr>
          <p:nvPr>
            <p:ph type="title"/>
          </p:nvPr>
        </p:nvSpPr>
        <p:spPr/>
        <p:txBody>
          <a:bodyPr/>
          <a:lstStyle/>
          <a:p>
            <a:endParaRPr lang="en-IT"/>
          </a:p>
        </p:txBody>
      </p:sp>
      <p:pic>
        <p:nvPicPr>
          <p:cNvPr id="5" name="Content Placeholder 4">
            <a:extLst>
              <a:ext uri="{FF2B5EF4-FFF2-40B4-BE49-F238E27FC236}">
                <a16:creationId xmlns:a16="http://schemas.microsoft.com/office/drawing/2014/main" id="{8349B7A7-CE44-94F4-0123-2C4085933CD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14521" b="8097"/>
          <a:stretch/>
        </p:blipFill>
        <p:spPr>
          <a:xfrm>
            <a:off x="622299" y="365125"/>
            <a:ext cx="9093201" cy="6283325"/>
          </a:xfrm>
        </p:spPr>
      </p:pic>
      <p:sp>
        <p:nvSpPr>
          <p:cNvPr id="3" name="Rectangle 2">
            <a:extLst>
              <a:ext uri="{FF2B5EF4-FFF2-40B4-BE49-F238E27FC236}">
                <a16:creationId xmlns:a16="http://schemas.microsoft.com/office/drawing/2014/main" id="{9953AB04-47A2-E9F6-240D-D1C15400FECF}"/>
              </a:ext>
            </a:extLst>
          </p:cNvPr>
          <p:cNvSpPr/>
          <p:nvPr/>
        </p:nvSpPr>
        <p:spPr>
          <a:xfrm>
            <a:off x="1887794" y="1533832"/>
            <a:ext cx="2713703"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4" name="Rectangle 3">
            <a:extLst>
              <a:ext uri="{FF2B5EF4-FFF2-40B4-BE49-F238E27FC236}">
                <a16:creationId xmlns:a16="http://schemas.microsoft.com/office/drawing/2014/main" id="{B5BF7FF8-93CB-7A69-F5F8-C4234575C24D}"/>
              </a:ext>
            </a:extLst>
          </p:cNvPr>
          <p:cNvSpPr/>
          <p:nvPr/>
        </p:nvSpPr>
        <p:spPr>
          <a:xfrm>
            <a:off x="4601497" y="1533831"/>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6" name="Rectangle 5">
            <a:extLst>
              <a:ext uri="{FF2B5EF4-FFF2-40B4-BE49-F238E27FC236}">
                <a16:creationId xmlns:a16="http://schemas.microsoft.com/office/drawing/2014/main" id="{8D60B50F-6327-9AD1-91EB-2A640DB2AFD4}"/>
              </a:ext>
            </a:extLst>
          </p:cNvPr>
          <p:cNvSpPr/>
          <p:nvPr/>
        </p:nvSpPr>
        <p:spPr>
          <a:xfrm>
            <a:off x="7199731" y="1533831"/>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7" name="Rectangle 6">
            <a:extLst>
              <a:ext uri="{FF2B5EF4-FFF2-40B4-BE49-F238E27FC236}">
                <a16:creationId xmlns:a16="http://schemas.microsoft.com/office/drawing/2014/main" id="{C4C4121C-ADD9-22A1-3046-11A7D9B9091A}"/>
              </a:ext>
            </a:extLst>
          </p:cNvPr>
          <p:cNvSpPr/>
          <p:nvPr/>
        </p:nvSpPr>
        <p:spPr>
          <a:xfrm>
            <a:off x="7199731" y="4901499"/>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8" name="Rectangle 7">
            <a:extLst>
              <a:ext uri="{FF2B5EF4-FFF2-40B4-BE49-F238E27FC236}">
                <a16:creationId xmlns:a16="http://schemas.microsoft.com/office/drawing/2014/main" id="{2917B1B9-47D3-4376-2C9B-13272A86708D}"/>
              </a:ext>
            </a:extLst>
          </p:cNvPr>
          <p:cNvSpPr/>
          <p:nvPr/>
        </p:nvSpPr>
        <p:spPr>
          <a:xfrm>
            <a:off x="2003263" y="4934953"/>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9" name="Rectangle 8">
            <a:extLst>
              <a:ext uri="{FF2B5EF4-FFF2-40B4-BE49-F238E27FC236}">
                <a16:creationId xmlns:a16="http://schemas.microsoft.com/office/drawing/2014/main" id="{C50570B3-FE5B-67A0-C6BC-F9A2BEAB5EB6}"/>
              </a:ext>
            </a:extLst>
          </p:cNvPr>
          <p:cNvSpPr/>
          <p:nvPr/>
        </p:nvSpPr>
        <p:spPr>
          <a:xfrm>
            <a:off x="4601497" y="4923801"/>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1912454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50CA1-39FB-FAC5-89D9-B22D8CEF847E}"/>
              </a:ext>
            </a:extLst>
          </p:cNvPr>
          <p:cNvSpPr>
            <a:spLocks noGrp="1"/>
          </p:cNvSpPr>
          <p:nvPr>
            <p:ph type="title"/>
          </p:nvPr>
        </p:nvSpPr>
        <p:spPr/>
        <p:txBody>
          <a:bodyPr/>
          <a:lstStyle/>
          <a:p>
            <a:r>
              <a:rPr lang="en-IT" dirty="0"/>
              <a:t>More Advanced Feature Selection: Importance Ranking</a:t>
            </a:r>
          </a:p>
        </p:txBody>
      </p:sp>
      <p:sp>
        <p:nvSpPr>
          <p:cNvPr id="3" name="Content Placeholder 2">
            <a:extLst>
              <a:ext uri="{FF2B5EF4-FFF2-40B4-BE49-F238E27FC236}">
                <a16:creationId xmlns:a16="http://schemas.microsoft.com/office/drawing/2014/main" id="{A9841A58-FE7B-6AC1-89EB-47AC7F745C22}"/>
              </a:ext>
            </a:extLst>
          </p:cNvPr>
          <p:cNvSpPr>
            <a:spLocks noGrp="1"/>
          </p:cNvSpPr>
          <p:nvPr>
            <p:ph idx="1"/>
          </p:nvPr>
        </p:nvSpPr>
        <p:spPr/>
        <p:txBody>
          <a:bodyPr/>
          <a:lstStyle/>
          <a:p>
            <a:endParaRPr lang="en-IT"/>
          </a:p>
        </p:txBody>
      </p:sp>
    </p:spTree>
    <p:extLst>
      <p:ext uri="{BB962C8B-B14F-4D97-AF65-F5344CB8AC3E}">
        <p14:creationId xmlns:p14="http://schemas.microsoft.com/office/powerpoint/2010/main" val="1598548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7C2A706D-DAFC-2264-0BCE-B4A5EC186A60}"/>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endParaRPr lang="es-ES" altLang="en-IT">
              <a:solidFill>
                <a:schemeClr val="bg2"/>
              </a:solidFill>
              <a:ea typeface="ＭＳ Ｐゴシック" panose="020B0600070205080204" pitchFamily="34" charset="-128"/>
            </a:endParaRPr>
          </a:p>
        </p:txBody>
      </p:sp>
      <p:sp>
        <p:nvSpPr>
          <p:cNvPr id="5123" name="Rectangle 3">
            <a:extLst>
              <a:ext uri="{FF2B5EF4-FFF2-40B4-BE49-F238E27FC236}">
                <a16:creationId xmlns:a16="http://schemas.microsoft.com/office/drawing/2014/main" id="{225E7399-25FB-E3D6-C7B4-D88FA6787B90}"/>
              </a:ext>
            </a:extLst>
          </p:cNvPr>
          <p:cNvSpPr>
            <a:spLocks noGrp="1" noChangeArrowheads="1"/>
          </p:cNvSpPr>
          <p:nvPr>
            <p:ph idx="1"/>
          </p:nvPr>
        </p:nvSpPr>
        <p:spPr/>
        <p:txBody>
          <a:bodyPr/>
          <a:lstStyle/>
          <a:p>
            <a:pPr marL="514350" indent="-514350" algn="just">
              <a:buFont typeface="+mj-lt"/>
              <a:buAutoNum type="arabicPeriod"/>
              <a:defRPr/>
            </a:pPr>
            <a:r>
              <a:rPr lang="es-ES" dirty="0" err="1"/>
              <a:t>searching</a:t>
            </a:r>
            <a:r>
              <a:rPr lang="es-ES" dirty="0"/>
              <a:t> </a:t>
            </a:r>
            <a:r>
              <a:rPr lang="es-ES" dirty="0" err="1"/>
              <a:t>for</a:t>
            </a:r>
            <a:r>
              <a:rPr lang="es-ES" dirty="0"/>
              <a:t> </a:t>
            </a:r>
            <a:r>
              <a:rPr lang="es-ES" dirty="0" err="1"/>
              <a:t>the</a:t>
            </a:r>
            <a:r>
              <a:rPr lang="es-ES" dirty="0"/>
              <a:t> </a:t>
            </a:r>
            <a:r>
              <a:rPr lang="es-ES" dirty="0" err="1"/>
              <a:t>best</a:t>
            </a:r>
            <a:r>
              <a:rPr lang="es-ES" dirty="0"/>
              <a:t> </a:t>
            </a:r>
            <a:r>
              <a:rPr lang="es-ES" dirty="0" err="1"/>
              <a:t>subset</a:t>
            </a:r>
            <a:r>
              <a:rPr lang="es-ES" dirty="0"/>
              <a:t> of </a:t>
            </a:r>
            <a:r>
              <a:rPr lang="es-ES" dirty="0" err="1"/>
              <a:t>features</a:t>
            </a:r>
            <a:r>
              <a:rPr lang="es-ES" dirty="0"/>
              <a:t>.</a:t>
            </a:r>
          </a:p>
          <a:p>
            <a:pPr marL="514350" indent="-514350" algn="just">
              <a:buFont typeface="+mj-lt"/>
              <a:buAutoNum type="arabicPeriod"/>
              <a:defRPr/>
            </a:pPr>
            <a:endParaRPr lang="es-ES" dirty="0"/>
          </a:p>
          <a:p>
            <a:pPr marL="514350" indent="-514350" algn="just">
              <a:buFont typeface="+mj-lt"/>
              <a:buAutoNum type="arabicPeriod"/>
              <a:defRPr/>
            </a:pPr>
            <a:r>
              <a:rPr lang="es-ES" dirty="0" err="1"/>
              <a:t>criteria</a:t>
            </a:r>
            <a:r>
              <a:rPr lang="es-ES" dirty="0"/>
              <a:t> </a:t>
            </a:r>
            <a:r>
              <a:rPr lang="es-ES" dirty="0" err="1"/>
              <a:t>for</a:t>
            </a:r>
            <a:r>
              <a:rPr lang="es-ES" dirty="0"/>
              <a:t> </a:t>
            </a:r>
            <a:r>
              <a:rPr lang="es-ES" dirty="0" err="1"/>
              <a:t>evaluating</a:t>
            </a:r>
            <a:r>
              <a:rPr lang="es-ES" dirty="0"/>
              <a:t> </a:t>
            </a:r>
            <a:r>
              <a:rPr lang="es-ES" dirty="0" err="1"/>
              <a:t>different</a:t>
            </a:r>
            <a:r>
              <a:rPr lang="es-ES" dirty="0"/>
              <a:t> </a:t>
            </a:r>
            <a:r>
              <a:rPr lang="es-ES" dirty="0" err="1"/>
              <a:t>subsets</a:t>
            </a:r>
            <a:r>
              <a:rPr lang="es-ES" dirty="0"/>
              <a:t>.</a:t>
            </a:r>
          </a:p>
          <a:p>
            <a:pPr marL="514350" indent="-514350" algn="just">
              <a:buFont typeface="+mj-lt"/>
              <a:buAutoNum type="arabicPeriod"/>
              <a:defRPr/>
            </a:pPr>
            <a:endParaRPr lang="es-ES" dirty="0"/>
          </a:p>
          <a:p>
            <a:pPr marL="514350" indent="-514350" algn="just">
              <a:buFont typeface="+mj-lt"/>
              <a:buAutoNum type="arabicPeriod"/>
              <a:defRPr/>
            </a:pPr>
            <a:r>
              <a:rPr lang="es-ES" dirty="0" err="1"/>
              <a:t>principle</a:t>
            </a:r>
            <a:r>
              <a:rPr lang="es-ES" dirty="0"/>
              <a:t> </a:t>
            </a:r>
            <a:r>
              <a:rPr lang="es-ES" dirty="0" err="1"/>
              <a:t>for</a:t>
            </a:r>
            <a:r>
              <a:rPr lang="es-ES" dirty="0"/>
              <a:t> </a:t>
            </a:r>
            <a:r>
              <a:rPr lang="es-ES" dirty="0" err="1"/>
              <a:t>selecting</a:t>
            </a:r>
            <a:r>
              <a:rPr lang="es-ES" dirty="0"/>
              <a:t>, </a:t>
            </a:r>
            <a:r>
              <a:rPr lang="es-ES" dirty="0" err="1"/>
              <a:t>adding</a:t>
            </a:r>
            <a:r>
              <a:rPr lang="es-ES" dirty="0"/>
              <a:t>, </a:t>
            </a:r>
            <a:r>
              <a:rPr lang="es-ES" dirty="0" err="1"/>
              <a:t>removing</a:t>
            </a:r>
            <a:r>
              <a:rPr lang="es-ES" dirty="0"/>
              <a:t> </a:t>
            </a:r>
            <a:r>
              <a:rPr lang="es-ES" dirty="0" err="1"/>
              <a:t>or</a:t>
            </a:r>
            <a:r>
              <a:rPr lang="es-ES" dirty="0"/>
              <a:t> </a:t>
            </a:r>
            <a:r>
              <a:rPr lang="es-ES" dirty="0" err="1"/>
              <a:t>changing</a:t>
            </a:r>
            <a:r>
              <a:rPr lang="es-ES" dirty="0"/>
              <a:t> new </a:t>
            </a:r>
            <a:r>
              <a:rPr lang="es-ES" dirty="0" err="1"/>
              <a:t>features</a:t>
            </a:r>
            <a:r>
              <a:rPr lang="es-ES" dirty="0"/>
              <a:t> </a:t>
            </a:r>
            <a:r>
              <a:rPr lang="es-ES" dirty="0" err="1"/>
              <a:t>during</a:t>
            </a:r>
            <a:r>
              <a:rPr lang="es-ES" dirty="0"/>
              <a:t> </a:t>
            </a:r>
            <a:r>
              <a:rPr lang="es-ES" dirty="0" err="1"/>
              <a:t>the</a:t>
            </a:r>
            <a:r>
              <a:rPr lang="es-ES" dirty="0"/>
              <a:t> </a:t>
            </a:r>
            <a:r>
              <a:rPr lang="es-ES" dirty="0" err="1"/>
              <a:t>search</a:t>
            </a:r>
            <a:r>
              <a:rPr lang="es-ES" dirty="0"/>
              <a:t>.</a:t>
            </a:r>
          </a:p>
          <a:p>
            <a:pPr marL="0" indent="0" algn="just">
              <a:buNone/>
              <a:defRPr/>
            </a:pPr>
            <a:endParaRPr 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B743F5DB-AF43-AC1C-4389-E973BEE3D179}"/>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Search of a Subset of Features</a:t>
            </a:r>
            <a:endParaRPr lang="es-ES" altLang="en-IT">
              <a:solidFill>
                <a:schemeClr val="bg2"/>
              </a:solidFill>
              <a:ea typeface="ＭＳ Ｐゴシック" panose="020B0600070205080204" pitchFamily="34" charset="-128"/>
            </a:endParaRPr>
          </a:p>
        </p:txBody>
      </p:sp>
      <p:sp>
        <p:nvSpPr>
          <p:cNvPr id="21506" name="Rectangle 3">
            <a:extLst>
              <a:ext uri="{FF2B5EF4-FFF2-40B4-BE49-F238E27FC236}">
                <a16:creationId xmlns:a16="http://schemas.microsoft.com/office/drawing/2014/main" id="{C68FEF5D-EC11-0731-14CD-0E04764DB5C2}"/>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FS can be considered as a search problem, where each state of the search space corresponds to a concrete subset of features selected. </a:t>
            </a:r>
          </a:p>
          <a:p>
            <a:pPr algn="just" eaLnBrk="1" hangingPunct="1"/>
            <a:r>
              <a:rPr lang="es-ES" altLang="en-IT">
                <a:solidFill>
                  <a:srgbClr val="000000"/>
                </a:solidFill>
                <a:ea typeface="ＭＳ Ｐゴシック" panose="020B0600070205080204" pitchFamily="34" charset="-128"/>
              </a:rPr>
              <a:t>The selection can be represented as a binary array, with each element corresponding to the value 1, if the feature is currently selected by the algorithm and 0, if it does not occur.</a:t>
            </a:r>
          </a:p>
          <a:p>
            <a:pPr algn="just" eaLnBrk="1" hangingPunct="1"/>
            <a:r>
              <a:rPr lang="es-ES" altLang="en-IT">
                <a:solidFill>
                  <a:srgbClr val="000000"/>
                </a:solidFill>
                <a:ea typeface="ＭＳ Ｐゴシック" panose="020B0600070205080204" pitchFamily="34" charset="-128"/>
              </a:rPr>
              <a:t>There should be a total of 2</a:t>
            </a:r>
            <a:r>
              <a:rPr lang="es-ES" altLang="en-IT" i="1" baseline="30000">
                <a:solidFill>
                  <a:srgbClr val="000000"/>
                </a:solidFill>
                <a:ea typeface="ＭＳ Ｐゴシック" panose="020B0600070205080204" pitchFamily="34" charset="-128"/>
              </a:rPr>
              <a:t>M</a:t>
            </a:r>
            <a:r>
              <a:rPr lang="es-ES" altLang="en-IT">
                <a:solidFill>
                  <a:srgbClr val="000000"/>
                </a:solidFill>
                <a:ea typeface="ＭＳ Ｐゴシック" panose="020B0600070205080204" pitchFamily="34" charset="-128"/>
              </a:rPr>
              <a:t> subsets where </a:t>
            </a:r>
            <a:r>
              <a:rPr lang="es-ES" altLang="en-IT" i="1">
                <a:solidFill>
                  <a:srgbClr val="000000"/>
                </a:solidFill>
                <a:ea typeface="ＭＳ Ｐゴシック" panose="020B0600070205080204" pitchFamily="34" charset="-128"/>
              </a:rPr>
              <a:t>M</a:t>
            </a:r>
            <a:r>
              <a:rPr lang="es-ES" altLang="en-IT">
                <a:solidFill>
                  <a:srgbClr val="000000"/>
                </a:solidFill>
                <a:ea typeface="ＭＳ Ｐゴシック" panose="020B0600070205080204" pitchFamily="34" charset="-128"/>
              </a:rPr>
              <a:t> is the number of features of a data set.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5F54B247-57F4-ABDB-A1AE-D323EE1DD818}"/>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Search of a Subset of Features</a:t>
            </a:r>
            <a:endParaRPr lang="es-ES" altLang="en-IT">
              <a:solidFill>
                <a:schemeClr val="bg2"/>
              </a:solidFill>
              <a:ea typeface="ＭＳ Ｐゴシック" panose="020B0600070205080204" pitchFamily="34" charset="-128"/>
            </a:endParaRPr>
          </a:p>
        </p:txBody>
      </p:sp>
      <p:pic>
        <p:nvPicPr>
          <p:cNvPr id="22530" name="Imagen 2">
            <a:extLst>
              <a:ext uri="{FF2B5EF4-FFF2-40B4-BE49-F238E27FC236}">
                <a16:creationId xmlns:a16="http://schemas.microsoft.com/office/drawing/2014/main" id="{C046FCFB-9732-9B1A-4832-60F356A99C6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51313" y="1570038"/>
            <a:ext cx="6310312" cy="528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1" name="CuadroTexto 3">
            <a:extLst>
              <a:ext uri="{FF2B5EF4-FFF2-40B4-BE49-F238E27FC236}">
                <a16:creationId xmlns:a16="http://schemas.microsoft.com/office/drawing/2014/main" id="{F6E8E101-22C5-D713-3CBD-96B13441DA2F}"/>
              </a:ext>
            </a:extLst>
          </p:cNvPr>
          <p:cNvSpPr txBox="1">
            <a:spLocks noChangeArrowheads="1"/>
          </p:cNvSpPr>
          <p:nvPr/>
        </p:nvSpPr>
        <p:spPr bwMode="auto">
          <a:xfrm>
            <a:off x="1847850" y="2205039"/>
            <a:ext cx="21605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s-ES" altLang="en-IT" sz="2800"/>
              <a:t>Search</a:t>
            </a:r>
          </a:p>
          <a:p>
            <a:pPr eaLnBrk="1" hangingPunct="1"/>
            <a:r>
              <a:rPr lang="es-ES" altLang="en-IT" sz="2800"/>
              <a:t>Space: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E2BAF488-AA80-77D7-77AD-D857D39864EC}"/>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Search of a Subset of Features</a:t>
            </a:r>
            <a:endParaRPr lang="es-ES" altLang="en-IT">
              <a:solidFill>
                <a:schemeClr val="bg2"/>
              </a:solidFill>
              <a:ea typeface="ＭＳ Ｐゴシック" panose="020B0600070205080204" pitchFamily="34" charset="-128"/>
            </a:endParaRPr>
          </a:p>
        </p:txBody>
      </p:sp>
      <p:sp>
        <p:nvSpPr>
          <p:cNvPr id="23554" name="Rectangle 3">
            <a:extLst>
              <a:ext uri="{FF2B5EF4-FFF2-40B4-BE49-F238E27FC236}">
                <a16:creationId xmlns:a16="http://schemas.microsoft.com/office/drawing/2014/main" id="{A105BC47-61C4-79E4-E631-07B8A1C818EA}"/>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Search Directions:</a:t>
            </a:r>
          </a:p>
          <a:p>
            <a:pPr lvl="1" algn="just" eaLnBrk="1" hangingPunct="1"/>
            <a:r>
              <a:rPr lang="es-ES" altLang="en-IT" sz="2000" b="1">
                <a:ea typeface="ＭＳ Ｐゴシック" panose="020B0600070205080204" pitchFamily="34" charset="-128"/>
              </a:rPr>
              <a:t>Sequential Forward Generation (SFG): </a:t>
            </a:r>
            <a:r>
              <a:rPr lang="es-ES" altLang="en-IT" sz="2000">
                <a:ea typeface="ＭＳ Ｐゴシック" panose="020B0600070205080204" pitchFamily="34" charset="-128"/>
              </a:rPr>
              <a:t>It starts with an empty set of features S. As the search starts, features are added into S according to some criterion that distinguish the best feature from the others. S grows until it reaches a full set of original features. The stopping criteria can be a threshold for the number of relevant features m or simply the generation of all possible subsets in brute force mode.</a:t>
            </a:r>
          </a:p>
          <a:p>
            <a:pPr lvl="1" algn="just" eaLnBrk="1" hangingPunct="1"/>
            <a:endParaRPr lang="es-ES" altLang="en-IT" sz="2000">
              <a:ea typeface="ＭＳ Ｐゴシック" panose="020B0600070205080204" pitchFamily="34" charset="-128"/>
            </a:endParaRPr>
          </a:p>
          <a:p>
            <a:pPr lvl="1" algn="just" eaLnBrk="1" hangingPunct="1"/>
            <a:r>
              <a:rPr lang="es-ES" altLang="en-IT" sz="2000" b="1">
                <a:ea typeface="ＭＳ Ｐゴシック" panose="020B0600070205080204" pitchFamily="34" charset="-128"/>
              </a:rPr>
              <a:t>Sequential Backward Generation (SBG): </a:t>
            </a:r>
            <a:r>
              <a:rPr lang="es-ES" altLang="en-IT" sz="2000">
                <a:ea typeface="ＭＳ Ｐゴシック" panose="020B0600070205080204" pitchFamily="34" charset="-128"/>
              </a:rPr>
              <a:t>It starts with a full set of features and,iteratively, they are removed one at a time. Here, the criterion must point out the </a:t>
            </a:r>
            <a:r>
              <a:rPr lang="es-ES" altLang="en-IT" sz="2000">
                <a:solidFill>
                  <a:srgbClr val="000000"/>
                </a:solidFill>
                <a:ea typeface="ＭＳ Ｐゴシック" panose="020B0600070205080204" pitchFamily="34" charset="-128"/>
              </a:rPr>
              <a:t>wor</a:t>
            </a:r>
            <a:r>
              <a:rPr lang="es-ES" altLang="en-IT" sz="2000">
                <a:ea typeface="ＭＳ Ｐゴシック" panose="020B0600070205080204" pitchFamily="34" charset="-128"/>
              </a:rPr>
              <a:t>st or least important feature. By the end, the subset is only composed of a unique feature, which is considered to be the most informative of the whole set. As in the previous case, different stopping criteria can be used.</a:t>
            </a:r>
            <a:endParaRPr lang="es-ES" altLang="en-IT" sz="2000">
              <a:solidFill>
                <a:srgbClr val="000000"/>
              </a:solidFill>
              <a:ea typeface="ＭＳ Ｐゴシック" panose="020B0600070205080204" pitchFamily="34" charset="-128"/>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C141CC9E-D7A1-7DA7-F067-7BBE3A9318A4}"/>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Search of a Subset of Features</a:t>
            </a:r>
            <a:endParaRPr lang="es-ES" altLang="en-IT">
              <a:solidFill>
                <a:schemeClr val="bg2"/>
              </a:solidFill>
              <a:ea typeface="ＭＳ Ｐゴシック" panose="020B0600070205080204" pitchFamily="34" charset="-128"/>
            </a:endParaRPr>
          </a:p>
        </p:txBody>
      </p:sp>
      <p:sp>
        <p:nvSpPr>
          <p:cNvPr id="24578" name="Rectangle 3">
            <a:extLst>
              <a:ext uri="{FF2B5EF4-FFF2-40B4-BE49-F238E27FC236}">
                <a16:creationId xmlns:a16="http://schemas.microsoft.com/office/drawing/2014/main" id="{786DF58D-7D76-51F8-75FE-E7461CF656BE}"/>
              </a:ext>
            </a:extLst>
          </p:cNvPr>
          <p:cNvSpPr>
            <a:spLocks noGrp="1" noChangeArrowheads="1"/>
          </p:cNvSpPr>
          <p:nvPr>
            <p:ph idx="1"/>
          </p:nvPr>
        </p:nvSpPr>
        <p:spPr>
          <a:xfrm>
            <a:off x="1981200" y="1600200"/>
            <a:ext cx="8229600" cy="4781550"/>
          </a:xfrm>
        </p:spPr>
        <p:txBody>
          <a:bodyPr/>
          <a:lstStyle/>
          <a:p>
            <a:pPr algn="just" eaLnBrk="1" hangingPunct="1"/>
            <a:r>
              <a:rPr lang="es-ES" altLang="en-IT">
                <a:solidFill>
                  <a:srgbClr val="000000"/>
                </a:solidFill>
                <a:ea typeface="ＭＳ Ｐゴシック" panose="020B0600070205080204" pitchFamily="34" charset="-128"/>
              </a:rPr>
              <a:t>Search Directions:</a:t>
            </a:r>
          </a:p>
        </p:txBody>
      </p:sp>
      <p:pic>
        <p:nvPicPr>
          <p:cNvPr id="24579" name="Imagen 1">
            <a:extLst>
              <a:ext uri="{FF2B5EF4-FFF2-40B4-BE49-F238E27FC236}">
                <a16:creationId xmlns:a16="http://schemas.microsoft.com/office/drawing/2014/main" id="{78D77873-62AB-D6F8-982E-6962B3B5EA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44788"/>
            <a:ext cx="9144000" cy="306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FF5A2-7F7F-E090-F591-63FF1FFE4A76}"/>
              </a:ext>
            </a:extLst>
          </p:cNvPr>
          <p:cNvSpPr>
            <a:spLocks noGrp="1"/>
          </p:cNvSpPr>
          <p:nvPr>
            <p:ph type="title"/>
          </p:nvPr>
        </p:nvSpPr>
        <p:spPr/>
        <p:txBody>
          <a:bodyPr/>
          <a:lstStyle/>
          <a:p>
            <a:endParaRPr lang="en-IT"/>
          </a:p>
        </p:txBody>
      </p:sp>
      <p:pic>
        <p:nvPicPr>
          <p:cNvPr id="5" name="Content Placeholder 4">
            <a:extLst>
              <a:ext uri="{FF2B5EF4-FFF2-40B4-BE49-F238E27FC236}">
                <a16:creationId xmlns:a16="http://schemas.microsoft.com/office/drawing/2014/main" id="{64F00AAB-C8BF-8F5D-89AB-78331CAB8878}"/>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14521" b="8097"/>
          <a:stretch/>
        </p:blipFill>
        <p:spPr>
          <a:xfrm>
            <a:off x="622299" y="365125"/>
            <a:ext cx="9093201" cy="6283325"/>
          </a:xfrm>
        </p:spPr>
      </p:pic>
    </p:spTree>
    <p:extLst>
      <p:ext uri="{BB962C8B-B14F-4D97-AF65-F5344CB8AC3E}">
        <p14:creationId xmlns:p14="http://schemas.microsoft.com/office/powerpoint/2010/main" val="2658094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2FB9E3B2-9B4E-6B0A-2039-1C283C5FDACC}"/>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Search of a Subset of Features</a:t>
            </a:r>
            <a:endParaRPr lang="es-ES" altLang="en-IT">
              <a:solidFill>
                <a:schemeClr val="bg2"/>
              </a:solidFill>
              <a:ea typeface="ＭＳ Ｐゴシック" panose="020B0600070205080204" pitchFamily="34" charset="-128"/>
            </a:endParaRPr>
          </a:p>
        </p:txBody>
      </p:sp>
      <p:sp>
        <p:nvSpPr>
          <p:cNvPr id="25602" name="Rectangle 3">
            <a:extLst>
              <a:ext uri="{FF2B5EF4-FFF2-40B4-BE49-F238E27FC236}">
                <a16:creationId xmlns:a16="http://schemas.microsoft.com/office/drawing/2014/main" id="{CD7DA7E7-239B-9D05-0720-AF6FD6AC16A3}"/>
              </a:ext>
            </a:extLst>
          </p:cNvPr>
          <p:cNvSpPr>
            <a:spLocks noGrp="1" noChangeArrowheads="1"/>
          </p:cNvSpPr>
          <p:nvPr>
            <p:ph idx="1"/>
          </p:nvPr>
        </p:nvSpPr>
        <p:spPr>
          <a:xfrm>
            <a:off x="1981200" y="1600200"/>
            <a:ext cx="8229600" cy="4781550"/>
          </a:xfrm>
        </p:spPr>
        <p:txBody>
          <a:bodyPr/>
          <a:lstStyle/>
          <a:p>
            <a:pPr algn="just" eaLnBrk="1" hangingPunct="1"/>
            <a:r>
              <a:rPr lang="es-ES" altLang="en-IT">
                <a:solidFill>
                  <a:srgbClr val="000000"/>
                </a:solidFill>
                <a:ea typeface="ＭＳ Ｐゴシック" panose="020B0600070205080204" pitchFamily="34" charset="-128"/>
              </a:rPr>
              <a:t>Search Directions:</a:t>
            </a:r>
          </a:p>
        </p:txBody>
      </p:sp>
      <p:pic>
        <p:nvPicPr>
          <p:cNvPr id="25603" name="Imagen 1">
            <a:extLst>
              <a:ext uri="{FF2B5EF4-FFF2-40B4-BE49-F238E27FC236}">
                <a16:creationId xmlns:a16="http://schemas.microsoft.com/office/drawing/2014/main" id="{F513A8E1-A198-4F86-8507-AEA67A5331F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81301"/>
            <a:ext cx="9144000" cy="306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24C12C2-1EC3-E225-9C31-4263C00E31F4}"/>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Search of a Subset of Features</a:t>
            </a:r>
            <a:endParaRPr lang="es-ES" altLang="en-IT">
              <a:solidFill>
                <a:schemeClr val="bg2"/>
              </a:solidFill>
              <a:ea typeface="ＭＳ Ｐゴシック" panose="020B0600070205080204" pitchFamily="34" charset="-128"/>
            </a:endParaRPr>
          </a:p>
        </p:txBody>
      </p:sp>
      <p:sp>
        <p:nvSpPr>
          <p:cNvPr id="26626" name="Rectangle 3">
            <a:extLst>
              <a:ext uri="{FF2B5EF4-FFF2-40B4-BE49-F238E27FC236}">
                <a16:creationId xmlns:a16="http://schemas.microsoft.com/office/drawing/2014/main" id="{E97D49B2-96C9-6BA0-45DB-BABEF155BDE6}"/>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Search Directions:</a:t>
            </a:r>
          </a:p>
          <a:p>
            <a:pPr lvl="1" algn="just" eaLnBrk="1" hangingPunct="1"/>
            <a:r>
              <a:rPr lang="es-ES" altLang="en-IT" sz="2000" b="1">
                <a:ea typeface="ＭＳ Ｐゴシック" panose="020B0600070205080204" pitchFamily="34" charset="-128"/>
              </a:rPr>
              <a:t>Bidirectional Generation (BG): </a:t>
            </a:r>
            <a:r>
              <a:rPr lang="es-ES" altLang="en-IT" sz="2000">
                <a:ea typeface="ＭＳ Ｐゴシック" panose="020B0600070205080204" pitchFamily="34" charset="-128"/>
              </a:rPr>
              <a:t>Begins the search in both directions, performing SFG and SBG concurrently. They stop in two cases: (1) when one search finds the best subset comprised of m features before it reaches the exact middle, or (2) both searches achieve the middle of the search space. It takes advantage of both SFG and SBG.</a:t>
            </a:r>
          </a:p>
          <a:p>
            <a:pPr lvl="1" algn="just" eaLnBrk="1" hangingPunct="1"/>
            <a:endParaRPr lang="es-ES" altLang="en-IT" sz="2000">
              <a:ea typeface="ＭＳ Ｐゴシック" panose="020B0600070205080204" pitchFamily="34" charset="-128"/>
            </a:endParaRPr>
          </a:p>
          <a:p>
            <a:pPr lvl="1" algn="just" eaLnBrk="1" hangingPunct="1"/>
            <a:r>
              <a:rPr lang="es-ES" altLang="en-IT" sz="2000" b="1">
                <a:ea typeface="ＭＳ Ｐゴシック" panose="020B0600070205080204" pitchFamily="34" charset="-128"/>
              </a:rPr>
              <a:t>Random Generation (RG):</a:t>
            </a:r>
            <a:r>
              <a:rPr lang="es-ES" altLang="en-IT" sz="2000">
                <a:ea typeface="ＭＳ Ｐゴシック" panose="020B0600070205080204" pitchFamily="34" charset="-128"/>
              </a:rPr>
              <a:t> It starts the search in a random direction. The choice of adding or removing a features is a random decision. RGtries to avoid the stagnation into a local optima by not following a fixed way for subset generation. Unlike SFG or SBG, the size of the subset of features cannot be stipulated.</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DE280F97-D0CD-B8ED-14E0-78340751F0A1}"/>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Search of a Subset of Features</a:t>
            </a:r>
            <a:endParaRPr lang="es-ES" altLang="en-IT">
              <a:solidFill>
                <a:schemeClr val="bg2"/>
              </a:solidFill>
              <a:ea typeface="ＭＳ Ｐゴシック" panose="020B0600070205080204" pitchFamily="34" charset="-128"/>
            </a:endParaRPr>
          </a:p>
        </p:txBody>
      </p:sp>
      <p:sp>
        <p:nvSpPr>
          <p:cNvPr id="27650" name="Rectangle 3">
            <a:extLst>
              <a:ext uri="{FF2B5EF4-FFF2-40B4-BE49-F238E27FC236}">
                <a16:creationId xmlns:a16="http://schemas.microsoft.com/office/drawing/2014/main" id="{8808BA5C-ADC6-D279-7B67-4BB481960E81}"/>
              </a:ext>
            </a:extLst>
          </p:cNvPr>
          <p:cNvSpPr>
            <a:spLocks noGrp="1" noChangeArrowheads="1"/>
          </p:cNvSpPr>
          <p:nvPr>
            <p:ph idx="1"/>
          </p:nvPr>
        </p:nvSpPr>
        <p:spPr>
          <a:xfrm>
            <a:off x="1981200" y="1600200"/>
            <a:ext cx="8229600" cy="4781550"/>
          </a:xfrm>
        </p:spPr>
        <p:txBody>
          <a:bodyPr/>
          <a:lstStyle/>
          <a:p>
            <a:pPr algn="just" eaLnBrk="1" hangingPunct="1"/>
            <a:r>
              <a:rPr lang="es-ES" altLang="en-IT">
                <a:solidFill>
                  <a:srgbClr val="000000"/>
                </a:solidFill>
                <a:ea typeface="ＭＳ Ｐゴシック" panose="020B0600070205080204" pitchFamily="34" charset="-128"/>
              </a:rPr>
              <a:t>Search Directions:</a:t>
            </a:r>
          </a:p>
        </p:txBody>
      </p:sp>
      <p:pic>
        <p:nvPicPr>
          <p:cNvPr id="27651" name="Imagen 2">
            <a:extLst>
              <a:ext uri="{FF2B5EF4-FFF2-40B4-BE49-F238E27FC236}">
                <a16:creationId xmlns:a16="http://schemas.microsoft.com/office/drawing/2014/main" id="{F58C31E4-5383-8883-491C-7B0F11A374F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20938"/>
            <a:ext cx="9144000" cy="404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418B2D6F-E442-379A-95F3-48151CCE8EC6}"/>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Search of a Subset of Features</a:t>
            </a:r>
            <a:endParaRPr lang="es-ES" altLang="en-IT">
              <a:solidFill>
                <a:schemeClr val="bg2"/>
              </a:solidFill>
              <a:ea typeface="ＭＳ Ｐゴシック" panose="020B0600070205080204" pitchFamily="34" charset="-128"/>
            </a:endParaRPr>
          </a:p>
        </p:txBody>
      </p:sp>
      <p:sp>
        <p:nvSpPr>
          <p:cNvPr id="28674" name="Rectangle 3">
            <a:extLst>
              <a:ext uri="{FF2B5EF4-FFF2-40B4-BE49-F238E27FC236}">
                <a16:creationId xmlns:a16="http://schemas.microsoft.com/office/drawing/2014/main" id="{7EC62791-0EC5-ED7A-9808-1C3D1D6F0FC7}"/>
              </a:ext>
            </a:extLst>
          </p:cNvPr>
          <p:cNvSpPr>
            <a:spLocks noGrp="1" noChangeArrowheads="1"/>
          </p:cNvSpPr>
          <p:nvPr>
            <p:ph idx="1"/>
          </p:nvPr>
        </p:nvSpPr>
        <p:spPr>
          <a:xfrm>
            <a:off x="1981200" y="1600200"/>
            <a:ext cx="8229600" cy="4781550"/>
          </a:xfrm>
        </p:spPr>
        <p:txBody>
          <a:bodyPr/>
          <a:lstStyle/>
          <a:p>
            <a:pPr algn="just" eaLnBrk="1" hangingPunct="1"/>
            <a:r>
              <a:rPr lang="es-ES" altLang="en-IT">
                <a:solidFill>
                  <a:srgbClr val="000000"/>
                </a:solidFill>
                <a:ea typeface="ＭＳ Ｐゴシック" panose="020B0600070205080204" pitchFamily="34" charset="-128"/>
              </a:rPr>
              <a:t>Search Directions:</a:t>
            </a:r>
          </a:p>
        </p:txBody>
      </p:sp>
      <p:pic>
        <p:nvPicPr>
          <p:cNvPr id="28675" name="Imagen 2">
            <a:extLst>
              <a:ext uri="{FF2B5EF4-FFF2-40B4-BE49-F238E27FC236}">
                <a16:creationId xmlns:a16="http://schemas.microsoft.com/office/drawing/2014/main" id="{FCC0FBA8-BFA5-D43D-D523-94A884A91F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492375"/>
            <a:ext cx="91440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28770980-C49D-B300-A15F-197F59F6D115}"/>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Search of a Subset of Features</a:t>
            </a:r>
            <a:endParaRPr lang="es-ES" altLang="en-IT">
              <a:solidFill>
                <a:schemeClr val="bg2"/>
              </a:solidFill>
              <a:ea typeface="ＭＳ Ｐゴシック" panose="020B0600070205080204" pitchFamily="34" charset="-128"/>
            </a:endParaRPr>
          </a:p>
        </p:txBody>
      </p:sp>
      <p:sp>
        <p:nvSpPr>
          <p:cNvPr id="29698" name="Rectangle 3">
            <a:extLst>
              <a:ext uri="{FF2B5EF4-FFF2-40B4-BE49-F238E27FC236}">
                <a16:creationId xmlns:a16="http://schemas.microsoft.com/office/drawing/2014/main" id="{E80412CA-EDB3-AC47-3E4E-BBCCF2E6E914}"/>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Search Strategies:</a:t>
            </a:r>
          </a:p>
          <a:p>
            <a:pPr lvl="1" algn="just" eaLnBrk="1" hangingPunct="1"/>
            <a:r>
              <a:rPr lang="es-ES" altLang="en-IT" sz="2000" b="1">
                <a:ea typeface="ＭＳ Ｐゴシック" panose="020B0600070205080204" pitchFamily="34" charset="-128"/>
              </a:rPr>
              <a:t>Exhaustive Search: </a:t>
            </a:r>
            <a:r>
              <a:rPr lang="es-ES" altLang="en-IT" sz="2000">
                <a:ea typeface="ＭＳ Ｐゴシック" panose="020B0600070205080204" pitchFamily="34" charset="-128"/>
              </a:rPr>
              <a:t>It corresponds to explore all possible subsets to find the optimal ones. As we said before, the space complexity is  </a:t>
            </a:r>
            <a:r>
              <a:rPr lang="es-ES" altLang="en-IT" sz="2000" i="1">
                <a:ea typeface="ＭＳ Ｐゴシック" panose="020B0600070205080204" pitchFamily="34" charset="-128"/>
              </a:rPr>
              <a:t>O</a:t>
            </a:r>
            <a:r>
              <a:rPr lang="es-ES" altLang="en-IT" sz="2000" b="1" i="1">
                <a:ea typeface="ＭＳ Ｐゴシック" panose="020B0600070205080204" pitchFamily="34" charset="-128"/>
              </a:rPr>
              <a:t>(</a:t>
            </a:r>
            <a:r>
              <a:rPr lang="es-ES" altLang="en-IT" sz="2000" i="1">
                <a:ea typeface="ＭＳ Ｐゴシック" panose="020B0600070205080204" pitchFamily="34" charset="-128"/>
              </a:rPr>
              <a:t>2</a:t>
            </a:r>
            <a:r>
              <a:rPr lang="es-ES" altLang="en-IT" sz="2000" i="1" baseline="30000">
                <a:ea typeface="ＭＳ Ｐゴシック" panose="020B0600070205080204" pitchFamily="34" charset="-128"/>
              </a:rPr>
              <a:t>M</a:t>
            </a:r>
            <a:r>
              <a:rPr lang="es-ES" altLang="en-IT" sz="2000" b="1" i="1">
                <a:ea typeface="ＭＳ Ｐゴシック" panose="020B0600070205080204" pitchFamily="34" charset="-128"/>
              </a:rPr>
              <a:t>)</a:t>
            </a:r>
            <a:r>
              <a:rPr lang="es-ES" altLang="en-IT" sz="2000">
                <a:ea typeface="ＭＳ Ｐゴシック" panose="020B0600070205080204" pitchFamily="34" charset="-128"/>
              </a:rPr>
              <a:t>. If we establish a threshold </a:t>
            </a:r>
            <a:r>
              <a:rPr lang="es-ES" altLang="en-IT" sz="2000" i="1">
                <a:ea typeface="ＭＳ Ｐゴシック" panose="020B0600070205080204" pitchFamily="34" charset="-128"/>
              </a:rPr>
              <a:t>m</a:t>
            </a:r>
            <a:r>
              <a:rPr lang="es-ES" altLang="en-IT" sz="2000">
                <a:ea typeface="ＭＳ Ｐゴシック" panose="020B0600070205080204" pitchFamily="34" charset="-128"/>
              </a:rPr>
              <a:t> of minimum features to be selected and the direction of search, the search space is, independent of the forward or backward generation. Only exhaustive search can guarantee the optimality. Nevertheless, they are also impractical in real data sets with a high M.</a:t>
            </a:r>
          </a:p>
          <a:p>
            <a:pPr lvl="1" algn="just" eaLnBrk="1" hangingPunct="1"/>
            <a:r>
              <a:rPr lang="es-ES" altLang="en-IT" sz="2000" b="1">
                <a:ea typeface="ＭＳ Ｐゴシック" panose="020B0600070205080204" pitchFamily="34" charset="-128"/>
              </a:rPr>
              <a:t>Heuristic Search: </a:t>
            </a:r>
            <a:r>
              <a:rPr lang="es-ES" altLang="en-IT" sz="2000">
                <a:ea typeface="ＭＳ Ｐゴシック" panose="020B0600070205080204" pitchFamily="34" charset="-128"/>
              </a:rPr>
              <a:t>It employs heuristics to carry out the search. Thus, it prevents brute force search, but it will surely find a non-optimal subset of features. It draws a path connecting the beginning and the end of the previous Figure, such in a way of a depth-first search. The maximum length of this path is </a:t>
            </a:r>
            <a:r>
              <a:rPr lang="es-ES" altLang="en-IT" sz="2000" i="1">
                <a:ea typeface="ＭＳ Ｐゴシック" panose="020B0600070205080204" pitchFamily="34" charset="-128"/>
              </a:rPr>
              <a:t>M</a:t>
            </a:r>
            <a:r>
              <a:rPr lang="es-ES" altLang="en-IT" sz="2000">
                <a:ea typeface="ＭＳ Ｐゴシック" panose="020B0600070205080204" pitchFamily="34" charset="-128"/>
              </a:rPr>
              <a:t> and the number of subsets generated is </a:t>
            </a:r>
            <a:r>
              <a:rPr lang="es-ES" altLang="en-IT" sz="2000" i="1">
                <a:ea typeface="ＭＳ Ｐゴシック" panose="020B0600070205080204" pitchFamily="34" charset="-128"/>
              </a:rPr>
              <a:t>O</a:t>
            </a:r>
            <a:r>
              <a:rPr lang="es-ES" altLang="en-IT" sz="2000" b="1" i="1">
                <a:ea typeface="ＭＳ Ｐゴシック" panose="020B0600070205080204" pitchFamily="34" charset="-128"/>
              </a:rPr>
              <a:t>(</a:t>
            </a:r>
            <a:r>
              <a:rPr lang="es-ES" altLang="en-IT" sz="2000" i="1">
                <a:ea typeface="ＭＳ Ｐゴシック" panose="020B0600070205080204" pitchFamily="34" charset="-128"/>
              </a:rPr>
              <a:t>M</a:t>
            </a:r>
            <a:r>
              <a:rPr lang="es-ES" altLang="en-IT" sz="2000" b="1" i="1">
                <a:ea typeface="ＭＳ Ｐゴシック" panose="020B0600070205080204" pitchFamily="34" charset="-128"/>
              </a:rPr>
              <a:t>)</a:t>
            </a:r>
            <a:r>
              <a:rPr lang="es-ES" altLang="en-IT" sz="2000">
                <a:ea typeface="ＭＳ Ｐゴシック" panose="020B0600070205080204" pitchFamily="34" charset="-128"/>
              </a:rPr>
              <a:t>. The choice of the heuristic is crucial to find a closer optimal subset of features in a faster operation.</a:t>
            </a:r>
            <a:endParaRPr lang="es-ES" altLang="en-IT" sz="7200">
              <a:ea typeface="ＭＳ Ｐゴシック" panose="020B0600070205080204" pitchFamily="34" charset="-128"/>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125AC7E2-D4B1-3234-326B-894D204DC1C5}"/>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Search of a Subset of Features</a:t>
            </a:r>
            <a:endParaRPr lang="es-ES" altLang="en-IT">
              <a:solidFill>
                <a:schemeClr val="bg2"/>
              </a:solidFill>
              <a:ea typeface="ＭＳ Ｐゴシック" panose="020B0600070205080204" pitchFamily="34" charset="-128"/>
            </a:endParaRPr>
          </a:p>
        </p:txBody>
      </p:sp>
      <p:sp>
        <p:nvSpPr>
          <p:cNvPr id="30722" name="Rectangle 3">
            <a:extLst>
              <a:ext uri="{FF2B5EF4-FFF2-40B4-BE49-F238E27FC236}">
                <a16:creationId xmlns:a16="http://schemas.microsoft.com/office/drawing/2014/main" id="{856EBB8E-0044-9C5D-A953-C7C3BE236490}"/>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Search Strategies:</a:t>
            </a:r>
          </a:p>
          <a:p>
            <a:pPr lvl="1" algn="just" eaLnBrk="1" hangingPunct="1"/>
            <a:r>
              <a:rPr lang="es-ES" altLang="en-IT" b="1">
                <a:ea typeface="ＭＳ Ｐゴシック" panose="020B0600070205080204" pitchFamily="34" charset="-128"/>
              </a:rPr>
              <a:t>Nondeterministic Search: </a:t>
            </a:r>
            <a:r>
              <a:rPr lang="es-ES" altLang="en-IT">
                <a:ea typeface="ＭＳ Ｐゴシック" panose="020B0600070205080204" pitchFamily="34" charset="-128"/>
              </a:rPr>
              <a:t>Complementary combination of the previous two. It is also known as random search strategy and can generate best subsets constantly and keep improving the quality of selected features as time goes by. In each step, the next subset is obtained at random. </a:t>
            </a:r>
          </a:p>
          <a:p>
            <a:pPr lvl="2" algn="just" eaLnBrk="1" hangingPunct="1"/>
            <a:r>
              <a:rPr lang="es-ES" altLang="en-IT">
                <a:ea typeface="ＭＳ Ｐゴシック" panose="020B0600070205080204" pitchFamily="34" charset="-128"/>
              </a:rPr>
              <a:t>it is unnecessary to wait until the search ends.</a:t>
            </a:r>
          </a:p>
          <a:p>
            <a:pPr lvl="2" algn="just" eaLnBrk="1" hangingPunct="1"/>
            <a:r>
              <a:rPr lang="es-ES" altLang="en-IT">
                <a:ea typeface="ＭＳ Ｐゴシック" panose="020B0600070205080204" pitchFamily="34" charset="-128"/>
              </a:rPr>
              <a:t>we do not know when the optimal set is obtained, although we know which one is better than the previous one and which one is the best at the moment.</a:t>
            </a:r>
            <a:endParaRPr lang="es-ES" altLang="en-IT" sz="5600">
              <a:ea typeface="ＭＳ Ｐゴシック" panose="020B0600070205080204" pitchFamily="34" charset="-128"/>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4B012235-7DFD-8494-12D5-BE03E9E6A951}"/>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Selection Criteria</a:t>
            </a:r>
            <a:endParaRPr lang="es-ES" altLang="en-IT">
              <a:solidFill>
                <a:schemeClr val="bg2"/>
              </a:solidFill>
              <a:ea typeface="ＭＳ Ｐゴシック" panose="020B0600070205080204" pitchFamily="34" charset="-128"/>
            </a:endParaRPr>
          </a:p>
        </p:txBody>
      </p:sp>
      <p:sp>
        <p:nvSpPr>
          <p:cNvPr id="31746" name="Rectangle 3">
            <a:extLst>
              <a:ext uri="{FF2B5EF4-FFF2-40B4-BE49-F238E27FC236}">
                <a16:creationId xmlns:a16="http://schemas.microsoft.com/office/drawing/2014/main" id="{4F770946-C76C-B666-A34E-7D8B47C77670}"/>
              </a:ext>
            </a:extLst>
          </p:cNvPr>
          <p:cNvSpPr>
            <a:spLocks noGrp="1" noChangeArrowheads="1"/>
          </p:cNvSpPr>
          <p:nvPr>
            <p:ph idx="1"/>
          </p:nvPr>
        </p:nvSpPr>
        <p:spPr/>
        <p:txBody>
          <a:bodyPr/>
          <a:lstStyle/>
          <a:p>
            <a:pPr lvl="1" algn="just" eaLnBrk="1" hangingPunct="1"/>
            <a:r>
              <a:rPr lang="es-ES" altLang="en-IT">
                <a:solidFill>
                  <a:srgbClr val="000000"/>
                </a:solidFill>
                <a:ea typeface="ＭＳ Ｐゴシック" panose="020B0600070205080204" pitchFamily="34" charset="-128"/>
              </a:rPr>
              <a:t>Information Measures.</a:t>
            </a:r>
          </a:p>
          <a:p>
            <a:pPr lvl="2" eaLnBrk="1" hangingPunct="1"/>
            <a:r>
              <a:rPr lang="es-ES" altLang="en-IT">
                <a:ea typeface="ＭＳ Ｐゴシック" panose="020B0600070205080204" pitchFamily="34" charset="-128"/>
              </a:rPr>
              <a:t>Information serves to measure the uncertainty of the receiver when she/he receives a message.</a:t>
            </a:r>
          </a:p>
          <a:p>
            <a:pPr lvl="2" eaLnBrk="1" hangingPunct="1"/>
            <a:r>
              <a:rPr lang="es-ES" altLang="en-IT">
                <a:solidFill>
                  <a:srgbClr val="000000"/>
                </a:solidFill>
                <a:ea typeface="ＭＳ Ｐゴシック" panose="020B0600070205080204" pitchFamily="34" charset="-128"/>
              </a:rPr>
              <a:t>Shannon</a:t>
            </a:r>
            <a:r>
              <a:rPr lang="es-ES" altLang="es-ES">
                <a:solidFill>
                  <a:srgbClr val="000000"/>
                </a:solidFill>
                <a:ea typeface="ＭＳ Ｐゴシック" panose="020B0600070205080204" pitchFamily="34" charset="-128"/>
              </a:rPr>
              <a:t>’</a:t>
            </a:r>
            <a:r>
              <a:rPr lang="es-ES" altLang="en-IT">
                <a:solidFill>
                  <a:srgbClr val="000000"/>
                </a:solidFill>
                <a:ea typeface="ＭＳ Ｐゴシック" panose="020B0600070205080204" pitchFamily="34" charset="-128"/>
              </a:rPr>
              <a:t>s Entropy:</a:t>
            </a:r>
          </a:p>
          <a:p>
            <a:pPr lvl="2" eaLnBrk="1" hangingPunct="1"/>
            <a:endParaRPr lang="es-ES" altLang="en-IT">
              <a:solidFill>
                <a:srgbClr val="000000"/>
              </a:solidFill>
              <a:ea typeface="ＭＳ Ｐゴシック" panose="020B0600070205080204" pitchFamily="34" charset="-128"/>
            </a:endParaRPr>
          </a:p>
          <a:p>
            <a:pPr lvl="2" eaLnBrk="1" hangingPunct="1"/>
            <a:endParaRPr lang="es-ES" altLang="en-IT">
              <a:solidFill>
                <a:srgbClr val="000000"/>
              </a:solidFill>
              <a:ea typeface="ＭＳ Ｐゴシック" panose="020B0600070205080204" pitchFamily="34" charset="-128"/>
            </a:endParaRPr>
          </a:p>
          <a:p>
            <a:pPr lvl="2" eaLnBrk="1" hangingPunct="1"/>
            <a:endParaRPr lang="es-ES" altLang="en-IT">
              <a:solidFill>
                <a:srgbClr val="000000"/>
              </a:solidFill>
              <a:ea typeface="ＭＳ Ｐゴシック" panose="020B0600070205080204" pitchFamily="34" charset="-128"/>
            </a:endParaRPr>
          </a:p>
          <a:p>
            <a:pPr lvl="2" eaLnBrk="1" hangingPunct="1"/>
            <a:r>
              <a:rPr lang="es-ES" altLang="en-IT">
                <a:solidFill>
                  <a:srgbClr val="000000"/>
                </a:solidFill>
                <a:ea typeface="ＭＳ Ｐゴシック" panose="020B0600070205080204" pitchFamily="34" charset="-128"/>
              </a:rPr>
              <a:t>Information gain:</a:t>
            </a:r>
          </a:p>
        </p:txBody>
      </p:sp>
      <p:pic>
        <p:nvPicPr>
          <p:cNvPr id="31747" name="Imagen 1">
            <a:extLst>
              <a:ext uri="{FF2B5EF4-FFF2-40B4-BE49-F238E27FC236}">
                <a16:creationId xmlns:a16="http://schemas.microsoft.com/office/drawing/2014/main" id="{C0ABE3E5-3793-95A5-3F17-6E6DB28A3C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05275" y="3102672"/>
            <a:ext cx="46228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Imagen 2">
            <a:extLst>
              <a:ext uri="{FF2B5EF4-FFF2-40B4-BE49-F238E27FC236}">
                <a16:creationId xmlns:a16="http://schemas.microsoft.com/office/drawing/2014/main" id="{C2896ACB-7F41-ABFA-C0C8-F9C19B70E37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84589" y="4793360"/>
            <a:ext cx="5532437" cy="149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69923C24-7BF3-E2B0-51D3-F43D104F7118}"/>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Selection Criteria</a:t>
            </a:r>
            <a:endParaRPr lang="es-ES" altLang="en-IT">
              <a:solidFill>
                <a:schemeClr val="bg2"/>
              </a:solidFill>
              <a:ea typeface="ＭＳ Ｐゴシック" panose="020B0600070205080204" pitchFamily="34" charset="-128"/>
            </a:endParaRPr>
          </a:p>
        </p:txBody>
      </p:sp>
      <p:sp>
        <p:nvSpPr>
          <p:cNvPr id="32770" name="Rectangle 3">
            <a:extLst>
              <a:ext uri="{FF2B5EF4-FFF2-40B4-BE49-F238E27FC236}">
                <a16:creationId xmlns:a16="http://schemas.microsoft.com/office/drawing/2014/main" id="{B1C35546-0A75-7FE8-6B49-02A7482C8BC3}"/>
              </a:ext>
            </a:extLst>
          </p:cNvPr>
          <p:cNvSpPr>
            <a:spLocks noGrp="1" noChangeArrowheads="1"/>
          </p:cNvSpPr>
          <p:nvPr>
            <p:ph idx="1"/>
          </p:nvPr>
        </p:nvSpPr>
        <p:spPr/>
        <p:txBody>
          <a:bodyPr/>
          <a:lstStyle/>
          <a:p>
            <a:pPr lvl="1" algn="just" eaLnBrk="1" hangingPunct="1"/>
            <a:r>
              <a:rPr lang="es-ES" altLang="en-IT" dirty="0" err="1">
                <a:solidFill>
                  <a:srgbClr val="000000"/>
                </a:solidFill>
                <a:ea typeface="ＭＳ Ｐゴシック" panose="020B0600070205080204" pitchFamily="34" charset="-128"/>
              </a:rPr>
              <a:t>Distance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Measures</a:t>
            </a:r>
            <a:r>
              <a:rPr lang="es-ES" altLang="en-IT" dirty="0">
                <a:solidFill>
                  <a:srgbClr val="000000"/>
                </a:solidFill>
                <a:ea typeface="ＭＳ Ｐゴシック" panose="020B0600070205080204" pitchFamily="34" charset="-128"/>
              </a:rPr>
              <a:t>.</a:t>
            </a:r>
          </a:p>
          <a:p>
            <a:pPr lvl="2" algn="just" eaLnBrk="1" hangingPunct="1"/>
            <a:r>
              <a:rPr lang="es-ES" altLang="en-IT" dirty="0" err="1">
                <a:solidFill>
                  <a:srgbClr val="000000"/>
                </a:solidFill>
                <a:ea typeface="ＭＳ Ｐゴシック" panose="020B0600070205080204" pitchFamily="34" charset="-128"/>
              </a:rPr>
              <a:t>Measures</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of</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separability</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discrimination</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or</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divergence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The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most</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typical</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is</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derived</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from</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distance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between</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the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class</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conditional</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density</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functions</a:t>
            </a:r>
            <a:r>
              <a:rPr lang="es-ES" altLang="en-IT" dirty="0">
                <a:solidFill>
                  <a:srgbClr val="000000"/>
                </a:solidFill>
                <a:ea typeface="ＭＳ Ｐゴシック" panose="020B0600070205080204" pitchFamily="34" charset="-128"/>
              </a:rPr>
              <a:t>.</a:t>
            </a:r>
          </a:p>
        </p:txBody>
      </p:sp>
      <p:pic>
        <p:nvPicPr>
          <p:cNvPr id="32771" name="Imagen 3">
            <a:extLst>
              <a:ext uri="{FF2B5EF4-FFF2-40B4-BE49-F238E27FC236}">
                <a16:creationId xmlns:a16="http://schemas.microsoft.com/office/drawing/2014/main" id="{CD5EBBE8-65E1-03F8-1292-6AAB5C6D5E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56776"/>
            <a:ext cx="10589634" cy="390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BB4CE-659C-9508-6F34-1985D7CF294F}"/>
            </a:ext>
          </a:extLst>
        </p:cNvPr>
        <p:cNvGrpSpPr/>
        <p:nvPr/>
      </p:nvGrpSpPr>
      <p:grpSpPr>
        <a:xfrm>
          <a:off x="0" y="0"/>
          <a:ext cx="0" cy="0"/>
          <a:chOff x="0" y="0"/>
          <a:chExt cx="0" cy="0"/>
        </a:xfrm>
      </p:grpSpPr>
      <p:sp>
        <p:nvSpPr>
          <p:cNvPr id="32769" name="Rectangle 2">
            <a:extLst>
              <a:ext uri="{FF2B5EF4-FFF2-40B4-BE49-F238E27FC236}">
                <a16:creationId xmlns:a16="http://schemas.microsoft.com/office/drawing/2014/main" id="{BF22DFF9-F533-480B-1AEA-2FF72EEF7B3E}"/>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Selection Criteria</a:t>
            </a:r>
            <a:endParaRPr lang="es-ES" altLang="en-IT">
              <a:solidFill>
                <a:schemeClr val="bg2"/>
              </a:solidFill>
              <a:ea typeface="ＭＳ Ｐゴシック" panose="020B0600070205080204" pitchFamily="34" charset="-128"/>
            </a:endParaRPr>
          </a:p>
        </p:txBody>
      </p:sp>
      <p:sp>
        <p:nvSpPr>
          <p:cNvPr id="32770" name="Rectangle 3">
            <a:extLst>
              <a:ext uri="{FF2B5EF4-FFF2-40B4-BE49-F238E27FC236}">
                <a16:creationId xmlns:a16="http://schemas.microsoft.com/office/drawing/2014/main" id="{5E25FB23-28A5-3923-138D-BF24249A5C6D}"/>
              </a:ext>
            </a:extLst>
          </p:cNvPr>
          <p:cNvSpPr>
            <a:spLocks noGrp="1" noChangeArrowheads="1"/>
          </p:cNvSpPr>
          <p:nvPr>
            <p:ph idx="1"/>
          </p:nvPr>
        </p:nvSpPr>
        <p:spPr/>
        <p:txBody>
          <a:bodyPr/>
          <a:lstStyle/>
          <a:p>
            <a:pPr lvl="1" algn="just" eaLnBrk="1" hangingPunct="1"/>
            <a:r>
              <a:rPr lang="es-ES" altLang="en-IT" dirty="0" err="1">
                <a:solidFill>
                  <a:srgbClr val="000000"/>
                </a:solidFill>
                <a:ea typeface="ＭＳ Ｐゴシック" panose="020B0600070205080204" pitchFamily="34" charset="-128"/>
              </a:rPr>
              <a:t>Distance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Measures</a:t>
            </a:r>
            <a:r>
              <a:rPr lang="es-ES" altLang="en-IT" dirty="0">
                <a:solidFill>
                  <a:srgbClr val="000000"/>
                </a:solidFill>
                <a:ea typeface="ＭＳ Ｐゴシック" panose="020B0600070205080204" pitchFamily="34" charset="-128"/>
              </a:rPr>
              <a:t>.</a:t>
            </a:r>
          </a:p>
          <a:p>
            <a:pPr lvl="2" algn="just" eaLnBrk="1" hangingPunct="1"/>
            <a:r>
              <a:rPr lang="es-ES" altLang="en-IT" dirty="0" err="1">
                <a:solidFill>
                  <a:srgbClr val="000000"/>
                </a:solidFill>
                <a:ea typeface="ＭＳ Ｐゴシック" panose="020B0600070205080204" pitchFamily="34" charset="-128"/>
              </a:rPr>
              <a:t>Measures</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of</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separability</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discrimination</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or</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divergence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The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most</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typical</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is</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derived</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from</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distance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between</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the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class</a:t>
            </a:r>
            <a:r>
              <a:rPr lang="es-ES" altLang="en-IT" dirty="0">
                <a:solidFill>
                  <a:srgbClr val="000000"/>
                </a:solidFill>
                <a:ea typeface="ＭＳ Ｐゴシック" panose="020B0600070205080204" pitchFamily="34" charset="-128"/>
              </a:rPr>
              <a:t> </a:t>
            </a:r>
            <a:r>
              <a:rPr lang="es-ES" altLang="en-IT" b="1" u="sng" dirty="0" err="1">
                <a:solidFill>
                  <a:srgbClr val="000000"/>
                </a:solidFill>
                <a:ea typeface="ＭＳ Ｐゴシック" panose="020B0600070205080204" pitchFamily="34" charset="-128"/>
              </a:rPr>
              <a:t>conditional</a:t>
            </a:r>
            <a:r>
              <a:rPr lang="es-ES" altLang="en-IT" b="1" u="sng" dirty="0">
                <a:solidFill>
                  <a:srgbClr val="000000"/>
                </a:solidFill>
                <a:ea typeface="ＭＳ Ｐゴシック" panose="020B0600070205080204" pitchFamily="34" charset="-128"/>
              </a:rPr>
              <a:t> </a:t>
            </a:r>
            <a:r>
              <a:rPr lang="es-ES" altLang="en-IT" b="1" u="sng" dirty="0" err="1">
                <a:solidFill>
                  <a:srgbClr val="000000"/>
                </a:solidFill>
                <a:ea typeface="ＭＳ Ｐゴシック" panose="020B0600070205080204" pitchFamily="34" charset="-128"/>
              </a:rPr>
              <a:t>density</a:t>
            </a:r>
            <a:r>
              <a:rPr lang="es-ES" altLang="en-IT" b="1" u="sng" dirty="0">
                <a:solidFill>
                  <a:srgbClr val="000000"/>
                </a:solidFill>
                <a:ea typeface="ＭＳ Ｐゴシック" panose="020B0600070205080204" pitchFamily="34" charset="-128"/>
              </a:rPr>
              <a:t> </a:t>
            </a:r>
            <a:r>
              <a:rPr lang="es-ES" altLang="en-IT" b="1" u="sng" dirty="0" err="1">
                <a:solidFill>
                  <a:srgbClr val="000000"/>
                </a:solidFill>
                <a:ea typeface="ＭＳ Ｐゴシック" panose="020B0600070205080204" pitchFamily="34" charset="-128"/>
              </a:rPr>
              <a:t>functions</a:t>
            </a:r>
            <a:r>
              <a:rPr lang="es-ES" altLang="en-IT" dirty="0">
                <a:solidFill>
                  <a:srgbClr val="000000"/>
                </a:solidFill>
                <a:ea typeface="ＭＳ Ｐゴシック" panose="020B0600070205080204" pitchFamily="34" charset="-128"/>
              </a:rPr>
              <a:t>.</a:t>
            </a:r>
          </a:p>
        </p:txBody>
      </p:sp>
      <p:pic>
        <p:nvPicPr>
          <p:cNvPr id="32771" name="Imagen 3">
            <a:extLst>
              <a:ext uri="{FF2B5EF4-FFF2-40B4-BE49-F238E27FC236}">
                <a16:creationId xmlns:a16="http://schemas.microsoft.com/office/drawing/2014/main" id="{3D6CFCC9-DCFD-0BA5-A128-4F3A910B70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956776"/>
            <a:ext cx="10589634" cy="3901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CC0A2101-C76F-080F-FE6F-3FEB8E5522CF}"/>
              </a:ext>
            </a:extLst>
          </p:cNvPr>
          <p:cNvSpPr/>
          <p:nvPr/>
        </p:nvSpPr>
        <p:spPr>
          <a:xfrm>
            <a:off x="4873083" y="2453231"/>
            <a:ext cx="3133492" cy="470054"/>
          </a:xfrm>
          <a:prstGeom prst="rect">
            <a:avLst/>
          </a:prstGeom>
          <a:solidFill>
            <a:srgbClr val="00B050">
              <a:alpha val="3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2662100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5D37C-563E-8EFC-8341-72EAA4E95D52}"/>
              </a:ext>
            </a:extLst>
          </p:cNvPr>
          <p:cNvSpPr>
            <a:spLocks noGrp="1"/>
          </p:cNvSpPr>
          <p:nvPr>
            <p:ph type="title"/>
          </p:nvPr>
        </p:nvSpPr>
        <p:spPr/>
        <p:txBody>
          <a:bodyPr/>
          <a:lstStyle/>
          <a:p>
            <a:endParaRPr lang="en-IT"/>
          </a:p>
        </p:txBody>
      </p:sp>
      <p:sp>
        <p:nvSpPr>
          <p:cNvPr id="3" name="Content Placeholder 2">
            <a:extLst>
              <a:ext uri="{FF2B5EF4-FFF2-40B4-BE49-F238E27FC236}">
                <a16:creationId xmlns:a16="http://schemas.microsoft.com/office/drawing/2014/main" id="{EAAADC4C-FF72-B511-1F10-D8BA7E57FADD}"/>
              </a:ext>
            </a:extLst>
          </p:cNvPr>
          <p:cNvSpPr>
            <a:spLocks noGrp="1"/>
          </p:cNvSpPr>
          <p:nvPr>
            <p:ph idx="1"/>
          </p:nvPr>
        </p:nvSpPr>
        <p:spPr/>
        <p:txBody>
          <a:bodyPr/>
          <a:lstStyle/>
          <a:p>
            <a:endParaRPr lang="en-IT"/>
          </a:p>
        </p:txBody>
      </p:sp>
      <p:pic>
        <p:nvPicPr>
          <p:cNvPr id="45058" name="Picture 2" descr="Conditional kernel density estimate — seaborn 0.13.2 documentation">
            <a:extLst>
              <a:ext uri="{FF2B5EF4-FFF2-40B4-BE49-F238E27FC236}">
                <a16:creationId xmlns:a16="http://schemas.microsoft.com/office/drawing/2014/main" id="{894BB9B4-43E8-36B9-91CD-CAFF63C53A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4300" y="647700"/>
            <a:ext cx="68834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996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F10DF-565A-6C7B-841E-1AA33C03E9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5F532-7D25-1766-1DDA-51FCB6F8B3D3}"/>
              </a:ext>
            </a:extLst>
          </p:cNvPr>
          <p:cNvSpPr>
            <a:spLocks noGrp="1"/>
          </p:cNvSpPr>
          <p:nvPr>
            <p:ph type="title"/>
          </p:nvPr>
        </p:nvSpPr>
        <p:spPr>
          <a:xfrm>
            <a:off x="8709102" y="532394"/>
            <a:ext cx="3614854" cy="1325563"/>
          </a:xfrm>
        </p:spPr>
        <p:txBody>
          <a:bodyPr>
            <a:normAutofit fontScale="90000"/>
          </a:bodyPr>
          <a:lstStyle/>
          <a:p>
            <a:r>
              <a:rPr lang="en-IT" b="1" dirty="0"/>
              <a:t>We’ve Covered This Already!</a:t>
            </a:r>
          </a:p>
        </p:txBody>
      </p:sp>
      <p:pic>
        <p:nvPicPr>
          <p:cNvPr id="5" name="Content Placeholder 4">
            <a:extLst>
              <a:ext uri="{FF2B5EF4-FFF2-40B4-BE49-F238E27FC236}">
                <a16:creationId xmlns:a16="http://schemas.microsoft.com/office/drawing/2014/main" id="{2D0083FC-0A22-3031-3D8D-DDDC11E32F65}"/>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19389" r="14521" b="8097"/>
          <a:stretch/>
        </p:blipFill>
        <p:spPr>
          <a:xfrm>
            <a:off x="622299" y="1690688"/>
            <a:ext cx="9093201" cy="4957762"/>
          </a:xfrm>
        </p:spPr>
      </p:pic>
      <p:cxnSp>
        <p:nvCxnSpPr>
          <p:cNvPr id="4" name="Straight Arrow Connector 3">
            <a:extLst>
              <a:ext uri="{FF2B5EF4-FFF2-40B4-BE49-F238E27FC236}">
                <a16:creationId xmlns:a16="http://schemas.microsoft.com/office/drawing/2014/main" id="{EF9BE7DB-E305-44CC-C1DA-C08080298839}"/>
              </a:ext>
            </a:extLst>
          </p:cNvPr>
          <p:cNvCxnSpPr>
            <a:cxnSpLocks/>
          </p:cNvCxnSpPr>
          <p:nvPr/>
        </p:nvCxnSpPr>
        <p:spPr>
          <a:xfrm flipH="1">
            <a:off x="9623502" y="1773044"/>
            <a:ext cx="1550020" cy="196261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099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CD0E8DFF-536B-E268-0BBF-9569DED4AF24}"/>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Selection Criteria</a:t>
            </a:r>
            <a:endParaRPr lang="es-ES" altLang="en-IT">
              <a:solidFill>
                <a:schemeClr val="bg2"/>
              </a:solidFill>
              <a:ea typeface="ＭＳ Ｐゴシック" panose="020B0600070205080204" pitchFamily="34" charset="-128"/>
            </a:endParaRPr>
          </a:p>
        </p:txBody>
      </p:sp>
      <p:sp>
        <p:nvSpPr>
          <p:cNvPr id="33794" name="Rectangle 3">
            <a:extLst>
              <a:ext uri="{FF2B5EF4-FFF2-40B4-BE49-F238E27FC236}">
                <a16:creationId xmlns:a16="http://schemas.microsoft.com/office/drawing/2014/main" id="{71CB4E27-9F62-520C-B9FC-5B1D683999E2}"/>
              </a:ext>
            </a:extLst>
          </p:cNvPr>
          <p:cNvSpPr>
            <a:spLocks noGrp="1" noChangeArrowheads="1"/>
          </p:cNvSpPr>
          <p:nvPr>
            <p:ph idx="1"/>
          </p:nvPr>
        </p:nvSpPr>
        <p:spPr/>
        <p:txBody>
          <a:bodyPr/>
          <a:lstStyle/>
          <a:p>
            <a:pPr lvl="1" algn="just" eaLnBrk="1" hangingPunct="1"/>
            <a:r>
              <a:rPr lang="es-ES" altLang="en-IT" dirty="0" err="1">
                <a:solidFill>
                  <a:srgbClr val="000000"/>
                </a:solidFill>
                <a:ea typeface="ＭＳ Ｐゴシック" panose="020B0600070205080204" pitchFamily="34" charset="-128"/>
              </a:rPr>
              <a:t>Dependence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Measures</a:t>
            </a:r>
            <a:r>
              <a:rPr lang="es-ES" altLang="en-IT" dirty="0">
                <a:solidFill>
                  <a:srgbClr val="000000"/>
                </a:solidFill>
                <a:ea typeface="ＭＳ Ｐゴシック" panose="020B0600070205080204" pitchFamily="34" charset="-128"/>
              </a:rPr>
              <a:t>.</a:t>
            </a:r>
          </a:p>
          <a:p>
            <a:pPr lvl="2" algn="just" eaLnBrk="1" hangingPunct="1"/>
            <a:r>
              <a:rPr lang="es-ES" altLang="en-IT" dirty="0" err="1">
                <a:solidFill>
                  <a:srgbClr val="000000"/>
                </a:solidFill>
                <a:ea typeface="ＭＳ Ｐゴシック" panose="020B0600070205080204" pitchFamily="34" charset="-128"/>
              </a:rPr>
              <a:t>known</a:t>
            </a:r>
            <a:r>
              <a:rPr lang="es-ES" altLang="en-IT" dirty="0">
                <a:solidFill>
                  <a:srgbClr val="000000"/>
                </a:solidFill>
                <a:ea typeface="ＭＳ Ｐゴシック" panose="020B0600070205080204" pitchFamily="34" charset="-128"/>
              </a:rPr>
              <a:t> as </a:t>
            </a:r>
            <a:r>
              <a:rPr lang="es-ES" altLang="en-IT" dirty="0" err="1">
                <a:solidFill>
                  <a:srgbClr val="000000"/>
                </a:solidFill>
                <a:ea typeface="ＭＳ Ｐゴシック" panose="020B0600070205080204" pitchFamily="34" charset="-128"/>
              </a:rPr>
              <a:t>measures</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of</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association</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or</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correlation</a:t>
            </a:r>
            <a:r>
              <a:rPr lang="es-ES" altLang="en-IT" dirty="0">
                <a:solidFill>
                  <a:srgbClr val="000000"/>
                </a:solidFill>
                <a:ea typeface="ＭＳ Ｐゴシック" panose="020B0600070205080204" pitchFamily="34" charset="-128"/>
              </a:rPr>
              <a:t>.</a:t>
            </a:r>
          </a:p>
          <a:p>
            <a:pPr lvl="2" algn="just" eaLnBrk="1" hangingPunct="1"/>
            <a:r>
              <a:rPr lang="es-ES" altLang="en-IT" dirty="0" err="1">
                <a:solidFill>
                  <a:srgbClr val="000000"/>
                </a:solidFill>
                <a:ea typeface="ＭＳ Ｐゴシック" panose="020B0600070205080204" pitchFamily="34" charset="-128"/>
              </a:rPr>
              <a:t>Quantify</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how</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strongly</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two</a:t>
            </a:r>
            <a:r>
              <a:rPr lang="es-ES" altLang="en-IT" dirty="0">
                <a:solidFill>
                  <a:srgbClr val="000000"/>
                </a:solidFill>
                <a:ea typeface="ＭＳ Ｐゴシック" panose="020B0600070205080204" pitchFamily="34" charset="-128"/>
              </a:rPr>
              <a:t> variables are </a:t>
            </a:r>
            <a:r>
              <a:rPr lang="es-ES" altLang="en-IT" dirty="0" err="1">
                <a:solidFill>
                  <a:srgbClr val="000000"/>
                </a:solidFill>
                <a:ea typeface="ＭＳ Ｐゴシック" panose="020B0600070205080204" pitchFamily="34" charset="-128"/>
              </a:rPr>
              <a:t>correlated</a:t>
            </a:r>
            <a:r>
              <a:rPr lang="es-ES" altLang="en-IT" dirty="0">
                <a:solidFill>
                  <a:srgbClr val="000000"/>
                </a:solidFill>
                <a:ea typeface="ＭＳ Ｐゴシック" panose="020B0600070205080204" pitchFamily="34" charset="-128"/>
              </a:rPr>
              <a:t> </a:t>
            </a:r>
          </a:p>
          <a:p>
            <a:pPr lvl="2" algn="just" eaLnBrk="1" hangingPunct="1"/>
            <a:r>
              <a:rPr lang="es-ES" altLang="en-IT" dirty="0" err="1">
                <a:solidFill>
                  <a:srgbClr val="000000"/>
                </a:solidFill>
                <a:ea typeface="ＭＳ Ｐゴシック" panose="020B0600070205080204" pitchFamily="34" charset="-128"/>
              </a:rPr>
              <a:t>present</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some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association</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with</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each</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other</a:t>
            </a:r>
            <a:endParaRPr lang="es-ES" altLang="en-IT" dirty="0">
              <a:solidFill>
                <a:srgbClr val="000000"/>
              </a:solidFill>
              <a:ea typeface="ＭＳ Ｐゴシック" panose="020B0600070205080204" pitchFamily="34" charset="-128"/>
            </a:endParaRPr>
          </a:p>
          <a:p>
            <a:pPr lvl="2" algn="just" eaLnBrk="1" hangingPunct="1"/>
            <a:r>
              <a:rPr lang="es-ES" altLang="en-IT" dirty="0" err="1">
                <a:solidFill>
                  <a:srgbClr val="000000"/>
                </a:solidFill>
                <a:ea typeface="ＭＳ Ｐゴシック" panose="020B0600070205080204" pitchFamily="34" charset="-128"/>
              </a:rPr>
              <a:t>knowing</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the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value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of</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one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of</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them</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we</a:t>
            </a:r>
            <a:r>
              <a:rPr lang="es-ES" altLang="en-IT" dirty="0">
                <a:solidFill>
                  <a:srgbClr val="000000"/>
                </a:solidFill>
                <a:ea typeface="ＭＳ Ｐゴシック" panose="020B0600070205080204" pitchFamily="34" charset="-128"/>
              </a:rPr>
              <a:t> derive </a:t>
            </a:r>
            <a:r>
              <a:rPr lang="es-ES" altLang="en-IT" dirty="0" err="1">
                <a:solidFill>
                  <a:srgbClr val="000000"/>
                </a:solidFill>
                <a:ea typeface="ＭＳ Ｐゴシック" panose="020B0600070205080204" pitchFamily="34" charset="-128"/>
              </a:rPr>
              <a:t>the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value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for</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the</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other</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For</a:t>
            </a:r>
            <a:r>
              <a:rPr lang="es-ES" altLang="en-IT" dirty="0">
                <a:solidFill>
                  <a:srgbClr val="000000"/>
                </a:solidFill>
                <a:ea typeface="ＭＳ Ｐゴシック" panose="020B0600070205080204" pitchFamily="34" charset="-128"/>
              </a:rPr>
              <a:t> </a:t>
            </a:r>
            <a:r>
              <a:rPr lang="es-ES" altLang="en-IT" dirty="0" err="1">
                <a:solidFill>
                  <a:srgbClr val="000000"/>
                </a:solidFill>
                <a:ea typeface="ＭＳ Ｐゴシック" panose="020B0600070205080204" pitchFamily="34" charset="-128"/>
              </a:rPr>
              <a:t>example</a:t>
            </a:r>
            <a:r>
              <a:rPr lang="es-ES" altLang="en-IT" dirty="0">
                <a:solidFill>
                  <a:srgbClr val="000000"/>
                </a:solidFill>
                <a:ea typeface="ＭＳ Ｐゴシック" panose="020B0600070205080204" pitchFamily="34" charset="-128"/>
              </a:rPr>
              <a:t>:</a:t>
            </a:r>
          </a:p>
          <a:p>
            <a:pPr marL="914400" lvl="2" indent="0" algn="just" eaLnBrk="1" hangingPunct="1">
              <a:buNone/>
            </a:pPr>
            <a:endParaRPr lang="es-ES" altLang="en-IT" dirty="0">
              <a:solidFill>
                <a:srgbClr val="000000"/>
              </a:solidFill>
              <a:ea typeface="ＭＳ Ｐゴシック" panose="020B0600070205080204" pitchFamily="34" charset="-128"/>
            </a:endParaRPr>
          </a:p>
          <a:p>
            <a:pPr lvl="2" algn="just" eaLnBrk="1" hangingPunct="1"/>
            <a:r>
              <a:rPr lang="es-ES" altLang="en-IT" i="1" dirty="0">
                <a:ea typeface="ＭＳ Ｐゴシック" panose="020B0600070205080204" pitchFamily="34" charset="-128"/>
              </a:rPr>
              <a:t>Pearson </a:t>
            </a:r>
            <a:r>
              <a:rPr lang="es-ES" altLang="en-IT" i="1" dirty="0" err="1">
                <a:ea typeface="ＭＳ Ｐゴシック" panose="020B0600070205080204" pitchFamily="34" charset="-128"/>
              </a:rPr>
              <a:t>correlation</a:t>
            </a:r>
            <a:r>
              <a:rPr lang="es-ES" altLang="en-IT" i="1" dirty="0">
                <a:ea typeface="ＭＳ Ｐゴシック" panose="020B0600070205080204" pitchFamily="34" charset="-128"/>
              </a:rPr>
              <a:t> </a:t>
            </a:r>
            <a:r>
              <a:rPr lang="es-ES" altLang="en-IT" dirty="0" err="1">
                <a:ea typeface="ＭＳ Ｐゴシック" panose="020B0600070205080204" pitchFamily="34" charset="-128"/>
              </a:rPr>
              <a:t>coefficient</a:t>
            </a:r>
            <a:r>
              <a:rPr lang="es-ES" altLang="en-IT" dirty="0">
                <a:ea typeface="ＭＳ Ｐゴシック" panose="020B0600070205080204" pitchFamily="34" charset="-128"/>
              </a:rPr>
              <a:t>:</a:t>
            </a:r>
            <a:endParaRPr lang="es-ES" altLang="en-IT" dirty="0">
              <a:solidFill>
                <a:srgbClr val="000000"/>
              </a:solidFill>
              <a:ea typeface="ＭＳ Ｐゴシック" panose="020B0600070205080204" pitchFamily="34" charset="-128"/>
            </a:endParaRPr>
          </a:p>
        </p:txBody>
      </p:sp>
      <p:pic>
        <p:nvPicPr>
          <p:cNvPr id="33795" name="Imagen 3">
            <a:extLst>
              <a:ext uri="{FF2B5EF4-FFF2-40B4-BE49-F238E27FC236}">
                <a16:creationId xmlns:a16="http://schemas.microsoft.com/office/drawing/2014/main" id="{1CC3E079-C9D2-03C8-E74A-70A9D67CF6D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797425"/>
            <a:ext cx="7658100"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776AB208-5EB5-1D1A-0D29-2A4A2C45B483}"/>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Selection Criteria</a:t>
            </a:r>
            <a:endParaRPr lang="es-ES" altLang="en-IT">
              <a:solidFill>
                <a:schemeClr val="bg2"/>
              </a:solidFill>
              <a:ea typeface="ＭＳ Ｐゴシック" panose="020B0600070205080204" pitchFamily="34" charset="-128"/>
            </a:endParaRPr>
          </a:p>
        </p:txBody>
      </p:sp>
      <p:sp>
        <p:nvSpPr>
          <p:cNvPr id="34818" name="Rectangle 3">
            <a:extLst>
              <a:ext uri="{FF2B5EF4-FFF2-40B4-BE49-F238E27FC236}">
                <a16:creationId xmlns:a16="http://schemas.microsoft.com/office/drawing/2014/main" id="{8DEA63C6-948D-E506-205C-51DEF0ABC22E}"/>
              </a:ext>
            </a:extLst>
          </p:cNvPr>
          <p:cNvSpPr>
            <a:spLocks noGrp="1" noChangeArrowheads="1"/>
          </p:cNvSpPr>
          <p:nvPr>
            <p:ph idx="1"/>
          </p:nvPr>
        </p:nvSpPr>
        <p:spPr/>
        <p:txBody>
          <a:bodyPr/>
          <a:lstStyle/>
          <a:p>
            <a:pPr lvl="1" algn="just" eaLnBrk="1" hangingPunct="1"/>
            <a:r>
              <a:rPr lang="es-ES" altLang="en-IT">
                <a:solidFill>
                  <a:srgbClr val="000000"/>
                </a:solidFill>
                <a:ea typeface="ＭＳ Ｐゴシック" panose="020B0600070205080204" pitchFamily="34" charset="-128"/>
              </a:rPr>
              <a:t>Consistency Measures.</a:t>
            </a:r>
          </a:p>
          <a:p>
            <a:pPr lvl="2" algn="just" eaLnBrk="1" hangingPunct="1"/>
            <a:r>
              <a:rPr lang="es-ES" altLang="en-IT" sz="2200">
                <a:solidFill>
                  <a:srgbClr val="000000"/>
                </a:solidFill>
                <a:ea typeface="ＭＳ Ｐゴシック" panose="020B0600070205080204" pitchFamily="34" charset="-128"/>
              </a:rPr>
              <a:t>They </a:t>
            </a:r>
            <a:r>
              <a:rPr lang="es-ES" altLang="en-IT" sz="2200">
                <a:ea typeface="ＭＳ Ｐゴシック" panose="020B0600070205080204" pitchFamily="34" charset="-128"/>
              </a:rPr>
              <a:t>attempt to find a minimum number of features that separate classes as the full set of features can.</a:t>
            </a:r>
          </a:p>
          <a:p>
            <a:pPr lvl="2" algn="just" eaLnBrk="1" hangingPunct="1"/>
            <a:endParaRPr lang="es-ES" altLang="en-IT" sz="2200">
              <a:ea typeface="ＭＳ Ｐゴシック" panose="020B0600070205080204" pitchFamily="34" charset="-128"/>
            </a:endParaRPr>
          </a:p>
          <a:p>
            <a:pPr lvl="2" algn="just" eaLnBrk="1" hangingPunct="1"/>
            <a:r>
              <a:rPr lang="es-ES" altLang="en-IT" sz="2200">
                <a:ea typeface="ＭＳ Ｐゴシック" panose="020B0600070205080204" pitchFamily="34" charset="-128"/>
              </a:rPr>
              <a:t>They aim to achieve </a:t>
            </a:r>
            <a:r>
              <a:rPr lang="es-ES" altLang="en-IT" sz="2200" b="1">
                <a:ea typeface="ＭＳ Ｐゴシック" panose="020B0600070205080204" pitchFamily="34" charset="-128"/>
              </a:rPr>
              <a:t>P(C|FullSet) = P(C|SubSet)</a:t>
            </a:r>
            <a:r>
              <a:rPr lang="es-ES" altLang="en-IT" sz="2200">
                <a:ea typeface="ＭＳ Ｐゴシック" panose="020B0600070205080204" pitchFamily="34" charset="-128"/>
              </a:rPr>
              <a:t>. </a:t>
            </a:r>
          </a:p>
          <a:p>
            <a:pPr lvl="2" algn="just" eaLnBrk="1" hangingPunct="1"/>
            <a:endParaRPr lang="es-ES" altLang="en-IT" sz="2200">
              <a:ea typeface="ＭＳ Ｐゴシック" panose="020B0600070205080204" pitchFamily="34" charset="-128"/>
            </a:endParaRPr>
          </a:p>
          <a:p>
            <a:pPr lvl="2" algn="just" eaLnBrk="1" hangingPunct="1"/>
            <a:r>
              <a:rPr lang="es-ES" altLang="en-IT" sz="2200">
                <a:ea typeface="ＭＳ Ｐゴシック" panose="020B0600070205080204" pitchFamily="34" charset="-128"/>
              </a:rPr>
              <a:t>An inconsistency is defined as the case of two examples with the same inputs (same feature values) but with different output feature values (classes in classification).</a:t>
            </a:r>
            <a:endParaRPr lang="es-ES" altLang="en-IT" sz="2200">
              <a:solidFill>
                <a:srgbClr val="000000"/>
              </a:solidFill>
              <a:ea typeface="ＭＳ Ｐゴシック" panose="020B0600070205080204" pitchFamily="34"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39FAD539-F8A1-D5F1-81D4-8997BEBDFF1A}"/>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br>
              <a:rPr lang="es-ES" altLang="en-IT">
                <a:ea typeface="ＭＳ Ｐゴシック" panose="020B0600070205080204" pitchFamily="34" charset="-128"/>
              </a:rPr>
            </a:br>
            <a:r>
              <a:rPr lang="es-ES" altLang="en-IT">
                <a:ea typeface="ＭＳ Ｐゴシック" panose="020B0600070205080204" pitchFamily="34" charset="-128"/>
              </a:rPr>
              <a:t>Selection Criteria</a:t>
            </a:r>
            <a:endParaRPr lang="es-ES" altLang="en-IT">
              <a:solidFill>
                <a:schemeClr val="bg2"/>
              </a:solidFill>
              <a:ea typeface="ＭＳ Ｐゴシック" panose="020B0600070205080204" pitchFamily="34" charset="-128"/>
            </a:endParaRPr>
          </a:p>
        </p:txBody>
      </p:sp>
      <p:sp>
        <p:nvSpPr>
          <p:cNvPr id="35842" name="Rectangle 3">
            <a:extLst>
              <a:ext uri="{FF2B5EF4-FFF2-40B4-BE49-F238E27FC236}">
                <a16:creationId xmlns:a16="http://schemas.microsoft.com/office/drawing/2014/main" id="{718218F2-E15B-55A2-F8B2-B7900A8CA4E8}"/>
              </a:ext>
            </a:extLst>
          </p:cNvPr>
          <p:cNvSpPr>
            <a:spLocks noGrp="1" noChangeArrowheads="1"/>
          </p:cNvSpPr>
          <p:nvPr>
            <p:ph idx="1"/>
          </p:nvPr>
        </p:nvSpPr>
        <p:spPr/>
        <p:txBody>
          <a:bodyPr/>
          <a:lstStyle/>
          <a:p>
            <a:pPr lvl="1" algn="just" eaLnBrk="1" hangingPunct="1"/>
            <a:r>
              <a:rPr lang="es-ES" altLang="en-IT">
                <a:solidFill>
                  <a:srgbClr val="000000"/>
                </a:solidFill>
                <a:ea typeface="ＭＳ Ｐゴシック" panose="020B0600070205080204" pitchFamily="34" charset="-128"/>
              </a:rPr>
              <a:t>Accuracy Measures.</a:t>
            </a:r>
          </a:p>
          <a:p>
            <a:pPr lvl="2" algn="just" eaLnBrk="1" hangingPunct="1"/>
            <a:r>
              <a:rPr lang="es-ES" altLang="en-IT">
                <a:solidFill>
                  <a:srgbClr val="000000"/>
                </a:solidFill>
                <a:ea typeface="ＭＳ Ｐゴシック" panose="020B0600070205080204" pitchFamily="34" charset="-128"/>
              </a:rPr>
              <a:t>This form of evaluation relies on the classifier or learner. Among various possible subsets of features, the subset which yields the best predictive accuracy is chosen</a:t>
            </a:r>
          </a:p>
        </p:txBody>
      </p:sp>
      <p:pic>
        <p:nvPicPr>
          <p:cNvPr id="35843" name="Imagen 1">
            <a:extLst>
              <a:ext uri="{FF2B5EF4-FFF2-40B4-BE49-F238E27FC236}">
                <a16:creationId xmlns:a16="http://schemas.microsoft.com/office/drawing/2014/main" id="{52BAA4C8-B04A-A593-DD16-28F1734226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222" y="2899250"/>
            <a:ext cx="11681556" cy="39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772CA3B5-81A3-F466-04B8-047827599F9C}"/>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endParaRPr lang="es-ES" altLang="en-IT">
              <a:solidFill>
                <a:schemeClr val="bg2"/>
              </a:solidFill>
              <a:ea typeface="ＭＳ Ｐゴシック" panose="020B0600070205080204" pitchFamily="34" charset="-128"/>
            </a:endParaRPr>
          </a:p>
        </p:txBody>
      </p:sp>
      <p:sp>
        <p:nvSpPr>
          <p:cNvPr id="37890" name="Rectangle 3">
            <a:extLst>
              <a:ext uri="{FF2B5EF4-FFF2-40B4-BE49-F238E27FC236}">
                <a16:creationId xmlns:a16="http://schemas.microsoft.com/office/drawing/2014/main" id="{84F08BF0-68C6-EA52-C21B-DE6277D58077}"/>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Filters:</a:t>
            </a:r>
          </a:p>
          <a:p>
            <a:pPr lvl="1" algn="just" eaLnBrk="1" hangingPunct="1"/>
            <a:r>
              <a:rPr lang="es-ES" altLang="en-IT">
                <a:ea typeface="ＭＳ Ｐゴシック" panose="020B0600070205080204" pitchFamily="34" charset="-128"/>
              </a:rPr>
              <a:t>measuring uncertainty, distances, dependence or consistency is usually cheaper than measuring the accuracy of a learning process. Thus, filter methods are usually faster.</a:t>
            </a:r>
          </a:p>
          <a:p>
            <a:pPr lvl="1" algn="just" eaLnBrk="1" hangingPunct="1"/>
            <a:r>
              <a:rPr lang="es-ES" altLang="en-IT">
                <a:ea typeface="ＭＳ Ｐゴシック" panose="020B0600070205080204" pitchFamily="34" charset="-128"/>
              </a:rPr>
              <a:t>it does not rely on a particular learning bias, in such a way that the selected features can be used to learn different models from different DM techniques.</a:t>
            </a:r>
          </a:p>
          <a:p>
            <a:pPr lvl="1" algn="just" eaLnBrk="1" hangingPunct="1"/>
            <a:r>
              <a:rPr lang="es-ES" altLang="en-IT">
                <a:ea typeface="ＭＳ Ｐゴシック" panose="020B0600070205080204" pitchFamily="34" charset="-128"/>
              </a:rPr>
              <a:t>it can handle larger sized data, due to the  simplicity and low time complexity of the evaluation measures.</a:t>
            </a:r>
            <a:endParaRPr lang="es-ES" altLang="en-IT">
              <a:solidFill>
                <a:srgbClr val="000000"/>
              </a:solidFill>
              <a:ea typeface="ＭＳ Ｐゴシック" panose="020B0600070205080204" pitchFamily="34" charset="-128"/>
            </a:endParaRPr>
          </a:p>
        </p:txBody>
      </p:sp>
    </p:spTree>
    <p:extLst>
      <p:ext uri="{BB962C8B-B14F-4D97-AF65-F5344CB8AC3E}">
        <p14:creationId xmlns:p14="http://schemas.microsoft.com/office/powerpoint/2010/main" val="2071233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1F73BB52-3BB2-FEAA-41AC-0D220E76735F}"/>
              </a:ext>
            </a:extLst>
          </p:cNvPr>
          <p:cNvSpPr>
            <a:spLocks noGrp="1" noChangeArrowheads="1"/>
          </p:cNvSpPr>
          <p:nvPr>
            <p:ph type="title"/>
          </p:nvPr>
        </p:nvSpPr>
        <p:spPr>
          <a:xfrm>
            <a:off x="92927" y="342822"/>
            <a:ext cx="10515600" cy="1325563"/>
          </a:xfrm>
        </p:spPr>
        <p:txBody>
          <a:bodyPr/>
          <a:lstStyle/>
          <a:p>
            <a:pPr eaLnBrk="1" hangingPunct="1"/>
            <a:r>
              <a:rPr lang="es-ES" altLang="en-IT" dirty="0" err="1">
                <a:ea typeface="ＭＳ Ｐゴシック" panose="020B0600070205080204" pitchFamily="34" charset="-128"/>
              </a:rPr>
              <a:t>Perspectives</a:t>
            </a:r>
            <a:endParaRPr lang="es-ES" altLang="en-IT" dirty="0">
              <a:solidFill>
                <a:schemeClr val="bg2"/>
              </a:solidFill>
              <a:ea typeface="ＭＳ Ｐゴシック" panose="020B0600070205080204" pitchFamily="34" charset="-128"/>
            </a:endParaRPr>
          </a:p>
        </p:txBody>
      </p:sp>
      <p:sp>
        <p:nvSpPr>
          <p:cNvPr id="36866" name="Rectangle 3">
            <a:extLst>
              <a:ext uri="{FF2B5EF4-FFF2-40B4-BE49-F238E27FC236}">
                <a16:creationId xmlns:a16="http://schemas.microsoft.com/office/drawing/2014/main" id="{5E68F7ED-1BAE-4812-CDB1-B401506CFED9}"/>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Filters:</a:t>
            </a:r>
          </a:p>
        </p:txBody>
      </p:sp>
      <p:pic>
        <p:nvPicPr>
          <p:cNvPr id="36867" name="Imagen 1">
            <a:extLst>
              <a:ext uri="{FF2B5EF4-FFF2-40B4-BE49-F238E27FC236}">
                <a16:creationId xmlns:a16="http://schemas.microsoft.com/office/drawing/2014/main" id="{B57C443D-5C4B-1FCF-3A81-89A8032564D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75051" y="-10298"/>
            <a:ext cx="8524022" cy="6741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8C19DC42-A672-0619-D45F-F437BA275433}"/>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endParaRPr lang="es-ES" altLang="en-IT">
              <a:solidFill>
                <a:schemeClr val="bg2"/>
              </a:solidFill>
              <a:ea typeface="ＭＳ Ｐゴシック" panose="020B0600070205080204" pitchFamily="34" charset="-128"/>
            </a:endParaRPr>
          </a:p>
        </p:txBody>
      </p:sp>
      <p:sp>
        <p:nvSpPr>
          <p:cNvPr id="39938" name="Rectangle 3">
            <a:extLst>
              <a:ext uri="{FF2B5EF4-FFF2-40B4-BE49-F238E27FC236}">
                <a16:creationId xmlns:a16="http://schemas.microsoft.com/office/drawing/2014/main" id="{D23CD117-366A-FC56-97E4-E2465C8D9261}"/>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Wrappers:</a:t>
            </a:r>
          </a:p>
          <a:p>
            <a:pPr lvl="1" algn="just" eaLnBrk="1" hangingPunct="1"/>
            <a:r>
              <a:rPr lang="es-ES" altLang="en-IT">
                <a:solidFill>
                  <a:srgbClr val="000000"/>
                </a:solidFill>
                <a:ea typeface="ＭＳ Ｐゴシック" panose="020B0600070205080204" pitchFamily="34" charset="-128"/>
              </a:rPr>
              <a:t>can achieve the purpose of improving the particular learner</a:t>
            </a:r>
            <a:r>
              <a:rPr lang="es-ES" altLang="es-ES">
                <a:solidFill>
                  <a:srgbClr val="000000"/>
                </a:solidFill>
                <a:ea typeface="ＭＳ Ｐゴシック" panose="020B0600070205080204" pitchFamily="34" charset="-128"/>
              </a:rPr>
              <a:t>’</a:t>
            </a:r>
            <a:r>
              <a:rPr lang="es-ES" altLang="en-IT">
                <a:solidFill>
                  <a:srgbClr val="000000"/>
                </a:solidFill>
                <a:ea typeface="ＭＳ Ｐゴシック" panose="020B0600070205080204" pitchFamily="34" charset="-128"/>
              </a:rPr>
              <a:t>s predictive performance.</a:t>
            </a:r>
          </a:p>
          <a:p>
            <a:pPr lvl="1" algn="just" eaLnBrk="1" hangingPunct="1"/>
            <a:r>
              <a:rPr lang="es-ES" altLang="en-IT">
                <a:solidFill>
                  <a:srgbClr val="000000"/>
                </a:solidFill>
                <a:ea typeface="ＭＳ Ｐゴシック" panose="020B0600070205080204" pitchFamily="34" charset="-128"/>
              </a:rPr>
              <a:t>usage of internal statistical validation to control the overfitting, ensembles of learners and hybridizations with heuristic learning like Bayesian classifiers or Decision Tree induction.</a:t>
            </a:r>
          </a:p>
          <a:p>
            <a:pPr lvl="1" algn="just" eaLnBrk="1" hangingPunct="1"/>
            <a:r>
              <a:rPr lang="es-ES" altLang="en-IT">
                <a:solidFill>
                  <a:srgbClr val="000000"/>
                </a:solidFill>
                <a:ea typeface="ＭＳ Ｐゴシック" panose="020B0600070205080204" pitchFamily="34" charset="-128"/>
              </a:rPr>
              <a:t>filter models cannot allow a learning algorithm to fully exploit its bias, whereas wrapper methods do.</a:t>
            </a:r>
          </a:p>
        </p:txBody>
      </p:sp>
    </p:spTree>
    <p:extLst>
      <p:ext uri="{BB962C8B-B14F-4D97-AF65-F5344CB8AC3E}">
        <p14:creationId xmlns:p14="http://schemas.microsoft.com/office/powerpoint/2010/main" val="8623956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5841B1FB-C226-18F9-930E-C30BEC0A0DE1}"/>
              </a:ext>
            </a:extLst>
          </p:cNvPr>
          <p:cNvSpPr>
            <a:spLocks noGrp="1" noChangeArrowheads="1"/>
          </p:cNvSpPr>
          <p:nvPr>
            <p:ph type="title"/>
          </p:nvPr>
        </p:nvSpPr>
        <p:spPr>
          <a:xfrm>
            <a:off x="44474" y="245327"/>
            <a:ext cx="10515600" cy="1325563"/>
          </a:xfrm>
        </p:spPr>
        <p:txBody>
          <a:bodyPr/>
          <a:lstStyle/>
          <a:p>
            <a:pPr eaLnBrk="1" hangingPunct="1"/>
            <a:r>
              <a:rPr lang="es-ES" altLang="en-IT" dirty="0" err="1">
                <a:ea typeface="ＭＳ Ｐゴシック" panose="020B0600070205080204" pitchFamily="34" charset="-128"/>
              </a:rPr>
              <a:t>Perspectives</a:t>
            </a:r>
            <a:endParaRPr lang="es-ES" altLang="en-IT" dirty="0">
              <a:solidFill>
                <a:schemeClr val="bg2"/>
              </a:solidFill>
              <a:ea typeface="ＭＳ Ｐゴシック" panose="020B0600070205080204" pitchFamily="34" charset="-128"/>
            </a:endParaRPr>
          </a:p>
        </p:txBody>
      </p:sp>
      <p:sp>
        <p:nvSpPr>
          <p:cNvPr id="38914" name="Rectangle 3">
            <a:extLst>
              <a:ext uri="{FF2B5EF4-FFF2-40B4-BE49-F238E27FC236}">
                <a16:creationId xmlns:a16="http://schemas.microsoft.com/office/drawing/2014/main" id="{50240132-F38C-61C7-811B-A55E24CD17D0}"/>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Wrappers:</a:t>
            </a:r>
          </a:p>
        </p:txBody>
      </p:sp>
      <p:pic>
        <p:nvPicPr>
          <p:cNvPr id="38915" name="Imagen 1">
            <a:extLst>
              <a:ext uri="{FF2B5EF4-FFF2-40B4-BE49-F238E27FC236}">
                <a16:creationId xmlns:a16="http://schemas.microsoft.com/office/drawing/2014/main" id="{43E0FAF9-2BED-F542-FC57-C8BBEA002A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13475" y="245327"/>
            <a:ext cx="8934051" cy="6612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9C38C81E-0CB5-1AEB-9108-58FD1397EB75}"/>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Perspectives</a:t>
            </a:r>
            <a:endParaRPr lang="es-ES" altLang="en-IT">
              <a:solidFill>
                <a:schemeClr val="bg2"/>
              </a:solidFill>
              <a:ea typeface="ＭＳ Ｐゴシック" panose="020B0600070205080204" pitchFamily="34" charset="-128"/>
            </a:endParaRPr>
          </a:p>
        </p:txBody>
      </p:sp>
      <p:sp>
        <p:nvSpPr>
          <p:cNvPr id="40962" name="Rectangle 3">
            <a:extLst>
              <a:ext uri="{FF2B5EF4-FFF2-40B4-BE49-F238E27FC236}">
                <a16:creationId xmlns:a16="http://schemas.microsoft.com/office/drawing/2014/main" id="{AE618F72-01C7-BBC1-B8AE-BFF260671FCB}"/>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Embedded FS:</a:t>
            </a:r>
          </a:p>
          <a:p>
            <a:pPr lvl="1" algn="just" eaLnBrk="1" hangingPunct="1"/>
            <a:r>
              <a:rPr lang="es-ES" altLang="en-IT">
                <a:solidFill>
                  <a:srgbClr val="000000"/>
                </a:solidFill>
                <a:ea typeface="ＭＳ Ｐゴシック" panose="020B0600070205080204" pitchFamily="34" charset="-128"/>
              </a:rPr>
              <a:t>similar to the wrapper approach in the sense that the features are specifically selected for a certain learning algorithm, but in this approach, the features are selected during the learning process.</a:t>
            </a:r>
          </a:p>
          <a:p>
            <a:pPr lvl="1" algn="just" eaLnBrk="1" hangingPunct="1"/>
            <a:r>
              <a:rPr lang="es-ES" altLang="en-IT">
                <a:ea typeface="ＭＳ Ｐゴシック" panose="020B0600070205080204" pitchFamily="34" charset="-128"/>
              </a:rPr>
              <a:t>they could take advantage of the available data by not requiring to split the training data into a training and validation set; they could achieve a faster solution by avoiding the re-training of a predictor for each feature subset explored.</a:t>
            </a:r>
            <a:endParaRPr lang="es-ES" altLang="en-IT">
              <a:solidFill>
                <a:srgbClr val="000000"/>
              </a:solidFill>
              <a:ea typeface="ＭＳ Ｐゴシック" panose="020B0600070205080204" pitchFamily="34" charset="-128"/>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B49EDC5E-0413-15B8-06B4-C0FD23A7AE4B}"/>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Aspects:</a:t>
            </a:r>
            <a:br>
              <a:rPr lang="es-ES" altLang="en-IT">
                <a:ea typeface="ＭＳ Ｐゴシック" panose="020B0600070205080204" pitchFamily="34" charset="-128"/>
              </a:rPr>
            </a:br>
            <a:r>
              <a:rPr lang="es-ES" altLang="en-IT">
                <a:ea typeface="ＭＳ Ｐゴシック" panose="020B0600070205080204" pitchFamily="34" charset="-128"/>
              </a:rPr>
              <a:t>Output of Feature Selection</a:t>
            </a:r>
            <a:endParaRPr lang="es-ES" altLang="en-IT">
              <a:solidFill>
                <a:schemeClr val="bg2"/>
              </a:solidFill>
              <a:ea typeface="ＭＳ Ｐゴシック" panose="020B0600070205080204" pitchFamily="34" charset="-128"/>
            </a:endParaRPr>
          </a:p>
        </p:txBody>
      </p:sp>
      <p:sp>
        <p:nvSpPr>
          <p:cNvPr id="43010" name="Rectangle 3">
            <a:extLst>
              <a:ext uri="{FF2B5EF4-FFF2-40B4-BE49-F238E27FC236}">
                <a16:creationId xmlns:a16="http://schemas.microsoft.com/office/drawing/2014/main" id="{6C6CB80D-F973-EF00-A8F3-BFFBC4223919}"/>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Feature Ranking Techniques:</a:t>
            </a:r>
          </a:p>
          <a:p>
            <a:pPr lvl="1" algn="just" eaLnBrk="1" hangingPunct="1"/>
            <a:r>
              <a:rPr lang="es-ES" altLang="en-IT">
                <a:solidFill>
                  <a:srgbClr val="000000"/>
                </a:solidFill>
                <a:ea typeface="ＭＳ Ｐゴシック" panose="020B0600070205080204" pitchFamily="34" charset="-128"/>
              </a:rPr>
              <a:t>we expect as the output a ranked list of features which are ordered according to evaluation measures.</a:t>
            </a:r>
          </a:p>
          <a:p>
            <a:pPr lvl="1" algn="just" eaLnBrk="1" hangingPunct="1"/>
            <a:r>
              <a:rPr lang="es-ES" altLang="en-IT">
                <a:ea typeface="ＭＳ Ｐゴシック" panose="020B0600070205080204" pitchFamily="34" charset="-128"/>
              </a:rPr>
              <a:t>they return the relevance of the features.</a:t>
            </a:r>
          </a:p>
          <a:p>
            <a:pPr lvl="1" algn="just" eaLnBrk="1" hangingPunct="1"/>
            <a:r>
              <a:rPr lang="es-ES" altLang="en-IT">
                <a:ea typeface="ＭＳ Ｐゴシック" panose="020B0600070205080204" pitchFamily="34" charset="-128"/>
              </a:rPr>
              <a:t>For performing actual FS, the simplest way is to choose the first </a:t>
            </a:r>
            <a:r>
              <a:rPr lang="es-ES" altLang="en-IT" i="1">
                <a:ea typeface="ＭＳ Ｐゴシック" panose="020B0600070205080204" pitchFamily="34" charset="-128"/>
              </a:rPr>
              <a:t>m</a:t>
            </a:r>
            <a:r>
              <a:rPr lang="es-ES" altLang="en-IT">
                <a:ea typeface="ＭＳ Ｐゴシック" panose="020B0600070205080204" pitchFamily="34" charset="-128"/>
              </a:rPr>
              <a:t> features for the task at hand, whenever we know the most appropriate </a:t>
            </a:r>
            <a:r>
              <a:rPr lang="es-ES" altLang="en-IT" i="1">
                <a:ea typeface="ＭＳ Ｐゴシック" panose="020B0600070205080204" pitchFamily="34" charset="-128"/>
              </a:rPr>
              <a:t>m</a:t>
            </a:r>
            <a:r>
              <a:rPr lang="es-ES" altLang="en-IT">
                <a:ea typeface="ＭＳ Ｐゴシック" panose="020B0600070205080204" pitchFamily="34" charset="-128"/>
              </a:rPr>
              <a:t> value.</a:t>
            </a:r>
          </a:p>
          <a:p>
            <a:pPr lvl="1" algn="just" eaLnBrk="1" hangingPunct="1"/>
            <a:endParaRPr lang="es-ES" altLang="en-IT">
              <a:solidFill>
                <a:srgbClr val="000000"/>
              </a:solidFill>
              <a:ea typeface="ＭＳ Ｐゴシック" panose="020B0600070205080204" pitchFamily="34" charset="-128"/>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B97331F7-A4B5-0FBD-7D29-CC7C8E0B84DE}"/>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Aspects:</a:t>
            </a:r>
            <a:br>
              <a:rPr lang="es-ES" altLang="en-IT">
                <a:ea typeface="ＭＳ Ｐゴシック" panose="020B0600070205080204" pitchFamily="34" charset="-128"/>
              </a:rPr>
            </a:br>
            <a:r>
              <a:rPr lang="es-ES" altLang="en-IT">
                <a:ea typeface="ＭＳ Ｐゴシック" panose="020B0600070205080204" pitchFamily="34" charset="-128"/>
              </a:rPr>
              <a:t>Output of Feature Selection</a:t>
            </a:r>
            <a:endParaRPr lang="es-ES" altLang="en-IT">
              <a:solidFill>
                <a:schemeClr val="bg2"/>
              </a:solidFill>
              <a:ea typeface="ＭＳ Ｐゴシック" panose="020B0600070205080204" pitchFamily="34" charset="-128"/>
            </a:endParaRPr>
          </a:p>
        </p:txBody>
      </p:sp>
      <p:sp>
        <p:nvSpPr>
          <p:cNvPr id="44034" name="Rectangle 3">
            <a:extLst>
              <a:ext uri="{FF2B5EF4-FFF2-40B4-BE49-F238E27FC236}">
                <a16:creationId xmlns:a16="http://schemas.microsoft.com/office/drawing/2014/main" id="{A20BAB7B-5C30-8013-B09B-9B4512A713DA}"/>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Feature Ranking Techniques:</a:t>
            </a:r>
          </a:p>
        </p:txBody>
      </p:sp>
      <p:pic>
        <p:nvPicPr>
          <p:cNvPr id="44035" name="Imagen 1">
            <a:extLst>
              <a:ext uri="{FF2B5EF4-FFF2-40B4-BE49-F238E27FC236}">
                <a16:creationId xmlns:a16="http://schemas.microsoft.com/office/drawing/2014/main" id="{32772D7E-49A6-36D9-263B-FF7A8A8EF6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9032" y="2951163"/>
            <a:ext cx="11340275" cy="336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1F6D1-AA4A-30C3-2DFF-44721B1C52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C9147-147A-43CA-C5F0-1CCAB7B9FED3}"/>
              </a:ext>
            </a:extLst>
          </p:cNvPr>
          <p:cNvSpPr>
            <a:spLocks noGrp="1"/>
          </p:cNvSpPr>
          <p:nvPr>
            <p:ph type="title"/>
          </p:nvPr>
        </p:nvSpPr>
        <p:spPr/>
        <p:txBody>
          <a:bodyPr/>
          <a:lstStyle/>
          <a:p>
            <a:endParaRPr lang="en-IT"/>
          </a:p>
        </p:txBody>
      </p:sp>
      <p:pic>
        <p:nvPicPr>
          <p:cNvPr id="5" name="Content Placeholder 4">
            <a:extLst>
              <a:ext uri="{FF2B5EF4-FFF2-40B4-BE49-F238E27FC236}">
                <a16:creationId xmlns:a16="http://schemas.microsoft.com/office/drawing/2014/main" id="{F8A6B488-E38E-1EF0-885E-2613F28AA6AA}"/>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14521" b="8097"/>
          <a:stretch/>
        </p:blipFill>
        <p:spPr>
          <a:xfrm>
            <a:off x="622299" y="365125"/>
            <a:ext cx="9093201" cy="6283325"/>
          </a:xfrm>
        </p:spPr>
      </p:pic>
      <p:sp>
        <p:nvSpPr>
          <p:cNvPr id="3" name="Rectangle 2">
            <a:extLst>
              <a:ext uri="{FF2B5EF4-FFF2-40B4-BE49-F238E27FC236}">
                <a16:creationId xmlns:a16="http://schemas.microsoft.com/office/drawing/2014/main" id="{E2CA5EEE-FE8B-A4DD-FAAA-0E11B7D27B10}"/>
              </a:ext>
            </a:extLst>
          </p:cNvPr>
          <p:cNvSpPr/>
          <p:nvPr/>
        </p:nvSpPr>
        <p:spPr>
          <a:xfrm>
            <a:off x="1887794" y="1533832"/>
            <a:ext cx="2713703"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39971484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93CA9051-1ECF-A09A-0B4C-6068486B9E52}"/>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Aspects:</a:t>
            </a:r>
            <a:br>
              <a:rPr lang="es-ES" altLang="en-IT">
                <a:ea typeface="ＭＳ Ｐゴシック" panose="020B0600070205080204" pitchFamily="34" charset="-128"/>
              </a:rPr>
            </a:br>
            <a:r>
              <a:rPr lang="es-ES" altLang="en-IT">
                <a:ea typeface="ＭＳ Ｐゴシック" panose="020B0600070205080204" pitchFamily="34" charset="-128"/>
              </a:rPr>
              <a:t>Output of Feature Selection</a:t>
            </a:r>
            <a:endParaRPr lang="es-ES" altLang="en-IT">
              <a:solidFill>
                <a:schemeClr val="bg2"/>
              </a:solidFill>
              <a:ea typeface="ＭＳ Ｐゴシック" panose="020B0600070205080204" pitchFamily="34" charset="-128"/>
            </a:endParaRPr>
          </a:p>
        </p:txBody>
      </p:sp>
      <p:sp>
        <p:nvSpPr>
          <p:cNvPr id="45058" name="Rectangle 3">
            <a:extLst>
              <a:ext uri="{FF2B5EF4-FFF2-40B4-BE49-F238E27FC236}">
                <a16:creationId xmlns:a16="http://schemas.microsoft.com/office/drawing/2014/main" id="{988B4B19-5684-C104-89E6-EF864D6B6A85}"/>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Minimum Subset Techniques:</a:t>
            </a:r>
          </a:p>
          <a:p>
            <a:pPr lvl="1" algn="just" eaLnBrk="1" hangingPunct="1"/>
            <a:r>
              <a:rPr lang="es-ES" altLang="en-IT">
                <a:ea typeface="ＭＳ Ｐゴシック" panose="020B0600070205080204" pitchFamily="34" charset="-128"/>
              </a:rPr>
              <a:t>The number of relevant features is a parameter that is often not known by the practitioner.</a:t>
            </a:r>
          </a:p>
          <a:p>
            <a:pPr lvl="1" algn="just" eaLnBrk="1" hangingPunct="1"/>
            <a:r>
              <a:rPr lang="es-ES" altLang="en-IT">
                <a:ea typeface="ＭＳ Ｐゴシック" panose="020B0600070205080204" pitchFamily="34" charset="-128"/>
              </a:rPr>
              <a:t>There must be a second category of techniques focused on obtaining the minimum possible subset without ordering the features. </a:t>
            </a:r>
          </a:p>
          <a:p>
            <a:pPr lvl="1" algn="just" eaLnBrk="1" hangingPunct="1"/>
            <a:r>
              <a:rPr lang="es-ES" altLang="en-IT">
                <a:ea typeface="ＭＳ Ｐゴシック" panose="020B0600070205080204" pitchFamily="34" charset="-128"/>
              </a:rPr>
              <a:t>whatever is relevant within the subset, is otherwise irrelevant.</a:t>
            </a:r>
            <a:endParaRPr lang="es-ES" altLang="en-IT">
              <a:solidFill>
                <a:srgbClr val="000000"/>
              </a:solidFill>
              <a:ea typeface="ＭＳ Ｐゴシック" panose="020B0600070205080204" pitchFamily="34" charset="-128"/>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45009FA4-26C1-1ED1-E8BE-4F38BB4B5EDF}"/>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Aspects:</a:t>
            </a:r>
            <a:br>
              <a:rPr lang="es-ES" altLang="en-IT">
                <a:ea typeface="ＭＳ Ｐゴシック" panose="020B0600070205080204" pitchFamily="34" charset="-128"/>
              </a:rPr>
            </a:br>
            <a:r>
              <a:rPr lang="es-ES" altLang="en-IT">
                <a:ea typeface="ＭＳ Ｐゴシック" panose="020B0600070205080204" pitchFamily="34" charset="-128"/>
              </a:rPr>
              <a:t>Output of Feature Selection</a:t>
            </a:r>
            <a:endParaRPr lang="es-ES" altLang="en-IT">
              <a:solidFill>
                <a:schemeClr val="bg2"/>
              </a:solidFill>
              <a:ea typeface="ＭＳ Ｐゴシック" panose="020B0600070205080204" pitchFamily="34" charset="-128"/>
            </a:endParaRPr>
          </a:p>
        </p:txBody>
      </p:sp>
      <p:sp>
        <p:nvSpPr>
          <p:cNvPr id="46082" name="Rectangle 3">
            <a:extLst>
              <a:ext uri="{FF2B5EF4-FFF2-40B4-BE49-F238E27FC236}">
                <a16:creationId xmlns:a16="http://schemas.microsoft.com/office/drawing/2014/main" id="{D0F3D2C1-F759-B6A7-3AB8-E6BDB754CCA8}"/>
              </a:ext>
            </a:extLst>
          </p:cNvPr>
          <p:cNvSpPr>
            <a:spLocks noGrp="1" noChangeArrowheads="1"/>
          </p:cNvSpPr>
          <p:nvPr>
            <p:ph idx="1"/>
          </p:nvPr>
        </p:nvSpPr>
        <p:spPr/>
        <p:txBody>
          <a:bodyPr/>
          <a:lstStyle/>
          <a:p>
            <a:pPr algn="just" eaLnBrk="1" hangingPunct="1"/>
            <a:r>
              <a:rPr lang="es-ES" altLang="en-IT">
                <a:solidFill>
                  <a:srgbClr val="000000"/>
                </a:solidFill>
                <a:ea typeface="ＭＳ Ｐゴシック" panose="020B0600070205080204" pitchFamily="34" charset="-128"/>
              </a:rPr>
              <a:t>Minimum Subset Techniques:</a:t>
            </a:r>
          </a:p>
        </p:txBody>
      </p:sp>
      <p:pic>
        <p:nvPicPr>
          <p:cNvPr id="46083" name="Imagen 1">
            <a:extLst>
              <a:ext uri="{FF2B5EF4-FFF2-40B4-BE49-F238E27FC236}">
                <a16:creationId xmlns:a16="http://schemas.microsoft.com/office/drawing/2014/main" id="{56C040F8-C642-1CA3-CE46-54E8B24813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781301"/>
            <a:ext cx="914400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F4A00B33-0A8F-8073-D2D0-7372E6909C25}"/>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Aspects:</a:t>
            </a:r>
            <a:br>
              <a:rPr lang="es-ES" altLang="en-IT">
                <a:ea typeface="ＭＳ Ｐゴシック" panose="020B0600070205080204" pitchFamily="34" charset="-128"/>
              </a:rPr>
            </a:br>
            <a:r>
              <a:rPr lang="es-ES" altLang="en-IT">
                <a:ea typeface="ＭＳ Ｐゴシック" panose="020B0600070205080204" pitchFamily="34" charset="-128"/>
              </a:rPr>
              <a:t>Evaluation</a:t>
            </a:r>
            <a:endParaRPr lang="es-ES" altLang="en-IT">
              <a:solidFill>
                <a:schemeClr val="bg2"/>
              </a:solidFill>
              <a:ea typeface="ＭＳ Ｐゴシック" panose="020B0600070205080204" pitchFamily="34" charset="-128"/>
            </a:endParaRPr>
          </a:p>
        </p:txBody>
      </p:sp>
      <p:sp>
        <p:nvSpPr>
          <p:cNvPr id="47106" name="Rectangle 3">
            <a:extLst>
              <a:ext uri="{FF2B5EF4-FFF2-40B4-BE49-F238E27FC236}">
                <a16:creationId xmlns:a16="http://schemas.microsoft.com/office/drawing/2014/main" id="{F0A1D444-561F-DD2C-4C75-8B669F6495E1}"/>
              </a:ext>
            </a:extLst>
          </p:cNvPr>
          <p:cNvSpPr>
            <a:spLocks noGrp="1" noChangeArrowheads="1"/>
          </p:cNvSpPr>
          <p:nvPr>
            <p:ph idx="1"/>
          </p:nvPr>
        </p:nvSpPr>
        <p:spPr>
          <a:xfrm>
            <a:off x="1981200" y="1600200"/>
            <a:ext cx="8229600" cy="5068888"/>
          </a:xfrm>
        </p:spPr>
        <p:txBody>
          <a:bodyPr/>
          <a:lstStyle/>
          <a:p>
            <a:pPr algn="just" eaLnBrk="1" hangingPunct="1"/>
            <a:r>
              <a:rPr lang="es-ES" altLang="en-IT">
                <a:solidFill>
                  <a:srgbClr val="000000"/>
                </a:solidFill>
                <a:ea typeface="ＭＳ Ｐゴシック" panose="020B0600070205080204" pitchFamily="34" charset="-128"/>
              </a:rPr>
              <a:t>Goals:</a:t>
            </a:r>
          </a:p>
          <a:p>
            <a:pPr lvl="1" algn="just" eaLnBrk="1" hangingPunct="1"/>
            <a:r>
              <a:rPr lang="es-ES" altLang="en-IT" b="1">
                <a:solidFill>
                  <a:srgbClr val="000000"/>
                </a:solidFill>
                <a:ea typeface="ＭＳ Ｐゴシック" panose="020B0600070205080204" pitchFamily="34" charset="-128"/>
              </a:rPr>
              <a:t>Inferability: </a:t>
            </a:r>
            <a:r>
              <a:rPr lang="es-ES" altLang="en-IT">
                <a:solidFill>
                  <a:srgbClr val="000000"/>
                </a:solidFill>
                <a:ea typeface="ＭＳ Ｐゴシック" panose="020B0600070205080204" pitchFamily="34" charset="-128"/>
              </a:rPr>
              <a:t>For predictive tasks, considered as an improvement of the prediction of unseen examples with respect to the direct usage of the raw training data.</a:t>
            </a:r>
            <a:endParaRPr lang="es-ES" altLang="en-IT">
              <a:ea typeface="ＭＳ Ｐゴシック" panose="020B0600070205080204" pitchFamily="34" charset="-128"/>
            </a:endParaRPr>
          </a:p>
          <a:p>
            <a:pPr lvl="1" algn="just" eaLnBrk="1" hangingPunct="1"/>
            <a:r>
              <a:rPr lang="es-ES" altLang="en-IT" b="1">
                <a:ea typeface="ＭＳ Ｐゴシック" panose="020B0600070205080204" pitchFamily="34" charset="-128"/>
              </a:rPr>
              <a:t>Interpretability: </a:t>
            </a:r>
            <a:r>
              <a:rPr lang="es-ES" altLang="en-IT">
                <a:ea typeface="ＭＳ Ｐゴシック" panose="020B0600070205080204" pitchFamily="34" charset="-128"/>
              </a:rPr>
              <a:t>Given the incomprehension of raw data by humans, DM is also used for generating more understandable structure representation that can explain the behavior of the data.</a:t>
            </a:r>
          </a:p>
          <a:p>
            <a:pPr lvl="1" algn="just" eaLnBrk="1" hangingPunct="1"/>
            <a:r>
              <a:rPr lang="es-ES" altLang="en-IT" b="1">
                <a:ea typeface="ＭＳ Ｐゴシック" panose="020B0600070205080204" pitchFamily="34" charset="-128"/>
              </a:rPr>
              <a:t>Data Reduction: </a:t>
            </a:r>
            <a:r>
              <a:rPr lang="es-ES" altLang="en-IT">
                <a:ea typeface="ＭＳ Ｐゴシック" panose="020B0600070205080204" pitchFamily="34" charset="-128"/>
              </a:rPr>
              <a:t>It is better and simpler to handle data with lower dimensions in terms of efficiency and interpretability.</a:t>
            </a:r>
            <a:endParaRPr lang="es-ES" altLang="en-IT">
              <a:solidFill>
                <a:srgbClr val="000000"/>
              </a:solidFill>
              <a:ea typeface="ＭＳ Ｐゴシック" panose="020B0600070205080204" pitchFamily="34" charset="-128"/>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1B2845C5-7808-8D7E-A91C-97B942B9E27F}"/>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Aspects:</a:t>
            </a:r>
            <a:br>
              <a:rPr lang="es-ES" altLang="en-IT">
                <a:ea typeface="ＭＳ Ｐゴシック" panose="020B0600070205080204" pitchFamily="34" charset="-128"/>
              </a:rPr>
            </a:br>
            <a:r>
              <a:rPr lang="es-ES" altLang="en-IT">
                <a:ea typeface="ＭＳ Ｐゴシック" panose="020B0600070205080204" pitchFamily="34" charset="-128"/>
              </a:rPr>
              <a:t>Evaluation</a:t>
            </a:r>
            <a:endParaRPr lang="es-ES" altLang="en-IT">
              <a:solidFill>
                <a:schemeClr val="bg2"/>
              </a:solidFill>
              <a:ea typeface="ＭＳ Ｐゴシック" panose="020B0600070205080204" pitchFamily="34" charset="-128"/>
            </a:endParaRPr>
          </a:p>
        </p:txBody>
      </p:sp>
      <p:sp>
        <p:nvSpPr>
          <p:cNvPr id="48130" name="Rectangle 3">
            <a:extLst>
              <a:ext uri="{FF2B5EF4-FFF2-40B4-BE49-F238E27FC236}">
                <a16:creationId xmlns:a16="http://schemas.microsoft.com/office/drawing/2014/main" id="{3B5738E5-7198-CB25-623E-B1FEDE433325}"/>
              </a:ext>
            </a:extLst>
          </p:cNvPr>
          <p:cNvSpPr>
            <a:spLocks noGrp="1" noChangeArrowheads="1"/>
          </p:cNvSpPr>
          <p:nvPr>
            <p:ph idx="1"/>
          </p:nvPr>
        </p:nvSpPr>
        <p:spPr>
          <a:xfrm>
            <a:off x="1981200" y="1600200"/>
            <a:ext cx="8229600" cy="5068888"/>
          </a:xfrm>
        </p:spPr>
        <p:txBody>
          <a:bodyPr/>
          <a:lstStyle/>
          <a:p>
            <a:pPr algn="just" eaLnBrk="1" hangingPunct="1"/>
            <a:r>
              <a:rPr lang="es-ES" altLang="en-IT">
                <a:solidFill>
                  <a:srgbClr val="000000"/>
                </a:solidFill>
                <a:ea typeface="ＭＳ Ｐゴシック" panose="020B0600070205080204" pitchFamily="34" charset="-128"/>
              </a:rPr>
              <a:t>We can derive three assessment measures from these three goals:</a:t>
            </a:r>
          </a:p>
          <a:p>
            <a:pPr lvl="1" algn="just" eaLnBrk="1" hangingPunct="1"/>
            <a:r>
              <a:rPr lang="es-ES" altLang="en-IT" b="1">
                <a:solidFill>
                  <a:srgbClr val="000000"/>
                </a:solidFill>
                <a:ea typeface="ＭＳ Ｐゴシック" panose="020B0600070205080204" pitchFamily="34" charset="-128"/>
              </a:rPr>
              <a:t>Accuracy</a:t>
            </a:r>
          </a:p>
          <a:p>
            <a:pPr lvl="1" algn="just" eaLnBrk="1" hangingPunct="1"/>
            <a:endParaRPr lang="es-ES" altLang="en-IT" b="1">
              <a:solidFill>
                <a:srgbClr val="000000"/>
              </a:solidFill>
              <a:ea typeface="ＭＳ Ｐゴシック" panose="020B0600070205080204" pitchFamily="34" charset="-128"/>
            </a:endParaRPr>
          </a:p>
          <a:p>
            <a:pPr lvl="1" algn="just" eaLnBrk="1" hangingPunct="1"/>
            <a:r>
              <a:rPr lang="es-ES" altLang="en-IT" b="1">
                <a:ea typeface="ＭＳ Ｐゴシック" panose="020B0600070205080204" pitchFamily="34" charset="-128"/>
              </a:rPr>
              <a:t>Complexity</a:t>
            </a:r>
          </a:p>
          <a:p>
            <a:pPr lvl="1" algn="just" eaLnBrk="1" hangingPunct="1"/>
            <a:endParaRPr lang="es-ES" altLang="en-IT">
              <a:ea typeface="ＭＳ Ｐゴシック" panose="020B0600070205080204" pitchFamily="34" charset="-128"/>
            </a:endParaRPr>
          </a:p>
          <a:p>
            <a:pPr lvl="1" algn="just" eaLnBrk="1" hangingPunct="1"/>
            <a:r>
              <a:rPr lang="es-ES" altLang="en-IT" b="1">
                <a:ea typeface="ＭＳ Ｐゴシック" panose="020B0600070205080204" pitchFamily="34" charset="-128"/>
              </a:rPr>
              <a:t>Number of Features Selected</a:t>
            </a:r>
          </a:p>
          <a:p>
            <a:pPr lvl="1" algn="just" eaLnBrk="1" hangingPunct="1"/>
            <a:endParaRPr lang="es-ES" altLang="en-IT" b="1">
              <a:ea typeface="ＭＳ Ｐゴシック" panose="020B0600070205080204" pitchFamily="34" charset="-128"/>
            </a:endParaRPr>
          </a:p>
          <a:p>
            <a:pPr lvl="1" algn="just" eaLnBrk="1" hangingPunct="1"/>
            <a:r>
              <a:rPr lang="es-ES" altLang="en-IT" b="1">
                <a:solidFill>
                  <a:srgbClr val="000000"/>
                </a:solidFill>
                <a:ea typeface="ＭＳ Ｐゴシック" panose="020B0600070205080204" pitchFamily="34" charset="-128"/>
              </a:rPr>
              <a:t>Speed of the FS method</a:t>
            </a:r>
          </a:p>
          <a:p>
            <a:pPr lvl="1" algn="just" eaLnBrk="1" hangingPunct="1"/>
            <a:endParaRPr lang="es-ES" altLang="en-IT" b="1">
              <a:solidFill>
                <a:srgbClr val="000000"/>
              </a:solidFill>
              <a:ea typeface="ＭＳ Ｐゴシック" panose="020B0600070205080204" pitchFamily="34" charset="-128"/>
            </a:endParaRPr>
          </a:p>
          <a:p>
            <a:pPr lvl="1" algn="just" eaLnBrk="1" hangingPunct="1"/>
            <a:r>
              <a:rPr lang="es-ES" altLang="en-IT" b="1">
                <a:solidFill>
                  <a:srgbClr val="000000"/>
                </a:solidFill>
                <a:ea typeface="ＭＳ Ｐゴシック" panose="020B0600070205080204" pitchFamily="34" charset="-128"/>
              </a:rPr>
              <a:t>Generality of the features selected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60EE6155-F452-84C6-4856-07FC160F1936}"/>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Aspects:</a:t>
            </a:r>
            <a:br>
              <a:rPr lang="es-ES" altLang="en-IT">
                <a:ea typeface="ＭＳ Ｐゴシック" panose="020B0600070205080204" pitchFamily="34" charset="-128"/>
              </a:rPr>
            </a:br>
            <a:r>
              <a:rPr lang="es-ES" altLang="en-IT">
                <a:ea typeface="ＭＳ Ｐゴシック" panose="020B0600070205080204" pitchFamily="34" charset="-128"/>
              </a:rPr>
              <a:t>Drawbacks</a:t>
            </a:r>
            <a:endParaRPr lang="es-ES" altLang="en-IT">
              <a:solidFill>
                <a:schemeClr val="bg2"/>
              </a:solidFill>
              <a:ea typeface="ＭＳ Ｐゴシック" panose="020B0600070205080204" pitchFamily="34" charset="-128"/>
            </a:endParaRPr>
          </a:p>
        </p:txBody>
      </p:sp>
      <p:sp>
        <p:nvSpPr>
          <p:cNvPr id="49154" name="Rectangle 3">
            <a:extLst>
              <a:ext uri="{FF2B5EF4-FFF2-40B4-BE49-F238E27FC236}">
                <a16:creationId xmlns:a16="http://schemas.microsoft.com/office/drawing/2014/main" id="{848A9F4C-B0CE-418F-11EB-1A101C6101AE}"/>
              </a:ext>
            </a:extLst>
          </p:cNvPr>
          <p:cNvSpPr>
            <a:spLocks noGrp="1" noChangeArrowheads="1"/>
          </p:cNvSpPr>
          <p:nvPr>
            <p:ph idx="1"/>
          </p:nvPr>
        </p:nvSpPr>
        <p:spPr>
          <a:xfrm>
            <a:off x="1981200" y="1600200"/>
            <a:ext cx="8229600" cy="5068888"/>
          </a:xfrm>
        </p:spPr>
        <p:txBody>
          <a:bodyPr/>
          <a:lstStyle/>
          <a:p>
            <a:pPr algn="just" eaLnBrk="1" hangingPunct="1"/>
            <a:r>
              <a:rPr lang="es-ES" altLang="en-IT" sz="2300">
                <a:ea typeface="ＭＳ Ｐゴシック" panose="020B0600070205080204" pitchFamily="34" charset="-128"/>
              </a:rPr>
              <a:t>The resulted subsets of many models of FS are strongly dependent on the training set size. </a:t>
            </a:r>
          </a:p>
          <a:p>
            <a:pPr algn="just" eaLnBrk="1" hangingPunct="1"/>
            <a:r>
              <a:rPr lang="es-ES" altLang="en-IT" sz="2300">
                <a:ea typeface="ＭＳ Ｐゴシック" panose="020B0600070205080204" pitchFamily="34" charset="-128"/>
              </a:rPr>
              <a:t>It is not true that a large dimensionality input can always be reduced to a small subset of features because the objective feature is actually related with many input features and the removal of any of them will seriously effect the learning performance.</a:t>
            </a:r>
          </a:p>
          <a:p>
            <a:pPr algn="just" eaLnBrk="1" hangingPunct="1"/>
            <a:r>
              <a:rPr lang="es-ES" altLang="en-IT" sz="2300">
                <a:ea typeface="ＭＳ Ｐゴシック" panose="020B0600070205080204" pitchFamily="34" charset="-128"/>
              </a:rPr>
              <a:t>A backward removal strategy is very slow when working with large-scale data sets. This is because in the firsts stages of the algorithm, it has to make decisions funded on huge quantities of data.</a:t>
            </a:r>
          </a:p>
          <a:p>
            <a:pPr algn="just" eaLnBrk="1" hangingPunct="1"/>
            <a:r>
              <a:rPr lang="es-ES" altLang="en-IT" sz="2300">
                <a:ea typeface="ＭＳ Ｐゴシック" panose="020B0600070205080204" pitchFamily="34" charset="-128"/>
              </a:rPr>
              <a:t>In some cases, the FS outcome will still be left with a relatively large number of relevant features which even inhibit the use of complex learning methods.</a:t>
            </a:r>
            <a:endParaRPr lang="es-ES" altLang="en-IT" sz="2300">
              <a:solidFill>
                <a:srgbClr val="000000"/>
              </a:solidFill>
              <a:ea typeface="ＭＳ Ｐゴシック" panose="020B0600070205080204" pitchFamily="34" charset="-128"/>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7AC0064E-DCCA-9BFD-ED0B-A6190505F6F9}"/>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Most Representative Methods</a:t>
            </a:r>
            <a:br>
              <a:rPr lang="es-ES" altLang="en-IT">
                <a:ea typeface="ＭＳ Ｐゴシック" panose="020B0600070205080204" pitchFamily="34" charset="-128"/>
              </a:rPr>
            </a:br>
            <a:endParaRPr lang="es-ES" altLang="en-IT">
              <a:solidFill>
                <a:schemeClr val="bg2"/>
              </a:solidFill>
              <a:ea typeface="ＭＳ Ｐゴシック" panose="020B0600070205080204" pitchFamily="34" charset="-128"/>
            </a:endParaRPr>
          </a:p>
        </p:txBody>
      </p:sp>
      <p:sp>
        <p:nvSpPr>
          <p:cNvPr id="52226" name="Rectangle 3">
            <a:extLst>
              <a:ext uri="{FF2B5EF4-FFF2-40B4-BE49-F238E27FC236}">
                <a16:creationId xmlns:a16="http://schemas.microsoft.com/office/drawing/2014/main" id="{69AD1CC9-32E2-7DBF-207C-089CDDAB287B}"/>
              </a:ext>
            </a:extLst>
          </p:cNvPr>
          <p:cNvSpPr>
            <a:spLocks noGrp="1" noChangeArrowheads="1"/>
          </p:cNvSpPr>
          <p:nvPr>
            <p:ph idx="1"/>
          </p:nvPr>
        </p:nvSpPr>
        <p:spPr>
          <a:xfrm>
            <a:off x="1981200" y="1600200"/>
            <a:ext cx="8229600" cy="5068888"/>
          </a:xfrm>
        </p:spPr>
        <p:txBody>
          <a:bodyPr/>
          <a:lstStyle/>
          <a:p>
            <a:pPr algn="just" eaLnBrk="1" hangingPunct="1"/>
            <a:r>
              <a:rPr lang="es-ES" altLang="en-IT">
                <a:solidFill>
                  <a:srgbClr val="000000"/>
                </a:solidFill>
                <a:ea typeface="ＭＳ Ｐゴシック" panose="020B0600070205080204" pitchFamily="34" charset="-128"/>
              </a:rPr>
              <a:t>Three major components to categorize combinations:</a:t>
            </a:r>
          </a:p>
          <a:p>
            <a:pPr lvl="1" algn="just" eaLnBrk="1" hangingPunct="1"/>
            <a:r>
              <a:rPr lang="es-ES" altLang="en-IT" b="1">
                <a:solidFill>
                  <a:srgbClr val="000000"/>
                </a:solidFill>
                <a:ea typeface="ＭＳ Ｐゴシック" panose="020B0600070205080204" pitchFamily="34" charset="-128"/>
              </a:rPr>
              <a:t>Search Direction</a:t>
            </a:r>
          </a:p>
          <a:p>
            <a:pPr lvl="1" algn="just" eaLnBrk="1" hangingPunct="1"/>
            <a:r>
              <a:rPr lang="es-ES" altLang="en-IT" b="1">
                <a:ea typeface="ＭＳ Ｐゴシック" panose="020B0600070205080204" pitchFamily="34" charset="-128"/>
              </a:rPr>
              <a:t>Search Strategy</a:t>
            </a:r>
            <a:endParaRPr lang="es-ES" altLang="en-IT">
              <a:ea typeface="ＭＳ Ｐゴシック" panose="020B0600070205080204" pitchFamily="34" charset="-128"/>
            </a:endParaRPr>
          </a:p>
          <a:p>
            <a:pPr lvl="1" algn="just" eaLnBrk="1" hangingPunct="1"/>
            <a:r>
              <a:rPr lang="es-ES" altLang="en-IT" b="1">
                <a:ea typeface="ＭＳ Ｐゴシック" panose="020B0600070205080204" pitchFamily="34" charset="-128"/>
              </a:rPr>
              <a:t>Evaluation Measure</a:t>
            </a:r>
            <a:endParaRPr lang="es-ES" altLang="en-IT">
              <a:solidFill>
                <a:srgbClr val="000000"/>
              </a:solidFill>
              <a:ea typeface="ＭＳ Ｐゴシック" panose="020B0600070205080204" pitchFamily="34" charset="-128"/>
            </a:endParaRPr>
          </a:p>
        </p:txBody>
      </p:sp>
      <p:pic>
        <p:nvPicPr>
          <p:cNvPr id="52227" name="Imagen 1">
            <a:extLst>
              <a:ext uri="{FF2B5EF4-FFF2-40B4-BE49-F238E27FC236}">
                <a16:creationId xmlns:a16="http://schemas.microsoft.com/office/drawing/2014/main" id="{33E6B2DB-BF21-DF0A-5B45-E84E8B7ECC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51088" y="4041776"/>
            <a:ext cx="7632700" cy="281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11407226-C934-CD20-890F-71554E924681}"/>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Most Representative Methods</a:t>
            </a:r>
            <a:br>
              <a:rPr lang="es-ES" altLang="en-IT">
                <a:ea typeface="ＭＳ Ｐゴシック" panose="020B0600070205080204" pitchFamily="34" charset="-128"/>
              </a:rPr>
            </a:br>
            <a:r>
              <a:rPr lang="es-ES" altLang="en-IT">
                <a:ea typeface="ＭＳ Ｐゴシック" panose="020B0600070205080204" pitchFamily="34" charset="-128"/>
              </a:rPr>
              <a:t>Exhaustive Methods</a:t>
            </a:r>
            <a:endParaRPr lang="es-ES" altLang="en-IT">
              <a:solidFill>
                <a:schemeClr val="bg2"/>
              </a:solidFill>
              <a:ea typeface="ＭＳ Ｐゴシック" panose="020B0600070205080204" pitchFamily="34" charset="-128"/>
            </a:endParaRPr>
          </a:p>
        </p:txBody>
      </p:sp>
      <p:sp>
        <p:nvSpPr>
          <p:cNvPr id="53250" name="Rectangle 3">
            <a:extLst>
              <a:ext uri="{FF2B5EF4-FFF2-40B4-BE49-F238E27FC236}">
                <a16:creationId xmlns:a16="http://schemas.microsoft.com/office/drawing/2014/main" id="{0B958872-61A3-FD08-C72A-2EC67087BBE7}"/>
              </a:ext>
            </a:extLst>
          </p:cNvPr>
          <p:cNvSpPr>
            <a:spLocks noGrp="1" noChangeArrowheads="1"/>
          </p:cNvSpPr>
          <p:nvPr>
            <p:ph idx="1"/>
          </p:nvPr>
        </p:nvSpPr>
        <p:spPr>
          <a:xfrm>
            <a:off x="1981200" y="1600200"/>
            <a:ext cx="8229600" cy="5068888"/>
          </a:xfrm>
        </p:spPr>
        <p:txBody>
          <a:bodyPr/>
          <a:lstStyle/>
          <a:p>
            <a:pPr algn="just" eaLnBrk="1" hangingPunct="1"/>
            <a:r>
              <a:rPr lang="es-ES" altLang="en-IT">
                <a:ea typeface="ＭＳ Ｐゴシック" panose="020B0600070205080204" pitchFamily="34" charset="-128"/>
              </a:rPr>
              <a:t>Cover the whole search space</a:t>
            </a:r>
            <a:r>
              <a:rPr lang="es-ES" altLang="en-IT">
                <a:solidFill>
                  <a:srgbClr val="000000"/>
                </a:solidFill>
                <a:ea typeface="ＭＳ Ｐゴシック" panose="020B0600070205080204" pitchFamily="34" charset="-128"/>
              </a:rPr>
              <a:t>.</a:t>
            </a:r>
          </a:p>
          <a:p>
            <a:pPr algn="just" eaLnBrk="1" hangingPunct="1"/>
            <a:r>
              <a:rPr lang="es-ES" altLang="en-IT">
                <a:solidFill>
                  <a:srgbClr val="000000"/>
                </a:solidFill>
                <a:ea typeface="ＭＳ Ｐゴシック" panose="020B0600070205080204" pitchFamily="34" charset="-128"/>
              </a:rPr>
              <a:t>Six Combinations (C1-C6).</a:t>
            </a:r>
          </a:p>
          <a:p>
            <a:pPr lvl="1" algn="just" eaLnBrk="1" hangingPunct="1"/>
            <a:r>
              <a:rPr lang="es-ES" altLang="en-IT">
                <a:solidFill>
                  <a:srgbClr val="000000"/>
                </a:solidFill>
                <a:ea typeface="ＭＳ Ｐゴシック" panose="020B0600070205080204" pitchFamily="34" charset="-128"/>
              </a:rPr>
              <a:t>Focus method: C2.</a:t>
            </a:r>
            <a:r>
              <a:rPr lang="es-ES" altLang="en-IT">
                <a:ea typeface="ＭＳ Ｐゴシック" panose="020B0600070205080204" pitchFamily="34" charset="-128"/>
              </a:rPr>
              <a:t>	</a:t>
            </a:r>
          </a:p>
          <a:p>
            <a:pPr lvl="1" algn="just" eaLnBrk="1" hangingPunct="1"/>
            <a:r>
              <a:rPr lang="es-ES" altLang="en-IT">
                <a:ea typeface="ＭＳ Ｐゴシック" panose="020B0600070205080204" pitchFamily="34" charset="-128"/>
              </a:rPr>
              <a:t> Automatic Branch and Bound (ABB): C5.</a:t>
            </a:r>
          </a:p>
          <a:p>
            <a:pPr lvl="1" algn="just" eaLnBrk="1" hangingPunct="1"/>
            <a:r>
              <a:rPr lang="es-ES" altLang="en-IT">
                <a:ea typeface="ＭＳ Ｐゴシック" panose="020B0600070205080204" pitchFamily="34" charset="-128"/>
              </a:rPr>
              <a:t>Best First Search (BFS): C1.</a:t>
            </a:r>
          </a:p>
          <a:p>
            <a:pPr lvl="1" algn="just" eaLnBrk="1" hangingPunct="1"/>
            <a:r>
              <a:rPr lang="es-ES" altLang="en-IT">
                <a:ea typeface="ＭＳ Ｐゴシック" panose="020B0600070205080204" pitchFamily="34" charset="-128"/>
              </a:rPr>
              <a:t>Beam Search: C3.</a:t>
            </a:r>
          </a:p>
          <a:p>
            <a:pPr lvl="1" algn="just" eaLnBrk="1" hangingPunct="1"/>
            <a:r>
              <a:rPr lang="es-ES" altLang="en-IT">
                <a:ea typeface="ＭＳ Ｐゴシック" panose="020B0600070205080204" pitchFamily="34" charset="-128"/>
              </a:rPr>
              <a:t>Branch and Bound (BB): C4.</a:t>
            </a:r>
            <a:endParaRPr lang="es-ES" altLang="en-IT">
              <a:solidFill>
                <a:srgbClr val="000000"/>
              </a:solidFill>
              <a:ea typeface="ＭＳ Ｐゴシック" panose="020B0600070205080204" pitchFamily="34" charset="-128"/>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A26C2920-7DBD-8846-96C4-2D6390BDBCF5}"/>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Most Representative Methods</a:t>
            </a:r>
            <a:br>
              <a:rPr lang="es-ES" altLang="en-IT">
                <a:ea typeface="ＭＳ Ｐゴシック" panose="020B0600070205080204" pitchFamily="34" charset="-128"/>
              </a:rPr>
            </a:br>
            <a:r>
              <a:rPr lang="es-ES" altLang="en-IT">
                <a:ea typeface="ＭＳ Ｐゴシック" panose="020B0600070205080204" pitchFamily="34" charset="-128"/>
              </a:rPr>
              <a:t>Exhaustive Methods</a:t>
            </a:r>
            <a:endParaRPr lang="es-ES" altLang="en-IT">
              <a:solidFill>
                <a:schemeClr val="bg2"/>
              </a:solidFill>
              <a:ea typeface="ＭＳ Ｐゴシック" panose="020B0600070205080204" pitchFamily="34" charset="-128"/>
            </a:endParaRPr>
          </a:p>
        </p:txBody>
      </p:sp>
      <p:pic>
        <p:nvPicPr>
          <p:cNvPr id="54274" name="Imagen 2">
            <a:extLst>
              <a:ext uri="{FF2B5EF4-FFF2-40B4-BE49-F238E27FC236}">
                <a16:creationId xmlns:a16="http://schemas.microsoft.com/office/drawing/2014/main" id="{9B12144B-60EA-F579-0DB4-1A9CAFBD8C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565400"/>
            <a:ext cx="91440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F58A6551-1F54-F854-BEBD-1C2EEF029FC5}"/>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Most Representative Methods</a:t>
            </a:r>
            <a:br>
              <a:rPr lang="es-ES" altLang="en-IT">
                <a:ea typeface="ＭＳ Ｐゴシック" panose="020B0600070205080204" pitchFamily="34" charset="-128"/>
              </a:rPr>
            </a:br>
            <a:r>
              <a:rPr lang="es-ES" altLang="en-IT">
                <a:ea typeface="ＭＳ Ｐゴシック" panose="020B0600070205080204" pitchFamily="34" charset="-128"/>
              </a:rPr>
              <a:t>Heuristic Methods</a:t>
            </a:r>
            <a:endParaRPr lang="es-ES" altLang="en-IT">
              <a:solidFill>
                <a:schemeClr val="bg2"/>
              </a:solidFill>
              <a:ea typeface="ＭＳ Ｐゴシック" panose="020B0600070205080204" pitchFamily="34" charset="-128"/>
            </a:endParaRPr>
          </a:p>
        </p:txBody>
      </p:sp>
      <p:sp>
        <p:nvSpPr>
          <p:cNvPr id="55298" name="Rectangle 3">
            <a:extLst>
              <a:ext uri="{FF2B5EF4-FFF2-40B4-BE49-F238E27FC236}">
                <a16:creationId xmlns:a16="http://schemas.microsoft.com/office/drawing/2014/main" id="{CA47EC06-E9A4-F06B-7DB0-76F34F882915}"/>
              </a:ext>
            </a:extLst>
          </p:cNvPr>
          <p:cNvSpPr>
            <a:spLocks noGrp="1" noChangeArrowheads="1"/>
          </p:cNvSpPr>
          <p:nvPr>
            <p:ph idx="1"/>
          </p:nvPr>
        </p:nvSpPr>
        <p:spPr>
          <a:xfrm>
            <a:off x="1981200" y="1600200"/>
            <a:ext cx="8229600" cy="5068888"/>
          </a:xfrm>
        </p:spPr>
        <p:txBody>
          <a:bodyPr/>
          <a:lstStyle/>
          <a:p>
            <a:pPr algn="just" eaLnBrk="1" hangingPunct="1"/>
            <a:r>
              <a:rPr lang="es-ES" altLang="en-IT">
                <a:ea typeface="ＭＳ Ｐゴシック" panose="020B0600070205080204" pitchFamily="34" charset="-128"/>
              </a:rPr>
              <a:t>They do not have any expectations of finding an optimal subset with a rapid solution</a:t>
            </a:r>
            <a:r>
              <a:rPr lang="es-ES" altLang="en-IT">
                <a:solidFill>
                  <a:srgbClr val="000000"/>
                </a:solidFill>
                <a:ea typeface="ＭＳ Ｐゴシック" panose="020B0600070205080204" pitchFamily="34" charset="-128"/>
              </a:rPr>
              <a:t>.</a:t>
            </a:r>
          </a:p>
          <a:p>
            <a:pPr algn="just" eaLnBrk="1" hangingPunct="1"/>
            <a:r>
              <a:rPr lang="es-ES" altLang="en-IT">
                <a:solidFill>
                  <a:srgbClr val="000000"/>
                </a:solidFill>
                <a:ea typeface="ＭＳ Ｐゴシック" panose="020B0600070205080204" pitchFamily="34" charset="-128"/>
              </a:rPr>
              <a:t>Nine Combinations (C7-C15).</a:t>
            </a:r>
          </a:p>
          <a:p>
            <a:pPr lvl="1" algn="just" eaLnBrk="1" hangingPunct="1"/>
            <a:r>
              <a:rPr lang="es-ES" altLang="en-IT">
                <a:solidFill>
                  <a:srgbClr val="000000"/>
                </a:solidFill>
                <a:ea typeface="ＭＳ Ｐゴシック" panose="020B0600070205080204" pitchFamily="34" charset="-128"/>
              </a:rPr>
              <a:t>Use a DM algorithm for FS: C12.</a:t>
            </a:r>
            <a:r>
              <a:rPr lang="es-ES" altLang="en-IT">
                <a:ea typeface="ＭＳ Ｐゴシック" panose="020B0600070205080204" pitchFamily="34" charset="-128"/>
              </a:rPr>
              <a:t>	</a:t>
            </a:r>
          </a:p>
          <a:p>
            <a:pPr lvl="1" algn="just" eaLnBrk="1" hangingPunct="1"/>
            <a:r>
              <a:rPr lang="es-ES" altLang="en-IT">
                <a:ea typeface="ＭＳ Ｐゴシック" panose="020B0600070205080204" pitchFamily="34" charset="-128"/>
              </a:rPr>
              <a:t>Wrapper Sequential Forward Selection: C9.</a:t>
            </a:r>
          </a:p>
          <a:p>
            <a:pPr lvl="1" algn="just" eaLnBrk="1" hangingPunct="1"/>
            <a:r>
              <a:rPr lang="es-ES" altLang="en-IT">
                <a:ea typeface="ＭＳ Ｐゴシック" panose="020B0600070205080204" pitchFamily="34" charset="-128"/>
              </a:rPr>
              <a:t>SetCover: C8.</a:t>
            </a:r>
          </a:p>
          <a:p>
            <a:pPr lvl="1" algn="just" eaLnBrk="1" hangingPunct="1"/>
            <a:r>
              <a:rPr lang="es-ES" altLang="en-IT">
                <a:ea typeface="ＭＳ Ｐゴシック" panose="020B0600070205080204" pitchFamily="34" charset="-128"/>
              </a:rPr>
              <a:t>Heuristic search algorithm and in each sub-search space: C13-C15.</a:t>
            </a:r>
          </a:p>
          <a:p>
            <a:pPr lvl="1" algn="just" eaLnBrk="1" hangingPunct="1"/>
            <a:r>
              <a:rPr lang="es-ES" altLang="en-IT" b="1">
                <a:ea typeface="ＭＳ Ｐゴシック" panose="020B0600070205080204" pitchFamily="34" charset="-128"/>
              </a:rPr>
              <a:t>MIFS: C10.</a:t>
            </a:r>
            <a:endParaRPr lang="es-ES" altLang="en-IT" b="1">
              <a:solidFill>
                <a:srgbClr val="000000"/>
              </a:solidFill>
              <a:ea typeface="ＭＳ Ｐゴシック" panose="020B0600070205080204" pitchFamily="34" charset="-128"/>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a:extLst>
              <a:ext uri="{FF2B5EF4-FFF2-40B4-BE49-F238E27FC236}">
                <a16:creationId xmlns:a16="http://schemas.microsoft.com/office/drawing/2014/main" id="{9BC1BE08-8A82-59D0-B04D-1755B72C9A6E}"/>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Most Representative Methods</a:t>
            </a:r>
            <a:br>
              <a:rPr lang="es-ES" altLang="en-IT">
                <a:ea typeface="ＭＳ Ｐゴシック" panose="020B0600070205080204" pitchFamily="34" charset="-128"/>
              </a:rPr>
            </a:br>
            <a:r>
              <a:rPr lang="es-ES" altLang="en-IT">
                <a:ea typeface="ＭＳ Ｐゴシック" panose="020B0600070205080204" pitchFamily="34" charset="-128"/>
              </a:rPr>
              <a:t>Heuristic Methods</a:t>
            </a:r>
            <a:endParaRPr lang="es-ES" altLang="en-IT">
              <a:solidFill>
                <a:schemeClr val="bg2"/>
              </a:solidFill>
              <a:ea typeface="ＭＳ Ｐゴシック" panose="020B0600070205080204" pitchFamily="34" charset="-128"/>
            </a:endParaRPr>
          </a:p>
        </p:txBody>
      </p:sp>
      <p:pic>
        <p:nvPicPr>
          <p:cNvPr id="56322" name="Imagen 1">
            <a:extLst>
              <a:ext uri="{FF2B5EF4-FFF2-40B4-BE49-F238E27FC236}">
                <a16:creationId xmlns:a16="http://schemas.microsoft.com/office/drawing/2014/main" id="{6754A1BB-C4D5-D5AE-FF44-A0DDE47AA5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487488"/>
            <a:ext cx="9144000" cy="575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B801DE-DFC7-2DF6-8941-3BDBF1F8B7C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b="1" kern="1200">
                <a:solidFill>
                  <a:srgbClr val="FFFFFF"/>
                </a:solidFill>
                <a:latin typeface="+mj-lt"/>
                <a:ea typeface="+mj-ea"/>
                <a:cs typeface="+mj-cs"/>
              </a:rPr>
              <a:t>Feature Imputation</a:t>
            </a:r>
          </a:p>
        </p:txBody>
      </p:sp>
      <p:pic>
        <p:nvPicPr>
          <p:cNvPr id="1026" name="Picture 2" descr="Preprocessing: Regression Imputation of Missing Continuous ...">
            <a:extLst>
              <a:ext uri="{FF2B5EF4-FFF2-40B4-BE49-F238E27FC236}">
                <a16:creationId xmlns:a16="http://schemas.microsoft.com/office/drawing/2014/main" id="{1DCED4E4-3148-DA8F-C12B-75CA9C9ECBA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080367" y="643466"/>
            <a:ext cx="6174597"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8678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F043CFE2-ACEA-3DEB-F1C2-2BB20B2EB459}"/>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Most Representative Methods</a:t>
            </a:r>
            <a:br>
              <a:rPr lang="es-ES" altLang="en-IT">
                <a:ea typeface="ＭＳ Ｐゴシック" panose="020B0600070205080204" pitchFamily="34" charset="-128"/>
              </a:rPr>
            </a:br>
            <a:r>
              <a:rPr lang="es-ES" altLang="en-IT">
                <a:ea typeface="ＭＳ Ｐゴシック" panose="020B0600070205080204" pitchFamily="34" charset="-128"/>
              </a:rPr>
              <a:t>Nondeterministic Methods</a:t>
            </a:r>
            <a:endParaRPr lang="es-ES" altLang="en-IT">
              <a:solidFill>
                <a:schemeClr val="bg2"/>
              </a:solidFill>
              <a:ea typeface="ＭＳ Ｐゴシック" panose="020B0600070205080204" pitchFamily="34" charset="-128"/>
            </a:endParaRPr>
          </a:p>
        </p:txBody>
      </p:sp>
      <p:sp>
        <p:nvSpPr>
          <p:cNvPr id="57346" name="Rectangle 3">
            <a:extLst>
              <a:ext uri="{FF2B5EF4-FFF2-40B4-BE49-F238E27FC236}">
                <a16:creationId xmlns:a16="http://schemas.microsoft.com/office/drawing/2014/main" id="{E27522DB-95DB-2BC5-0BB4-B69B14351F73}"/>
              </a:ext>
            </a:extLst>
          </p:cNvPr>
          <p:cNvSpPr>
            <a:spLocks noGrp="1" noChangeArrowheads="1"/>
          </p:cNvSpPr>
          <p:nvPr>
            <p:ph idx="1"/>
          </p:nvPr>
        </p:nvSpPr>
        <p:spPr>
          <a:xfrm>
            <a:off x="1981200" y="1600200"/>
            <a:ext cx="8229600" cy="5068888"/>
          </a:xfrm>
        </p:spPr>
        <p:txBody>
          <a:bodyPr/>
          <a:lstStyle/>
          <a:p>
            <a:pPr algn="just" eaLnBrk="1" hangingPunct="1"/>
            <a:r>
              <a:rPr lang="es-ES" altLang="en-IT">
                <a:ea typeface="ＭＳ Ｐゴシック" panose="020B0600070205080204" pitchFamily="34" charset="-128"/>
              </a:rPr>
              <a:t>They add or remove features to and from a subset without a sequential order</a:t>
            </a:r>
            <a:r>
              <a:rPr lang="es-ES" altLang="en-IT">
                <a:solidFill>
                  <a:srgbClr val="000000"/>
                </a:solidFill>
                <a:ea typeface="ＭＳ Ｐゴシック" panose="020B0600070205080204" pitchFamily="34" charset="-128"/>
              </a:rPr>
              <a:t>.</a:t>
            </a:r>
          </a:p>
          <a:p>
            <a:pPr algn="just" eaLnBrk="1" hangingPunct="1"/>
            <a:r>
              <a:rPr lang="es-ES" altLang="en-IT">
                <a:solidFill>
                  <a:srgbClr val="000000"/>
                </a:solidFill>
                <a:ea typeface="ＭＳ Ｐゴシック" panose="020B0600070205080204" pitchFamily="34" charset="-128"/>
              </a:rPr>
              <a:t>Three Combinations (C16-C18).</a:t>
            </a:r>
          </a:p>
          <a:p>
            <a:pPr lvl="1" algn="just" eaLnBrk="1" hangingPunct="1"/>
            <a:r>
              <a:rPr lang="es-ES" altLang="en-IT">
                <a:solidFill>
                  <a:srgbClr val="000000"/>
                </a:solidFill>
                <a:ea typeface="ＭＳ Ｐゴシック" panose="020B0600070205080204" pitchFamily="34" charset="-128"/>
              </a:rPr>
              <a:t>Simulated Annealing / Genetic Algorithms are the most common techniques.</a:t>
            </a:r>
          </a:p>
          <a:p>
            <a:pPr lvl="1" algn="just" eaLnBrk="1" hangingPunct="1"/>
            <a:r>
              <a:rPr lang="es-ES" altLang="en-IT" b="1">
                <a:solidFill>
                  <a:srgbClr val="000000"/>
                </a:solidFill>
                <a:ea typeface="ＭＳ Ｐゴシック" panose="020B0600070205080204" pitchFamily="34" charset="-128"/>
              </a:rPr>
              <a:t>LVF: C17.</a:t>
            </a:r>
          </a:p>
          <a:p>
            <a:pPr lvl="1" algn="just" eaLnBrk="1" hangingPunct="1"/>
            <a:r>
              <a:rPr lang="es-ES" altLang="en-IT" b="1">
                <a:solidFill>
                  <a:srgbClr val="000000"/>
                </a:solidFill>
                <a:ea typeface="ＭＳ Ｐゴシック" panose="020B0600070205080204" pitchFamily="34" charset="-128"/>
              </a:rPr>
              <a:t>LVW: C18.</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5EF7416B-D6B3-7EFB-3D6F-44261A02CAEC}"/>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Most Representative Methods</a:t>
            </a:r>
            <a:br>
              <a:rPr lang="es-ES" altLang="en-IT">
                <a:ea typeface="ＭＳ Ｐゴシック" panose="020B0600070205080204" pitchFamily="34" charset="-128"/>
              </a:rPr>
            </a:br>
            <a:r>
              <a:rPr lang="es-ES" altLang="en-IT">
                <a:ea typeface="ＭＳ Ｐゴシック" panose="020B0600070205080204" pitchFamily="34" charset="-128"/>
              </a:rPr>
              <a:t>Nondeterministic Methods</a:t>
            </a:r>
            <a:endParaRPr lang="es-ES" altLang="en-IT">
              <a:solidFill>
                <a:schemeClr val="bg2"/>
              </a:solidFill>
              <a:ea typeface="ＭＳ Ｐゴシック" panose="020B0600070205080204" pitchFamily="34" charset="-128"/>
            </a:endParaRPr>
          </a:p>
        </p:txBody>
      </p:sp>
      <p:pic>
        <p:nvPicPr>
          <p:cNvPr id="58370" name="Imagen 2">
            <a:extLst>
              <a:ext uri="{FF2B5EF4-FFF2-40B4-BE49-F238E27FC236}">
                <a16:creationId xmlns:a16="http://schemas.microsoft.com/office/drawing/2014/main" id="{DCC4662A-C5B4-A512-9179-F2255A287FE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703388"/>
            <a:ext cx="9144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F5B7036F-7131-8D11-5697-8DF99D92E432}"/>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Most Representative Methods</a:t>
            </a:r>
            <a:br>
              <a:rPr lang="es-ES" altLang="en-IT">
                <a:ea typeface="ＭＳ Ｐゴシック" panose="020B0600070205080204" pitchFamily="34" charset="-128"/>
              </a:rPr>
            </a:br>
            <a:r>
              <a:rPr lang="es-ES" altLang="en-IT">
                <a:ea typeface="ＭＳ Ｐゴシック" panose="020B0600070205080204" pitchFamily="34" charset="-128"/>
              </a:rPr>
              <a:t>Nondeterministic Methods</a:t>
            </a:r>
            <a:endParaRPr lang="es-ES" altLang="en-IT">
              <a:solidFill>
                <a:schemeClr val="bg2"/>
              </a:solidFill>
              <a:ea typeface="ＭＳ Ｐゴシック" panose="020B0600070205080204" pitchFamily="34" charset="-128"/>
            </a:endParaRPr>
          </a:p>
        </p:txBody>
      </p:sp>
      <p:pic>
        <p:nvPicPr>
          <p:cNvPr id="59394" name="Imagen 1">
            <a:extLst>
              <a:ext uri="{FF2B5EF4-FFF2-40B4-BE49-F238E27FC236}">
                <a16:creationId xmlns:a16="http://schemas.microsoft.com/office/drawing/2014/main" id="{B7BE9D35-E475-923C-C21D-7EC79A3865B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28776"/>
            <a:ext cx="9144000" cy="511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a:extLst>
              <a:ext uri="{FF2B5EF4-FFF2-40B4-BE49-F238E27FC236}">
                <a16:creationId xmlns:a16="http://schemas.microsoft.com/office/drawing/2014/main" id="{E494FD71-FFC3-5936-0428-C160A4FA0D68}"/>
              </a:ext>
            </a:extLst>
          </p:cNvPr>
          <p:cNvSpPr>
            <a:spLocks noGrp="1" noChangeArrowheads="1"/>
          </p:cNvSpPr>
          <p:nvPr>
            <p:ph type="title"/>
          </p:nvPr>
        </p:nvSpPr>
        <p:spPr/>
        <p:txBody>
          <a:bodyPr/>
          <a:lstStyle/>
          <a:p>
            <a:pPr eaLnBrk="1" hangingPunct="1"/>
            <a:r>
              <a:rPr lang="es-ES" altLang="en-IT">
                <a:ea typeface="ＭＳ Ｐゴシック" panose="020B0600070205080204" pitchFamily="34" charset="-128"/>
              </a:rPr>
              <a:t>Most Representative Methods</a:t>
            </a:r>
            <a:br>
              <a:rPr lang="es-ES" altLang="en-IT">
                <a:ea typeface="ＭＳ Ｐゴシック" panose="020B0600070205080204" pitchFamily="34" charset="-128"/>
              </a:rPr>
            </a:br>
            <a:r>
              <a:rPr lang="es-ES" altLang="en-IT">
                <a:ea typeface="ＭＳ Ｐゴシック" panose="020B0600070205080204" pitchFamily="34" charset="-128"/>
              </a:rPr>
              <a:t>Feature Weighting Methods</a:t>
            </a:r>
            <a:endParaRPr lang="es-ES" altLang="en-IT">
              <a:solidFill>
                <a:schemeClr val="bg2"/>
              </a:solidFill>
              <a:ea typeface="ＭＳ Ｐゴシック" panose="020B0600070205080204" pitchFamily="34" charset="-128"/>
            </a:endParaRPr>
          </a:p>
        </p:txBody>
      </p:sp>
      <p:sp>
        <p:nvSpPr>
          <p:cNvPr id="60418" name="Rectangle 3">
            <a:extLst>
              <a:ext uri="{FF2B5EF4-FFF2-40B4-BE49-F238E27FC236}">
                <a16:creationId xmlns:a16="http://schemas.microsoft.com/office/drawing/2014/main" id="{817BD8C9-3B60-FA78-924B-79CE2B5B38DC}"/>
              </a:ext>
            </a:extLst>
          </p:cNvPr>
          <p:cNvSpPr>
            <a:spLocks noGrp="1" noChangeArrowheads="1"/>
          </p:cNvSpPr>
          <p:nvPr>
            <p:ph idx="1"/>
          </p:nvPr>
        </p:nvSpPr>
        <p:spPr>
          <a:xfrm>
            <a:off x="1981200" y="1600200"/>
            <a:ext cx="8229600" cy="5068888"/>
          </a:xfrm>
        </p:spPr>
        <p:txBody>
          <a:bodyPr/>
          <a:lstStyle/>
          <a:p>
            <a:pPr algn="just" eaLnBrk="1" hangingPunct="1"/>
            <a:r>
              <a:rPr lang="es-ES" altLang="en-IT">
                <a:ea typeface="ＭＳ Ｐゴシック" panose="020B0600070205080204" pitchFamily="34" charset="-128"/>
              </a:rPr>
              <a:t>Provide weights to features, also can be used for FS</a:t>
            </a:r>
            <a:r>
              <a:rPr lang="es-ES" altLang="en-IT">
                <a:solidFill>
                  <a:srgbClr val="000000"/>
                </a:solidFill>
                <a:ea typeface="ＭＳ Ｐゴシック" panose="020B0600070205080204" pitchFamily="34" charset="-128"/>
              </a:rPr>
              <a:t>.</a:t>
            </a:r>
          </a:p>
          <a:p>
            <a:pPr algn="just" eaLnBrk="1" hangingPunct="1"/>
            <a:r>
              <a:rPr lang="es-ES" altLang="en-IT">
                <a:solidFill>
                  <a:srgbClr val="000000"/>
                </a:solidFill>
                <a:ea typeface="ＭＳ Ｐゴシック" panose="020B0600070205080204" pitchFamily="34" charset="-128"/>
              </a:rPr>
              <a:t>Relief (binary) and ReliefF (multipe classes).</a:t>
            </a:r>
          </a:p>
        </p:txBody>
      </p:sp>
      <p:pic>
        <p:nvPicPr>
          <p:cNvPr id="60419" name="Imagen 1">
            <a:extLst>
              <a:ext uri="{FF2B5EF4-FFF2-40B4-BE49-F238E27FC236}">
                <a16:creationId xmlns:a16="http://schemas.microsoft.com/office/drawing/2014/main" id="{13BEE065-4067-A0F5-97BF-C8B5B3ACC9B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321050"/>
            <a:ext cx="9144000" cy="3563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FD36-D18B-464C-8A40-772127F31739}"/>
              </a:ext>
            </a:extLst>
          </p:cNvPr>
          <p:cNvSpPr>
            <a:spLocks noGrp="1"/>
          </p:cNvSpPr>
          <p:nvPr>
            <p:ph type="title"/>
          </p:nvPr>
        </p:nvSpPr>
        <p:spPr>
          <a:xfrm>
            <a:off x="838200" y="118557"/>
            <a:ext cx="10515600" cy="635000"/>
          </a:xfrm>
        </p:spPr>
        <p:txBody>
          <a:bodyPr>
            <a:normAutofit fontScale="90000"/>
          </a:bodyPr>
          <a:lstStyle/>
          <a:p>
            <a:r>
              <a:rPr lang="en-US" dirty="0"/>
              <a:t>Simple Feature Engineering Pattern</a:t>
            </a:r>
          </a:p>
        </p:txBody>
      </p:sp>
      <p:sp>
        <p:nvSpPr>
          <p:cNvPr id="4" name="Rectangle 3">
            <a:extLst>
              <a:ext uri="{FF2B5EF4-FFF2-40B4-BE49-F238E27FC236}">
                <a16:creationId xmlns:a16="http://schemas.microsoft.com/office/drawing/2014/main" id="{55F60790-CD5C-43BF-A15B-B79519E577FA}"/>
              </a:ext>
            </a:extLst>
          </p:cNvPr>
          <p:cNvSpPr/>
          <p:nvPr/>
        </p:nvSpPr>
        <p:spPr>
          <a:xfrm>
            <a:off x="566737" y="1394132"/>
            <a:ext cx="2019300" cy="44767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lumMod val="50000"/>
                  </a:schemeClr>
                </a:solidFill>
              </a:rPr>
              <a:t>TrainingContextX</a:t>
            </a:r>
            <a:endParaRPr lang="en-US" dirty="0">
              <a:solidFill>
                <a:schemeClr val="bg1">
                  <a:lumMod val="50000"/>
                </a:schemeClr>
              </a:solidFill>
            </a:endParaRPr>
          </a:p>
        </p:txBody>
      </p:sp>
      <p:sp>
        <p:nvSpPr>
          <p:cNvPr id="5" name="Rectangle 4">
            <a:extLst>
              <a:ext uri="{FF2B5EF4-FFF2-40B4-BE49-F238E27FC236}">
                <a16:creationId xmlns:a16="http://schemas.microsoft.com/office/drawing/2014/main" id="{F3601448-440F-40FC-A282-66D40E5F6E7A}"/>
              </a:ext>
            </a:extLst>
          </p:cNvPr>
          <p:cNvSpPr/>
          <p:nvPr/>
        </p:nvSpPr>
        <p:spPr>
          <a:xfrm>
            <a:off x="3600151" y="2207951"/>
            <a:ext cx="1104900" cy="635000"/>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lumMod val="50000"/>
                  </a:schemeClr>
                </a:solidFill>
              </a:rPr>
              <a:t>FeaturizeTraining</a:t>
            </a:r>
            <a:endParaRPr lang="en-US" dirty="0">
              <a:solidFill>
                <a:schemeClr val="bg1">
                  <a:lumMod val="50000"/>
                </a:schemeClr>
              </a:solidFill>
            </a:endParaRPr>
          </a:p>
        </p:txBody>
      </p:sp>
      <p:sp>
        <p:nvSpPr>
          <p:cNvPr id="6" name="Rectangle 5">
            <a:extLst>
              <a:ext uri="{FF2B5EF4-FFF2-40B4-BE49-F238E27FC236}">
                <a16:creationId xmlns:a16="http://schemas.microsoft.com/office/drawing/2014/main" id="{07BE85A4-1888-41E3-BD3F-20292514F928}"/>
              </a:ext>
            </a:extLst>
          </p:cNvPr>
          <p:cNvSpPr/>
          <p:nvPr/>
        </p:nvSpPr>
        <p:spPr>
          <a:xfrm>
            <a:off x="1481137" y="2799069"/>
            <a:ext cx="1104900" cy="44767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lumMod val="50000"/>
                  </a:schemeClr>
                </a:solidFill>
              </a:rPr>
              <a:t>TrainingY</a:t>
            </a:r>
            <a:endParaRPr lang="en-US" dirty="0">
              <a:solidFill>
                <a:schemeClr val="bg1">
                  <a:lumMod val="50000"/>
                </a:schemeClr>
              </a:solidFill>
            </a:endParaRPr>
          </a:p>
        </p:txBody>
      </p:sp>
      <p:cxnSp>
        <p:nvCxnSpPr>
          <p:cNvPr id="8" name="Connector: Elbow 7">
            <a:extLst>
              <a:ext uri="{FF2B5EF4-FFF2-40B4-BE49-F238E27FC236}">
                <a16:creationId xmlns:a16="http://schemas.microsoft.com/office/drawing/2014/main" id="{CBB21C13-F7FD-436F-A089-A28D866CDC32}"/>
              </a:ext>
            </a:extLst>
          </p:cNvPr>
          <p:cNvCxnSpPr>
            <a:cxnSpLocks/>
            <a:stCxn id="4" idx="3"/>
            <a:endCxn id="5" idx="1"/>
          </p:cNvCxnSpPr>
          <p:nvPr/>
        </p:nvCxnSpPr>
        <p:spPr>
          <a:xfrm>
            <a:off x="2586037" y="1617970"/>
            <a:ext cx="1014114" cy="907481"/>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10FBC885-428A-4B95-9208-DB31AC6E5D1C}"/>
              </a:ext>
            </a:extLst>
          </p:cNvPr>
          <p:cNvCxnSpPr>
            <a:cxnSpLocks/>
            <a:stCxn id="6" idx="3"/>
            <a:endCxn id="5" idx="1"/>
          </p:cNvCxnSpPr>
          <p:nvPr/>
        </p:nvCxnSpPr>
        <p:spPr>
          <a:xfrm flipV="1">
            <a:off x="2586037" y="2525451"/>
            <a:ext cx="1014114" cy="497456"/>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EF71183-6E8C-4DC8-A436-D71E6B629AEF}"/>
              </a:ext>
            </a:extLst>
          </p:cNvPr>
          <p:cNvCxnSpPr>
            <a:cxnSpLocks/>
          </p:cNvCxnSpPr>
          <p:nvPr/>
        </p:nvCxnSpPr>
        <p:spPr>
          <a:xfrm flipH="1" flipV="1">
            <a:off x="1524000" y="3714750"/>
            <a:ext cx="230980" cy="157264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E4E6312-5090-48D1-9951-EFFEC98EBD09}"/>
              </a:ext>
            </a:extLst>
          </p:cNvPr>
          <p:cNvSpPr txBox="1"/>
          <p:nvPr/>
        </p:nvSpPr>
        <p:spPr>
          <a:xfrm>
            <a:off x="3924001" y="5354736"/>
            <a:ext cx="2419649" cy="646331"/>
          </a:xfrm>
          <a:prstGeom prst="rect">
            <a:avLst/>
          </a:prstGeom>
          <a:noFill/>
        </p:spPr>
        <p:txBody>
          <a:bodyPr wrap="square" rtlCol="0">
            <a:spAutoFit/>
          </a:bodyPr>
          <a:lstStyle/>
          <a:p>
            <a:r>
              <a:rPr lang="en-US" dirty="0">
                <a:solidFill>
                  <a:schemeClr val="bg1">
                    <a:lumMod val="50000"/>
                  </a:schemeClr>
                </a:solidFill>
              </a:rPr>
              <a:t>Info needed to turn raw context into features</a:t>
            </a:r>
          </a:p>
        </p:txBody>
      </p:sp>
      <p:sp>
        <p:nvSpPr>
          <p:cNvPr id="23" name="Rectangle 22">
            <a:extLst>
              <a:ext uri="{FF2B5EF4-FFF2-40B4-BE49-F238E27FC236}">
                <a16:creationId xmlns:a16="http://schemas.microsoft.com/office/drawing/2014/main" id="{F71EBF21-E173-4080-BCA0-9E283533AD15}"/>
              </a:ext>
            </a:extLst>
          </p:cNvPr>
          <p:cNvSpPr/>
          <p:nvPr/>
        </p:nvSpPr>
        <p:spPr>
          <a:xfrm>
            <a:off x="5976938" y="3022907"/>
            <a:ext cx="1104900" cy="44767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lumMod val="50000"/>
                  </a:schemeClr>
                </a:solidFill>
              </a:rPr>
              <a:t>Featurize</a:t>
            </a:r>
            <a:r>
              <a:rPr lang="en-US" dirty="0">
                <a:solidFill>
                  <a:schemeClr val="bg1">
                    <a:lumMod val="50000"/>
                  </a:schemeClr>
                </a:solidFill>
              </a:rPr>
              <a:t> Data</a:t>
            </a:r>
          </a:p>
        </p:txBody>
      </p:sp>
      <p:cxnSp>
        <p:nvCxnSpPr>
          <p:cNvPr id="24" name="Straight Connector 23">
            <a:extLst>
              <a:ext uri="{FF2B5EF4-FFF2-40B4-BE49-F238E27FC236}">
                <a16:creationId xmlns:a16="http://schemas.microsoft.com/office/drawing/2014/main" id="{D0C48309-71A2-41C3-A6C6-DE1D113E4F10}"/>
              </a:ext>
            </a:extLst>
          </p:cNvPr>
          <p:cNvCxnSpPr>
            <a:cxnSpLocks/>
          </p:cNvCxnSpPr>
          <p:nvPr/>
        </p:nvCxnSpPr>
        <p:spPr>
          <a:xfrm flipV="1">
            <a:off x="5410200" y="3611258"/>
            <a:ext cx="933450" cy="1620571"/>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F11D739-7955-47F9-BEAA-E46E9B52F4F3}"/>
              </a:ext>
            </a:extLst>
          </p:cNvPr>
          <p:cNvSpPr txBox="1"/>
          <p:nvPr/>
        </p:nvSpPr>
        <p:spPr>
          <a:xfrm>
            <a:off x="423862" y="5354736"/>
            <a:ext cx="2662237" cy="646331"/>
          </a:xfrm>
          <a:prstGeom prst="rect">
            <a:avLst/>
          </a:prstGeom>
          <a:noFill/>
        </p:spPr>
        <p:txBody>
          <a:bodyPr wrap="square" rtlCol="0">
            <a:spAutoFit/>
          </a:bodyPr>
          <a:lstStyle/>
          <a:p>
            <a:r>
              <a:rPr lang="en-US" dirty="0">
                <a:solidFill>
                  <a:schemeClr val="bg1">
                    <a:lumMod val="50000"/>
                  </a:schemeClr>
                </a:solidFill>
              </a:rPr>
              <a:t>Raw data to </a:t>
            </a:r>
            <a:r>
              <a:rPr lang="en-US" dirty="0" err="1">
                <a:solidFill>
                  <a:schemeClr val="bg1">
                    <a:lumMod val="50000"/>
                  </a:schemeClr>
                </a:solidFill>
              </a:rPr>
              <a:t>featurize</a:t>
            </a:r>
            <a:r>
              <a:rPr lang="en-US" dirty="0">
                <a:solidFill>
                  <a:schemeClr val="bg1">
                    <a:lumMod val="50000"/>
                  </a:schemeClr>
                </a:solidFill>
              </a:rPr>
              <a:t> and do feature selection with</a:t>
            </a:r>
          </a:p>
        </p:txBody>
      </p:sp>
      <p:sp>
        <p:nvSpPr>
          <p:cNvPr id="29" name="Rectangle 28">
            <a:extLst>
              <a:ext uri="{FF2B5EF4-FFF2-40B4-BE49-F238E27FC236}">
                <a16:creationId xmlns:a16="http://schemas.microsoft.com/office/drawing/2014/main" id="{5E4BD114-7C43-47C3-80B1-D71413EB5A81}"/>
              </a:ext>
            </a:extLst>
          </p:cNvPr>
          <p:cNvSpPr/>
          <p:nvPr/>
        </p:nvSpPr>
        <p:spPr>
          <a:xfrm>
            <a:off x="7972425" y="2251381"/>
            <a:ext cx="1104900" cy="547688"/>
          </a:xfrm>
          <a:prstGeom prst="rect">
            <a:avLst/>
          </a:prstGeom>
          <a:noFill/>
          <a:ln w="381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lumMod val="50000"/>
                  </a:schemeClr>
                </a:solidFill>
              </a:rPr>
              <a:t>Featurize</a:t>
            </a:r>
            <a:r>
              <a:rPr lang="en-US" dirty="0">
                <a:solidFill>
                  <a:schemeClr val="bg1">
                    <a:lumMod val="50000"/>
                  </a:schemeClr>
                </a:solidFill>
              </a:rPr>
              <a:t> Runtime</a:t>
            </a:r>
          </a:p>
        </p:txBody>
      </p:sp>
      <p:sp>
        <p:nvSpPr>
          <p:cNvPr id="37" name="Rectangle 36">
            <a:extLst>
              <a:ext uri="{FF2B5EF4-FFF2-40B4-BE49-F238E27FC236}">
                <a16:creationId xmlns:a16="http://schemas.microsoft.com/office/drawing/2014/main" id="{19B6A79B-C80C-458A-9311-173E4603F8CB}"/>
              </a:ext>
            </a:extLst>
          </p:cNvPr>
          <p:cNvSpPr/>
          <p:nvPr/>
        </p:nvSpPr>
        <p:spPr>
          <a:xfrm>
            <a:off x="5048250" y="1394132"/>
            <a:ext cx="2019300" cy="44767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lumMod val="50000"/>
                  </a:schemeClr>
                </a:solidFill>
              </a:rPr>
              <a:t>runtimeContextX</a:t>
            </a:r>
            <a:endParaRPr lang="en-US" dirty="0">
              <a:solidFill>
                <a:schemeClr val="bg1">
                  <a:lumMod val="50000"/>
                </a:schemeClr>
              </a:solidFill>
            </a:endParaRPr>
          </a:p>
        </p:txBody>
      </p:sp>
      <p:cxnSp>
        <p:nvCxnSpPr>
          <p:cNvPr id="39" name="Connector: Elbow 38">
            <a:extLst>
              <a:ext uri="{FF2B5EF4-FFF2-40B4-BE49-F238E27FC236}">
                <a16:creationId xmlns:a16="http://schemas.microsoft.com/office/drawing/2014/main" id="{1A7CE6F1-2053-42DA-A5E2-83281FC36E49}"/>
              </a:ext>
            </a:extLst>
          </p:cNvPr>
          <p:cNvCxnSpPr>
            <a:cxnSpLocks/>
            <a:stCxn id="37" idx="3"/>
            <a:endCxn id="29" idx="1"/>
          </p:cNvCxnSpPr>
          <p:nvPr/>
        </p:nvCxnSpPr>
        <p:spPr>
          <a:xfrm>
            <a:off x="7067550" y="1617970"/>
            <a:ext cx="904875" cy="907255"/>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48AE52EA-DB47-486A-87B0-8EEBD5A1A0F4}"/>
              </a:ext>
            </a:extLst>
          </p:cNvPr>
          <p:cNvCxnSpPr>
            <a:cxnSpLocks/>
            <a:stCxn id="5" idx="3"/>
            <a:endCxn id="23" idx="1"/>
          </p:cNvCxnSpPr>
          <p:nvPr/>
        </p:nvCxnSpPr>
        <p:spPr>
          <a:xfrm>
            <a:off x="4705051" y="2525451"/>
            <a:ext cx="1271887" cy="721294"/>
          </a:xfrm>
          <a:prstGeom prst="bentConnector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E765D3E3-526D-4289-A88A-30BDE65841DD}"/>
              </a:ext>
            </a:extLst>
          </p:cNvPr>
          <p:cNvCxnSpPr>
            <a:cxnSpLocks/>
            <a:stCxn id="23" idx="3"/>
            <a:endCxn id="29" idx="1"/>
          </p:cNvCxnSpPr>
          <p:nvPr/>
        </p:nvCxnSpPr>
        <p:spPr>
          <a:xfrm flipV="1">
            <a:off x="7081838" y="2525225"/>
            <a:ext cx="890587" cy="721520"/>
          </a:xfrm>
          <a:prstGeom prst="bentConnector3">
            <a:avLst>
              <a:gd name="adj1" fmla="val 4893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F8036819-8C8B-4D43-AC50-CA337CC718FB}"/>
              </a:ext>
            </a:extLst>
          </p:cNvPr>
          <p:cNvSpPr/>
          <p:nvPr/>
        </p:nvSpPr>
        <p:spPr>
          <a:xfrm>
            <a:off x="9605963" y="2301387"/>
            <a:ext cx="1676400" cy="447675"/>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lumMod val="50000"/>
                  </a:schemeClr>
                </a:solidFill>
              </a:rPr>
              <a:t>runtimeX</a:t>
            </a:r>
            <a:endParaRPr lang="en-US" dirty="0">
              <a:solidFill>
                <a:schemeClr val="bg1">
                  <a:lumMod val="50000"/>
                </a:schemeClr>
              </a:solidFill>
            </a:endParaRPr>
          </a:p>
        </p:txBody>
      </p:sp>
      <p:sp>
        <p:nvSpPr>
          <p:cNvPr id="57" name="Rectangle 56">
            <a:extLst>
              <a:ext uri="{FF2B5EF4-FFF2-40B4-BE49-F238E27FC236}">
                <a16:creationId xmlns:a16="http://schemas.microsoft.com/office/drawing/2014/main" id="{CC2BEED4-94B3-4493-B792-88FB6FE38A91}"/>
              </a:ext>
            </a:extLst>
          </p:cNvPr>
          <p:cNvSpPr/>
          <p:nvPr/>
        </p:nvSpPr>
        <p:spPr>
          <a:xfrm>
            <a:off x="423862" y="1133475"/>
            <a:ext cx="2271713" cy="2477782"/>
          </a:xfrm>
          <a:prstGeom prst="rect">
            <a:avLst/>
          </a:prstGeom>
          <a:noFill/>
          <a:ln>
            <a:solidFill>
              <a:schemeClr val="bg1">
                <a:lumMod val="75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3" name="Straight Arrow Connector 72">
            <a:extLst>
              <a:ext uri="{FF2B5EF4-FFF2-40B4-BE49-F238E27FC236}">
                <a16:creationId xmlns:a16="http://schemas.microsoft.com/office/drawing/2014/main" id="{9A23F803-AB6F-495D-85D9-A1B32E3525B7}"/>
              </a:ext>
            </a:extLst>
          </p:cNvPr>
          <p:cNvCxnSpPr>
            <a:cxnSpLocks/>
            <a:stCxn id="29" idx="3"/>
            <a:endCxn id="54" idx="1"/>
          </p:cNvCxnSpPr>
          <p:nvPr/>
        </p:nvCxnSpPr>
        <p:spPr>
          <a:xfrm>
            <a:off x="9077325" y="2525225"/>
            <a:ext cx="528638"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90A839C-7670-4F72-A9B9-B97EA3542EBC}"/>
              </a:ext>
            </a:extLst>
          </p:cNvPr>
          <p:cNvSpPr txBox="1"/>
          <p:nvPr/>
        </p:nvSpPr>
        <p:spPr>
          <a:xfrm>
            <a:off x="8520411" y="968616"/>
            <a:ext cx="3114675" cy="646331"/>
          </a:xfrm>
          <a:prstGeom prst="rect">
            <a:avLst/>
          </a:prstGeom>
          <a:noFill/>
        </p:spPr>
        <p:txBody>
          <a:bodyPr wrap="square" rtlCol="0">
            <a:spAutoFit/>
          </a:bodyPr>
          <a:lstStyle/>
          <a:p>
            <a:r>
              <a:rPr lang="en-US" dirty="0">
                <a:solidFill>
                  <a:schemeClr val="bg1">
                    <a:lumMod val="50000"/>
                  </a:schemeClr>
                </a:solidFill>
              </a:rPr>
              <a:t>Input for machine learning model at runtime</a:t>
            </a:r>
          </a:p>
        </p:txBody>
      </p:sp>
      <p:cxnSp>
        <p:nvCxnSpPr>
          <p:cNvPr id="76" name="Straight Connector 75">
            <a:extLst>
              <a:ext uri="{FF2B5EF4-FFF2-40B4-BE49-F238E27FC236}">
                <a16:creationId xmlns:a16="http://schemas.microsoft.com/office/drawing/2014/main" id="{10D12BB6-F0B4-4493-BC7A-5189FE1FB934}"/>
              </a:ext>
            </a:extLst>
          </p:cNvPr>
          <p:cNvCxnSpPr>
            <a:cxnSpLocks/>
          </p:cNvCxnSpPr>
          <p:nvPr/>
        </p:nvCxnSpPr>
        <p:spPr>
          <a:xfrm flipH="1" flipV="1">
            <a:off x="9858375" y="1614948"/>
            <a:ext cx="296170" cy="593003"/>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00C2D94A-C1CB-4E67-91B3-58D6F5B41A70}"/>
              </a:ext>
            </a:extLst>
          </p:cNvPr>
          <p:cNvSpPr txBox="1"/>
          <p:nvPr/>
        </p:nvSpPr>
        <p:spPr>
          <a:xfrm>
            <a:off x="8062612" y="4339366"/>
            <a:ext cx="3114675" cy="523220"/>
          </a:xfrm>
          <a:prstGeom prst="rect">
            <a:avLst/>
          </a:prstGeom>
          <a:noFill/>
        </p:spPr>
        <p:txBody>
          <a:bodyPr wrap="square" rtlCol="0">
            <a:spAutoFit/>
          </a:bodyPr>
          <a:lstStyle/>
          <a:p>
            <a:r>
              <a:rPr lang="en-US" sz="1400" dirty="0">
                <a:solidFill>
                  <a:schemeClr val="bg1">
                    <a:lumMod val="50000"/>
                  </a:schemeClr>
                </a:solidFill>
              </a:rPr>
              <a:t>Selected words / n-grams and their feature indexes</a:t>
            </a:r>
          </a:p>
        </p:txBody>
      </p:sp>
      <p:cxnSp>
        <p:nvCxnSpPr>
          <p:cNvPr id="98" name="Straight Connector 97">
            <a:extLst>
              <a:ext uri="{FF2B5EF4-FFF2-40B4-BE49-F238E27FC236}">
                <a16:creationId xmlns:a16="http://schemas.microsoft.com/office/drawing/2014/main" id="{05C072B0-8B08-4621-83E6-3F29ED499D61}"/>
              </a:ext>
            </a:extLst>
          </p:cNvPr>
          <p:cNvCxnSpPr>
            <a:cxnSpLocks/>
            <a:stCxn id="97" idx="1"/>
            <a:endCxn id="15" idx="3"/>
          </p:cNvCxnSpPr>
          <p:nvPr/>
        </p:nvCxnSpPr>
        <p:spPr>
          <a:xfrm flipH="1">
            <a:off x="6343650" y="4600976"/>
            <a:ext cx="1718962" cy="1076926"/>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8B1A5BC3-40B4-4A28-AA0B-B867981CC329}"/>
              </a:ext>
            </a:extLst>
          </p:cNvPr>
          <p:cNvSpPr txBox="1"/>
          <p:nvPr/>
        </p:nvSpPr>
        <p:spPr>
          <a:xfrm>
            <a:off x="8062612" y="5188934"/>
            <a:ext cx="3114675" cy="307777"/>
          </a:xfrm>
          <a:prstGeom prst="rect">
            <a:avLst/>
          </a:prstGeom>
          <a:noFill/>
        </p:spPr>
        <p:txBody>
          <a:bodyPr wrap="square" rtlCol="0">
            <a:spAutoFit/>
          </a:bodyPr>
          <a:lstStyle/>
          <a:p>
            <a:r>
              <a:rPr lang="en-US" sz="1400" dirty="0">
                <a:solidFill>
                  <a:schemeClr val="bg1">
                    <a:lumMod val="50000"/>
                  </a:schemeClr>
                </a:solidFill>
              </a:rPr>
              <a:t>TF-IDF weights to use for each word</a:t>
            </a:r>
          </a:p>
        </p:txBody>
      </p:sp>
      <p:cxnSp>
        <p:nvCxnSpPr>
          <p:cNvPr id="105" name="Straight Connector 104">
            <a:extLst>
              <a:ext uri="{FF2B5EF4-FFF2-40B4-BE49-F238E27FC236}">
                <a16:creationId xmlns:a16="http://schemas.microsoft.com/office/drawing/2014/main" id="{0ECA3558-356E-4FEC-81C5-02DF38371596}"/>
              </a:ext>
            </a:extLst>
          </p:cNvPr>
          <p:cNvCxnSpPr>
            <a:cxnSpLocks/>
            <a:stCxn id="104" idx="1"/>
            <a:endCxn id="15" idx="3"/>
          </p:cNvCxnSpPr>
          <p:nvPr/>
        </p:nvCxnSpPr>
        <p:spPr>
          <a:xfrm flipH="1">
            <a:off x="6343650" y="5342823"/>
            <a:ext cx="1718962" cy="335079"/>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07" name="TextBox 106">
            <a:extLst>
              <a:ext uri="{FF2B5EF4-FFF2-40B4-BE49-F238E27FC236}">
                <a16:creationId xmlns:a16="http://schemas.microsoft.com/office/drawing/2014/main" id="{82C011C9-2E8D-4482-90F6-E5CA4C598A92}"/>
              </a:ext>
            </a:extLst>
          </p:cNvPr>
          <p:cNvSpPr txBox="1"/>
          <p:nvPr/>
        </p:nvSpPr>
        <p:spPr>
          <a:xfrm>
            <a:off x="8062614" y="5870729"/>
            <a:ext cx="3114675" cy="523220"/>
          </a:xfrm>
          <a:prstGeom prst="rect">
            <a:avLst/>
          </a:prstGeom>
          <a:noFill/>
        </p:spPr>
        <p:txBody>
          <a:bodyPr wrap="square" rtlCol="0">
            <a:spAutoFit/>
          </a:bodyPr>
          <a:lstStyle/>
          <a:p>
            <a:r>
              <a:rPr lang="en-US" sz="1400" dirty="0">
                <a:solidFill>
                  <a:schemeClr val="bg1">
                    <a:lumMod val="50000"/>
                  </a:schemeClr>
                </a:solidFill>
              </a:rPr>
              <a:t>Normalize parameters for numeric features: means and </a:t>
            </a:r>
            <a:r>
              <a:rPr lang="en-US" sz="1400" dirty="0" err="1">
                <a:solidFill>
                  <a:schemeClr val="bg1">
                    <a:lumMod val="50000"/>
                  </a:schemeClr>
                </a:solidFill>
              </a:rPr>
              <a:t>stdevs</a:t>
            </a:r>
            <a:endParaRPr lang="en-US" sz="1400" dirty="0">
              <a:solidFill>
                <a:schemeClr val="bg1">
                  <a:lumMod val="50000"/>
                </a:schemeClr>
              </a:solidFill>
            </a:endParaRPr>
          </a:p>
        </p:txBody>
      </p:sp>
      <p:cxnSp>
        <p:nvCxnSpPr>
          <p:cNvPr id="108" name="Straight Connector 107">
            <a:extLst>
              <a:ext uri="{FF2B5EF4-FFF2-40B4-BE49-F238E27FC236}">
                <a16:creationId xmlns:a16="http://schemas.microsoft.com/office/drawing/2014/main" id="{074DB976-7DEF-4097-9D31-9A27D4C19B3D}"/>
              </a:ext>
            </a:extLst>
          </p:cNvPr>
          <p:cNvCxnSpPr>
            <a:cxnSpLocks/>
            <a:stCxn id="107" idx="1"/>
            <a:endCxn id="15" idx="3"/>
          </p:cNvCxnSpPr>
          <p:nvPr/>
        </p:nvCxnSpPr>
        <p:spPr>
          <a:xfrm flipH="1" flipV="1">
            <a:off x="6343650" y="5677902"/>
            <a:ext cx="1718964" cy="45443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903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ppt_x"/>
                                          </p:val>
                                        </p:tav>
                                        <p:tav tm="100000">
                                          <p:val>
                                            <p:strVal val="#ppt_x"/>
                                          </p:val>
                                        </p:tav>
                                      </p:tavLst>
                                    </p:anim>
                                    <p:anim calcmode="lin" valueType="num">
                                      <p:cBhvr additive="base">
                                        <p:cTn id="8" dur="500" fill="hold"/>
                                        <p:tgtEl>
                                          <p:spTgt spid="5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9"/>
                                        </p:tgtEl>
                                        <p:attrNameLst>
                                          <p:attrName>style.visibility</p:attrName>
                                        </p:attrNameLst>
                                      </p:cBhvr>
                                      <p:to>
                                        <p:strVal val="visible"/>
                                      </p:to>
                                    </p:set>
                                    <p:anim calcmode="lin" valueType="num">
                                      <p:cBhvr additive="base">
                                        <p:cTn id="35" dur="500" fill="hold"/>
                                        <p:tgtEl>
                                          <p:spTgt spid="49"/>
                                        </p:tgtEl>
                                        <p:attrNameLst>
                                          <p:attrName>ppt_x</p:attrName>
                                        </p:attrNameLst>
                                      </p:cBhvr>
                                      <p:tavLst>
                                        <p:tav tm="0">
                                          <p:val>
                                            <p:strVal val="#ppt_x"/>
                                          </p:val>
                                        </p:tav>
                                        <p:tav tm="100000">
                                          <p:val>
                                            <p:strVal val="#ppt_x"/>
                                          </p:val>
                                        </p:tav>
                                      </p:tavLst>
                                    </p:anim>
                                    <p:anim calcmode="lin" valueType="num">
                                      <p:cBhvr additive="base">
                                        <p:cTn id="36" dur="500" fill="hold"/>
                                        <p:tgtEl>
                                          <p:spTgt spid="4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additive="base">
                                        <p:cTn id="39" dur="500" fill="hold"/>
                                        <p:tgtEl>
                                          <p:spTgt spid="23"/>
                                        </p:tgtEl>
                                        <p:attrNameLst>
                                          <p:attrName>ppt_x</p:attrName>
                                        </p:attrNameLst>
                                      </p:cBhvr>
                                      <p:tavLst>
                                        <p:tav tm="0">
                                          <p:val>
                                            <p:strVal val="#ppt_x"/>
                                          </p:val>
                                        </p:tav>
                                        <p:tav tm="100000">
                                          <p:val>
                                            <p:strVal val="#ppt_x"/>
                                          </p:val>
                                        </p:tav>
                                      </p:tavLst>
                                    </p:anim>
                                    <p:anim calcmode="lin" valueType="num">
                                      <p:cBhvr additive="base">
                                        <p:cTn id="40" dur="500" fill="hold"/>
                                        <p:tgtEl>
                                          <p:spTgt spid="2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additive="base">
                                        <p:cTn id="47" dur="500" fill="hold"/>
                                        <p:tgtEl>
                                          <p:spTgt spid="24"/>
                                        </p:tgtEl>
                                        <p:attrNameLst>
                                          <p:attrName>ppt_x</p:attrName>
                                        </p:attrNameLst>
                                      </p:cBhvr>
                                      <p:tavLst>
                                        <p:tav tm="0">
                                          <p:val>
                                            <p:strVal val="#ppt_x"/>
                                          </p:val>
                                        </p:tav>
                                        <p:tav tm="100000">
                                          <p:val>
                                            <p:strVal val="#ppt_x"/>
                                          </p:val>
                                        </p:tav>
                                      </p:tavLst>
                                    </p:anim>
                                    <p:anim calcmode="lin" valueType="num">
                                      <p:cBhvr additive="base">
                                        <p:cTn id="4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97"/>
                                        </p:tgtEl>
                                        <p:attrNameLst>
                                          <p:attrName>style.visibility</p:attrName>
                                        </p:attrNameLst>
                                      </p:cBhvr>
                                      <p:to>
                                        <p:strVal val="visible"/>
                                      </p:to>
                                    </p:set>
                                    <p:anim calcmode="lin" valueType="num">
                                      <p:cBhvr additive="base">
                                        <p:cTn id="53" dur="500" fill="hold"/>
                                        <p:tgtEl>
                                          <p:spTgt spid="97"/>
                                        </p:tgtEl>
                                        <p:attrNameLst>
                                          <p:attrName>ppt_x</p:attrName>
                                        </p:attrNameLst>
                                      </p:cBhvr>
                                      <p:tavLst>
                                        <p:tav tm="0">
                                          <p:val>
                                            <p:strVal val="#ppt_x"/>
                                          </p:val>
                                        </p:tav>
                                        <p:tav tm="100000">
                                          <p:val>
                                            <p:strVal val="#ppt_x"/>
                                          </p:val>
                                        </p:tav>
                                      </p:tavLst>
                                    </p:anim>
                                    <p:anim calcmode="lin" valueType="num">
                                      <p:cBhvr additive="base">
                                        <p:cTn id="54" dur="500" fill="hold"/>
                                        <p:tgtEl>
                                          <p:spTgt spid="97"/>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98"/>
                                        </p:tgtEl>
                                        <p:attrNameLst>
                                          <p:attrName>style.visibility</p:attrName>
                                        </p:attrNameLst>
                                      </p:cBhvr>
                                      <p:to>
                                        <p:strVal val="visible"/>
                                      </p:to>
                                    </p:set>
                                    <p:anim calcmode="lin" valueType="num">
                                      <p:cBhvr additive="base">
                                        <p:cTn id="57" dur="500" fill="hold"/>
                                        <p:tgtEl>
                                          <p:spTgt spid="98"/>
                                        </p:tgtEl>
                                        <p:attrNameLst>
                                          <p:attrName>ppt_x</p:attrName>
                                        </p:attrNameLst>
                                      </p:cBhvr>
                                      <p:tavLst>
                                        <p:tav tm="0">
                                          <p:val>
                                            <p:strVal val="#ppt_x"/>
                                          </p:val>
                                        </p:tav>
                                        <p:tav tm="100000">
                                          <p:val>
                                            <p:strVal val="#ppt_x"/>
                                          </p:val>
                                        </p:tav>
                                      </p:tavLst>
                                    </p:anim>
                                    <p:anim calcmode="lin" valueType="num">
                                      <p:cBhvr additive="base">
                                        <p:cTn id="58" dur="500" fill="hold"/>
                                        <p:tgtEl>
                                          <p:spTgt spid="98"/>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04"/>
                                        </p:tgtEl>
                                        <p:attrNameLst>
                                          <p:attrName>style.visibility</p:attrName>
                                        </p:attrNameLst>
                                      </p:cBhvr>
                                      <p:to>
                                        <p:strVal val="visible"/>
                                      </p:to>
                                    </p:set>
                                    <p:anim calcmode="lin" valueType="num">
                                      <p:cBhvr additive="base">
                                        <p:cTn id="63" dur="500" fill="hold"/>
                                        <p:tgtEl>
                                          <p:spTgt spid="104"/>
                                        </p:tgtEl>
                                        <p:attrNameLst>
                                          <p:attrName>ppt_x</p:attrName>
                                        </p:attrNameLst>
                                      </p:cBhvr>
                                      <p:tavLst>
                                        <p:tav tm="0">
                                          <p:val>
                                            <p:strVal val="#ppt_x"/>
                                          </p:val>
                                        </p:tav>
                                        <p:tav tm="100000">
                                          <p:val>
                                            <p:strVal val="#ppt_x"/>
                                          </p:val>
                                        </p:tav>
                                      </p:tavLst>
                                    </p:anim>
                                    <p:anim calcmode="lin" valueType="num">
                                      <p:cBhvr additive="base">
                                        <p:cTn id="64" dur="500" fill="hold"/>
                                        <p:tgtEl>
                                          <p:spTgt spid="104"/>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105"/>
                                        </p:tgtEl>
                                        <p:attrNameLst>
                                          <p:attrName>style.visibility</p:attrName>
                                        </p:attrNameLst>
                                      </p:cBhvr>
                                      <p:to>
                                        <p:strVal val="visible"/>
                                      </p:to>
                                    </p:set>
                                    <p:anim calcmode="lin" valueType="num">
                                      <p:cBhvr additive="base">
                                        <p:cTn id="67" dur="500" fill="hold"/>
                                        <p:tgtEl>
                                          <p:spTgt spid="105"/>
                                        </p:tgtEl>
                                        <p:attrNameLst>
                                          <p:attrName>ppt_x</p:attrName>
                                        </p:attrNameLst>
                                      </p:cBhvr>
                                      <p:tavLst>
                                        <p:tav tm="0">
                                          <p:val>
                                            <p:strVal val="#ppt_x"/>
                                          </p:val>
                                        </p:tav>
                                        <p:tav tm="100000">
                                          <p:val>
                                            <p:strVal val="#ppt_x"/>
                                          </p:val>
                                        </p:tav>
                                      </p:tavLst>
                                    </p:anim>
                                    <p:anim calcmode="lin" valueType="num">
                                      <p:cBhvr additive="base">
                                        <p:cTn id="68" dur="500" fill="hold"/>
                                        <p:tgtEl>
                                          <p:spTgt spid="105"/>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107"/>
                                        </p:tgtEl>
                                        <p:attrNameLst>
                                          <p:attrName>style.visibility</p:attrName>
                                        </p:attrNameLst>
                                      </p:cBhvr>
                                      <p:to>
                                        <p:strVal val="visible"/>
                                      </p:to>
                                    </p:set>
                                    <p:anim calcmode="lin" valueType="num">
                                      <p:cBhvr additive="base">
                                        <p:cTn id="73" dur="500" fill="hold"/>
                                        <p:tgtEl>
                                          <p:spTgt spid="107"/>
                                        </p:tgtEl>
                                        <p:attrNameLst>
                                          <p:attrName>ppt_x</p:attrName>
                                        </p:attrNameLst>
                                      </p:cBhvr>
                                      <p:tavLst>
                                        <p:tav tm="0">
                                          <p:val>
                                            <p:strVal val="#ppt_x"/>
                                          </p:val>
                                        </p:tav>
                                        <p:tav tm="100000">
                                          <p:val>
                                            <p:strVal val="#ppt_x"/>
                                          </p:val>
                                        </p:tav>
                                      </p:tavLst>
                                    </p:anim>
                                    <p:anim calcmode="lin" valueType="num">
                                      <p:cBhvr additive="base">
                                        <p:cTn id="74" dur="500" fill="hold"/>
                                        <p:tgtEl>
                                          <p:spTgt spid="107"/>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08"/>
                                        </p:tgtEl>
                                        <p:attrNameLst>
                                          <p:attrName>style.visibility</p:attrName>
                                        </p:attrNameLst>
                                      </p:cBhvr>
                                      <p:to>
                                        <p:strVal val="visible"/>
                                      </p:to>
                                    </p:set>
                                    <p:anim calcmode="lin" valueType="num">
                                      <p:cBhvr additive="base">
                                        <p:cTn id="77" dur="500" fill="hold"/>
                                        <p:tgtEl>
                                          <p:spTgt spid="108"/>
                                        </p:tgtEl>
                                        <p:attrNameLst>
                                          <p:attrName>ppt_x</p:attrName>
                                        </p:attrNameLst>
                                      </p:cBhvr>
                                      <p:tavLst>
                                        <p:tav tm="0">
                                          <p:val>
                                            <p:strVal val="#ppt_x"/>
                                          </p:val>
                                        </p:tav>
                                        <p:tav tm="100000">
                                          <p:val>
                                            <p:strVal val="#ppt_x"/>
                                          </p:val>
                                        </p:tav>
                                      </p:tavLst>
                                    </p:anim>
                                    <p:anim calcmode="lin" valueType="num">
                                      <p:cBhvr additive="base">
                                        <p:cTn id="78" dur="500" fill="hold"/>
                                        <p:tgtEl>
                                          <p:spTgt spid="10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grpId="0" nodeType="clickEffect">
                                  <p:stCondLst>
                                    <p:cond delay="0"/>
                                  </p:stCondLst>
                                  <p:childTnLst>
                                    <p:set>
                                      <p:cBhvr>
                                        <p:cTn id="82" dur="1" fill="hold">
                                          <p:stCondLst>
                                            <p:cond delay="0"/>
                                          </p:stCondLst>
                                        </p:cTn>
                                        <p:tgtEl>
                                          <p:spTgt spid="37"/>
                                        </p:tgtEl>
                                        <p:attrNameLst>
                                          <p:attrName>style.visibility</p:attrName>
                                        </p:attrNameLst>
                                      </p:cBhvr>
                                      <p:to>
                                        <p:strVal val="visible"/>
                                      </p:to>
                                    </p:set>
                                    <p:anim calcmode="lin" valueType="num">
                                      <p:cBhvr additive="base">
                                        <p:cTn id="83" dur="500" fill="hold"/>
                                        <p:tgtEl>
                                          <p:spTgt spid="37"/>
                                        </p:tgtEl>
                                        <p:attrNameLst>
                                          <p:attrName>ppt_x</p:attrName>
                                        </p:attrNameLst>
                                      </p:cBhvr>
                                      <p:tavLst>
                                        <p:tav tm="0">
                                          <p:val>
                                            <p:strVal val="#ppt_x"/>
                                          </p:val>
                                        </p:tav>
                                        <p:tav tm="100000">
                                          <p:val>
                                            <p:strVal val="#ppt_x"/>
                                          </p:val>
                                        </p:tav>
                                      </p:tavLst>
                                    </p:anim>
                                    <p:anim calcmode="lin" valueType="num">
                                      <p:cBhvr additive="base">
                                        <p:cTn id="84" dur="500" fill="hold"/>
                                        <p:tgtEl>
                                          <p:spTgt spid="37"/>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additive="base">
                                        <p:cTn id="87" dur="500" fill="hold"/>
                                        <p:tgtEl>
                                          <p:spTgt spid="39"/>
                                        </p:tgtEl>
                                        <p:attrNameLst>
                                          <p:attrName>ppt_x</p:attrName>
                                        </p:attrNameLst>
                                      </p:cBhvr>
                                      <p:tavLst>
                                        <p:tav tm="0">
                                          <p:val>
                                            <p:strVal val="#ppt_x"/>
                                          </p:val>
                                        </p:tav>
                                        <p:tav tm="100000">
                                          <p:val>
                                            <p:strVal val="#ppt_x"/>
                                          </p:val>
                                        </p:tav>
                                      </p:tavLst>
                                    </p:anim>
                                    <p:anim calcmode="lin" valueType="num">
                                      <p:cBhvr additive="base">
                                        <p:cTn id="88" dur="500" fill="hold"/>
                                        <p:tgtEl>
                                          <p:spTgt spid="39"/>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51"/>
                                        </p:tgtEl>
                                        <p:attrNameLst>
                                          <p:attrName>style.visibility</p:attrName>
                                        </p:attrNameLst>
                                      </p:cBhvr>
                                      <p:to>
                                        <p:strVal val="visible"/>
                                      </p:to>
                                    </p:set>
                                    <p:anim calcmode="lin" valueType="num">
                                      <p:cBhvr additive="base">
                                        <p:cTn id="91" dur="500" fill="hold"/>
                                        <p:tgtEl>
                                          <p:spTgt spid="51"/>
                                        </p:tgtEl>
                                        <p:attrNameLst>
                                          <p:attrName>ppt_x</p:attrName>
                                        </p:attrNameLst>
                                      </p:cBhvr>
                                      <p:tavLst>
                                        <p:tav tm="0">
                                          <p:val>
                                            <p:strVal val="#ppt_x"/>
                                          </p:val>
                                        </p:tav>
                                        <p:tav tm="100000">
                                          <p:val>
                                            <p:strVal val="#ppt_x"/>
                                          </p:val>
                                        </p:tav>
                                      </p:tavLst>
                                    </p:anim>
                                    <p:anim calcmode="lin" valueType="num">
                                      <p:cBhvr additive="base">
                                        <p:cTn id="92" dur="500" fill="hold"/>
                                        <p:tgtEl>
                                          <p:spTgt spid="51"/>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500" fill="hold"/>
                                        <p:tgtEl>
                                          <p:spTgt spid="29"/>
                                        </p:tgtEl>
                                        <p:attrNameLst>
                                          <p:attrName>ppt_x</p:attrName>
                                        </p:attrNameLst>
                                      </p:cBhvr>
                                      <p:tavLst>
                                        <p:tav tm="0">
                                          <p:val>
                                            <p:strVal val="#ppt_x"/>
                                          </p:val>
                                        </p:tav>
                                        <p:tav tm="100000">
                                          <p:val>
                                            <p:strVal val="#ppt_x"/>
                                          </p:val>
                                        </p:tav>
                                      </p:tavLst>
                                    </p:anim>
                                    <p:anim calcmode="lin" valueType="num">
                                      <p:cBhvr additive="base">
                                        <p:cTn id="96"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2" presetClass="entr" presetSubtype="4" fill="hold" nodeType="clickEffect">
                                  <p:stCondLst>
                                    <p:cond delay="0"/>
                                  </p:stCondLst>
                                  <p:childTnLst>
                                    <p:set>
                                      <p:cBhvr>
                                        <p:cTn id="100" dur="1" fill="hold">
                                          <p:stCondLst>
                                            <p:cond delay="0"/>
                                          </p:stCondLst>
                                        </p:cTn>
                                        <p:tgtEl>
                                          <p:spTgt spid="73"/>
                                        </p:tgtEl>
                                        <p:attrNameLst>
                                          <p:attrName>style.visibility</p:attrName>
                                        </p:attrNameLst>
                                      </p:cBhvr>
                                      <p:to>
                                        <p:strVal val="visible"/>
                                      </p:to>
                                    </p:set>
                                    <p:anim calcmode="lin" valueType="num">
                                      <p:cBhvr additive="base">
                                        <p:cTn id="101" dur="500" fill="hold"/>
                                        <p:tgtEl>
                                          <p:spTgt spid="73"/>
                                        </p:tgtEl>
                                        <p:attrNameLst>
                                          <p:attrName>ppt_x</p:attrName>
                                        </p:attrNameLst>
                                      </p:cBhvr>
                                      <p:tavLst>
                                        <p:tav tm="0">
                                          <p:val>
                                            <p:strVal val="#ppt_x"/>
                                          </p:val>
                                        </p:tav>
                                        <p:tav tm="100000">
                                          <p:val>
                                            <p:strVal val="#ppt_x"/>
                                          </p:val>
                                        </p:tav>
                                      </p:tavLst>
                                    </p:anim>
                                    <p:anim calcmode="lin" valueType="num">
                                      <p:cBhvr additive="base">
                                        <p:cTn id="102" dur="500" fill="hold"/>
                                        <p:tgtEl>
                                          <p:spTgt spid="73"/>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54"/>
                                        </p:tgtEl>
                                        <p:attrNameLst>
                                          <p:attrName>style.visibility</p:attrName>
                                        </p:attrNameLst>
                                      </p:cBhvr>
                                      <p:to>
                                        <p:strVal val="visible"/>
                                      </p:to>
                                    </p:set>
                                    <p:anim calcmode="lin" valueType="num">
                                      <p:cBhvr additive="base">
                                        <p:cTn id="105" dur="500" fill="hold"/>
                                        <p:tgtEl>
                                          <p:spTgt spid="54"/>
                                        </p:tgtEl>
                                        <p:attrNameLst>
                                          <p:attrName>ppt_x</p:attrName>
                                        </p:attrNameLst>
                                      </p:cBhvr>
                                      <p:tavLst>
                                        <p:tav tm="0">
                                          <p:val>
                                            <p:strVal val="#ppt_x"/>
                                          </p:val>
                                        </p:tav>
                                        <p:tav tm="100000">
                                          <p:val>
                                            <p:strVal val="#ppt_x"/>
                                          </p:val>
                                        </p:tav>
                                      </p:tavLst>
                                    </p:anim>
                                    <p:anim calcmode="lin" valueType="num">
                                      <p:cBhvr additive="base">
                                        <p:cTn id="106" dur="500" fill="hold"/>
                                        <p:tgtEl>
                                          <p:spTgt spid="54"/>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76"/>
                                        </p:tgtEl>
                                        <p:attrNameLst>
                                          <p:attrName>style.visibility</p:attrName>
                                        </p:attrNameLst>
                                      </p:cBhvr>
                                      <p:to>
                                        <p:strVal val="visible"/>
                                      </p:to>
                                    </p:set>
                                    <p:anim calcmode="lin" valueType="num">
                                      <p:cBhvr additive="base">
                                        <p:cTn id="109" dur="500" fill="hold"/>
                                        <p:tgtEl>
                                          <p:spTgt spid="76"/>
                                        </p:tgtEl>
                                        <p:attrNameLst>
                                          <p:attrName>ppt_x</p:attrName>
                                        </p:attrNameLst>
                                      </p:cBhvr>
                                      <p:tavLst>
                                        <p:tav tm="0">
                                          <p:val>
                                            <p:strVal val="#ppt_x"/>
                                          </p:val>
                                        </p:tav>
                                        <p:tav tm="100000">
                                          <p:val>
                                            <p:strVal val="#ppt_x"/>
                                          </p:val>
                                        </p:tav>
                                      </p:tavLst>
                                    </p:anim>
                                    <p:anim calcmode="lin" valueType="num">
                                      <p:cBhvr additive="base">
                                        <p:cTn id="110" dur="500" fill="hold"/>
                                        <p:tgtEl>
                                          <p:spTgt spid="76"/>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75"/>
                                        </p:tgtEl>
                                        <p:attrNameLst>
                                          <p:attrName>style.visibility</p:attrName>
                                        </p:attrNameLst>
                                      </p:cBhvr>
                                      <p:to>
                                        <p:strVal val="visible"/>
                                      </p:to>
                                    </p:set>
                                    <p:anim calcmode="lin" valueType="num">
                                      <p:cBhvr additive="base">
                                        <p:cTn id="113" dur="500" fill="hold"/>
                                        <p:tgtEl>
                                          <p:spTgt spid="75"/>
                                        </p:tgtEl>
                                        <p:attrNameLst>
                                          <p:attrName>ppt_x</p:attrName>
                                        </p:attrNameLst>
                                      </p:cBhvr>
                                      <p:tavLst>
                                        <p:tav tm="0">
                                          <p:val>
                                            <p:strVal val="#ppt_x"/>
                                          </p:val>
                                        </p:tav>
                                        <p:tav tm="100000">
                                          <p:val>
                                            <p:strVal val="#ppt_x"/>
                                          </p:val>
                                        </p:tav>
                                      </p:tavLst>
                                    </p:anim>
                                    <p:anim calcmode="lin" valueType="num">
                                      <p:cBhvr additive="base">
                                        <p:cTn id="114"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p:bldP spid="23" grpId="0" animBg="1"/>
      <p:bldP spid="25" grpId="0"/>
      <p:bldP spid="29" grpId="0" animBg="1"/>
      <p:bldP spid="37" grpId="0" animBg="1"/>
      <p:bldP spid="54" grpId="0" animBg="1"/>
      <p:bldP spid="57" grpId="0" animBg="1"/>
      <p:bldP spid="75" grpId="0"/>
      <p:bldP spid="97" grpId="0"/>
      <p:bldP spid="104" grpId="0"/>
      <p:bldP spid="107"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B9B61-32B8-4CC3-A63B-2823BC6B10DB}"/>
              </a:ext>
            </a:extLst>
          </p:cNvPr>
          <p:cNvSpPr>
            <a:spLocks noGrp="1"/>
          </p:cNvSpPr>
          <p:nvPr>
            <p:ph type="title"/>
          </p:nvPr>
        </p:nvSpPr>
        <p:spPr>
          <a:xfrm>
            <a:off x="838200" y="128447"/>
            <a:ext cx="10515600" cy="1325563"/>
          </a:xfrm>
        </p:spPr>
        <p:txBody>
          <a:bodyPr>
            <a:normAutofit/>
          </a:bodyPr>
          <a:lstStyle/>
          <a:p>
            <a:r>
              <a:rPr lang="en-US" sz="4000" dirty="0"/>
              <a:t>Simple Feature Engineering Pattern: Pseudocode</a:t>
            </a:r>
          </a:p>
        </p:txBody>
      </p:sp>
      <p:sp>
        <p:nvSpPr>
          <p:cNvPr id="4" name="TextBox 3">
            <a:extLst>
              <a:ext uri="{FF2B5EF4-FFF2-40B4-BE49-F238E27FC236}">
                <a16:creationId xmlns:a16="http://schemas.microsoft.com/office/drawing/2014/main" id="{30913EEA-BC91-4862-A165-76C4BF25310E}"/>
              </a:ext>
            </a:extLst>
          </p:cNvPr>
          <p:cNvSpPr txBox="1"/>
          <p:nvPr/>
        </p:nvSpPr>
        <p:spPr>
          <a:xfrm>
            <a:off x="1220244" y="1414562"/>
            <a:ext cx="10133556" cy="5078313"/>
          </a:xfrm>
          <a:prstGeom prst="rect">
            <a:avLst/>
          </a:prstGeom>
          <a:noFill/>
          <a:ln>
            <a:solidFill>
              <a:schemeClr val="tx1">
                <a:lumMod val="95000"/>
                <a:lumOff val="5000"/>
              </a:schemeClr>
            </a:solidFill>
          </a:ln>
        </p:spPr>
        <p:txBody>
          <a:bodyPr wrap="square" rtlCol="0">
            <a:spAutoFit/>
          </a:bodyPr>
          <a:lstStyle/>
          <a:p>
            <a:r>
              <a:rPr lang="en-US" dirty="0"/>
              <a:t>for f in </a:t>
            </a:r>
            <a:r>
              <a:rPr lang="en-US" dirty="0" err="1"/>
              <a:t>featureSelectionMethodsToTry</a:t>
            </a:r>
            <a:r>
              <a:rPr lang="en-US" dirty="0"/>
              <a:t>:</a:t>
            </a:r>
          </a:p>
          <a:p>
            <a:pPr lvl="1"/>
            <a:r>
              <a:rPr lang="en-US" dirty="0"/>
              <a:t>(</a:t>
            </a:r>
            <a:r>
              <a:rPr lang="en-US" dirty="0" err="1"/>
              <a:t>trainX</a:t>
            </a:r>
            <a:r>
              <a:rPr lang="en-US" dirty="0"/>
              <a:t>, </a:t>
            </a:r>
            <a:r>
              <a:rPr lang="en-US" dirty="0" err="1"/>
              <a:t>trainY</a:t>
            </a:r>
            <a:r>
              <a:rPr lang="en-US" dirty="0"/>
              <a:t>, </a:t>
            </a:r>
            <a:r>
              <a:rPr lang="en-US" dirty="0" err="1"/>
              <a:t>featureData</a:t>
            </a:r>
            <a:r>
              <a:rPr lang="en-US" dirty="0"/>
              <a:t>) = </a:t>
            </a:r>
            <a:r>
              <a:rPr lang="en-US" dirty="0" err="1"/>
              <a:t>FeaturizeTraining</a:t>
            </a:r>
            <a:r>
              <a:rPr lang="en-US" dirty="0"/>
              <a:t>(</a:t>
            </a:r>
            <a:r>
              <a:rPr lang="en-US" dirty="0" err="1"/>
              <a:t>rawTrainX</a:t>
            </a:r>
            <a:r>
              <a:rPr lang="en-US" dirty="0"/>
              <a:t>, </a:t>
            </a:r>
            <a:r>
              <a:rPr lang="en-US" dirty="0" err="1"/>
              <a:t>rawTrainY</a:t>
            </a:r>
            <a:r>
              <a:rPr lang="en-US" dirty="0"/>
              <a:t>, f)</a:t>
            </a:r>
          </a:p>
          <a:p>
            <a:pPr lvl="1"/>
            <a:r>
              <a:rPr lang="en-US" dirty="0"/>
              <a:t>(</a:t>
            </a:r>
            <a:r>
              <a:rPr lang="en-US" dirty="0" err="1"/>
              <a:t>validationX</a:t>
            </a:r>
            <a:r>
              <a:rPr lang="en-US" dirty="0"/>
              <a:t>, </a:t>
            </a:r>
            <a:r>
              <a:rPr lang="en-US" dirty="0" err="1"/>
              <a:t>validationY</a:t>
            </a:r>
            <a:r>
              <a:rPr lang="en-US" dirty="0"/>
              <a:t>) = </a:t>
            </a:r>
            <a:r>
              <a:rPr lang="en-US" dirty="0" err="1"/>
              <a:t>FeaturizeRuntime</a:t>
            </a:r>
            <a:r>
              <a:rPr lang="en-US" dirty="0"/>
              <a:t>(</a:t>
            </a:r>
            <a:r>
              <a:rPr lang="en-US" dirty="0" err="1"/>
              <a:t>rawValidationX</a:t>
            </a:r>
            <a:r>
              <a:rPr lang="en-US" dirty="0"/>
              <a:t>, </a:t>
            </a:r>
            <a:r>
              <a:rPr lang="en-US" dirty="0" err="1"/>
              <a:t>rawValidationY</a:t>
            </a:r>
            <a:r>
              <a:rPr lang="en-US" dirty="0"/>
              <a:t>, f, </a:t>
            </a:r>
            <a:r>
              <a:rPr lang="en-US" dirty="0" err="1"/>
              <a:t>featureData</a:t>
            </a:r>
            <a:r>
              <a:rPr lang="en-US" dirty="0"/>
              <a:t>)</a:t>
            </a:r>
          </a:p>
          <a:p>
            <a:pPr lvl="1"/>
            <a:endParaRPr lang="en-US" dirty="0"/>
          </a:p>
          <a:p>
            <a:pPr lvl="1"/>
            <a:r>
              <a:rPr lang="en-US" dirty="0"/>
              <a:t>for hp in </a:t>
            </a:r>
            <a:r>
              <a:rPr lang="en-US" dirty="0" err="1"/>
              <a:t>hyperParametersToTry</a:t>
            </a:r>
            <a:r>
              <a:rPr lang="en-US" dirty="0"/>
              <a:t>:</a:t>
            </a:r>
          </a:p>
          <a:p>
            <a:pPr lvl="1"/>
            <a:r>
              <a:rPr lang="fr-FR" dirty="0"/>
              <a:t>	</a:t>
            </a:r>
            <a:r>
              <a:rPr lang="fr-FR" dirty="0" err="1"/>
              <a:t>model.fit</a:t>
            </a:r>
            <a:r>
              <a:rPr lang="fr-FR" dirty="0"/>
              <a:t>(</a:t>
            </a:r>
            <a:r>
              <a:rPr lang="fr-FR" dirty="0" err="1"/>
              <a:t>trainX</a:t>
            </a:r>
            <a:r>
              <a:rPr lang="fr-FR" dirty="0"/>
              <a:t>, </a:t>
            </a:r>
            <a:r>
              <a:rPr lang="fr-FR" dirty="0" err="1"/>
              <a:t>trainY</a:t>
            </a:r>
            <a:r>
              <a:rPr lang="fr-FR" dirty="0"/>
              <a:t>, </a:t>
            </a:r>
            <a:r>
              <a:rPr lang="fr-FR" dirty="0" err="1"/>
              <a:t>hp</a:t>
            </a:r>
            <a:r>
              <a:rPr lang="fr-FR" dirty="0"/>
              <a:t>)</a:t>
            </a:r>
          </a:p>
          <a:p>
            <a:pPr lvl="1"/>
            <a:r>
              <a:rPr lang="en-US" dirty="0"/>
              <a:t>	accuracies[hp, f] = evaluate(</a:t>
            </a:r>
            <a:r>
              <a:rPr lang="en-US" dirty="0" err="1"/>
              <a:t>validationY</a:t>
            </a:r>
            <a:r>
              <a:rPr lang="en-US" dirty="0"/>
              <a:t>, </a:t>
            </a:r>
            <a:r>
              <a:rPr lang="en-US" dirty="0" err="1"/>
              <a:t>model.predict</a:t>
            </a:r>
            <a:r>
              <a:rPr lang="en-US" dirty="0"/>
              <a:t>(</a:t>
            </a:r>
            <a:r>
              <a:rPr lang="en-US" dirty="0" err="1"/>
              <a:t>validationX</a:t>
            </a:r>
            <a:r>
              <a:rPr lang="en-US" dirty="0"/>
              <a:t>))</a:t>
            </a:r>
          </a:p>
          <a:p>
            <a:endParaRPr lang="en-US" dirty="0"/>
          </a:p>
          <a:p>
            <a:r>
              <a:rPr lang="en-US" dirty="0"/>
              <a:t>(</a:t>
            </a:r>
            <a:r>
              <a:rPr lang="en-US" dirty="0" err="1"/>
              <a:t>bestHyperParametersFound</a:t>
            </a:r>
            <a:r>
              <a:rPr lang="en-US" dirty="0"/>
              <a:t>, </a:t>
            </a:r>
            <a:r>
              <a:rPr lang="en-US" dirty="0" err="1"/>
              <a:t>bestFeaturizerFound</a:t>
            </a:r>
            <a:r>
              <a:rPr lang="en-US" dirty="0"/>
              <a:t>) = </a:t>
            </a:r>
            <a:r>
              <a:rPr lang="en-US" dirty="0" err="1"/>
              <a:t>bestSettingFound</a:t>
            </a:r>
            <a:r>
              <a:rPr lang="en-US" dirty="0"/>
              <a:t>(accuracies)</a:t>
            </a:r>
          </a:p>
          <a:p>
            <a:endParaRPr lang="en-US" dirty="0"/>
          </a:p>
          <a:p>
            <a:r>
              <a:rPr lang="en-US" dirty="0"/>
              <a:t>(</a:t>
            </a:r>
            <a:r>
              <a:rPr lang="en-US" dirty="0" err="1"/>
              <a:t>finalTrainX</a:t>
            </a:r>
            <a:r>
              <a:rPr lang="en-US" dirty="0"/>
              <a:t>, </a:t>
            </a:r>
            <a:r>
              <a:rPr lang="en-US" dirty="0" err="1"/>
              <a:t>finalTrainY</a:t>
            </a:r>
            <a:r>
              <a:rPr lang="en-US" dirty="0"/>
              <a:t>, </a:t>
            </a:r>
            <a:r>
              <a:rPr lang="en-US" dirty="0" err="1"/>
              <a:t>featureData</a:t>
            </a:r>
            <a:r>
              <a:rPr lang="en-US" dirty="0"/>
              <a:t>) = </a:t>
            </a:r>
          </a:p>
          <a:p>
            <a:r>
              <a:rPr lang="en-US" dirty="0"/>
              <a:t>	</a:t>
            </a:r>
            <a:r>
              <a:rPr lang="en-US" dirty="0" err="1"/>
              <a:t>FeaturizeTraining</a:t>
            </a:r>
            <a:r>
              <a:rPr lang="en-US" dirty="0"/>
              <a:t>(</a:t>
            </a:r>
            <a:r>
              <a:rPr lang="en-US" dirty="0" err="1"/>
              <a:t>rawTrainX</a:t>
            </a:r>
            <a:r>
              <a:rPr lang="en-US" dirty="0"/>
              <a:t> + </a:t>
            </a:r>
            <a:r>
              <a:rPr lang="en-US" dirty="0" err="1"/>
              <a:t>rawValidationX</a:t>
            </a:r>
            <a:r>
              <a:rPr lang="en-US" dirty="0"/>
              <a:t>, </a:t>
            </a:r>
            <a:r>
              <a:rPr lang="en-US" dirty="0" err="1"/>
              <a:t>rawTrainY</a:t>
            </a:r>
            <a:r>
              <a:rPr lang="en-US" dirty="0"/>
              <a:t> + </a:t>
            </a:r>
            <a:r>
              <a:rPr lang="en-US" dirty="0" err="1"/>
              <a:t>rawValidationY</a:t>
            </a:r>
            <a:r>
              <a:rPr lang="en-US" dirty="0"/>
              <a:t>, </a:t>
            </a:r>
            <a:r>
              <a:rPr lang="en-US" dirty="0" err="1"/>
              <a:t>bestFeaturizerFound</a:t>
            </a:r>
            <a:r>
              <a:rPr lang="en-US" dirty="0"/>
              <a:t>)</a:t>
            </a:r>
          </a:p>
          <a:p>
            <a:endParaRPr lang="en-US" dirty="0"/>
          </a:p>
          <a:p>
            <a:r>
              <a:rPr lang="en-US" dirty="0"/>
              <a:t>(</a:t>
            </a:r>
            <a:r>
              <a:rPr lang="en-US" dirty="0" err="1"/>
              <a:t>testX</a:t>
            </a:r>
            <a:r>
              <a:rPr lang="en-US" dirty="0"/>
              <a:t>, </a:t>
            </a:r>
            <a:r>
              <a:rPr lang="en-US" dirty="0" err="1"/>
              <a:t>testY</a:t>
            </a:r>
            <a:r>
              <a:rPr lang="en-US" dirty="0"/>
              <a:t>) = </a:t>
            </a:r>
            <a:r>
              <a:rPr lang="en-US" dirty="0" err="1"/>
              <a:t>FeaturizeRuntime</a:t>
            </a:r>
            <a:r>
              <a:rPr lang="en-US" dirty="0"/>
              <a:t>(</a:t>
            </a:r>
            <a:r>
              <a:rPr lang="en-US" dirty="0" err="1"/>
              <a:t>rawTextX</a:t>
            </a:r>
            <a:r>
              <a:rPr lang="en-US" dirty="0"/>
              <a:t>, </a:t>
            </a:r>
            <a:r>
              <a:rPr lang="en-US" dirty="0" err="1"/>
              <a:t>rawTestY</a:t>
            </a:r>
            <a:r>
              <a:rPr lang="en-US" dirty="0"/>
              <a:t>, </a:t>
            </a:r>
            <a:r>
              <a:rPr lang="en-US" dirty="0" err="1"/>
              <a:t>bestFeaturizerFound</a:t>
            </a:r>
            <a:r>
              <a:rPr lang="en-US" dirty="0"/>
              <a:t>, </a:t>
            </a:r>
            <a:r>
              <a:rPr lang="en-US" dirty="0" err="1"/>
              <a:t>featureData</a:t>
            </a:r>
            <a:r>
              <a:rPr lang="en-US" dirty="0"/>
              <a:t>)</a:t>
            </a:r>
          </a:p>
          <a:p>
            <a:endParaRPr lang="en-US" dirty="0"/>
          </a:p>
          <a:p>
            <a:r>
              <a:rPr lang="en-US" dirty="0" err="1"/>
              <a:t>finalModel.fit</a:t>
            </a:r>
            <a:r>
              <a:rPr lang="en-US" dirty="0"/>
              <a:t>(</a:t>
            </a:r>
            <a:r>
              <a:rPr lang="en-US" dirty="0" err="1"/>
              <a:t>finalTrainX</a:t>
            </a:r>
            <a:r>
              <a:rPr lang="en-US" dirty="0"/>
              <a:t>, </a:t>
            </a:r>
            <a:r>
              <a:rPr lang="en-US" dirty="0" err="1"/>
              <a:t>finalTrainY</a:t>
            </a:r>
            <a:r>
              <a:rPr lang="en-US" dirty="0"/>
              <a:t>, </a:t>
            </a:r>
            <a:r>
              <a:rPr lang="en-US" dirty="0" err="1"/>
              <a:t>bestHyperParametersFound</a:t>
            </a:r>
            <a:r>
              <a:rPr lang="en-US" dirty="0"/>
              <a:t>)</a:t>
            </a:r>
          </a:p>
          <a:p>
            <a:endParaRPr lang="en-US" dirty="0"/>
          </a:p>
          <a:p>
            <a:r>
              <a:rPr lang="en-US" dirty="0" err="1"/>
              <a:t>estimateOfGeneralizationPerformance</a:t>
            </a:r>
            <a:r>
              <a:rPr lang="en-US" dirty="0"/>
              <a:t> = evaluate(</a:t>
            </a:r>
            <a:r>
              <a:rPr lang="en-US" dirty="0" err="1"/>
              <a:t>testY</a:t>
            </a:r>
            <a:r>
              <a:rPr lang="en-US" dirty="0"/>
              <a:t>, </a:t>
            </a:r>
            <a:r>
              <a:rPr lang="en-US" dirty="0" err="1"/>
              <a:t>model.predict</a:t>
            </a:r>
            <a:r>
              <a:rPr lang="en-US" dirty="0"/>
              <a:t>(</a:t>
            </a:r>
            <a:r>
              <a:rPr lang="en-US" dirty="0" err="1"/>
              <a:t>testX</a:t>
            </a:r>
            <a:r>
              <a:rPr lang="en-US" dirty="0"/>
              <a:t>))</a:t>
            </a:r>
          </a:p>
        </p:txBody>
      </p:sp>
    </p:spTree>
    <p:extLst>
      <p:ext uri="{BB962C8B-B14F-4D97-AF65-F5344CB8AC3E}">
        <p14:creationId xmlns:p14="http://schemas.microsoft.com/office/powerpoint/2010/main" val="34006747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91A1-D100-47FF-AAB5-01C3152594D7}"/>
              </a:ext>
            </a:extLst>
          </p:cNvPr>
          <p:cNvSpPr>
            <a:spLocks noGrp="1"/>
          </p:cNvSpPr>
          <p:nvPr>
            <p:ph type="title"/>
          </p:nvPr>
        </p:nvSpPr>
        <p:spPr/>
        <p:txBody>
          <a:bodyPr/>
          <a:lstStyle/>
          <a:p>
            <a:r>
              <a:rPr lang="en-US" dirty="0"/>
              <a:t>Understanding Mistakes</a:t>
            </a:r>
          </a:p>
        </p:txBody>
      </p:sp>
      <p:sp>
        <p:nvSpPr>
          <p:cNvPr id="3" name="Content Placeholder 2">
            <a:extLst>
              <a:ext uri="{FF2B5EF4-FFF2-40B4-BE49-F238E27FC236}">
                <a16:creationId xmlns:a16="http://schemas.microsoft.com/office/drawing/2014/main" id="{9F8EE396-CD98-4E0E-820F-76A80ACD226C}"/>
              </a:ext>
            </a:extLst>
          </p:cNvPr>
          <p:cNvSpPr>
            <a:spLocks noGrp="1"/>
          </p:cNvSpPr>
          <p:nvPr>
            <p:ph idx="1"/>
          </p:nvPr>
        </p:nvSpPr>
        <p:spPr/>
        <p:txBody>
          <a:bodyPr>
            <a:normAutofit fontScale="92500" lnSpcReduction="20000"/>
          </a:bodyPr>
          <a:lstStyle/>
          <a:p>
            <a:r>
              <a:rPr lang="en-US" dirty="0"/>
              <a:t>Noise in the data</a:t>
            </a:r>
          </a:p>
          <a:p>
            <a:pPr lvl="1"/>
            <a:r>
              <a:rPr lang="en-US" dirty="0"/>
              <a:t>Encodings</a:t>
            </a:r>
          </a:p>
          <a:p>
            <a:pPr lvl="1"/>
            <a:r>
              <a:rPr lang="en-US" dirty="0"/>
              <a:t>Bugs</a:t>
            </a:r>
          </a:p>
          <a:p>
            <a:pPr lvl="1"/>
            <a:r>
              <a:rPr lang="en-US" dirty="0"/>
              <a:t>Missing values</a:t>
            </a:r>
          </a:p>
          <a:p>
            <a:pPr lvl="1"/>
            <a:r>
              <a:rPr lang="en-US" dirty="0"/>
              <a:t>Corruption</a:t>
            </a:r>
          </a:p>
          <a:p>
            <a:pPr marL="0" indent="0">
              <a:buNone/>
            </a:pPr>
            <a:endParaRPr lang="en-US" dirty="0"/>
          </a:p>
          <a:p>
            <a:r>
              <a:rPr lang="en-US" dirty="0"/>
              <a:t>Noise in the labels</a:t>
            </a:r>
          </a:p>
          <a:p>
            <a:pPr marL="457200" lvl="1" indent="0">
              <a:buNone/>
            </a:pPr>
            <a:r>
              <a:rPr lang="en-US" sz="1800" b="1" i="1" dirty="0"/>
              <a:t>Ham:</a:t>
            </a:r>
            <a:r>
              <a:rPr lang="en-US" sz="1800" dirty="0"/>
              <a:t> As per your request '</a:t>
            </a:r>
            <a:r>
              <a:rPr lang="en-US" sz="1800" dirty="0" err="1"/>
              <a:t>Melle</a:t>
            </a:r>
            <a:r>
              <a:rPr lang="en-US" sz="1800" dirty="0"/>
              <a:t> </a:t>
            </a:r>
            <a:r>
              <a:rPr lang="en-US" sz="1800" dirty="0" err="1"/>
              <a:t>Melle</a:t>
            </a:r>
            <a:r>
              <a:rPr lang="en-US" sz="1800" dirty="0"/>
              <a:t> (</a:t>
            </a:r>
            <a:r>
              <a:rPr lang="en-US" sz="1800" dirty="0" err="1"/>
              <a:t>Oru</a:t>
            </a:r>
            <a:r>
              <a:rPr lang="en-US" sz="1800" dirty="0"/>
              <a:t> </a:t>
            </a:r>
            <a:r>
              <a:rPr lang="en-US" sz="1800" dirty="0" err="1"/>
              <a:t>Minnaminunginte</a:t>
            </a:r>
            <a:r>
              <a:rPr lang="en-US" sz="1800" dirty="0"/>
              <a:t> </a:t>
            </a:r>
            <a:r>
              <a:rPr lang="en-US" sz="1800" dirty="0" err="1"/>
              <a:t>Nurungu</a:t>
            </a:r>
            <a:r>
              <a:rPr lang="en-US" sz="1800" dirty="0"/>
              <a:t> </a:t>
            </a:r>
            <a:r>
              <a:rPr lang="en-US" sz="1800" dirty="0" err="1"/>
              <a:t>Vettam</a:t>
            </a:r>
            <a:r>
              <a:rPr lang="en-US" sz="1800" dirty="0"/>
              <a:t>)' has been set as your </a:t>
            </a:r>
            <a:r>
              <a:rPr lang="en-US" sz="1800" dirty="0" err="1"/>
              <a:t>callertune</a:t>
            </a:r>
            <a:r>
              <a:rPr lang="en-US" sz="1800" dirty="0"/>
              <a:t> for all Callers. Press *9 to copy your friends </a:t>
            </a:r>
            <a:r>
              <a:rPr lang="en-US" sz="1800" dirty="0" err="1"/>
              <a:t>Callertune</a:t>
            </a:r>
            <a:endParaRPr lang="en-US" sz="1800" dirty="0"/>
          </a:p>
          <a:p>
            <a:pPr marL="457200" lvl="1" indent="0">
              <a:buNone/>
            </a:pPr>
            <a:endParaRPr lang="en-US" sz="1200" dirty="0"/>
          </a:p>
          <a:p>
            <a:pPr marL="457200" lvl="1" indent="0">
              <a:buNone/>
            </a:pPr>
            <a:r>
              <a:rPr lang="en-US" sz="1700" b="1" i="1" dirty="0"/>
              <a:t>Spam:</a:t>
            </a:r>
            <a:r>
              <a:rPr lang="en-US" sz="1700" dirty="0"/>
              <a:t> I’ll meet you at the </a:t>
            </a:r>
            <a:r>
              <a:rPr lang="en-US" sz="1700" dirty="0" err="1"/>
              <a:t>resturant</a:t>
            </a:r>
            <a:r>
              <a:rPr lang="en-US" sz="1700" dirty="0"/>
              <a:t> between 10 &amp; 10:30 – can’t wait!</a:t>
            </a:r>
          </a:p>
          <a:p>
            <a:endParaRPr lang="en-US" dirty="0"/>
          </a:p>
          <a:p>
            <a:r>
              <a:rPr lang="en-US" dirty="0"/>
              <a:t>Model being wrong…</a:t>
            </a:r>
          </a:p>
          <a:p>
            <a:pPr lvl="1"/>
            <a:r>
              <a:rPr lang="en-US" dirty="0"/>
              <a:t>Reason?</a:t>
            </a:r>
          </a:p>
        </p:txBody>
      </p:sp>
    </p:spTree>
    <p:extLst>
      <p:ext uri="{BB962C8B-B14F-4D97-AF65-F5344CB8AC3E}">
        <p14:creationId xmlns:p14="http://schemas.microsoft.com/office/powerpoint/2010/main" val="3009180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additive="base">
                                        <p:cTn id="4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 calcmode="lin" valueType="num">
                                      <p:cBhvr additive="base">
                                        <p:cTn id="4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78E1-C1D2-487C-9E9A-16B17634871C}"/>
              </a:ext>
            </a:extLst>
          </p:cNvPr>
          <p:cNvSpPr>
            <a:spLocks noGrp="1"/>
          </p:cNvSpPr>
          <p:nvPr>
            <p:ph type="title"/>
          </p:nvPr>
        </p:nvSpPr>
        <p:spPr/>
        <p:txBody>
          <a:bodyPr/>
          <a:lstStyle/>
          <a:p>
            <a:r>
              <a:rPr lang="en-US" dirty="0"/>
              <a:t>Exploring Mistakes</a:t>
            </a:r>
          </a:p>
        </p:txBody>
      </p:sp>
      <p:sp>
        <p:nvSpPr>
          <p:cNvPr id="3" name="Content Placeholder 2">
            <a:extLst>
              <a:ext uri="{FF2B5EF4-FFF2-40B4-BE49-F238E27FC236}">
                <a16:creationId xmlns:a16="http://schemas.microsoft.com/office/drawing/2014/main" id="{8B72E4C5-942B-45AB-8619-0F1D74031360}"/>
              </a:ext>
            </a:extLst>
          </p:cNvPr>
          <p:cNvSpPr>
            <a:spLocks noGrp="1"/>
          </p:cNvSpPr>
          <p:nvPr>
            <p:ph idx="1"/>
          </p:nvPr>
        </p:nvSpPr>
        <p:spPr/>
        <p:txBody>
          <a:bodyPr/>
          <a:lstStyle/>
          <a:p>
            <a:r>
              <a:rPr lang="en-US" dirty="0"/>
              <a:t>Examine N </a:t>
            </a:r>
            <a:r>
              <a:rPr lang="en-US" i="1" dirty="0"/>
              <a:t>random</a:t>
            </a:r>
            <a:r>
              <a:rPr lang="en-US" dirty="0"/>
              <a:t> false positive and N </a:t>
            </a:r>
            <a:r>
              <a:rPr lang="en-US" i="1" dirty="0"/>
              <a:t>random</a:t>
            </a:r>
            <a:r>
              <a:rPr lang="en-US" dirty="0"/>
              <a:t> false negatives</a:t>
            </a:r>
          </a:p>
          <a:p>
            <a:endParaRPr lang="en-US" dirty="0"/>
          </a:p>
          <a:p>
            <a:endParaRPr lang="en-US" dirty="0"/>
          </a:p>
          <a:p>
            <a:endParaRPr lang="en-US" dirty="0"/>
          </a:p>
          <a:p>
            <a:endParaRPr lang="en-US" dirty="0"/>
          </a:p>
          <a:p>
            <a:endParaRPr lang="en-US" dirty="0"/>
          </a:p>
          <a:p>
            <a:r>
              <a:rPr lang="en-US" dirty="0"/>
              <a:t>Examine N </a:t>
            </a:r>
            <a:r>
              <a:rPr lang="en-US" i="1" dirty="0"/>
              <a:t>worst</a:t>
            </a:r>
            <a:r>
              <a:rPr lang="en-US" dirty="0"/>
              <a:t> false positives and N </a:t>
            </a:r>
            <a:r>
              <a:rPr lang="en-US" i="1" dirty="0"/>
              <a:t>worst</a:t>
            </a:r>
            <a:r>
              <a:rPr lang="en-US" dirty="0"/>
              <a:t> false negatives</a:t>
            </a:r>
          </a:p>
          <a:p>
            <a:pPr lvl="1"/>
            <a:r>
              <a:rPr lang="en-US" dirty="0"/>
              <a:t>Model predicts very near 1, but true answer is 0</a:t>
            </a:r>
          </a:p>
          <a:p>
            <a:pPr lvl="1"/>
            <a:r>
              <a:rPr lang="en-US" dirty="0"/>
              <a:t>Model predicts very near 0, but true answer is 1</a:t>
            </a:r>
          </a:p>
        </p:txBody>
      </p:sp>
      <p:graphicFrame>
        <p:nvGraphicFramePr>
          <p:cNvPr id="4" name="Table 3">
            <a:extLst>
              <a:ext uri="{FF2B5EF4-FFF2-40B4-BE49-F238E27FC236}">
                <a16:creationId xmlns:a16="http://schemas.microsoft.com/office/drawing/2014/main" id="{A529F130-9F3F-4E9A-BDD9-72450DC81E5C}"/>
              </a:ext>
            </a:extLst>
          </p:cNvPr>
          <p:cNvGraphicFramePr>
            <a:graphicFrameLocks noGrp="1"/>
          </p:cNvGraphicFramePr>
          <p:nvPr>
            <p:extLst>
              <p:ext uri="{D42A27DB-BD31-4B8C-83A1-F6EECF244321}">
                <p14:modId xmlns:p14="http://schemas.microsoft.com/office/powerpoint/2010/main" val="3811129078"/>
              </p:ext>
            </p:extLst>
          </p:nvPr>
        </p:nvGraphicFramePr>
        <p:xfrm>
          <a:off x="4795252" y="2387099"/>
          <a:ext cx="2601496" cy="1854200"/>
        </p:xfrm>
        <a:graphic>
          <a:graphicData uri="http://schemas.openxmlformats.org/drawingml/2006/table">
            <a:tbl>
              <a:tblPr firstRow="1" bandRow="1">
                <a:tableStyleId>{5940675A-B579-460E-94D1-54222C63F5DA}</a:tableStyleId>
              </a:tblPr>
              <a:tblGrid>
                <a:gridCol w="1300748">
                  <a:extLst>
                    <a:ext uri="{9D8B030D-6E8A-4147-A177-3AD203B41FA5}">
                      <a16:colId xmlns:a16="http://schemas.microsoft.com/office/drawing/2014/main" val="1989380092"/>
                    </a:ext>
                  </a:extLst>
                </a:gridCol>
                <a:gridCol w="1300748">
                  <a:extLst>
                    <a:ext uri="{9D8B030D-6E8A-4147-A177-3AD203B41FA5}">
                      <a16:colId xmlns:a16="http://schemas.microsoft.com/office/drawing/2014/main" val="3852533911"/>
                    </a:ext>
                  </a:extLst>
                </a:gridCol>
              </a:tblGrid>
              <a:tr h="370840">
                <a:tc>
                  <a:txBody>
                    <a:bodyPr/>
                    <a:lstStyle/>
                    <a:p>
                      <a:r>
                        <a:rPr lang="en-US" dirty="0"/>
                        <a:t>Reason</a:t>
                      </a:r>
                    </a:p>
                  </a:txBody>
                  <a:tcPr/>
                </a:tc>
                <a:tc>
                  <a:txBody>
                    <a:bodyPr/>
                    <a:lstStyle/>
                    <a:p>
                      <a:r>
                        <a:rPr lang="en-US" dirty="0"/>
                        <a:t>Count</a:t>
                      </a:r>
                    </a:p>
                  </a:txBody>
                  <a:tcPr/>
                </a:tc>
                <a:extLst>
                  <a:ext uri="{0D108BD9-81ED-4DB2-BD59-A6C34878D82A}">
                    <a16:rowId xmlns:a16="http://schemas.microsoft.com/office/drawing/2014/main" val="2448314653"/>
                  </a:ext>
                </a:extLst>
              </a:tr>
              <a:tr h="370840">
                <a:tc>
                  <a:txBody>
                    <a:bodyPr/>
                    <a:lstStyle/>
                    <a:p>
                      <a:r>
                        <a:rPr lang="en-US" dirty="0"/>
                        <a:t>Label Noise</a:t>
                      </a:r>
                    </a:p>
                  </a:txBody>
                  <a:tcPr/>
                </a:tc>
                <a:tc>
                  <a:txBody>
                    <a:bodyPr/>
                    <a:lstStyle/>
                    <a:p>
                      <a:r>
                        <a:rPr lang="en-US" dirty="0"/>
                        <a:t>2</a:t>
                      </a:r>
                    </a:p>
                  </a:txBody>
                  <a:tcPr/>
                </a:tc>
                <a:extLst>
                  <a:ext uri="{0D108BD9-81ED-4DB2-BD59-A6C34878D82A}">
                    <a16:rowId xmlns:a16="http://schemas.microsoft.com/office/drawing/2014/main" val="3798773019"/>
                  </a:ext>
                </a:extLst>
              </a:tr>
              <a:tr h="370840">
                <a:tc>
                  <a:txBody>
                    <a:bodyPr/>
                    <a:lstStyle/>
                    <a:p>
                      <a:r>
                        <a:rPr lang="en-US" dirty="0"/>
                        <a:t>Slang</a:t>
                      </a:r>
                    </a:p>
                  </a:txBody>
                  <a:tcPr/>
                </a:tc>
                <a:tc>
                  <a:txBody>
                    <a:bodyPr/>
                    <a:lstStyle/>
                    <a:p>
                      <a:r>
                        <a:rPr lang="en-US" dirty="0"/>
                        <a:t>5</a:t>
                      </a:r>
                    </a:p>
                  </a:txBody>
                  <a:tcPr/>
                </a:tc>
                <a:extLst>
                  <a:ext uri="{0D108BD9-81ED-4DB2-BD59-A6C34878D82A}">
                    <a16:rowId xmlns:a16="http://schemas.microsoft.com/office/drawing/2014/main" val="417085795"/>
                  </a:ext>
                </a:extLst>
              </a:tr>
              <a:tr h="370840">
                <a:tc>
                  <a:txBody>
                    <a:bodyPr/>
                    <a:lstStyle/>
                    <a:p>
                      <a:r>
                        <a:rPr lang="en-US" dirty="0"/>
                        <a:t>Non-English</a:t>
                      </a:r>
                    </a:p>
                  </a:txBody>
                  <a:tcPr/>
                </a:tc>
                <a:tc>
                  <a:txBody>
                    <a:bodyPr/>
                    <a:lstStyle/>
                    <a:p>
                      <a:r>
                        <a:rPr lang="en-US" dirty="0"/>
                        <a:t>5</a:t>
                      </a:r>
                    </a:p>
                  </a:txBody>
                  <a:tcPr/>
                </a:tc>
                <a:extLst>
                  <a:ext uri="{0D108BD9-81ED-4DB2-BD59-A6C34878D82A}">
                    <a16:rowId xmlns:a16="http://schemas.microsoft.com/office/drawing/2014/main" val="1741476227"/>
                  </a:ext>
                </a:extLst>
              </a:tr>
              <a:tr h="370840">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4101095101"/>
                  </a:ext>
                </a:extLst>
              </a:tr>
            </a:tbl>
          </a:graphicData>
        </a:graphic>
      </p:graphicFrame>
    </p:spTree>
    <p:extLst>
      <p:ext uri="{BB962C8B-B14F-4D97-AF65-F5344CB8AC3E}">
        <p14:creationId xmlns:p14="http://schemas.microsoft.com/office/powerpoint/2010/main" val="143364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527D-573F-4F78-835F-4513B6B5D07E}"/>
              </a:ext>
            </a:extLst>
          </p:cNvPr>
          <p:cNvSpPr>
            <a:spLocks noGrp="1"/>
          </p:cNvSpPr>
          <p:nvPr>
            <p:ph type="title"/>
          </p:nvPr>
        </p:nvSpPr>
        <p:spPr>
          <a:xfrm>
            <a:off x="838200" y="-72232"/>
            <a:ext cx="10515600" cy="1325563"/>
          </a:xfrm>
        </p:spPr>
        <p:txBody>
          <a:bodyPr/>
          <a:lstStyle/>
          <a:p>
            <a:r>
              <a:rPr lang="en-US" dirty="0"/>
              <a:t>Approach to Feature Engineering</a:t>
            </a:r>
          </a:p>
        </p:txBody>
      </p:sp>
      <p:sp>
        <p:nvSpPr>
          <p:cNvPr id="3" name="Content Placeholder 2">
            <a:extLst>
              <a:ext uri="{FF2B5EF4-FFF2-40B4-BE49-F238E27FC236}">
                <a16:creationId xmlns:a16="http://schemas.microsoft.com/office/drawing/2014/main" id="{806AA54F-DD77-4F6E-B5D7-60C4248C0A53}"/>
              </a:ext>
            </a:extLst>
          </p:cNvPr>
          <p:cNvSpPr>
            <a:spLocks noGrp="1"/>
          </p:cNvSpPr>
          <p:nvPr>
            <p:ph idx="1"/>
          </p:nvPr>
        </p:nvSpPr>
        <p:spPr>
          <a:xfrm>
            <a:off x="1072376" y="1253331"/>
            <a:ext cx="10515600" cy="4351338"/>
          </a:xfrm>
        </p:spPr>
        <p:txBody>
          <a:bodyPr>
            <a:noAutofit/>
          </a:bodyPr>
          <a:lstStyle/>
          <a:p>
            <a:r>
              <a:rPr lang="en-US" sz="1800" dirty="0"/>
              <a:t>Start with ‘standard’ for your domain; 1 parameter per ~10 samples</a:t>
            </a:r>
          </a:p>
          <a:p>
            <a:endParaRPr lang="en-US" sz="1800" dirty="0"/>
          </a:p>
          <a:p>
            <a:r>
              <a:rPr lang="en-US" sz="1800" dirty="0"/>
              <a:t>Try all the important variations </a:t>
            </a:r>
            <a:r>
              <a:rPr lang="en-US" sz="1800" b="1" i="1" dirty="0"/>
              <a:t>on hold out data</a:t>
            </a:r>
          </a:p>
          <a:p>
            <a:pPr lvl="1"/>
            <a:r>
              <a:rPr lang="en-US" sz="1600" dirty="0"/>
              <a:t>Tokenizing</a:t>
            </a:r>
          </a:p>
          <a:p>
            <a:pPr lvl="1"/>
            <a:r>
              <a:rPr lang="en-US" sz="1600" dirty="0"/>
              <a:t>Bag of words</a:t>
            </a:r>
          </a:p>
          <a:p>
            <a:pPr lvl="1"/>
            <a:r>
              <a:rPr lang="en-US" sz="1600" dirty="0"/>
              <a:t>N-grams</a:t>
            </a:r>
          </a:p>
          <a:p>
            <a:pPr lvl="1"/>
            <a:r>
              <a:rPr lang="en-US" sz="1600" dirty="0"/>
              <a:t>…</a:t>
            </a:r>
          </a:p>
          <a:p>
            <a:r>
              <a:rPr lang="en-US" sz="1800" dirty="0"/>
              <a:t>Use some form of feature selection to find the best, evaluate</a:t>
            </a:r>
          </a:p>
          <a:p>
            <a:endParaRPr lang="en-US" sz="1800" dirty="0"/>
          </a:p>
          <a:p>
            <a:r>
              <a:rPr lang="en-US" sz="1800" dirty="0"/>
              <a:t>Look at your mistakes…</a:t>
            </a:r>
          </a:p>
          <a:p>
            <a:endParaRPr lang="en-US" sz="1800" dirty="0"/>
          </a:p>
          <a:p>
            <a:r>
              <a:rPr lang="en-US" sz="1800" dirty="0"/>
              <a:t>Use your intuition about your domain and adapt standard approaches or invent new features…</a:t>
            </a:r>
          </a:p>
          <a:p>
            <a:endParaRPr lang="en-US" sz="1800" dirty="0"/>
          </a:p>
          <a:p>
            <a:r>
              <a:rPr lang="en-US" sz="1800" dirty="0"/>
              <a:t>Iterate</a:t>
            </a:r>
          </a:p>
          <a:p>
            <a:endParaRPr lang="en-US" sz="1800" dirty="0"/>
          </a:p>
          <a:p>
            <a:r>
              <a:rPr lang="en-US" sz="1800" dirty="0"/>
              <a:t>When you want to know how well you did, evaluate on test data</a:t>
            </a:r>
          </a:p>
        </p:txBody>
      </p:sp>
    </p:spTree>
    <p:extLst>
      <p:ext uri="{BB962C8B-B14F-4D97-AF65-F5344CB8AC3E}">
        <p14:creationId xmlns:p14="http://schemas.microsoft.com/office/powerpoint/2010/main" val="227888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anim calcmode="lin" valueType="num">
                                      <p:cBhvr additive="base">
                                        <p:cTn id="5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D5F97-77CF-4207-84D4-B84EECD36530}"/>
              </a:ext>
            </a:extLst>
          </p:cNvPr>
          <p:cNvSpPr>
            <a:spLocks noGrp="1"/>
          </p:cNvSpPr>
          <p:nvPr>
            <p:ph type="title"/>
          </p:nvPr>
        </p:nvSpPr>
        <p:spPr/>
        <p:txBody>
          <a:bodyPr/>
          <a:lstStyle/>
          <a:p>
            <a:r>
              <a:rPr lang="en-US" dirty="0"/>
              <a:t>Feature Engineering in Other Domains</a:t>
            </a:r>
          </a:p>
        </p:txBody>
      </p:sp>
      <p:sp>
        <p:nvSpPr>
          <p:cNvPr id="4" name="Content Placeholder 3">
            <a:extLst>
              <a:ext uri="{FF2B5EF4-FFF2-40B4-BE49-F238E27FC236}">
                <a16:creationId xmlns:a16="http://schemas.microsoft.com/office/drawing/2014/main" id="{168F4739-5023-4B03-B2CB-8CCD4BADF6D3}"/>
              </a:ext>
            </a:extLst>
          </p:cNvPr>
          <p:cNvSpPr>
            <a:spLocks noGrp="1"/>
          </p:cNvSpPr>
          <p:nvPr>
            <p:ph sz="half" idx="1"/>
          </p:nvPr>
        </p:nvSpPr>
        <p:spPr/>
        <p:txBody>
          <a:bodyPr>
            <a:normAutofit fontScale="92500" lnSpcReduction="20000"/>
          </a:bodyPr>
          <a:lstStyle/>
          <a:p>
            <a:pPr marL="0" indent="0">
              <a:buNone/>
            </a:pPr>
            <a:r>
              <a:rPr lang="en-US" b="1" dirty="0"/>
              <a:t>Computer Vision</a:t>
            </a:r>
            <a:r>
              <a:rPr lang="en-US" dirty="0"/>
              <a:t>:</a:t>
            </a:r>
          </a:p>
          <a:p>
            <a:r>
              <a:rPr lang="en-US" dirty="0"/>
              <a:t>Gradients</a:t>
            </a:r>
          </a:p>
          <a:p>
            <a:r>
              <a:rPr lang="en-US" dirty="0"/>
              <a:t>Histograms</a:t>
            </a:r>
          </a:p>
          <a:p>
            <a:r>
              <a:rPr lang="en-US" dirty="0"/>
              <a:t>Convolutions</a:t>
            </a:r>
          </a:p>
          <a:p>
            <a:pPr marL="0" indent="0">
              <a:buNone/>
            </a:pPr>
            <a:endParaRPr lang="en-US" dirty="0"/>
          </a:p>
          <a:p>
            <a:pPr marL="0" indent="0">
              <a:buNone/>
            </a:pPr>
            <a:endParaRPr lang="en-US" dirty="0"/>
          </a:p>
          <a:p>
            <a:pPr marL="0" indent="0">
              <a:buNone/>
            </a:pPr>
            <a:endParaRPr lang="en-US" dirty="0"/>
          </a:p>
          <a:p>
            <a:pPr marL="0" indent="0">
              <a:buNone/>
            </a:pPr>
            <a:r>
              <a:rPr lang="en-US" b="1" dirty="0"/>
              <a:t>Time Series</a:t>
            </a:r>
            <a:r>
              <a:rPr lang="en-US" dirty="0"/>
              <a:t>:</a:t>
            </a:r>
          </a:p>
          <a:p>
            <a:r>
              <a:rPr lang="en-US" dirty="0"/>
              <a:t>Window aggregated statistics</a:t>
            </a:r>
          </a:p>
          <a:p>
            <a:r>
              <a:rPr lang="en-US" dirty="0"/>
              <a:t>Frequency domain transformations</a:t>
            </a:r>
          </a:p>
          <a:p>
            <a:endParaRPr lang="en-US" dirty="0"/>
          </a:p>
          <a:p>
            <a:endParaRPr lang="en-US" dirty="0"/>
          </a:p>
          <a:p>
            <a:endParaRPr lang="en-US" dirty="0"/>
          </a:p>
        </p:txBody>
      </p:sp>
      <p:sp>
        <p:nvSpPr>
          <p:cNvPr id="5" name="Content Placeholder 4">
            <a:extLst>
              <a:ext uri="{FF2B5EF4-FFF2-40B4-BE49-F238E27FC236}">
                <a16:creationId xmlns:a16="http://schemas.microsoft.com/office/drawing/2014/main" id="{B036420B-505E-44D8-9AC4-7E1E5AFD1F2A}"/>
              </a:ext>
            </a:extLst>
          </p:cNvPr>
          <p:cNvSpPr>
            <a:spLocks noGrp="1"/>
          </p:cNvSpPr>
          <p:nvPr>
            <p:ph sz="half" idx="2"/>
          </p:nvPr>
        </p:nvSpPr>
        <p:spPr/>
        <p:txBody>
          <a:bodyPr>
            <a:normAutofit fontScale="92500" lnSpcReduction="20000"/>
          </a:bodyPr>
          <a:lstStyle/>
          <a:p>
            <a:pPr marL="0" indent="0">
              <a:buNone/>
            </a:pPr>
            <a:r>
              <a:rPr lang="en-US" b="1" dirty="0"/>
              <a:t>Internet</a:t>
            </a:r>
            <a:r>
              <a:rPr lang="en-US" dirty="0"/>
              <a:t>:</a:t>
            </a:r>
          </a:p>
          <a:p>
            <a:r>
              <a:rPr lang="en-US" dirty="0"/>
              <a:t>IP Parts</a:t>
            </a:r>
          </a:p>
          <a:p>
            <a:r>
              <a:rPr lang="en-US" dirty="0"/>
              <a:t>Domains</a:t>
            </a:r>
          </a:p>
          <a:p>
            <a:r>
              <a:rPr lang="en-US" dirty="0"/>
              <a:t>Relationships</a:t>
            </a:r>
          </a:p>
          <a:p>
            <a:r>
              <a:rPr lang="en-US" dirty="0"/>
              <a:t>Reputation</a:t>
            </a:r>
          </a:p>
          <a:p>
            <a:endParaRPr lang="en-US" dirty="0"/>
          </a:p>
          <a:p>
            <a:endParaRPr lang="en-US" dirty="0"/>
          </a:p>
          <a:p>
            <a:pPr marL="0" indent="0">
              <a:buNone/>
            </a:pPr>
            <a:r>
              <a:rPr lang="en-US" b="1" dirty="0"/>
              <a:t>Neural Networks</a:t>
            </a:r>
            <a:r>
              <a:rPr lang="en-US" dirty="0"/>
              <a:t>:</a:t>
            </a:r>
          </a:p>
          <a:p>
            <a:r>
              <a:rPr lang="en-US" dirty="0"/>
              <a:t>A whole bunch of other things we’ll talk about later…</a:t>
            </a:r>
          </a:p>
          <a:p>
            <a:endParaRPr lang="en-US" dirty="0"/>
          </a:p>
        </p:txBody>
      </p:sp>
    </p:spTree>
    <p:extLst>
      <p:ext uri="{BB962C8B-B14F-4D97-AF65-F5344CB8AC3E}">
        <p14:creationId xmlns:p14="http://schemas.microsoft.com/office/powerpoint/2010/main" val="191784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0ACC8-53BD-895A-DAA6-556B854A50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606C63-707C-584B-4B1C-725FD28A7F9F}"/>
              </a:ext>
            </a:extLst>
          </p:cNvPr>
          <p:cNvSpPr>
            <a:spLocks noGrp="1"/>
          </p:cNvSpPr>
          <p:nvPr>
            <p:ph type="title"/>
          </p:nvPr>
        </p:nvSpPr>
        <p:spPr/>
        <p:txBody>
          <a:bodyPr/>
          <a:lstStyle/>
          <a:p>
            <a:endParaRPr lang="en-IT"/>
          </a:p>
        </p:txBody>
      </p:sp>
      <p:pic>
        <p:nvPicPr>
          <p:cNvPr id="5" name="Content Placeholder 4">
            <a:extLst>
              <a:ext uri="{FF2B5EF4-FFF2-40B4-BE49-F238E27FC236}">
                <a16:creationId xmlns:a16="http://schemas.microsoft.com/office/drawing/2014/main" id="{775CDD44-0A90-99DC-3138-0DA9F223C39F}"/>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r="14521" b="8097"/>
          <a:stretch/>
        </p:blipFill>
        <p:spPr>
          <a:xfrm>
            <a:off x="622299" y="365125"/>
            <a:ext cx="9093201" cy="6283325"/>
          </a:xfrm>
        </p:spPr>
      </p:pic>
      <p:sp>
        <p:nvSpPr>
          <p:cNvPr id="3" name="Rectangle 2">
            <a:extLst>
              <a:ext uri="{FF2B5EF4-FFF2-40B4-BE49-F238E27FC236}">
                <a16:creationId xmlns:a16="http://schemas.microsoft.com/office/drawing/2014/main" id="{C347AE1F-A7BA-8DFB-34B6-B0B57CB1F370}"/>
              </a:ext>
            </a:extLst>
          </p:cNvPr>
          <p:cNvSpPr/>
          <p:nvPr/>
        </p:nvSpPr>
        <p:spPr>
          <a:xfrm>
            <a:off x="1887794" y="1533832"/>
            <a:ext cx="2713703"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
        <p:nvSpPr>
          <p:cNvPr id="4" name="Rectangle 3">
            <a:extLst>
              <a:ext uri="{FF2B5EF4-FFF2-40B4-BE49-F238E27FC236}">
                <a16:creationId xmlns:a16="http://schemas.microsoft.com/office/drawing/2014/main" id="{062A7A48-D30F-79AF-CCA5-482153F6C0ED}"/>
              </a:ext>
            </a:extLst>
          </p:cNvPr>
          <p:cNvSpPr/>
          <p:nvPr/>
        </p:nvSpPr>
        <p:spPr>
          <a:xfrm>
            <a:off x="4601497" y="1533831"/>
            <a:ext cx="2598234" cy="1895168"/>
          </a:xfrm>
          <a:prstGeom prst="rect">
            <a:avLst/>
          </a:prstGeom>
          <a:solidFill>
            <a:schemeClr val="accent1">
              <a:alpha val="2496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41905281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22B8D-14F8-4897-905B-F3C585EC7A5C}"/>
              </a:ext>
            </a:extLst>
          </p:cNvPr>
          <p:cNvSpPr>
            <a:spLocks noGrp="1"/>
          </p:cNvSpPr>
          <p:nvPr>
            <p:ph type="title"/>
          </p:nvPr>
        </p:nvSpPr>
        <p:spPr/>
        <p:txBody>
          <a:bodyPr/>
          <a:lstStyle/>
          <a:p>
            <a:r>
              <a:rPr lang="en-US" dirty="0"/>
              <a:t>Summary of Feature Engineering</a:t>
            </a:r>
          </a:p>
        </p:txBody>
      </p:sp>
      <p:sp>
        <p:nvSpPr>
          <p:cNvPr id="3" name="Content Placeholder 2">
            <a:extLst>
              <a:ext uri="{FF2B5EF4-FFF2-40B4-BE49-F238E27FC236}">
                <a16:creationId xmlns:a16="http://schemas.microsoft.com/office/drawing/2014/main" id="{0EFC490D-092C-44C9-908F-757A564DD078}"/>
              </a:ext>
            </a:extLst>
          </p:cNvPr>
          <p:cNvSpPr>
            <a:spLocks noGrp="1"/>
          </p:cNvSpPr>
          <p:nvPr>
            <p:ph sz="half" idx="1"/>
          </p:nvPr>
        </p:nvSpPr>
        <p:spPr/>
        <p:txBody>
          <a:bodyPr>
            <a:normAutofit fontScale="92500" lnSpcReduction="10000"/>
          </a:bodyPr>
          <a:lstStyle/>
          <a:p>
            <a:r>
              <a:rPr lang="en-US" dirty="0"/>
              <a:t>Feature engineering converts raw context into inputs for machine learning</a:t>
            </a:r>
          </a:p>
          <a:p>
            <a:endParaRPr lang="en-US" dirty="0"/>
          </a:p>
          <a:p>
            <a:endParaRPr lang="en-US" dirty="0"/>
          </a:p>
          <a:p>
            <a:r>
              <a:rPr lang="en-US" dirty="0"/>
              <a:t>Goals are:</a:t>
            </a:r>
          </a:p>
          <a:p>
            <a:pPr lvl="1"/>
            <a:r>
              <a:rPr lang="en-US" dirty="0"/>
              <a:t>Match structure of concept to structure of model representation</a:t>
            </a:r>
          </a:p>
          <a:p>
            <a:pPr lvl="1"/>
            <a:r>
              <a:rPr lang="en-US" dirty="0"/>
              <a:t>Balance number of feature, amount of data, complexity of concept, power of model </a:t>
            </a:r>
          </a:p>
        </p:txBody>
      </p:sp>
      <p:sp>
        <p:nvSpPr>
          <p:cNvPr id="4" name="Content Placeholder 3">
            <a:extLst>
              <a:ext uri="{FF2B5EF4-FFF2-40B4-BE49-F238E27FC236}">
                <a16:creationId xmlns:a16="http://schemas.microsoft.com/office/drawing/2014/main" id="{17643645-03BC-407B-BD39-884490A7E1AE}"/>
              </a:ext>
            </a:extLst>
          </p:cNvPr>
          <p:cNvSpPr>
            <a:spLocks noGrp="1"/>
          </p:cNvSpPr>
          <p:nvPr>
            <p:ph sz="half" idx="2"/>
          </p:nvPr>
        </p:nvSpPr>
        <p:spPr/>
        <p:txBody>
          <a:bodyPr>
            <a:normAutofit fontScale="92500" lnSpcReduction="10000"/>
          </a:bodyPr>
          <a:lstStyle/>
          <a:p>
            <a:r>
              <a:rPr lang="en-US" dirty="0"/>
              <a:t>Every domain has a library of proven feature engineering approaches</a:t>
            </a:r>
          </a:p>
          <a:p>
            <a:endParaRPr lang="en-US" dirty="0"/>
          </a:p>
          <a:p>
            <a:r>
              <a:rPr lang="en-US" dirty="0"/>
              <a:t>Text’s include: normalization, tokenizing, n-grams, TF-IDF,  embeddings, &amp; NLP</a:t>
            </a:r>
          </a:p>
          <a:p>
            <a:endParaRPr lang="en-US" dirty="0"/>
          </a:p>
          <a:p>
            <a:r>
              <a:rPr lang="en-US" dirty="0"/>
              <a:t>Feature selection removes less useful features and can greatly increase accuracy</a:t>
            </a:r>
          </a:p>
        </p:txBody>
      </p:sp>
    </p:spTree>
    <p:extLst>
      <p:ext uri="{BB962C8B-B14F-4D97-AF65-F5344CB8AC3E}">
        <p14:creationId xmlns:p14="http://schemas.microsoft.com/office/powerpoint/2010/main" val="3625728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 calcmode="lin" valueType="num">
                                      <p:cBhvr additive="base">
                                        <p:cTn id="21"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 calcmode="lin" valueType="num">
                                      <p:cBhvr additive="base">
                                        <p:cTn id="2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 calcmode="lin" valueType="num">
                                      <p:cBhvr additive="base">
                                        <p:cTn id="3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DDD33-2675-30CE-8E4D-306C9EAB62FC}"/>
              </a:ext>
            </a:extLst>
          </p:cNvPr>
          <p:cNvSpPr>
            <a:spLocks noGrp="1"/>
          </p:cNvSpPr>
          <p:nvPr>
            <p:ph type="title"/>
          </p:nvPr>
        </p:nvSpPr>
        <p:spPr/>
        <p:txBody>
          <a:bodyPr/>
          <a:lstStyle/>
          <a:p>
            <a:r>
              <a:rPr lang="en-IT" dirty="0"/>
              <a:t>Feature Outliers</a:t>
            </a:r>
          </a:p>
        </p:txBody>
      </p:sp>
      <p:sp>
        <p:nvSpPr>
          <p:cNvPr id="3" name="Content Placeholder 2">
            <a:extLst>
              <a:ext uri="{FF2B5EF4-FFF2-40B4-BE49-F238E27FC236}">
                <a16:creationId xmlns:a16="http://schemas.microsoft.com/office/drawing/2014/main" id="{50C3AE92-F3D4-8D19-721F-BC00B8A511ED}"/>
              </a:ext>
            </a:extLst>
          </p:cNvPr>
          <p:cNvSpPr>
            <a:spLocks noGrp="1"/>
          </p:cNvSpPr>
          <p:nvPr>
            <p:ph idx="1"/>
          </p:nvPr>
        </p:nvSpPr>
        <p:spPr/>
        <p:txBody>
          <a:bodyPr/>
          <a:lstStyle/>
          <a:p>
            <a:endParaRPr lang="en-IT"/>
          </a:p>
        </p:txBody>
      </p:sp>
      <p:pic>
        <p:nvPicPr>
          <p:cNvPr id="2050" name="Picture 2" descr="Outlier — The Data Science Interview Book">
            <a:extLst>
              <a:ext uri="{FF2B5EF4-FFF2-40B4-BE49-F238E27FC236}">
                <a16:creationId xmlns:a16="http://schemas.microsoft.com/office/drawing/2014/main" id="{AC236840-C1AA-50AA-206E-4AE9F01865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2850" y="396875"/>
            <a:ext cx="44704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192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5978</TotalTime>
  <Words>4328</Words>
  <Application>Microsoft Macintosh PowerPoint</Application>
  <PresentationFormat>Widescreen</PresentationFormat>
  <Paragraphs>935</Paragraphs>
  <Slides>80</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80</vt:i4>
      </vt:variant>
    </vt:vector>
  </HeadingPairs>
  <TitlesOfParts>
    <vt:vector size="87" baseType="lpstr">
      <vt:lpstr>ＭＳ Ｐゴシック</vt:lpstr>
      <vt:lpstr>Arial</vt:lpstr>
      <vt:lpstr>Calibri</vt:lpstr>
      <vt:lpstr>Calibri Light</vt:lpstr>
      <vt:lpstr>Cambria Math</vt:lpstr>
      <vt:lpstr>Wingdings</vt:lpstr>
      <vt:lpstr>Office Theme</vt:lpstr>
      <vt:lpstr>More Advanced Feature Engineering for BI: NLP &amp; Beyond</vt:lpstr>
      <vt:lpstr>Overview</vt:lpstr>
      <vt:lpstr>Goals of Feature Engineering</vt:lpstr>
      <vt:lpstr>PowerPoint Presentation</vt:lpstr>
      <vt:lpstr>We’ve Covered This Already!</vt:lpstr>
      <vt:lpstr>PowerPoint Presentation</vt:lpstr>
      <vt:lpstr>Feature Imputation</vt:lpstr>
      <vt:lpstr>PowerPoint Presentation</vt:lpstr>
      <vt:lpstr>Feature Outliers</vt:lpstr>
      <vt:lpstr>PowerPoint Presentation</vt:lpstr>
      <vt:lpstr>Categorical Encoding</vt:lpstr>
      <vt:lpstr>PowerPoint Presentation</vt:lpstr>
      <vt:lpstr>Feature transformation</vt:lpstr>
      <vt:lpstr>Sample from SMS Spam</vt:lpstr>
      <vt:lpstr>Basic Feature Types</vt:lpstr>
      <vt:lpstr>Converting Between Feature Types</vt:lpstr>
      <vt:lpstr>Sources of Data for Features</vt:lpstr>
      <vt:lpstr>Zoom-in: Feature Engineering for Text</vt:lpstr>
      <vt:lpstr>Tokenizing</vt:lpstr>
      <vt:lpstr>Bag of Words</vt:lpstr>
      <vt:lpstr>Bag of Words: Example</vt:lpstr>
      <vt:lpstr>N-Grams: Tokens</vt:lpstr>
      <vt:lpstr>N-Grams: Characters</vt:lpstr>
      <vt:lpstr>TF-IDF Term Frequency – Inverse Document Frequency</vt:lpstr>
      <vt:lpstr>Embeddings -- Word2Vec and FastText</vt:lpstr>
      <vt:lpstr>Normalization (Numeric =&gt; Better Numeric)</vt:lpstr>
      <vt:lpstr>PowerPoint Presentation</vt:lpstr>
      <vt:lpstr>Feature Selection</vt:lpstr>
      <vt:lpstr>Feature Selection: Frequency</vt:lpstr>
      <vt:lpstr>Feature Selection: Mutual Information</vt:lpstr>
      <vt:lpstr>Feature Selection: Accuracy (wrapper)</vt:lpstr>
      <vt:lpstr>Important note about feature selection</vt:lpstr>
      <vt:lpstr>PowerPoint Presentation</vt:lpstr>
      <vt:lpstr>More Advanced Feature Selection: Importance Ranking</vt:lpstr>
      <vt:lpstr>Perspectives</vt:lpstr>
      <vt:lpstr>Perspectives: Search of a Subset of Features</vt:lpstr>
      <vt:lpstr>Perspectives: Search of a Subset of Features</vt:lpstr>
      <vt:lpstr>Perspectives: Search of a Subset of Features</vt:lpstr>
      <vt:lpstr>Perspectives: Search of a Subset of Features</vt:lpstr>
      <vt:lpstr>Perspectives: Search of a Subset of Features</vt:lpstr>
      <vt:lpstr>Perspectives: Search of a Subset of Features</vt:lpstr>
      <vt:lpstr>Perspectives: Search of a Subset of Features</vt:lpstr>
      <vt:lpstr>Perspectives: Search of a Subset of Features</vt:lpstr>
      <vt:lpstr>Perspectives: Search of a Subset of Features</vt:lpstr>
      <vt:lpstr>Perspectives: Search of a Subset of Features</vt:lpstr>
      <vt:lpstr>Perspectives: Selection Criteria</vt:lpstr>
      <vt:lpstr>Perspectives: Selection Criteria</vt:lpstr>
      <vt:lpstr>Perspectives: Selection Criteria</vt:lpstr>
      <vt:lpstr>PowerPoint Presentation</vt:lpstr>
      <vt:lpstr>Perspectives: Selection Criteria</vt:lpstr>
      <vt:lpstr>Perspectives: Selection Criteria</vt:lpstr>
      <vt:lpstr>Perspectives: Selection Criteria</vt:lpstr>
      <vt:lpstr>Perspectives</vt:lpstr>
      <vt:lpstr>Perspectives</vt:lpstr>
      <vt:lpstr>Perspectives</vt:lpstr>
      <vt:lpstr>Perspectives</vt:lpstr>
      <vt:lpstr>Perspectives</vt:lpstr>
      <vt:lpstr>Aspects: Output of Feature Selection</vt:lpstr>
      <vt:lpstr>Aspects: Output of Feature Selection</vt:lpstr>
      <vt:lpstr>Aspects: Output of Feature Selection</vt:lpstr>
      <vt:lpstr>Aspects: Output of Feature Selection</vt:lpstr>
      <vt:lpstr>Aspects: Evaluation</vt:lpstr>
      <vt:lpstr>Aspects: Evaluation</vt:lpstr>
      <vt:lpstr>Aspects: Drawbacks</vt:lpstr>
      <vt:lpstr>Most Representative Methods </vt:lpstr>
      <vt:lpstr>Most Representative Methods Exhaustive Methods</vt:lpstr>
      <vt:lpstr>Most Representative Methods Exhaustive Methods</vt:lpstr>
      <vt:lpstr>Most Representative Methods Heuristic Methods</vt:lpstr>
      <vt:lpstr>Most Representative Methods Heuristic Methods</vt:lpstr>
      <vt:lpstr>Most Representative Methods Nondeterministic Methods</vt:lpstr>
      <vt:lpstr>Most Representative Methods Nondeterministic Methods</vt:lpstr>
      <vt:lpstr>Most Representative Methods Nondeterministic Methods</vt:lpstr>
      <vt:lpstr>Most Representative Methods Feature Weighting Methods</vt:lpstr>
      <vt:lpstr>Simple Feature Engineering Pattern</vt:lpstr>
      <vt:lpstr>Simple Feature Engineering Pattern: Pseudocode</vt:lpstr>
      <vt:lpstr>Understanding Mistakes</vt:lpstr>
      <vt:lpstr>Exploring Mistakes</vt:lpstr>
      <vt:lpstr>Approach to Feature Engineering</vt:lpstr>
      <vt:lpstr>Feature Engineering in Other Domains</vt:lpstr>
      <vt:lpstr>Summary of Feature Engineering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Engineering</dc:title>
  <dc:creator>Geoff Hulten</dc:creator>
  <cp:lastModifiedBy>Damian Andrew Tamburri</cp:lastModifiedBy>
  <cp:revision>128</cp:revision>
  <dcterms:created xsi:type="dcterms:W3CDTF">2018-09-27T01:57:58Z</dcterms:created>
  <dcterms:modified xsi:type="dcterms:W3CDTF">2025-03-26T13:26:28Z</dcterms:modified>
</cp:coreProperties>
</file>