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56" r:id="rId2"/>
    <p:sldId id="760" r:id="rId3"/>
    <p:sldId id="278" r:id="rId4"/>
    <p:sldId id="701" r:id="rId5"/>
    <p:sldId id="279" r:id="rId6"/>
    <p:sldId id="280" r:id="rId7"/>
    <p:sldId id="704" r:id="rId8"/>
    <p:sldId id="732" r:id="rId9"/>
    <p:sldId id="759" r:id="rId10"/>
    <p:sldId id="706" r:id="rId11"/>
    <p:sldId id="735" r:id="rId12"/>
    <p:sldId id="734" r:id="rId13"/>
    <p:sldId id="707" r:id="rId14"/>
    <p:sldId id="737" r:id="rId15"/>
    <p:sldId id="738" r:id="rId16"/>
    <p:sldId id="736" r:id="rId17"/>
    <p:sldId id="282" r:id="rId18"/>
    <p:sldId id="283" r:id="rId19"/>
    <p:sldId id="284" r:id="rId20"/>
    <p:sldId id="285" r:id="rId21"/>
    <p:sldId id="286" r:id="rId22"/>
    <p:sldId id="287" r:id="rId23"/>
    <p:sldId id="288" r:id="rId24"/>
    <p:sldId id="289" r:id="rId25"/>
    <p:sldId id="290" r:id="rId26"/>
    <p:sldId id="291" r:id="rId27"/>
    <p:sldId id="292" r:id="rId28"/>
    <p:sldId id="293" r:id="rId29"/>
    <p:sldId id="294" r:id="rId30"/>
    <p:sldId id="258" r:id="rId31"/>
    <p:sldId id="259" r:id="rId32"/>
    <p:sldId id="265" r:id="rId33"/>
    <p:sldId id="266" r:id="rId34"/>
    <p:sldId id="267" r:id="rId35"/>
    <p:sldId id="268" r:id="rId36"/>
    <p:sldId id="269" r:id="rId37"/>
    <p:sldId id="270" r:id="rId38"/>
    <p:sldId id="271" r:id="rId39"/>
    <p:sldId id="272" r:id="rId40"/>
    <p:sldId id="273" r:id="rId41"/>
    <p:sldId id="274" r:id="rId42"/>
    <p:sldId id="275" r:id="rId43"/>
    <p:sldId id="276" r:id="rId44"/>
    <p:sldId id="277" r:id="rId45"/>
    <p:sldId id="722" r:id="rId46"/>
    <p:sldId id="723" r:id="rId47"/>
    <p:sldId id="724" r:id="rId48"/>
    <p:sldId id="725" r:id="rId49"/>
    <p:sldId id="726" r:id="rId50"/>
    <p:sldId id="727" r:id="rId51"/>
    <p:sldId id="743" r:id="rId52"/>
    <p:sldId id="744" r:id="rId53"/>
    <p:sldId id="729" r:id="rId54"/>
    <p:sldId id="746" r:id="rId55"/>
    <p:sldId id="745" r:id="rId56"/>
    <p:sldId id="747" r:id="rId57"/>
    <p:sldId id="730" r:id="rId58"/>
    <p:sldId id="748" r:id="rId59"/>
    <p:sldId id="751" r:id="rId60"/>
    <p:sldId id="749" r:id="rId61"/>
    <p:sldId id="750" r:id="rId62"/>
    <p:sldId id="752" r:id="rId63"/>
    <p:sldId id="731"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AD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38"/>
    <p:restoredTop sz="82089"/>
  </p:normalViewPr>
  <p:slideViewPr>
    <p:cSldViewPr snapToGrid="0">
      <p:cViewPr varScale="1">
        <p:scale>
          <a:sx n="102" d="100"/>
          <a:sy n="102" d="100"/>
        </p:scale>
        <p:origin x="110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6F9BFD-981F-A847-BA90-0BB57842D3D2}" type="datetimeFigureOut">
              <a:rPr lang="en-IT" smtClean="0"/>
              <a:t>27/04/25</a:t>
            </a:fld>
            <a:endParaRPr lang="en-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EBEBDF-990E-4D46-958B-FEB7802135A7}" type="slidenum">
              <a:rPr lang="en-IT" smtClean="0"/>
              <a:t>‹#›</a:t>
            </a:fld>
            <a:endParaRPr lang="en-IT"/>
          </a:p>
        </p:txBody>
      </p:sp>
    </p:spTree>
    <p:extLst>
      <p:ext uri="{BB962C8B-B14F-4D97-AF65-F5344CB8AC3E}">
        <p14:creationId xmlns:p14="http://schemas.microsoft.com/office/powerpoint/2010/main" val="3811189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a:extLst>
              <a:ext uri="{FF2B5EF4-FFF2-40B4-BE49-F238E27FC236}">
                <a16:creationId xmlns:a16="http://schemas.microsoft.com/office/drawing/2014/main" id="{E19552E1-D184-C8F2-8F27-254A1861E46E}"/>
              </a:ext>
            </a:extLst>
          </p:cNvPr>
          <p:cNvSpPr>
            <a:spLocks noGrp="1" noChangeArrowheads="1"/>
          </p:cNvSpPr>
          <p:nvPr>
            <p:ph type="ftr" sz="quarter" idx="4"/>
          </p:nvPr>
        </p:nvSpPr>
        <p:spPr>
          <a:ln/>
        </p:spPr>
        <p:txBody>
          <a:bodyPr/>
          <a:lstStyle/>
          <a:p>
            <a:r>
              <a:rPr lang="en-AU" altLang="en-IT"/>
              <a:t>Association Rules</a:t>
            </a:r>
          </a:p>
        </p:txBody>
      </p:sp>
      <p:sp>
        <p:nvSpPr>
          <p:cNvPr id="4" name="Rectangle 7">
            <a:extLst>
              <a:ext uri="{FF2B5EF4-FFF2-40B4-BE49-F238E27FC236}">
                <a16:creationId xmlns:a16="http://schemas.microsoft.com/office/drawing/2014/main" id="{A7B8BB99-53DB-3806-04B2-5E48524A7067}"/>
              </a:ext>
            </a:extLst>
          </p:cNvPr>
          <p:cNvSpPr>
            <a:spLocks noGrp="1" noChangeArrowheads="1"/>
          </p:cNvSpPr>
          <p:nvPr>
            <p:ph type="sldNum" sz="quarter" idx="5"/>
          </p:nvPr>
        </p:nvSpPr>
        <p:spPr>
          <a:ln/>
        </p:spPr>
        <p:txBody>
          <a:bodyPr/>
          <a:lstStyle/>
          <a:p>
            <a:fld id="{E8D5B28D-E244-E942-99C6-BEE89D37C837}" type="slidenum">
              <a:rPr lang="en-AU" altLang="en-IT"/>
              <a:pPr/>
              <a:t>30</a:t>
            </a:fld>
            <a:endParaRPr lang="en-AU" altLang="en-IT"/>
          </a:p>
        </p:txBody>
      </p:sp>
      <p:sp>
        <p:nvSpPr>
          <p:cNvPr id="57346" name="Rectangle 1026">
            <a:extLst>
              <a:ext uri="{FF2B5EF4-FFF2-40B4-BE49-F238E27FC236}">
                <a16:creationId xmlns:a16="http://schemas.microsoft.com/office/drawing/2014/main" id="{3C29E808-807F-FC3D-1180-7A8FB244A287}"/>
              </a:ext>
            </a:extLst>
          </p:cNvPr>
          <p:cNvSpPr>
            <a:spLocks noGrp="1" noRot="1" noChangeAspect="1" noChangeArrowheads="1" noTextEdit="1"/>
          </p:cNvSpPr>
          <p:nvPr>
            <p:ph type="sldImg"/>
          </p:nvPr>
        </p:nvSpPr>
        <p:spPr>
          <a:ln/>
        </p:spPr>
      </p:sp>
      <p:sp>
        <p:nvSpPr>
          <p:cNvPr id="57347" name="Rectangle 1027">
            <a:extLst>
              <a:ext uri="{FF2B5EF4-FFF2-40B4-BE49-F238E27FC236}">
                <a16:creationId xmlns:a16="http://schemas.microsoft.com/office/drawing/2014/main" id="{8BC5686D-2C5E-26CA-83B6-3612881B5C85}"/>
              </a:ext>
            </a:extLst>
          </p:cNvPr>
          <p:cNvSpPr>
            <a:spLocks noGrp="1" noChangeArrowheads="1"/>
          </p:cNvSpPr>
          <p:nvPr>
            <p:ph type="body" idx="1"/>
          </p:nvPr>
        </p:nvSpPr>
        <p:spPr/>
        <p:txBody>
          <a:bodyPr/>
          <a:lstStyle/>
          <a:p>
            <a:endParaRPr lang="en-IT" altLang="en-IT"/>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a:extLst>
              <a:ext uri="{FF2B5EF4-FFF2-40B4-BE49-F238E27FC236}">
                <a16:creationId xmlns:a16="http://schemas.microsoft.com/office/drawing/2014/main" id="{0DCDD203-892D-085A-63BB-352E0B1CA8EB}"/>
              </a:ext>
            </a:extLst>
          </p:cNvPr>
          <p:cNvSpPr>
            <a:spLocks noGrp="1" noChangeArrowheads="1"/>
          </p:cNvSpPr>
          <p:nvPr>
            <p:ph type="ftr" sz="quarter" idx="4"/>
          </p:nvPr>
        </p:nvSpPr>
        <p:spPr>
          <a:ln/>
        </p:spPr>
        <p:txBody>
          <a:bodyPr/>
          <a:lstStyle/>
          <a:p>
            <a:r>
              <a:rPr lang="en-AU" altLang="en-IT"/>
              <a:t>Association Rules</a:t>
            </a:r>
          </a:p>
        </p:txBody>
      </p:sp>
      <p:sp>
        <p:nvSpPr>
          <p:cNvPr id="4" name="Rectangle 7">
            <a:extLst>
              <a:ext uri="{FF2B5EF4-FFF2-40B4-BE49-F238E27FC236}">
                <a16:creationId xmlns:a16="http://schemas.microsoft.com/office/drawing/2014/main" id="{9FD76BA4-E066-EE5F-B675-EF4F9A93FF0E}"/>
              </a:ext>
            </a:extLst>
          </p:cNvPr>
          <p:cNvSpPr>
            <a:spLocks noGrp="1" noChangeArrowheads="1"/>
          </p:cNvSpPr>
          <p:nvPr>
            <p:ph type="sldNum" sz="quarter" idx="5"/>
          </p:nvPr>
        </p:nvSpPr>
        <p:spPr>
          <a:ln/>
        </p:spPr>
        <p:txBody>
          <a:bodyPr/>
          <a:lstStyle/>
          <a:p>
            <a:fld id="{38816D32-EB81-174C-924D-A2EB8F4DB73C}" type="slidenum">
              <a:rPr lang="en-AU" altLang="en-IT"/>
              <a:pPr/>
              <a:t>39</a:t>
            </a:fld>
            <a:endParaRPr lang="en-AU" altLang="en-IT"/>
          </a:p>
        </p:txBody>
      </p:sp>
      <p:sp>
        <p:nvSpPr>
          <p:cNvPr id="70658" name="Rectangle 2050">
            <a:extLst>
              <a:ext uri="{FF2B5EF4-FFF2-40B4-BE49-F238E27FC236}">
                <a16:creationId xmlns:a16="http://schemas.microsoft.com/office/drawing/2014/main" id="{FBC9A285-941C-1DDE-4B5E-73453B33D9D5}"/>
              </a:ext>
            </a:extLst>
          </p:cNvPr>
          <p:cNvSpPr>
            <a:spLocks noGrp="1" noRot="1" noChangeAspect="1" noChangeArrowheads="1" noTextEdit="1"/>
          </p:cNvSpPr>
          <p:nvPr>
            <p:ph type="sldImg"/>
          </p:nvPr>
        </p:nvSpPr>
        <p:spPr>
          <a:ln/>
        </p:spPr>
      </p:sp>
      <p:sp>
        <p:nvSpPr>
          <p:cNvPr id="70659" name="Rectangle 2051">
            <a:extLst>
              <a:ext uri="{FF2B5EF4-FFF2-40B4-BE49-F238E27FC236}">
                <a16:creationId xmlns:a16="http://schemas.microsoft.com/office/drawing/2014/main" id="{A7199AC6-DFC7-B886-3341-04CBFC8B15F5}"/>
              </a:ext>
            </a:extLst>
          </p:cNvPr>
          <p:cNvSpPr>
            <a:spLocks noGrp="1" noChangeArrowheads="1"/>
          </p:cNvSpPr>
          <p:nvPr>
            <p:ph type="body" idx="1"/>
          </p:nvPr>
        </p:nvSpPr>
        <p:spPr/>
        <p:txBody>
          <a:bodyPr/>
          <a:lstStyle/>
          <a:p>
            <a:pPr>
              <a:tabLst>
                <a:tab pos="476250" algn="l"/>
              </a:tabLst>
            </a:pPr>
            <a:r>
              <a:rPr lang="en-AU" altLang="en-IT"/>
              <a:t>For </a:t>
            </a:r>
            <a:r>
              <a:rPr lang="en-AU" altLang="en-IT" i="1"/>
              <a:t>k</a:t>
            </a:r>
            <a:r>
              <a:rPr lang="en-AU" altLang="en-IT"/>
              <a:t>=1,</a:t>
            </a:r>
          </a:p>
          <a:p>
            <a:pPr>
              <a:tabLst>
                <a:tab pos="476250" algn="l"/>
              </a:tabLst>
            </a:pPr>
            <a:r>
              <a:rPr lang="en-AU" altLang="en-IT" i="1" u="sng">
                <a:solidFill>
                  <a:srgbClr val="000099"/>
                </a:solidFill>
              </a:rPr>
              <a:t>	C</a:t>
            </a:r>
            <a:r>
              <a:rPr lang="en-AU" altLang="en-IT" baseline="-25000">
                <a:solidFill>
                  <a:srgbClr val="000099"/>
                </a:solidFill>
              </a:rPr>
              <a:t>1 </a:t>
            </a:r>
            <a:r>
              <a:rPr lang="en-AU" altLang="en-IT">
                <a:solidFill>
                  <a:srgbClr val="000099"/>
                </a:solidFill>
              </a:rPr>
              <a:t>= </a:t>
            </a:r>
            <a:r>
              <a:rPr lang="en-GB" altLang="en-IT" i="1">
                <a:latin typeface="Lucida Console" panose="020B0609040504020204" pitchFamily="49" charset="0"/>
              </a:rPr>
              <a:t>D</a:t>
            </a:r>
            <a:r>
              <a:rPr lang="en-GB" altLang="en-IT"/>
              <a:t>, except each item </a:t>
            </a:r>
            <a:r>
              <a:rPr lang="en-GB" altLang="en-IT" i="1"/>
              <a:t>i</a:t>
            </a:r>
            <a:r>
              <a:rPr lang="en-GB" altLang="en-IT"/>
              <a:t> is replaced by {</a:t>
            </a:r>
            <a:r>
              <a:rPr lang="en-GB" altLang="en-IT" i="1"/>
              <a:t>i</a:t>
            </a:r>
            <a:r>
              <a:rPr lang="en-GB" altLang="en-IT"/>
              <a:t>}.</a:t>
            </a:r>
          </a:p>
          <a:p>
            <a:pPr>
              <a:tabLst>
                <a:tab pos="476250" algn="l"/>
              </a:tabLst>
            </a:pPr>
            <a:endParaRPr lang="en-GB" altLang="en-IT"/>
          </a:p>
          <a:p>
            <a:pPr>
              <a:tabLst>
                <a:tab pos="476250" algn="l"/>
              </a:tabLst>
            </a:pPr>
            <a:r>
              <a:rPr lang="en-GB" altLang="en-IT"/>
              <a:t>	If a transaction does not contain any candidate </a:t>
            </a:r>
            <a:r>
              <a:rPr lang="en-GB" altLang="en-IT" i="1"/>
              <a:t>k</a:t>
            </a:r>
            <a:r>
              <a:rPr lang="en-GB" altLang="en-IT"/>
              <a:t>-itemset, then </a:t>
            </a:r>
            <a:r>
              <a:rPr lang="en-AU" altLang="en-IT" i="1" u="sng">
                <a:solidFill>
                  <a:srgbClr val="000099"/>
                </a:solidFill>
              </a:rPr>
              <a:t>C</a:t>
            </a:r>
            <a:r>
              <a:rPr lang="en-AU" altLang="en-IT" baseline="-25000">
                <a:solidFill>
                  <a:srgbClr val="000099"/>
                </a:solidFill>
              </a:rPr>
              <a:t>k</a:t>
            </a:r>
            <a:r>
              <a:rPr lang="en-GB" altLang="en-IT"/>
              <a:t> will not have an entry for this transaction.</a:t>
            </a:r>
          </a:p>
          <a:p>
            <a:pPr>
              <a:tabLst>
                <a:tab pos="476250" algn="l"/>
              </a:tabLst>
            </a:pPr>
            <a:r>
              <a:rPr lang="en-GB" altLang="en-IT"/>
              <a:t>	Therefore, the number of entries in </a:t>
            </a:r>
            <a:r>
              <a:rPr lang="en-AU" altLang="en-IT" i="1" u="sng">
                <a:solidFill>
                  <a:srgbClr val="000099"/>
                </a:solidFill>
              </a:rPr>
              <a:t>C</a:t>
            </a:r>
            <a:r>
              <a:rPr lang="en-AU" altLang="en-IT" baseline="-25000">
                <a:solidFill>
                  <a:srgbClr val="000099"/>
                </a:solidFill>
              </a:rPr>
              <a:t>k</a:t>
            </a:r>
            <a:r>
              <a:rPr lang="en-GB" altLang="en-IT"/>
              <a:t> may be smaller than the number of transactions in the database.</a:t>
            </a:r>
          </a:p>
          <a:p>
            <a:pPr>
              <a:tabLst>
                <a:tab pos="476250" algn="l"/>
              </a:tabLst>
            </a:pPr>
            <a:r>
              <a:rPr lang="en-GB" altLang="en-IT"/>
              <a:t>	For large values of </a:t>
            </a:r>
            <a:r>
              <a:rPr lang="en-GB" altLang="en-IT" i="1"/>
              <a:t>k</a:t>
            </a:r>
            <a:r>
              <a:rPr lang="en-GB" altLang="en-IT"/>
              <a:t>, each entry may be smaller than the corresponding transaction, because few transactions may be contained in the transaction.</a:t>
            </a:r>
            <a:endParaRPr lang="en-AU" altLang="en-IT"/>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a:extLst>
              <a:ext uri="{FF2B5EF4-FFF2-40B4-BE49-F238E27FC236}">
                <a16:creationId xmlns:a16="http://schemas.microsoft.com/office/drawing/2014/main" id="{E3D99139-FC26-A88D-B14F-CB56B951A740}"/>
              </a:ext>
            </a:extLst>
          </p:cNvPr>
          <p:cNvSpPr>
            <a:spLocks noGrp="1" noChangeArrowheads="1"/>
          </p:cNvSpPr>
          <p:nvPr>
            <p:ph type="ftr" sz="quarter" idx="4"/>
          </p:nvPr>
        </p:nvSpPr>
        <p:spPr>
          <a:ln/>
        </p:spPr>
        <p:txBody>
          <a:bodyPr/>
          <a:lstStyle/>
          <a:p>
            <a:r>
              <a:rPr lang="en-AU" altLang="en-IT"/>
              <a:t>Association Rules</a:t>
            </a:r>
          </a:p>
        </p:txBody>
      </p:sp>
      <p:sp>
        <p:nvSpPr>
          <p:cNvPr id="4" name="Rectangle 7">
            <a:extLst>
              <a:ext uri="{FF2B5EF4-FFF2-40B4-BE49-F238E27FC236}">
                <a16:creationId xmlns:a16="http://schemas.microsoft.com/office/drawing/2014/main" id="{A4E5A75C-0C95-D6F7-B5CB-C1943FE6A931}"/>
              </a:ext>
            </a:extLst>
          </p:cNvPr>
          <p:cNvSpPr>
            <a:spLocks noGrp="1" noChangeArrowheads="1"/>
          </p:cNvSpPr>
          <p:nvPr>
            <p:ph type="sldNum" sz="quarter" idx="5"/>
          </p:nvPr>
        </p:nvSpPr>
        <p:spPr>
          <a:ln/>
        </p:spPr>
        <p:txBody>
          <a:bodyPr/>
          <a:lstStyle/>
          <a:p>
            <a:fld id="{8AEC5581-3A78-684B-99C0-6E7B4E40298B}" type="slidenum">
              <a:rPr lang="en-AU" altLang="en-IT"/>
              <a:pPr/>
              <a:t>40</a:t>
            </a:fld>
            <a:endParaRPr lang="en-AU" altLang="en-IT"/>
          </a:p>
        </p:txBody>
      </p:sp>
      <p:sp>
        <p:nvSpPr>
          <p:cNvPr id="54274" name="Rectangle 2">
            <a:extLst>
              <a:ext uri="{FF2B5EF4-FFF2-40B4-BE49-F238E27FC236}">
                <a16:creationId xmlns:a16="http://schemas.microsoft.com/office/drawing/2014/main" id="{B345AF72-2E99-DE7C-F845-7D04C43BF54D}"/>
              </a:ext>
            </a:extLst>
          </p:cNvPr>
          <p:cNvSpPr>
            <a:spLocks noGrp="1" noRot="1" noChangeAspect="1" noChangeArrowheads="1" noTextEdit="1"/>
          </p:cNvSpPr>
          <p:nvPr>
            <p:ph type="sldImg"/>
          </p:nvPr>
        </p:nvSpPr>
        <p:spPr>
          <a:ln/>
        </p:spPr>
      </p:sp>
      <p:sp>
        <p:nvSpPr>
          <p:cNvPr id="54275" name="Rectangle 3">
            <a:extLst>
              <a:ext uri="{FF2B5EF4-FFF2-40B4-BE49-F238E27FC236}">
                <a16:creationId xmlns:a16="http://schemas.microsoft.com/office/drawing/2014/main" id="{6C9B916E-3A54-35B0-83CD-ABAAF8137E72}"/>
              </a:ext>
            </a:extLst>
          </p:cNvPr>
          <p:cNvSpPr>
            <a:spLocks noGrp="1" noChangeArrowheads="1"/>
          </p:cNvSpPr>
          <p:nvPr>
            <p:ph type="body" idx="1"/>
          </p:nvPr>
        </p:nvSpPr>
        <p:spPr>
          <a:xfrm>
            <a:off x="533400" y="4538663"/>
            <a:ext cx="6019800" cy="4681537"/>
          </a:xfrm>
        </p:spPr>
        <p:txBody>
          <a:bodyPr/>
          <a:lstStyle/>
          <a:p>
            <a:r>
              <a:rPr lang="en-AU" altLang="en-IT">
                <a:solidFill>
                  <a:srgbClr val="009900"/>
                </a:solidFill>
              </a:rPr>
              <a:t>Example: </a:t>
            </a:r>
            <a:r>
              <a:rPr lang="en-AU" altLang="en-IT">
                <a:solidFill>
                  <a:srgbClr val="000099"/>
                </a:solidFill>
              </a:rPr>
              <a:t>minsup = 2 transactions, </a:t>
            </a:r>
            <a:r>
              <a:rPr lang="en-AU" altLang="en-IT" i="1">
                <a:solidFill>
                  <a:srgbClr val="000099"/>
                </a:solidFill>
              </a:rPr>
              <a:t>s</a:t>
            </a:r>
            <a:r>
              <a:rPr lang="en-AU" altLang="en-IT">
                <a:solidFill>
                  <a:srgbClr val="000099"/>
                </a:solidFill>
              </a:rPr>
              <a:t>=50</a:t>
            </a:r>
          </a:p>
          <a:p>
            <a:pPr>
              <a:spcBef>
                <a:spcPct val="0"/>
              </a:spcBef>
            </a:pPr>
            <a:r>
              <a:rPr lang="en-AU" altLang="en-IT" sz="1200" b="1" i="1">
                <a:latin typeface="Courier New" panose="02070309020205020404" pitchFamily="49" charset="0"/>
              </a:rPr>
              <a:t>D</a:t>
            </a:r>
            <a:r>
              <a:rPr lang="en-AU" altLang="en-IT" sz="1200">
                <a:latin typeface="Courier New" panose="02070309020205020404" pitchFamily="49" charset="0"/>
              </a:rPr>
              <a:t>: </a:t>
            </a:r>
            <a:r>
              <a:rPr lang="en-AU" altLang="en-IT" sz="1200" b="1" u="sng">
                <a:latin typeface="Courier New" panose="02070309020205020404" pitchFamily="49" charset="0"/>
              </a:rPr>
              <a:t>TID</a:t>
            </a:r>
            <a:r>
              <a:rPr lang="en-AU" altLang="en-IT" sz="1200" b="1">
                <a:latin typeface="Courier New" panose="02070309020205020404" pitchFamily="49" charset="0"/>
              </a:rPr>
              <a:t> </a:t>
            </a:r>
            <a:r>
              <a:rPr lang="en-AU" altLang="en-IT" sz="1200" b="1" u="sng">
                <a:latin typeface="Courier New" panose="02070309020205020404" pitchFamily="49" charset="0"/>
              </a:rPr>
              <a:t>Items</a:t>
            </a:r>
            <a:r>
              <a:rPr lang="en-AU" altLang="en-IT" sz="1200" b="1">
                <a:latin typeface="Courier New" panose="02070309020205020404" pitchFamily="49" charset="0"/>
              </a:rPr>
              <a:t>    </a:t>
            </a:r>
            <a:r>
              <a:rPr lang="en-AU" altLang="en-IT" sz="1200" b="1" i="1">
                <a:latin typeface="Courier New" panose="02070309020205020404" pitchFamily="49" charset="0"/>
              </a:rPr>
              <a:t>L</a:t>
            </a:r>
            <a:r>
              <a:rPr lang="en-AU" altLang="en-IT" sz="1200" b="1" baseline="-25000">
                <a:latin typeface="Courier New" panose="02070309020205020404" pitchFamily="49" charset="0"/>
              </a:rPr>
              <a:t>1</a:t>
            </a:r>
            <a:r>
              <a:rPr lang="en-AU" altLang="en-IT" sz="1200" b="1">
                <a:latin typeface="Courier New" panose="02070309020205020404" pitchFamily="49" charset="0"/>
              </a:rPr>
              <a:t>: </a:t>
            </a:r>
            <a:r>
              <a:rPr lang="en-AU" altLang="en-IT" sz="1200" b="1" u="sng">
                <a:latin typeface="Courier New" panose="02070309020205020404" pitchFamily="49" charset="0"/>
              </a:rPr>
              <a:t>Itemset</a:t>
            </a:r>
            <a:r>
              <a:rPr lang="en-AU" altLang="en-IT" sz="1200" b="1">
                <a:latin typeface="Courier New" panose="02070309020205020404" pitchFamily="49" charset="0"/>
              </a:rPr>
              <a:t> </a:t>
            </a:r>
            <a:r>
              <a:rPr lang="en-AU" altLang="en-IT" sz="1200" b="1" u="sng">
                <a:latin typeface="Courier New" panose="02070309020205020404" pitchFamily="49" charset="0"/>
              </a:rPr>
              <a:t>Sup</a:t>
            </a:r>
            <a:r>
              <a:rPr lang="en-AU" altLang="en-IT" sz="1200" b="1">
                <a:latin typeface="Courier New" panose="02070309020205020404" pitchFamily="49" charset="0"/>
              </a:rPr>
              <a:t>   </a:t>
            </a:r>
            <a:r>
              <a:rPr lang="en-AU" altLang="en-IT" sz="1200" b="1" i="1" u="sng">
                <a:latin typeface="Courier New" panose="02070309020205020404" pitchFamily="49" charset="0"/>
              </a:rPr>
              <a:t>C</a:t>
            </a:r>
            <a:r>
              <a:rPr lang="en-AU" altLang="en-IT" sz="1200" baseline="-25000">
                <a:latin typeface="Courier New" panose="02070309020205020404" pitchFamily="49" charset="0"/>
              </a:rPr>
              <a:t>1</a:t>
            </a:r>
            <a:r>
              <a:rPr lang="en-AU" altLang="en-IT" sz="1200">
                <a:latin typeface="Courier New" panose="02070309020205020404" pitchFamily="49" charset="0"/>
              </a:rPr>
              <a:t>: </a:t>
            </a:r>
            <a:r>
              <a:rPr lang="en-AU" altLang="en-IT" sz="1200" b="1" u="sng">
                <a:latin typeface="Courier New" panose="02070309020205020404" pitchFamily="49" charset="0"/>
              </a:rPr>
              <a:t>TID</a:t>
            </a:r>
            <a:r>
              <a:rPr lang="en-AU" altLang="en-IT" sz="1200">
                <a:latin typeface="Courier New" panose="02070309020205020404" pitchFamily="49" charset="0"/>
              </a:rPr>
              <a:t> </a:t>
            </a:r>
            <a:r>
              <a:rPr lang="en-AU" altLang="en-IT" sz="1200" b="1" u="sng">
                <a:latin typeface="Courier New" panose="02070309020205020404" pitchFamily="49" charset="0"/>
              </a:rPr>
              <a:t>Set-of-Itemsets</a:t>
            </a:r>
            <a:endParaRPr lang="en-AU" altLang="en-IT" sz="1200">
              <a:latin typeface="Courier New" panose="02070309020205020404" pitchFamily="49" charset="0"/>
            </a:endParaRPr>
          </a:p>
          <a:p>
            <a:pPr>
              <a:spcBef>
                <a:spcPct val="0"/>
              </a:spcBef>
            </a:pPr>
            <a:r>
              <a:rPr lang="en-AU" altLang="en-IT" sz="1200">
                <a:latin typeface="Courier New" panose="02070309020205020404" pitchFamily="49" charset="0"/>
              </a:rPr>
              <a:t>   100 1 3 4          {1}   2        100 {{1},{3},{4}}</a:t>
            </a:r>
          </a:p>
          <a:p>
            <a:pPr>
              <a:spcBef>
                <a:spcPct val="0"/>
              </a:spcBef>
            </a:pPr>
            <a:r>
              <a:rPr lang="en-AU" altLang="en-IT" sz="1200">
                <a:latin typeface="Courier New" panose="02070309020205020404" pitchFamily="49" charset="0"/>
              </a:rPr>
              <a:t>   200 2 3 5          {2}   3        200 {{2},{3},{5}}</a:t>
            </a:r>
          </a:p>
          <a:p>
            <a:pPr>
              <a:spcBef>
                <a:spcPct val="0"/>
              </a:spcBef>
            </a:pPr>
            <a:r>
              <a:rPr lang="en-AU" altLang="en-IT" sz="1200">
                <a:latin typeface="Courier New" panose="02070309020205020404" pitchFamily="49" charset="0"/>
              </a:rPr>
              <a:t>   300 1 2 3 5        {3}   3        300 {{1},{2},{3},{5}}</a:t>
            </a:r>
          </a:p>
          <a:p>
            <a:pPr>
              <a:spcBef>
                <a:spcPct val="0"/>
              </a:spcBef>
            </a:pPr>
            <a:r>
              <a:rPr lang="en-AU" altLang="en-IT" sz="1200">
                <a:latin typeface="Courier New" panose="02070309020205020404" pitchFamily="49" charset="0"/>
              </a:rPr>
              <a:t>   400 2 5            {5}   3        400 {{2},{5}}</a:t>
            </a:r>
          </a:p>
          <a:p>
            <a:pPr>
              <a:spcBef>
                <a:spcPct val="0"/>
              </a:spcBef>
            </a:pPr>
            <a:r>
              <a:rPr lang="en-AU" altLang="en-IT" sz="1100" i="1">
                <a:solidFill>
                  <a:srgbClr val="800000"/>
                </a:solidFill>
                <a:latin typeface="Courier New" panose="02070309020205020404" pitchFamily="49" charset="0"/>
              </a:rPr>
              <a:t>k=2; C</a:t>
            </a:r>
            <a:r>
              <a:rPr lang="en-AU" altLang="en-IT" sz="1100" baseline="-25000">
                <a:solidFill>
                  <a:srgbClr val="800000"/>
                </a:solidFill>
                <a:latin typeface="Courier New" panose="02070309020205020404" pitchFamily="49" charset="0"/>
              </a:rPr>
              <a:t>2</a:t>
            </a:r>
            <a:r>
              <a:rPr lang="en-AU" altLang="en-IT" sz="1100">
                <a:solidFill>
                  <a:srgbClr val="800000"/>
                </a:solidFill>
                <a:latin typeface="Courier New" panose="02070309020205020404" pitchFamily="49" charset="0"/>
              </a:rPr>
              <a:t>=apriori-gen(</a:t>
            </a:r>
            <a:r>
              <a:rPr lang="en-AU" altLang="en-IT" sz="1100" i="1">
                <a:solidFill>
                  <a:srgbClr val="800000"/>
                </a:solidFill>
                <a:latin typeface="Courier New" panose="02070309020205020404" pitchFamily="49" charset="0"/>
              </a:rPr>
              <a:t>L</a:t>
            </a:r>
            <a:r>
              <a:rPr lang="en-AU" altLang="en-IT" sz="1100" baseline="-25000">
                <a:solidFill>
                  <a:srgbClr val="800000"/>
                </a:solidFill>
                <a:latin typeface="Courier New" panose="02070309020205020404" pitchFamily="49" charset="0"/>
              </a:rPr>
              <a:t>1</a:t>
            </a:r>
            <a:r>
              <a:rPr lang="en-AU" altLang="en-IT" sz="1100">
                <a:solidFill>
                  <a:srgbClr val="800000"/>
                </a:solidFill>
                <a:latin typeface="Courier New" panose="02070309020205020404" pitchFamily="49" charset="0"/>
              </a:rPr>
              <a:t>), </a:t>
            </a:r>
            <a:endParaRPr lang="en-AU" altLang="en-IT" sz="1100">
              <a:latin typeface="Courier New" panose="02070309020205020404" pitchFamily="49" charset="0"/>
            </a:endParaRPr>
          </a:p>
          <a:p>
            <a:pPr>
              <a:spcBef>
                <a:spcPct val="0"/>
              </a:spcBef>
            </a:pPr>
            <a:r>
              <a:rPr lang="en-AU" altLang="en-IT" sz="1100" b="1" i="1">
                <a:latin typeface="Courier New" panose="02070309020205020404" pitchFamily="49" charset="0"/>
              </a:rPr>
              <a:t>C</a:t>
            </a:r>
            <a:r>
              <a:rPr lang="en-AU" altLang="en-IT" sz="1100" b="1" baseline="-25000">
                <a:latin typeface="Courier New" panose="02070309020205020404" pitchFamily="49" charset="0"/>
              </a:rPr>
              <a:t>2</a:t>
            </a:r>
            <a:r>
              <a:rPr lang="en-AU" altLang="en-IT" sz="1100" b="1">
                <a:latin typeface="Courier New" panose="02070309020205020404" pitchFamily="49" charset="0"/>
              </a:rPr>
              <a:t>: </a:t>
            </a:r>
            <a:r>
              <a:rPr lang="en-AU" altLang="en-IT" sz="1100">
                <a:latin typeface="Courier New" panose="02070309020205020404" pitchFamily="49" charset="0"/>
              </a:rPr>
              <a:t>{{1,2},{1,3},{1,5},{2,3},{2,5},{3,5}}</a:t>
            </a:r>
          </a:p>
          <a:p>
            <a:pPr>
              <a:spcBef>
                <a:spcPct val="0"/>
              </a:spcBef>
            </a:pPr>
            <a:r>
              <a:rPr lang="en-AU" altLang="en-IT" sz="1100" i="1" u="sng">
                <a:solidFill>
                  <a:srgbClr val="800000"/>
                </a:solidFill>
                <a:latin typeface="Courier New" panose="02070309020205020404" pitchFamily="49" charset="0"/>
              </a:rPr>
              <a:t>C</a:t>
            </a:r>
            <a:r>
              <a:rPr lang="en-AU" altLang="en-IT" sz="1100" baseline="-25000">
                <a:solidFill>
                  <a:srgbClr val="800000"/>
                </a:solidFill>
                <a:latin typeface="Courier New" panose="02070309020205020404" pitchFamily="49" charset="0"/>
              </a:rPr>
              <a:t>2</a:t>
            </a:r>
            <a:r>
              <a:rPr lang="en-AU" altLang="en-IT" sz="1100">
                <a:solidFill>
                  <a:srgbClr val="800000"/>
                </a:solidFill>
                <a:latin typeface="Courier New" panose="02070309020205020404" pitchFamily="49" charset="0"/>
              </a:rPr>
              <a:t>={}</a:t>
            </a:r>
            <a:endParaRPr lang="en-AU" altLang="en-IT" sz="1100">
              <a:latin typeface="Courier New" panose="02070309020205020404" pitchFamily="49" charset="0"/>
            </a:endParaRPr>
          </a:p>
          <a:p>
            <a:pPr>
              <a:spcBef>
                <a:spcPct val="0"/>
              </a:spcBef>
            </a:pPr>
            <a:r>
              <a:rPr lang="en-AU" altLang="en-IT" sz="1100">
                <a:latin typeface="Courier New" panose="02070309020205020404" pitchFamily="49" charset="0"/>
              </a:rPr>
              <a:t>For </a:t>
            </a:r>
            <a:r>
              <a:rPr lang="en-AU" altLang="en-IT" sz="1100" i="1">
                <a:latin typeface="Courier New" panose="02070309020205020404" pitchFamily="49" charset="0"/>
              </a:rPr>
              <a:t>t</a:t>
            </a:r>
            <a:r>
              <a:rPr lang="en-AU" altLang="en-IT" sz="1100">
                <a:latin typeface="Courier New" panose="02070309020205020404" pitchFamily="49" charset="0"/>
              </a:rPr>
              <a:t>=1; </a:t>
            </a:r>
            <a:r>
              <a:rPr lang="en-AU" altLang="en-IT" sz="1100" i="1">
                <a:latin typeface="Courier New" panose="02070309020205020404" pitchFamily="49" charset="0"/>
              </a:rPr>
              <a:t>t</a:t>
            </a:r>
            <a:r>
              <a:rPr lang="en-AU" altLang="en-IT" sz="1100">
                <a:latin typeface="Courier New" panose="02070309020205020404" pitchFamily="49" charset="0"/>
              </a:rPr>
              <a:t>.TID=100; </a:t>
            </a:r>
            <a:r>
              <a:rPr lang="en-AU" altLang="en-IT" sz="1100" i="1">
                <a:latin typeface="Courier New" panose="02070309020205020404" pitchFamily="49" charset="0"/>
              </a:rPr>
              <a:t>t</a:t>
            </a:r>
            <a:r>
              <a:rPr lang="en-AU" altLang="en-IT" sz="1100">
                <a:latin typeface="Courier New" panose="02070309020205020404" pitchFamily="49" charset="0"/>
              </a:rPr>
              <a:t>.set-of-itemsets={{1},{3},{4}}</a:t>
            </a:r>
          </a:p>
          <a:p>
            <a:pPr>
              <a:spcBef>
                <a:spcPct val="0"/>
              </a:spcBef>
            </a:pPr>
            <a:r>
              <a:rPr lang="en-AU" altLang="en-IT" sz="1100" i="1">
                <a:latin typeface="Courier New" panose="02070309020205020404" pitchFamily="49" charset="0"/>
              </a:rPr>
              <a:t>C</a:t>
            </a:r>
            <a:r>
              <a:rPr lang="en-AU" altLang="en-IT" sz="1100">
                <a:latin typeface="Courier New" panose="02070309020205020404" pitchFamily="49" charset="0"/>
              </a:rPr>
              <a:t>’</a:t>
            </a:r>
            <a:r>
              <a:rPr lang="en-AU" altLang="en-IT" sz="1100" baseline="-25000">
                <a:latin typeface="Courier New" panose="02070309020205020404" pitchFamily="49" charset="0"/>
              </a:rPr>
              <a:t>100</a:t>
            </a:r>
            <a:r>
              <a:rPr lang="en-AU" altLang="en-IT" sz="1100">
                <a:latin typeface="Courier New" panose="02070309020205020404" pitchFamily="49" charset="0"/>
              </a:rPr>
              <a:t>={{1,3}}; {1,3}.count=1; </a:t>
            </a:r>
            <a:r>
              <a:rPr lang="en-AU" altLang="en-IT" sz="1100" i="1" u="sng">
                <a:solidFill>
                  <a:srgbClr val="800000"/>
                </a:solidFill>
                <a:latin typeface="Courier New" panose="02070309020205020404" pitchFamily="49" charset="0"/>
              </a:rPr>
              <a:t>C</a:t>
            </a:r>
            <a:r>
              <a:rPr lang="en-AU" altLang="en-IT" sz="1100" baseline="-25000">
                <a:solidFill>
                  <a:srgbClr val="800000"/>
                </a:solidFill>
                <a:latin typeface="Courier New" panose="02070309020205020404" pitchFamily="49" charset="0"/>
              </a:rPr>
              <a:t>2</a:t>
            </a:r>
            <a:r>
              <a:rPr lang="en-AU" altLang="en-IT" sz="1100">
                <a:solidFill>
                  <a:srgbClr val="800000"/>
                </a:solidFill>
                <a:latin typeface="Courier New" panose="02070309020205020404" pitchFamily="49" charset="0"/>
              </a:rPr>
              <a:t>={{100, {{1,3}}}</a:t>
            </a:r>
            <a:r>
              <a:rPr lang="en-AU" altLang="en-IT" sz="1100">
                <a:latin typeface="Courier New" panose="02070309020205020404" pitchFamily="49" charset="0"/>
              </a:rPr>
              <a:t> </a:t>
            </a:r>
          </a:p>
          <a:p>
            <a:pPr>
              <a:spcBef>
                <a:spcPct val="0"/>
              </a:spcBef>
            </a:pPr>
            <a:r>
              <a:rPr lang="en-AU" altLang="en-IT" sz="1100">
                <a:latin typeface="Courier New" panose="02070309020205020404" pitchFamily="49" charset="0"/>
              </a:rPr>
              <a:t>For </a:t>
            </a:r>
            <a:r>
              <a:rPr lang="en-AU" altLang="en-IT" sz="1100" i="1">
                <a:latin typeface="Courier New" panose="02070309020205020404" pitchFamily="49" charset="0"/>
              </a:rPr>
              <a:t>t</a:t>
            </a:r>
            <a:r>
              <a:rPr lang="en-AU" altLang="en-IT" sz="1100">
                <a:latin typeface="Courier New" panose="02070309020205020404" pitchFamily="49" charset="0"/>
              </a:rPr>
              <a:t>=2; </a:t>
            </a:r>
            <a:r>
              <a:rPr lang="en-AU" altLang="en-IT" sz="1100" i="1">
                <a:latin typeface="Courier New" panose="02070309020205020404" pitchFamily="49" charset="0"/>
              </a:rPr>
              <a:t>t</a:t>
            </a:r>
            <a:r>
              <a:rPr lang="en-AU" altLang="en-IT" sz="1100">
                <a:latin typeface="Courier New" panose="02070309020205020404" pitchFamily="49" charset="0"/>
              </a:rPr>
              <a:t>.TID=200; </a:t>
            </a:r>
            <a:r>
              <a:rPr lang="en-AU" altLang="en-IT" sz="1100" i="1">
                <a:latin typeface="Courier New" panose="02070309020205020404" pitchFamily="49" charset="0"/>
              </a:rPr>
              <a:t>t</a:t>
            </a:r>
            <a:r>
              <a:rPr lang="en-AU" altLang="en-IT" sz="1100">
                <a:latin typeface="Courier New" panose="02070309020205020404" pitchFamily="49" charset="0"/>
              </a:rPr>
              <a:t>.set-of-itemsets={{2},{3},{5}}</a:t>
            </a:r>
          </a:p>
          <a:p>
            <a:pPr>
              <a:spcBef>
                <a:spcPct val="0"/>
              </a:spcBef>
            </a:pPr>
            <a:r>
              <a:rPr lang="en-AU" altLang="en-IT" sz="1100" i="1">
                <a:latin typeface="Courier New" panose="02070309020205020404" pitchFamily="49" charset="0"/>
              </a:rPr>
              <a:t>C</a:t>
            </a:r>
            <a:r>
              <a:rPr lang="en-AU" altLang="en-IT" sz="1100">
                <a:latin typeface="Courier New" panose="02070309020205020404" pitchFamily="49" charset="0"/>
              </a:rPr>
              <a:t>’</a:t>
            </a:r>
            <a:r>
              <a:rPr lang="en-AU" altLang="en-IT" sz="1100" baseline="-25000">
                <a:latin typeface="Courier New" panose="02070309020205020404" pitchFamily="49" charset="0"/>
              </a:rPr>
              <a:t>200</a:t>
            </a:r>
            <a:r>
              <a:rPr lang="en-AU" altLang="en-IT" sz="1100">
                <a:latin typeface="Courier New" panose="02070309020205020404" pitchFamily="49" charset="0"/>
              </a:rPr>
              <a:t>={{2,3},{2,5},{3,5}}; </a:t>
            </a:r>
          </a:p>
          <a:p>
            <a:pPr>
              <a:spcBef>
                <a:spcPct val="0"/>
              </a:spcBef>
            </a:pPr>
            <a:r>
              <a:rPr lang="en-AU" altLang="en-IT" sz="1100">
                <a:latin typeface="Courier New" panose="02070309020205020404" pitchFamily="49" charset="0"/>
              </a:rPr>
              <a:t>     {2,3}.count=1, {2,5}.count=1, {3,5}.count=1; </a:t>
            </a:r>
          </a:p>
          <a:p>
            <a:pPr>
              <a:spcBef>
                <a:spcPct val="0"/>
              </a:spcBef>
            </a:pPr>
            <a:r>
              <a:rPr lang="en-AU" altLang="en-IT" sz="1100" i="1" u="sng">
                <a:solidFill>
                  <a:srgbClr val="800000"/>
                </a:solidFill>
                <a:latin typeface="Courier New" panose="02070309020205020404" pitchFamily="49" charset="0"/>
              </a:rPr>
              <a:t>C</a:t>
            </a:r>
            <a:r>
              <a:rPr lang="en-AU" altLang="en-IT" sz="1100" baseline="-25000">
                <a:solidFill>
                  <a:srgbClr val="800000"/>
                </a:solidFill>
                <a:latin typeface="Courier New" panose="02070309020205020404" pitchFamily="49" charset="0"/>
              </a:rPr>
              <a:t>2</a:t>
            </a:r>
            <a:r>
              <a:rPr lang="en-AU" altLang="en-IT" sz="1100">
                <a:solidFill>
                  <a:srgbClr val="800000"/>
                </a:solidFill>
                <a:latin typeface="Courier New" panose="02070309020205020404" pitchFamily="49" charset="0"/>
              </a:rPr>
              <a:t>={{100,{{1,3}}},{200,{{2,3},{2,5},{3,5}}}</a:t>
            </a:r>
            <a:endParaRPr lang="en-AU" altLang="en-IT" sz="1100">
              <a:latin typeface="Courier New" panose="02070309020205020404" pitchFamily="49" charset="0"/>
            </a:endParaRPr>
          </a:p>
          <a:p>
            <a:pPr>
              <a:spcBef>
                <a:spcPct val="0"/>
              </a:spcBef>
            </a:pPr>
            <a:r>
              <a:rPr lang="en-AU" altLang="en-IT" sz="1100">
                <a:latin typeface="Courier New" panose="02070309020205020404" pitchFamily="49" charset="0"/>
              </a:rPr>
              <a:t>For </a:t>
            </a:r>
            <a:r>
              <a:rPr lang="en-AU" altLang="en-IT" sz="1100" i="1">
                <a:latin typeface="Courier New" panose="02070309020205020404" pitchFamily="49" charset="0"/>
              </a:rPr>
              <a:t>t</a:t>
            </a:r>
            <a:r>
              <a:rPr lang="en-AU" altLang="en-IT" sz="1100">
                <a:latin typeface="Courier New" panose="02070309020205020404" pitchFamily="49" charset="0"/>
              </a:rPr>
              <a:t>=3; </a:t>
            </a:r>
            <a:r>
              <a:rPr lang="en-AU" altLang="en-IT" sz="1100" i="1">
                <a:latin typeface="Courier New" panose="02070309020205020404" pitchFamily="49" charset="0"/>
              </a:rPr>
              <a:t>t</a:t>
            </a:r>
            <a:r>
              <a:rPr lang="en-AU" altLang="en-IT" sz="1100">
                <a:latin typeface="Courier New" panose="02070309020205020404" pitchFamily="49" charset="0"/>
              </a:rPr>
              <a:t>.TID=300; </a:t>
            </a:r>
            <a:r>
              <a:rPr lang="en-AU" altLang="en-IT" sz="1100" i="1">
                <a:latin typeface="Courier New" panose="02070309020205020404" pitchFamily="49" charset="0"/>
              </a:rPr>
              <a:t>t</a:t>
            </a:r>
            <a:r>
              <a:rPr lang="en-AU" altLang="en-IT" sz="1100">
                <a:latin typeface="Courier New" panose="02070309020205020404" pitchFamily="49" charset="0"/>
              </a:rPr>
              <a:t>.set-of-itemsets={{1},{2},{3},{5}}</a:t>
            </a:r>
          </a:p>
          <a:p>
            <a:pPr>
              <a:spcBef>
                <a:spcPct val="0"/>
              </a:spcBef>
            </a:pPr>
            <a:r>
              <a:rPr lang="en-AU" altLang="en-IT" sz="1100" i="1">
                <a:latin typeface="Courier New" panose="02070309020205020404" pitchFamily="49" charset="0"/>
              </a:rPr>
              <a:t>C</a:t>
            </a:r>
            <a:r>
              <a:rPr lang="en-AU" altLang="en-IT" sz="1100">
                <a:latin typeface="Courier New" panose="02070309020205020404" pitchFamily="49" charset="0"/>
              </a:rPr>
              <a:t>’</a:t>
            </a:r>
            <a:r>
              <a:rPr lang="en-AU" altLang="en-IT" sz="1100" baseline="-25000">
                <a:latin typeface="Courier New" panose="02070309020205020404" pitchFamily="49" charset="0"/>
              </a:rPr>
              <a:t>300</a:t>
            </a:r>
            <a:r>
              <a:rPr lang="en-AU" altLang="en-IT" sz="1100">
                <a:latin typeface="Courier New" panose="02070309020205020404" pitchFamily="49" charset="0"/>
              </a:rPr>
              <a:t>={{1,2},{1,3},{1,5},{2,3},{2,5},{3,5}}; </a:t>
            </a:r>
          </a:p>
          <a:p>
            <a:pPr>
              <a:spcBef>
                <a:spcPct val="0"/>
              </a:spcBef>
            </a:pPr>
            <a:r>
              <a:rPr lang="en-AU" altLang="en-IT" sz="1100">
                <a:latin typeface="Courier New" panose="02070309020205020404" pitchFamily="49" charset="0"/>
              </a:rPr>
              <a:t>     {1,2}.count=1, {1,3}.count=2, {1,5}.count=1,{1,5}.count=1,</a:t>
            </a:r>
          </a:p>
          <a:p>
            <a:pPr>
              <a:spcBef>
                <a:spcPct val="0"/>
              </a:spcBef>
            </a:pPr>
            <a:r>
              <a:rPr lang="en-AU" altLang="en-IT" sz="1100">
                <a:latin typeface="Courier New" panose="02070309020205020404" pitchFamily="49" charset="0"/>
              </a:rPr>
              <a:t>     {2,3}.count=2, {2,5}.count=2, {3,5}.count=2; </a:t>
            </a:r>
          </a:p>
          <a:p>
            <a:pPr>
              <a:spcBef>
                <a:spcPct val="0"/>
              </a:spcBef>
            </a:pPr>
            <a:r>
              <a:rPr lang="en-AU" altLang="en-IT" sz="1100" i="1" u="sng">
                <a:solidFill>
                  <a:srgbClr val="800000"/>
                </a:solidFill>
                <a:latin typeface="Courier New" panose="02070309020205020404" pitchFamily="49" charset="0"/>
              </a:rPr>
              <a:t>C</a:t>
            </a:r>
            <a:r>
              <a:rPr lang="en-AU" altLang="en-IT" sz="1100" baseline="-25000">
                <a:solidFill>
                  <a:srgbClr val="800000"/>
                </a:solidFill>
                <a:latin typeface="Courier New" panose="02070309020205020404" pitchFamily="49" charset="0"/>
              </a:rPr>
              <a:t>2</a:t>
            </a:r>
            <a:r>
              <a:rPr lang="en-AU" altLang="en-IT" sz="1100">
                <a:solidFill>
                  <a:srgbClr val="800000"/>
                </a:solidFill>
                <a:latin typeface="Courier New" panose="02070309020205020404" pitchFamily="49" charset="0"/>
              </a:rPr>
              <a:t>={{100,{{1,3}}},{200,{{2,3},{2,5},{3,5}},{300,{{2,3},{2,5},{3,5}}}</a:t>
            </a:r>
            <a:endParaRPr lang="en-AU" altLang="en-IT" sz="1100" b="1" u="sng">
              <a:latin typeface="Courier New" panose="02070309020205020404" pitchFamily="49" charset="0"/>
            </a:endParaRPr>
          </a:p>
          <a:p>
            <a:pPr>
              <a:spcBef>
                <a:spcPct val="0"/>
              </a:spcBef>
            </a:pPr>
            <a:r>
              <a:rPr lang="en-AU" altLang="en-IT" sz="1100">
                <a:latin typeface="Courier New" panose="02070309020205020404" pitchFamily="49" charset="0"/>
              </a:rPr>
              <a:t>For </a:t>
            </a:r>
            <a:r>
              <a:rPr lang="en-AU" altLang="en-IT" sz="1100" i="1">
                <a:latin typeface="Courier New" panose="02070309020205020404" pitchFamily="49" charset="0"/>
              </a:rPr>
              <a:t>t</a:t>
            </a:r>
            <a:r>
              <a:rPr lang="en-AU" altLang="en-IT" sz="1100">
                <a:latin typeface="Courier New" panose="02070309020205020404" pitchFamily="49" charset="0"/>
              </a:rPr>
              <a:t>=4; </a:t>
            </a:r>
            <a:r>
              <a:rPr lang="en-AU" altLang="en-IT" sz="1100" i="1">
                <a:latin typeface="Courier New" panose="02070309020205020404" pitchFamily="49" charset="0"/>
              </a:rPr>
              <a:t>t</a:t>
            </a:r>
            <a:r>
              <a:rPr lang="en-AU" altLang="en-IT" sz="1100">
                <a:latin typeface="Courier New" panose="02070309020205020404" pitchFamily="49" charset="0"/>
              </a:rPr>
              <a:t>.TID=400; </a:t>
            </a:r>
            <a:r>
              <a:rPr lang="en-AU" altLang="en-IT" sz="1100" i="1">
                <a:latin typeface="Courier New" panose="02070309020205020404" pitchFamily="49" charset="0"/>
              </a:rPr>
              <a:t>t</a:t>
            </a:r>
            <a:r>
              <a:rPr lang="en-AU" altLang="en-IT" sz="1100">
                <a:latin typeface="Courier New" panose="02070309020205020404" pitchFamily="49" charset="0"/>
              </a:rPr>
              <a:t>.set-of-itemsets={{2},{5}}</a:t>
            </a:r>
          </a:p>
          <a:p>
            <a:pPr>
              <a:spcBef>
                <a:spcPct val="0"/>
              </a:spcBef>
            </a:pPr>
            <a:r>
              <a:rPr lang="en-AU" altLang="en-IT" sz="1100" i="1">
                <a:latin typeface="Courier New" panose="02070309020205020404" pitchFamily="49" charset="0"/>
              </a:rPr>
              <a:t>C</a:t>
            </a:r>
            <a:r>
              <a:rPr lang="en-AU" altLang="en-IT" sz="1100">
                <a:latin typeface="Courier New" panose="02070309020205020404" pitchFamily="49" charset="0"/>
              </a:rPr>
              <a:t>’</a:t>
            </a:r>
            <a:r>
              <a:rPr lang="en-AU" altLang="en-IT" sz="1100" baseline="-25000">
                <a:latin typeface="Courier New" panose="02070309020205020404" pitchFamily="49" charset="0"/>
              </a:rPr>
              <a:t>200</a:t>
            </a:r>
            <a:r>
              <a:rPr lang="en-AU" altLang="en-IT" sz="1100">
                <a:latin typeface="Courier New" panose="02070309020205020404" pitchFamily="49" charset="0"/>
              </a:rPr>
              <a:t>={{2,5}}; </a:t>
            </a:r>
          </a:p>
          <a:p>
            <a:pPr>
              <a:spcBef>
                <a:spcPct val="0"/>
              </a:spcBef>
            </a:pPr>
            <a:r>
              <a:rPr lang="en-AU" altLang="en-IT" sz="1100">
                <a:latin typeface="Courier New" panose="02070309020205020404" pitchFamily="49" charset="0"/>
              </a:rPr>
              <a:t>     {2,5}.count=3; </a:t>
            </a:r>
          </a:p>
          <a:p>
            <a:pPr>
              <a:spcBef>
                <a:spcPct val="0"/>
              </a:spcBef>
            </a:pPr>
            <a:r>
              <a:rPr lang="en-AU" altLang="en-IT" sz="1100" i="1" u="sng">
                <a:solidFill>
                  <a:srgbClr val="800000"/>
                </a:solidFill>
                <a:latin typeface="Courier New" panose="02070309020205020404" pitchFamily="49" charset="0"/>
              </a:rPr>
              <a:t>C</a:t>
            </a:r>
            <a:r>
              <a:rPr lang="en-AU" altLang="en-IT" sz="1100" baseline="-25000">
                <a:solidFill>
                  <a:srgbClr val="800000"/>
                </a:solidFill>
                <a:latin typeface="Courier New" panose="02070309020205020404" pitchFamily="49" charset="0"/>
              </a:rPr>
              <a:t>2</a:t>
            </a:r>
            <a:r>
              <a:rPr lang="en-AU" altLang="en-IT" sz="1100">
                <a:solidFill>
                  <a:srgbClr val="800000"/>
                </a:solidFill>
                <a:latin typeface="Courier New" panose="02070309020205020404" pitchFamily="49" charset="0"/>
              </a:rPr>
              <a:t>={{100,{{1,3}}},{200,{{2,3},{2,5},{3,5}},{300,{{2,3},{2,5},{3,5}}, {400,{{2,5}}}}</a:t>
            </a:r>
            <a:endParaRPr lang="en-AU" altLang="en-IT" sz="1200">
              <a:latin typeface="Courier New" panose="02070309020205020404" pitchFamily="49" charset="0"/>
            </a:endParaRPr>
          </a:p>
          <a:p>
            <a:pPr>
              <a:spcBef>
                <a:spcPct val="0"/>
              </a:spcBef>
            </a:pPr>
            <a:r>
              <a:rPr lang="en-AU" altLang="en-IT" sz="1200" b="1" i="1">
                <a:latin typeface="Courier New" panose="02070309020205020404" pitchFamily="49" charset="0"/>
              </a:rPr>
              <a:t>L</a:t>
            </a:r>
            <a:r>
              <a:rPr lang="en-AU" altLang="en-IT" sz="1200" b="1" baseline="-25000">
                <a:latin typeface="Courier New" panose="02070309020205020404" pitchFamily="49" charset="0"/>
              </a:rPr>
              <a:t>2</a:t>
            </a:r>
            <a:r>
              <a:rPr lang="en-AU" altLang="en-IT" sz="1200" b="1">
                <a:latin typeface="Courier New" panose="02070309020205020404" pitchFamily="49" charset="0"/>
              </a:rPr>
              <a:t>={{1,3}, {2,3}, {2,5}, {3,5}}</a:t>
            </a:r>
            <a:endParaRPr lang="en-AU" altLang="en-IT" sz="1200">
              <a:latin typeface="Courier New" panose="02070309020205020404" pitchFamily="49" charset="0"/>
            </a:endParaRPr>
          </a:p>
          <a:p>
            <a:endParaRPr lang="en-AU" altLang="en-IT"/>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a:extLst>
              <a:ext uri="{FF2B5EF4-FFF2-40B4-BE49-F238E27FC236}">
                <a16:creationId xmlns:a16="http://schemas.microsoft.com/office/drawing/2014/main" id="{3E4E1C77-22A0-8BBB-9FCF-9462CC362A79}"/>
              </a:ext>
            </a:extLst>
          </p:cNvPr>
          <p:cNvSpPr>
            <a:spLocks noGrp="1" noChangeArrowheads="1"/>
          </p:cNvSpPr>
          <p:nvPr>
            <p:ph type="ftr" sz="quarter" idx="4"/>
          </p:nvPr>
        </p:nvSpPr>
        <p:spPr>
          <a:ln/>
        </p:spPr>
        <p:txBody>
          <a:bodyPr/>
          <a:lstStyle/>
          <a:p>
            <a:r>
              <a:rPr lang="en-AU" altLang="en-IT"/>
              <a:t>Association Rules</a:t>
            </a:r>
          </a:p>
        </p:txBody>
      </p:sp>
      <p:sp>
        <p:nvSpPr>
          <p:cNvPr id="4" name="Rectangle 7">
            <a:extLst>
              <a:ext uri="{FF2B5EF4-FFF2-40B4-BE49-F238E27FC236}">
                <a16:creationId xmlns:a16="http://schemas.microsoft.com/office/drawing/2014/main" id="{2EBCC7BF-D5BA-B76B-F0D0-5A79F736F339}"/>
              </a:ext>
            </a:extLst>
          </p:cNvPr>
          <p:cNvSpPr>
            <a:spLocks noGrp="1" noChangeArrowheads="1"/>
          </p:cNvSpPr>
          <p:nvPr>
            <p:ph type="sldNum" sz="quarter" idx="5"/>
          </p:nvPr>
        </p:nvSpPr>
        <p:spPr>
          <a:ln/>
        </p:spPr>
        <p:txBody>
          <a:bodyPr/>
          <a:lstStyle/>
          <a:p>
            <a:fld id="{07DB5702-30C6-E842-8530-3E6BE903B617}" type="slidenum">
              <a:rPr lang="en-AU" altLang="en-IT"/>
              <a:pPr/>
              <a:t>41</a:t>
            </a:fld>
            <a:endParaRPr lang="en-AU" altLang="en-IT"/>
          </a:p>
        </p:txBody>
      </p:sp>
      <p:sp>
        <p:nvSpPr>
          <p:cNvPr id="53250" name="Rectangle 2">
            <a:extLst>
              <a:ext uri="{FF2B5EF4-FFF2-40B4-BE49-F238E27FC236}">
                <a16:creationId xmlns:a16="http://schemas.microsoft.com/office/drawing/2014/main" id="{1BBA6FAA-D1A6-4310-4643-D163C3DA3622}"/>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id="{558D04C6-D88B-F57C-56E0-EAE94ADDFE58}"/>
              </a:ext>
            </a:extLst>
          </p:cNvPr>
          <p:cNvSpPr>
            <a:spLocks noGrp="1" noChangeArrowheads="1"/>
          </p:cNvSpPr>
          <p:nvPr>
            <p:ph type="body" idx="1"/>
          </p:nvPr>
        </p:nvSpPr>
        <p:spPr>
          <a:xfrm>
            <a:off x="609600" y="4538663"/>
            <a:ext cx="5943600" cy="4300537"/>
          </a:xfrm>
        </p:spPr>
        <p:txBody>
          <a:bodyPr/>
          <a:lstStyle/>
          <a:p>
            <a:pPr>
              <a:spcBef>
                <a:spcPct val="0"/>
              </a:spcBef>
            </a:pPr>
            <a:r>
              <a:rPr lang="en-AU" altLang="en-IT" sz="1100" i="1">
                <a:solidFill>
                  <a:srgbClr val="800000"/>
                </a:solidFill>
                <a:latin typeface="Courier New" panose="02070309020205020404" pitchFamily="49" charset="0"/>
              </a:rPr>
              <a:t>k=3; C</a:t>
            </a:r>
            <a:r>
              <a:rPr lang="en-AU" altLang="en-IT" sz="1100" baseline="-25000">
                <a:solidFill>
                  <a:srgbClr val="800000"/>
                </a:solidFill>
                <a:latin typeface="Courier New" panose="02070309020205020404" pitchFamily="49" charset="0"/>
              </a:rPr>
              <a:t>3</a:t>
            </a:r>
            <a:r>
              <a:rPr lang="en-AU" altLang="en-IT" sz="1100">
                <a:solidFill>
                  <a:srgbClr val="800000"/>
                </a:solidFill>
                <a:latin typeface="Courier New" panose="02070309020205020404" pitchFamily="49" charset="0"/>
              </a:rPr>
              <a:t>=apriori-gen(</a:t>
            </a:r>
            <a:r>
              <a:rPr lang="en-AU" altLang="en-IT" sz="1100" i="1">
                <a:solidFill>
                  <a:srgbClr val="800000"/>
                </a:solidFill>
                <a:latin typeface="Courier New" panose="02070309020205020404" pitchFamily="49" charset="0"/>
              </a:rPr>
              <a:t>L</a:t>
            </a:r>
            <a:r>
              <a:rPr lang="en-AU" altLang="en-IT" sz="1100" baseline="-25000">
                <a:solidFill>
                  <a:srgbClr val="800000"/>
                </a:solidFill>
                <a:latin typeface="Courier New" panose="02070309020205020404" pitchFamily="49" charset="0"/>
              </a:rPr>
              <a:t>2</a:t>
            </a:r>
            <a:r>
              <a:rPr lang="en-AU" altLang="en-IT" sz="1100">
                <a:solidFill>
                  <a:srgbClr val="800000"/>
                </a:solidFill>
                <a:latin typeface="Courier New" panose="02070309020205020404" pitchFamily="49" charset="0"/>
              </a:rPr>
              <a:t>), </a:t>
            </a:r>
          </a:p>
          <a:p>
            <a:pPr>
              <a:spcBef>
                <a:spcPct val="0"/>
              </a:spcBef>
            </a:pPr>
            <a:r>
              <a:rPr lang="en-AU" altLang="en-IT" sz="1100">
                <a:solidFill>
                  <a:srgbClr val="800000"/>
                </a:solidFill>
                <a:latin typeface="Courier New" panose="02070309020205020404" pitchFamily="49" charset="0"/>
              </a:rPr>
              <a:t>  Itemset with the same first item are used: {2,3} and {2,5}</a:t>
            </a:r>
          </a:p>
          <a:p>
            <a:pPr>
              <a:spcBef>
                <a:spcPct val="0"/>
              </a:spcBef>
            </a:pPr>
            <a:r>
              <a:rPr lang="en-AU" altLang="en-IT" sz="1100" b="1" i="1">
                <a:latin typeface="Courier New" panose="02070309020205020404" pitchFamily="49" charset="0"/>
              </a:rPr>
              <a:t>C</a:t>
            </a:r>
            <a:r>
              <a:rPr lang="en-AU" altLang="en-IT" sz="1100" b="1" baseline="-25000">
                <a:latin typeface="Courier New" panose="02070309020205020404" pitchFamily="49" charset="0"/>
              </a:rPr>
              <a:t>3</a:t>
            </a:r>
            <a:r>
              <a:rPr lang="en-AU" altLang="en-IT" sz="1100" b="1">
                <a:latin typeface="Courier New" panose="02070309020205020404" pitchFamily="49" charset="0"/>
              </a:rPr>
              <a:t>: </a:t>
            </a:r>
            <a:r>
              <a:rPr lang="en-AU" altLang="en-IT" sz="1100">
                <a:latin typeface="Courier New" panose="02070309020205020404" pitchFamily="49" charset="0"/>
              </a:rPr>
              <a:t>{{2,3,5}}</a:t>
            </a:r>
          </a:p>
          <a:p>
            <a:pPr>
              <a:spcBef>
                <a:spcPct val="0"/>
              </a:spcBef>
            </a:pPr>
            <a:r>
              <a:rPr lang="en-AU" altLang="en-IT" sz="1100" i="1" u="sng">
                <a:solidFill>
                  <a:srgbClr val="800000"/>
                </a:solidFill>
                <a:latin typeface="Courier New" panose="02070309020205020404" pitchFamily="49" charset="0"/>
              </a:rPr>
              <a:t>C</a:t>
            </a:r>
            <a:r>
              <a:rPr lang="en-AU" altLang="en-IT" sz="1100" baseline="-25000">
                <a:solidFill>
                  <a:srgbClr val="800000"/>
                </a:solidFill>
                <a:latin typeface="Courier New" panose="02070309020205020404" pitchFamily="49" charset="0"/>
              </a:rPr>
              <a:t>3</a:t>
            </a:r>
            <a:r>
              <a:rPr lang="en-AU" altLang="en-IT" sz="1100">
                <a:solidFill>
                  <a:srgbClr val="800000"/>
                </a:solidFill>
                <a:latin typeface="Courier New" panose="02070309020205020404" pitchFamily="49" charset="0"/>
              </a:rPr>
              <a:t>={}</a:t>
            </a:r>
          </a:p>
          <a:p>
            <a:pPr>
              <a:spcBef>
                <a:spcPct val="0"/>
              </a:spcBef>
            </a:pPr>
            <a:endParaRPr lang="en-AU" altLang="en-IT" sz="1100">
              <a:solidFill>
                <a:srgbClr val="800000"/>
              </a:solidFill>
              <a:latin typeface="Courier New" panose="02070309020205020404" pitchFamily="49" charset="0"/>
            </a:endParaRPr>
          </a:p>
          <a:p>
            <a:pPr>
              <a:spcBef>
                <a:spcPct val="0"/>
              </a:spcBef>
            </a:pPr>
            <a:r>
              <a:rPr lang="en-AU" altLang="en-IT" sz="1100">
                <a:latin typeface="Courier New" panose="02070309020205020404" pitchFamily="49" charset="0"/>
              </a:rPr>
              <a:t>For </a:t>
            </a:r>
            <a:r>
              <a:rPr lang="en-AU" altLang="en-IT" sz="1100" i="1">
                <a:latin typeface="Courier New" panose="02070309020205020404" pitchFamily="49" charset="0"/>
              </a:rPr>
              <a:t>t</a:t>
            </a:r>
            <a:r>
              <a:rPr lang="en-AU" altLang="en-IT" sz="1100">
                <a:latin typeface="Courier New" panose="02070309020205020404" pitchFamily="49" charset="0"/>
              </a:rPr>
              <a:t>=1; </a:t>
            </a:r>
            <a:r>
              <a:rPr lang="en-AU" altLang="en-IT" sz="1100" i="1">
                <a:latin typeface="Courier New" panose="02070309020205020404" pitchFamily="49" charset="0"/>
              </a:rPr>
              <a:t>t</a:t>
            </a:r>
            <a:r>
              <a:rPr lang="en-AU" altLang="en-IT" sz="1100">
                <a:latin typeface="Courier New" panose="02070309020205020404" pitchFamily="49" charset="0"/>
              </a:rPr>
              <a:t>.TID=100; </a:t>
            </a:r>
            <a:r>
              <a:rPr lang="en-AU" altLang="en-IT" sz="1100" i="1">
                <a:latin typeface="Courier New" panose="02070309020205020404" pitchFamily="49" charset="0"/>
              </a:rPr>
              <a:t>t</a:t>
            </a:r>
            <a:r>
              <a:rPr lang="en-AU" altLang="en-IT" sz="1100">
                <a:latin typeface="Courier New" panose="02070309020205020404" pitchFamily="49" charset="0"/>
              </a:rPr>
              <a:t>.set-of-itemsets={{1,3}}</a:t>
            </a:r>
          </a:p>
          <a:p>
            <a:pPr>
              <a:spcBef>
                <a:spcPct val="0"/>
              </a:spcBef>
            </a:pPr>
            <a:r>
              <a:rPr lang="en-AU" altLang="en-IT" sz="1100" i="1">
                <a:latin typeface="Courier New" panose="02070309020205020404" pitchFamily="49" charset="0"/>
              </a:rPr>
              <a:t>C</a:t>
            </a:r>
            <a:r>
              <a:rPr lang="en-AU" altLang="en-IT" sz="1100">
                <a:latin typeface="Courier New" panose="02070309020205020404" pitchFamily="49" charset="0"/>
              </a:rPr>
              <a:t>’</a:t>
            </a:r>
            <a:r>
              <a:rPr lang="en-AU" altLang="en-IT" sz="1100" baseline="-25000">
                <a:latin typeface="Courier New" panose="02070309020205020404" pitchFamily="49" charset="0"/>
              </a:rPr>
              <a:t>100</a:t>
            </a:r>
            <a:r>
              <a:rPr lang="en-AU" altLang="en-IT" sz="1100">
                <a:latin typeface="Courier New" panose="02070309020205020404" pitchFamily="49" charset="0"/>
              </a:rPr>
              <a:t>={}; </a:t>
            </a:r>
            <a:r>
              <a:rPr lang="en-AU" altLang="en-IT" sz="1100" i="1" u="sng">
                <a:solidFill>
                  <a:srgbClr val="800000"/>
                </a:solidFill>
                <a:latin typeface="Courier New" panose="02070309020205020404" pitchFamily="49" charset="0"/>
              </a:rPr>
              <a:t>C</a:t>
            </a:r>
            <a:r>
              <a:rPr lang="en-AU" altLang="en-IT" sz="1100" baseline="-25000">
                <a:solidFill>
                  <a:srgbClr val="800000"/>
                </a:solidFill>
                <a:latin typeface="Courier New" panose="02070309020205020404" pitchFamily="49" charset="0"/>
              </a:rPr>
              <a:t>3</a:t>
            </a:r>
            <a:r>
              <a:rPr lang="en-AU" altLang="en-IT" sz="1100">
                <a:solidFill>
                  <a:srgbClr val="800000"/>
                </a:solidFill>
                <a:latin typeface="Courier New" panose="02070309020205020404" pitchFamily="49" charset="0"/>
              </a:rPr>
              <a:t>={}</a:t>
            </a:r>
            <a:endParaRPr lang="en-AU" altLang="en-IT" sz="1100">
              <a:latin typeface="Courier New" panose="02070309020205020404" pitchFamily="49" charset="0"/>
            </a:endParaRPr>
          </a:p>
          <a:p>
            <a:pPr>
              <a:spcBef>
                <a:spcPct val="0"/>
              </a:spcBef>
            </a:pPr>
            <a:endParaRPr lang="en-AU" altLang="en-IT" sz="1100">
              <a:solidFill>
                <a:srgbClr val="800000"/>
              </a:solidFill>
              <a:latin typeface="Courier New" panose="02070309020205020404" pitchFamily="49" charset="0"/>
            </a:endParaRPr>
          </a:p>
          <a:p>
            <a:pPr>
              <a:spcBef>
                <a:spcPct val="0"/>
              </a:spcBef>
            </a:pPr>
            <a:r>
              <a:rPr lang="en-AU" altLang="en-IT" sz="1100">
                <a:latin typeface="Courier New" panose="02070309020205020404" pitchFamily="49" charset="0"/>
              </a:rPr>
              <a:t>For </a:t>
            </a:r>
            <a:r>
              <a:rPr lang="en-AU" altLang="en-IT" sz="1100" i="1">
                <a:latin typeface="Courier New" panose="02070309020205020404" pitchFamily="49" charset="0"/>
              </a:rPr>
              <a:t>t</a:t>
            </a:r>
            <a:r>
              <a:rPr lang="en-AU" altLang="en-IT" sz="1100">
                <a:latin typeface="Courier New" panose="02070309020205020404" pitchFamily="49" charset="0"/>
              </a:rPr>
              <a:t>=2; </a:t>
            </a:r>
            <a:r>
              <a:rPr lang="en-AU" altLang="en-IT" sz="1100" i="1">
                <a:latin typeface="Courier New" panose="02070309020205020404" pitchFamily="49" charset="0"/>
              </a:rPr>
              <a:t>t</a:t>
            </a:r>
            <a:r>
              <a:rPr lang="en-AU" altLang="en-IT" sz="1100">
                <a:latin typeface="Courier New" panose="02070309020205020404" pitchFamily="49" charset="0"/>
              </a:rPr>
              <a:t>.TID=200; </a:t>
            </a:r>
            <a:r>
              <a:rPr lang="en-AU" altLang="en-IT" sz="1100" i="1">
                <a:latin typeface="Courier New" panose="02070309020205020404" pitchFamily="49" charset="0"/>
              </a:rPr>
              <a:t>t</a:t>
            </a:r>
            <a:r>
              <a:rPr lang="en-AU" altLang="en-IT" sz="1100">
                <a:latin typeface="Courier New" panose="02070309020205020404" pitchFamily="49" charset="0"/>
              </a:rPr>
              <a:t>.set-of-itemsets={{2,3}, {2,5}, {3,5}}</a:t>
            </a:r>
          </a:p>
          <a:p>
            <a:pPr>
              <a:spcBef>
                <a:spcPct val="0"/>
              </a:spcBef>
            </a:pPr>
            <a:r>
              <a:rPr lang="en-AU" altLang="en-IT" sz="1100" i="1">
                <a:latin typeface="Courier New" panose="02070309020205020404" pitchFamily="49" charset="0"/>
              </a:rPr>
              <a:t>C</a:t>
            </a:r>
            <a:r>
              <a:rPr lang="en-AU" altLang="en-IT" sz="1100">
                <a:latin typeface="Courier New" panose="02070309020205020404" pitchFamily="49" charset="0"/>
              </a:rPr>
              <a:t>’</a:t>
            </a:r>
            <a:r>
              <a:rPr lang="en-AU" altLang="en-IT" sz="1100" baseline="-25000">
                <a:latin typeface="Courier New" panose="02070309020205020404" pitchFamily="49" charset="0"/>
              </a:rPr>
              <a:t>200</a:t>
            </a:r>
            <a:r>
              <a:rPr lang="en-AU" altLang="en-IT" sz="1100">
                <a:latin typeface="Courier New" panose="02070309020205020404" pitchFamily="49" charset="0"/>
              </a:rPr>
              <a:t>={{2,3,5}}; {2,3,5}.count=1; </a:t>
            </a:r>
            <a:r>
              <a:rPr lang="en-AU" altLang="en-IT" sz="1100" i="1" u="sng">
                <a:solidFill>
                  <a:srgbClr val="800000"/>
                </a:solidFill>
                <a:latin typeface="Courier New" panose="02070309020205020404" pitchFamily="49" charset="0"/>
              </a:rPr>
              <a:t>C</a:t>
            </a:r>
            <a:r>
              <a:rPr lang="en-AU" altLang="en-IT" sz="1100" baseline="-25000">
                <a:solidFill>
                  <a:srgbClr val="800000"/>
                </a:solidFill>
                <a:latin typeface="Courier New" panose="02070309020205020404" pitchFamily="49" charset="0"/>
              </a:rPr>
              <a:t>2</a:t>
            </a:r>
            <a:r>
              <a:rPr lang="en-AU" altLang="en-IT" sz="1100">
                <a:solidFill>
                  <a:srgbClr val="800000"/>
                </a:solidFill>
                <a:latin typeface="Courier New" panose="02070309020205020404" pitchFamily="49" charset="0"/>
              </a:rPr>
              <a:t>={{200, {{2,3,5}}}</a:t>
            </a:r>
            <a:r>
              <a:rPr lang="en-AU" altLang="en-IT" sz="1100">
                <a:latin typeface="Courier New" panose="02070309020205020404" pitchFamily="49" charset="0"/>
              </a:rPr>
              <a:t> </a:t>
            </a:r>
          </a:p>
          <a:p>
            <a:pPr>
              <a:spcBef>
                <a:spcPct val="0"/>
              </a:spcBef>
            </a:pPr>
            <a:endParaRPr lang="en-AU" altLang="en-IT" sz="1100">
              <a:latin typeface="Courier New" panose="02070309020205020404" pitchFamily="49" charset="0"/>
            </a:endParaRPr>
          </a:p>
          <a:p>
            <a:pPr>
              <a:spcBef>
                <a:spcPct val="0"/>
              </a:spcBef>
            </a:pPr>
            <a:r>
              <a:rPr lang="en-AU" altLang="en-IT" sz="1100">
                <a:latin typeface="Courier New" panose="02070309020205020404" pitchFamily="49" charset="0"/>
              </a:rPr>
              <a:t>For </a:t>
            </a:r>
            <a:r>
              <a:rPr lang="en-AU" altLang="en-IT" sz="1100" i="1">
                <a:latin typeface="Courier New" panose="02070309020205020404" pitchFamily="49" charset="0"/>
              </a:rPr>
              <a:t>t</a:t>
            </a:r>
            <a:r>
              <a:rPr lang="en-AU" altLang="en-IT" sz="1100">
                <a:latin typeface="Courier New" panose="02070309020205020404" pitchFamily="49" charset="0"/>
              </a:rPr>
              <a:t>=3; </a:t>
            </a:r>
            <a:r>
              <a:rPr lang="en-AU" altLang="en-IT" sz="1100" i="1">
                <a:latin typeface="Courier New" panose="02070309020205020404" pitchFamily="49" charset="0"/>
              </a:rPr>
              <a:t>t</a:t>
            </a:r>
            <a:r>
              <a:rPr lang="en-AU" altLang="en-IT" sz="1100">
                <a:latin typeface="Courier New" panose="02070309020205020404" pitchFamily="49" charset="0"/>
              </a:rPr>
              <a:t>.TID=300; </a:t>
            </a:r>
          </a:p>
          <a:p>
            <a:pPr>
              <a:spcBef>
                <a:spcPct val="0"/>
              </a:spcBef>
            </a:pPr>
            <a:r>
              <a:rPr lang="en-AU" altLang="en-IT" sz="1100">
                <a:latin typeface="Courier New" panose="02070309020205020404" pitchFamily="49" charset="0"/>
              </a:rPr>
              <a:t>       </a:t>
            </a:r>
            <a:r>
              <a:rPr lang="en-AU" altLang="en-IT" sz="1100" i="1">
                <a:latin typeface="Courier New" panose="02070309020205020404" pitchFamily="49" charset="0"/>
              </a:rPr>
              <a:t>t</a:t>
            </a:r>
            <a:r>
              <a:rPr lang="en-AU" altLang="en-IT" sz="1100">
                <a:latin typeface="Courier New" panose="02070309020205020404" pitchFamily="49" charset="0"/>
              </a:rPr>
              <a:t>.set-of-itemsets={{1,2}, {1,3}, {1,5}, {2,3}, {2,5}, {3,5}}</a:t>
            </a:r>
          </a:p>
          <a:p>
            <a:pPr>
              <a:spcBef>
                <a:spcPct val="0"/>
              </a:spcBef>
            </a:pPr>
            <a:r>
              <a:rPr lang="en-AU" altLang="en-IT" sz="1100" i="1">
                <a:latin typeface="Courier New" panose="02070309020205020404" pitchFamily="49" charset="0"/>
              </a:rPr>
              <a:t>C</a:t>
            </a:r>
            <a:r>
              <a:rPr lang="en-AU" altLang="en-IT" sz="1100">
                <a:latin typeface="Courier New" panose="02070309020205020404" pitchFamily="49" charset="0"/>
              </a:rPr>
              <a:t>’</a:t>
            </a:r>
            <a:r>
              <a:rPr lang="en-AU" altLang="en-IT" sz="1100" baseline="-25000">
                <a:latin typeface="Courier New" panose="02070309020205020404" pitchFamily="49" charset="0"/>
              </a:rPr>
              <a:t>300</a:t>
            </a:r>
            <a:r>
              <a:rPr lang="en-AU" altLang="en-IT" sz="1100">
                <a:latin typeface="Courier New" panose="02070309020205020404" pitchFamily="49" charset="0"/>
              </a:rPr>
              <a:t>={{2,3,5}}; {2,3,5}.count=2; </a:t>
            </a:r>
          </a:p>
          <a:p>
            <a:pPr>
              <a:spcBef>
                <a:spcPct val="0"/>
              </a:spcBef>
            </a:pPr>
            <a:r>
              <a:rPr lang="en-AU" altLang="en-IT" sz="1100">
                <a:latin typeface="Courier New" panose="02070309020205020404" pitchFamily="49" charset="0"/>
              </a:rPr>
              <a:t>       </a:t>
            </a:r>
            <a:r>
              <a:rPr lang="en-AU" altLang="en-IT" sz="1100" i="1" u="sng">
                <a:solidFill>
                  <a:srgbClr val="800000"/>
                </a:solidFill>
                <a:latin typeface="Courier New" panose="02070309020205020404" pitchFamily="49" charset="0"/>
              </a:rPr>
              <a:t>C</a:t>
            </a:r>
            <a:r>
              <a:rPr lang="en-AU" altLang="en-IT" sz="1100" baseline="-25000">
                <a:solidFill>
                  <a:srgbClr val="800000"/>
                </a:solidFill>
                <a:latin typeface="Courier New" panose="02070309020205020404" pitchFamily="49" charset="0"/>
              </a:rPr>
              <a:t>2</a:t>
            </a:r>
            <a:r>
              <a:rPr lang="en-AU" altLang="en-IT" sz="1100">
                <a:solidFill>
                  <a:srgbClr val="800000"/>
                </a:solidFill>
                <a:latin typeface="Courier New" panose="02070309020205020404" pitchFamily="49" charset="0"/>
              </a:rPr>
              <a:t>={{200, {{2,3,5}}, {300, {{2,3,5}}}}</a:t>
            </a:r>
          </a:p>
          <a:p>
            <a:pPr>
              <a:spcBef>
                <a:spcPct val="0"/>
              </a:spcBef>
            </a:pPr>
            <a:endParaRPr lang="en-AU" altLang="en-IT" sz="1100">
              <a:latin typeface="Courier New" panose="02070309020205020404" pitchFamily="49" charset="0"/>
            </a:endParaRPr>
          </a:p>
          <a:p>
            <a:pPr>
              <a:spcBef>
                <a:spcPct val="0"/>
              </a:spcBef>
            </a:pPr>
            <a:r>
              <a:rPr lang="en-AU" altLang="en-IT" sz="1100">
                <a:latin typeface="Courier New" panose="02070309020205020404" pitchFamily="49" charset="0"/>
              </a:rPr>
              <a:t>For </a:t>
            </a:r>
            <a:r>
              <a:rPr lang="en-AU" altLang="en-IT" sz="1100" i="1">
                <a:latin typeface="Courier New" panose="02070309020205020404" pitchFamily="49" charset="0"/>
              </a:rPr>
              <a:t>t</a:t>
            </a:r>
            <a:r>
              <a:rPr lang="en-AU" altLang="en-IT" sz="1100">
                <a:latin typeface="Courier New" panose="02070309020205020404" pitchFamily="49" charset="0"/>
              </a:rPr>
              <a:t>=4; </a:t>
            </a:r>
            <a:r>
              <a:rPr lang="en-AU" altLang="en-IT" sz="1100" i="1">
                <a:latin typeface="Courier New" panose="02070309020205020404" pitchFamily="49" charset="0"/>
              </a:rPr>
              <a:t>t</a:t>
            </a:r>
            <a:r>
              <a:rPr lang="en-AU" altLang="en-IT" sz="1100">
                <a:latin typeface="Courier New" panose="02070309020205020404" pitchFamily="49" charset="0"/>
              </a:rPr>
              <a:t>.TID=400; </a:t>
            </a:r>
            <a:r>
              <a:rPr lang="en-AU" altLang="en-IT" sz="1100" i="1">
                <a:latin typeface="Courier New" panose="02070309020205020404" pitchFamily="49" charset="0"/>
              </a:rPr>
              <a:t>t</a:t>
            </a:r>
            <a:r>
              <a:rPr lang="en-AU" altLang="en-IT" sz="1100">
                <a:latin typeface="Courier New" panose="02070309020205020404" pitchFamily="49" charset="0"/>
              </a:rPr>
              <a:t>.set-of-itemsets={{2,5}}</a:t>
            </a:r>
          </a:p>
          <a:p>
            <a:pPr>
              <a:spcBef>
                <a:spcPct val="0"/>
              </a:spcBef>
            </a:pPr>
            <a:r>
              <a:rPr lang="en-AU" altLang="en-IT" sz="1100" i="1">
                <a:latin typeface="Courier New" panose="02070309020205020404" pitchFamily="49" charset="0"/>
              </a:rPr>
              <a:t>C</a:t>
            </a:r>
            <a:r>
              <a:rPr lang="en-AU" altLang="en-IT" sz="1100">
                <a:latin typeface="Courier New" panose="02070309020205020404" pitchFamily="49" charset="0"/>
              </a:rPr>
              <a:t>’</a:t>
            </a:r>
            <a:r>
              <a:rPr lang="en-AU" altLang="en-IT" sz="1100" baseline="-25000">
                <a:latin typeface="Courier New" panose="02070309020205020404" pitchFamily="49" charset="0"/>
              </a:rPr>
              <a:t>400</a:t>
            </a:r>
            <a:r>
              <a:rPr lang="en-AU" altLang="en-IT" sz="1100">
                <a:latin typeface="Courier New" panose="02070309020205020404" pitchFamily="49" charset="0"/>
              </a:rPr>
              <a:t>={}; </a:t>
            </a:r>
            <a:r>
              <a:rPr lang="en-AU" altLang="en-IT" sz="1100" i="1" u="sng">
                <a:solidFill>
                  <a:srgbClr val="800000"/>
                </a:solidFill>
                <a:latin typeface="Courier New" panose="02070309020205020404" pitchFamily="49" charset="0"/>
              </a:rPr>
              <a:t>C</a:t>
            </a:r>
            <a:r>
              <a:rPr lang="en-AU" altLang="en-IT" sz="1100" baseline="-25000">
                <a:solidFill>
                  <a:srgbClr val="800000"/>
                </a:solidFill>
                <a:latin typeface="Courier New" panose="02070309020205020404" pitchFamily="49" charset="0"/>
              </a:rPr>
              <a:t>2</a:t>
            </a:r>
            <a:r>
              <a:rPr lang="en-AU" altLang="en-IT" sz="1100">
                <a:solidFill>
                  <a:srgbClr val="800000"/>
                </a:solidFill>
                <a:latin typeface="Courier New" panose="02070309020205020404" pitchFamily="49" charset="0"/>
              </a:rPr>
              <a:t>={{200, {{2,3,5}}, {300, {{2,3,5}}}}</a:t>
            </a:r>
          </a:p>
          <a:p>
            <a:pPr>
              <a:spcBef>
                <a:spcPct val="0"/>
              </a:spcBef>
            </a:pPr>
            <a:endParaRPr lang="en-AU" altLang="en-IT" sz="1100">
              <a:solidFill>
                <a:srgbClr val="800000"/>
              </a:solidFill>
              <a:latin typeface="Courier New" panose="02070309020205020404" pitchFamily="49" charset="0"/>
            </a:endParaRPr>
          </a:p>
          <a:p>
            <a:pPr>
              <a:spcBef>
                <a:spcPct val="0"/>
              </a:spcBef>
            </a:pPr>
            <a:r>
              <a:rPr lang="en-AU" altLang="en-IT" sz="1200" b="1" i="1">
                <a:latin typeface="Courier New" panose="02070309020205020404" pitchFamily="49" charset="0"/>
              </a:rPr>
              <a:t>L</a:t>
            </a:r>
            <a:r>
              <a:rPr lang="en-AU" altLang="en-IT" sz="1200" b="1" baseline="-25000">
                <a:latin typeface="Courier New" panose="02070309020205020404" pitchFamily="49" charset="0"/>
              </a:rPr>
              <a:t>3</a:t>
            </a:r>
            <a:r>
              <a:rPr lang="en-AU" altLang="en-IT" sz="1200" b="1">
                <a:latin typeface="Courier New" panose="02070309020205020404" pitchFamily="49" charset="0"/>
              </a:rPr>
              <a:t>={{2,3,5}}</a:t>
            </a:r>
            <a:endParaRPr lang="en-AU" altLang="en-IT" sz="1100">
              <a:latin typeface="Courier New" panose="02070309020205020404" pitchFamily="49" charset="0"/>
            </a:endParaRPr>
          </a:p>
          <a:p>
            <a:pPr>
              <a:spcBef>
                <a:spcPct val="0"/>
              </a:spcBef>
            </a:pPr>
            <a:endParaRPr lang="en-AU" altLang="en-IT" sz="1100">
              <a:solidFill>
                <a:srgbClr val="800000"/>
              </a:solidFill>
              <a:latin typeface="Courier New" panose="02070309020205020404" pitchFamily="49" charset="0"/>
            </a:endParaRPr>
          </a:p>
          <a:p>
            <a:pPr>
              <a:spcBef>
                <a:spcPct val="0"/>
              </a:spcBef>
            </a:pPr>
            <a:r>
              <a:rPr lang="en-AU" altLang="en-IT" sz="1100" i="1">
                <a:solidFill>
                  <a:srgbClr val="800000"/>
                </a:solidFill>
                <a:latin typeface="Courier New" panose="02070309020205020404" pitchFamily="49" charset="0"/>
              </a:rPr>
              <a:t>k</a:t>
            </a:r>
            <a:r>
              <a:rPr lang="en-AU" altLang="en-IT" sz="1100">
                <a:solidFill>
                  <a:srgbClr val="800000"/>
                </a:solidFill>
                <a:latin typeface="Courier New" panose="02070309020205020404" pitchFamily="49" charset="0"/>
              </a:rPr>
              <a:t>=4, </a:t>
            </a:r>
            <a:r>
              <a:rPr lang="en-AU" altLang="en-IT" sz="1100" i="1">
                <a:solidFill>
                  <a:srgbClr val="800000"/>
                </a:solidFill>
                <a:latin typeface="Courier New" panose="02070309020205020404" pitchFamily="49" charset="0"/>
              </a:rPr>
              <a:t>C</a:t>
            </a:r>
            <a:r>
              <a:rPr lang="en-AU" altLang="en-IT" sz="1100" baseline="-25000">
                <a:solidFill>
                  <a:srgbClr val="800000"/>
                </a:solidFill>
                <a:latin typeface="Courier New" panose="02070309020205020404" pitchFamily="49" charset="0"/>
              </a:rPr>
              <a:t>4</a:t>
            </a:r>
            <a:r>
              <a:rPr lang="en-AU" altLang="en-IT" sz="1100">
                <a:solidFill>
                  <a:srgbClr val="800000"/>
                </a:solidFill>
                <a:latin typeface="Courier New" panose="02070309020205020404" pitchFamily="49" charset="0"/>
              </a:rPr>
              <a:t>=</a:t>
            </a:r>
            <a:r>
              <a:rPr lang="en-AU" altLang="en-IT" sz="1100">
                <a:solidFill>
                  <a:srgbClr val="800000"/>
                </a:solidFill>
                <a:latin typeface="Courier New" panose="02070309020205020404" pitchFamily="49" charset="0"/>
                <a:sym typeface="Symbol" pitchFamily="2" charset="2"/>
              </a:rPr>
              <a:t></a:t>
            </a:r>
            <a:r>
              <a:rPr lang="en-AU" altLang="en-IT" sz="1100">
                <a:solidFill>
                  <a:srgbClr val="800000"/>
                </a:solidFill>
                <a:latin typeface="Courier New" panose="02070309020205020404" pitchFamily="49" charset="0"/>
              </a:rPr>
              <a:t>, exit the loop</a:t>
            </a:r>
          </a:p>
          <a:p>
            <a:pPr>
              <a:spcBef>
                <a:spcPct val="0"/>
              </a:spcBef>
            </a:pPr>
            <a:endParaRPr lang="en-AU" altLang="en-IT" sz="1100">
              <a:solidFill>
                <a:srgbClr val="800000"/>
              </a:solidFill>
              <a:latin typeface="Courier New" panose="02070309020205020404" pitchFamily="49" charset="0"/>
            </a:endParaRPr>
          </a:p>
          <a:p>
            <a:pPr>
              <a:spcBef>
                <a:spcPct val="0"/>
              </a:spcBef>
            </a:pPr>
            <a:r>
              <a:rPr lang="en-AU" altLang="en-IT" sz="1100">
                <a:solidFill>
                  <a:srgbClr val="800000"/>
                </a:solidFill>
                <a:latin typeface="Courier New" panose="02070309020205020404" pitchFamily="49" charset="0"/>
              </a:rPr>
              <a:t>Return </a:t>
            </a:r>
            <a:r>
              <a:rPr lang="en-AU" altLang="en-IT" sz="1200" b="1">
                <a:latin typeface="Courier New" panose="02070309020205020404" pitchFamily="49" charset="0"/>
              </a:rPr>
              <a:t>{{1,3}, {2,3}, {2,5}, {3,5}, {2,3,5}}</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a:extLst>
              <a:ext uri="{FF2B5EF4-FFF2-40B4-BE49-F238E27FC236}">
                <a16:creationId xmlns:a16="http://schemas.microsoft.com/office/drawing/2014/main" id="{43D92A21-BE5D-DA75-3DDD-D5DB3EDFFEE0}"/>
              </a:ext>
            </a:extLst>
          </p:cNvPr>
          <p:cNvSpPr>
            <a:spLocks noGrp="1" noChangeArrowheads="1"/>
          </p:cNvSpPr>
          <p:nvPr>
            <p:ph type="ftr" sz="quarter" idx="4"/>
          </p:nvPr>
        </p:nvSpPr>
        <p:spPr>
          <a:ln/>
        </p:spPr>
        <p:txBody>
          <a:bodyPr/>
          <a:lstStyle/>
          <a:p>
            <a:r>
              <a:rPr lang="en-AU" altLang="en-IT"/>
              <a:t>Association Rules</a:t>
            </a:r>
          </a:p>
        </p:txBody>
      </p:sp>
      <p:sp>
        <p:nvSpPr>
          <p:cNvPr id="4" name="Rectangle 7">
            <a:extLst>
              <a:ext uri="{FF2B5EF4-FFF2-40B4-BE49-F238E27FC236}">
                <a16:creationId xmlns:a16="http://schemas.microsoft.com/office/drawing/2014/main" id="{7A4C6ACA-5FAB-BBEF-1AF8-462029AA7660}"/>
              </a:ext>
            </a:extLst>
          </p:cNvPr>
          <p:cNvSpPr>
            <a:spLocks noGrp="1" noChangeArrowheads="1"/>
          </p:cNvSpPr>
          <p:nvPr>
            <p:ph type="sldNum" sz="quarter" idx="5"/>
          </p:nvPr>
        </p:nvSpPr>
        <p:spPr>
          <a:ln/>
        </p:spPr>
        <p:txBody>
          <a:bodyPr/>
          <a:lstStyle/>
          <a:p>
            <a:fld id="{0B3471C0-DB28-8640-B7DA-5A8F26E2AB1B}" type="slidenum">
              <a:rPr lang="en-AU" altLang="en-IT"/>
              <a:pPr/>
              <a:t>42</a:t>
            </a:fld>
            <a:endParaRPr lang="en-AU" altLang="en-IT"/>
          </a:p>
        </p:txBody>
      </p:sp>
      <p:sp>
        <p:nvSpPr>
          <p:cNvPr id="49154" name="Rectangle 2">
            <a:extLst>
              <a:ext uri="{FF2B5EF4-FFF2-40B4-BE49-F238E27FC236}">
                <a16:creationId xmlns:a16="http://schemas.microsoft.com/office/drawing/2014/main" id="{BCBC5743-4B5F-E526-42A7-055D5F569D2D}"/>
              </a:ext>
            </a:extLst>
          </p:cNvPr>
          <p:cNvSpPr>
            <a:spLocks noGrp="1" noRot="1" noChangeAspect="1" noChangeArrowheads="1" noTextEdit="1"/>
          </p:cNvSpPr>
          <p:nvPr>
            <p:ph type="sldImg"/>
          </p:nvPr>
        </p:nvSpPr>
        <p:spPr>
          <a:ln/>
        </p:spPr>
      </p:sp>
      <p:sp>
        <p:nvSpPr>
          <p:cNvPr id="49155" name="Rectangle 3">
            <a:extLst>
              <a:ext uri="{FF2B5EF4-FFF2-40B4-BE49-F238E27FC236}">
                <a16:creationId xmlns:a16="http://schemas.microsoft.com/office/drawing/2014/main" id="{D6819414-1F4E-C7EF-46E1-86EB4D988A2D}"/>
              </a:ext>
            </a:extLst>
          </p:cNvPr>
          <p:cNvSpPr>
            <a:spLocks noGrp="1" noChangeArrowheads="1"/>
          </p:cNvSpPr>
          <p:nvPr>
            <p:ph type="body" idx="1"/>
          </p:nvPr>
        </p:nvSpPr>
        <p:spPr/>
        <p:txBody>
          <a:bodyPr/>
          <a:lstStyle/>
          <a:p>
            <a:r>
              <a:rPr lang="en-AU" altLang="en-IT"/>
              <a:t>Apriori and AprioriTid algorithms are much better than the AIS algorithm.</a:t>
            </a:r>
          </a:p>
          <a:p>
            <a:r>
              <a:rPr lang="en-AU" altLang="en-IT"/>
              <a:t>AprioriTid algorithm replaces a pass over the original dataset by a pass over the set </a:t>
            </a:r>
            <a:r>
              <a:rPr lang="en-AU" altLang="en-IT" i="1" u="sng">
                <a:solidFill>
                  <a:srgbClr val="000099"/>
                </a:solidFill>
              </a:rPr>
              <a:t>C</a:t>
            </a:r>
            <a:r>
              <a:rPr lang="en-AU" altLang="en-IT" baseline="-25000">
                <a:solidFill>
                  <a:srgbClr val="000099"/>
                </a:solidFill>
              </a:rPr>
              <a:t>k</a:t>
            </a:r>
            <a:r>
              <a:rPr lang="en-AU" altLang="en-IT"/>
              <a:t>.</a:t>
            </a:r>
          </a:p>
          <a:p>
            <a:r>
              <a:rPr lang="en-AU" altLang="en-IT"/>
              <a:t>AprioriTid is better that Apriori if </a:t>
            </a:r>
            <a:r>
              <a:rPr lang="en-AU" altLang="en-IT" i="1" u="sng">
                <a:solidFill>
                  <a:srgbClr val="000099"/>
                </a:solidFill>
              </a:rPr>
              <a:t>C</a:t>
            </a:r>
            <a:r>
              <a:rPr lang="en-AU" altLang="en-IT" baseline="-25000">
                <a:solidFill>
                  <a:srgbClr val="000099"/>
                </a:solidFill>
              </a:rPr>
              <a:t>k</a:t>
            </a:r>
            <a:r>
              <a:rPr lang="en-AU" altLang="en-IT"/>
              <a:t> is small enough to fit into the memory. This takes place in the later passes.</a:t>
            </a:r>
          </a:p>
          <a:p>
            <a:r>
              <a:rPr lang="en-AU" altLang="en-IT"/>
              <a:t>Otherwise, Apriori is better then AprioriTid.</a:t>
            </a:r>
          </a:p>
          <a:p>
            <a:endParaRPr lang="en-AU" altLang="en-IT"/>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a:extLst>
              <a:ext uri="{FF2B5EF4-FFF2-40B4-BE49-F238E27FC236}">
                <a16:creationId xmlns:a16="http://schemas.microsoft.com/office/drawing/2014/main" id="{F311D70B-2FDC-E483-E650-6A2FF729DBA1}"/>
              </a:ext>
            </a:extLst>
          </p:cNvPr>
          <p:cNvSpPr>
            <a:spLocks noGrp="1" noChangeArrowheads="1"/>
          </p:cNvSpPr>
          <p:nvPr>
            <p:ph type="ftr" sz="quarter" idx="4"/>
          </p:nvPr>
        </p:nvSpPr>
        <p:spPr>
          <a:ln/>
        </p:spPr>
        <p:txBody>
          <a:bodyPr/>
          <a:lstStyle/>
          <a:p>
            <a:r>
              <a:rPr lang="en-AU" altLang="en-IT"/>
              <a:t>Association Rules</a:t>
            </a:r>
          </a:p>
        </p:txBody>
      </p:sp>
      <p:sp>
        <p:nvSpPr>
          <p:cNvPr id="4" name="Rectangle 7">
            <a:extLst>
              <a:ext uri="{FF2B5EF4-FFF2-40B4-BE49-F238E27FC236}">
                <a16:creationId xmlns:a16="http://schemas.microsoft.com/office/drawing/2014/main" id="{12DF6CE2-8BDE-CD4A-76A5-DECE9B7D9F6E}"/>
              </a:ext>
            </a:extLst>
          </p:cNvPr>
          <p:cNvSpPr>
            <a:spLocks noGrp="1" noChangeArrowheads="1"/>
          </p:cNvSpPr>
          <p:nvPr>
            <p:ph type="sldNum" sz="quarter" idx="5"/>
          </p:nvPr>
        </p:nvSpPr>
        <p:spPr>
          <a:ln/>
        </p:spPr>
        <p:txBody>
          <a:bodyPr/>
          <a:lstStyle/>
          <a:p>
            <a:fld id="{84E363A0-A0B5-3142-9574-BAAE91A95CB3}" type="slidenum">
              <a:rPr lang="en-AU" altLang="en-IT"/>
              <a:pPr/>
              <a:t>43</a:t>
            </a:fld>
            <a:endParaRPr lang="en-AU" altLang="en-IT"/>
          </a:p>
        </p:txBody>
      </p:sp>
      <p:sp>
        <p:nvSpPr>
          <p:cNvPr id="46082" name="Rectangle 2">
            <a:extLst>
              <a:ext uri="{FF2B5EF4-FFF2-40B4-BE49-F238E27FC236}">
                <a16:creationId xmlns:a16="http://schemas.microsoft.com/office/drawing/2014/main" id="{916A0716-A0DE-17EC-305E-F55D2AAB5536}"/>
              </a:ext>
            </a:extLst>
          </p:cNvPr>
          <p:cNvSpPr>
            <a:spLocks noGrp="1" noRot="1" noChangeAspect="1" noChangeArrowheads="1" noTextEdit="1"/>
          </p:cNvSpPr>
          <p:nvPr>
            <p:ph type="sldImg"/>
          </p:nvPr>
        </p:nvSpPr>
        <p:spPr>
          <a:ln/>
        </p:spPr>
      </p:sp>
      <p:sp>
        <p:nvSpPr>
          <p:cNvPr id="46083" name="Rectangle 3">
            <a:extLst>
              <a:ext uri="{FF2B5EF4-FFF2-40B4-BE49-F238E27FC236}">
                <a16:creationId xmlns:a16="http://schemas.microsoft.com/office/drawing/2014/main" id="{A679A43C-21AB-4632-0620-199209063114}"/>
              </a:ext>
            </a:extLst>
          </p:cNvPr>
          <p:cNvSpPr>
            <a:spLocks noGrp="1" noChangeArrowheads="1"/>
          </p:cNvSpPr>
          <p:nvPr>
            <p:ph type="body" idx="1"/>
          </p:nvPr>
        </p:nvSpPr>
        <p:spPr/>
        <p:txBody>
          <a:bodyPr/>
          <a:lstStyle/>
          <a:p>
            <a:r>
              <a:rPr lang="en-AU" altLang="en-IT"/>
              <a:t>In the earlier passes, Apriori does better than AprioriTid.</a:t>
            </a:r>
          </a:p>
          <a:p>
            <a:r>
              <a:rPr lang="en-AU" altLang="en-IT"/>
              <a:t>AprioriTid beats Apriori in later passes.</a:t>
            </a:r>
          </a:p>
          <a:p>
            <a:endParaRPr lang="en-AU" altLang="en-IT"/>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a:extLst>
              <a:ext uri="{FF2B5EF4-FFF2-40B4-BE49-F238E27FC236}">
                <a16:creationId xmlns:a16="http://schemas.microsoft.com/office/drawing/2014/main" id="{492A6B3B-1F4E-EF1B-0AB5-651875A3A2BC}"/>
              </a:ext>
            </a:extLst>
          </p:cNvPr>
          <p:cNvSpPr>
            <a:spLocks noGrp="1" noChangeArrowheads="1"/>
          </p:cNvSpPr>
          <p:nvPr>
            <p:ph type="ftr" sz="quarter" idx="4"/>
          </p:nvPr>
        </p:nvSpPr>
        <p:spPr>
          <a:ln/>
        </p:spPr>
        <p:txBody>
          <a:bodyPr/>
          <a:lstStyle/>
          <a:p>
            <a:r>
              <a:rPr lang="en-AU" altLang="en-IT"/>
              <a:t>Association Rules</a:t>
            </a:r>
          </a:p>
        </p:txBody>
      </p:sp>
      <p:sp>
        <p:nvSpPr>
          <p:cNvPr id="4" name="Rectangle 7">
            <a:extLst>
              <a:ext uri="{FF2B5EF4-FFF2-40B4-BE49-F238E27FC236}">
                <a16:creationId xmlns:a16="http://schemas.microsoft.com/office/drawing/2014/main" id="{3946AE08-DA68-4AC8-1C7A-11D778B775BF}"/>
              </a:ext>
            </a:extLst>
          </p:cNvPr>
          <p:cNvSpPr>
            <a:spLocks noGrp="1" noChangeArrowheads="1"/>
          </p:cNvSpPr>
          <p:nvPr>
            <p:ph type="sldNum" sz="quarter" idx="5"/>
          </p:nvPr>
        </p:nvSpPr>
        <p:spPr>
          <a:ln/>
        </p:spPr>
        <p:txBody>
          <a:bodyPr/>
          <a:lstStyle/>
          <a:p>
            <a:fld id="{2DC6574C-8FD9-DA42-A584-567983631B3A}" type="slidenum">
              <a:rPr lang="en-AU" altLang="en-IT"/>
              <a:pPr/>
              <a:t>44</a:t>
            </a:fld>
            <a:endParaRPr lang="en-AU" altLang="en-IT"/>
          </a:p>
        </p:txBody>
      </p:sp>
      <p:sp>
        <p:nvSpPr>
          <p:cNvPr id="48130" name="Rectangle 1026">
            <a:extLst>
              <a:ext uri="{FF2B5EF4-FFF2-40B4-BE49-F238E27FC236}">
                <a16:creationId xmlns:a16="http://schemas.microsoft.com/office/drawing/2014/main" id="{E582D8F2-76A3-331D-7BA8-44625B821544}"/>
              </a:ext>
            </a:extLst>
          </p:cNvPr>
          <p:cNvSpPr>
            <a:spLocks noGrp="1" noRot="1" noChangeAspect="1" noChangeArrowheads="1" noTextEdit="1"/>
          </p:cNvSpPr>
          <p:nvPr>
            <p:ph type="sldImg"/>
          </p:nvPr>
        </p:nvSpPr>
        <p:spPr>
          <a:ln/>
        </p:spPr>
      </p:sp>
      <p:sp>
        <p:nvSpPr>
          <p:cNvPr id="48131" name="Rectangle 1027">
            <a:extLst>
              <a:ext uri="{FF2B5EF4-FFF2-40B4-BE49-F238E27FC236}">
                <a16:creationId xmlns:a16="http://schemas.microsoft.com/office/drawing/2014/main" id="{566FF23F-DAA1-6EB8-408C-5C9C283521F7}"/>
              </a:ext>
            </a:extLst>
          </p:cNvPr>
          <p:cNvSpPr>
            <a:spLocks noGrp="1" noChangeArrowheads="1"/>
          </p:cNvSpPr>
          <p:nvPr>
            <p:ph type="body" idx="1"/>
          </p:nvPr>
        </p:nvSpPr>
        <p:spPr/>
        <p:txBody>
          <a:bodyPr/>
          <a:lstStyle/>
          <a:p>
            <a:endParaRPr lang="en-IT" altLang="en-IT"/>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 means that if a set S is downward closed, and an element x is a predecessor (or smaller than) an element in S, then x must also be in S. </a:t>
            </a:r>
            <a:endParaRPr lang="en-IT" dirty="0"/>
          </a:p>
        </p:txBody>
      </p:sp>
      <p:sp>
        <p:nvSpPr>
          <p:cNvPr id="4" name="Slide Number Placeholder 3"/>
          <p:cNvSpPr>
            <a:spLocks noGrp="1"/>
          </p:cNvSpPr>
          <p:nvPr>
            <p:ph type="sldNum" sz="quarter" idx="5"/>
          </p:nvPr>
        </p:nvSpPr>
        <p:spPr/>
        <p:txBody>
          <a:bodyPr/>
          <a:lstStyle/>
          <a:p>
            <a:fld id="{AFEBEBDF-990E-4D46-958B-FEB7802135A7}" type="slidenum">
              <a:rPr lang="en-IT" smtClean="0"/>
              <a:t>50</a:t>
            </a:fld>
            <a:endParaRPr lang="en-IT"/>
          </a:p>
        </p:txBody>
      </p:sp>
    </p:spTree>
    <p:extLst>
      <p:ext uri="{BB962C8B-B14F-4D97-AF65-F5344CB8AC3E}">
        <p14:creationId xmlns:p14="http://schemas.microsoft.com/office/powerpoint/2010/main" val="3546174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a:extLst>
              <a:ext uri="{FF2B5EF4-FFF2-40B4-BE49-F238E27FC236}">
                <a16:creationId xmlns:a16="http://schemas.microsoft.com/office/drawing/2014/main" id="{38BD23F5-90AC-5889-7EA1-02C4E54DAB27}"/>
              </a:ext>
            </a:extLst>
          </p:cNvPr>
          <p:cNvSpPr>
            <a:spLocks noGrp="1" noChangeArrowheads="1"/>
          </p:cNvSpPr>
          <p:nvPr>
            <p:ph type="ftr" sz="quarter" idx="4"/>
          </p:nvPr>
        </p:nvSpPr>
        <p:spPr>
          <a:ln/>
        </p:spPr>
        <p:txBody>
          <a:bodyPr/>
          <a:lstStyle/>
          <a:p>
            <a:r>
              <a:rPr lang="en-AU" altLang="en-IT"/>
              <a:t>Association Rules</a:t>
            </a:r>
          </a:p>
        </p:txBody>
      </p:sp>
      <p:sp>
        <p:nvSpPr>
          <p:cNvPr id="4" name="Rectangle 7">
            <a:extLst>
              <a:ext uri="{FF2B5EF4-FFF2-40B4-BE49-F238E27FC236}">
                <a16:creationId xmlns:a16="http://schemas.microsoft.com/office/drawing/2014/main" id="{DDCE255D-CDE0-E973-788D-382AEB54056D}"/>
              </a:ext>
            </a:extLst>
          </p:cNvPr>
          <p:cNvSpPr>
            <a:spLocks noGrp="1" noChangeArrowheads="1"/>
          </p:cNvSpPr>
          <p:nvPr>
            <p:ph type="sldNum" sz="quarter" idx="5"/>
          </p:nvPr>
        </p:nvSpPr>
        <p:spPr>
          <a:ln/>
        </p:spPr>
        <p:txBody>
          <a:bodyPr/>
          <a:lstStyle/>
          <a:p>
            <a:fld id="{9549D2DE-FC26-2C48-8784-7A7C633A485B}" type="slidenum">
              <a:rPr lang="en-AU" altLang="en-IT"/>
              <a:pPr/>
              <a:t>31</a:t>
            </a:fld>
            <a:endParaRPr lang="en-AU" altLang="en-IT"/>
          </a:p>
        </p:txBody>
      </p:sp>
      <p:sp>
        <p:nvSpPr>
          <p:cNvPr id="50178" name="Rectangle 1026">
            <a:extLst>
              <a:ext uri="{FF2B5EF4-FFF2-40B4-BE49-F238E27FC236}">
                <a16:creationId xmlns:a16="http://schemas.microsoft.com/office/drawing/2014/main" id="{5931D034-9A3F-277D-4ABD-6DD244916ABE}"/>
              </a:ext>
            </a:extLst>
          </p:cNvPr>
          <p:cNvSpPr>
            <a:spLocks noGrp="1" noRot="1" noChangeAspect="1" noChangeArrowheads="1" noTextEdit="1"/>
          </p:cNvSpPr>
          <p:nvPr>
            <p:ph type="sldImg"/>
          </p:nvPr>
        </p:nvSpPr>
        <p:spPr>
          <a:ln/>
        </p:spPr>
      </p:sp>
      <p:sp>
        <p:nvSpPr>
          <p:cNvPr id="50179" name="Rectangle 1027">
            <a:extLst>
              <a:ext uri="{FF2B5EF4-FFF2-40B4-BE49-F238E27FC236}">
                <a16:creationId xmlns:a16="http://schemas.microsoft.com/office/drawing/2014/main" id="{411E398F-D22D-E7BC-30DC-5755950FAC4D}"/>
              </a:ext>
            </a:extLst>
          </p:cNvPr>
          <p:cNvSpPr>
            <a:spLocks noGrp="1" noChangeArrowheads="1"/>
          </p:cNvSpPr>
          <p:nvPr>
            <p:ph type="body" idx="1"/>
          </p:nvPr>
        </p:nvSpPr>
        <p:spPr/>
        <p:txBody>
          <a:bodyPr/>
          <a:lstStyle/>
          <a:p>
            <a:pPr marL="285750" indent="-285750"/>
            <a:r>
              <a:rPr lang="en-AU" altLang="en-IT"/>
              <a:t>1</a:t>
            </a:r>
            <a:r>
              <a:rPr lang="en-US" altLang="en-IT"/>
              <a:t>)</a:t>
            </a:r>
            <a:r>
              <a:rPr lang="en-AU" altLang="en-IT"/>
              <a:t>	These rules may help plan what the store should do to boost the sales of Uluda</a:t>
            </a:r>
            <a:r>
              <a:rPr lang="tr-TR" altLang="en-IT"/>
              <a:t>ğ</a:t>
            </a:r>
            <a:r>
              <a:rPr lang="en-AU" altLang="en-IT"/>
              <a:t> Gazozu.</a:t>
            </a:r>
          </a:p>
          <a:p>
            <a:pPr marL="285750" indent="-285750"/>
            <a:r>
              <a:rPr lang="en-AU" altLang="en-IT"/>
              <a:t>2)	These rules may help determine what products may be impacted if the store discontinues selling “Diet Coke”</a:t>
            </a:r>
          </a:p>
          <a:p>
            <a:pPr marL="285750" indent="-285750"/>
            <a:r>
              <a:rPr lang="en-AU" altLang="en-IT"/>
              <a:t>3)	These rules may help determine additional </a:t>
            </a:r>
            <a:r>
              <a:rPr lang="en-US" altLang="en-IT"/>
              <a:t>items that have to be sold together with sausage in order to make it highly likely that mustard also be sold.</a:t>
            </a:r>
          </a:p>
          <a:p>
            <a:pPr marL="285750" indent="-285750"/>
            <a:r>
              <a:rPr lang="en-US" altLang="en-IT"/>
              <a:t>4)	These rules may help shelf planning by determining if the sale of items on shelf A is related to the sale of items on shelf B.</a:t>
            </a:r>
          </a:p>
          <a:p>
            <a:pPr marL="285750" indent="-285750"/>
            <a:r>
              <a:rPr lang="en-US" altLang="en-IT"/>
              <a:t>5)	This is similar to (1)</a:t>
            </a:r>
            <a:endParaRPr lang="en-AU" altLang="en-IT"/>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a:extLst>
              <a:ext uri="{FF2B5EF4-FFF2-40B4-BE49-F238E27FC236}">
                <a16:creationId xmlns:a16="http://schemas.microsoft.com/office/drawing/2014/main" id="{18E63169-A931-E197-B2C1-84FDCABE2E11}"/>
              </a:ext>
            </a:extLst>
          </p:cNvPr>
          <p:cNvSpPr>
            <a:spLocks noGrp="1" noChangeArrowheads="1"/>
          </p:cNvSpPr>
          <p:nvPr>
            <p:ph type="ftr" sz="quarter" idx="4"/>
          </p:nvPr>
        </p:nvSpPr>
        <p:spPr>
          <a:ln/>
        </p:spPr>
        <p:txBody>
          <a:bodyPr/>
          <a:lstStyle/>
          <a:p>
            <a:r>
              <a:rPr lang="en-AU" altLang="en-IT"/>
              <a:t>Association Rules</a:t>
            </a:r>
          </a:p>
        </p:txBody>
      </p:sp>
      <p:sp>
        <p:nvSpPr>
          <p:cNvPr id="4" name="Rectangle 7">
            <a:extLst>
              <a:ext uri="{FF2B5EF4-FFF2-40B4-BE49-F238E27FC236}">
                <a16:creationId xmlns:a16="http://schemas.microsoft.com/office/drawing/2014/main" id="{DBB144DB-A2F1-5DE5-F91A-ED83AD4F95BB}"/>
              </a:ext>
            </a:extLst>
          </p:cNvPr>
          <p:cNvSpPr>
            <a:spLocks noGrp="1" noChangeArrowheads="1"/>
          </p:cNvSpPr>
          <p:nvPr>
            <p:ph type="sldNum" sz="quarter" idx="5"/>
          </p:nvPr>
        </p:nvSpPr>
        <p:spPr>
          <a:ln/>
        </p:spPr>
        <p:txBody>
          <a:bodyPr/>
          <a:lstStyle/>
          <a:p>
            <a:fld id="{3033A042-877D-5F4F-BC5C-0AA02295C2B0}" type="slidenum">
              <a:rPr lang="en-AU" altLang="en-IT"/>
              <a:pPr/>
              <a:t>32</a:t>
            </a:fld>
            <a:endParaRPr lang="en-AU" altLang="en-IT"/>
          </a:p>
        </p:txBody>
      </p:sp>
      <p:sp>
        <p:nvSpPr>
          <p:cNvPr id="63490" name="Rectangle 2">
            <a:extLst>
              <a:ext uri="{FF2B5EF4-FFF2-40B4-BE49-F238E27FC236}">
                <a16:creationId xmlns:a16="http://schemas.microsoft.com/office/drawing/2014/main" id="{291F7CB6-AF8E-E788-958B-C9D0B19FA0A7}"/>
              </a:ext>
            </a:extLst>
          </p:cNvPr>
          <p:cNvSpPr>
            <a:spLocks noGrp="1" noRot="1" noChangeAspect="1" noChangeArrowheads="1" noTextEdit="1"/>
          </p:cNvSpPr>
          <p:nvPr>
            <p:ph type="sldImg"/>
          </p:nvPr>
        </p:nvSpPr>
        <p:spPr>
          <a:ln/>
        </p:spPr>
      </p:sp>
      <p:sp>
        <p:nvSpPr>
          <p:cNvPr id="63491" name="Rectangle 3">
            <a:extLst>
              <a:ext uri="{FF2B5EF4-FFF2-40B4-BE49-F238E27FC236}">
                <a16:creationId xmlns:a16="http://schemas.microsoft.com/office/drawing/2014/main" id="{8BFFFB98-62B2-5C0D-6EDC-34583A3962EB}"/>
              </a:ext>
            </a:extLst>
          </p:cNvPr>
          <p:cNvSpPr>
            <a:spLocks noGrp="1" noChangeArrowheads="1"/>
          </p:cNvSpPr>
          <p:nvPr>
            <p:ph type="body" idx="1"/>
          </p:nvPr>
        </p:nvSpPr>
        <p:spPr/>
        <p:txBody>
          <a:bodyPr/>
          <a:lstStyle/>
          <a:p>
            <a:pPr>
              <a:lnSpc>
                <a:spcPct val="85000"/>
              </a:lnSpc>
              <a:spcBef>
                <a:spcPts val="538"/>
              </a:spcBef>
            </a:pPr>
            <a:r>
              <a:rPr lang="en-GB" altLang="en-IT">
                <a:solidFill>
                  <a:srgbClr val="006600"/>
                </a:solidFill>
              </a:rPr>
              <a:t>Example</a:t>
            </a:r>
            <a:r>
              <a:rPr lang="en-GB" altLang="en-IT"/>
              <a:t>: </a:t>
            </a:r>
          </a:p>
          <a:p>
            <a:pPr>
              <a:lnSpc>
                <a:spcPct val="85000"/>
              </a:lnSpc>
              <a:spcBef>
                <a:spcPts val="538"/>
              </a:spcBef>
            </a:pPr>
            <a:r>
              <a:rPr lang="en-GB" altLang="en-IT"/>
              <a:t>{cucumber, onion, tomato} is </a:t>
            </a:r>
            <a:r>
              <a:rPr lang="en-GB" altLang="en-IT">
                <a:solidFill>
                  <a:srgbClr val="000099"/>
                </a:solidFill>
              </a:rPr>
              <a:t>large</a:t>
            </a:r>
            <a:r>
              <a:rPr lang="en-GB" altLang="en-IT"/>
              <a:t>. Support = 3/8</a:t>
            </a:r>
          </a:p>
          <a:p>
            <a:pPr>
              <a:lnSpc>
                <a:spcPct val="85000"/>
              </a:lnSpc>
              <a:spcBef>
                <a:spcPts val="538"/>
              </a:spcBef>
            </a:pPr>
            <a:r>
              <a:rPr lang="en-GB" altLang="en-IT"/>
              <a:t>All of its subsets are large as well:</a:t>
            </a:r>
          </a:p>
          <a:p>
            <a:pPr>
              <a:lnSpc>
                <a:spcPct val="85000"/>
              </a:lnSpc>
              <a:spcBef>
                <a:spcPts val="538"/>
              </a:spcBef>
            </a:pPr>
            <a:r>
              <a:rPr lang="en-GB" altLang="en-IT"/>
              <a:t>{cucumber, tomato}, support = 5/8</a:t>
            </a:r>
          </a:p>
          <a:p>
            <a:pPr>
              <a:lnSpc>
                <a:spcPct val="85000"/>
              </a:lnSpc>
              <a:spcBef>
                <a:spcPts val="538"/>
              </a:spcBef>
            </a:pPr>
            <a:r>
              <a:rPr lang="en-GB" altLang="en-IT"/>
              <a:t>{onion, tomato}, support = 4/8</a:t>
            </a:r>
          </a:p>
          <a:p>
            <a:pPr>
              <a:lnSpc>
                <a:spcPct val="85000"/>
              </a:lnSpc>
              <a:spcBef>
                <a:spcPts val="538"/>
              </a:spcBef>
            </a:pPr>
            <a:r>
              <a:rPr lang="en-GB" altLang="en-IT"/>
              <a:t>...</a:t>
            </a:r>
          </a:p>
          <a:p>
            <a:pPr>
              <a:lnSpc>
                <a:spcPct val="85000"/>
              </a:lnSpc>
              <a:spcBef>
                <a:spcPts val="538"/>
              </a:spcBef>
            </a:pPr>
            <a:r>
              <a:rPr lang="en-GB" altLang="en-IT"/>
              <a:t>-----------------------</a:t>
            </a:r>
            <a:r>
              <a:rPr lang="en-GB" altLang="en-IT">
                <a:solidFill>
                  <a:srgbClr val="006600"/>
                </a:solidFill>
              </a:rPr>
              <a:t>Assume minsup = 20%</a:t>
            </a:r>
            <a:endParaRPr lang="en-GB" altLang="en-IT"/>
          </a:p>
          <a:p>
            <a:pPr>
              <a:lnSpc>
                <a:spcPct val="85000"/>
              </a:lnSpc>
              <a:spcBef>
                <a:spcPts val="538"/>
              </a:spcBef>
            </a:pPr>
            <a:r>
              <a:rPr lang="en-GB" altLang="en-IT"/>
              <a:t>Start with {tomato, onion},</a:t>
            </a:r>
          </a:p>
          <a:p>
            <a:pPr>
              <a:lnSpc>
                <a:spcPct val="85000"/>
              </a:lnSpc>
              <a:spcBef>
                <a:spcPts val="538"/>
              </a:spcBef>
            </a:pPr>
            <a:r>
              <a:rPr lang="en-GB" altLang="en-IT"/>
              <a:t>try {tomato, onion, cucumber}, s =3/8,  </a:t>
            </a:r>
            <a:r>
              <a:rPr lang="en-GB" altLang="en-IT">
                <a:solidFill>
                  <a:srgbClr val="006600"/>
                </a:solidFill>
              </a:rPr>
              <a:t>generate</a:t>
            </a:r>
            <a:endParaRPr lang="en-GB" altLang="en-IT"/>
          </a:p>
          <a:p>
            <a:pPr>
              <a:lnSpc>
                <a:spcPct val="85000"/>
              </a:lnSpc>
              <a:spcBef>
                <a:spcPts val="538"/>
              </a:spcBef>
            </a:pPr>
            <a:r>
              <a:rPr lang="en-GB" altLang="en-IT"/>
              <a:t>try {tomato, onion, parsley}, s=2/8 , </a:t>
            </a:r>
            <a:r>
              <a:rPr lang="en-GB" altLang="en-IT">
                <a:solidFill>
                  <a:srgbClr val="006600"/>
                </a:solidFill>
              </a:rPr>
              <a:t>generate</a:t>
            </a:r>
            <a:endParaRPr lang="en-GB" altLang="en-IT"/>
          </a:p>
          <a:p>
            <a:pPr>
              <a:lnSpc>
                <a:spcPct val="85000"/>
              </a:lnSpc>
              <a:spcBef>
                <a:spcPts val="538"/>
              </a:spcBef>
            </a:pPr>
            <a:r>
              <a:rPr lang="en-GB" altLang="en-IT"/>
              <a:t>try {{tomato, onion, olives}, s=1/8, </a:t>
            </a:r>
            <a:r>
              <a:rPr lang="en-GB" altLang="en-IT">
                <a:solidFill>
                  <a:srgbClr val="800000"/>
                </a:solidFill>
              </a:rPr>
              <a:t>don’t generate</a:t>
            </a:r>
            <a:r>
              <a:rPr lang="en-GB" altLang="en-IT"/>
              <a:t>.</a:t>
            </a:r>
            <a:endParaRPr lang="en-AU" altLang="en-IT"/>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a:extLst>
              <a:ext uri="{FF2B5EF4-FFF2-40B4-BE49-F238E27FC236}">
                <a16:creationId xmlns:a16="http://schemas.microsoft.com/office/drawing/2014/main" id="{310BA6D7-EA50-17B3-7A03-7A8A9789CE22}"/>
              </a:ext>
            </a:extLst>
          </p:cNvPr>
          <p:cNvSpPr>
            <a:spLocks noGrp="1" noChangeArrowheads="1"/>
          </p:cNvSpPr>
          <p:nvPr>
            <p:ph type="ftr" sz="quarter" idx="4"/>
          </p:nvPr>
        </p:nvSpPr>
        <p:spPr>
          <a:ln/>
        </p:spPr>
        <p:txBody>
          <a:bodyPr/>
          <a:lstStyle/>
          <a:p>
            <a:r>
              <a:rPr lang="en-AU" altLang="en-IT"/>
              <a:t>Association Rules</a:t>
            </a:r>
          </a:p>
        </p:txBody>
      </p:sp>
      <p:sp>
        <p:nvSpPr>
          <p:cNvPr id="4" name="Rectangle 7">
            <a:extLst>
              <a:ext uri="{FF2B5EF4-FFF2-40B4-BE49-F238E27FC236}">
                <a16:creationId xmlns:a16="http://schemas.microsoft.com/office/drawing/2014/main" id="{FE46E4D3-0CAF-ACBE-B752-F979276D6F2D}"/>
              </a:ext>
            </a:extLst>
          </p:cNvPr>
          <p:cNvSpPr>
            <a:spLocks noGrp="1" noChangeArrowheads="1"/>
          </p:cNvSpPr>
          <p:nvPr>
            <p:ph type="sldNum" sz="quarter" idx="5"/>
          </p:nvPr>
        </p:nvSpPr>
        <p:spPr>
          <a:ln/>
        </p:spPr>
        <p:txBody>
          <a:bodyPr/>
          <a:lstStyle/>
          <a:p>
            <a:fld id="{2505A5EA-979B-3C45-BE40-9C0A8A974D87}" type="slidenum">
              <a:rPr lang="en-AU" altLang="en-IT"/>
              <a:pPr/>
              <a:t>33</a:t>
            </a:fld>
            <a:endParaRPr lang="en-AU" altLang="en-IT"/>
          </a:p>
        </p:txBody>
      </p:sp>
      <p:sp>
        <p:nvSpPr>
          <p:cNvPr id="64514" name="Rectangle 2">
            <a:extLst>
              <a:ext uri="{FF2B5EF4-FFF2-40B4-BE49-F238E27FC236}">
                <a16:creationId xmlns:a16="http://schemas.microsoft.com/office/drawing/2014/main" id="{E1203E7E-EB07-22A5-0B8E-6BA9FFA381B8}"/>
              </a:ext>
            </a:extLst>
          </p:cNvPr>
          <p:cNvSpPr>
            <a:spLocks noGrp="1" noRot="1" noChangeAspect="1" noChangeArrowheads="1" noTextEdit="1"/>
          </p:cNvSpPr>
          <p:nvPr>
            <p:ph type="sldImg"/>
          </p:nvPr>
        </p:nvSpPr>
        <p:spPr>
          <a:ln/>
        </p:spPr>
      </p:sp>
      <p:sp>
        <p:nvSpPr>
          <p:cNvPr id="64515" name="Rectangle 3">
            <a:extLst>
              <a:ext uri="{FF2B5EF4-FFF2-40B4-BE49-F238E27FC236}">
                <a16:creationId xmlns:a16="http://schemas.microsoft.com/office/drawing/2014/main" id="{AD7E167A-1B8B-022D-56F6-AD981E35BD4D}"/>
              </a:ext>
            </a:extLst>
          </p:cNvPr>
          <p:cNvSpPr>
            <a:spLocks noGrp="1" noChangeArrowheads="1"/>
          </p:cNvSpPr>
          <p:nvPr>
            <p:ph type="body" idx="1"/>
          </p:nvPr>
        </p:nvSpPr>
        <p:spPr>
          <a:xfrm>
            <a:off x="914400" y="4538663"/>
            <a:ext cx="5181600" cy="4300537"/>
          </a:xfrm>
        </p:spPr>
        <p:txBody>
          <a:bodyPr/>
          <a:lstStyle/>
          <a:p>
            <a:pPr>
              <a:lnSpc>
                <a:spcPct val="85000"/>
              </a:lnSpc>
              <a:spcBef>
                <a:spcPts val="538"/>
              </a:spcBef>
            </a:pPr>
            <a:r>
              <a:rPr lang="en-GB" altLang="en-IT">
                <a:solidFill>
                  <a:srgbClr val="006600"/>
                </a:solidFill>
              </a:rPr>
              <a:t>Assume s=30%</a:t>
            </a:r>
            <a:endParaRPr lang="en-GB" altLang="en-IT"/>
          </a:p>
          <a:p>
            <a:pPr>
              <a:lnSpc>
                <a:spcPct val="85000"/>
              </a:lnSpc>
              <a:spcBef>
                <a:spcPts val="538"/>
              </a:spcBef>
            </a:pPr>
            <a:r>
              <a:rPr lang="en-GB" altLang="en-IT"/>
              <a:t>bread: 4/8=0.5  &gt; 0.3, include</a:t>
            </a:r>
          </a:p>
          <a:p>
            <a:pPr>
              <a:lnSpc>
                <a:spcPct val="85000"/>
              </a:lnSpc>
              <a:spcBef>
                <a:spcPts val="538"/>
              </a:spcBef>
            </a:pPr>
            <a:r>
              <a:rPr lang="en-GB" altLang="en-IT"/>
              <a:t>cucumber: 5/8=0.625 &gt; 0.3, include</a:t>
            </a:r>
          </a:p>
          <a:p>
            <a:pPr>
              <a:lnSpc>
                <a:spcPct val="85000"/>
              </a:lnSpc>
              <a:spcBef>
                <a:spcPts val="538"/>
              </a:spcBef>
            </a:pPr>
            <a:r>
              <a:rPr lang="en-GB" altLang="en-IT"/>
              <a:t>onion: 4/8 =0.5  &gt; 0.3, include</a:t>
            </a:r>
          </a:p>
          <a:p>
            <a:pPr>
              <a:lnSpc>
                <a:spcPct val="85000"/>
              </a:lnSpc>
              <a:spcBef>
                <a:spcPts val="538"/>
              </a:spcBef>
            </a:pPr>
            <a:r>
              <a:rPr lang="en-GB" altLang="en-IT"/>
              <a:t>parsley: 3/8=0.375 &gt; 0.3, include</a:t>
            </a:r>
          </a:p>
          <a:p>
            <a:pPr>
              <a:lnSpc>
                <a:spcPct val="85000"/>
              </a:lnSpc>
              <a:spcBef>
                <a:spcPts val="538"/>
              </a:spcBef>
            </a:pPr>
            <a:r>
              <a:rPr lang="en-GB" altLang="en-IT"/>
              <a:t>tomato: 6/8=0.75 &gt; 0.3, include</a:t>
            </a:r>
          </a:p>
          <a:p>
            <a:pPr>
              <a:lnSpc>
                <a:spcPct val="85000"/>
              </a:lnSpc>
              <a:spcBef>
                <a:spcPts val="538"/>
              </a:spcBef>
            </a:pPr>
            <a:r>
              <a:rPr lang="en-GB" altLang="en-IT"/>
              <a:t>butter: 1/8=0.125 &lt; 0.3, exclude</a:t>
            </a:r>
          </a:p>
          <a:p>
            <a:pPr>
              <a:lnSpc>
                <a:spcPct val="85000"/>
              </a:lnSpc>
              <a:spcBef>
                <a:spcPts val="538"/>
              </a:spcBef>
            </a:pPr>
            <a:r>
              <a:rPr lang="en-GB" altLang="en-IT"/>
              <a:t>cheese: 2/8=0.25 &lt; 0.3, exclude</a:t>
            </a:r>
          </a:p>
          <a:p>
            <a:pPr>
              <a:lnSpc>
                <a:spcPct val="85000"/>
              </a:lnSpc>
              <a:spcBef>
                <a:spcPts val="538"/>
              </a:spcBef>
            </a:pPr>
            <a:r>
              <a:rPr lang="en-GB" altLang="en-IT"/>
              <a:t>olives: 1/8=0.125 &lt; 0.3, exclude</a:t>
            </a:r>
          </a:p>
          <a:p>
            <a:pPr>
              <a:lnSpc>
                <a:spcPct val="85000"/>
              </a:lnSpc>
              <a:spcBef>
                <a:spcPts val="538"/>
              </a:spcBef>
            </a:pPr>
            <a:r>
              <a:rPr lang="en-GB" altLang="en-IT"/>
              <a:t>salt: 2/8=0.25 &lt; 0.3, exclude</a:t>
            </a:r>
          </a:p>
          <a:p>
            <a:pPr>
              <a:lnSpc>
                <a:spcPct val="85000"/>
              </a:lnSpc>
              <a:spcBef>
                <a:spcPts val="275"/>
              </a:spcBef>
            </a:pPr>
            <a:endParaRPr lang="en-GB" altLang="en-IT"/>
          </a:p>
          <a:p>
            <a:pPr>
              <a:lnSpc>
                <a:spcPct val="85000"/>
              </a:lnSpc>
              <a:spcBef>
                <a:spcPts val="650"/>
              </a:spcBef>
            </a:pPr>
            <a:r>
              <a:rPr lang="en-GB" altLang="en-IT" i="1"/>
              <a:t>L</a:t>
            </a:r>
            <a:r>
              <a:rPr lang="en-GB" altLang="en-IT" baseline="-25000"/>
              <a:t>1</a:t>
            </a:r>
            <a:r>
              <a:rPr lang="en-GB" altLang="en-IT"/>
              <a:t> = {{bread}, {cucumber}, {onion}, {parsley}, {tomato}}</a:t>
            </a:r>
          </a:p>
          <a:p>
            <a:pPr>
              <a:lnSpc>
                <a:spcPct val="85000"/>
              </a:lnSpc>
              <a:spcBef>
                <a:spcPts val="538"/>
              </a:spcBef>
            </a:pPr>
            <a:r>
              <a:rPr lang="en-GB" altLang="en-IT"/>
              <a:t>Items are sorted (dictionary sorting)</a:t>
            </a:r>
            <a:endParaRPr lang="en-AU" altLang="en-IT"/>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a:extLst>
              <a:ext uri="{FF2B5EF4-FFF2-40B4-BE49-F238E27FC236}">
                <a16:creationId xmlns:a16="http://schemas.microsoft.com/office/drawing/2014/main" id="{C8470710-EABE-5B2F-552A-F91CC93B0CC0}"/>
              </a:ext>
            </a:extLst>
          </p:cNvPr>
          <p:cNvSpPr>
            <a:spLocks noGrp="1" noChangeArrowheads="1"/>
          </p:cNvSpPr>
          <p:nvPr>
            <p:ph type="ftr" sz="quarter" idx="4"/>
          </p:nvPr>
        </p:nvSpPr>
        <p:spPr>
          <a:ln/>
        </p:spPr>
        <p:txBody>
          <a:bodyPr/>
          <a:lstStyle/>
          <a:p>
            <a:r>
              <a:rPr lang="en-AU" altLang="en-IT"/>
              <a:t>Association Rules</a:t>
            </a:r>
          </a:p>
        </p:txBody>
      </p:sp>
      <p:sp>
        <p:nvSpPr>
          <p:cNvPr id="4" name="Rectangle 7">
            <a:extLst>
              <a:ext uri="{FF2B5EF4-FFF2-40B4-BE49-F238E27FC236}">
                <a16:creationId xmlns:a16="http://schemas.microsoft.com/office/drawing/2014/main" id="{8B510E60-29DF-23B0-84ED-8717AF4700BB}"/>
              </a:ext>
            </a:extLst>
          </p:cNvPr>
          <p:cNvSpPr>
            <a:spLocks noGrp="1" noChangeArrowheads="1"/>
          </p:cNvSpPr>
          <p:nvPr>
            <p:ph type="sldNum" sz="quarter" idx="5"/>
          </p:nvPr>
        </p:nvSpPr>
        <p:spPr>
          <a:ln/>
        </p:spPr>
        <p:txBody>
          <a:bodyPr/>
          <a:lstStyle/>
          <a:p>
            <a:fld id="{E4039F32-E835-C243-B726-5A64B2CDEB9C}" type="slidenum">
              <a:rPr lang="en-AU" altLang="en-IT"/>
              <a:pPr/>
              <a:t>34</a:t>
            </a:fld>
            <a:endParaRPr lang="en-AU" altLang="en-IT"/>
          </a:p>
        </p:txBody>
      </p:sp>
      <p:sp>
        <p:nvSpPr>
          <p:cNvPr id="65538" name="Rectangle 2">
            <a:extLst>
              <a:ext uri="{FF2B5EF4-FFF2-40B4-BE49-F238E27FC236}">
                <a16:creationId xmlns:a16="http://schemas.microsoft.com/office/drawing/2014/main" id="{CF234ABF-6A4C-D497-5613-90A5E9478589}"/>
              </a:ext>
            </a:extLst>
          </p:cNvPr>
          <p:cNvSpPr>
            <a:spLocks noGrp="1" noRot="1" noChangeAspect="1" noChangeArrowheads="1" noTextEdit="1"/>
          </p:cNvSpPr>
          <p:nvPr>
            <p:ph type="sldImg"/>
          </p:nvPr>
        </p:nvSpPr>
        <p:spPr>
          <a:ln/>
        </p:spPr>
      </p:sp>
      <p:sp>
        <p:nvSpPr>
          <p:cNvPr id="65539" name="Rectangle 3">
            <a:extLst>
              <a:ext uri="{FF2B5EF4-FFF2-40B4-BE49-F238E27FC236}">
                <a16:creationId xmlns:a16="http://schemas.microsoft.com/office/drawing/2014/main" id="{793787D3-F721-842A-5F79-EE0E99F15FDD}"/>
              </a:ext>
            </a:extLst>
          </p:cNvPr>
          <p:cNvSpPr>
            <a:spLocks noGrp="1" noChangeArrowheads="1"/>
          </p:cNvSpPr>
          <p:nvPr>
            <p:ph type="body" idx="1"/>
          </p:nvPr>
        </p:nvSpPr>
        <p:spPr/>
        <p:txBody>
          <a:bodyPr/>
          <a:lstStyle/>
          <a:p>
            <a:pPr>
              <a:lnSpc>
                <a:spcPct val="85000"/>
              </a:lnSpc>
              <a:spcBef>
                <a:spcPts val="538"/>
              </a:spcBef>
            </a:pPr>
            <a:r>
              <a:rPr lang="en-GB" altLang="en-IT">
                <a:solidFill>
                  <a:srgbClr val="006600"/>
                </a:solidFill>
              </a:rPr>
              <a:t>For example,</a:t>
            </a:r>
            <a:endParaRPr lang="en-GB" altLang="en-IT"/>
          </a:p>
          <a:p>
            <a:pPr>
              <a:lnSpc>
                <a:spcPct val="85000"/>
              </a:lnSpc>
              <a:spcBef>
                <a:spcPts val="538"/>
              </a:spcBef>
            </a:pPr>
            <a:r>
              <a:rPr lang="en-GB" altLang="en-IT"/>
              <a:t>When </a:t>
            </a:r>
            <a:r>
              <a:rPr lang="en-GB" altLang="en-IT" i="1"/>
              <a:t>k</a:t>
            </a:r>
            <a:r>
              <a:rPr lang="en-GB" altLang="en-IT"/>
              <a:t>=5</a:t>
            </a:r>
          </a:p>
          <a:p>
            <a:pPr>
              <a:lnSpc>
                <a:spcPct val="85000"/>
              </a:lnSpc>
              <a:spcBef>
                <a:spcPts val="538"/>
              </a:spcBef>
            </a:pPr>
            <a:r>
              <a:rPr lang="en-GB" altLang="en-IT" i="1"/>
              <a:t>p</a:t>
            </a:r>
            <a:r>
              <a:rPr lang="en-GB" altLang="en-IT"/>
              <a:t>: {bread, cucumber, onion, tomato}</a:t>
            </a:r>
          </a:p>
          <a:p>
            <a:pPr>
              <a:lnSpc>
                <a:spcPct val="85000"/>
              </a:lnSpc>
              <a:spcBef>
                <a:spcPts val="538"/>
              </a:spcBef>
            </a:pPr>
            <a:r>
              <a:rPr lang="en-GB" altLang="en-IT" i="1"/>
              <a:t>q</a:t>
            </a:r>
            <a:r>
              <a:rPr lang="en-GB" altLang="en-IT"/>
              <a:t>: {bread, cucumber, onion, parsley}</a:t>
            </a:r>
          </a:p>
          <a:p>
            <a:pPr>
              <a:lnSpc>
                <a:spcPct val="85000"/>
              </a:lnSpc>
              <a:spcBef>
                <a:spcPts val="663"/>
              </a:spcBef>
            </a:pPr>
            <a:r>
              <a:rPr lang="en-GB" altLang="en-IT" b="1">
                <a:solidFill>
                  <a:srgbClr val="800000"/>
                </a:solidFill>
              </a:rPr>
              <a:t>Generate</a:t>
            </a:r>
            <a:r>
              <a:rPr lang="en-GB" altLang="en-IT"/>
              <a:t> and put in </a:t>
            </a:r>
            <a:r>
              <a:rPr lang="en-GB" altLang="en-IT" i="1"/>
              <a:t>C</a:t>
            </a:r>
            <a:r>
              <a:rPr lang="en-GB" altLang="en-IT" baseline="-25000"/>
              <a:t>5</a:t>
            </a:r>
            <a:endParaRPr lang="en-GB" altLang="en-IT"/>
          </a:p>
          <a:p>
            <a:pPr>
              <a:lnSpc>
                <a:spcPct val="85000"/>
              </a:lnSpc>
              <a:spcBef>
                <a:spcPts val="538"/>
              </a:spcBef>
            </a:pPr>
            <a:r>
              <a:rPr lang="en-GB" altLang="en-IT"/>
              <a:t>      </a:t>
            </a:r>
            <a:r>
              <a:rPr lang="en-GB" altLang="en-IT" i="1"/>
              <a:t>c</a:t>
            </a:r>
            <a:r>
              <a:rPr lang="en-GB" altLang="en-IT"/>
              <a:t> = {bread, cucumber, onion, parsley, tomato}</a:t>
            </a:r>
          </a:p>
          <a:p>
            <a:pPr>
              <a:lnSpc>
                <a:spcPct val="85000"/>
              </a:lnSpc>
              <a:spcBef>
                <a:spcPts val="550"/>
              </a:spcBef>
            </a:pPr>
            <a:r>
              <a:rPr lang="en-GB" altLang="en-IT" b="1">
                <a:solidFill>
                  <a:srgbClr val="800000"/>
                </a:solidFill>
              </a:rPr>
              <a:t>Pruning</a:t>
            </a:r>
            <a:r>
              <a:rPr lang="en-GB" altLang="en-IT"/>
              <a:t>:</a:t>
            </a:r>
          </a:p>
          <a:p>
            <a:pPr>
              <a:lnSpc>
                <a:spcPct val="85000"/>
              </a:lnSpc>
              <a:spcBef>
                <a:spcPts val="650"/>
              </a:spcBef>
            </a:pPr>
            <a:r>
              <a:rPr lang="en-GB" altLang="en-IT"/>
              <a:t>     Remove </a:t>
            </a:r>
            <a:r>
              <a:rPr lang="en-GB" altLang="en-IT" i="1"/>
              <a:t>c</a:t>
            </a:r>
            <a:r>
              <a:rPr lang="en-GB" altLang="en-IT"/>
              <a:t> from </a:t>
            </a:r>
            <a:r>
              <a:rPr lang="en-GB" altLang="en-IT" i="1"/>
              <a:t>C</a:t>
            </a:r>
            <a:r>
              <a:rPr lang="en-GB" altLang="en-IT" baseline="-25000"/>
              <a:t>5</a:t>
            </a:r>
            <a:r>
              <a:rPr lang="en-GB" altLang="en-IT"/>
              <a:t> if, for example, </a:t>
            </a:r>
          </a:p>
          <a:p>
            <a:pPr>
              <a:lnSpc>
                <a:spcPct val="85000"/>
              </a:lnSpc>
              <a:spcBef>
                <a:spcPts val="650"/>
              </a:spcBef>
            </a:pPr>
            <a:r>
              <a:rPr lang="en-GB" altLang="en-IT"/>
              <a:t>     {bread, onion, tomato, parsley} </a:t>
            </a:r>
            <a:r>
              <a:rPr lang="en-GB" altLang="en-IT">
                <a:sym typeface="Symbol" pitchFamily="2" charset="2"/>
              </a:rPr>
              <a:t></a:t>
            </a:r>
            <a:r>
              <a:rPr lang="en-GB" altLang="en-IT"/>
              <a:t> </a:t>
            </a:r>
            <a:r>
              <a:rPr lang="en-GB" altLang="en-IT" i="1"/>
              <a:t>L</a:t>
            </a:r>
            <a:r>
              <a:rPr lang="en-GB" altLang="en-IT" baseline="-25000"/>
              <a:t>4</a:t>
            </a:r>
            <a:endParaRPr lang="en-AU" altLang="en-IT" baseline="-250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a:extLst>
              <a:ext uri="{FF2B5EF4-FFF2-40B4-BE49-F238E27FC236}">
                <a16:creationId xmlns:a16="http://schemas.microsoft.com/office/drawing/2014/main" id="{41709463-D4A3-7BC8-1C30-7F8B7168C4CE}"/>
              </a:ext>
            </a:extLst>
          </p:cNvPr>
          <p:cNvSpPr>
            <a:spLocks noGrp="1" noChangeArrowheads="1"/>
          </p:cNvSpPr>
          <p:nvPr>
            <p:ph type="ftr" sz="quarter" idx="4"/>
          </p:nvPr>
        </p:nvSpPr>
        <p:spPr>
          <a:ln/>
        </p:spPr>
        <p:txBody>
          <a:bodyPr/>
          <a:lstStyle/>
          <a:p>
            <a:r>
              <a:rPr lang="en-AU" altLang="en-IT"/>
              <a:t>Association Rules</a:t>
            </a:r>
          </a:p>
        </p:txBody>
      </p:sp>
      <p:sp>
        <p:nvSpPr>
          <p:cNvPr id="4" name="Rectangle 7">
            <a:extLst>
              <a:ext uri="{FF2B5EF4-FFF2-40B4-BE49-F238E27FC236}">
                <a16:creationId xmlns:a16="http://schemas.microsoft.com/office/drawing/2014/main" id="{87AB7244-EFC9-1EA4-0080-DA20CCB71505}"/>
              </a:ext>
            </a:extLst>
          </p:cNvPr>
          <p:cNvSpPr>
            <a:spLocks noGrp="1" noChangeArrowheads="1"/>
          </p:cNvSpPr>
          <p:nvPr>
            <p:ph type="sldNum" sz="quarter" idx="5"/>
          </p:nvPr>
        </p:nvSpPr>
        <p:spPr>
          <a:ln/>
        </p:spPr>
        <p:txBody>
          <a:bodyPr/>
          <a:lstStyle/>
          <a:p>
            <a:fld id="{EFAB5860-BCB4-BA43-8B23-52262A69DDB2}" type="slidenum">
              <a:rPr lang="en-AU" altLang="en-IT"/>
              <a:pPr/>
              <a:t>35</a:t>
            </a:fld>
            <a:endParaRPr lang="en-AU" altLang="en-IT"/>
          </a:p>
        </p:txBody>
      </p:sp>
      <p:sp>
        <p:nvSpPr>
          <p:cNvPr id="66562" name="Rectangle 1026">
            <a:extLst>
              <a:ext uri="{FF2B5EF4-FFF2-40B4-BE49-F238E27FC236}">
                <a16:creationId xmlns:a16="http://schemas.microsoft.com/office/drawing/2014/main" id="{3DF43FFE-C871-D6AA-F592-7610A4C7B5DF}"/>
              </a:ext>
            </a:extLst>
          </p:cNvPr>
          <p:cNvSpPr>
            <a:spLocks noGrp="1" noRot="1" noChangeAspect="1" noChangeArrowheads="1" noTextEdit="1"/>
          </p:cNvSpPr>
          <p:nvPr>
            <p:ph type="sldImg"/>
          </p:nvPr>
        </p:nvSpPr>
        <p:spPr>
          <a:ln/>
        </p:spPr>
      </p:sp>
      <p:sp>
        <p:nvSpPr>
          <p:cNvPr id="66563" name="Rectangle 1027">
            <a:extLst>
              <a:ext uri="{FF2B5EF4-FFF2-40B4-BE49-F238E27FC236}">
                <a16:creationId xmlns:a16="http://schemas.microsoft.com/office/drawing/2014/main" id="{8628EAF3-B941-022F-4F5B-6BF39F859B35}"/>
              </a:ext>
            </a:extLst>
          </p:cNvPr>
          <p:cNvSpPr>
            <a:spLocks noGrp="1" noChangeArrowheads="1"/>
          </p:cNvSpPr>
          <p:nvPr>
            <p:ph type="body" idx="1"/>
          </p:nvPr>
        </p:nvSpPr>
        <p:spPr/>
        <p:txBody>
          <a:bodyPr/>
          <a:lstStyle/>
          <a:p>
            <a:pPr marL="571500" indent="-571500">
              <a:lnSpc>
                <a:spcPct val="85000"/>
              </a:lnSpc>
              <a:spcBef>
                <a:spcPts val="650"/>
              </a:spcBef>
            </a:pPr>
            <a:r>
              <a:rPr lang="en-GB" altLang="en-IT" i="1"/>
              <a:t>L</a:t>
            </a:r>
            <a:r>
              <a:rPr lang="en-GB" altLang="en-IT" baseline="-25000"/>
              <a:t>1</a:t>
            </a:r>
            <a:r>
              <a:rPr lang="en-GB" altLang="en-IT"/>
              <a:t> = {{bread}, {cheese}, {cucumber}, {onion}, {parsley}, {salt}, {tomato}}</a:t>
            </a:r>
          </a:p>
          <a:p>
            <a:pPr marL="571500" indent="-571500">
              <a:lnSpc>
                <a:spcPct val="85000"/>
              </a:lnSpc>
              <a:spcBef>
                <a:spcPts val="650"/>
              </a:spcBef>
            </a:pPr>
            <a:r>
              <a:rPr lang="en-GB" altLang="en-IT" i="1"/>
              <a:t>C</a:t>
            </a:r>
            <a:r>
              <a:rPr lang="en-GB" altLang="en-IT" baseline="-25000"/>
              <a:t>2</a:t>
            </a:r>
            <a:r>
              <a:rPr lang="en-GB" altLang="en-IT"/>
              <a:t> = {{bread, cucumber}, {bread, onion}, </a:t>
            </a:r>
            <a:br>
              <a:rPr lang="en-GB" altLang="en-IT"/>
            </a:br>
            <a:r>
              <a:rPr lang="en-GB" altLang="en-IT"/>
              <a:t>{bread, parsley}, {bread, tomato}, </a:t>
            </a:r>
            <a:br>
              <a:rPr lang="en-GB" altLang="en-IT"/>
            </a:br>
            <a:r>
              <a:rPr lang="en-GB" altLang="en-IT"/>
              <a:t>{cucumber, onion}, {cucumber, parsley}, {cucumber, tomato}, {onion, parsley},</a:t>
            </a:r>
            <a:br>
              <a:rPr lang="en-GB" altLang="en-IT"/>
            </a:br>
            <a:r>
              <a:rPr lang="en-GB" altLang="en-IT"/>
              <a:t>{onion, tomato}, {parsley, tomato}}</a:t>
            </a:r>
          </a:p>
          <a:p>
            <a:pPr marL="571500" indent="-571500">
              <a:lnSpc>
                <a:spcPct val="85000"/>
              </a:lnSpc>
              <a:spcBef>
                <a:spcPts val="538"/>
              </a:spcBef>
            </a:pPr>
            <a:r>
              <a:rPr lang="en-GB" altLang="en-IT"/>
              <a:t>       </a:t>
            </a:r>
            <a:r>
              <a:rPr lang="en-GB" altLang="en-IT">
                <a:solidFill>
                  <a:srgbClr val="009900"/>
                </a:solidFill>
              </a:rPr>
              <a:t>10 itemsets</a:t>
            </a:r>
            <a:endParaRPr lang="en-GB" altLang="en-IT"/>
          </a:p>
          <a:p>
            <a:pPr marL="571500" indent="-571500">
              <a:lnSpc>
                <a:spcPct val="85000"/>
              </a:lnSpc>
              <a:spcBef>
                <a:spcPts val="538"/>
              </a:spcBef>
            </a:pPr>
            <a:r>
              <a:rPr lang="en-GB" altLang="en-IT">
                <a:solidFill>
                  <a:srgbClr val="000099"/>
                </a:solidFill>
              </a:rPr>
              <a:t>No pruning.</a:t>
            </a:r>
            <a:endParaRPr lang="en-GB" altLang="en-IT"/>
          </a:p>
          <a:p>
            <a:pPr marL="571500" indent="-571500">
              <a:lnSpc>
                <a:spcPct val="85000"/>
              </a:lnSpc>
              <a:spcBef>
                <a:spcPts val="650"/>
              </a:spcBef>
            </a:pPr>
            <a:r>
              <a:rPr lang="en-GB" altLang="en-IT" i="1"/>
              <a:t>L</a:t>
            </a:r>
            <a:r>
              <a:rPr lang="en-GB" altLang="en-IT" baseline="-25000"/>
              <a:t>2</a:t>
            </a:r>
            <a:r>
              <a:rPr lang="en-GB" altLang="en-IT"/>
              <a:t> = {{cucumber, onion}, {cucumber, parsley}, {cucumber, tomato}, {onion, tomato}, </a:t>
            </a:r>
            <a:br>
              <a:rPr lang="en-GB" altLang="en-IT"/>
            </a:br>
            <a:r>
              <a:rPr lang="en-GB" altLang="en-IT"/>
              <a:t>{parsley, tomato}}</a:t>
            </a:r>
          </a:p>
          <a:p>
            <a:pPr marL="571500" indent="-571500">
              <a:lnSpc>
                <a:spcPct val="85000"/>
              </a:lnSpc>
              <a:spcBef>
                <a:spcPts val="650"/>
              </a:spcBef>
            </a:pPr>
            <a:r>
              <a:rPr lang="en-GB" altLang="en-IT" i="1"/>
              <a:t>L</a:t>
            </a:r>
            <a:r>
              <a:rPr lang="en-GB" altLang="en-IT" baseline="-25000"/>
              <a:t>3</a:t>
            </a:r>
            <a:r>
              <a:rPr lang="en-GB" altLang="en-IT"/>
              <a:t> = {{cucumber, parsley, tomato}}</a:t>
            </a:r>
          </a:p>
          <a:p>
            <a:pPr marL="571500" indent="-571500">
              <a:lnSpc>
                <a:spcPct val="85000"/>
              </a:lnSpc>
              <a:spcBef>
                <a:spcPts val="650"/>
              </a:spcBef>
            </a:pPr>
            <a:r>
              <a:rPr lang="en-GB" altLang="en-IT" i="1"/>
              <a:t>L</a:t>
            </a:r>
            <a:r>
              <a:rPr lang="en-GB" altLang="en-IT"/>
              <a:t> = L</a:t>
            </a:r>
            <a:r>
              <a:rPr lang="en-GB" altLang="en-IT" baseline="-25000"/>
              <a:t>1</a:t>
            </a:r>
            <a:r>
              <a:rPr lang="en-GB" altLang="en-IT"/>
              <a:t> </a:t>
            </a:r>
            <a:r>
              <a:rPr lang="en-GB" altLang="en-IT" sz="2000">
                <a:sym typeface="Symbol" pitchFamily="2" charset="2"/>
              </a:rPr>
              <a:t></a:t>
            </a:r>
            <a:r>
              <a:rPr lang="en-GB" altLang="en-IT"/>
              <a:t>  L</a:t>
            </a:r>
            <a:r>
              <a:rPr lang="en-GB" altLang="en-IT" baseline="-25000"/>
              <a:t>2</a:t>
            </a:r>
            <a:r>
              <a:rPr lang="en-GB" altLang="en-IT"/>
              <a:t> </a:t>
            </a:r>
            <a:r>
              <a:rPr lang="en-GB" altLang="en-IT" sz="2000">
                <a:sym typeface="Symbol" pitchFamily="2" charset="2"/>
              </a:rPr>
              <a:t></a:t>
            </a:r>
            <a:r>
              <a:rPr lang="en-GB" altLang="en-IT"/>
              <a:t> L</a:t>
            </a:r>
            <a:r>
              <a:rPr lang="en-GB" altLang="en-IT" baseline="-25000"/>
              <a:t>3</a:t>
            </a:r>
            <a:endParaRPr lang="en-AU" altLang="en-IT" baseline="-250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a:extLst>
              <a:ext uri="{FF2B5EF4-FFF2-40B4-BE49-F238E27FC236}">
                <a16:creationId xmlns:a16="http://schemas.microsoft.com/office/drawing/2014/main" id="{48E07F26-16A7-3F5F-3C5D-145332887939}"/>
              </a:ext>
            </a:extLst>
          </p:cNvPr>
          <p:cNvSpPr>
            <a:spLocks noGrp="1" noChangeArrowheads="1"/>
          </p:cNvSpPr>
          <p:nvPr>
            <p:ph type="ftr" sz="quarter" idx="4"/>
          </p:nvPr>
        </p:nvSpPr>
        <p:spPr>
          <a:ln/>
        </p:spPr>
        <p:txBody>
          <a:bodyPr/>
          <a:lstStyle/>
          <a:p>
            <a:r>
              <a:rPr lang="en-AU" altLang="en-IT"/>
              <a:t>Association Rules</a:t>
            </a:r>
          </a:p>
        </p:txBody>
      </p:sp>
      <p:sp>
        <p:nvSpPr>
          <p:cNvPr id="4" name="Rectangle 7">
            <a:extLst>
              <a:ext uri="{FF2B5EF4-FFF2-40B4-BE49-F238E27FC236}">
                <a16:creationId xmlns:a16="http://schemas.microsoft.com/office/drawing/2014/main" id="{A444B591-4497-31F9-678B-C1265D495C9E}"/>
              </a:ext>
            </a:extLst>
          </p:cNvPr>
          <p:cNvSpPr>
            <a:spLocks noGrp="1" noChangeArrowheads="1"/>
          </p:cNvSpPr>
          <p:nvPr>
            <p:ph type="sldNum" sz="quarter" idx="5"/>
          </p:nvPr>
        </p:nvSpPr>
        <p:spPr>
          <a:ln/>
        </p:spPr>
        <p:txBody>
          <a:bodyPr/>
          <a:lstStyle/>
          <a:p>
            <a:fld id="{25012435-2199-354F-B8C4-14943F439EEB}" type="slidenum">
              <a:rPr lang="en-AU" altLang="en-IT"/>
              <a:pPr/>
              <a:t>36</a:t>
            </a:fld>
            <a:endParaRPr lang="en-AU" altLang="en-IT"/>
          </a:p>
        </p:txBody>
      </p:sp>
      <p:sp>
        <p:nvSpPr>
          <p:cNvPr id="67586" name="Rectangle 2050">
            <a:extLst>
              <a:ext uri="{FF2B5EF4-FFF2-40B4-BE49-F238E27FC236}">
                <a16:creationId xmlns:a16="http://schemas.microsoft.com/office/drawing/2014/main" id="{A053709F-605C-D4A9-CABE-9E0C39C454C1}"/>
              </a:ext>
            </a:extLst>
          </p:cNvPr>
          <p:cNvSpPr>
            <a:spLocks noGrp="1" noRot="1" noChangeAspect="1" noChangeArrowheads="1" noTextEdit="1"/>
          </p:cNvSpPr>
          <p:nvPr>
            <p:ph type="sldImg"/>
          </p:nvPr>
        </p:nvSpPr>
        <p:spPr>
          <a:ln/>
        </p:spPr>
      </p:sp>
      <p:sp>
        <p:nvSpPr>
          <p:cNvPr id="67587" name="Rectangle 2051">
            <a:extLst>
              <a:ext uri="{FF2B5EF4-FFF2-40B4-BE49-F238E27FC236}">
                <a16:creationId xmlns:a16="http://schemas.microsoft.com/office/drawing/2014/main" id="{9BA3D131-FBE8-90F1-4E36-BFC4F8CDF009}"/>
              </a:ext>
            </a:extLst>
          </p:cNvPr>
          <p:cNvSpPr>
            <a:spLocks noGrp="1" noChangeArrowheads="1"/>
          </p:cNvSpPr>
          <p:nvPr>
            <p:ph type="body" idx="1"/>
          </p:nvPr>
        </p:nvSpPr>
        <p:spPr/>
        <p:txBody>
          <a:bodyPr/>
          <a:lstStyle/>
          <a:p>
            <a:endParaRPr lang="en-IT" altLang="en-IT"/>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a:extLst>
              <a:ext uri="{FF2B5EF4-FFF2-40B4-BE49-F238E27FC236}">
                <a16:creationId xmlns:a16="http://schemas.microsoft.com/office/drawing/2014/main" id="{CF747FB1-C891-0A00-156D-C5AE1343A870}"/>
              </a:ext>
            </a:extLst>
          </p:cNvPr>
          <p:cNvSpPr>
            <a:spLocks noGrp="1" noChangeArrowheads="1"/>
          </p:cNvSpPr>
          <p:nvPr>
            <p:ph type="ftr" sz="quarter" idx="4"/>
          </p:nvPr>
        </p:nvSpPr>
        <p:spPr>
          <a:ln/>
        </p:spPr>
        <p:txBody>
          <a:bodyPr/>
          <a:lstStyle/>
          <a:p>
            <a:r>
              <a:rPr lang="en-AU" altLang="en-IT"/>
              <a:t>Association Rules</a:t>
            </a:r>
          </a:p>
        </p:txBody>
      </p:sp>
      <p:sp>
        <p:nvSpPr>
          <p:cNvPr id="4" name="Rectangle 7">
            <a:extLst>
              <a:ext uri="{FF2B5EF4-FFF2-40B4-BE49-F238E27FC236}">
                <a16:creationId xmlns:a16="http://schemas.microsoft.com/office/drawing/2014/main" id="{837AC826-C67A-76D7-123B-CF1131A77FB0}"/>
              </a:ext>
            </a:extLst>
          </p:cNvPr>
          <p:cNvSpPr>
            <a:spLocks noGrp="1" noChangeArrowheads="1"/>
          </p:cNvSpPr>
          <p:nvPr>
            <p:ph type="sldNum" sz="quarter" idx="5"/>
          </p:nvPr>
        </p:nvSpPr>
        <p:spPr>
          <a:ln/>
        </p:spPr>
        <p:txBody>
          <a:bodyPr/>
          <a:lstStyle/>
          <a:p>
            <a:fld id="{6797FDE2-AFA3-9940-9CD7-EE2F4458CD51}" type="slidenum">
              <a:rPr lang="en-AU" altLang="en-IT"/>
              <a:pPr/>
              <a:t>37</a:t>
            </a:fld>
            <a:endParaRPr lang="en-AU" altLang="en-IT"/>
          </a:p>
        </p:txBody>
      </p:sp>
      <p:sp>
        <p:nvSpPr>
          <p:cNvPr id="68610" name="Rectangle 2050">
            <a:extLst>
              <a:ext uri="{FF2B5EF4-FFF2-40B4-BE49-F238E27FC236}">
                <a16:creationId xmlns:a16="http://schemas.microsoft.com/office/drawing/2014/main" id="{FB0AB551-4C8D-961D-1CBB-43F0623E5249}"/>
              </a:ext>
            </a:extLst>
          </p:cNvPr>
          <p:cNvSpPr>
            <a:spLocks noGrp="1" noRot="1" noChangeAspect="1" noChangeArrowheads="1" noTextEdit="1"/>
          </p:cNvSpPr>
          <p:nvPr>
            <p:ph type="sldImg"/>
          </p:nvPr>
        </p:nvSpPr>
        <p:spPr>
          <a:ln/>
        </p:spPr>
      </p:sp>
      <p:sp>
        <p:nvSpPr>
          <p:cNvPr id="68611" name="Rectangle 2051">
            <a:extLst>
              <a:ext uri="{FF2B5EF4-FFF2-40B4-BE49-F238E27FC236}">
                <a16:creationId xmlns:a16="http://schemas.microsoft.com/office/drawing/2014/main" id="{8B4688AD-5442-8C7A-6F91-48F41E1A3EA0}"/>
              </a:ext>
            </a:extLst>
          </p:cNvPr>
          <p:cNvSpPr>
            <a:spLocks noGrp="1" noChangeArrowheads="1"/>
          </p:cNvSpPr>
          <p:nvPr>
            <p:ph type="body" idx="1"/>
          </p:nvPr>
        </p:nvSpPr>
        <p:spPr/>
        <p:txBody>
          <a:bodyPr/>
          <a:lstStyle/>
          <a:p>
            <a:r>
              <a:rPr lang="en-AU" altLang="en-IT">
                <a:solidFill>
                  <a:srgbClr val="009900"/>
                </a:solidFill>
              </a:rPr>
              <a:t>The hash-tree constructed for </a:t>
            </a:r>
            <a:r>
              <a:rPr lang="en-AU" altLang="en-IT" i="1">
                <a:solidFill>
                  <a:srgbClr val="009900"/>
                </a:solidFill>
              </a:rPr>
              <a:t>C</a:t>
            </a:r>
            <a:r>
              <a:rPr lang="en-AU" altLang="en-IT" baseline="-25000">
                <a:solidFill>
                  <a:srgbClr val="009900"/>
                </a:solidFill>
              </a:rPr>
              <a:t>2</a:t>
            </a:r>
            <a:r>
              <a:rPr lang="en-AU" altLang="en-IT">
                <a:solidFill>
                  <a:srgbClr val="009900"/>
                </a:solidFill>
              </a:rPr>
              <a:t>:</a:t>
            </a:r>
            <a:endParaRPr lang="en-AU" altLang="en-IT"/>
          </a:p>
          <a:p>
            <a:endParaRPr lang="en-AU" altLang="en-IT"/>
          </a:p>
          <a:p>
            <a:pPr>
              <a:spcBef>
                <a:spcPct val="0"/>
              </a:spcBef>
            </a:pPr>
            <a:r>
              <a:rPr lang="en-AU" altLang="en-IT">
                <a:latin typeface="Courier New" panose="02070309020205020404" pitchFamily="49" charset="0"/>
              </a:rPr>
              <a:t>                  root</a:t>
            </a:r>
          </a:p>
          <a:p>
            <a:pPr>
              <a:spcBef>
                <a:spcPct val="0"/>
              </a:spcBef>
            </a:pPr>
            <a:r>
              <a:rPr lang="en-AU" altLang="en-IT">
                <a:latin typeface="Courier New" panose="02070309020205020404" pitchFamily="49" charset="0"/>
              </a:rPr>
              <a:t>  _________________|________________</a:t>
            </a:r>
          </a:p>
          <a:p>
            <a:pPr>
              <a:spcBef>
                <a:spcPct val="0"/>
              </a:spcBef>
            </a:pPr>
            <a:r>
              <a:rPr lang="en-AU" altLang="en-IT">
                <a:latin typeface="Courier New" panose="02070309020205020404" pitchFamily="49" charset="0"/>
              </a:rPr>
              <a:t> |          |            |          |</a:t>
            </a:r>
          </a:p>
          <a:p>
            <a:pPr>
              <a:spcBef>
                <a:spcPct val="0"/>
              </a:spcBef>
            </a:pPr>
            <a:r>
              <a:rPr lang="en-AU" altLang="en-IT">
                <a:latin typeface="Courier New" panose="02070309020205020404" pitchFamily="49" charset="0"/>
              </a:rPr>
              <a:t>bread     cucumber     onion    parsley</a:t>
            </a:r>
          </a:p>
          <a:p>
            <a:pPr>
              <a:spcBef>
                <a:spcPct val="0"/>
              </a:spcBef>
            </a:pPr>
            <a:r>
              <a:rPr lang="en-AU" altLang="en-IT">
                <a:latin typeface="Courier New" panose="02070309020205020404" pitchFamily="49" charset="0"/>
              </a:rPr>
              <a:t> |          |            |          |</a:t>
            </a:r>
          </a:p>
          <a:p>
            <a:pPr>
              <a:spcBef>
                <a:spcPct val="0"/>
              </a:spcBef>
            </a:pPr>
            <a:r>
              <a:rPr lang="en-AU" altLang="en-IT" sz="1100"/>
              <a:t>{bread, cucumber}  {cucumber, onion}     {onion, parsley}   {parsley, tomato}</a:t>
            </a:r>
          </a:p>
          <a:p>
            <a:pPr>
              <a:spcBef>
                <a:spcPct val="0"/>
              </a:spcBef>
            </a:pPr>
            <a:r>
              <a:rPr lang="en-AU" altLang="en-IT" sz="1100"/>
              <a:t>{bread, onion}         {cucumber, parsley}  {onion, tomato}</a:t>
            </a:r>
          </a:p>
          <a:p>
            <a:pPr>
              <a:spcBef>
                <a:spcPct val="0"/>
              </a:spcBef>
            </a:pPr>
            <a:r>
              <a:rPr lang="en-AU" altLang="en-IT" sz="1100"/>
              <a:t>{bread, parsley}      {cucumber, tomato}</a:t>
            </a:r>
          </a:p>
          <a:p>
            <a:pPr>
              <a:spcBef>
                <a:spcPct val="0"/>
              </a:spcBef>
            </a:pPr>
            <a:r>
              <a:rPr lang="en-AU" altLang="en-IT" sz="1100"/>
              <a:t>{bread, tomato}</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6">
            <a:extLst>
              <a:ext uri="{FF2B5EF4-FFF2-40B4-BE49-F238E27FC236}">
                <a16:creationId xmlns:a16="http://schemas.microsoft.com/office/drawing/2014/main" id="{D591161D-A3BB-9FC6-38F3-97EBA382CC7E}"/>
              </a:ext>
            </a:extLst>
          </p:cNvPr>
          <p:cNvSpPr>
            <a:spLocks noGrp="1" noChangeArrowheads="1"/>
          </p:cNvSpPr>
          <p:nvPr>
            <p:ph type="ftr" sz="quarter" idx="4"/>
          </p:nvPr>
        </p:nvSpPr>
        <p:spPr>
          <a:ln/>
        </p:spPr>
        <p:txBody>
          <a:bodyPr/>
          <a:lstStyle/>
          <a:p>
            <a:r>
              <a:rPr lang="en-AU" altLang="en-IT"/>
              <a:t>Association Rules</a:t>
            </a:r>
          </a:p>
        </p:txBody>
      </p:sp>
      <p:sp>
        <p:nvSpPr>
          <p:cNvPr id="4" name="Rectangle 7">
            <a:extLst>
              <a:ext uri="{FF2B5EF4-FFF2-40B4-BE49-F238E27FC236}">
                <a16:creationId xmlns:a16="http://schemas.microsoft.com/office/drawing/2014/main" id="{4BF82207-6034-0100-5E4B-74CA7B11981C}"/>
              </a:ext>
            </a:extLst>
          </p:cNvPr>
          <p:cNvSpPr>
            <a:spLocks noGrp="1" noChangeArrowheads="1"/>
          </p:cNvSpPr>
          <p:nvPr>
            <p:ph type="sldNum" sz="quarter" idx="5"/>
          </p:nvPr>
        </p:nvSpPr>
        <p:spPr>
          <a:ln/>
        </p:spPr>
        <p:txBody>
          <a:bodyPr/>
          <a:lstStyle/>
          <a:p>
            <a:fld id="{E56C44C0-DAC2-5D43-9AC2-46953D1137DF}" type="slidenum">
              <a:rPr lang="en-AU" altLang="en-IT"/>
              <a:pPr/>
              <a:t>38</a:t>
            </a:fld>
            <a:endParaRPr lang="en-AU" altLang="en-IT"/>
          </a:p>
        </p:txBody>
      </p:sp>
      <p:sp>
        <p:nvSpPr>
          <p:cNvPr id="69634" name="Rectangle 2050">
            <a:extLst>
              <a:ext uri="{FF2B5EF4-FFF2-40B4-BE49-F238E27FC236}">
                <a16:creationId xmlns:a16="http://schemas.microsoft.com/office/drawing/2014/main" id="{4BD99ABF-8D37-DE78-998C-CECBBD2978AD}"/>
              </a:ext>
            </a:extLst>
          </p:cNvPr>
          <p:cNvSpPr>
            <a:spLocks noGrp="1" noRot="1" noChangeAspect="1" noChangeArrowheads="1" noTextEdit="1"/>
          </p:cNvSpPr>
          <p:nvPr>
            <p:ph type="sldImg"/>
          </p:nvPr>
        </p:nvSpPr>
        <p:spPr>
          <a:ln/>
        </p:spPr>
      </p:sp>
      <p:sp>
        <p:nvSpPr>
          <p:cNvPr id="69635" name="Rectangle 2051">
            <a:extLst>
              <a:ext uri="{FF2B5EF4-FFF2-40B4-BE49-F238E27FC236}">
                <a16:creationId xmlns:a16="http://schemas.microsoft.com/office/drawing/2014/main" id="{71030BFF-FFC1-2CC3-88E6-3DDE013EEE55}"/>
              </a:ext>
            </a:extLst>
          </p:cNvPr>
          <p:cNvSpPr>
            <a:spLocks noGrp="1" noChangeArrowheads="1"/>
          </p:cNvSpPr>
          <p:nvPr>
            <p:ph type="body" idx="1"/>
          </p:nvPr>
        </p:nvSpPr>
        <p:spPr/>
        <p:txBody>
          <a:bodyPr/>
          <a:lstStyle/>
          <a:p>
            <a:r>
              <a:rPr lang="en-AU" altLang="en-IT"/>
              <a:t>For any itemset </a:t>
            </a:r>
            <a:r>
              <a:rPr lang="en-AU" altLang="en-IT" i="1">
                <a:solidFill>
                  <a:srgbClr val="000099"/>
                </a:solidFill>
              </a:rPr>
              <a:t>c</a:t>
            </a:r>
            <a:r>
              <a:rPr lang="en-AU" altLang="en-IT"/>
              <a:t> contained in transaction </a:t>
            </a:r>
            <a:r>
              <a:rPr lang="en-AU" altLang="en-IT" i="1">
                <a:solidFill>
                  <a:srgbClr val="000099"/>
                </a:solidFill>
              </a:rPr>
              <a:t>t</a:t>
            </a:r>
            <a:r>
              <a:rPr lang="en-AU" altLang="en-IT"/>
              <a:t>,</a:t>
            </a:r>
          </a:p>
          <a:p>
            <a:r>
              <a:rPr lang="en-AU" altLang="en-IT"/>
              <a:t>the first item of </a:t>
            </a:r>
            <a:r>
              <a:rPr lang="en-AU" altLang="en-IT" i="1">
                <a:solidFill>
                  <a:srgbClr val="000099"/>
                </a:solidFill>
              </a:rPr>
              <a:t>c</a:t>
            </a:r>
            <a:r>
              <a:rPr lang="en-AU" altLang="en-IT"/>
              <a:t> must be in </a:t>
            </a:r>
            <a:r>
              <a:rPr lang="en-AU" altLang="en-IT" i="1">
                <a:solidFill>
                  <a:srgbClr val="000099"/>
                </a:solidFill>
              </a:rPr>
              <a:t>t</a:t>
            </a:r>
            <a:r>
              <a:rPr lang="en-AU" altLang="en-IT"/>
              <a:t>.</a:t>
            </a:r>
          </a:p>
          <a:p>
            <a:r>
              <a:rPr lang="en-AU" altLang="en-IT"/>
              <a:t>At root, by hashing on every item in </a:t>
            </a:r>
            <a:r>
              <a:rPr lang="en-AU" altLang="en-IT" i="1">
                <a:solidFill>
                  <a:srgbClr val="000099"/>
                </a:solidFill>
              </a:rPr>
              <a:t>t</a:t>
            </a:r>
            <a:r>
              <a:rPr lang="en-AU" altLang="en-IT"/>
              <a:t>, we ensure that we only ignore itemsets that start with an item not in </a:t>
            </a:r>
            <a:r>
              <a:rPr lang="en-AU" altLang="en-IT" i="1">
                <a:solidFill>
                  <a:srgbClr val="000099"/>
                </a:solidFill>
              </a:rPr>
              <a:t>t</a:t>
            </a:r>
            <a:r>
              <a:rPr lang="en-AU" altLang="en-IT"/>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0646D-8E32-4CC3-9EE7-508AF475C5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CB74A65-99D5-482E-B37B-0ABDC1D828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589960C-4337-4015-B4CD-B22B985C583C}"/>
              </a:ext>
            </a:extLst>
          </p:cNvPr>
          <p:cNvSpPr>
            <a:spLocks noGrp="1"/>
          </p:cNvSpPr>
          <p:nvPr>
            <p:ph type="dt" sz="half" idx="10"/>
          </p:nvPr>
        </p:nvSpPr>
        <p:spPr/>
        <p:txBody>
          <a:bodyPr/>
          <a:lstStyle/>
          <a:p>
            <a:fld id="{E2BA7F80-5DF1-3843-B910-13D109E9F4BB}" type="datetime1">
              <a:rPr lang="it-IT" smtClean="0"/>
              <a:t>27/04/25</a:t>
            </a:fld>
            <a:endParaRPr lang="en-US"/>
          </a:p>
        </p:txBody>
      </p:sp>
      <p:sp>
        <p:nvSpPr>
          <p:cNvPr id="5" name="Footer Placeholder 4">
            <a:extLst>
              <a:ext uri="{FF2B5EF4-FFF2-40B4-BE49-F238E27FC236}">
                <a16:creationId xmlns:a16="http://schemas.microsoft.com/office/drawing/2014/main" id="{137C585B-C6E6-474F-B623-7AC432A08BC8}"/>
              </a:ext>
            </a:extLst>
          </p:cNvPr>
          <p:cNvSpPr>
            <a:spLocks noGrp="1"/>
          </p:cNvSpPr>
          <p:nvPr>
            <p:ph type="ftr" sz="quarter" idx="11"/>
          </p:nvPr>
        </p:nvSpPr>
        <p:spPr/>
        <p:txBody>
          <a:bodyPr/>
          <a:lstStyle/>
          <a:p>
            <a:r>
              <a:rPr lang="en-US"/>
              <a:t>Advanced Knowledge Management</a:t>
            </a:r>
          </a:p>
        </p:txBody>
      </p:sp>
      <p:sp>
        <p:nvSpPr>
          <p:cNvPr id="6" name="Slide Number Placeholder 5">
            <a:extLst>
              <a:ext uri="{FF2B5EF4-FFF2-40B4-BE49-F238E27FC236}">
                <a16:creationId xmlns:a16="http://schemas.microsoft.com/office/drawing/2014/main" id="{48D04A6E-9136-4A95-ADF8-EE5AD29F6B48}"/>
              </a:ext>
            </a:extLst>
          </p:cNvPr>
          <p:cNvSpPr>
            <a:spLocks noGrp="1"/>
          </p:cNvSpPr>
          <p:nvPr>
            <p:ph type="sldNum" sz="quarter" idx="12"/>
          </p:nvPr>
        </p:nvSpPr>
        <p:spPr/>
        <p:txBody>
          <a:bodyPr/>
          <a:lstStyle/>
          <a:p>
            <a:fld id="{EDA51A00-F89B-49BD-830D-62663345B846}" type="slidenum">
              <a:rPr lang="en-US" smtClean="0"/>
              <a:t>‹#›</a:t>
            </a:fld>
            <a:endParaRPr lang="en-US"/>
          </a:p>
        </p:txBody>
      </p:sp>
    </p:spTree>
    <p:extLst>
      <p:ext uri="{BB962C8B-B14F-4D97-AF65-F5344CB8AC3E}">
        <p14:creationId xmlns:p14="http://schemas.microsoft.com/office/powerpoint/2010/main" val="3052990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07A18-91EE-4433-90F9-AC5FD77DE2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E04D014-3053-4433-AA23-96D7072407D4}"/>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BCB366-2D16-4A8E-8A50-CC199F6EE481}"/>
              </a:ext>
            </a:extLst>
          </p:cNvPr>
          <p:cNvSpPr>
            <a:spLocks noGrp="1"/>
          </p:cNvSpPr>
          <p:nvPr>
            <p:ph type="dt" sz="half" idx="10"/>
          </p:nvPr>
        </p:nvSpPr>
        <p:spPr/>
        <p:txBody>
          <a:bodyPr/>
          <a:lstStyle/>
          <a:p>
            <a:fld id="{BEDFD086-C70B-104C-B0BC-802DEBBD0E6D}" type="datetime1">
              <a:rPr lang="it-IT" smtClean="0"/>
              <a:t>27/04/25</a:t>
            </a:fld>
            <a:endParaRPr lang="en-US"/>
          </a:p>
        </p:txBody>
      </p:sp>
      <p:sp>
        <p:nvSpPr>
          <p:cNvPr id="5" name="Footer Placeholder 4">
            <a:extLst>
              <a:ext uri="{FF2B5EF4-FFF2-40B4-BE49-F238E27FC236}">
                <a16:creationId xmlns:a16="http://schemas.microsoft.com/office/drawing/2014/main" id="{F7BABF45-720D-495B-886B-782BEB97B0ED}"/>
              </a:ext>
            </a:extLst>
          </p:cNvPr>
          <p:cNvSpPr>
            <a:spLocks noGrp="1"/>
          </p:cNvSpPr>
          <p:nvPr>
            <p:ph type="ftr" sz="quarter" idx="11"/>
          </p:nvPr>
        </p:nvSpPr>
        <p:spPr/>
        <p:txBody>
          <a:bodyPr/>
          <a:lstStyle/>
          <a:p>
            <a:r>
              <a:rPr lang="en-US"/>
              <a:t>Advanced Knowledge Management</a:t>
            </a:r>
          </a:p>
        </p:txBody>
      </p:sp>
      <p:sp>
        <p:nvSpPr>
          <p:cNvPr id="6" name="Slide Number Placeholder 5">
            <a:extLst>
              <a:ext uri="{FF2B5EF4-FFF2-40B4-BE49-F238E27FC236}">
                <a16:creationId xmlns:a16="http://schemas.microsoft.com/office/drawing/2014/main" id="{6E9761B9-76ED-41F1-813F-44DF76A30590}"/>
              </a:ext>
            </a:extLst>
          </p:cNvPr>
          <p:cNvSpPr>
            <a:spLocks noGrp="1"/>
          </p:cNvSpPr>
          <p:nvPr>
            <p:ph type="sldNum" sz="quarter" idx="12"/>
          </p:nvPr>
        </p:nvSpPr>
        <p:spPr/>
        <p:txBody>
          <a:bodyPr/>
          <a:lstStyle/>
          <a:p>
            <a:fld id="{EDA51A00-F89B-49BD-830D-62663345B846}" type="slidenum">
              <a:rPr lang="en-US" smtClean="0"/>
              <a:t>‹#›</a:t>
            </a:fld>
            <a:endParaRPr lang="en-US"/>
          </a:p>
        </p:txBody>
      </p:sp>
    </p:spTree>
    <p:extLst>
      <p:ext uri="{BB962C8B-B14F-4D97-AF65-F5344CB8AC3E}">
        <p14:creationId xmlns:p14="http://schemas.microsoft.com/office/powerpoint/2010/main" val="3701384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55FBEB-EFFA-4E94-8198-E4881978CB8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D4CE5C-7BED-432E-B936-289A2C9F280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B985EC-F2B4-4179-89AA-39B8DD860D11}"/>
              </a:ext>
            </a:extLst>
          </p:cNvPr>
          <p:cNvSpPr>
            <a:spLocks noGrp="1"/>
          </p:cNvSpPr>
          <p:nvPr>
            <p:ph type="dt" sz="half" idx="10"/>
          </p:nvPr>
        </p:nvSpPr>
        <p:spPr/>
        <p:txBody>
          <a:bodyPr/>
          <a:lstStyle/>
          <a:p>
            <a:fld id="{CB66834A-1039-384D-AFBE-A650DF54DDE9}" type="datetime1">
              <a:rPr lang="it-IT" smtClean="0"/>
              <a:t>27/04/25</a:t>
            </a:fld>
            <a:endParaRPr lang="en-US"/>
          </a:p>
        </p:txBody>
      </p:sp>
      <p:sp>
        <p:nvSpPr>
          <p:cNvPr id="5" name="Footer Placeholder 4">
            <a:extLst>
              <a:ext uri="{FF2B5EF4-FFF2-40B4-BE49-F238E27FC236}">
                <a16:creationId xmlns:a16="http://schemas.microsoft.com/office/drawing/2014/main" id="{D9648A7F-2497-4DA6-A811-683F638EDCF8}"/>
              </a:ext>
            </a:extLst>
          </p:cNvPr>
          <p:cNvSpPr>
            <a:spLocks noGrp="1"/>
          </p:cNvSpPr>
          <p:nvPr>
            <p:ph type="ftr" sz="quarter" idx="11"/>
          </p:nvPr>
        </p:nvSpPr>
        <p:spPr/>
        <p:txBody>
          <a:bodyPr/>
          <a:lstStyle/>
          <a:p>
            <a:r>
              <a:rPr lang="en-US"/>
              <a:t>Advanced Knowledge Management</a:t>
            </a:r>
          </a:p>
        </p:txBody>
      </p:sp>
      <p:sp>
        <p:nvSpPr>
          <p:cNvPr id="6" name="Slide Number Placeholder 5">
            <a:extLst>
              <a:ext uri="{FF2B5EF4-FFF2-40B4-BE49-F238E27FC236}">
                <a16:creationId xmlns:a16="http://schemas.microsoft.com/office/drawing/2014/main" id="{93AC9D92-B5F4-45D2-B24B-26244119F746}"/>
              </a:ext>
            </a:extLst>
          </p:cNvPr>
          <p:cNvSpPr>
            <a:spLocks noGrp="1"/>
          </p:cNvSpPr>
          <p:nvPr>
            <p:ph type="sldNum" sz="quarter" idx="12"/>
          </p:nvPr>
        </p:nvSpPr>
        <p:spPr/>
        <p:txBody>
          <a:bodyPr/>
          <a:lstStyle/>
          <a:p>
            <a:fld id="{EDA51A00-F89B-49BD-830D-62663345B846}" type="slidenum">
              <a:rPr lang="en-US" smtClean="0"/>
              <a:t>‹#›</a:t>
            </a:fld>
            <a:endParaRPr lang="en-US"/>
          </a:p>
        </p:txBody>
      </p:sp>
    </p:spTree>
    <p:extLst>
      <p:ext uri="{BB962C8B-B14F-4D97-AF65-F5344CB8AC3E}">
        <p14:creationId xmlns:p14="http://schemas.microsoft.com/office/powerpoint/2010/main" val="19820674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4B9ED-8C8C-5BAD-E7E6-B9DED46DA830}"/>
              </a:ext>
            </a:extLst>
          </p:cNvPr>
          <p:cNvSpPr>
            <a:spLocks noGrp="1"/>
          </p:cNvSpPr>
          <p:nvPr>
            <p:ph type="title"/>
          </p:nvPr>
        </p:nvSpPr>
        <p:spPr>
          <a:xfrm>
            <a:off x="914400" y="533400"/>
            <a:ext cx="10363200" cy="1143000"/>
          </a:xfrm>
        </p:spPr>
        <p:txBody>
          <a:bodyPr/>
          <a:lstStyle/>
          <a:p>
            <a:r>
              <a:rPr lang="en-GB"/>
              <a:t>Click to edit Master title style</a:t>
            </a:r>
            <a:endParaRPr lang="en-IT"/>
          </a:p>
        </p:txBody>
      </p:sp>
      <p:sp>
        <p:nvSpPr>
          <p:cNvPr id="3" name="Text Placeholder 2">
            <a:extLst>
              <a:ext uri="{FF2B5EF4-FFF2-40B4-BE49-F238E27FC236}">
                <a16:creationId xmlns:a16="http://schemas.microsoft.com/office/drawing/2014/main" id="{6DCD02D1-32FD-7422-08C2-90C378194B1F}"/>
              </a:ext>
            </a:extLst>
          </p:cNvPr>
          <p:cNvSpPr>
            <a:spLocks noGrp="1"/>
          </p:cNvSpPr>
          <p:nvPr>
            <p:ph type="body" sz="half" idx="1"/>
          </p:nvPr>
        </p:nvSpPr>
        <p:spPr>
          <a:xfrm>
            <a:off x="914400" y="1905000"/>
            <a:ext cx="5080000" cy="4191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4" name="Online Image Placeholder 3">
            <a:extLst>
              <a:ext uri="{FF2B5EF4-FFF2-40B4-BE49-F238E27FC236}">
                <a16:creationId xmlns:a16="http://schemas.microsoft.com/office/drawing/2014/main" id="{CDA96AA0-80B4-0BF4-AE05-B205A3CB8EA2}"/>
              </a:ext>
            </a:extLst>
          </p:cNvPr>
          <p:cNvSpPr>
            <a:spLocks noGrp="1"/>
          </p:cNvSpPr>
          <p:nvPr>
            <p:ph type="clipArt" sz="half" idx="2"/>
          </p:nvPr>
        </p:nvSpPr>
        <p:spPr>
          <a:xfrm>
            <a:off x="6197600" y="1905000"/>
            <a:ext cx="5080000" cy="4191000"/>
          </a:xfrm>
        </p:spPr>
        <p:txBody>
          <a:bodyPr/>
          <a:lstStyle/>
          <a:p>
            <a:endParaRPr lang="en-IT"/>
          </a:p>
        </p:txBody>
      </p:sp>
      <p:sp>
        <p:nvSpPr>
          <p:cNvPr id="5" name="Footer Placeholder 4">
            <a:extLst>
              <a:ext uri="{FF2B5EF4-FFF2-40B4-BE49-F238E27FC236}">
                <a16:creationId xmlns:a16="http://schemas.microsoft.com/office/drawing/2014/main" id="{EAA3FE7B-490A-18A7-D18D-4F2FD769D6CF}"/>
              </a:ext>
            </a:extLst>
          </p:cNvPr>
          <p:cNvSpPr>
            <a:spLocks noGrp="1"/>
          </p:cNvSpPr>
          <p:nvPr>
            <p:ph type="ftr" sz="quarter" idx="10"/>
          </p:nvPr>
        </p:nvSpPr>
        <p:spPr>
          <a:xfrm>
            <a:off x="4165600" y="6248400"/>
            <a:ext cx="3860800" cy="457200"/>
          </a:xfrm>
        </p:spPr>
        <p:txBody>
          <a:bodyPr/>
          <a:lstStyle>
            <a:lvl1pPr>
              <a:defRPr/>
            </a:lvl1pPr>
          </a:lstStyle>
          <a:p>
            <a:endParaRPr lang="en-AU" altLang="en-IT"/>
          </a:p>
        </p:txBody>
      </p:sp>
      <p:sp>
        <p:nvSpPr>
          <p:cNvPr id="6" name="Slide Number Placeholder 5">
            <a:extLst>
              <a:ext uri="{FF2B5EF4-FFF2-40B4-BE49-F238E27FC236}">
                <a16:creationId xmlns:a16="http://schemas.microsoft.com/office/drawing/2014/main" id="{1D9B6377-2343-F039-1024-7B4ACEBBD489}"/>
              </a:ext>
            </a:extLst>
          </p:cNvPr>
          <p:cNvSpPr>
            <a:spLocks noGrp="1"/>
          </p:cNvSpPr>
          <p:nvPr>
            <p:ph type="sldNum" sz="quarter" idx="11"/>
          </p:nvPr>
        </p:nvSpPr>
        <p:spPr>
          <a:xfrm>
            <a:off x="8737600" y="6248400"/>
            <a:ext cx="2540000" cy="457200"/>
          </a:xfrm>
        </p:spPr>
        <p:txBody>
          <a:bodyPr/>
          <a:lstStyle>
            <a:lvl1pPr>
              <a:defRPr/>
            </a:lvl1pPr>
          </a:lstStyle>
          <a:p>
            <a:fld id="{5266A994-2203-3743-9C8E-388D585A67AD}" type="slidenum">
              <a:rPr lang="en-AU" altLang="en-IT"/>
              <a:pPr/>
              <a:t>‹#›</a:t>
            </a:fld>
            <a:endParaRPr lang="en-AU" altLang="en-IT"/>
          </a:p>
        </p:txBody>
      </p:sp>
    </p:spTree>
    <p:extLst>
      <p:ext uri="{BB962C8B-B14F-4D97-AF65-F5344CB8AC3E}">
        <p14:creationId xmlns:p14="http://schemas.microsoft.com/office/powerpoint/2010/main" val="2395052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F967B-4AFB-4009-A2E1-BE63E34ACD0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7070DF-6D30-4F0E-A618-FD970ABEF4F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7B94155-6F1D-47DC-9C41-9A30160D8362}"/>
              </a:ext>
            </a:extLst>
          </p:cNvPr>
          <p:cNvSpPr>
            <a:spLocks noGrp="1"/>
          </p:cNvSpPr>
          <p:nvPr>
            <p:ph type="dt" sz="half" idx="10"/>
          </p:nvPr>
        </p:nvSpPr>
        <p:spPr/>
        <p:txBody>
          <a:bodyPr/>
          <a:lstStyle/>
          <a:p>
            <a:fld id="{02AAA378-7F39-C343-BA39-C971E9E499FA}" type="datetime1">
              <a:rPr lang="it-IT" smtClean="0"/>
              <a:t>27/04/25</a:t>
            </a:fld>
            <a:endParaRPr lang="en-US"/>
          </a:p>
        </p:txBody>
      </p:sp>
      <p:sp>
        <p:nvSpPr>
          <p:cNvPr id="5" name="Footer Placeholder 4">
            <a:extLst>
              <a:ext uri="{FF2B5EF4-FFF2-40B4-BE49-F238E27FC236}">
                <a16:creationId xmlns:a16="http://schemas.microsoft.com/office/drawing/2014/main" id="{088CF378-9C11-4EFA-9B13-41BE7F7D1CBB}"/>
              </a:ext>
            </a:extLst>
          </p:cNvPr>
          <p:cNvSpPr>
            <a:spLocks noGrp="1"/>
          </p:cNvSpPr>
          <p:nvPr>
            <p:ph type="ftr" sz="quarter" idx="11"/>
          </p:nvPr>
        </p:nvSpPr>
        <p:spPr/>
        <p:txBody>
          <a:bodyPr/>
          <a:lstStyle/>
          <a:p>
            <a:r>
              <a:rPr lang="en-US"/>
              <a:t>Advanced Knowledge Management</a:t>
            </a:r>
          </a:p>
        </p:txBody>
      </p:sp>
      <p:sp>
        <p:nvSpPr>
          <p:cNvPr id="6" name="Slide Number Placeholder 5">
            <a:extLst>
              <a:ext uri="{FF2B5EF4-FFF2-40B4-BE49-F238E27FC236}">
                <a16:creationId xmlns:a16="http://schemas.microsoft.com/office/drawing/2014/main" id="{9CFE18CB-659F-432D-9C5D-0CD143A84F40}"/>
              </a:ext>
            </a:extLst>
          </p:cNvPr>
          <p:cNvSpPr>
            <a:spLocks noGrp="1"/>
          </p:cNvSpPr>
          <p:nvPr>
            <p:ph type="sldNum" sz="quarter" idx="12"/>
          </p:nvPr>
        </p:nvSpPr>
        <p:spPr/>
        <p:txBody>
          <a:bodyPr/>
          <a:lstStyle/>
          <a:p>
            <a:fld id="{EDA51A00-F89B-49BD-830D-62663345B846}" type="slidenum">
              <a:rPr lang="en-US" smtClean="0"/>
              <a:t>‹#›</a:t>
            </a:fld>
            <a:endParaRPr lang="en-US"/>
          </a:p>
        </p:txBody>
      </p:sp>
    </p:spTree>
    <p:extLst>
      <p:ext uri="{BB962C8B-B14F-4D97-AF65-F5344CB8AC3E}">
        <p14:creationId xmlns:p14="http://schemas.microsoft.com/office/powerpoint/2010/main" val="3220638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35D44-8149-46E9-8847-1DB0999047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C77707-E5B9-4129-804B-A7ECC27A62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EEA087D-8CBC-430A-A4BE-1B796CB430CF}"/>
              </a:ext>
            </a:extLst>
          </p:cNvPr>
          <p:cNvSpPr>
            <a:spLocks noGrp="1"/>
          </p:cNvSpPr>
          <p:nvPr>
            <p:ph type="dt" sz="half" idx="10"/>
          </p:nvPr>
        </p:nvSpPr>
        <p:spPr/>
        <p:txBody>
          <a:bodyPr/>
          <a:lstStyle/>
          <a:p>
            <a:fld id="{A8C8567A-1BE1-D04C-9764-CDFC842C6459}" type="datetime1">
              <a:rPr lang="it-IT" smtClean="0"/>
              <a:t>27/04/25</a:t>
            </a:fld>
            <a:endParaRPr lang="en-US"/>
          </a:p>
        </p:txBody>
      </p:sp>
      <p:sp>
        <p:nvSpPr>
          <p:cNvPr id="5" name="Footer Placeholder 4">
            <a:extLst>
              <a:ext uri="{FF2B5EF4-FFF2-40B4-BE49-F238E27FC236}">
                <a16:creationId xmlns:a16="http://schemas.microsoft.com/office/drawing/2014/main" id="{1B38382A-403C-49AB-AD2B-70A3232994AC}"/>
              </a:ext>
            </a:extLst>
          </p:cNvPr>
          <p:cNvSpPr>
            <a:spLocks noGrp="1"/>
          </p:cNvSpPr>
          <p:nvPr>
            <p:ph type="ftr" sz="quarter" idx="11"/>
          </p:nvPr>
        </p:nvSpPr>
        <p:spPr/>
        <p:txBody>
          <a:bodyPr/>
          <a:lstStyle/>
          <a:p>
            <a:r>
              <a:rPr lang="en-US"/>
              <a:t>Advanced Knowledge Management</a:t>
            </a:r>
          </a:p>
        </p:txBody>
      </p:sp>
      <p:sp>
        <p:nvSpPr>
          <p:cNvPr id="6" name="Slide Number Placeholder 5">
            <a:extLst>
              <a:ext uri="{FF2B5EF4-FFF2-40B4-BE49-F238E27FC236}">
                <a16:creationId xmlns:a16="http://schemas.microsoft.com/office/drawing/2014/main" id="{DC8916B2-B0E9-44AD-A6BD-60F0EA08A76C}"/>
              </a:ext>
            </a:extLst>
          </p:cNvPr>
          <p:cNvSpPr>
            <a:spLocks noGrp="1"/>
          </p:cNvSpPr>
          <p:nvPr>
            <p:ph type="sldNum" sz="quarter" idx="12"/>
          </p:nvPr>
        </p:nvSpPr>
        <p:spPr/>
        <p:txBody>
          <a:bodyPr/>
          <a:lstStyle/>
          <a:p>
            <a:fld id="{EDA51A00-F89B-49BD-830D-62663345B846}" type="slidenum">
              <a:rPr lang="en-US" smtClean="0"/>
              <a:t>‹#›</a:t>
            </a:fld>
            <a:endParaRPr lang="en-US"/>
          </a:p>
        </p:txBody>
      </p:sp>
    </p:spTree>
    <p:extLst>
      <p:ext uri="{BB962C8B-B14F-4D97-AF65-F5344CB8AC3E}">
        <p14:creationId xmlns:p14="http://schemas.microsoft.com/office/powerpoint/2010/main" val="2942980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085E2-FD28-47BE-AAF9-6DD62F515D6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479FEA-D74C-4177-8A70-BE124665385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02B3D3-6CB6-454A-89D1-6C9DC04C40A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2CE17D8-15AA-446C-A258-145457B309BD}"/>
              </a:ext>
            </a:extLst>
          </p:cNvPr>
          <p:cNvSpPr>
            <a:spLocks noGrp="1"/>
          </p:cNvSpPr>
          <p:nvPr>
            <p:ph type="dt" sz="half" idx="10"/>
          </p:nvPr>
        </p:nvSpPr>
        <p:spPr/>
        <p:txBody>
          <a:bodyPr/>
          <a:lstStyle/>
          <a:p>
            <a:fld id="{B90134BC-B583-1040-9DBF-181A21888640}" type="datetime1">
              <a:rPr lang="it-IT" smtClean="0"/>
              <a:t>27/04/25</a:t>
            </a:fld>
            <a:endParaRPr lang="en-US"/>
          </a:p>
        </p:txBody>
      </p:sp>
      <p:sp>
        <p:nvSpPr>
          <p:cNvPr id="6" name="Footer Placeholder 5">
            <a:extLst>
              <a:ext uri="{FF2B5EF4-FFF2-40B4-BE49-F238E27FC236}">
                <a16:creationId xmlns:a16="http://schemas.microsoft.com/office/drawing/2014/main" id="{CAB3AFEB-F7AF-41A6-8B95-666AD7ECE8C0}"/>
              </a:ext>
            </a:extLst>
          </p:cNvPr>
          <p:cNvSpPr>
            <a:spLocks noGrp="1"/>
          </p:cNvSpPr>
          <p:nvPr>
            <p:ph type="ftr" sz="quarter" idx="11"/>
          </p:nvPr>
        </p:nvSpPr>
        <p:spPr/>
        <p:txBody>
          <a:bodyPr/>
          <a:lstStyle/>
          <a:p>
            <a:r>
              <a:rPr lang="en-US"/>
              <a:t>Advanced Knowledge Management</a:t>
            </a:r>
          </a:p>
        </p:txBody>
      </p:sp>
      <p:sp>
        <p:nvSpPr>
          <p:cNvPr id="7" name="Slide Number Placeholder 6">
            <a:extLst>
              <a:ext uri="{FF2B5EF4-FFF2-40B4-BE49-F238E27FC236}">
                <a16:creationId xmlns:a16="http://schemas.microsoft.com/office/drawing/2014/main" id="{D811F9DB-4DCB-46B7-A241-F28F86F1968B}"/>
              </a:ext>
            </a:extLst>
          </p:cNvPr>
          <p:cNvSpPr>
            <a:spLocks noGrp="1"/>
          </p:cNvSpPr>
          <p:nvPr>
            <p:ph type="sldNum" sz="quarter" idx="12"/>
          </p:nvPr>
        </p:nvSpPr>
        <p:spPr/>
        <p:txBody>
          <a:bodyPr/>
          <a:lstStyle/>
          <a:p>
            <a:fld id="{EDA51A00-F89B-49BD-830D-62663345B846}" type="slidenum">
              <a:rPr lang="en-US" smtClean="0"/>
              <a:t>‹#›</a:t>
            </a:fld>
            <a:endParaRPr lang="en-US"/>
          </a:p>
        </p:txBody>
      </p:sp>
    </p:spTree>
    <p:extLst>
      <p:ext uri="{BB962C8B-B14F-4D97-AF65-F5344CB8AC3E}">
        <p14:creationId xmlns:p14="http://schemas.microsoft.com/office/powerpoint/2010/main" val="4225297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2F5BF-A9D2-495D-8251-BE8AAC6A0FD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84DD1D-8654-45D0-B7CA-E9F94417E6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A41E8E7-FBBB-4759-BD6E-EED30AB026A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45C961D-15C4-4C75-8A36-E29FD98157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BFE6807-77C3-4EC7-8C98-137B3DA038E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2758A3B-E659-43AA-82B3-FEF291FFAC4E}"/>
              </a:ext>
            </a:extLst>
          </p:cNvPr>
          <p:cNvSpPr>
            <a:spLocks noGrp="1"/>
          </p:cNvSpPr>
          <p:nvPr>
            <p:ph type="dt" sz="half" idx="10"/>
          </p:nvPr>
        </p:nvSpPr>
        <p:spPr/>
        <p:txBody>
          <a:bodyPr/>
          <a:lstStyle/>
          <a:p>
            <a:fld id="{8AD9C081-770D-1C46-8726-BE398FB75915}" type="datetime1">
              <a:rPr lang="it-IT" smtClean="0"/>
              <a:t>27/04/25</a:t>
            </a:fld>
            <a:endParaRPr lang="en-US"/>
          </a:p>
        </p:txBody>
      </p:sp>
      <p:sp>
        <p:nvSpPr>
          <p:cNvPr id="8" name="Footer Placeholder 7">
            <a:extLst>
              <a:ext uri="{FF2B5EF4-FFF2-40B4-BE49-F238E27FC236}">
                <a16:creationId xmlns:a16="http://schemas.microsoft.com/office/drawing/2014/main" id="{783B4798-B98E-44D7-ABC8-8552A89D0669}"/>
              </a:ext>
            </a:extLst>
          </p:cNvPr>
          <p:cNvSpPr>
            <a:spLocks noGrp="1"/>
          </p:cNvSpPr>
          <p:nvPr>
            <p:ph type="ftr" sz="quarter" idx="11"/>
          </p:nvPr>
        </p:nvSpPr>
        <p:spPr/>
        <p:txBody>
          <a:bodyPr/>
          <a:lstStyle/>
          <a:p>
            <a:r>
              <a:rPr lang="en-US"/>
              <a:t>Advanced Knowledge Management</a:t>
            </a:r>
          </a:p>
        </p:txBody>
      </p:sp>
      <p:sp>
        <p:nvSpPr>
          <p:cNvPr id="9" name="Slide Number Placeholder 8">
            <a:extLst>
              <a:ext uri="{FF2B5EF4-FFF2-40B4-BE49-F238E27FC236}">
                <a16:creationId xmlns:a16="http://schemas.microsoft.com/office/drawing/2014/main" id="{10172860-9213-4827-A570-F63759F80248}"/>
              </a:ext>
            </a:extLst>
          </p:cNvPr>
          <p:cNvSpPr>
            <a:spLocks noGrp="1"/>
          </p:cNvSpPr>
          <p:nvPr>
            <p:ph type="sldNum" sz="quarter" idx="12"/>
          </p:nvPr>
        </p:nvSpPr>
        <p:spPr/>
        <p:txBody>
          <a:bodyPr/>
          <a:lstStyle/>
          <a:p>
            <a:fld id="{EDA51A00-F89B-49BD-830D-62663345B846}" type="slidenum">
              <a:rPr lang="en-US" smtClean="0"/>
              <a:t>‹#›</a:t>
            </a:fld>
            <a:endParaRPr lang="en-US"/>
          </a:p>
        </p:txBody>
      </p:sp>
    </p:spTree>
    <p:extLst>
      <p:ext uri="{BB962C8B-B14F-4D97-AF65-F5344CB8AC3E}">
        <p14:creationId xmlns:p14="http://schemas.microsoft.com/office/powerpoint/2010/main" val="2621599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1C212-0B9F-4280-AFF5-0398BBFF460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6385C90-2BDB-4F9E-9E50-B2AB1F754267}"/>
              </a:ext>
            </a:extLst>
          </p:cNvPr>
          <p:cNvSpPr>
            <a:spLocks noGrp="1"/>
          </p:cNvSpPr>
          <p:nvPr>
            <p:ph type="dt" sz="half" idx="10"/>
          </p:nvPr>
        </p:nvSpPr>
        <p:spPr/>
        <p:txBody>
          <a:bodyPr/>
          <a:lstStyle/>
          <a:p>
            <a:fld id="{17E97020-2EBA-AC4B-BD72-85436B6B0345}" type="datetime1">
              <a:rPr lang="it-IT" smtClean="0"/>
              <a:t>27/04/25</a:t>
            </a:fld>
            <a:endParaRPr lang="en-US"/>
          </a:p>
        </p:txBody>
      </p:sp>
      <p:sp>
        <p:nvSpPr>
          <p:cNvPr id="4" name="Footer Placeholder 3">
            <a:extLst>
              <a:ext uri="{FF2B5EF4-FFF2-40B4-BE49-F238E27FC236}">
                <a16:creationId xmlns:a16="http://schemas.microsoft.com/office/drawing/2014/main" id="{7E40846E-CE03-436C-A35D-C5D96F8B5C64}"/>
              </a:ext>
            </a:extLst>
          </p:cNvPr>
          <p:cNvSpPr>
            <a:spLocks noGrp="1"/>
          </p:cNvSpPr>
          <p:nvPr>
            <p:ph type="ftr" sz="quarter" idx="11"/>
          </p:nvPr>
        </p:nvSpPr>
        <p:spPr/>
        <p:txBody>
          <a:bodyPr/>
          <a:lstStyle/>
          <a:p>
            <a:r>
              <a:rPr lang="en-US"/>
              <a:t>Advanced Knowledge Management</a:t>
            </a:r>
          </a:p>
        </p:txBody>
      </p:sp>
      <p:sp>
        <p:nvSpPr>
          <p:cNvPr id="5" name="Slide Number Placeholder 4">
            <a:extLst>
              <a:ext uri="{FF2B5EF4-FFF2-40B4-BE49-F238E27FC236}">
                <a16:creationId xmlns:a16="http://schemas.microsoft.com/office/drawing/2014/main" id="{63EC4692-E480-4B83-AD7D-7970B68DD8D9}"/>
              </a:ext>
            </a:extLst>
          </p:cNvPr>
          <p:cNvSpPr>
            <a:spLocks noGrp="1"/>
          </p:cNvSpPr>
          <p:nvPr>
            <p:ph type="sldNum" sz="quarter" idx="12"/>
          </p:nvPr>
        </p:nvSpPr>
        <p:spPr/>
        <p:txBody>
          <a:bodyPr/>
          <a:lstStyle/>
          <a:p>
            <a:fld id="{EDA51A00-F89B-49BD-830D-62663345B846}" type="slidenum">
              <a:rPr lang="en-US" smtClean="0"/>
              <a:t>‹#›</a:t>
            </a:fld>
            <a:endParaRPr lang="en-US"/>
          </a:p>
        </p:txBody>
      </p:sp>
    </p:spTree>
    <p:extLst>
      <p:ext uri="{BB962C8B-B14F-4D97-AF65-F5344CB8AC3E}">
        <p14:creationId xmlns:p14="http://schemas.microsoft.com/office/powerpoint/2010/main" val="1023649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06FC17-14F8-42EA-9291-12B8FD11EAA9}"/>
              </a:ext>
            </a:extLst>
          </p:cNvPr>
          <p:cNvSpPr>
            <a:spLocks noGrp="1"/>
          </p:cNvSpPr>
          <p:nvPr>
            <p:ph type="dt" sz="half" idx="10"/>
          </p:nvPr>
        </p:nvSpPr>
        <p:spPr/>
        <p:txBody>
          <a:bodyPr/>
          <a:lstStyle/>
          <a:p>
            <a:fld id="{2120B360-04CB-F84A-8847-96D26972F879}" type="datetime1">
              <a:rPr lang="it-IT" smtClean="0"/>
              <a:t>27/04/25</a:t>
            </a:fld>
            <a:endParaRPr lang="en-US"/>
          </a:p>
        </p:txBody>
      </p:sp>
      <p:sp>
        <p:nvSpPr>
          <p:cNvPr id="3" name="Footer Placeholder 2">
            <a:extLst>
              <a:ext uri="{FF2B5EF4-FFF2-40B4-BE49-F238E27FC236}">
                <a16:creationId xmlns:a16="http://schemas.microsoft.com/office/drawing/2014/main" id="{B5C49A03-5EAB-4D9E-90B5-DF1FC2578E9B}"/>
              </a:ext>
            </a:extLst>
          </p:cNvPr>
          <p:cNvSpPr>
            <a:spLocks noGrp="1"/>
          </p:cNvSpPr>
          <p:nvPr>
            <p:ph type="ftr" sz="quarter" idx="11"/>
          </p:nvPr>
        </p:nvSpPr>
        <p:spPr/>
        <p:txBody>
          <a:bodyPr/>
          <a:lstStyle/>
          <a:p>
            <a:r>
              <a:rPr lang="en-US"/>
              <a:t>Advanced Knowledge Management</a:t>
            </a:r>
          </a:p>
        </p:txBody>
      </p:sp>
      <p:sp>
        <p:nvSpPr>
          <p:cNvPr id="4" name="Slide Number Placeholder 3">
            <a:extLst>
              <a:ext uri="{FF2B5EF4-FFF2-40B4-BE49-F238E27FC236}">
                <a16:creationId xmlns:a16="http://schemas.microsoft.com/office/drawing/2014/main" id="{D01DBB89-C8C5-402D-9512-F0BF67D72A06}"/>
              </a:ext>
            </a:extLst>
          </p:cNvPr>
          <p:cNvSpPr>
            <a:spLocks noGrp="1"/>
          </p:cNvSpPr>
          <p:nvPr>
            <p:ph type="sldNum" sz="quarter" idx="12"/>
          </p:nvPr>
        </p:nvSpPr>
        <p:spPr/>
        <p:txBody>
          <a:bodyPr/>
          <a:lstStyle/>
          <a:p>
            <a:fld id="{EDA51A00-F89B-49BD-830D-62663345B846}" type="slidenum">
              <a:rPr lang="en-US" smtClean="0"/>
              <a:t>‹#›</a:t>
            </a:fld>
            <a:endParaRPr lang="en-US"/>
          </a:p>
        </p:txBody>
      </p:sp>
    </p:spTree>
    <p:extLst>
      <p:ext uri="{BB962C8B-B14F-4D97-AF65-F5344CB8AC3E}">
        <p14:creationId xmlns:p14="http://schemas.microsoft.com/office/powerpoint/2010/main" val="3167063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C296F-C32D-44CC-AB59-6F16AD480B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07DEF94-F5D1-4365-A27F-F475EE7C41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820655-6B13-4F83-A442-32E96D414D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0967FA2-AB7B-440E-84F2-2E292C96A58C}"/>
              </a:ext>
            </a:extLst>
          </p:cNvPr>
          <p:cNvSpPr>
            <a:spLocks noGrp="1"/>
          </p:cNvSpPr>
          <p:nvPr>
            <p:ph type="dt" sz="half" idx="10"/>
          </p:nvPr>
        </p:nvSpPr>
        <p:spPr/>
        <p:txBody>
          <a:bodyPr/>
          <a:lstStyle/>
          <a:p>
            <a:fld id="{82E74422-9827-4C4C-9385-12C3A084A80E}" type="datetime1">
              <a:rPr lang="it-IT" smtClean="0"/>
              <a:t>27/04/25</a:t>
            </a:fld>
            <a:endParaRPr lang="en-US"/>
          </a:p>
        </p:txBody>
      </p:sp>
      <p:sp>
        <p:nvSpPr>
          <p:cNvPr id="6" name="Footer Placeholder 5">
            <a:extLst>
              <a:ext uri="{FF2B5EF4-FFF2-40B4-BE49-F238E27FC236}">
                <a16:creationId xmlns:a16="http://schemas.microsoft.com/office/drawing/2014/main" id="{130F86E9-76CE-42D6-A9DA-80B9DD4CD9F4}"/>
              </a:ext>
            </a:extLst>
          </p:cNvPr>
          <p:cNvSpPr>
            <a:spLocks noGrp="1"/>
          </p:cNvSpPr>
          <p:nvPr>
            <p:ph type="ftr" sz="quarter" idx="11"/>
          </p:nvPr>
        </p:nvSpPr>
        <p:spPr/>
        <p:txBody>
          <a:bodyPr/>
          <a:lstStyle/>
          <a:p>
            <a:r>
              <a:rPr lang="en-US"/>
              <a:t>Advanced Knowledge Management</a:t>
            </a:r>
          </a:p>
        </p:txBody>
      </p:sp>
      <p:sp>
        <p:nvSpPr>
          <p:cNvPr id="7" name="Slide Number Placeholder 6">
            <a:extLst>
              <a:ext uri="{FF2B5EF4-FFF2-40B4-BE49-F238E27FC236}">
                <a16:creationId xmlns:a16="http://schemas.microsoft.com/office/drawing/2014/main" id="{7E755071-5B6D-49FF-B30E-342A3527DA0D}"/>
              </a:ext>
            </a:extLst>
          </p:cNvPr>
          <p:cNvSpPr>
            <a:spLocks noGrp="1"/>
          </p:cNvSpPr>
          <p:nvPr>
            <p:ph type="sldNum" sz="quarter" idx="12"/>
          </p:nvPr>
        </p:nvSpPr>
        <p:spPr/>
        <p:txBody>
          <a:bodyPr/>
          <a:lstStyle/>
          <a:p>
            <a:fld id="{EDA51A00-F89B-49BD-830D-62663345B846}" type="slidenum">
              <a:rPr lang="en-US" smtClean="0"/>
              <a:t>‹#›</a:t>
            </a:fld>
            <a:endParaRPr lang="en-US"/>
          </a:p>
        </p:txBody>
      </p:sp>
    </p:spTree>
    <p:extLst>
      <p:ext uri="{BB962C8B-B14F-4D97-AF65-F5344CB8AC3E}">
        <p14:creationId xmlns:p14="http://schemas.microsoft.com/office/powerpoint/2010/main" val="609723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9FD97-C558-4A1D-AA33-84A2D12ACB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41C84E7-8512-4A3A-B9E9-2F37298D344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428F40F-1AB9-4FDC-BC0F-446F7ADB27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40FF626-B41C-4DD7-8F58-994C9026C824}"/>
              </a:ext>
            </a:extLst>
          </p:cNvPr>
          <p:cNvSpPr>
            <a:spLocks noGrp="1"/>
          </p:cNvSpPr>
          <p:nvPr>
            <p:ph type="dt" sz="half" idx="10"/>
          </p:nvPr>
        </p:nvSpPr>
        <p:spPr/>
        <p:txBody>
          <a:bodyPr/>
          <a:lstStyle/>
          <a:p>
            <a:fld id="{8A481E1D-7058-7A4A-B6C2-5D1F9E462643}" type="datetime1">
              <a:rPr lang="it-IT" smtClean="0"/>
              <a:t>27/04/25</a:t>
            </a:fld>
            <a:endParaRPr lang="en-US"/>
          </a:p>
        </p:txBody>
      </p:sp>
      <p:sp>
        <p:nvSpPr>
          <p:cNvPr id="6" name="Footer Placeholder 5">
            <a:extLst>
              <a:ext uri="{FF2B5EF4-FFF2-40B4-BE49-F238E27FC236}">
                <a16:creationId xmlns:a16="http://schemas.microsoft.com/office/drawing/2014/main" id="{F6FD8FD6-9F81-4E09-A08C-02E205470137}"/>
              </a:ext>
            </a:extLst>
          </p:cNvPr>
          <p:cNvSpPr>
            <a:spLocks noGrp="1"/>
          </p:cNvSpPr>
          <p:nvPr>
            <p:ph type="ftr" sz="quarter" idx="11"/>
          </p:nvPr>
        </p:nvSpPr>
        <p:spPr/>
        <p:txBody>
          <a:bodyPr/>
          <a:lstStyle/>
          <a:p>
            <a:r>
              <a:rPr lang="en-US"/>
              <a:t>Advanced Knowledge Management</a:t>
            </a:r>
          </a:p>
        </p:txBody>
      </p:sp>
      <p:sp>
        <p:nvSpPr>
          <p:cNvPr id="7" name="Slide Number Placeholder 6">
            <a:extLst>
              <a:ext uri="{FF2B5EF4-FFF2-40B4-BE49-F238E27FC236}">
                <a16:creationId xmlns:a16="http://schemas.microsoft.com/office/drawing/2014/main" id="{25B5B639-3AA7-41B9-8E58-79F23DBFB6A9}"/>
              </a:ext>
            </a:extLst>
          </p:cNvPr>
          <p:cNvSpPr>
            <a:spLocks noGrp="1"/>
          </p:cNvSpPr>
          <p:nvPr>
            <p:ph type="sldNum" sz="quarter" idx="12"/>
          </p:nvPr>
        </p:nvSpPr>
        <p:spPr/>
        <p:txBody>
          <a:bodyPr/>
          <a:lstStyle/>
          <a:p>
            <a:fld id="{EDA51A00-F89B-49BD-830D-62663345B846}" type="slidenum">
              <a:rPr lang="en-US" smtClean="0"/>
              <a:t>‹#›</a:t>
            </a:fld>
            <a:endParaRPr lang="en-US"/>
          </a:p>
        </p:txBody>
      </p:sp>
    </p:spTree>
    <p:extLst>
      <p:ext uri="{BB962C8B-B14F-4D97-AF65-F5344CB8AC3E}">
        <p14:creationId xmlns:p14="http://schemas.microsoft.com/office/powerpoint/2010/main" val="554498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0D6A0A-4A5B-4155-AF5C-244C6A5A4E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818EBF-06DD-404E-B618-8D4F0E4E31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ED812E-1684-406A-B018-814302F865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C9CD80-ADFF-5842-99B8-C3B87C19BE81}" type="datetime1">
              <a:rPr lang="it-IT" smtClean="0"/>
              <a:t>27/04/25</a:t>
            </a:fld>
            <a:endParaRPr lang="en-US"/>
          </a:p>
        </p:txBody>
      </p:sp>
      <p:sp>
        <p:nvSpPr>
          <p:cNvPr id="5" name="Footer Placeholder 4">
            <a:extLst>
              <a:ext uri="{FF2B5EF4-FFF2-40B4-BE49-F238E27FC236}">
                <a16:creationId xmlns:a16="http://schemas.microsoft.com/office/drawing/2014/main" id="{4BABD8C9-95E0-4674-9752-BD740DE669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Advanced Knowledge Management</a:t>
            </a:r>
          </a:p>
        </p:txBody>
      </p:sp>
      <p:sp>
        <p:nvSpPr>
          <p:cNvPr id="6" name="Slide Number Placeholder 5">
            <a:extLst>
              <a:ext uri="{FF2B5EF4-FFF2-40B4-BE49-F238E27FC236}">
                <a16:creationId xmlns:a16="http://schemas.microsoft.com/office/drawing/2014/main" id="{33D8701B-6F26-4273-A703-B8C82F7CDF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A51A00-F89B-49BD-830D-62663345B846}" type="slidenum">
              <a:rPr lang="en-US" smtClean="0"/>
              <a:t>‹#›</a:t>
            </a:fld>
            <a:endParaRPr lang="en-US"/>
          </a:p>
        </p:txBody>
      </p:sp>
    </p:spTree>
    <p:extLst>
      <p:ext uri="{BB962C8B-B14F-4D97-AF65-F5344CB8AC3E}">
        <p14:creationId xmlns:p14="http://schemas.microsoft.com/office/powerpoint/2010/main" val="6012702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3.emf"/><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oleObject" Target="../embeddings/oleObject3.bin"/><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oleObject" Target="../embeddings/oleObject4.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46E7B-1E10-4599-A1EF-8743E0AA643A}"/>
              </a:ext>
            </a:extLst>
          </p:cNvPr>
          <p:cNvSpPr>
            <a:spLocks noGrp="1"/>
          </p:cNvSpPr>
          <p:nvPr>
            <p:ph type="ctrTitle"/>
          </p:nvPr>
        </p:nvSpPr>
        <p:spPr/>
        <p:txBody>
          <a:bodyPr>
            <a:normAutofit/>
          </a:bodyPr>
          <a:lstStyle/>
          <a:p>
            <a:r>
              <a:rPr lang="en-US" dirty="0"/>
              <a:t>Association Rule Mining Explained*</a:t>
            </a:r>
          </a:p>
        </p:txBody>
      </p:sp>
      <p:sp>
        <p:nvSpPr>
          <p:cNvPr id="3" name="Subtitle 2">
            <a:extLst>
              <a:ext uri="{FF2B5EF4-FFF2-40B4-BE49-F238E27FC236}">
                <a16:creationId xmlns:a16="http://schemas.microsoft.com/office/drawing/2014/main" id="{3B438DCB-3027-4197-A596-B4426E00697C}"/>
              </a:ext>
            </a:extLst>
          </p:cNvPr>
          <p:cNvSpPr>
            <a:spLocks noGrp="1"/>
          </p:cNvSpPr>
          <p:nvPr>
            <p:ph type="subTitle" idx="1"/>
          </p:nvPr>
        </p:nvSpPr>
        <p:spPr/>
        <p:txBody>
          <a:bodyPr/>
          <a:lstStyle/>
          <a:p>
            <a:r>
              <a:rPr lang="en-US" dirty="0"/>
              <a:t>Damian A. </a:t>
            </a:r>
            <a:r>
              <a:rPr lang="en-US" dirty="0" err="1"/>
              <a:t>Tamburri</a:t>
            </a:r>
            <a:r>
              <a:rPr lang="en-US" dirty="0"/>
              <a:t>, Ph.D.</a:t>
            </a:r>
          </a:p>
        </p:txBody>
      </p:sp>
      <p:sp>
        <p:nvSpPr>
          <p:cNvPr id="4" name="TextBox 3">
            <a:extLst>
              <a:ext uri="{FF2B5EF4-FFF2-40B4-BE49-F238E27FC236}">
                <a16:creationId xmlns:a16="http://schemas.microsoft.com/office/drawing/2014/main" id="{0DB5749F-D333-E57F-511F-F6AC166AEA7F}"/>
              </a:ext>
            </a:extLst>
          </p:cNvPr>
          <p:cNvSpPr txBox="1"/>
          <p:nvPr/>
        </p:nvSpPr>
        <p:spPr>
          <a:xfrm>
            <a:off x="127591" y="6517758"/>
            <a:ext cx="4040465" cy="369332"/>
          </a:xfrm>
          <a:prstGeom prst="rect">
            <a:avLst/>
          </a:prstGeom>
          <a:noFill/>
        </p:spPr>
        <p:txBody>
          <a:bodyPr wrap="none" rtlCol="0">
            <a:spAutoFit/>
          </a:bodyPr>
          <a:lstStyle/>
          <a:p>
            <a:r>
              <a:rPr lang="en-IT" dirty="0"/>
              <a:t>*slides courtesy of Prof. Geoff Hulderings</a:t>
            </a:r>
          </a:p>
        </p:txBody>
      </p:sp>
      <p:sp>
        <p:nvSpPr>
          <p:cNvPr id="5" name="Slide Number Placeholder 4">
            <a:extLst>
              <a:ext uri="{FF2B5EF4-FFF2-40B4-BE49-F238E27FC236}">
                <a16:creationId xmlns:a16="http://schemas.microsoft.com/office/drawing/2014/main" id="{30E5A2F7-0DC9-2B95-B22E-3ACF0EFBFC45}"/>
              </a:ext>
            </a:extLst>
          </p:cNvPr>
          <p:cNvSpPr>
            <a:spLocks noGrp="1"/>
          </p:cNvSpPr>
          <p:nvPr>
            <p:ph type="sldNum" sz="quarter" idx="12"/>
          </p:nvPr>
        </p:nvSpPr>
        <p:spPr/>
        <p:txBody>
          <a:bodyPr/>
          <a:lstStyle/>
          <a:p>
            <a:fld id="{EDA51A00-F89B-49BD-830D-62663345B846}" type="slidenum">
              <a:rPr lang="en-US" smtClean="0"/>
              <a:t>1</a:t>
            </a:fld>
            <a:endParaRPr lang="en-US"/>
          </a:p>
        </p:txBody>
      </p:sp>
      <p:sp>
        <p:nvSpPr>
          <p:cNvPr id="6" name="Date Placeholder 5">
            <a:extLst>
              <a:ext uri="{FF2B5EF4-FFF2-40B4-BE49-F238E27FC236}">
                <a16:creationId xmlns:a16="http://schemas.microsoft.com/office/drawing/2014/main" id="{06EAEFCE-7F8F-18D2-C23B-E3C032DF9791}"/>
              </a:ext>
            </a:extLst>
          </p:cNvPr>
          <p:cNvSpPr>
            <a:spLocks noGrp="1"/>
          </p:cNvSpPr>
          <p:nvPr>
            <p:ph type="dt" sz="half" idx="10"/>
          </p:nvPr>
        </p:nvSpPr>
        <p:spPr/>
        <p:txBody>
          <a:bodyPr/>
          <a:lstStyle/>
          <a:p>
            <a:fld id="{FBF07332-DFD6-554E-B3AD-5A0BE54151A0}" type="datetime1">
              <a:rPr lang="it-IT" smtClean="0"/>
              <a:t>27/04/25</a:t>
            </a:fld>
            <a:endParaRPr lang="en-US"/>
          </a:p>
        </p:txBody>
      </p:sp>
    </p:spTree>
    <p:extLst>
      <p:ext uri="{BB962C8B-B14F-4D97-AF65-F5344CB8AC3E}">
        <p14:creationId xmlns:p14="http://schemas.microsoft.com/office/powerpoint/2010/main" val="3786557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CDCCDC2D-6515-22B7-52BB-0F8430DEF191}"/>
              </a:ext>
            </a:extLst>
          </p:cNvPr>
          <p:cNvSpPr>
            <a:spLocks noGrp="1"/>
          </p:cNvSpPr>
          <p:nvPr>
            <p:ph type="ftr" sz="quarter" idx="10"/>
          </p:nvPr>
        </p:nvSpPr>
        <p:spPr/>
        <p:txBody>
          <a:bodyPr/>
          <a:lstStyle/>
          <a:p>
            <a:r>
              <a:rPr lang="en-US" altLang="en-US"/>
              <a:t>CS583, Bing Liu, UIC</a:t>
            </a:r>
          </a:p>
        </p:txBody>
      </p:sp>
      <p:sp>
        <p:nvSpPr>
          <p:cNvPr id="3" name="Slide Number Placeholder 4">
            <a:extLst>
              <a:ext uri="{FF2B5EF4-FFF2-40B4-BE49-F238E27FC236}">
                <a16:creationId xmlns:a16="http://schemas.microsoft.com/office/drawing/2014/main" id="{BA6DA15A-A5FF-13A3-BACE-3E63AB49CB31}"/>
              </a:ext>
            </a:extLst>
          </p:cNvPr>
          <p:cNvSpPr>
            <a:spLocks noGrp="1"/>
          </p:cNvSpPr>
          <p:nvPr>
            <p:ph type="sldNum" sz="quarter" idx="11"/>
          </p:nvPr>
        </p:nvSpPr>
        <p:spPr/>
        <p:txBody>
          <a:bodyPr/>
          <a:lstStyle/>
          <a:p>
            <a:fld id="{453FA894-8FAD-3840-8E67-9709F342A52F}" type="slidenum">
              <a:rPr lang="en-US" altLang="en-US"/>
              <a:pPr/>
              <a:t>10</a:t>
            </a:fld>
            <a:endParaRPr lang="en-US" altLang="en-US"/>
          </a:p>
        </p:txBody>
      </p:sp>
      <p:sp>
        <p:nvSpPr>
          <p:cNvPr id="648194" name="Rectangle 2">
            <a:extLst>
              <a:ext uri="{FF2B5EF4-FFF2-40B4-BE49-F238E27FC236}">
                <a16:creationId xmlns:a16="http://schemas.microsoft.com/office/drawing/2014/main" id="{DD024D74-C8A2-52DE-54A0-FB2DA07683EF}"/>
              </a:ext>
            </a:extLst>
          </p:cNvPr>
          <p:cNvSpPr>
            <a:spLocks noGrp="1" noChangeArrowheads="1"/>
          </p:cNvSpPr>
          <p:nvPr>
            <p:ph type="title"/>
          </p:nvPr>
        </p:nvSpPr>
        <p:spPr/>
        <p:txBody>
          <a:bodyPr/>
          <a:lstStyle/>
          <a:p>
            <a:r>
              <a:rPr lang="en-US" altLang="en-IT" dirty="0"/>
              <a:t>The model: rules, more formally</a:t>
            </a:r>
            <a:endParaRPr lang="en-US" altLang="en-IT" sz="2200" dirty="0"/>
          </a:p>
        </p:txBody>
      </p:sp>
      <p:sp>
        <p:nvSpPr>
          <p:cNvPr id="648195" name="Rectangle 3">
            <a:extLst>
              <a:ext uri="{FF2B5EF4-FFF2-40B4-BE49-F238E27FC236}">
                <a16:creationId xmlns:a16="http://schemas.microsoft.com/office/drawing/2014/main" id="{BD8CF3B8-19C9-C17C-F4CF-1896B40C0A98}"/>
              </a:ext>
            </a:extLst>
          </p:cNvPr>
          <p:cNvSpPr>
            <a:spLocks noGrp="1" noChangeArrowheads="1"/>
          </p:cNvSpPr>
          <p:nvPr>
            <p:ph type="body" idx="1"/>
          </p:nvPr>
        </p:nvSpPr>
        <p:spPr>
          <a:xfrm>
            <a:off x="2100263" y="1751012"/>
            <a:ext cx="8305800" cy="4787900"/>
          </a:xfrm>
        </p:spPr>
        <p:txBody>
          <a:bodyPr/>
          <a:lstStyle/>
          <a:p>
            <a:pPr>
              <a:lnSpc>
                <a:spcPct val="90000"/>
              </a:lnSpc>
            </a:pPr>
            <a:r>
              <a:rPr lang="en-US" altLang="en-IT" dirty="0"/>
              <a:t>A transaction </a:t>
            </a:r>
            <a:r>
              <a:rPr lang="en-US" altLang="en-IT" i="1" dirty="0">
                <a:solidFill>
                  <a:srgbClr val="FF0000"/>
                </a:solidFill>
              </a:rPr>
              <a:t>t</a:t>
            </a:r>
            <a:r>
              <a:rPr lang="en-US" altLang="en-IT" dirty="0">
                <a:solidFill>
                  <a:srgbClr val="FF0000"/>
                </a:solidFill>
              </a:rPr>
              <a:t> contains </a:t>
            </a:r>
            <a:r>
              <a:rPr lang="en-US" altLang="en-IT" i="1" dirty="0">
                <a:solidFill>
                  <a:srgbClr val="FF0000"/>
                </a:solidFill>
              </a:rPr>
              <a:t>X</a:t>
            </a:r>
            <a:r>
              <a:rPr lang="en-US" altLang="en-IT" dirty="0"/>
              <a:t>, a set of items (</a:t>
            </a:r>
            <a:r>
              <a:rPr lang="en-US" altLang="en-IT" dirty="0">
                <a:solidFill>
                  <a:srgbClr val="3333CC"/>
                </a:solidFill>
              </a:rPr>
              <a:t>itemset</a:t>
            </a:r>
            <a:r>
              <a:rPr lang="en-US" altLang="en-IT" dirty="0"/>
              <a:t>) in </a:t>
            </a:r>
            <a:r>
              <a:rPr lang="en-US" altLang="en-IT" i="1" dirty="0"/>
              <a:t>I</a:t>
            </a:r>
            <a:r>
              <a:rPr lang="en-US" altLang="en-IT" dirty="0"/>
              <a:t>, if </a:t>
            </a:r>
            <a:r>
              <a:rPr lang="en-US" altLang="en-IT" i="1" dirty="0"/>
              <a:t>X</a:t>
            </a:r>
            <a:r>
              <a:rPr lang="en-US" altLang="en-IT" dirty="0"/>
              <a:t> </a:t>
            </a:r>
            <a:r>
              <a:rPr lang="en-US" altLang="en-IT" dirty="0">
                <a:sym typeface="Symbol" pitchFamily="2" charset="2"/>
              </a:rPr>
              <a:t></a:t>
            </a:r>
            <a:r>
              <a:rPr lang="en-US" altLang="en-IT" dirty="0"/>
              <a:t> </a:t>
            </a:r>
            <a:r>
              <a:rPr lang="en-US" altLang="en-IT" i="1" dirty="0"/>
              <a:t>t</a:t>
            </a:r>
            <a:r>
              <a:rPr lang="en-US" altLang="en-IT" dirty="0"/>
              <a:t>.</a:t>
            </a:r>
          </a:p>
          <a:p>
            <a:pPr>
              <a:lnSpc>
                <a:spcPct val="90000"/>
              </a:lnSpc>
            </a:pPr>
            <a:r>
              <a:rPr lang="en-US" altLang="en-IT" dirty="0"/>
              <a:t>An </a:t>
            </a:r>
            <a:r>
              <a:rPr lang="en-US" altLang="en-IT" dirty="0">
                <a:solidFill>
                  <a:srgbClr val="FF0000"/>
                </a:solidFill>
              </a:rPr>
              <a:t>association rule</a:t>
            </a:r>
            <a:r>
              <a:rPr lang="en-US" altLang="en-IT" dirty="0"/>
              <a:t> is an implication of the form:</a:t>
            </a:r>
          </a:p>
          <a:p>
            <a:pPr>
              <a:lnSpc>
                <a:spcPct val="90000"/>
              </a:lnSpc>
              <a:spcBef>
                <a:spcPct val="10000"/>
              </a:spcBef>
              <a:buFont typeface="Wingdings" pitchFamily="2" charset="2"/>
              <a:buNone/>
            </a:pPr>
            <a:r>
              <a:rPr lang="en-US" altLang="en-IT" i="1" dirty="0"/>
              <a:t>		X</a:t>
            </a:r>
            <a:r>
              <a:rPr lang="en-US" altLang="en-IT" dirty="0"/>
              <a:t> </a:t>
            </a:r>
            <a:r>
              <a:rPr lang="en-US" altLang="en-IT" dirty="0">
                <a:sym typeface="Symbol" pitchFamily="2" charset="2"/>
              </a:rPr>
              <a:t> </a:t>
            </a:r>
            <a:r>
              <a:rPr lang="en-US" altLang="en-IT" i="1" dirty="0">
                <a:sym typeface="Symbol" pitchFamily="2" charset="2"/>
              </a:rPr>
              <a:t>Y</a:t>
            </a:r>
            <a:r>
              <a:rPr lang="en-US" altLang="en-IT" dirty="0">
                <a:sym typeface="Symbol" pitchFamily="2" charset="2"/>
              </a:rPr>
              <a:t>, where </a:t>
            </a:r>
            <a:r>
              <a:rPr lang="en-US" altLang="en-IT" i="1" dirty="0">
                <a:sym typeface="Symbol" pitchFamily="2" charset="2"/>
              </a:rPr>
              <a:t>X</a:t>
            </a:r>
            <a:r>
              <a:rPr lang="en-US" altLang="en-IT" dirty="0">
                <a:sym typeface="Symbol" pitchFamily="2" charset="2"/>
              </a:rPr>
              <a:t>, </a:t>
            </a:r>
            <a:r>
              <a:rPr lang="en-US" altLang="en-IT" i="1" dirty="0">
                <a:sym typeface="Symbol" pitchFamily="2" charset="2"/>
              </a:rPr>
              <a:t>Y</a:t>
            </a:r>
            <a:r>
              <a:rPr lang="en-US" altLang="en-IT" dirty="0">
                <a:sym typeface="Symbol" pitchFamily="2" charset="2"/>
              </a:rPr>
              <a:t>  </a:t>
            </a:r>
            <a:r>
              <a:rPr lang="en-US" altLang="en-IT" i="1" dirty="0">
                <a:sym typeface="Symbol" pitchFamily="2" charset="2"/>
              </a:rPr>
              <a:t>I, and X </a:t>
            </a:r>
            <a:r>
              <a:rPr lang="en-US" altLang="en-IT" dirty="0">
                <a:sym typeface="Symbol" pitchFamily="2" charset="2"/>
              </a:rPr>
              <a:t></a:t>
            </a:r>
            <a:r>
              <a:rPr lang="en-US" altLang="en-IT" i="1" dirty="0">
                <a:sym typeface="Symbol" pitchFamily="2" charset="2"/>
              </a:rPr>
              <a:t>Y</a:t>
            </a:r>
            <a:r>
              <a:rPr lang="en-US" altLang="en-IT" dirty="0">
                <a:sym typeface="Symbol" pitchFamily="2" charset="2"/>
              </a:rPr>
              <a:t>  = </a:t>
            </a:r>
          </a:p>
          <a:p>
            <a:pPr>
              <a:lnSpc>
                <a:spcPct val="90000"/>
              </a:lnSpc>
              <a:spcBef>
                <a:spcPct val="10000"/>
              </a:spcBef>
              <a:buFont typeface="Wingdings" pitchFamily="2" charset="2"/>
              <a:buNone/>
            </a:pPr>
            <a:endParaRPr lang="en-US" altLang="en-IT" i="1" dirty="0">
              <a:sym typeface="Symbol" pitchFamily="2" charset="2"/>
            </a:endParaRPr>
          </a:p>
          <a:p>
            <a:pPr>
              <a:lnSpc>
                <a:spcPct val="90000"/>
              </a:lnSpc>
            </a:pPr>
            <a:r>
              <a:rPr lang="en-US" altLang="en-IT" dirty="0"/>
              <a:t>An </a:t>
            </a:r>
            <a:r>
              <a:rPr lang="en-US" altLang="en-IT" dirty="0">
                <a:solidFill>
                  <a:srgbClr val="FF0000"/>
                </a:solidFill>
              </a:rPr>
              <a:t>itemset</a:t>
            </a:r>
            <a:r>
              <a:rPr lang="en-US" altLang="en-IT" dirty="0">
                <a:solidFill>
                  <a:schemeClr val="hlink"/>
                </a:solidFill>
              </a:rPr>
              <a:t> </a:t>
            </a:r>
            <a:r>
              <a:rPr lang="en-US" altLang="en-IT" dirty="0"/>
              <a:t>is a set of items.</a:t>
            </a:r>
          </a:p>
          <a:p>
            <a:pPr marL="742950" lvl="1" indent="-285750"/>
            <a:r>
              <a:rPr lang="en-US" altLang="en-IT" dirty="0"/>
              <a:t>E.g., X = {milk, bread, cereal} is an itemset.</a:t>
            </a:r>
          </a:p>
          <a:p>
            <a:pPr>
              <a:lnSpc>
                <a:spcPct val="90000"/>
              </a:lnSpc>
            </a:pPr>
            <a:r>
              <a:rPr lang="en-US" altLang="en-IT" dirty="0"/>
              <a:t>A </a:t>
            </a:r>
            <a:r>
              <a:rPr lang="en-US" altLang="en-IT" i="1" dirty="0">
                <a:solidFill>
                  <a:srgbClr val="FF0000"/>
                </a:solidFill>
              </a:rPr>
              <a:t>k</a:t>
            </a:r>
            <a:r>
              <a:rPr lang="en-US" altLang="en-IT" dirty="0">
                <a:solidFill>
                  <a:srgbClr val="FF0000"/>
                </a:solidFill>
              </a:rPr>
              <a:t>-itemset </a:t>
            </a:r>
            <a:r>
              <a:rPr lang="en-US" altLang="en-IT" dirty="0"/>
              <a:t>is an itemset with </a:t>
            </a:r>
            <a:r>
              <a:rPr lang="en-US" altLang="en-IT" i="1" dirty="0"/>
              <a:t>k</a:t>
            </a:r>
            <a:r>
              <a:rPr lang="en-US" altLang="en-IT" dirty="0"/>
              <a:t> items.</a:t>
            </a:r>
          </a:p>
          <a:p>
            <a:pPr marL="742950" lvl="1" indent="-285750"/>
            <a:r>
              <a:rPr lang="en-US" altLang="en-IT" dirty="0"/>
              <a:t>E.g., {milk, bread, cereal} is a 3-itemset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DDC5C636-EC46-1DAC-026A-C543F7528D33}"/>
              </a:ext>
            </a:extLst>
          </p:cNvPr>
          <p:cNvSpPr>
            <a:spLocks noGrp="1"/>
          </p:cNvSpPr>
          <p:nvPr>
            <p:ph type="ftr" sz="quarter" idx="10"/>
          </p:nvPr>
        </p:nvSpPr>
        <p:spPr/>
        <p:txBody>
          <a:bodyPr/>
          <a:lstStyle/>
          <a:p>
            <a:r>
              <a:rPr lang="en-US" altLang="en-US"/>
              <a:t>CS583, Bing Liu, UIC</a:t>
            </a:r>
          </a:p>
        </p:txBody>
      </p:sp>
      <p:sp>
        <p:nvSpPr>
          <p:cNvPr id="3" name="Slide Number Placeholder 4">
            <a:extLst>
              <a:ext uri="{FF2B5EF4-FFF2-40B4-BE49-F238E27FC236}">
                <a16:creationId xmlns:a16="http://schemas.microsoft.com/office/drawing/2014/main" id="{02C05494-E69D-10F1-6040-33205CEB4998}"/>
              </a:ext>
            </a:extLst>
          </p:cNvPr>
          <p:cNvSpPr>
            <a:spLocks noGrp="1"/>
          </p:cNvSpPr>
          <p:nvPr>
            <p:ph type="sldNum" sz="quarter" idx="11"/>
          </p:nvPr>
        </p:nvSpPr>
        <p:spPr/>
        <p:txBody>
          <a:bodyPr/>
          <a:lstStyle/>
          <a:p>
            <a:fld id="{029A6FCB-A520-EE48-B4FE-6434336CCF6C}" type="slidenum">
              <a:rPr lang="en-US" altLang="en-US"/>
              <a:pPr/>
              <a:t>11</a:t>
            </a:fld>
            <a:endParaRPr lang="en-US" altLang="en-US"/>
          </a:p>
        </p:txBody>
      </p:sp>
      <p:sp>
        <p:nvSpPr>
          <p:cNvPr id="679938" name="Rectangle 2">
            <a:extLst>
              <a:ext uri="{FF2B5EF4-FFF2-40B4-BE49-F238E27FC236}">
                <a16:creationId xmlns:a16="http://schemas.microsoft.com/office/drawing/2014/main" id="{0B2A7112-09D4-5F34-D5FC-AAF0D776E110}"/>
              </a:ext>
            </a:extLst>
          </p:cNvPr>
          <p:cNvSpPr>
            <a:spLocks noGrp="1" noChangeArrowheads="1"/>
          </p:cNvSpPr>
          <p:nvPr>
            <p:ph type="title"/>
          </p:nvPr>
        </p:nvSpPr>
        <p:spPr>
          <a:xfrm>
            <a:off x="838200" y="0"/>
            <a:ext cx="10515600" cy="1325563"/>
          </a:xfrm>
        </p:spPr>
        <p:txBody>
          <a:bodyPr/>
          <a:lstStyle/>
          <a:p>
            <a:r>
              <a:rPr lang="en-US" altLang="en-IT" dirty="0"/>
              <a:t>Rule strength measures</a:t>
            </a:r>
          </a:p>
        </p:txBody>
      </p:sp>
      <p:sp>
        <p:nvSpPr>
          <p:cNvPr id="679939" name="Rectangle 3">
            <a:extLst>
              <a:ext uri="{FF2B5EF4-FFF2-40B4-BE49-F238E27FC236}">
                <a16:creationId xmlns:a16="http://schemas.microsoft.com/office/drawing/2014/main" id="{C1C296E5-2033-7493-C93D-B1EA4845ABC1}"/>
              </a:ext>
            </a:extLst>
          </p:cNvPr>
          <p:cNvSpPr>
            <a:spLocks noGrp="1" noChangeArrowheads="1"/>
          </p:cNvSpPr>
          <p:nvPr>
            <p:ph type="body" idx="1"/>
          </p:nvPr>
        </p:nvSpPr>
        <p:spPr>
          <a:xfrm>
            <a:off x="1981200" y="1268414"/>
            <a:ext cx="8229600" cy="4859337"/>
          </a:xfrm>
        </p:spPr>
        <p:txBody>
          <a:bodyPr/>
          <a:lstStyle/>
          <a:p>
            <a:pPr>
              <a:lnSpc>
                <a:spcPct val="90000"/>
              </a:lnSpc>
            </a:pPr>
            <a:r>
              <a:rPr lang="en-US" altLang="en-IT">
                <a:solidFill>
                  <a:srgbClr val="FF0000"/>
                </a:solidFill>
              </a:rPr>
              <a:t>Support:</a:t>
            </a:r>
            <a:r>
              <a:rPr lang="en-US" altLang="en-IT"/>
              <a:t> The rule holds with </a:t>
            </a:r>
            <a:r>
              <a:rPr lang="en-US" altLang="en-IT">
                <a:solidFill>
                  <a:srgbClr val="3333CC"/>
                </a:solidFill>
              </a:rPr>
              <a:t>support</a:t>
            </a:r>
            <a:r>
              <a:rPr lang="en-US" altLang="en-IT"/>
              <a:t> </a:t>
            </a:r>
            <a:r>
              <a:rPr lang="en-US" altLang="en-IT" i="1"/>
              <a:t>sup</a:t>
            </a:r>
            <a:r>
              <a:rPr lang="en-US" altLang="en-IT"/>
              <a:t> in </a:t>
            </a:r>
            <a:r>
              <a:rPr lang="en-US" altLang="en-IT" i="1"/>
              <a:t>T</a:t>
            </a:r>
            <a:r>
              <a:rPr lang="en-US" altLang="en-IT"/>
              <a:t> (the transaction data set) if sup% of transactions</a:t>
            </a:r>
            <a:r>
              <a:rPr lang="en-US" altLang="en-IT" i="1"/>
              <a:t> </a:t>
            </a:r>
            <a:r>
              <a:rPr lang="en-US" altLang="en-IT"/>
              <a:t>contain </a:t>
            </a:r>
            <a:r>
              <a:rPr lang="en-US" altLang="en-IT" i="1"/>
              <a:t>X</a:t>
            </a:r>
            <a:r>
              <a:rPr lang="en-US" altLang="en-IT"/>
              <a:t> </a:t>
            </a:r>
            <a:r>
              <a:rPr lang="en-US" altLang="en-IT">
                <a:sym typeface="Symbol" pitchFamily="2" charset="2"/>
              </a:rPr>
              <a:t> </a:t>
            </a:r>
            <a:r>
              <a:rPr lang="en-US" altLang="en-IT" i="1">
                <a:sym typeface="Symbol" pitchFamily="2" charset="2"/>
              </a:rPr>
              <a:t>Y</a:t>
            </a:r>
            <a:r>
              <a:rPr lang="en-US" altLang="en-IT">
                <a:sym typeface="Symbol" pitchFamily="2" charset="2"/>
              </a:rPr>
              <a:t>. </a:t>
            </a:r>
          </a:p>
          <a:p>
            <a:pPr lvl="1">
              <a:lnSpc>
                <a:spcPct val="90000"/>
              </a:lnSpc>
            </a:pPr>
            <a:r>
              <a:rPr lang="en-US" altLang="en-IT" i="1">
                <a:solidFill>
                  <a:srgbClr val="3333CC"/>
                </a:solidFill>
                <a:sym typeface="Symbol" pitchFamily="2" charset="2"/>
              </a:rPr>
              <a:t>sup</a:t>
            </a:r>
            <a:r>
              <a:rPr lang="en-US" altLang="en-IT">
                <a:solidFill>
                  <a:srgbClr val="3333CC"/>
                </a:solidFill>
                <a:sym typeface="Symbol" pitchFamily="2" charset="2"/>
              </a:rPr>
              <a:t> = Pr(</a:t>
            </a:r>
            <a:r>
              <a:rPr lang="en-US" altLang="en-IT" i="1">
                <a:solidFill>
                  <a:srgbClr val="3333CC"/>
                </a:solidFill>
              </a:rPr>
              <a:t>X</a:t>
            </a:r>
            <a:r>
              <a:rPr lang="en-US" altLang="en-IT">
                <a:solidFill>
                  <a:srgbClr val="3333CC"/>
                </a:solidFill>
              </a:rPr>
              <a:t> </a:t>
            </a:r>
            <a:r>
              <a:rPr lang="en-US" altLang="en-IT">
                <a:solidFill>
                  <a:srgbClr val="3333CC"/>
                </a:solidFill>
                <a:sym typeface="Symbol" pitchFamily="2" charset="2"/>
              </a:rPr>
              <a:t> </a:t>
            </a:r>
            <a:r>
              <a:rPr lang="en-US" altLang="en-IT" i="1">
                <a:solidFill>
                  <a:srgbClr val="3333CC"/>
                </a:solidFill>
                <a:sym typeface="Symbol" pitchFamily="2" charset="2"/>
              </a:rPr>
              <a:t>Y</a:t>
            </a:r>
            <a:r>
              <a:rPr lang="en-US" altLang="en-IT">
                <a:solidFill>
                  <a:srgbClr val="3333CC"/>
                </a:solidFill>
                <a:sym typeface="Symbol" pitchFamily="2" charset="2"/>
              </a:rPr>
              <a:t>)</a:t>
            </a:r>
            <a:r>
              <a:rPr lang="en-US" altLang="en-IT" i="1">
                <a:solidFill>
                  <a:srgbClr val="3333CC"/>
                </a:solidFill>
                <a:sym typeface="Symbol" pitchFamily="2" charset="2"/>
              </a:rPr>
              <a:t>.</a:t>
            </a:r>
            <a:r>
              <a:rPr lang="en-US" altLang="en-IT" i="1">
                <a:sym typeface="Symbol" pitchFamily="2" charset="2"/>
              </a:rPr>
              <a:t> </a:t>
            </a:r>
            <a:endParaRPr lang="en-US" altLang="en-IT"/>
          </a:p>
          <a:p>
            <a:pPr>
              <a:lnSpc>
                <a:spcPct val="90000"/>
              </a:lnSpc>
            </a:pPr>
            <a:r>
              <a:rPr lang="en-US" altLang="en-IT">
                <a:solidFill>
                  <a:srgbClr val="FF0000"/>
                </a:solidFill>
              </a:rPr>
              <a:t>Confidence:</a:t>
            </a:r>
            <a:r>
              <a:rPr lang="en-US" altLang="en-IT"/>
              <a:t> The rule holds in </a:t>
            </a:r>
            <a:r>
              <a:rPr lang="en-US" altLang="en-IT" i="1"/>
              <a:t>T</a:t>
            </a:r>
            <a:r>
              <a:rPr lang="en-US" altLang="en-IT"/>
              <a:t> with </a:t>
            </a:r>
            <a:r>
              <a:rPr lang="en-US" altLang="en-IT">
                <a:solidFill>
                  <a:srgbClr val="3333CC"/>
                </a:solidFill>
              </a:rPr>
              <a:t>confidence </a:t>
            </a:r>
            <a:r>
              <a:rPr lang="en-US" altLang="en-IT" i="1"/>
              <a:t>conf</a:t>
            </a:r>
            <a:r>
              <a:rPr lang="en-US" altLang="en-IT"/>
              <a:t> if </a:t>
            </a:r>
            <a:r>
              <a:rPr lang="en-US" altLang="en-IT" i="1"/>
              <a:t>conf</a:t>
            </a:r>
            <a:r>
              <a:rPr lang="en-US" altLang="en-IT"/>
              <a:t>% of tranactions that contain </a:t>
            </a:r>
            <a:r>
              <a:rPr lang="en-US" altLang="en-IT" i="1"/>
              <a:t>X</a:t>
            </a:r>
            <a:r>
              <a:rPr lang="en-US" altLang="en-IT"/>
              <a:t> also contain </a:t>
            </a:r>
            <a:r>
              <a:rPr lang="en-US" altLang="en-IT" i="1"/>
              <a:t>Y.</a:t>
            </a:r>
          </a:p>
          <a:p>
            <a:pPr lvl="1">
              <a:lnSpc>
                <a:spcPct val="90000"/>
              </a:lnSpc>
            </a:pPr>
            <a:r>
              <a:rPr lang="en-US" altLang="en-IT" i="1">
                <a:solidFill>
                  <a:srgbClr val="3333CC"/>
                </a:solidFill>
              </a:rPr>
              <a:t>conf</a:t>
            </a:r>
            <a:r>
              <a:rPr lang="en-US" altLang="en-IT">
                <a:solidFill>
                  <a:srgbClr val="3333CC"/>
                </a:solidFill>
              </a:rPr>
              <a:t> = Pr(</a:t>
            </a:r>
            <a:r>
              <a:rPr lang="en-US" altLang="en-IT" i="1">
                <a:solidFill>
                  <a:srgbClr val="3333CC"/>
                </a:solidFill>
              </a:rPr>
              <a:t>Y</a:t>
            </a:r>
            <a:r>
              <a:rPr lang="en-US" altLang="en-IT">
                <a:solidFill>
                  <a:srgbClr val="3333CC"/>
                </a:solidFill>
              </a:rPr>
              <a:t> | </a:t>
            </a:r>
            <a:r>
              <a:rPr lang="en-US" altLang="en-IT" i="1">
                <a:solidFill>
                  <a:srgbClr val="3333CC"/>
                </a:solidFill>
              </a:rPr>
              <a:t>X</a:t>
            </a:r>
            <a:r>
              <a:rPr lang="en-US" altLang="en-IT">
                <a:solidFill>
                  <a:srgbClr val="3333CC"/>
                </a:solidFill>
              </a:rPr>
              <a:t>)</a:t>
            </a:r>
          </a:p>
          <a:p>
            <a:pPr>
              <a:lnSpc>
                <a:spcPct val="90000"/>
              </a:lnSpc>
            </a:pPr>
            <a:r>
              <a:rPr lang="en-US" altLang="en-IT">
                <a:sym typeface="Symbol" pitchFamily="2" charset="2"/>
              </a:rPr>
              <a:t>An association rule is a pattern that states when </a:t>
            </a:r>
            <a:r>
              <a:rPr lang="en-US" altLang="en-IT" i="1">
                <a:sym typeface="Symbol" pitchFamily="2" charset="2"/>
              </a:rPr>
              <a:t>X</a:t>
            </a:r>
            <a:r>
              <a:rPr lang="en-US" altLang="en-IT">
                <a:sym typeface="Symbol" pitchFamily="2" charset="2"/>
              </a:rPr>
              <a:t> occurs, </a:t>
            </a:r>
            <a:r>
              <a:rPr lang="en-US" altLang="en-IT" i="1">
                <a:sym typeface="Symbol" pitchFamily="2" charset="2"/>
              </a:rPr>
              <a:t>Y</a:t>
            </a:r>
            <a:r>
              <a:rPr lang="en-US" altLang="en-IT">
                <a:sym typeface="Symbol" pitchFamily="2" charset="2"/>
              </a:rPr>
              <a:t> occurs with certain probability. </a:t>
            </a:r>
            <a:endParaRPr lang="en-US" altLang="en-IT"/>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09517BC8-BC8C-72AD-8BC5-190FFCCF6EFB}"/>
              </a:ext>
            </a:extLst>
          </p:cNvPr>
          <p:cNvSpPr>
            <a:spLocks noGrp="1"/>
          </p:cNvSpPr>
          <p:nvPr>
            <p:ph type="ftr" sz="quarter" idx="10"/>
          </p:nvPr>
        </p:nvSpPr>
        <p:spPr/>
        <p:txBody>
          <a:bodyPr/>
          <a:lstStyle/>
          <a:p>
            <a:r>
              <a:rPr lang="en-US" altLang="en-US"/>
              <a:t>CS583, Bing Liu, UIC</a:t>
            </a:r>
          </a:p>
        </p:txBody>
      </p:sp>
      <p:sp>
        <p:nvSpPr>
          <p:cNvPr id="3" name="Slide Number Placeholder 4">
            <a:extLst>
              <a:ext uri="{FF2B5EF4-FFF2-40B4-BE49-F238E27FC236}">
                <a16:creationId xmlns:a16="http://schemas.microsoft.com/office/drawing/2014/main" id="{7B8C35D1-BDB5-8221-E388-636A2838F15E}"/>
              </a:ext>
            </a:extLst>
          </p:cNvPr>
          <p:cNvSpPr>
            <a:spLocks noGrp="1"/>
          </p:cNvSpPr>
          <p:nvPr>
            <p:ph type="sldNum" sz="quarter" idx="11"/>
          </p:nvPr>
        </p:nvSpPr>
        <p:spPr/>
        <p:txBody>
          <a:bodyPr/>
          <a:lstStyle/>
          <a:p>
            <a:fld id="{F82CE1AE-05ED-F34B-BD74-CB71D4E5149E}" type="slidenum">
              <a:rPr lang="en-US" altLang="en-US"/>
              <a:pPr/>
              <a:t>12</a:t>
            </a:fld>
            <a:endParaRPr lang="en-US" altLang="en-US"/>
          </a:p>
        </p:txBody>
      </p:sp>
      <p:sp>
        <p:nvSpPr>
          <p:cNvPr id="678914" name="Rectangle 2">
            <a:extLst>
              <a:ext uri="{FF2B5EF4-FFF2-40B4-BE49-F238E27FC236}">
                <a16:creationId xmlns:a16="http://schemas.microsoft.com/office/drawing/2014/main" id="{B6891BA7-995C-179B-B81C-1CF69FCE6D57}"/>
              </a:ext>
            </a:extLst>
          </p:cNvPr>
          <p:cNvSpPr>
            <a:spLocks noGrp="1" noChangeArrowheads="1"/>
          </p:cNvSpPr>
          <p:nvPr>
            <p:ph type="title"/>
          </p:nvPr>
        </p:nvSpPr>
        <p:spPr>
          <a:xfrm>
            <a:off x="1452971" y="0"/>
            <a:ext cx="7793037" cy="1143000"/>
          </a:xfrm>
        </p:spPr>
        <p:txBody>
          <a:bodyPr/>
          <a:lstStyle/>
          <a:p>
            <a:r>
              <a:rPr lang="en-US" altLang="en-IT" dirty="0"/>
              <a:t>Support and Confidence</a:t>
            </a:r>
          </a:p>
        </p:txBody>
      </p:sp>
      <p:sp>
        <p:nvSpPr>
          <p:cNvPr id="678915" name="Rectangle 3">
            <a:extLst>
              <a:ext uri="{FF2B5EF4-FFF2-40B4-BE49-F238E27FC236}">
                <a16:creationId xmlns:a16="http://schemas.microsoft.com/office/drawing/2014/main" id="{51F72E3C-22EC-8947-3D22-F43BC5D2D056}"/>
              </a:ext>
            </a:extLst>
          </p:cNvPr>
          <p:cNvSpPr>
            <a:spLocks noGrp="1" noChangeArrowheads="1"/>
          </p:cNvSpPr>
          <p:nvPr>
            <p:ph type="body" idx="1"/>
          </p:nvPr>
        </p:nvSpPr>
        <p:spPr>
          <a:xfrm>
            <a:off x="1955800" y="1341439"/>
            <a:ext cx="8077200" cy="4471987"/>
          </a:xfrm>
        </p:spPr>
        <p:txBody>
          <a:bodyPr/>
          <a:lstStyle/>
          <a:p>
            <a:r>
              <a:rPr lang="en-US" altLang="en-IT">
                <a:solidFill>
                  <a:srgbClr val="FF0000"/>
                </a:solidFill>
              </a:rPr>
              <a:t>Support count</a:t>
            </a:r>
            <a:r>
              <a:rPr lang="en-US" altLang="en-IT"/>
              <a:t>: The support count of an itemset </a:t>
            </a:r>
            <a:r>
              <a:rPr lang="en-US" altLang="en-IT" i="1"/>
              <a:t>X</a:t>
            </a:r>
            <a:r>
              <a:rPr lang="en-US" altLang="en-IT"/>
              <a:t>, denoted by </a:t>
            </a:r>
            <a:r>
              <a:rPr lang="en-US" altLang="en-IT" i="1">
                <a:solidFill>
                  <a:srgbClr val="FF0000"/>
                </a:solidFill>
              </a:rPr>
              <a:t>X.count</a:t>
            </a:r>
            <a:r>
              <a:rPr lang="en-US" altLang="en-IT"/>
              <a:t>, in a data set </a:t>
            </a:r>
            <a:r>
              <a:rPr lang="en-US" altLang="en-IT" i="1"/>
              <a:t>T</a:t>
            </a:r>
            <a:r>
              <a:rPr lang="en-US" altLang="en-IT"/>
              <a:t> is the number of transactions in </a:t>
            </a:r>
            <a:r>
              <a:rPr lang="en-US" altLang="en-IT" i="1"/>
              <a:t>T</a:t>
            </a:r>
            <a:r>
              <a:rPr lang="en-US" altLang="en-IT"/>
              <a:t> that contain </a:t>
            </a:r>
            <a:r>
              <a:rPr lang="en-US" altLang="en-IT" i="1"/>
              <a:t>X</a:t>
            </a:r>
            <a:r>
              <a:rPr lang="en-US" altLang="en-IT"/>
              <a:t>. Assume </a:t>
            </a:r>
            <a:r>
              <a:rPr lang="en-US" altLang="en-IT" i="1"/>
              <a:t>T</a:t>
            </a:r>
            <a:r>
              <a:rPr lang="en-US" altLang="en-IT"/>
              <a:t> has </a:t>
            </a:r>
            <a:r>
              <a:rPr lang="en-US" altLang="en-IT" i="1"/>
              <a:t>n</a:t>
            </a:r>
            <a:r>
              <a:rPr lang="en-US" altLang="en-IT"/>
              <a:t> transactions. </a:t>
            </a:r>
          </a:p>
          <a:p>
            <a:r>
              <a:rPr lang="en-US" altLang="en-IT"/>
              <a:t>Then, </a:t>
            </a:r>
          </a:p>
          <a:p>
            <a:endParaRPr lang="en-US" altLang="en-IT"/>
          </a:p>
        </p:txBody>
      </p:sp>
      <p:sp>
        <p:nvSpPr>
          <p:cNvPr id="678917" name="Rectangle 5">
            <a:extLst>
              <a:ext uri="{FF2B5EF4-FFF2-40B4-BE49-F238E27FC236}">
                <a16:creationId xmlns:a16="http://schemas.microsoft.com/office/drawing/2014/main" id="{17EABA8D-AB4C-F332-4CAB-DC86E8D44611}"/>
              </a:ext>
            </a:extLst>
          </p:cNvPr>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T"/>
          </a:p>
        </p:txBody>
      </p:sp>
      <p:graphicFrame>
        <p:nvGraphicFramePr>
          <p:cNvPr id="678916" name="Object 4">
            <a:extLst>
              <a:ext uri="{FF2B5EF4-FFF2-40B4-BE49-F238E27FC236}">
                <a16:creationId xmlns:a16="http://schemas.microsoft.com/office/drawing/2014/main" id="{6071C51D-305D-B305-D0DA-5E3074AD6883}"/>
              </a:ext>
            </a:extLst>
          </p:cNvPr>
          <p:cNvGraphicFramePr>
            <a:graphicFrameLocks noChangeAspect="1"/>
          </p:cNvGraphicFramePr>
          <p:nvPr/>
        </p:nvGraphicFramePr>
        <p:xfrm>
          <a:off x="2892425" y="3609975"/>
          <a:ext cx="4427538" cy="1079500"/>
        </p:xfrm>
        <a:graphic>
          <a:graphicData uri="http://schemas.openxmlformats.org/presentationml/2006/ole">
            <mc:AlternateContent xmlns:mc="http://schemas.openxmlformats.org/markup-compatibility/2006">
              <mc:Choice xmlns:v="urn:schemas-microsoft-com:vml" Requires="v">
                <p:oleObj name="Equation" r:id="rId2" imgW="33642300" imgH="8483600" progId="Equation.3">
                  <p:embed/>
                </p:oleObj>
              </mc:Choice>
              <mc:Fallback>
                <p:oleObj name="Equation" r:id="rId2" imgW="33642300" imgH="8483600" progId="Equation.3">
                  <p:embed/>
                  <p:pic>
                    <p:nvPicPr>
                      <p:cNvPr id="678916" name="Object 4">
                        <a:extLst>
                          <a:ext uri="{FF2B5EF4-FFF2-40B4-BE49-F238E27FC236}">
                            <a16:creationId xmlns:a16="http://schemas.microsoft.com/office/drawing/2014/main" id="{6071C51D-305D-B305-D0DA-5E3074AD68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2425" y="3609975"/>
                        <a:ext cx="4427538" cy="107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8919" name="Rectangle 7">
            <a:extLst>
              <a:ext uri="{FF2B5EF4-FFF2-40B4-BE49-F238E27FC236}">
                <a16:creationId xmlns:a16="http://schemas.microsoft.com/office/drawing/2014/main" id="{11564C78-515C-B05F-7D20-1000BB588894}"/>
              </a:ext>
            </a:extLst>
          </p:cNvPr>
          <p:cNvSpPr>
            <a:spLocks noChangeArrowheads="1"/>
          </p:cNvSpPr>
          <p:nvPr/>
        </p:nvSpPr>
        <p:spPr bwMode="auto">
          <a:xfrm>
            <a:off x="1524001" y="305859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IT"/>
          </a:p>
        </p:txBody>
      </p:sp>
      <p:graphicFrame>
        <p:nvGraphicFramePr>
          <p:cNvPr id="678918" name="Object 6">
            <a:extLst>
              <a:ext uri="{FF2B5EF4-FFF2-40B4-BE49-F238E27FC236}">
                <a16:creationId xmlns:a16="http://schemas.microsoft.com/office/drawing/2014/main" id="{C11415A4-035B-8D5B-4EA8-3F15DD965261}"/>
              </a:ext>
            </a:extLst>
          </p:cNvPr>
          <p:cNvGraphicFramePr>
            <a:graphicFrameLocks noChangeAspect="1"/>
          </p:cNvGraphicFramePr>
          <p:nvPr/>
        </p:nvGraphicFramePr>
        <p:xfrm>
          <a:off x="2927351" y="4833938"/>
          <a:ext cx="4608513" cy="1079500"/>
        </p:xfrm>
        <a:graphic>
          <a:graphicData uri="http://schemas.openxmlformats.org/presentationml/2006/ole">
            <mc:AlternateContent xmlns:mc="http://schemas.openxmlformats.org/markup-compatibility/2006">
              <mc:Choice xmlns:v="urn:schemas-microsoft-com:vml" Requires="v">
                <p:oleObj name="Equation" r:id="rId4" imgW="37160200" imgH="8483600" progId="Equation.3">
                  <p:embed/>
                </p:oleObj>
              </mc:Choice>
              <mc:Fallback>
                <p:oleObj name="Equation" r:id="rId4" imgW="37160200" imgH="8483600" progId="Equation.3">
                  <p:embed/>
                  <p:pic>
                    <p:nvPicPr>
                      <p:cNvPr id="678918" name="Object 6">
                        <a:extLst>
                          <a:ext uri="{FF2B5EF4-FFF2-40B4-BE49-F238E27FC236}">
                            <a16:creationId xmlns:a16="http://schemas.microsoft.com/office/drawing/2014/main" id="{C11415A4-035B-8D5B-4EA8-3F15DD96526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7351" y="4833938"/>
                        <a:ext cx="4608513" cy="1079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F7123066-4A1D-C9E4-45F8-A4BB76EF748A}"/>
              </a:ext>
            </a:extLst>
          </p:cNvPr>
          <p:cNvSpPr>
            <a:spLocks noGrp="1"/>
          </p:cNvSpPr>
          <p:nvPr>
            <p:ph type="ftr" sz="quarter" idx="10"/>
          </p:nvPr>
        </p:nvSpPr>
        <p:spPr/>
        <p:txBody>
          <a:bodyPr/>
          <a:lstStyle/>
          <a:p>
            <a:r>
              <a:rPr lang="en-US" altLang="en-US"/>
              <a:t>CS583, Bing Liu, UIC</a:t>
            </a:r>
          </a:p>
        </p:txBody>
      </p:sp>
      <p:sp>
        <p:nvSpPr>
          <p:cNvPr id="3" name="Slide Number Placeholder 4">
            <a:extLst>
              <a:ext uri="{FF2B5EF4-FFF2-40B4-BE49-F238E27FC236}">
                <a16:creationId xmlns:a16="http://schemas.microsoft.com/office/drawing/2014/main" id="{8A1A5DE3-C013-174D-3E55-9B238C9CBF8B}"/>
              </a:ext>
            </a:extLst>
          </p:cNvPr>
          <p:cNvSpPr>
            <a:spLocks noGrp="1"/>
          </p:cNvSpPr>
          <p:nvPr>
            <p:ph type="sldNum" sz="quarter" idx="11"/>
          </p:nvPr>
        </p:nvSpPr>
        <p:spPr/>
        <p:txBody>
          <a:bodyPr/>
          <a:lstStyle/>
          <a:p>
            <a:fld id="{796775F0-1287-F341-A834-1BCAE5CD4EC7}" type="slidenum">
              <a:rPr lang="en-US" altLang="en-US"/>
              <a:pPr/>
              <a:t>13</a:t>
            </a:fld>
            <a:endParaRPr lang="en-US" altLang="en-US"/>
          </a:p>
        </p:txBody>
      </p:sp>
      <p:sp>
        <p:nvSpPr>
          <p:cNvPr id="649218" name="Rectangle 2">
            <a:extLst>
              <a:ext uri="{FF2B5EF4-FFF2-40B4-BE49-F238E27FC236}">
                <a16:creationId xmlns:a16="http://schemas.microsoft.com/office/drawing/2014/main" id="{BE466DFF-E80C-E84C-57BD-43C3469252BC}"/>
              </a:ext>
            </a:extLst>
          </p:cNvPr>
          <p:cNvSpPr>
            <a:spLocks noGrp="1" noChangeArrowheads="1"/>
          </p:cNvSpPr>
          <p:nvPr>
            <p:ph type="title"/>
          </p:nvPr>
        </p:nvSpPr>
        <p:spPr>
          <a:xfrm>
            <a:off x="1981200" y="381001"/>
            <a:ext cx="8229600" cy="1139825"/>
          </a:xfrm>
        </p:spPr>
        <p:txBody>
          <a:bodyPr/>
          <a:lstStyle/>
          <a:p>
            <a:r>
              <a:rPr lang="en-US" altLang="en-IT"/>
              <a:t>Goal and key features</a:t>
            </a:r>
          </a:p>
        </p:txBody>
      </p:sp>
      <p:sp>
        <p:nvSpPr>
          <p:cNvPr id="649219" name="Rectangle 3">
            <a:extLst>
              <a:ext uri="{FF2B5EF4-FFF2-40B4-BE49-F238E27FC236}">
                <a16:creationId xmlns:a16="http://schemas.microsoft.com/office/drawing/2014/main" id="{9A9B1954-8338-A414-8977-7714295BE2E2}"/>
              </a:ext>
            </a:extLst>
          </p:cNvPr>
          <p:cNvSpPr>
            <a:spLocks noGrp="1" noChangeArrowheads="1"/>
          </p:cNvSpPr>
          <p:nvPr>
            <p:ph type="body" idx="1"/>
          </p:nvPr>
        </p:nvSpPr>
        <p:spPr>
          <a:xfrm>
            <a:off x="2057400" y="1628775"/>
            <a:ext cx="8421688" cy="4503738"/>
          </a:xfrm>
        </p:spPr>
        <p:txBody>
          <a:bodyPr/>
          <a:lstStyle/>
          <a:p>
            <a:pPr>
              <a:spcAft>
                <a:spcPct val="50000"/>
              </a:spcAft>
            </a:pPr>
            <a:r>
              <a:rPr lang="en-US" altLang="en-IT" b="1">
                <a:solidFill>
                  <a:srgbClr val="FF0000"/>
                </a:solidFill>
              </a:rPr>
              <a:t>Goal:</a:t>
            </a:r>
            <a:r>
              <a:rPr lang="en-US" altLang="en-IT"/>
              <a:t> Find all rules that satisfy the user-specified </a:t>
            </a:r>
            <a:r>
              <a:rPr lang="en-US" altLang="en-IT" i="1">
                <a:solidFill>
                  <a:srgbClr val="FF0000"/>
                </a:solidFill>
              </a:rPr>
              <a:t>minimum support</a:t>
            </a:r>
            <a:r>
              <a:rPr lang="en-US" altLang="en-IT"/>
              <a:t> (minsup) and </a:t>
            </a:r>
            <a:r>
              <a:rPr lang="en-US" altLang="en-IT" i="1">
                <a:solidFill>
                  <a:srgbClr val="FF0000"/>
                </a:solidFill>
              </a:rPr>
              <a:t>minimum confidence</a:t>
            </a:r>
            <a:r>
              <a:rPr lang="en-US" altLang="en-IT" i="1"/>
              <a:t> </a:t>
            </a:r>
            <a:r>
              <a:rPr lang="en-US" altLang="en-IT"/>
              <a:t>(minconf).</a:t>
            </a:r>
            <a:endParaRPr lang="en-US" altLang="en-IT" i="1"/>
          </a:p>
          <a:p>
            <a:r>
              <a:rPr lang="en-US" altLang="en-IT" b="1">
                <a:solidFill>
                  <a:srgbClr val="FF0000"/>
                </a:solidFill>
              </a:rPr>
              <a:t>Key Features</a:t>
            </a:r>
          </a:p>
          <a:p>
            <a:pPr marL="742950" lvl="1" indent="-285750"/>
            <a:r>
              <a:rPr lang="en-US" altLang="en-IT">
                <a:solidFill>
                  <a:srgbClr val="FF0000"/>
                </a:solidFill>
              </a:rPr>
              <a:t>Completeness:</a:t>
            </a:r>
            <a:r>
              <a:rPr lang="en-US" altLang="en-IT"/>
              <a:t> find all rules.</a:t>
            </a:r>
          </a:p>
          <a:p>
            <a:pPr marL="742950" lvl="1" indent="-285750"/>
            <a:r>
              <a:rPr lang="en-US" altLang="en-IT">
                <a:solidFill>
                  <a:srgbClr val="FF0000"/>
                </a:solidFill>
              </a:rPr>
              <a:t>No target item(s)</a:t>
            </a:r>
            <a:r>
              <a:rPr lang="en-US" altLang="en-IT"/>
              <a:t> on the right-hand-side</a:t>
            </a:r>
          </a:p>
          <a:p>
            <a:pPr marL="742950" lvl="1" indent="-285750"/>
            <a:r>
              <a:rPr lang="en-US" altLang="en-IT"/>
              <a:t>Mining with data on </a:t>
            </a:r>
            <a:r>
              <a:rPr lang="en-US" altLang="en-IT">
                <a:solidFill>
                  <a:srgbClr val="FF0000"/>
                </a:solidFill>
              </a:rPr>
              <a:t>hard disk</a:t>
            </a:r>
            <a:r>
              <a:rPr lang="en-US" altLang="en-IT"/>
              <a:t> </a:t>
            </a:r>
            <a:r>
              <a:rPr lang="en-US" altLang="en-IT" sz="2200"/>
              <a:t>(not in memory)</a:t>
            </a:r>
            <a:r>
              <a:rPr lang="en-US" altLang="en-IT"/>
              <a:t> </a:t>
            </a:r>
            <a:endParaRPr lang="en-US" altLang="en-IT" b="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EB95A80D-F46F-3574-0AB4-6E43918C3CC3}"/>
              </a:ext>
            </a:extLst>
          </p:cNvPr>
          <p:cNvSpPr>
            <a:spLocks noGrp="1"/>
          </p:cNvSpPr>
          <p:nvPr>
            <p:ph type="ftr" sz="quarter" idx="10"/>
          </p:nvPr>
        </p:nvSpPr>
        <p:spPr/>
        <p:txBody>
          <a:bodyPr/>
          <a:lstStyle/>
          <a:p>
            <a:r>
              <a:rPr lang="en-US" altLang="en-US"/>
              <a:t>CS583, Bing Liu, UIC</a:t>
            </a:r>
          </a:p>
        </p:txBody>
      </p:sp>
      <p:sp>
        <p:nvSpPr>
          <p:cNvPr id="3" name="Slide Number Placeholder 4">
            <a:extLst>
              <a:ext uri="{FF2B5EF4-FFF2-40B4-BE49-F238E27FC236}">
                <a16:creationId xmlns:a16="http://schemas.microsoft.com/office/drawing/2014/main" id="{AA9328B1-6E4E-ECD9-E4CF-50F81E311A9B}"/>
              </a:ext>
            </a:extLst>
          </p:cNvPr>
          <p:cNvSpPr>
            <a:spLocks noGrp="1"/>
          </p:cNvSpPr>
          <p:nvPr>
            <p:ph type="sldNum" sz="quarter" idx="11"/>
          </p:nvPr>
        </p:nvSpPr>
        <p:spPr/>
        <p:txBody>
          <a:bodyPr/>
          <a:lstStyle/>
          <a:p>
            <a:fld id="{EEE68A05-0DFA-834A-8A08-14F60CE50941}" type="slidenum">
              <a:rPr lang="en-US" altLang="en-US"/>
              <a:pPr/>
              <a:t>14</a:t>
            </a:fld>
            <a:endParaRPr lang="en-US" altLang="en-US"/>
          </a:p>
        </p:txBody>
      </p:sp>
      <p:sp>
        <p:nvSpPr>
          <p:cNvPr id="681986" name="Rectangle 2">
            <a:extLst>
              <a:ext uri="{FF2B5EF4-FFF2-40B4-BE49-F238E27FC236}">
                <a16:creationId xmlns:a16="http://schemas.microsoft.com/office/drawing/2014/main" id="{04DAB380-AA0D-2622-E3FD-5825D8D9D63E}"/>
              </a:ext>
            </a:extLst>
          </p:cNvPr>
          <p:cNvSpPr>
            <a:spLocks noGrp="1" noChangeArrowheads="1"/>
          </p:cNvSpPr>
          <p:nvPr>
            <p:ph type="title"/>
          </p:nvPr>
        </p:nvSpPr>
        <p:spPr>
          <a:xfrm>
            <a:off x="2362200" y="381000"/>
            <a:ext cx="7772400" cy="1104900"/>
          </a:xfrm>
        </p:spPr>
        <p:txBody>
          <a:bodyPr/>
          <a:lstStyle/>
          <a:p>
            <a:r>
              <a:rPr lang="en-GB" altLang="en-IT"/>
              <a:t>An example</a:t>
            </a:r>
          </a:p>
        </p:txBody>
      </p:sp>
      <p:sp>
        <p:nvSpPr>
          <p:cNvPr id="681987" name="Rectangle 3">
            <a:extLst>
              <a:ext uri="{FF2B5EF4-FFF2-40B4-BE49-F238E27FC236}">
                <a16:creationId xmlns:a16="http://schemas.microsoft.com/office/drawing/2014/main" id="{7215D6BA-7ADC-7FC9-F56A-E4984A999A8D}"/>
              </a:ext>
            </a:extLst>
          </p:cNvPr>
          <p:cNvSpPr>
            <a:spLocks noGrp="1" noChangeArrowheads="1"/>
          </p:cNvSpPr>
          <p:nvPr>
            <p:ph type="body" idx="1"/>
          </p:nvPr>
        </p:nvSpPr>
        <p:spPr>
          <a:xfrm>
            <a:off x="1955800" y="1808164"/>
            <a:ext cx="7772400" cy="4429125"/>
          </a:xfrm>
        </p:spPr>
        <p:txBody>
          <a:bodyPr/>
          <a:lstStyle/>
          <a:p>
            <a:r>
              <a:rPr lang="en-GB" altLang="en-IT"/>
              <a:t>Transaction data</a:t>
            </a:r>
            <a:endParaRPr lang="en-GB" altLang="en-IT" b="1"/>
          </a:p>
          <a:p>
            <a:pPr>
              <a:spcBef>
                <a:spcPct val="0"/>
              </a:spcBef>
            </a:pPr>
            <a:r>
              <a:rPr lang="en-GB" altLang="en-IT"/>
              <a:t>Assume:</a:t>
            </a:r>
          </a:p>
          <a:p>
            <a:pPr>
              <a:spcBef>
                <a:spcPct val="0"/>
              </a:spcBef>
              <a:buFont typeface="Wingdings" pitchFamily="2" charset="2"/>
              <a:buNone/>
            </a:pPr>
            <a:r>
              <a:rPr lang="en-GB" altLang="en-IT" sz="2100"/>
              <a:t>		minsup = 30%</a:t>
            </a:r>
          </a:p>
          <a:p>
            <a:pPr>
              <a:spcBef>
                <a:spcPct val="0"/>
              </a:spcBef>
              <a:buFont typeface="Wingdings" pitchFamily="2" charset="2"/>
              <a:buNone/>
            </a:pPr>
            <a:r>
              <a:rPr lang="en-GB" altLang="en-IT" sz="2100"/>
              <a:t>		minconf = 80%</a:t>
            </a:r>
          </a:p>
          <a:p>
            <a:pPr>
              <a:spcBef>
                <a:spcPct val="0"/>
              </a:spcBef>
            </a:pPr>
            <a:r>
              <a:rPr lang="en-GB" altLang="en-IT"/>
              <a:t>An example </a:t>
            </a:r>
            <a:r>
              <a:rPr lang="en-GB" altLang="en-IT">
                <a:solidFill>
                  <a:srgbClr val="FF0000"/>
                </a:solidFill>
              </a:rPr>
              <a:t>frequent </a:t>
            </a:r>
            <a:r>
              <a:rPr lang="en-GB" altLang="en-IT" i="1">
                <a:solidFill>
                  <a:srgbClr val="FF0000"/>
                </a:solidFill>
              </a:rPr>
              <a:t>itemset</a:t>
            </a:r>
            <a:r>
              <a:rPr lang="en-GB" altLang="en-IT"/>
              <a:t>:</a:t>
            </a:r>
            <a:r>
              <a:rPr lang="en-GB" altLang="en-IT" b="1"/>
              <a:t>    </a:t>
            </a:r>
          </a:p>
          <a:p>
            <a:pPr>
              <a:spcBef>
                <a:spcPct val="0"/>
              </a:spcBef>
              <a:buFont typeface="Wingdings" pitchFamily="2" charset="2"/>
              <a:buNone/>
            </a:pPr>
            <a:r>
              <a:rPr lang="en-GB" altLang="en-IT"/>
              <a:t>   </a:t>
            </a:r>
            <a:r>
              <a:rPr lang="en-GB" altLang="en-IT" sz="2100"/>
              <a:t>{Chicken, Clothes, Milk}    	[sup = 3/7]</a:t>
            </a:r>
          </a:p>
          <a:p>
            <a:pPr>
              <a:spcBef>
                <a:spcPct val="0"/>
              </a:spcBef>
            </a:pPr>
            <a:r>
              <a:rPr lang="en-GB" altLang="en-IT">
                <a:solidFill>
                  <a:srgbClr val="FF0000"/>
                </a:solidFill>
              </a:rPr>
              <a:t>Association rules</a:t>
            </a:r>
            <a:r>
              <a:rPr lang="en-GB" altLang="en-IT">
                <a:solidFill>
                  <a:schemeClr val="accent2"/>
                </a:solidFill>
              </a:rPr>
              <a:t> </a:t>
            </a:r>
            <a:r>
              <a:rPr lang="en-GB" altLang="en-IT"/>
              <a:t>from the itemset:</a:t>
            </a:r>
            <a:r>
              <a:rPr lang="en-GB" altLang="en-IT" b="1"/>
              <a:t>	</a:t>
            </a:r>
          </a:p>
          <a:p>
            <a:pPr>
              <a:spcBef>
                <a:spcPct val="0"/>
              </a:spcBef>
              <a:buFont typeface="Wingdings" pitchFamily="2" charset="2"/>
              <a:buNone/>
            </a:pPr>
            <a:r>
              <a:rPr lang="en-GB" altLang="en-IT" sz="2600"/>
              <a:t>	 </a:t>
            </a:r>
            <a:r>
              <a:rPr lang="en-GB" altLang="en-IT" sz="2100"/>
              <a:t>Clothes </a:t>
            </a:r>
            <a:r>
              <a:rPr lang="en-GB" altLang="en-IT" sz="2600">
                <a:sym typeface="Symbol" pitchFamily="2" charset="2"/>
              </a:rPr>
              <a:t> </a:t>
            </a:r>
            <a:r>
              <a:rPr lang="en-GB" altLang="en-IT" sz="2100"/>
              <a:t>Milk, </a:t>
            </a:r>
            <a:r>
              <a:rPr lang="en-GB" altLang="en-IT" sz="2000"/>
              <a:t>Chicken	</a:t>
            </a:r>
            <a:r>
              <a:rPr lang="en-GB" altLang="en-IT" sz="2100"/>
              <a:t>[sup = 3/7, conf = 3/3]</a:t>
            </a:r>
          </a:p>
          <a:p>
            <a:pPr>
              <a:spcBef>
                <a:spcPct val="0"/>
              </a:spcBef>
              <a:buFont typeface="Wingdings" pitchFamily="2" charset="2"/>
              <a:buNone/>
            </a:pPr>
            <a:r>
              <a:rPr lang="en-GB" altLang="en-IT" sz="2600"/>
              <a:t>	 </a:t>
            </a:r>
            <a:r>
              <a:rPr lang="en-GB" altLang="en-IT" sz="2100"/>
              <a:t>…				…</a:t>
            </a:r>
          </a:p>
          <a:p>
            <a:pPr>
              <a:spcBef>
                <a:spcPct val="0"/>
              </a:spcBef>
              <a:buFont typeface="Wingdings" pitchFamily="2" charset="2"/>
              <a:buNone/>
            </a:pPr>
            <a:r>
              <a:rPr lang="en-GB" altLang="en-IT" sz="2600"/>
              <a:t>	 </a:t>
            </a:r>
            <a:r>
              <a:rPr lang="en-GB" altLang="en-IT" sz="2100"/>
              <a:t>Clothes, </a:t>
            </a:r>
            <a:r>
              <a:rPr lang="en-GB" altLang="en-IT" sz="2000"/>
              <a:t>Chicken</a:t>
            </a:r>
            <a:r>
              <a:rPr lang="en-GB" altLang="en-IT" sz="2100"/>
              <a:t> </a:t>
            </a:r>
            <a:r>
              <a:rPr lang="en-GB" altLang="en-IT" sz="2600">
                <a:sym typeface="Symbol" pitchFamily="2" charset="2"/>
              </a:rPr>
              <a:t> </a:t>
            </a:r>
            <a:r>
              <a:rPr lang="en-GB" altLang="en-IT" sz="2100"/>
              <a:t>Milk, </a:t>
            </a:r>
            <a:r>
              <a:rPr lang="en-GB" altLang="en-IT" sz="2000"/>
              <a:t>	</a:t>
            </a:r>
            <a:r>
              <a:rPr lang="en-GB" altLang="en-IT" sz="2100"/>
              <a:t>[sup = 3/7, conf = 3/3]</a:t>
            </a:r>
          </a:p>
        </p:txBody>
      </p:sp>
      <p:sp>
        <p:nvSpPr>
          <p:cNvPr id="681988" name="Text Box 4">
            <a:extLst>
              <a:ext uri="{FF2B5EF4-FFF2-40B4-BE49-F238E27FC236}">
                <a16:creationId xmlns:a16="http://schemas.microsoft.com/office/drawing/2014/main" id="{6EDD1E8D-2F2A-7B2E-483A-56A437D73954}"/>
              </a:ext>
            </a:extLst>
          </p:cNvPr>
          <p:cNvSpPr txBox="1">
            <a:spLocks noChangeArrowheads="1"/>
          </p:cNvSpPr>
          <p:nvPr/>
        </p:nvSpPr>
        <p:spPr bwMode="auto">
          <a:xfrm>
            <a:off x="5772150" y="304801"/>
            <a:ext cx="4667250" cy="2347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2"/>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635000">
              <a:spcBef>
                <a:spcPct val="0"/>
              </a:spcBef>
              <a:defRPr>
                <a:solidFill>
                  <a:schemeClr val="tx1"/>
                </a:solidFill>
                <a:latin typeface="Arial" panose="020B0604020202020204" pitchFamily="34" charset="0"/>
              </a:defRPr>
            </a:lvl1pPr>
            <a:lvl2pPr marL="114300" defTabSz="635000">
              <a:spcBef>
                <a:spcPct val="0"/>
              </a:spcBef>
              <a:defRPr>
                <a:solidFill>
                  <a:schemeClr val="tx1"/>
                </a:solidFill>
                <a:latin typeface="Arial" panose="020B0604020202020204" pitchFamily="34" charset="0"/>
              </a:defRPr>
            </a:lvl2pPr>
            <a:lvl3pPr defTabSz="635000">
              <a:spcBef>
                <a:spcPct val="0"/>
              </a:spcBef>
              <a:defRPr>
                <a:solidFill>
                  <a:schemeClr val="tx1"/>
                </a:solidFill>
                <a:latin typeface="Arial" panose="020B0604020202020204" pitchFamily="34" charset="0"/>
              </a:defRPr>
            </a:lvl3pPr>
            <a:lvl4pPr defTabSz="635000">
              <a:spcBef>
                <a:spcPct val="0"/>
              </a:spcBef>
              <a:defRPr>
                <a:solidFill>
                  <a:schemeClr val="tx1"/>
                </a:solidFill>
                <a:latin typeface="Arial" panose="020B0604020202020204" pitchFamily="34" charset="0"/>
              </a:defRPr>
            </a:lvl4pPr>
            <a:lvl5pPr defTabSz="635000">
              <a:spcBef>
                <a:spcPct val="0"/>
              </a:spcBef>
              <a:defRPr>
                <a:solidFill>
                  <a:schemeClr val="tx1"/>
                </a:solidFill>
                <a:latin typeface="Arial" panose="020B0604020202020204" pitchFamily="34" charset="0"/>
              </a:defRPr>
            </a:lvl5pPr>
            <a:lvl6pPr defTabSz="635000" fontAlgn="base">
              <a:spcBef>
                <a:spcPct val="0"/>
              </a:spcBef>
              <a:spcAft>
                <a:spcPct val="0"/>
              </a:spcAft>
              <a:defRPr>
                <a:solidFill>
                  <a:schemeClr val="tx1"/>
                </a:solidFill>
                <a:latin typeface="Arial" panose="020B0604020202020204" pitchFamily="34" charset="0"/>
              </a:defRPr>
            </a:lvl6pPr>
            <a:lvl7pPr defTabSz="635000" fontAlgn="base">
              <a:spcBef>
                <a:spcPct val="0"/>
              </a:spcBef>
              <a:spcAft>
                <a:spcPct val="0"/>
              </a:spcAft>
              <a:defRPr>
                <a:solidFill>
                  <a:schemeClr val="tx1"/>
                </a:solidFill>
                <a:latin typeface="Arial" panose="020B0604020202020204" pitchFamily="34" charset="0"/>
              </a:defRPr>
            </a:lvl7pPr>
            <a:lvl8pPr defTabSz="635000" fontAlgn="base">
              <a:spcBef>
                <a:spcPct val="0"/>
              </a:spcBef>
              <a:spcAft>
                <a:spcPct val="0"/>
              </a:spcAft>
              <a:defRPr>
                <a:solidFill>
                  <a:schemeClr val="tx1"/>
                </a:solidFill>
                <a:latin typeface="Arial" panose="020B0604020202020204" pitchFamily="34" charset="0"/>
              </a:defRPr>
            </a:lvl8pPr>
            <a:lvl9pPr defTabSz="635000" fontAlgn="base">
              <a:spcBef>
                <a:spcPct val="0"/>
              </a:spcBef>
              <a:spcAft>
                <a:spcPct val="0"/>
              </a:spcAft>
              <a:defRPr>
                <a:solidFill>
                  <a:schemeClr val="tx1"/>
                </a:solidFill>
                <a:latin typeface="Arial" panose="020B0604020202020204" pitchFamily="34" charset="0"/>
              </a:defRPr>
            </a:lvl9pPr>
          </a:lstStyle>
          <a:p>
            <a:pPr lvl="1">
              <a:spcBef>
                <a:spcPct val="20000"/>
              </a:spcBef>
              <a:buFont typeface="Wingdings" pitchFamily="2" charset="2"/>
              <a:buNone/>
            </a:pPr>
            <a:r>
              <a:rPr lang="en-US" altLang="ja-JP">
                <a:ea typeface="ＭＳ Ｐゴシック" panose="020B0600070205080204" pitchFamily="34" charset="-128"/>
              </a:rPr>
              <a:t>t1:	Beef, Chicken, Milk</a:t>
            </a:r>
          </a:p>
          <a:p>
            <a:pPr lvl="1">
              <a:spcBef>
                <a:spcPct val="20000"/>
              </a:spcBef>
              <a:buFont typeface="Wingdings" pitchFamily="2" charset="2"/>
              <a:buNone/>
            </a:pPr>
            <a:r>
              <a:rPr lang="en-US" altLang="ja-JP">
                <a:ea typeface="ＭＳ Ｐゴシック" panose="020B0600070205080204" pitchFamily="34" charset="-128"/>
              </a:rPr>
              <a:t>t2:	Beef, Cheese</a:t>
            </a:r>
          </a:p>
          <a:p>
            <a:pPr lvl="1">
              <a:spcBef>
                <a:spcPct val="20000"/>
              </a:spcBef>
              <a:buFont typeface="Wingdings" pitchFamily="2" charset="2"/>
              <a:buNone/>
            </a:pPr>
            <a:r>
              <a:rPr lang="en-US" altLang="ja-JP">
                <a:ea typeface="ＭＳ Ｐゴシック" panose="020B0600070205080204" pitchFamily="34" charset="-128"/>
              </a:rPr>
              <a:t>t3:	Cheese, Boots</a:t>
            </a:r>
          </a:p>
          <a:p>
            <a:pPr lvl="1">
              <a:spcBef>
                <a:spcPct val="20000"/>
              </a:spcBef>
              <a:buFont typeface="Wingdings" pitchFamily="2" charset="2"/>
              <a:buNone/>
            </a:pPr>
            <a:r>
              <a:rPr lang="en-US" altLang="ja-JP">
                <a:ea typeface="ＭＳ Ｐゴシック" panose="020B0600070205080204" pitchFamily="34" charset="-128"/>
              </a:rPr>
              <a:t>t4:	Beef, Chicken, Cheese</a:t>
            </a:r>
          </a:p>
          <a:p>
            <a:pPr lvl="1">
              <a:spcBef>
                <a:spcPct val="20000"/>
              </a:spcBef>
              <a:buFont typeface="Wingdings" pitchFamily="2" charset="2"/>
              <a:buNone/>
            </a:pPr>
            <a:r>
              <a:rPr lang="en-US" altLang="ja-JP">
                <a:ea typeface="ＭＳ Ｐゴシック" panose="020B0600070205080204" pitchFamily="34" charset="-128"/>
              </a:rPr>
              <a:t>t5:	Beef, Chicken, Clothes, Cheese, Milk</a:t>
            </a:r>
          </a:p>
          <a:p>
            <a:pPr lvl="1">
              <a:spcBef>
                <a:spcPct val="20000"/>
              </a:spcBef>
              <a:buFont typeface="Wingdings" pitchFamily="2" charset="2"/>
              <a:buNone/>
            </a:pPr>
            <a:r>
              <a:rPr lang="en-US" altLang="ja-JP">
                <a:ea typeface="ＭＳ Ｐゴシック" panose="020B0600070205080204" pitchFamily="34" charset="-128"/>
              </a:rPr>
              <a:t>t6:	Chicken, Clothes, Milk</a:t>
            </a:r>
          </a:p>
          <a:p>
            <a:pPr lvl="1">
              <a:spcBef>
                <a:spcPct val="20000"/>
              </a:spcBef>
              <a:buFont typeface="Wingdings" pitchFamily="2" charset="2"/>
              <a:buNone/>
            </a:pPr>
            <a:r>
              <a:rPr lang="en-US" altLang="ja-JP">
                <a:ea typeface="ＭＳ Ｐゴシック" panose="020B0600070205080204" pitchFamily="34" charset="-128"/>
              </a:rPr>
              <a:t>t7:	Chicken, Milk, Clothes</a:t>
            </a:r>
            <a:endParaRPr lang="en-GB" altLang="en-IT">
              <a:solidFill>
                <a:schemeClr val="accent2"/>
              </a:solidFill>
            </a:endParaRPr>
          </a:p>
        </p:txBody>
      </p:sp>
      <p:sp>
        <p:nvSpPr>
          <p:cNvPr id="681989" name="Line 5">
            <a:extLst>
              <a:ext uri="{FF2B5EF4-FFF2-40B4-BE49-F238E27FC236}">
                <a16:creationId xmlns:a16="http://schemas.microsoft.com/office/drawing/2014/main" id="{79AAEDA4-BEC7-F759-97A4-DCCDAEBC9671}"/>
              </a:ext>
            </a:extLst>
          </p:cNvPr>
          <p:cNvSpPr>
            <a:spLocks noChangeShapeType="1"/>
          </p:cNvSpPr>
          <p:nvPr/>
        </p:nvSpPr>
        <p:spPr bwMode="auto">
          <a:xfrm flipV="1">
            <a:off x="4943476" y="1160463"/>
            <a:ext cx="900113" cy="608012"/>
          </a:xfrm>
          <a:prstGeom prst="line">
            <a:avLst/>
          </a:prstGeom>
          <a:noFill/>
          <a:ln w="19050">
            <a:solidFill>
              <a:schemeClr val="tx2"/>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sp>
        <p:nvSpPr>
          <p:cNvPr id="681990" name="Rectangle 6">
            <a:extLst>
              <a:ext uri="{FF2B5EF4-FFF2-40B4-BE49-F238E27FC236}">
                <a16:creationId xmlns:a16="http://schemas.microsoft.com/office/drawing/2014/main" id="{DEFB8FBF-F65E-867D-C22E-DF09B5BE8B2F}"/>
              </a:ext>
            </a:extLst>
          </p:cNvPr>
          <p:cNvSpPr>
            <a:spLocks noChangeArrowheads="1"/>
          </p:cNvSpPr>
          <p:nvPr/>
        </p:nvSpPr>
        <p:spPr bwMode="auto">
          <a:xfrm>
            <a:off x="5916613" y="304800"/>
            <a:ext cx="4464050" cy="2439988"/>
          </a:xfrm>
          <a:prstGeom prst="rect">
            <a:avLst/>
          </a:prstGeom>
          <a:noFill/>
          <a:ln w="12700">
            <a:solidFill>
              <a:schemeClr val="tx2"/>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02A2E0D7-0EBA-694E-7585-C927A90884AC}"/>
              </a:ext>
            </a:extLst>
          </p:cNvPr>
          <p:cNvSpPr>
            <a:spLocks noGrp="1"/>
          </p:cNvSpPr>
          <p:nvPr>
            <p:ph type="ftr" sz="quarter" idx="10"/>
          </p:nvPr>
        </p:nvSpPr>
        <p:spPr/>
        <p:txBody>
          <a:bodyPr/>
          <a:lstStyle/>
          <a:p>
            <a:r>
              <a:rPr lang="en-US" altLang="en-US"/>
              <a:t>CS583, Bing Liu, UIC</a:t>
            </a:r>
          </a:p>
        </p:txBody>
      </p:sp>
      <p:sp>
        <p:nvSpPr>
          <p:cNvPr id="3" name="Slide Number Placeholder 4">
            <a:extLst>
              <a:ext uri="{FF2B5EF4-FFF2-40B4-BE49-F238E27FC236}">
                <a16:creationId xmlns:a16="http://schemas.microsoft.com/office/drawing/2014/main" id="{8981F098-9A25-B4F5-A544-D8FEDDC39AE3}"/>
              </a:ext>
            </a:extLst>
          </p:cNvPr>
          <p:cNvSpPr>
            <a:spLocks noGrp="1"/>
          </p:cNvSpPr>
          <p:nvPr>
            <p:ph type="sldNum" sz="quarter" idx="11"/>
          </p:nvPr>
        </p:nvSpPr>
        <p:spPr/>
        <p:txBody>
          <a:bodyPr/>
          <a:lstStyle/>
          <a:p>
            <a:fld id="{B6C73184-005B-F64B-B1F6-F2AA687F0C43}" type="slidenum">
              <a:rPr lang="en-US" altLang="en-US"/>
              <a:pPr/>
              <a:t>15</a:t>
            </a:fld>
            <a:endParaRPr lang="en-US" altLang="en-US"/>
          </a:p>
        </p:txBody>
      </p:sp>
      <p:sp>
        <p:nvSpPr>
          <p:cNvPr id="683010" name="Rectangle 2">
            <a:extLst>
              <a:ext uri="{FF2B5EF4-FFF2-40B4-BE49-F238E27FC236}">
                <a16:creationId xmlns:a16="http://schemas.microsoft.com/office/drawing/2014/main" id="{DA20CF2D-BC24-B804-6052-CD9FA1B42ECE}"/>
              </a:ext>
            </a:extLst>
          </p:cNvPr>
          <p:cNvSpPr>
            <a:spLocks noGrp="1" noChangeArrowheads="1"/>
          </p:cNvSpPr>
          <p:nvPr>
            <p:ph type="title"/>
          </p:nvPr>
        </p:nvSpPr>
        <p:spPr/>
        <p:txBody>
          <a:bodyPr/>
          <a:lstStyle/>
          <a:p>
            <a:r>
              <a:rPr lang="en-US" altLang="en-IT"/>
              <a:t>Transaction data representation</a:t>
            </a:r>
          </a:p>
        </p:txBody>
      </p:sp>
      <p:sp>
        <p:nvSpPr>
          <p:cNvPr id="683011" name="Rectangle 3">
            <a:extLst>
              <a:ext uri="{FF2B5EF4-FFF2-40B4-BE49-F238E27FC236}">
                <a16:creationId xmlns:a16="http://schemas.microsoft.com/office/drawing/2014/main" id="{DA0C9CB0-E93F-950B-4F88-E256EE495DFB}"/>
              </a:ext>
            </a:extLst>
          </p:cNvPr>
          <p:cNvSpPr>
            <a:spLocks noGrp="1" noChangeArrowheads="1"/>
          </p:cNvSpPr>
          <p:nvPr>
            <p:ph type="body" idx="1"/>
          </p:nvPr>
        </p:nvSpPr>
        <p:spPr>
          <a:xfrm>
            <a:off x="1981200" y="1557339"/>
            <a:ext cx="8229600" cy="4573587"/>
          </a:xfrm>
        </p:spPr>
        <p:txBody>
          <a:bodyPr/>
          <a:lstStyle/>
          <a:p>
            <a:r>
              <a:rPr lang="en-GB" altLang="ja-JP">
                <a:ea typeface="ＭＳ Ｐゴシック" panose="020B0600070205080204" pitchFamily="34" charset="-128"/>
              </a:rPr>
              <a:t>A simplistic view of shopping baskets, </a:t>
            </a:r>
          </a:p>
          <a:p>
            <a:r>
              <a:rPr lang="en-GB" altLang="ja-JP">
                <a:ea typeface="ＭＳ Ｐゴシック" panose="020B0600070205080204" pitchFamily="34" charset="-128"/>
              </a:rPr>
              <a:t>Some important information not considered. E.g, </a:t>
            </a:r>
          </a:p>
          <a:p>
            <a:pPr lvl="1"/>
            <a:r>
              <a:rPr lang="en-GB" altLang="ja-JP">
                <a:ea typeface="ＭＳ Ｐゴシック" panose="020B0600070205080204" pitchFamily="34" charset="-128"/>
              </a:rPr>
              <a:t>the quantity of each item purchased and </a:t>
            </a:r>
          </a:p>
          <a:p>
            <a:pPr lvl="1"/>
            <a:r>
              <a:rPr lang="en-GB" altLang="ja-JP">
                <a:ea typeface="ＭＳ Ｐゴシック" panose="020B0600070205080204" pitchFamily="34" charset="-128"/>
              </a:rPr>
              <a:t>the price paid. </a:t>
            </a:r>
            <a:endParaRPr lang="en-US" altLang="en-IT"/>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6DE59539-29C6-9AD6-DC43-0C91F85150A9}"/>
              </a:ext>
            </a:extLst>
          </p:cNvPr>
          <p:cNvSpPr>
            <a:spLocks noGrp="1"/>
          </p:cNvSpPr>
          <p:nvPr>
            <p:ph type="ftr" sz="quarter" idx="10"/>
          </p:nvPr>
        </p:nvSpPr>
        <p:spPr/>
        <p:txBody>
          <a:bodyPr/>
          <a:lstStyle/>
          <a:p>
            <a:r>
              <a:rPr lang="en-US" altLang="en-US"/>
              <a:t>CS583, Bing Liu, UIC</a:t>
            </a:r>
          </a:p>
        </p:txBody>
      </p:sp>
      <p:sp>
        <p:nvSpPr>
          <p:cNvPr id="3" name="Slide Number Placeholder 4">
            <a:extLst>
              <a:ext uri="{FF2B5EF4-FFF2-40B4-BE49-F238E27FC236}">
                <a16:creationId xmlns:a16="http://schemas.microsoft.com/office/drawing/2014/main" id="{0341F253-1866-091D-88AD-86DE6CA79FDA}"/>
              </a:ext>
            </a:extLst>
          </p:cNvPr>
          <p:cNvSpPr>
            <a:spLocks noGrp="1"/>
          </p:cNvSpPr>
          <p:nvPr>
            <p:ph type="sldNum" sz="quarter" idx="11"/>
          </p:nvPr>
        </p:nvSpPr>
        <p:spPr/>
        <p:txBody>
          <a:bodyPr/>
          <a:lstStyle/>
          <a:p>
            <a:fld id="{3575838B-94EC-C842-9A90-9B64B6788563}" type="slidenum">
              <a:rPr lang="en-US" altLang="en-US"/>
              <a:pPr/>
              <a:t>16</a:t>
            </a:fld>
            <a:endParaRPr lang="en-US" altLang="en-US"/>
          </a:p>
        </p:txBody>
      </p:sp>
      <p:sp>
        <p:nvSpPr>
          <p:cNvPr id="680962" name="Rectangle 2">
            <a:extLst>
              <a:ext uri="{FF2B5EF4-FFF2-40B4-BE49-F238E27FC236}">
                <a16:creationId xmlns:a16="http://schemas.microsoft.com/office/drawing/2014/main" id="{A50990AC-9247-6355-D0CA-FBFEB256DDE6}"/>
              </a:ext>
            </a:extLst>
          </p:cNvPr>
          <p:cNvSpPr>
            <a:spLocks noGrp="1" noChangeArrowheads="1"/>
          </p:cNvSpPr>
          <p:nvPr>
            <p:ph type="title"/>
          </p:nvPr>
        </p:nvSpPr>
        <p:spPr/>
        <p:txBody>
          <a:bodyPr/>
          <a:lstStyle/>
          <a:p>
            <a:r>
              <a:rPr lang="en-US" altLang="en-IT"/>
              <a:t>Many mining algorithms</a:t>
            </a:r>
          </a:p>
        </p:txBody>
      </p:sp>
      <p:sp>
        <p:nvSpPr>
          <p:cNvPr id="680963" name="Rectangle 3">
            <a:extLst>
              <a:ext uri="{FF2B5EF4-FFF2-40B4-BE49-F238E27FC236}">
                <a16:creationId xmlns:a16="http://schemas.microsoft.com/office/drawing/2014/main" id="{65708DA9-64BD-402F-FB34-6643F79A05A6}"/>
              </a:ext>
            </a:extLst>
          </p:cNvPr>
          <p:cNvSpPr>
            <a:spLocks noGrp="1" noChangeArrowheads="1"/>
          </p:cNvSpPr>
          <p:nvPr>
            <p:ph type="body" idx="1"/>
          </p:nvPr>
        </p:nvSpPr>
        <p:spPr>
          <a:xfrm>
            <a:off x="1981200" y="1304925"/>
            <a:ext cx="8229600" cy="4826000"/>
          </a:xfrm>
        </p:spPr>
        <p:txBody>
          <a:bodyPr/>
          <a:lstStyle/>
          <a:p>
            <a:r>
              <a:rPr lang="en-US" altLang="en-IT" sz="3200" dirty="0">
                <a:solidFill>
                  <a:srgbClr val="FF0000"/>
                </a:solidFill>
              </a:rPr>
              <a:t>There are a large number of them!!</a:t>
            </a:r>
            <a:r>
              <a:rPr lang="en-US" altLang="en-IT" sz="2600" dirty="0"/>
              <a:t> </a:t>
            </a:r>
          </a:p>
          <a:p>
            <a:r>
              <a:rPr lang="en-US" altLang="ja-JP" sz="2600" dirty="0">
                <a:ea typeface="ＭＳ Ｐゴシック" panose="020B0600070205080204" pitchFamily="34" charset="-128"/>
              </a:rPr>
              <a:t>They use different strategies and data structures. </a:t>
            </a:r>
          </a:p>
          <a:p>
            <a:r>
              <a:rPr lang="en-US" altLang="ja-JP" sz="2600" dirty="0">
                <a:ea typeface="ＭＳ Ｐゴシック" panose="020B0600070205080204" pitchFamily="34" charset="-128"/>
              </a:rPr>
              <a:t>Their resulting sets of rules are all the same. </a:t>
            </a:r>
          </a:p>
          <a:p>
            <a:pPr lvl="1"/>
            <a:r>
              <a:rPr lang="en-US" altLang="ja-JP" sz="2200" dirty="0">
                <a:solidFill>
                  <a:srgbClr val="3333CC"/>
                </a:solidFill>
                <a:ea typeface="ＭＳ Ｐゴシック" panose="020B0600070205080204" pitchFamily="34" charset="-128"/>
              </a:rPr>
              <a:t>Given a transaction data set </a:t>
            </a:r>
            <a:r>
              <a:rPr lang="en-US" altLang="ja-JP" sz="2200" i="1" dirty="0">
                <a:solidFill>
                  <a:srgbClr val="3333CC"/>
                </a:solidFill>
                <a:ea typeface="ＭＳ Ｐゴシック" panose="020B0600070205080204" pitchFamily="34" charset="-128"/>
              </a:rPr>
              <a:t>T</a:t>
            </a:r>
            <a:r>
              <a:rPr lang="en-US" altLang="ja-JP" sz="2200" dirty="0">
                <a:solidFill>
                  <a:srgbClr val="3333CC"/>
                </a:solidFill>
                <a:ea typeface="ＭＳ Ｐゴシック" panose="020B0600070205080204" pitchFamily="34" charset="-128"/>
              </a:rPr>
              <a:t>, and a minimum support and a minimum confident, the set of association rules existing in </a:t>
            </a:r>
            <a:r>
              <a:rPr lang="en-US" altLang="ja-JP" sz="2200" i="1" dirty="0">
                <a:solidFill>
                  <a:srgbClr val="3333CC"/>
                </a:solidFill>
                <a:ea typeface="ＭＳ Ｐゴシック" panose="020B0600070205080204" pitchFamily="34" charset="-128"/>
              </a:rPr>
              <a:t>T</a:t>
            </a:r>
            <a:r>
              <a:rPr lang="en-US" altLang="ja-JP" sz="2200" dirty="0">
                <a:solidFill>
                  <a:srgbClr val="3333CC"/>
                </a:solidFill>
                <a:ea typeface="ＭＳ Ｐゴシック" panose="020B0600070205080204" pitchFamily="34" charset="-128"/>
              </a:rPr>
              <a:t> is uniquely determined.</a:t>
            </a:r>
            <a:r>
              <a:rPr lang="en-US" altLang="ja-JP" sz="2200" dirty="0">
                <a:ea typeface="ＭＳ Ｐゴシック" panose="020B0600070205080204" pitchFamily="34" charset="-128"/>
              </a:rPr>
              <a:t> </a:t>
            </a:r>
          </a:p>
          <a:p>
            <a:r>
              <a:rPr lang="en-US" altLang="ja-JP" sz="2600" dirty="0">
                <a:ea typeface="ＭＳ Ｐゴシック" panose="020B0600070205080204" pitchFamily="34" charset="-128"/>
              </a:rPr>
              <a:t>Any algorithm should find the same set of rules although their computational efficiencies and memory requirements may be different. </a:t>
            </a:r>
          </a:p>
          <a:p>
            <a:r>
              <a:rPr lang="en-US" altLang="en-IT" sz="2600" dirty="0"/>
              <a:t>We study a few and focus on one: </a:t>
            </a:r>
            <a:r>
              <a:rPr lang="en-US" altLang="en-IT" sz="2600" dirty="0">
                <a:solidFill>
                  <a:srgbClr val="FF0000"/>
                </a:solidFill>
              </a:rPr>
              <a:t>the </a:t>
            </a:r>
            <a:r>
              <a:rPr lang="en-US" altLang="en-IT" sz="2600" dirty="0" err="1">
                <a:solidFill>
                  <a:srgbClr val="FF0000"/>
                </a:solidFill>
              </a:rPr>
              <a:t>Apriori</a:t>
            </a:r>
            <a:r>
              <a:rPr lang="en-US" altLang="en-IT" sz="2600" dirty="0">
                <a:solidFill>
                  <a:srgbClr val="FF0000"/>
                </a:solidFill>
              </a:rPr>
              <a:t> Algorithm</a:t>
            </a:r>
          </a:p>
          <a:p>
            <a:endParaRPr lang="en-US" altLang="en-IT" sz="2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6A5FD315-6BED-DD55-4884-EE1B5E92DB25}"/>
              </a:ext>
            </a:extLst>
          </p:cNvPr>
          <p:cNvSpPr>
            <a:spLocks noGrp="1"/>
          </p:cNvSpPr>
          <p:nvPr>
            <p:ph type="sldNum" sz="quarter" idx="12"/>
          </p:nvPr>
        </p:nvSpPr>
        <p:spPr/>
        <p:txBody>
          <a:bodyPr/>
          <a:lstStyle/>
          <a:p>
            <a:fld id="{D6609BBD-B58F-8D45-8D8E-AB7A3CB7AFA2}" type="slidenum">
              <a:rPr lang="en-US" altLang="en-IT"/>
              <a:pPr/>
              <a:t>17</a:t>
            </a:fld>
            <a:endParaRPr lang="en-US" altLang="en-IT"/>
          </a:p>
        </p:txBody>
      </p:sp>
      <p:sp>
        <p:nvSpPr>
          <p:cNvPr id="7174" name="Rectangle 6">
            <a:extLst>
              <a:ext uri="{FF2B5EF4-FFF2-40B4-BE49-F238E27FC236}">
                <a16:creationId xmlns:a16="http://schemas.microsoft.com/office/drawing/2014/main" id="{EE1259E5-D552-C901-C002-5BD2D280C320}"/>
              </a:ext>
            </a:extLst>
          </p:cNvPr>
          <p:cNvSpPr>
            <a:spLocks noGrp="1" noChangeArrowheads="1"/>
          </p:cNvSpPr>
          <p:nvPr>
            <p:ph type="title"/>
          </p:nvPr>
        </p:nvSpPr>
        <p:spPr/>
        <p:txBody>
          <a:bodyPr/>
          <a:lstStyle/>
          <a:p>
            <a:pPr algn="ctr"/>
            <a:r>
              <a:rPr lang="en-US" altLang="en-IT" sz="4000"/>
              <a:t>Formal Statement of the Problem</a:t>
            </a:r>
          </a:p>
        </p:txBody>
      </p:sp>
      <p:sp>
        <p:nvSpPr>
          <p:cNvPr id="7175" name="Rectangle 7" descr="Rectangle: Click to edit Master text styles&#13;&#10;Second level&#13;&#10;Third level&#13;&#10;Fourth level&#13;&#10;Fifth level">
            <a:extLst>
              <a:ext uri="{FF2B5EF4-FFF2-40B4-BE49-F238E27FC236}">
                <a16:creationId xmlns:a16="http://schemas.microsoft.com/office/drawing/2014/main" id="{DAE6A227-B775-C296-847A-4A8CC1E62ED0}"/>
              </a:ext>
            </a:extLst>
          </p:cNvPr>
          <p:cNvSpPr>
            <a:spLocks noGrp="1" noChangeArrowheads="1"/>
          </p:cNvSpPr>
          <p:nvPr>
            <p:ph type="body" idx="1"/>
          </p:nvPr>
        </p:nvSpPr>
        <p:spPr>
          <a:xfrm>
            <a:off x="2133600" y="1828800"/>
            <a:ext cx="8229600" cy="4191000"/>
          </a:xfrm>
        </p:spPr>
        <p:txBody>
          <a:bodyPr/>
          <a:lstStyle/>
          <a:p>
            <a:pPr>
              <a:lnSpc>
                <a:spcPct val="90000"/>
              </a:lnSpc>
            </a:pPr>
            <a:r>
              <a:rPr lang="en-US" altLang="en-IT" i="1">
                <a:latin typeface="Times New Roman" panose="02020603050405020304" pitchFamily="18" charset="0"/>
              </a:rPr>
              <a:t>I</a:t>
            </a:r>
            <a:r>
              <a:rPr lang="en-US" altLang="en-IT">
                <a:latin typeface="Times New Roman" panose="02020603050405020304" pitchFamily="18" charset="0"/>
              </a:rPr>
              <a:t> = { </a:t>
            </a:r>
            <a:r>
              <a:rPr lang="en-US" altLang="en-IT" i="1">
                <a:latin typeface="Times New Roman" panose="02020603050405020304" pitchFamily="18" charset="0"/>
              </a:rPr>
              <a:t>i</a:t>
            </a:r>
            <a:r>
              <a:rPr lang="en-US" altLang="en-IT" i="1" baseline="-25000">
                <a:latin typeface="Times New Roman" panose="02020603050405020304" pitchFamily="18" charset="0"/>
              </a:rPr>
              <a:t>1</a:t>
            </a:r>
            <a:r>
              <a:rPr lang="en-US" altLang="en-IT">
                <a:latin typeface="Times New Roman" panose="02020603050405020304" pitchFamily="18" charset="0"/>
              </a:rPr>
              <a:t> , </a:t>
            </a:r>
            <a:r>
              <a:rPr lang="en-US" altLang="en-IT" i="1">
                <a:latin typeface="Times New Roman" panose="02020603050405020304" pitchFamily="18" charset="0"/>
              </a:rPr>
              <a:t>i</a:t>
            </a:r>
            <a:r>
              <a:rPr lang="en-US" altLang="en-IT" i="1" baseline="-25000">
                <a:latin typeface="Times New Roman" panose="02020603050405020304" pitchFamily="18" charset="0"/>
              </a:rPr>
              <a:t>2</a:t>
            </a:r>
            <a:r>
              <a:rPr lang="en-US" altLang="en-IT">
                <a:latin typeface="Times New Roman" panose="02020603050405020304" pitchFamily="18" charset="0"/>
              </a:rPr>
              <a:t> , … , </a:t>
            </a:r>
            <a:r>
              <a:rPr lang="en-US" altLang="en-IT" i="1">
                <a:latin typeface="Times New Roman" panose="02020603050405020304" pitchFamily="18" charset="0"/>
              </a:rPr>
              <a:t>i</a:t>
            </a:r>
            <a:r>
              <a:rPr lang="en-US" altLang="en-IT" i="1" baseline="-25000">
                <a:latin typeface="Times New Roman" panose="02020603050405020304" pitchFamily="18" charset="0"/>
              </a:rPr>
              <a:t>m</a:t>
            </a:r>
            <a:r>
              <a:rPr lang="en-US" altLang="en-IT">
                <a:latin typeface="Times New Roman" panose="02020603050405020304" pitchFamily="18" charset="0"/>
              </a:rPr>
              <a:t> }</a:t>
            </a:r>
            <a:r>
              <a:rPr lang="en-US" altLang="en-IT"/>
              <a:t> is a set of items</a:t>
            </a:r>
          </a:p>
          <a:p>
            <a:pPr>
              <a:lnSpc>
                <a:spcPct val="90000"/>
              </a:lnSpc>
            </a:pPr>
            <a:r>
              <a:rPr lang="en-US" altLang="en-IT" i="1">
                <a:latin typeface="Times New Roman" panose="02020603050405020304" pitchFamily="18" charset="0"/>
              </a:rPr>
              <a:t>D</a:t>
            </a:r>
            <a:r>
              <a:rPr lang="en-US" altLang="en-IT"/>
              <a:t> is a set of transactions </a:t>
            </a:r>
            <a:r>
              <a:rPr lang="en-US" altLang="en-IT" i="1">
                <a:latin typeface="Times New Roman" panose="02020603050405020304" pitchFamily="18" charset="0"/>
              </a:rPr>
              <a:t>T</a:t>
            </a:r>
          </a:p>
          <a:p>
            <a:pPr>
              <a:lnSpc>
                <a:spcPct val="90000"/>
              </a:lnSpc>
            </a:pPr>
            <a:r>
              <a:rPr lang="en-US" altLang="en-IT"/>
              <a:t>Each transaction </a:t>
            </a:r>
            <a:r>
              <a:rPr lang="en-US" altLang="en-IT" i="1">
                <a:latin typeface="Times New Roman" panose="02020603050405020304" pitchFamily="18" charset="0"/>
              </a:rPr>
              <a:t>T</a:t>
            </a:r>
            <a:r>
              <a:rPr lang="en-US" altLang="en-IT"/>
              <a:t> is a set of items (subset of </a:t>
            </a:r>
            <a:r>
              <a:rPr lang="en-US" altLang="en-IT" i="1">
                <a:latin typeface="Times New Roman" panose="02020603050405020304" pitchFamily="18" charset="0"/>
              </a:rPr>
              <a:t>I</a:t>
            </a:r>
            <a:r>
              <a:rPr lang="en-US" altLang="en-IT"/>
              <a:t>)</a:t>
            </a:r>
          </a:p>
          <a:p>
            <a:pPr>
              <a:lnSpc>
                <a:spcPct val="90000"/>
              </a:lnSpc>
            </a:pPr>
            <a:r>
              <a:rPr lang="en-US" altLang="en-IT" i="1">
                <a:latin typeface="Times New Roman" panose="02020603050405020304" pitchFamily="18" charset="0"/>
              </a:rPr>
              <a:t>TID</a:t>
            </a:r>
            <a:r>
              <a:rPr lang="en-US" altLang="en-IT"/>
              <a:t> is a unique identifier that is associated with each transaction</a:t>
            </a:r>
          </a:p>
          <a:p>
            <a:pPr>
              <a:lnSpc>
                <a:spcPct val="90000"/>
              </a:lnSpc>
            </a:pPr>
            <a:r>
              <a:rPr lang="en-US" altLang="en-IT"/>
              <a:t>The problem is to generate all </a:t>
            </a:r>
            <a:r>
              <a:rPr lang="en-US" altLang="en-IT" i="1"/>
              <a:t>association rules</a:t>
            </a:r>
            <a:r>
              <a:rPr lang="en-US" altLang="en-IT"/>
              <a:t> that have </a:t>
            </a:r>
            <a:r>
              <a:rPr lang="en-US" altLang="en-IT" i="1"/>
              <a:t>support</a:t>
            </a:r>
            <a:r>
              <a:rPr lang="en-US" altLang="en-IT"/>
              <a:t> and </a:t>
            </a:r>
            <a:r>
              <a:rPr lang="en-US" altLang="en-IT" i="1"/>
              <a:t>confidence</a:t>
            </a:r>
            <a:r>
              <a:rPr lang="en-US" altLang="en-IT"/>
              <a:t> greater than the user-specified minimum support and minimum confidence</a:t>
            </a:r>
          </a:p>
        </p:txBody>
      </p:sp>
    </p:spTree>
  </p:cSld>
  <p:clrMapOvr>
    <a:masterClrMapping/>
  </p:clrMapOvr>
  <p:transition>
    <p:cu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62B986D5-818C-D0C6-6988-3CB04E858EE2}"/>
              </a:ext>
            </a:extLst>
          </p:cNvPr>
          <p:cNvSpPr>
            <a:spLocks noGrp="1"/>
          </p:cNvSpPr>
          <p:nvPr>
            <p:ph type="sldNum" sz="quarter" idx="12"/>
          </p:nvPr>
        </p:nvSpPr>
        <p:spPr/>
        <p:txBody>
          <a:bodyPr/>
          <a:lstStyle/>
          <a:p>
            <a:fld id="{BA8C326D-785D-B840-B491-23BC43B522F7}" type="slidenum">
              <a:rPr lang="en-US" altLang="en-IT"/>
              <a:pPr/>
              <a:t>18</a:t>
            </a:fld>
            <a:endParaRPr lang="en-US" altLang="en-IT"/>
          </a:p>
        </p:txBody>
      </p:sp>
      <p:sp>
        <p:nvSpPr>
          <p:cNvPr id="22530" name="Rectangle 2">
            <a:extLst>
              <a:ext uri="{FF2B5EF4-FFF2-40B4-BE49-F238E27FC236}">
                <a16:creationId xmlns:a16="http://schemas.microsoft.com/office/drawing/2014/main" id="{6991F8DD-B84F-E09B-2993-022B8A8410B8}"/>
              </a:ext>
            </a:extLst>
          </p:cNvPr>
          <p:cNvSpPr>
            <a:spLocks noGrp="1" noChangeArrowheads="1"/>
          </p:cNvSpPr>
          <p:nvPr>
            <p:ph type="title"/>
          </p:nvPr>
        </p:nvSpPr>
        <p:spPr/>
        <p:txBody>
          <a:bodyPr/>
          <a:lstStyle/>
          <a:p>
            <a:pPr algn="ctr"/>
            <a:r>
              <a:rPr lang="en-US" altLang="en-IT"/>
              <a:t>Problem Decomposition</a:t>
            </a:r>
          </a:p>
        </p:txBody>
      </p:sp>
      <p:sp>
        <p:nvSpPr>
          <p:cNvPr id="22531" name="Rectangle 3" descr="Rectangle: Click to edit Master text styles&#13;&#10;Second level&#13;&#10;Third level&#13;&#10;Fourth level&#13;&#10;Fifth level">
            <a:extLst>
              <a:ext uri="{FF2B5EF4-FFF2-40B4-BE49-F238E27FC236}">
                <a16:creationId xmlns:a16="http://schemas.microsoft.com/office/drawing/2014/main" id="{6D20C733-3BF1-8133-6ABE-5F47C38E686A}"/>
              </a:ext>
            </a:extLst>
          </p:cNvPr>
          <p:cNvSpPr>
            <a:spLocks noGrp="1" noChangeArrowheads="1"/>
          </p:cNvSpPr>
          <p:nvPr>
            <p:ph type="body" idx="1"/>
          </p:nvPr>
        </p:nvSpPr>
        <p:spPr>
          <a:xfrm>
            <a:off x="2133600" y="1905000"/>
            <a:ext cx="8229600" cy="4114800"/>
          </a:xfrm>
        </p:spPr>
        <p:txBody>
          <a:bodyPr/>
          <a:lstStyle/>
          <a:p>
            <a:pPr marL="609600" indent="-609600">
              <a:buNone/>
            </a:pPr>
            <a:r>
              <a:rPr lang="en-US" altLang="en-IT" sz="2400"/>
              <a:t>The problem can be decomposed into two subproblems:</a:t>
            </a:r>
          </a:p>
          <a:p>
            <a:pPr marL="609600" indent="-609600">
              <a:buFont typeface="Wingdings" pitchFamily="2" charset="2"/>
              <a:buAutoNum type="arabicPeriod"/>
            </a:pPr>
            <a:r>
              <a:rPr lang="en-US" altLang="en-IT"/>
              <a:t>Find all sets of items (</a:t>
            </a:r>
            <a:r>
              <a:rPr lang="en-US" altLang="en-IT" i="1"/>
              <a:t>itemsets</a:t>
            </a:r>
            <a:r>
              <a:rPr lang="en-US" altLang="en-IT"/>
              <a:t>) that have support (number of transactions) greater than the minimum support (</a:t>
            </a:r>
            <a:r>
              <a:rPr lang="en-US" altLang="en-IT" i="1"/>
              <a:t>large itemsets</a:t>
            </a:r>
            <a:r>
              <a:rPr lang="en-US" altLang="en-IT"/>
              <a:t>).</a:t>
            </a:r>
          </a:p>
          <a:p>
            <a:pPr marL="609600" indent="-609600">
              <a:buFont typeface="Wingdings" pitchFamily="2" charset="2"/>
              <a:buAutoNum type="arabicPeriod"/>
            </a:pPr>
            <a:r>
              <a:rPr lang="en-US" altLang="en-IT"/>
              <a:t>Use the </a:t>
            </a:r>
            <a:r>
              <a:rPr lang="en-US" altLang="en-IT" i="1"/>
              <a:t>large itemsets</a:t>
            </a:r>
            <a:r>
              <a:rPr lang="en-US" altLang="en-IT"/>
              <a:t> to generate the desired rules.</a:t>
            </a:r>
          </a:p>
          <a:p>
            <a:pPr marL="990600" lvl="1" indent="-533400">
              <a:buNone/>
            </a:pPr>
            <a:r>
              <a:rPr lang="en-US" altLang="en-IT"/>
              <a:t>	For each </a:t>
            </a:r>
            <a:r>
              <a:rPr lang="en-US" altLang="en-IT" i="1"/>
              <a:t>large itemset </a:t>
            </a:r>
            <a:r>
              <a:rPr lang="en-US" altLang="en-IT" i="1">
                <a:latin typeface="Times New Roman" panose="02020603050405020304" pitchFamily="18" charset="0"/>
              </a:rPr>
              <a:t>l</a:t>
            </a:r>
            <a:r>
              <a:rPr lang="en-US" altLang="en-IT"/>
              <a:t>, find all non-empty subsets, and for each subset </a:t>
            </a:r>
            <a:r>
              <a:rPr lang="en-US" altLang="en-IT" i="1">
                <a:latin typeface="Times New Roman" panose="02020603050405020304" pitchFamily="18" charset="0"/>
              </a:rPr>
              <a:t>a</a:t>
            </a:r>
            <a:r>
              <a:rPr lang="en-US" altLang="en-IT"/>
              <a:t> generate a rule </a:t>
            </a:r>
            <a:r>
              <a:rPr lang="en-US" altLang="en-IT">
                <a:latin typeface="Times New Roman" panose="02020603050405020304" pitchFamily="18" charset="0"/>
              </a:rPr>
              <a:t>a ==&gt; (l-a)</a:t>
            </a:r>
            <a:r>
              <a:rPr lang="en-US" altLang="en-IT"/>
              <a:t> if its confidence is greater than the minimum confidence.</a:t>
            </a:r>
            <a:endParaRPr lang="en-US" altLang="en-IT" i="1">
              <a:latin typeface="Times New Roman" panose="02020603050405020304" pitchFamily="18" charset="0"/>
            </a:endParaRPr>
          </a:p>
          <a:p>
            <a:pPr marL="609600" indent="-609600">
              <a:buFont typeface="Wingdings" pitchFamily="2" charset="2"/>
              <a:buAutoNum type="arabicPeriod"/>
            </a:pPr>
            <a:endParaRPr lang="en-US" altLang="en-IT"/>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96146BE6-E476-6246-24A6-A4D5F5215281}"/>
              </a:ext>
            </a:extLst>
          </p:cNvPr>
          <p:cNvSpPr>
            <a:spLocks noGrp="1"/>
          </p:cNvSpPr>
          <p:nvPr>
            <p:ph type="sldNum" sz="quarter" idx="12"/>
          </p:nvPr>
        </p:nvSpPr>
        <p:spPr/>
        <p:txBody>
          <a:bodyPr/>
          <a:lstStyle/>
          <a:p>
            <a:fld id="{0411987A-F2F6-B14A-8EB5-5CAE830285C4}" type="slidenum">
              <a:rPr lang="en-US" altLang="en-IT"/>
              <a:pPr/>
              <a:t>19</a:t>
            </a:fld>
            <a:endParaRPr lang="en-US" altLang="en-IT"/>
          </a:p>
        </p:txBody>
      </p:sp>
      <p:sp>
        <p:nvSpPr>
          <p:cNvPr id="23554" name="Rectangle 2">
            <a:extLst>
              <a:ext uri="{FF2B5EF4-FFF2-40B4-BE49-F238E27FC236}">
                <a16:creationId xmlns:a16="http://schemas.microsoft.com/office/drawing/2014/main" id="{25BA13CD-51CC-D4A5-30B3-521DF5EE95F6}"/>
              </a:ext>
            </a:extLst>
          </p:cNvPr>
          <p:cNvSpPr>
            <a:spLocks noGrp="1" noChangeArrowheads="1"/>
          </p:cNvSpPr>
          <p:nvPr>
            <p:ph type="title"/>
          </p:nvPr>
        </p:nvSpPr>
        <p:spPr/>
        <p:txBody>
          <a:bodyPr/>
          <a:lstStyle/>
          <a:p>
            <a:pPr algn="ctr"/>
            <a:r>
              <a:rPr lang="en-US" altLang="en-IT"/>
              <a:t>General Algorithm</a:t>
            </a:r>
          </a:p>
        </p:txBody>
      </p:sp>
      <p:sp>
        <p:nvSpPr>
          <p:cNvPr id="23555" name="Rectangle 3" descr="Rectangle: Click to edit Master text styles&#13;&#10;Second level&#13;&#10;Third level&#13;&#10;Fourth level&#13;&#10;Fifth level">
            <a:extLst>
              <a:ext uri="{FF2B5EF4-FFF2-40B4-BE49-F238E27FC236}">
                <a16:creationId xmlns:a16="http://schemas.microsoft.com/office/drawing/2014/main" id="{2EEF73D6-7861-EC89-B396-B7433FE4D1A8}"/>
              </a:ext>
            </a:extLst>
          </p:cNvPr>
          <p:cNvSpPr>
            <a:spLocks noGrp="1" noChangeArrowheads="1"/>
          </p:cNvSpPr>
          <p:nvPr>
            <p:ph type="body" idx="1"/>
          </p:nvPr>
        </p:nvSpPr>
        <p:spPr>
          <a:xfrm>
            <a:off x="2133600" y="1600200"/>
            <a:ext cx="8229600" cy="4419600"/>
          </a:xfrm>
        </p:spPr>
        <p:txBody>
          <a:bodyPr/>
          <a:lstStyle/>
          <a:p>
            <a:pPr marL="609600" indent="-609600">
              <a:buFont typeface="Wingdings" pitchFamily="2" charset="2"/>
              <a:buAutoNum type="arabicPeriod"/>
            </a:pPr>
            <a:r>
              <a:rPr lang="en-US" altLang="en-IT"/>
              <a:t>In the first pass, the support of each individual item is counted, and the </a:t>
            </a:r>
            <a:r>
              <a:rPr lang="en-US" altLang="en-IT" i="1"/>
              <a:t>large</a:t>
            </a:r>
            <a:r>
              <a:rPr lang="en-US" altLang="en-IT"/>
              <a:t> ones are determined</a:t>
            </a:r>
          </a:p>
          <a:p>
            <a:pPr marL="609600" indent="-609600">
              <a:buFont typeface="Wingdings" pitchFamily="2" charset="2"/>
              <a:buAutoNum type="arabicPeriod"/>
            </a:pPr>
            <a:r>
              <a:rPr lang="en-US" altLang="en-IT"/>
              <a:t>In each subsequent pass, the </a:t>
            </a:r>
            <a:r>
              <a:rPr lang="en-US" altLang="en-IT" i="1"/>
              <a:t>large</a:t>
            </a:r>
            <a:r>
              <a:rPr lang="en-US" altLang="en-IT"/>
              <a:t> itemsets determined in the previous pass is used to generate new itemsets called </a:t>
            </a:r>
            <a:r>
              <a:rPr lang="en-US" altLang="en-IT" i="1"/>
              <a:t>candidate</a:t>
            </a:r>
            <a:r>
              <a:rPr lang="en-US" altLang="en-IT"/>
              <a:t> itemsets.</a:t>
            </a:r>
          </a:p>
          <a:p>
            <a:pPr marL="609600" indent="-609600">
              <a:buFont typeface="Wingdings" pitchFamily="2" charset="2"/>
              <a:buAutoNum type="arabicPeriod"/>
            </a:pPr>
            <a:r>
              <a:rPr lang="en-US" altLang="en-IT"/>
              <a:t>The support of each </a:t>
            </a:r>
            <a:r>
              <a:rPr lang="en-US" altLang="en-IT" i="1"/>
              <a:t>candidate</a:t>
            </a:r>
            <a:r>
              <a:rPr lang="en-US" altLang="en-IT"/>
              <a:t> itemset is counted, and the </a:t>
            </a:r>
            <a:r>
              <a:rPr lang="en-US" altLang="en-IT" i="1"/>
              <a:t>large</a:t>
            </a:r>
            <a:r>
              <a:rPr lang="en-US" altLang="en-IT"/>
              <a:t> ones are determined.</a:t>
            </a:r>
          </a:p>
          <a:p>
            <a:pPr marL="609600" indent="-609600">
              <a:buFont typeface="Wingdings" pitchFamily="2" charset="2"/>
              <a:buAutoNum type="arabicPeriod"/>
            </a:pPr>
            <a:r>
              <a:rPr lang="en-US" altLang="en-IT"/>
              <a:t>This process continues until no new </a:t>
            </a:r>
            <a:r>
              <a:rPr lang="en-US" altLang="en-IT" i="1"/>
              <a:t>large</a:t>
            </a:r>
            <a:r>
              <a:rPr lang="en-US" altLang="en-IT"/>
              <a:t> itemsets are found.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B2834-0C49-BC15-C181-58F1D1DC513A}"/>
              </a:ext>
            </a:extLst>
          </p:cNvPr>
          <p:cNvSpPr>
            <a:spLocks noGrp="1"/>
          </p:cNvSpPr>
          <p:nvPr>
            <p:ph type="title"/>
          </p:nvPr>
        </p:nvSpPr>
        <p:spPr/>
        <p:txBody>
          <a:bodyPr/>
          <a:lstStyle/>
          <a:p>
            <a:endParaRPr lang="en-IT"/>
          </a:p>
        </p:txBody>
      </p:sp>
      <p:pic>
        <p:nvPicPr>
          <p:cNvPr id="7" name="Content Placeholder 6">
            <a:extLst>
              <a:ext uri="{FF2B5EF4-FFF2-40B4-BE49-F238E27FC236}">
                <a16:creationId xmlns:a16="http://schemas.microsoft.com/office/drawing/2014/main" id="{4537E0AC-05D9-0F95-1ABB-FF3F085C083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2175845"/>
            <a:ext cx="12194738" cy="2906517"/>
          </a:xfrm>
        </p:spPr>
      </p:pic>
      <p:sp>
        <p:nvSpPr>
          <p:cNvPr id="4" name="Date Placeholder 3">
            <a:extLst>
              <a:ext uri="{FF2B5EF4-FFF2-40B4-BE49-F238E27FC236}">
                <a16:creationId xmlns:a16="http://schemas.microsoft.com/office/drawing/2014/main" id="{6EECFEB3-E071-B45C-0324-0549E01B1F31}"/>
              </a:ext>
            </a:extLst>
          </p:cNvPr>
          <p:cNvSpPr>
            <a:spLocks noGrp="1"/>
          </p:cNvSpPr>
          <p:nvPr>
            <p:ph type="dt" sz="half" idx="10"/>
          </p:nvPr>
        </p:nvSpPr>
        <p:spPr/>
        <p:txBody>
          <a:bodyPr/>
          <a:lstStyle/>
          <a:p>
            <a:fld id="{02AAA378-7F39-C343-BA39-C971E9E499FA}" type="datetime1">
              <a:rPr lang="it-IT" smtClean="0"/>
              <a:t>27/04/25</a:t>
            </a:fld>
            <a:endParaRPr lang="en-US"/>
          </a:p>
        </p:txBody>
      </p:sp>
      <p:sp>
        <p:nvSpPr>
          <p:cNvPr id="5" name="Slide Number Placeholder 4">
            <a:extLst>
              <a:ext uri="{FF2B5EF4-FFF2-40B4-BE49-F238E27FC236}">
                <a16:creationId xmlns:a16="http://schemas.microsoft.com/office/drawing/2014/main" id="{F0A25589-E187-1231-704D-FE934D9EC4A2}"/>
              </a:ext>
            </a:extLst>
          </p:cNvPr>
          <p:cNvSpPr>
            <a:spLocks noGrp="1"/>
          </p:cNvSpPr>
          <p:nvPr>
            <p:ph type="sldNum" sz="quarter" idx="12"/>
          </p:nvPr>
        </p:nvSpPr>
        <p:spPr/>
        <p:txBody>
          <a:bodyPr/>
          <a:lstStyle/>
          <a:p>
            <a:fld id="{EDA51A00-F89B-49BD-830D-62663345B846}" type="slidenum">
              <a:rPr lang="en-US" smtClean="0"/>
              <a:t>2</a:t>
            </a:fld>
            <a:endParaRPr lang="en-US"/>
          </a:p>
        </p:txBody>
      </p:sp>
    </p:spTree>
    <p:extLst>
      <p:ext uri="{BB962C8B-B14F-4D97-AF65-F5344CB8AC3E}">
        <p14:creationId xmlns:p14="http://schemas.microsoft.com/office/powerpoint/2010/main" val="16647511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25116FCA-C0B3-C497-2FA2-68E660AB6422}"/>
              </a:ext>
            </a:extLst>
          </p:cNvPr>
          <p:cNvSpPr>
            <a:spLocks noGrp="1"/>
          </p:cNvSpPr>
          <p:nvPr>
            <p:ph type="sldNum" sz="quarter" idx="12"/>
          </p:nvPr>
        </p:nvSpPr>
        <p:spPr/>
        <p:txBody>
          <a:bodyPr/>
          <a:lstStyle/>
          <a:p>
            <a:fld id="{B1B4420E-3DBE-6549-BA23-C5FB84EB39CD}" type="slidenum">
              <a:rPr lang="en-US" altLang="en-IT"/>
              <a:pPr/>
              <a:t>20</a:t>
            </a:fld>
            <a:endParaRPr lang="en-US" altLang="en-IT"/>
          </a:p>
        </p:txBody>
      </p:sp>
      <p:sp>
        <p:nvSpPr>
          <p:cNvPr id="8198" name="Rectangle 6">
            <a:extLst>
              <a:ext uri="{FF2B5EF4-FFF2-40B4-BE49-F238E27FC236}">
                <a16:creationId xmlns:a16="http://schemas.microsoft.com/office/drawing/2014/main" id="{FB0E2EF3-42A8-8508-3D6F-CEBCB829009D}"/>
              </a:ext>
            </a:extLst>
          </p:cNvPr>
          <p:cNvSpPr>
            <a:spLocks noGrp="1" noChangeArrowheads="1"/>
          </p:cNvSpPr>
          <p:nvPr>
            <p:ph type="title"/>
          </p:nvPr>
        </p:nvSpPr>
        <p:spPr/>
        <p:txBody>
          <a:bodyPr/>
          <a:lstStyle/>
          <a:p>
            <a:pPr algn="ctr"/>
            <a:r>
              <a:rPr lang="en-US" altLang="en-IT"/>
              <a:t>AIS Algorithm</a:t>
            </a:r>
          </a:p>
        </p:txBody>
      </p:sp>
      <p:sp>
        <p:nvSpPr>
          <p:cNvPr id="8199" name="Rectangle 7" descr="Rectangle: Click to edit Master text styles&#13;&#10;Second level&#13;&#10;Third level&#13;&#10;Fourth level&#13;&#10;Fifth level">
            <a:extLst>
              <a:ext uri="{FF2B5EF4-FFF2-40B4-BE49-F238E27FC236}">
                <a16:creationId xmlns:a16="http://schemas.microsoft.com/office/drawing/2014/main" id="{91EA0A9C-0648-DE79-6071-56A68556F315}"/>
              </a:ext>
            </a:extLst>
          </p:cNvPr>
          <p:cNvSpPr>
            <a:spLocks noGrp="1" noChangeArrowheads="1"/>
          </p:cNvSpPr>
          <p:nvPr>
            <p:ph type="body" idx="1"/>
          </p:nvPr>
        </p:nvSpPr>
        <p:spPr>
          <a:xfrm>
            <a:off x="520995" y="1488558"/>
            <a:ext cx="9842205" cy="4531242"/>
          </a:xfrm>
        </p:spPr>
        <p:txBody>
          <a:bodyPr/>
          <a:lstStyle/>
          <a:p>
            <a:pPr marL="609600" indent="-609600"/>
            <a:r>
              <a:rPr lang="en-US" altLang="en-IT" sz="2400" i="1" dirty="0"/>
              <a:t>Candidate</a:t>
            </a:r>
            <a:r>
              <a:rPr lang="en-US" altLang="en-IT" sz="2400" dirty="0"/>
              <a:t> </a:t>
            </a:r>
            <a:r>
              <a:rPr lang="en-US" altLang="en-IT" sz="2400" dirty="0" err="1"/>
              <a:t>itemsets</a:t>
            </a:r>
            <a:r>
              <a:rPr lang="en-US" altLang="en-IT" sz="2400" dirty="0"/>
              <a:t> are generated and counted on-the-fly as the database is scanned.</a:t>
            </a:r>
          </a:p>
          <a:p>
            <a:pPr marL="1066800" lvl="1" indent="-609600">
              <a:buFont typeface="Wingdings" pitchFamily="2" charset="2"/>
              <a:buAutoNum type="arabicPeriod"/>
            </a:pPr>
            <a:r>
              <a:rPr lang="en-US" altLang="en-IT" sz="2000" dirty="0"/>
              <a:t>For each transaction, it is determined which of the </a:t>
            </a:r>
            <a:r>
              <a:rPr lang="en-US" altLang="en-IT" sz="2000" i="1" dirty="0"/>
              <a:t>large</a:t>
            </a:r>
            <a:r>
              <a:rPr lang="en-US" altLang="en-IT" sz="2000" dirty="0"/>
              <a:t> </a:t>
            </a:r>
            <a:r>
              <a:rPr lang="en-US" altLang="en-IT" sz="2000" dirty="0" err="1"/>
              <a:t>itemsets</a:t>
            </a:r>
            <a:r>
              <a:rPr lang="en-US" altLang="en-IT" sz="2000" dirty="0"/>
              <a:t> of the previous pass are contained in this transaction.</a:t>
            </a:r>
          </a:p>
          <a:p>
            <a:pPr marL="1066800" lvl="1" indent="-609600">
              <a:buFont typeface="Wingdings" pitchFamily="2" charset="2"/>
              <a:buAutoNum type="arabicPeriod"/>
            </a:pPr>
            <a:r>
              <a:rPr lang="en-US" altLang="en-IT" sz="2000" dirty="0"/>
              <a:t>New </a:t>
            </a:r>
            <a:r>
              <a:rPr lang="en-US" altLang="en-IT" sz="2000" i="1" dirty="0"/>
              <a:t>candidate</a:t>
            </a:r>
            <a:r>
              <a:rPr lang="en-US" altLang="en-IT" sz="2000" dirty="0"/>
              <a:t> </a:t>
            </a:r>
            <a:r>
              <a:rPr lang="en-US" altLang="en-IT" sz="2000" dirty="0" err="1"/>
              <a:t>itemsets</a:t>
            </a:r>
            <a:r>
              <a:rPr lang="en-US" altLang="en-IT" sz="2000" dirty="0"/>
              <a:t> are generated by extending these </a:t>
            </a:r>
            <a:r>
              <a:rPr lang="en-US" altLang="en-IT" sz="2000" i="1" dirty="0"/>
              <a:t>large</a:t>
            </a:r>
            <a:r>
              <a:rPr lang="en-US" altLang="en-IT" sz="2000" dirty="0"/>
              <a:t> </a:t>
            </a:r>
            <a:r>
              <a:rPr lang="en-US" altLang="en-IT" sz="2000" dirty="0" err="1"/>
              <a:t>itemsets</a:t>
            </a:r>
            <a:r>
              <a:rPr lang="en-US" altLang="en-IT" sz="2000" dirty="0"/>
              <a:t> with other items in this transaction.</a:t>
            </a:r>
          </a:p>
          <a:p>
            <a:pPr marL="609600" indent="-609600"/>
            <a:endParaRPr lang="en-US" altLang="en-IT" sz="2400" dirty="0"/>
          </a:p>
          <a:p>
            <a:pPr marL="609600" indent="-609600"/>
            <a:r>
              <a:rPr lang="en-US" altLang="en-IT" sz="2400" dirty="0"/>
              <a:t>The disadvantage is that this results in unnecessarily generating and counting too many </a:t>
            </a:r>
            <a:r>
              <a:rPr lang="en-US" altLang="en-IT" sz="2400" i="1" dirty="0"/>
              <a:t>candidate</a:t>
            </a:r>
            <a:r>
              <a:rPr lang="en-US" altLang="en-IT" sz="2400" dirty="0"/>
              <a:t> </a:t>
            </a:r>
            <a:r>
              <a:rPr lang="en-US" altLang="en-IT" sz="2400" dirty="0" err="1"/>
              <a:t>itemsets</a:t>
            </a:r>
            <a:r>
              <a:rPr lang="en-US" altLang="en-IT" sz="2400" dirty="0"/>
              <a:t> that turn out to be </a:t>
            </a:r>
            <a:r>
              <a:rPr lang="en-US" altLang="en-IT" sz="2400" i="1" dirty="0"/>
              <a:t>small</a:t>
            </a:r>
            <a:r>
              <a:rPr lang="en-US" altLang="en-IT" sz="2400" dirty="0"/>
              <a:t>.</a:t>
            </a:r>
          </a:p>
        </p:txBody>
      </p:sp>
    </p:spTree>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4">
            <a:extLst>
              <a:ext uri="{FF2B5EF4-FFF2-40B4-BE49-F238E27FC236}">
                <a16:creationId xmlns:a16="http://schemas.microsoft.com/office/drawing/2014/main" id="{09CBCD62-2BA1-D849-E238-0EAC21D4EC62}"/>
              </a:ext>
            </a:extLst>
          </p:cNvPr>
          <p:cNvSpPr>
            <a:spLocks noGrp="1"/>
          </p:cNvSpPr>
          <p:nvPr>
            <p:ph type="sldNum" sz="quarter" idx="12"/>
          </p:nvPr>
        </p:nvSpPr>
        <p:spPr/>
        <p:txBody>
          <a:bodyPr/>
          <a:lstStyle/>
          <a:p>
            <a:fld id="{BF5A2365-6D9C-584C-84F4-46B40FE01EE0}" type="slidenum">
              <a:rPr lang="en-US" altLang="en-IT"/>
              <a:pPr/>
              <a:t>21</a:t>
            </a:fld>
            <a:endParaRPr lang="en-US" altLang="en-IT"/>
          </a:p>
        </p:txBody>
      </p:sp>
      <p:sp>
        <p:nvSpPr>
          <p:cNvPr id="24578" name="Rectangle 2">
            <a:extLst>
              <a:ext uri="{FF2B5EF4-FFF2-40B4-BE49-F238E27FC236}">
                <a16:creationId xmlns:a16="http://schemas.microsoft.com/office/drawing/2014/main" id="{CCE6834C-9A6A-771A-AD32-0BD3DC01D276}"/>
              </a:ext>
            </a:extLst>
          </p:cNvPr>
          <p:cNvSpPr>
            <a:spLocks noGrp="1" noChangeArrowheads="1"/>
          </p:cNvSpPr>
          <p:nvPr>
            <p:ph type="title"/>
          </p:nvPr>
        </p:nvSpPr>
        <p:spPr/>
        <p:txBody>
          <a:bodyPr/>
          <a:lstStyle/>
          <a:p>
            <a:pPr algn="ctr"/>
            <a:r>
              <a:rPr lang="en-US" altLang="en-IT"/>
              <a:t>Example</a:t>
            </a:r>
          </a:p>
        </p:txBody>
      </p:sp>
      <p:graphicFrame>
        <p:nvGraphicFramePr>
          <p:cNvPr id="24636" name="Group 60">
            <a:extLst>
              <a:ext uri="{FF2B5EF4-FFF2-40B4-BE49-F238E27FC236}">
                <a16:creationId xmlns:a16="http://schemas.microsoft.com/office/drawing/2014/main" id="{093C1242-C49D-D2E5-0C30-20D75CFB04AF}"/>
              </a:ext>
            </a:extLst>
          </p:cNvPr>
          <p:cNvGraphicFramePr>
            <a:graphicFrameLocks noGrp="1"/>
          </p:cNvGraphicFramePr>
          <p:nvPr/>
        </p:nvGraphicFramePr>
        <p:xfrm>
          <a:off x="2438400" y="2025650"/>
          <a:ext cx="1847850" cy="2016760"/>
        </p:xfrm>
        <a:graphic>
          <a:graphicData uri="http://schemas.openxmlformats.org/drawingml/2006/table">
            <a:tbl>
              <a:tblPr/>
              <a:tblGrid>
                <a:gridCol w="766763">
                  <a:extLst>
                    <a:ext uri="{9D8B030D-6E8A-4147-A177-3AD203B41FA5}">
                      <a16:colId xmlns:a16="http://schemas.microsoft.com/office/drawing/2014/main" val="2080452732"/>
                    </a:ext>
                  </a:extLst>
                </a:gridCol>
                <a:gridCol w="1081087">
                  <a:extLst>
                    <a:ext uri="{9D8B030D-6E8A-4147-A177-3AD203B41FA5}">
                      <a16:colId xmlns:a16="http://schemas.microsoft.com/office/drawing/2014/main" val="2495980288"/>
                    </a:ext>
                  </a:extLst>
                </a:gridCol>
              </a:tblGrid>
              <a:tr h="431800">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1" i="0" u="none" strike="noStrike" cap="none" normalizeH="0" baseline="0">
                          <a:ln>
                            <a:noFill/>
                          </a:ln>
                          <a:solidFill>
                            <a:schemeClr val="tx1"/>
                          </a:solidFill>
                          <a:effectLst/>
                          <a:latin typeface="Tahoma" panose="020B0604030504040204" pitchFamily="34" charset="0"/>
                        </a:rPr>
                        <a:t>TID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1" i="0" u="none" strike="noStrike" cap="none" normalizeH="0" baseline="0">
                          <a:ln>
                            <a:noFill/>
                          </a:ln>
                          <a:solidFill>
                            <a:schemeClr val="tx1"/>
                          </a:solidFill>
                          <a:effectLst/>
                          <a:latin typeface="Tahoma" panose="020B0604030504040204" pitchFamily="34" charset="0"/>
                        </a:rPr>
                        <a:t>Items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74168770"/>
                  </a:ext>
                </a:extLst>
              </a:tr>
              <a:tr h="395288">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1 3 4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59502861"/>
                  </a:ext>
                </a:extLst>
              </a:tr>
              <a:tr h="395288">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200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2 3 5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00359366"/>
                  </a:ext>
                </a:extLst>
              </a:tr>
              <a:tr h="395288">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300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1 2 3 5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8329547"/>
                  </a:ext>
                </a:extLst>
              </a:tr>
              <a:tr h="304800">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400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2 5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97542204"/>
                  </a:ext>
                </a:extLst>
              </a:tr>
            </a:tbl>
          </a:graphicData>
        </a:graphic>
      </p:graphicFrame>
      <p:sp>
        <p:nvSpPr>
          <p:cNvPr id="24637" name="Text Box 61">
            <a:extLst>
              <a:ext uri="{FF2B5EF4-FFF2-40B4-BE49-F238E27FC236}">
                <a16:creationId xmlns:a16="http://schemas.microsoft.com/office/drawing/2014/main" id="{F17AC82E-C27F-4D54-0719-1156873EDD9B}"/>
              </a:ext>
            </a:extLst>
          </p:cNvPr>
          <p:cNvSpPr txBox="1">
            <a:spLocks noChangeArrowheads="1"/>
          </p:cNvSpPr>
          <p:nvPr/>
        </p:nvSpPr>
        <p:spPr bwMode="auto">
          <a:xfrm>
            <a:off x="2438400" y="1524000"/>
            <a:ext cx="1828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IT"/>
              <a:t>Database</a:t>
            </a:r>
          </a:p>
        </p:txBody>
      </p:sp>
      <p:graphicFrame>
        <p:nvGraphicFramePr>
          <p:cNvPr id="24663" name="Group 87">
            <a:extLst>
              <a:ext uri="{FF2B5EF4-FFF2-40B4-BE49-F238E27FC236}">
                <a16:creationId xmlns:a16="http://schemas.microsoft.com/office/drawing/2014/main" id="{C9A0B8B5-07FF-589A-5F08-B520F70A2F6A}"/>
              </a:ext>
            </a:extLst>
          </p:cNvPr>
          <p:cNvGraphicFramePr>
            <a:graphicFrameLocks noGrp="1"/>
          </p:cNvGraphicFramePr>
          <p:nvPr/>
        </p:nvGraphicFramePr>
        <p:xfrm>
          <a:off x="4800600" y="2025650"/>
          <a:ext cx="2389188" cy="2016760"/>
        </p:xfrm>
        <a:graphic>
          <a:graphicData uri="http://schemas.openxmlformats.org/drawingml/2006/table">
            <a:tbl>
              <a:tblPr/>
              <a:tblGrid>
                <a:gridCol w="1190625">
                  <a:extLst>
                    <a:ext uri="{9D8B030D-6E8A-4147-A177-3AD203B41FA5}">
                      <a16:colId xmlns:a16="http://schemas.microsoft.com/office/drawing/2014/main" val="4010926005"/>
                    </a:ext>
                  </a:extLst>
                </a:gridCol>
                <a:gridCol w="1198563">
                  <a:extLst>
                    <a:ext uri="{9D8B030D-6E8A-4147-A177-3AD203B41FA5}">
                      <a16:colId xmlns:a16="http://schemas.microsoft.com/office/drawing/2014/main" val="852518490"/>
                    </a:ext>
                  </a:extLst>
                </a:gridCol>
              </a:tblGrid>
              <a:tr h="431800">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1" i="0" u="none" strike="noStrike" cap="none" normalizeH="0" baseline="0">
                          <a:ln>
                            <a:noFill/>
                          </a:ln>
                          <a:solidFill>
                            <a:schemeClr val="tx1"/>
                          </a:solidFill>
                          <a:effectLst/>
                          <a:latin typeface="Tahoma" panose="020B0604030504040204" pitchFamily="34" charset="0"/>
                        </a:rPr>
                        <a:t>Itemset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1" i="0" u="none" strike="noStrike" cap="none" normalizeH="0" baseline="0">
                          <a:ln>
                            <a:noFill/>
                          </a:ln>
                          <a:solidFill>
                            <a:schemeClr val="tx1"/>
                          </a:solidFill>
                          <a:effectLst/>
                          <a:latin typeface="Tahoma" panose="020B0604030504040204" pitchFamily="34" charset="0"/>
                        </a:rPr>
                        <a:t>Support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1137423"/>
                  </a:ext>
                </a:extLst>
              </a:tr>
              <a:tr h="395288">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54809250"/>
                  </a:ext>
                </a:extLst>
              </a:tr>
              <a:tr h="395288">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36589562"/>
                  </a:ext>
                </a:extLst>
              </a:tr>
              <a:tr h="395288">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0001574"/>
                  </a:ext>
                </a:extLst>
              </a:tr>
              <a:tr h="304800">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74299492"/>
                  </a:ext>
                </a:extLst>
              </a:tr>
            </a:tbl>
          </a:graphicData>
        </a:graphic>
      </p:graphicFrame>
      <p:sp>
        <p:nvSpPr>
          <p:cNvPr id="24658" name="Text Box 82">
            <a:extLst>
              <a:ext uri="{FF2B5EF4-FFF2-40B4-BE49-F238E27FC236}">
                <a16:creationId xmlns:a16="http://schemas.microsoft.com/office/drawing/2014/main" id="{3EF93248-A214-A04C-EA32-151B70E5BE50}"/>
              </a:ext>
            </a:extLst>
          </p:cNvPr>
          <p:cNvSpPr txBox="1">
            <a:spLocks noChangeArrowheads="1"/>
          </p:cNvSpPr>
          <p:nvPr/>
        </p:nvSpPr>
        <p:spPr bwMode="auto">
          <a:xfrm>
            <a:off x="4819650" y="1524000"/>
            <a:ext cx="2362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IT"/>
              <a:t>L</a:t>
            </a:r>
            <a:r>
              <a:rPr lang="en-US" altLang="en-IT" baseline="-25000"/>
              <a:t>1</a:t>
            </a:r>
            <a:endParaRPr lang="en-US" altLang="en-IT"/>
          </a:p>
        </p:txBody>
      </p:sp>
      <p:graphicFrame>
        <p:nvGraphicFramePr>
          <p:cNvPr id="24704" name="Group 128">
            <a:extLst>
              <a:ext uri="{FF2B5EF4-FFF2-40B4-BE49-F238E27FC236}">
                <a16:creationId xmlns:a16="http://schemas.microsoft.com/office/drawing/2014/main" id="{521D899F-1FDA-E042-648D-8673D6030120}"/>
              </a:ext>
            </a:extLst>
          </p:cNvPr>
          <p:cNvGraphicFramePr>
            <a:graphicFrameLocks noGrp="1"/>
          </p:cNvGraphicFramePr>
          <p:nvPr/>
        </p:nvGraphicFramePr>
        <p:xfrm>
          <a:off x="7772400" y="2025650"/>
          <a:ext cx="2389188" cy="3601720"/>
        </p:xfrm>
        <a:graphic>
          <a:graphicData uri="http://schemas.openxmlformats.org/drawingml/2006/table">
            <a:tbl>
              <a:tblPr/>
              <a:tblGrid>
                <a:gridCol w="1190625">
                  <a:extLst>
                    <a:ext uri="{9D8B030D-6E8A-4147-A177-3AD203B41FA5}">
                      <a16:colId xmlns:a16="http://schemas.microsoft.com/office/drawing/2014/main" val="2589932350"/>
                    </a:ext>
                  </a:extLst>
                </a:gridCol>
                <a:gridCol w="1198563">
                  <a:extLst>
                    <a:ext uri="{9D8B030D-6E8A-4147-A177-3AD203B41FA5}">
                      <a16:colId xmlns:a16="http://schemas.microsoft.com/office/drawing/2014/main" val="3739452576"/>
                    </a:ext>
                  </a:extLst>
                </a:gridCol>
              </a:tblGrid>
              <a:tr h="431800">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1" i="0" u="none" strike="noStrike" cap="none" normalizeH="0" baseline="0">
                          <a:ln>
                            <a:noFill/>
                          </a:ln>
                          <a:solidFill>
                            <a:schemeClr val="tx1"/>
                          </a:solidFill>
                          <a:effectLst/>
                          <a:latin typeface="Tahoma" panose="020B0604030504040204" pitchFamily="34" charset="0"/>
                        </a:rPr>
                        <a:t>Itemset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1" i="0" u="none" strike="noStrike" cap="none" normalizeH="0" baseline="0">
                          <a:ln>
                            <a:noFill/>
                          </a:ln>
                          <a:solidFill>
                            <a:schemeClr val="tx1"/>
                          </a:solidFill>
                          <a:effectLst/>
                          <a:latin typeface="Tahoma" panose="020B0604030504040204" pitchFamily="34" charset="0"/>
                        </a:rPr>
                        <a:t>Support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99108381"/>
                  </a:ext>
                </a:extLst>
              </a:tr>
              <a:tr h="395288">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{1 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55357182"/>
                  </a:ext>
                </a:extLst>
              </a:tr>
              <a:tr h="395288">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{1 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58630152"/>
                  </a:ext>
                </a:extLst>
              </a:tr>
              <a:tr h="395288">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{3 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29065356"/>
                  </a:ext>
                </a:extLst>
              </a:tr>
              <a:tr h="395288">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{2 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80661421"/>
                  </a:ext>
                </a:extLst>
              </a:tr>
              <a:tr h="395288">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{2 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9800831"/>
                  </a:ext>
                </a:extLst>
              </a:tr>
              <a:tr h="395288">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{3 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6399023"/>
                  </a:ext>
                </a:extLst>
              </a:tr>
              <a:tr h="395288">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{1 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28521707"/>
                  </a:ext>
                </a:extLst>
              </a:tr>
              <a:tr h="304800">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{1 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21340633"/>
                  </a:ext>
                </a:extLst>
              </a:tr>
            </a:tbl>
          </a:graphicData>
        </a:graphic>
      </p:graphicFrame>
      <p:sp>
        <p:nvSpPr>
          <p:cNvPr id="24684" name="Text Box 108">
            <a:extLst>
              <a:ext uri="{FF2B5EF4-FFF2-40B4-BE49-F238E27FC236}">
                <a16:creationId xmlns:a16="http://schemas.microsoft.com/office/drawing/2014/main" id="{3F5C9733-E458-E10A-8F87-D4D63077E334}"/>
              </a:ext>
            </a:extLst>
          </p:cNvPr>
          <p:cNvSpPr txBox="1">
            <a:spLocks noChangeArrowheads="1"/>
          </p:cNvSpPr>
          <p:nvPr/>
        </p:nvSpPr>
        <p:spPr bwMode="auto">
          <a:xfrm>
            <a:off x="7791450" y="1524000"/>
            <a:ext cx="2362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IT"/>
              <a:t>C</a:t>
            </a:r>
            <a:r>
              <a:rPr lang="en-US" altLang="en-IT" baseline="-25000"/>
              <a:t>2</a:t>
            </a:r>
            <a:endParaRPr lang="en-US" altLang="en-IT"/>
          </a:p>
        </p:txBody>
      </p:sp>
      <p:graphicFrame>
        <p:nvGraphicFramePr>
          <p:cNvPr id="24734" name="Group 158">
            <a:extLst>
              <a:ext uri="{FF2B5EF4-FFF2-40B4-BE49-F238E27FC236}">
                <a16:creationId xmlns:a16="http://schemas.microsoft.com/office/drawing/2014/main" id="{6B5F7AA7-76F5-BB71-57A8-CDCBE5E53441}"/>
              </a:ext>
            </a:extLst>
          </p:cNvPr>
          <p:cNvGraphicFramePr>
            <a:graphicFrameLocks noGrp="1"/>
          </p:cNvGraphicFramePr>
          <p:nvPr/>
        </p:nvGraphicFramePr>
        <p:xfrm>
          <a:off x="3276600" y="4692651"/>
          <a:ext cx="2389188" cy="1620520"/>
        </p:xfrm>
        <a:graphic>
          <a:graphicData uri="http://schemas.openxmlformats.org/drawingml/2006/table">
            <a:tbl>
              <a:tblPr/>
              <a:tblGrid>
                <a:gridCol w="1190625">
                  <a:extLst>
                    <a:ext uri="{9D8B030D-6E8A-4147-A177-3AD203B41FA5}">
                      <a16:colId xmlns:a16="http://schemas.microsoft.com/office/drawing/2014/main" val="3911414196"/>
                    </a:ext>
                  </a:extLst>
                </a:gridCol>
                <a:gridCol w="1198563">
                  <a:extLst>
                    <a:ext uri="{9D8B030D-6E8A-4147-A177-3AD203B41FA5}">
                      <a16:colId xmlns:a16="http://schemas.microsoft.com/office/drawing/2014/main" val="2971920979"/>
                    </a:ext>
                  </a:extLst>
                </a:gridCol>
              </a:tblGrid>
              <a:tr h="431800">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1" i="0" u="none" strike="noStrike" cap="none" normalizeH="0" baseline="0">
                          <a:ln>
                            <a:noFill/>
                          </a:ln>
                          <a:solidFill>
                            <a:schemeClr val="tx1"/>
                          </a:solidFill>
                          <a:effectLst/>
                          <a:latin typeface="Tahoma" panose="020B0604030504040204" pitchFamily="34" charset="0"/>
                        </a:rPr>
                        <a:t>Itemset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1" i="0" u="none" strike="noStrike" cap="none" normalizeH="0" baseline="0">
                          <a:ln>
                            <a:noFill/>
                          </a:ln>
                          <a:solidFill>
                            <a:schemeClr val="tx1"/>
                          </a:solidFill>
                          <a:effectLst/>
                          <a:latin typeface="Tahoma" panose="020B0604030504040204" pitchFamily="34" charset="0"/>
                        </a:rPr>
                        <a:t>Support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0496473"/>
                  </a:ext>
                </a:extLst>
              </a:tr>
              <a:tr h="395288">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{1 3 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27653100"/>
                  </a:ext>
                </a:extLst>
              </a:tr>
              <a:tr h="395288">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{2 3 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28270412"/>
                  </a:ext>
                </a:extLst>
              </a:tr>
              <a:tr h="395288">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{1 3 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61389649"/>
                  </a:ext>
                </a:extLst>
              </a:tr>
            </a:tbl>
          </a:graphicData>
        </a:graphic>
      </p:graphicFrame>
      <p:sp>
        <p:nvSpPr>
          <p:cNvPr id="24725" name="Text Box 149">
            <a:extLst>
              <a:ext uri="{FF2B5EF4-FFF2-40B4-BE49-F238E27FC236}">
                <a16:creationId xmlns:a16="http://schemas.microsoft.com/office/drawing/2014/main" id="{B97247F0-B67B-2B39-91F3-701FDCA5B35F}"/>
              </a:ext>
            </a:extLst>
          </p:cNvPr>
          <p:cNvSpPr txBox="1">
            <a:spLocks noChangeArrowheads="1"/>
          </p:cNvSpPr>
          <p:nvPr/>
        </p:nvSpPr>
        <p:spPr bwMode="auto">
          <a:xfrm>
            <a:off x="3295650" y="4191000"/>
            <a:ext cx="2362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IT"/>
              <a:t>C</a:t>
            </a:r>
            <a:r>
              <a:rPr lang="en-US" altLang="en-IT" baseline="-25000"/>
              <a:t>3</a:t>
            </a:r>
            <a:endParaRPr lang="en-US" altLang="en-IT"/>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4636"/>
                                        </p:tgtEl>
                                        <p:attrNameLst>
                                          <p:attrName>style.visibility</p:attrName>
                                        </p:attrNameLst>
                                      </p:cBhvr>
                                      <p:to>
                                        <p:strVal val="visible"/>
                                      </p:to>
                                    </p:set>
                                    <p:anim calcmode="lin" valueType="num">
                                      <p:cBhvr additive="base">
                                        <p:cTn id="7" dur="500" fill="hold"/>
                                        <p:tgtEl>
                                          <p:spTgt spid="24636"/>
                                        </p:tgtEl>
                                        <p:attrNameLst>
                                          <p:attrName>ppt_x</p:attrName>
                                        </p:attrNameLst>
                                      </p:cBhvr>
                                      <p:tavLst>
                                        <p:tav tm="0">
                                          <p:val>
                                            <p:strVal val="0-#ppt_w/2"/>
                                          </p:val>
                                        </p:tav>
                                        <p:tav tm="100000">
                                          <p:val>
                                            <p:strVal val="#ppt_x"/>
                                          </p:val>
                                        </p:tav>
                                      </p:tavLst>
                                    </p:anim>
                                    <p:anim calcmode="lin" valueType="num">
                                      <p:cBhvr additive="base">
                                        <p:cTn id="8" dur="500" fill="hold"/>
                                        <p:tgtEl>
                                          <p:spTgt spid="24636"/>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24637"/>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1" fill="hold" nodeType="clickEffect">
                                  <p:stCondLst>
                                    <p:cond delay="0"/>
                                  </p:stCondLst>
                                  <p:childTnLst>
                                    <p:set>
                                      <p:cBhvr>
                                        <p:cTn id="15" dur="1" fill="hold">
                                          <p:stCondLst>
                                            <p:cond delay="0"/>
                                          </p:stCondLst>
                                        </p:cTn>
                                        <p:tgtEl>
                                          <p:spTgt spid="24663"/>
                                        </p:tgtEl>
                                        <p:attrNameLst>
                                          <p:attrName>style.visibility</p:attrName>
                                        </p:attrNameLst>
                                      </p:cBhvr>
                                      <p:to>
                                        <p:strVal val="visible"/>
                                      </p:to>
                                    </p:set>
                                    <p:anim calcmode="lin" valueType="num">
                                      <p:cBhvr additive="base">
                                        <p:cTn id="16" dur="500" fill="hold"/>
                                        <p:tgtEl>
                                          <p:spTgt spid="24663"/>
                                        </p:tgtEl>
                                        <p:attrNameLst>
                                          <p:attrName>ppt_x</p:attrName>
                                        </p:attrNameLst>
                                      </p:cBhvr>
                                      <p:tavLst>
                                        <p:tav tm="0">
                                          <p:val>
                                            <p:strVal val="#ppt_x"/>
                                          </p:val>
                                        </p:tav>
                                        <p:tav tm="100000">
                                          <p:val>
                                            <p:strVal val="#ppt_x"/>
                                          </p:val>
                                        </p:tav>
                                      </p:tavLst>
                                    </p:anim>
                                    <p:anim calcmode="lin" valueType="num">
                                      <p:cBhvr additive="base">
                                        <p:cTn id="17" dur="500" fill="hold"/>
                                        <p:tgtEl>
                                          <p:spTgt spid="24663"/>
                                        </p:tgtEl>
                                        <p:attrNameLst>
                                          <p:attrName>ppt_y</p:attrName>
                                        </p:attrNameLst>
                                      </p:cBhvr>
                                      <p:tavLst>
                                        <p:tav tm="0">
                                          <p:val>
                                            <p:strVal val="0-#ppt_h/2"/>
                                          </p:val>
                                        </p:tav>
                                        <p:tav tm="100000">
                                          <p:val>
                                            <p:strVal val="#ppt_y"/>
                                          </p:val>
                                        </p:tav>
                                      </p:tavLst>
                                    </p:anim>
                                  </p:childTnLst>
                                </p:cTn>
                              </p:par>
                            </p:childTnLst>
                          </p:cTn>
                        </p:par>
                        <p:par>
                          <p:cTn id="18" fill="hold" nodeType="afterGroup">
                            <p:stCondLst>
                              <p:cond delay="500"/>
                            </p:stCondLst>
                            <p:childTnLst>
                              <p:par>
                                <p:cTn id="19" presetID="1" presetClass="entr" presetSubtype="0" fill="hold" grpId="0" nodeType="afterEffect">
                                  <p:stCondLst>
                                    <p:cond delay="0"/>
                                  </p:stCondLst>
                                  <p:childTnLst>
                                    <p:set>
                                      <p:cBhvr>
                                        <p:cTn id="20" dur="1" fill="hold">
                                          <p:stCondLst>
                                            <p:cond delay="499"/>
                                          </p:stCondLst>
                                        </p:cTn>
                                        <p:tgtEl>
                                          <p:spTgt spid="24658"/>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24704"/>
                                        </p:tgtEl>
                                        <p:attrNameLst>
                                          <p:attrName>style.visibility</p:attrName>
                                        </p:attrNameLst>
                                      </p:cBhvr>
                                      <p:to>
                                        <p:strVal val="visible"/>
                                      </p:to>
                                    </p:set>
                                    <p:anim calcmode="lin" valueType="num">
                                      <p:cBhvr additive="base">
                                        <p:cTn id="25" dur="500" fill="hold"/>
                                        <p:tgtEl>
                                          <p:spTgt spid="24704"/>
                                        </p:tgtEl>
                                        <p:attrNameLst>
                                          <p:attrName>ppt_x</p:attrName>
                                        </p:attrNameLst>
                                      </p:cBhvr>
                                      <p:tavLst>
                                        <p:tav tm="0">
                                          <p:val>
                                            <p:strVal val="1+#ppt_w/2"/>
                                          </p:val>
                                        </p:tav>
                                        <p:tav tm="100000">
                                          <p:val>
                                            <p:strVal val="#ppt_x"/>
                                          </p:val>
                                        </p:tav>
                                      </p:tavLst>
                                    </p:anim>
                                    <p:anim calcmode="lin" valueType="num">
                                      <p:cBhvr additive="base">
                                        <p:cTn id="26" dur="500" fill="hold"/>
                                        <p:tgtEl>
                                          <p:spTgt spid="24704"/>
                                        </p:tgtEl>
                                        <p:attrNameLst>
                                          <p:attrName>ppt_y</p:attrName>
                                        </p:attrNameLst>
                                      </p:cBhvr>
                                      <p:tavLst>
                                        <p:tav tm="0">
                                          <p:val>
                                            <p:strVal val="#ppt_y"/>
                                          </p:val>
                                        </p:tav>
                                        <p:tav tm="100000">
                                          <p:val>
                                            <p:strVal val="#ppt_y"/>
                                          </p:val>
                                        </p:tav>
                                      </p:tavLst>
                                    </p:anim>
                                  </p:childTnLst>
                                </p:cTn>
                              </p:par>
                            </p:childTnLst>
                          </p:cTn>
                        </p:par>
                        <p:par>
                          <p:cTn id="27" fill="hold" nodeType="afterGroup">
                            <p:stCondLst>
                              <p:cond delay="500"/>
                            </p:stCondLst>
                            <p:childTnLst>
                              <p:par>
                                <p:cTn id="28" presetID="1" presetClass="entr" presetSubtype="0" fill="hold" grpId="0" nodeType="afterEffect">
                                  <p:stCondLst>
                                    <p:cond delay="0"/>
                                  </p:stCondLst>
                                  <p:childTnLst>
                                    <p:set>
                                      <p:cBhvr>
                                        <p:cTn id="29" dur="1" fill="hold">
                                          <p:stCondLst>
                                            <p:cond delay="499"/>
                                          </p:stCondLst>
                                        </p:cTn>
                                        <p:tgtEl>
                                          <p:spTgt spid="24684"/>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4" fill="hold" nodeType="clickEffect">
                                  <p:stCondLst>
                                    <p:cond delay="0"/>
                                  </p:stCondLst>
                                  <p:childTnLst>
                                    <p:set>
                                      <p:cBhvr>
                                        <p:cTn id="33" dur="1" fill="hold">
                                          <p:stCondLst>
                                            <p:cond delay="0"/>
                                          </p:stCondLst>
                                        </p:cTn>
                                        <p:tgtEl>
                                          <p:spTgt spid="24734"/>
                                        </p:tgtEl>
                                        <p:attrNameLst>
                                          <p:attrName>style.visibility</p:attrName>
                                        </p:attrNameLst>
                                      </p:cBhvr>
                                      <p:to>
                                        <p:strVal val="visible"/>
                                      </p:to>
                                    </p:set>
                                    <p:anim calcmode="lin" valueType="num">
                                      <p:cBhvr additive="base">
                                        <p:cTn id="34" dur="500" fill="hold"/>
                                        <p:tgtEl>
                                          <p:spTgt spid="24734"/>
                                        </p:tgtEl>
                                        <p:attrNameLst>
                                          <p:attrName>ppt_x</p:attrName>
                                        </p:attrNameLst>
                                      </p:cBhvr>
                                      <p:tavLst>
                                        <p:tav tm="0">
                                          <p:val>
                                            <p:strVal val="#ppt_x"/>
                                          </p:val>
                                        </p:tav>
                                        <p:tav tm="100000">
                                          <p:val>
                                            <p:strVal val="#ppt_x"/>
                                          </p:val>
                                        </p:tav>
                                      </p:tavLst>
                                    </p:anim>
                                    <p:anim calcmode="lin" valueType="num">
                                      <p:cBhvr additive="base">
                                        <p:cTn id="35" dur="500" fill="hold"/>
                                        <p:tgtEl>
                                          <p:spTgt spid="24734"/>
                                        </p:tgtEl>
                                        <p:attrNameLst>
                                          <p:attrName>ppt_y</p:attrName>
                                        </p:attrNameLst>
                                      </p:cBhvr>
                                      <p:tavLst>
                                        <p:tav tm="0">
                                          <p:val>
                                            <p:strVal val="1+#ppt_h/2"/>
                                          </p:val>
                                        </p:tav>
                                        <p:tav tm="100000">
                                          <p:val>
                                            <p:strVal val="#ppt_y"/>
                                          </p:val>
                                        </p:tav>
                                      </p:tavLst>
                                    </p:anim>
                                  </p:childTnLst>
                                </p:cTn>
                              </p:par>
                            </p:childTnLst>
                          </p:cTn>
                        </p:par>
                        <p:par>
                          <p:cTn id="36" fill="hold" nodeType="afterGroup">
                            <p:stCondLst>
                              <p:cond delay="500"/>
                            </p:stCondLst>
                            <p:childTnLst>
                              <p:par>
                                <p:cTn id="37" presetID="1" presetClass="entr" presetSubtype="0" fill="hold" grpId="0" nodeType="afterEffect">
                                  <p:stCondLst>
                                    <p:cond delay="0"/>
                                  </p:stCondLst>
                                  <p:childTnLst>
                                    <p:set>
                                      <p:cBhvr>
                                        <p:cTn id="38" dur="1" fill="hold">
                                          <p:stCondLst>
                                            <p:cond delay="499"/>
                                          </p:stCondLst>
                                        </p:cTn>
                                        <p:tgtEl>
                                          <p:spTgt spid="247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37" grpId="0" autoUpdateAnimBg="0"/>
      <p:bldP spid="24658" grpId="0" autoUpdateAnimBg="0"/>
      <p:bldP spid="24684" grpId="0" autoUpdateAnimBg="0"/>
      <p:bldP spid="24725"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E0EE16DA-5ED4-7807-DCC6-25056C51E15D}"/>
              </a:ext>
            </a:extLst>
          </p:cNvPr>
          <p:cNvSpPr>
            <a:spLocks noGrp="1"/>
          </p:cNvSpPr>
          <p:nvPr>
            <p:ph type="sldNum" sz="quarter" idx="12"/>
          </p:nvPr>
        </p:nvSpPr>
        <p:spPr/>
        <p:txBody>
          <a:bodyPr/>
          <a:lstStyle/>
          <a:p>
            <a:fld id="{86E0810B-E890-3946-85FD-A7DB9B5594E2}" type="slidenum">
              <a:rPr lang="en-US" altLang="en-IT"/>
              <a:pPr/>
              <a:t>22</a:t>
            </a:fld>
            <a:endParaRPr lang="en-US" altLang="en-IT"/>
          </a:p>
        </p:txBody>
      </p:sp>
      <p:sp>
        <p:nvSpPr>
          <p:cNvPr id="9222" name="Rectangle 6">
            <a:extLst>
              <a:ext uri="{FF2B5EF4-FFF2-40B4-BE49-F238E27FC236}">
                <a16:creationId xmlns:a16="http://schemas.microsoft.com/office/drawing/2014/main" id="{C6C7E029-902C-65E4-BA18-931A5476466B}"/>
              </a:ext>
            </a:extLst>
          </p:cNvPr>
          <p:cNvSpPr>
            <a:spLocks noGrp="1" noChangeArrowheads="1"/>
          </p:cNvSpPr>
          <p:nvPr>
            <p:ph type="title"/>
          </p:nvPr>
        </p:nvSpPr>
        <p:spPr/>
        <p:txBody>
          <a:bodyPr/>
          <a:lstStyle/>
          <a:p>
            <a:pPr algn="ctr"/>
            <a:r>
              <a:rPr lang="en-US" altLang="en-IT" dirty="0"/>
              <a:t>SETM Algorithm</a:t>
            </a:r>
          </a:p>
        </p:txBody>
      </p:sp>
      <p:sp>
        <p:nvSpPr>
          <p:cNvPr id="9223" name="Rectangle 7" descr="Rectangle: Click to edit Master text styles&#13;&#10;Second level&#13;&#10;Third level&#13;&#10;Fourth level&#13;&#10;Fifth level">
            <a:extLst>
              <a:ext uri="{FF2B5EF4-FFF2-40B4-BE49-F238E27FC236}">
                <a16:creationId xmlns:a16="http://schemas.microsoft.com/office/drawing/2014/main" id="{7FFDAA0C-8FF7-067C-40D2-C9871EDB30D4}"/>
              </a:ext>
            </a:extLst>
          </p:cNvPr>
          <p:cNvSpPr>
            <a:spLocks noGrp="1" noChangeArrowheads="1"/>
          </p:cNvSpPr>
          <p:nvPr>
            <p:ph type="body" idx="1"/>
          </p:nvPr>
        </p:nvSpPr>
        <p:spPr>
          <a:xfrm>
            <a:off x="2133600" y="1752600"/>
            <a:ext cx="8229600" cy="4267200"/>
          </a:xfrm>
        </p:spPr>
        <p:txBody>
          <a:bodyPr/>
          <a:lstStyle/>
          <a:p>
            <a:pPr>
              <a:lnSpc>
                <a:spcPct val="90000"/>
              </a:lnSpc>
            </a:pPr>
            <a:r>
              <a:rPr lang="en-US" altLang="en-IT" sz="2400" i="1" dirty="0"/>
              <a:t>Candidate</a:t>
            </a:r>
            <a:r>
              <a:rPr lang="en-US" altLang="en-IT" sz="2400" dirty="0"/>
              <a:t> </a:t>
            </a:r>
            <a:r>
              <a:rPr lang="en-US" altLang="en-IT" sz="2400" dirty="0" err="1"/>
              <a:t>itemsets</a:t>
            </a:r>
            <a:r>
              <a:rPr lang="en-US" altLang="en-IT" sz="2400" dirty="0"/>
              <a:t> are generated on-the-fly as the database is scanned but counted at the end of the pass.</a:t>
            </a:r>
          </a:p>
          <a:p>
            <a:pPr>
              <a:lnSpc>
                <a:spcPct val="90000"/>
              </a:lnSpc>
              <a:buFont typeface="Wingdings" pitchFamily="2" charset="2"/>
              <a:buAutoNum type="arabicPeriod"/>
            </a:pPr>
            <a:r>
              <a:rPr lang="en-US" altLang="en-IT" sz="2400" dirty="0"/>
              <a:t>New </a:t>
            </a:r>
            <a:r>
              <a:rPr lang="en-US" altLang="en-IT" sz="2400" i="1" dirty="0"/>
              <a:t>candidate</a:t>
            </a:r>
            <a:r>
              <a:rPr lang="en-US" altLang="en-IT" sz="2400" dirty="0"/>
              <a:t> </a:t>
            </a:r>
            <a:r>
              <a:rPr lang="en-US" altLang="en-IT" sz="2400" dirty="0" err="1"/>
              <a:t>itemsets</a:t>
            </a:r>
            <a:r>
              <a:rPr lang="en-US" altLang="en-IT" sz="2400" dirty="0"/>
              <a:t> are generated the same way as in AIS algorithm, but the TID of the generating transaction is saved with the </a:t>
            </a:r>
            <a:r>
              <a:rPr lang="en-US" altLang="en-IT" sz="2400" i="1" dirty="0"/>
              <a:t>candidate</a:t>
            </a:r>
            <a:r>
              <a:rPr lang="en-US" altLang="en-IT" sz="2400" dirty="0"/>
              <a:t> itemset in a sequential structure.</a:t>
            </a:r>
          </a:p>
          <a:p>
            <a:pPr>
              <a:lnSpc>
                <a:spcPct val="90000"/>
              </a:lnSpc>
              <a:buFont typeface="Wingdings" pitchFamily="2" charset="2"/>
              <a:buAutoNum type="arabicPeriod"/>
            </a:pPr>
            <a:r>
              <a:rPr lang="en-US" altLang="en-IT" sz="2400" dirty="0"/>
              <a:t>At the end of the pass, the support count of </a:t>
            </a:r>
            <a:r>
              <a:rPr lang="en-US" altLang="en-IT" sz="2400" i="1" dirty="0"/>
              <a:t>candidate</a:t>
            </a:r>
            <a:r>
              <a:rPr lang="en-US" altLang="en-IT" sz="2400" dirty="0"/>
              <a:t> </a:t>
            </a:r>
            <a:r>
              <a:rPr lang="en-US" altLang="en-IT" sz="2400" dirty="0" err="1"/>
              <a:t>itemsets</a:t>
            </a:r>
            <a:r>
              <a:rPr lang="en-US" altLang="en-IT" sz="2400" dirty="0"/>
              <a:t> is determined by aggregating this sequential structure</a:t>
            </a:r>
          </a:p>
          <a:p>
            <a:pPr>
              <a:lnSpc>
                <a:spcPct val="90000"/>
              </a:lnSpc>
            </a:pPr>
            <a:r>
              <a:rPr lang="en-US" altLang="en-IT" sz="2400" dirty="0"/>
              <a:t>It has the same disadvantage of the AIS algorithm.</a:t>
            </a:r>
          </a:p>
          <a:p>
            <a:pPr>
              <a:lnSpc>
                <a:spcPct val="90000"/>
              </a:lnSpc>
            </a:pPr>
            <a:r>
              <a:rPr lang="en-US" altLang="en-IT" sz="2400" dirty="0"/>
              <a:t>Another disadvantage is that for each </a:t>
            </a:r>
            <a:r>
              <a:rPr lang="en-US" altLang="en-IT" sz="2400" i="1" dirty="0"/>
              <a:t>candidate</a:t>
            </a:r>
            <a:r>
              <a:rPr lang="en-US" altLang="en-IT" sz="2400" dirty="0"/>
              <a:t> itemset, there are as many entries as its support value.</a:t>
            </a:r>
          </a:p>
        </p:txBody>
      </p:sp>
    </p:spTree>
  </p:cSld>
  <p:clrMapOvr>
    <a:masterClrMapping/>
  </p:clrMapOvr>
  <p:transition>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4">
            <a:extLst>
              <a:ext uri="{FF2B5EF4-FFF2-40B4-BE49-F238E27FC236}">
                <a16:creationId xmlns:a16="http://schemas.microsoft.com/office/drawing/2014/main" id="{6E0F5DDF-B36B-C4AD-B79B-A9BF89C3E6B2}"/>
              </a:ext>
            </a:extLst>
          </p:cNvPr>
          <p:cNvSpPr>
            <a:spLocks noGrp="1"/>
          </p:cNvSpPr>
          <p:nvPr>
            <p:ph type="sldNum" sz="quarter" idx="12"/>
          </p:nvPr>
        </p:nvSpPr>
        <p:spPr/>
        <p:txBody>
          <a:bodyPr/>
          <a:lstStyle/>
          <a:p>
            <a:fld id="{22361C29-8626-C74F-9981-18CB5309C89A}" type="slidenum">
              <a:rPr lang="en-US" altLang="en-IT"/>
              <a:pPr/>
              <a:t>23</a:t>
            </a:fld>
            <a:endParaRPr lang="en-US" altLang="en-IT"/>
          </a:p>
        </p:txBody>
      </p:sp>
      <p:sp>
        <p:nvSpPr>
          <p:cNvPr id="28674" name="Rectangle 2">
            <a:extLst>
              <a:ext uri="{FF2B5EF4-FFF2-40B4-BE49-F238E27FC236}">
                <a16:creationId xmlns:a16="http://schemas.microsoft.com/office/drawing/2014/main" id="{F90E2D46-0B70-316B-4DB4-72660FBC39C8}"/>
              </a:ext>
            </a:extLst>
          </p:cNvPr>
          <p:cNvSpPr>
            <a:spLocks noGrp="1" noChangeArrowheads="1"/>
          </p:cNvSpPr>
          <p:nvPr>
            <p:ph type="title"/>
          </p:nvPr>
        </p:nvSpPr>
        <p:spPr/>
        <p:txBody>
          <a:bodyPr/>
          <a:lstStyle/>
          <a:p>
            <a:pPr algn="ctr"/>
            <a:r>
              <a:rPr lang="en-US" altLang="en-IT"/>
              <a:t>Example</a:t>
            </a:r>
          </a:p>
        </p:txBody>
      </p:sp>
      <p:graphicFrame>
        <p:nvGraphicFramePr>
          <p:cNvPr id="28675" name="Group 3">
            <a:extLst>
              <a:ext uri="{FF2B5EF4-FFF2-40B4-BE49-F238E27FC236}">
                <a16:creationId xmlns:a16="http://schemas.microsoft.com/office/drawing/2014/main" id="{F81F0C74-CCCB-0CC8-6331-5E349400C5F4}"/>
              </a:ext>
            </a:extLst>
          </p:cNvPr>
          <p:cNvGraphicFramePr>
            <a:graphicFrameLocks noGrp="1"/>
          </p:cNvGraphicFramePr>
          <p:nvPr/>
        </p:nvGraphicFramePr>
        <p:xfrm>
          <a:off x="2438400" y="2025650"/>
          <a:ext cx="1847850" cy="2016760"/>
        </p:xfrm>
        <a:graphic>
          <a:graphicData uri="http://schemas.openxmlformats.org/drawingml/2006/table">
            <a:tbl>
              <a:tblPr/>
              <a:tblGrid>
                <a:gridCol w="766763">
                  <a:extLst>
                    <a:ext uri="{9D8B030D-6E8A-4147-A177-3AD203B41FA5}">
                      <a16:colId xmlns:a16="http://schemas.microsoft.com/office/drawing/2014/main" val="2289244403"/>
                    </a:ext>
                  </a:extLst>
                </a:gridCol>
                <a:gridCol w="1081087">
                  <a:extLst>
                    <a:ext uri="{9D8B030D-6E8A-4147-A177-3AD203B41FA5}">
                      <a16:colId xmlns:a16="http://schemas.microsoft.com/office/drawing/2014/main" val="149730439"/>
                    </a:ext>
                  </a:extLst>
                </a:gridCol>
              </a:tblGrid>
              <a:tr h="431800">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1" i="0" u="none" strike="noStrike" cap="none" normalizeH="0" baseline="0">
                          <a:ln>
                            <a:noFill/>
                          </a:ln>
                          <a:solidFill>
                            <a:schemeClr val="tx1"/>
                          </a:solidFill>
                          <a:effectLst/>
                          <a:latin typeface="Tahoma" panose="020B0604030504040204" pitchFamily="34" charset="0"/>
                        </a:rPr>
                        <a:t>TID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1" i="0" u="none" strike="noStrike" cap="none" normalizeH="0" baseline="0">
                          <a:ln>
                            <a:noFill/>
                          </a:ln>
                          <a:solidFill>
                            <a:schemeClr val="tx1"/>
                          </a:solidFill>
                          <a:effectLst/>
                          <a:latin typeface="Tahoma" panose="020B0604030504040204" pitchFamily="34" charset="0"/>
                        </a:rPr>
                        <a:t>Items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28305170"/>
                  </a:ext>
                </a:extLst>
              </a:tr>
              <a:tr h="395288">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1 3 4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27469285"/>
                  </a:ext>
                </a:extLst>
              </a:tr>
              <a:tr h="395288">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200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2 3 5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597391"/>
                  </a:ext>
                </a:extLst>
              </a:tr>
              <a:tr h="395288">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300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1 2 3 5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59555401"/>
                  </a:ext>
                </a:extLst>
              </a:tr>
              <a:tr h="304800">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400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2 5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29736096"/>
                  </a:ext>
                </a:extLst>
              </a:tr>
            </a:tbl>
          </a:graphicData>
        </a:graphic>
      </p:graphicFrame>
      <p:sp>
        <p:nvSpPr>
          <p:cNvPr id="28695" name="Text Box 23">
            <a:extLst>
              <a:ext uri="{FF2B5EF4-FFF2-40B4-BE49-F238E27FC236}">
                <a16:creationId xmlns:a16="http://schemas.microsoft.com/office/drawing/2014/main" id="{73FFD00D-0F08-548C-011E-F4B83A8613B9}"/>
              </a:ext>
            </a:extLst>
          </p:cNvPr>
          <p:cNvSpPr txBox="1">
            <a:spLocks noChangeArrowheads="1"/>
          </p:cNvSpPr>
          <p:nvPr/>
        </p:nvSpPr>
        <p:spPr bwMode="auto">
          <a:xfrm>
            <a:off x="2438400" y="1524000"/>
            <a:ext cx="1828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IT"/>
              <a:t>Database</a:t>
            </a:r>
          </a:p>
        </p:txBody>
      </p:sp>
      <p:graphicFrame>
        <p:nvGraphicFramePr>
          <p:cNvPr id="28696" name="Group 24">
            <a:extLst>
              <a:ext uri="{FF2B5EF4-FFF2-40B4-BE49-F238E27FC236}">
                <a16:creationId xmlns:a16="http://schemas.microsoft.com/office/drawing/2014/main" id="{FC2CE8D6-AA35-D0DC-5789-EDD41F1BC746}"/>
              </a:ext>
            </a:extLst>
          </p:cNvPr>
          <p:cNvGraphicFramePr>
            <a:graphicFrameLocks noGrp="1"/>
          </p:cNvGraphicFramePr>
          <p:nvPr/>
        </p:nvGraphicFramePr>
        <p:xfrm>
          <a:off x="4800600" y="2025650"/>
          <a:ext cx="2389188" cy="2016760"/>
        </p:xfrm>
        <a:graphic>
          <a:graphicData uri="http://schemas.openxmlformats.org/drawingml/2006/table">
            <a:tbl>
              <a:tblPr/>
              <a:tblGrid>
                <a:gridCol w="1190625">
                  <a:extLst>
                    <a:ext uri="{9D8B030D-6E8A-4147-A177-3AD203B41FA5}">
                      <a16:colId xmlns:a16="http://schemas.microsoft.com/office/drawing/2014/main" val="445863423"/>
                    </a:ext>
                  </a:extLst>
                </a:gridCol>
                <a:gridCol w="1198563">
                  <a:extLst>
                    <a:ext uri="{9D8B030D-6E8A-4147-A177-3AD203B41FA5}">
                      <a16:colId xmlns:a16="http://schemas.microsoft.com/office/drawing/2014/main" val="2915007501"/>
                    </a:ext>
                  </a:extLst>
                </a:gridCol>
              </a:tblGrid>
              <a:tr h="431800">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1" i="0" u="none" strike="noStrike" cap="none" normalizeH="0" baseline="0">
                          <a:ln>
                            <a:noFill/>
                          </a:ln>
                          <a:solidFill>
                            <a:schemeClr val="tx1"/>
                          </a:solidFill>
                          <a:effectLst/>
                          <a:latin typeface="Tahoma" panose="020B0604030504040204" pitchFamily="34" charset="0"/>
                        </a:rPr>
                        <a:t>Itemset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1" i="0" u="none" strike="noStrike" cap="none" normalizeH="0" baseline="0">
                          <a:ln>
                            <a:noFill/>
                          </a:ln>
                          <a:solidFill>
                            <a:schemeClr val="tx1"/>
                          </a:solidFill>
                          <a:effectLst/>
                          <a:latin typeface="Tahoma" panose="020B0604030504040204" pitchFamily="34" charset="0"/>
                        </a:rPr>
                        <a:t>Support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38541555"/>
                  </a:ext>
                </a:extLst>
              </a:tr>
              <a:tr h="395288">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45261874"/>
                  </a:ext>
                </a:extLst>
              </a:tr>
              <a:tr h="395288">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64088798"/>
                  </a:ext>
                </a:extLst>
              </a:tr>
              <a:tr h="395288">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06027902"/>
                  </a:ext>
                </a:extLst>
              </a:tr>
              <a:tr h="304800">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61985629"/>
                  </a:ext>
                </a:extLst>
              </a:tr>
            </a:tbl>
          </a:graphicData>
        </a:graphic>
      </p:graphicFrame>
      <p:sp>
        <p:nvSpPr>
          <p:cNvPr id="28716" name="Text Box 44">
            <a:extLst>
              <a:ext uri="{FF2B5EF4-FFF2-40B4-BE49-F238E27FC236}">
                <a16:creationId xmlns:a16="http://schemas.microsoft.com/office/drawing/2014/main" id="{2DC2CE70-390F-5F06-6534-3E53A3A065E0}"/>
              </a:ext>
            </a:extLst>
          </p:cNvPr>
          <p:cNvSpPr txBox="1">
            <a:spLocks noChangeArrowheads="1"/>
          </p:cNvSpPr>
          <p:nvPr/>
        </p:nvSpPr>
        <p:spPr bwMode="auto">
          <a:xfrm>
            <a:off x="4819650" y="1524000"/>
            <a:ext cx="2362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IT"/>
              <a:t>L</a:t>
            </a:r>
            <a:r>
              <a:rPr lang="en-US" altLang="en-IT" baseline="-25000"/>
              <a:t>1</a:t>
            </a:r>
            <a:endParaRPr lang="en-US" altLang="en-IT"/>
          </a:p>
        </p:txBody>
      </p:sp>
      <p:graphicFrame>
        <p:nvGraphicFramePr>
          <p:cNvPr id="28810" name="Group 138">
            <a:extLst>
              <a:ext uri="{FF2B5EF4-FFF2-40B4-BE49-F238E27FC236}">
                <a16:creationId xmlns:a16="http://schemas.microsoft.com/office/drawing/2014/main" id="{D11B8D8F-9C8F-3ACB-71ED-5E4559CD0DEA}"/>
              </a:ext>
            </a:extLst>
          </p:cNvPr>
          <p:cNvGraphicFramePr>
            <a:graphicFrameLocks noGrp="1"/>
          </p:cNvGraphicFramePr>
          <p:nvPr/>
        </p:nvGraphicFramePr>
        <p:xfrm>
          <a:off x="7772400" y="2025651"/>
          <a:ext cx="1550988" cy="4693920"/>
        </p:xfrm>
        <a:graphic>
          <a:graphicData uri="http://schemas.openxmlformats.org/drawingml/2006/table">
            <a:tbl>
              <a:tblPr/>
              <a:tblGrid>
                <a:gridCol w="990600">
                  <a:extLst>
                    <a:ext uri="{9D8B030D-6E8A-4147-A177-3AD203B41FA5}">
                      <a16:colId xmlns:a16="http://schemas.microsoft.com/office/drawing/2014/main" val="1595704719"/>
                    </a:ext>
                  </a:extLst>
                </a:gridCol>
                <a:gridCol w="560388">
                  <a:extLst>
                    <a:ext uri="{9D8B030D-6E8A-4147-A177-3AD203B41FA5}">
                      <a16:colId xmlns:a16="http://schemas.microsoft.com/office/drawing/2014/main" val="2700099016"/>
                    </a:ext>
                  </a:extLst>
                </a:gridCol>
              </a:tblGrid>
              <a:tr h="184150">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1600" b="1" i="0" u="none" strike="noStrike" cap="none" normalizeH="0" baseline="0">
                          <a:ln>
                            <a:noFill/>
                          </a:ln>
                          <a:solidFill>
                            <a:schemeClr val="tx1"/>
                          </a:solidFill>
                          <a:effectLst/>
                          <a:latin typeface="Tahoma" panose="020B0604030504040204" pitchFamily="34" charset="0"/>
                        </a:rPr>
                        <a:t>Itemset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1600" b="1" i="0" u="none" strike="noStrike" cap="none" normalizeH="0" baseline="0">
                          <a:ln>
                            <a:noFill/>
                          </a:ln>
                          <a:solidFill>
                            <a:schemeClr val="tx1"/>
                          </a:solidFill>
                          <a:effectLst/>
                          <a:latin typeface="Tahoma" panose="020B0604030504040204" pitchFamily="34" charset="0"/>
                        </a:rPr>
                        <a:t>TID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52094922"/>
                  </a:ext>
                </a:extLst>
              </a:tr>
              <a:tr h="180975">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1600" b="0" i="0" u="none" strike="noStrike" cap="none" normalizeH="0" baseline="0">
                          <a:ln>
                            <a:noFill/>
                          </a:ln>
                          <a:solidFill>
                            <a:schemeClr val="tx1"/>
                          </a:solidFill>
                          <a:effectLst/>
                          <a:latin typeface="Tahoma" panose="020B0604030504040204" pitchFamily="34" charset="0"/>
                        </a:rPr>
                        <a:t>{1 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1600" b="0" i="0" u="none" strike="noStrike" cap="none" normalizeH="0" baseline="0">
                          <a:ln>
                            <a:noFill/>
                          </a:ln>
                          <a:solidFill>
                            <a:schemeClr val="tx1"/>
                          </a:solidFill>
                          <a:effectLst/>
                          <a:latin typeface="Tahoma" panose="020B0604030504040204" pitchFamily="34" charset="0"/>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7805417"/>
                  </a:ext>
                </a:extLst>
              </a:tr>
              <a:tr h="180975">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1600" b="0" i="0" u="none" strike="noStrike" cap="none" normalizeH="0" baseline="0">
                          <a:ln>
                            <a:noFill/>
                          </a:ln>
                          <a:solidFill>
                            <a:schemeClr val="tx1"/>
                          </a:solidFill>
                          <a:effectLst/>
                          <a:latin typeface="Tahoma" panose="020B0604030504040204" pitchFamily="34" charset="0"/>
                        </a:rPr>
                        <a:t>{1 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1600" b="0" i="0" u="none" strike="noStrike" cap="none" normalizeH="0" baseline="0">
                          <a:ln>
                            <a:noFill/>
                          </a:ln>
                          <a:solidFill>
                            <a:schemeClr val="tx1"/>
                          </a:solidFill>
                          <a:effectLst/>
                          <a:latin typeface="Tahoma" panose="020B0604030504040204" pitchFamily="34" charset="0"/>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93817167"/>
                  </a:ext>
                </a:extLst>
              </a:tr>
              <a:tr h="180975">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1600" b="0" i="0" u="none" strike="noStrike" cap="none" normalizeH="0" baseline="0">
                          <a:ln>
                            <a:noFill/>
                          </a:ln>
                          <a:solidFill>
                            <a:schemeClr val="tx1"/>
                          </a:solidFill>
                          <a:effectLst/>
                          <a:latin typeface="Tahoma" panose="020B0604030504040204" pitchFamily="34" charset="0"/>
                        </a:rPr>
                        <a:t>{3 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1600" b="0" i="0" u="none" strike="noStrike" cap="none" normalizeH="0" baseline="0">
                          <a:ln>
                            <a:noFill/>
                          </a:ln>
                          <a:solidFill>
                            <a:schemeClr val="tx1"/>
                          </a:solidFill>
                          <a:effectLst/>
                          <a:latin typeface="Tahoma" panose="020B0604030504040204" pitchFamily="34" charset="0"/>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56674883"/>
                  </a:ext>
                </a:extLst>
              </a:tr>
              <a:tr h="180975">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1600" b="0" i="0" u="none" strike="noStrike" cap="none" normalizeH="0" baseline="0">
                          <a:ln>
                            <a:noFill/>
                          </a:ln>
                          <a:solidFill>
                            <a:schemeClr val="tx1"/>
                          </a:solidFill>
                          <a:effectLst/>
                          <a:latin typeface="Tahoma" panose="020B0604030504040204" pitchFamily="34" charset="0"/>
                        </a:rPr>
                        <a:t>{2 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1600" b="0" i="0" u="none" strike="noStrike" cap="none" normalizeH="0" baseline="0">
                          <a:ln>
                            <a:noFill/>
                          </a:ln>
                          <a:solidFill>
                            <a:schemeClr val="tx1"/>
                          </a:solidFill>
                          <a:effectLst/>
                          <a:latin typeface="Tahoma" panose="020B0604030504040204" pitchFamily="34" charset="0"/>
                        </a:rPr>
                        <a:t>200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13825705"/>
                  </a:ext>
                </a:extLst>
              </a:tr>
              <a:tr h="180975">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1600" b="0" i="0" u="none" strike="noStrike" cap="none" normalizeH="0" baseline="0">
                          <a:ln>
                            <a:noFill/>
                          </a:ln>
                          <a:solidFill>
                            <a:schemeClr val="tx1"/>
                          </a:solidFill>
                          <a:effectLst/>
                          <a:latin typeface="Tahoma" panose="020B0604030504040204" pitchFamily="34" charset="0"/>
                        </a:rPr>
                        <a:t>{2 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1600" b="0" i="0" u="none" strike="noStrike" cap="none" normalizeH="0" baseline="0">
                          <a:ln>
                            <a:noFill/>
                          </a:ln>
                          <a:solidFill>
                            <a:schemeClr val="tx1"/>
                          </a:solidFill>
                          <a:effectLst/>
                          <a:latin typeface="Tahoma" panose="020B0604030504040204" pitchFamily="34" charset="0"/>
                        </a:rPr>
                        <a:t>200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498628210"/>
                  </a:ext>
                </a:extLst>
              </a:tr>
              <a:tr h="180975">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1600" b="0" i="0" u="none" strike="noStrike" cap="none" normalizeH="0" baseline="0">
                          <a:ln>
                            <a:noFill/>
                          </a:ln>
                          <a:solidFill>
                            <a:schemeClr val="tx1"/>
                          </a:solidFill>
                          <a:effectLst/>
                          <a:latin typeface="Tahoma" panose="020B0604030504040204" pitchFamily="34" charset="0"/>
                        </a:rPr>
                        <a:t>{3 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1600" b="0" i="0" u="none" strike="noStrike" cap="none" normalizeH="0" baseline="0">
                          <a:ln>
                            <a:noFill/>
                          </a:ln>
                          <a:solidFill>
                            <a:schemeClr val="tx1"/>
                          </a:solidFill>
                          <a:effectLst/>
                          <a:latin typeface="Tahoma" panose="020B0604030504040204" pitchFamily="34" charset="0"/>
                        </a:rPr>
                        <a:t>200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10896051"/>
                  </a:ext>
                </a:extLst>
              </a:tr>
              <a:tr h="180975">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1600" b="0" i="0" u="none" strike="noStrike" cap="none" normalizeH="0" baseline="0">
                          <a:ln>
                            <a:noFill/>
                          </a:ln>
                          <a:solidFill>
                            <a:schemeClr val="tx1"/>
                          </a:solidFill>
                          <a:effectLst/>
                          <a:latin typeface="Tahoma" panose="020B0604030504040204" pitchFamily="34" charset="0"/>
                        </a:rPr>
                        <a:t>{1 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1600" b="0" i="0" u="none" strike="noStrike" cap="none" normalizeH="0" baseline="0">
                          <a:ln>
                            <a:noFill/>
                          </a:ln>
                          <a:solidFill>
                            <a:schemeClr val="tx1"/>
                          </a:solidFill>
                          <a:effectLst/>
                          <a:latin typeface="Tahoma" panose="020B0604030504040204" pitchFamily="34" charset="0"/>
                        </a:rPr>
                        <a:t>300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66123348"/>
                  </a:ext>
                </a:extLst>
              </a:tr>
              <a:tr h="180975">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1600" b="0" i="0" u="none" strike="noStrike" cap="none" normalizeH="0" baseline="0">
                          <a:ln>
                            <a:noFill/>
                          </a:ln>
                          <a:solidFill>
                            <a:schemeClr val="tx1"/>
                          </a:solidFill>
                          <a:effectLst/>
                          <a:latin typeface="Tahoma" panose="020B0604030504040204" pitchFamily="34" charset="0"/>
                        </a:rPr>
                        <a:t>{1 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1600" b="0" i="0" u="none" strike="noStrike" cap="none" normalizeH="0" baseline="0">
                          <a:ln>
                            <a:noFill/>
                          </a:ln>
                          <a:solidFill>
                            <a:schemeClr val="tx1"/>
                          </a:solidFill>
                          <a:effectLst/>
                          <a:latin typeface="Tahoma" panose="020B0604030504040204" pitchFamily="34" charset="0"/>
                        </a:rPr>
                        <a:t>300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51765422"/>
                  </a:ext>
                </a:extLst>
              </a:tr>
              <a:tr h="180975">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1600" b="0" i="0" u="none" strike="noStrike" cap="none" normalizeH="0" baseline="0">
                          <a:ln>
                            <a:noFill/>
                          </a:ln>
                          <a:solidFill>
                            <a:schemeClr val="tx1"/>
                          </a:solidFill>
                          <a:effectLst/>
                          <a:latin typeface="Tahoma" panose="020B0604030504040204" pitchFamily="34" charset="0"/>
                        </a:rPr>
                        <a:t>{1 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1600" b="0" i="0" u="none" strike="noStrike" cap="none" normalizeH="0" baseline="0">
                          <a:ln>
                            <a:noFill/>
                          </a:ln>
                          <a:solidFill>
                            <a:schemeClr val="tx1"/>
                          </a:solidFill>
                          <a:effectLst/>
                          <a:latin typeface="Tahoma" panose="020B0604030504040204" pitchFamily="34" charset="0"/>
                        </a:rPr>
                        <a:t>300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67164058"/>
                  </a:ext>
                </a:extLst>
              </a:tr>
              <a:tr h="180975">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1600" b="0" i="0" u="none" strike="noStrike" cap="none" normalizeH="0" baseline="0">
                          <a:ln>
                            <a:noFill/>
                          </a:ln>
                          <a:solidFill>
                            <a:schemeClr val="tx1"/>
                          </a:solidFill>
                          <a:effectLst/>
                          <a:latin typeface="Tahoma" panose="020B0604030504040204" pitchFamily="34" charset="0"/>
                        </a:rPr>
                        <a:t>{2 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1600" b="0" i="0" u="none" strike="noStrike" cap="none" normalizeH="0" baseline="0">
                          <a:ln>
                            <a:noFill/>
                          </a:ln>
                          <a:solidFill>
                            <a:schemeClr val="tx1"/>
                          </a:solidFill>
                          <a:effectLst/>
                          <a:latin typeface="Tahoma" panose="020B0604030504040204" pitchFamily="34" charset="0"/>
                        </a:rPr>
                        <a:t>300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8524313"/>
                  </a:ext>
                </a:extLst>
              </a:tr>
              <a:tr h="334963">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1600" b="0" i="0" u="none" strike="noStrike" cap="none" normalizeH="0" baseline="0">
                          <a:ln>
                            <a:noFill/>
                          </a:ln>
                          <a:solidFill>
                            <a:schemeClr val="tx1"/>
                          </a:solidFill>
                          <a:effectLst/>
                          <a:latin typeface="Tahoma" panose="020B0604030504040204" pitchFamily="34" charset="0"/>
                        </a:rPr>
                        <a:t>{2 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1600" b="0" i="0" u="none" strike="noStrike" cap="none" normalizeH="0" baseline="0">
                          <a:ln>
                            <a:noFill/>
                          </a:ln>
                          <a:solidFill>
                            <a:schemeClr val="tx1"/>
                          </a:solidFill>
                          <a:effectLst/>
                          <a:latin typeface="Tahoma" panose="020B0604030504040204" pitchFamily="34" charset="0"/>
                        </a:rPr>
                        <a:t>300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78779918"/>
                  </a:ext>
                </a:extLst>
              </a:tr>
              <a:tr h="334963">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1600" b="0" i="0" u="none" strike="noStrike" cap="none" normalizeH="0" baseline="0">
                          <a:ln>
                            <a:noFill/>
                          </a:ln>
                          <a:solidFill>
                            <a:schemeClr val="tx1"/>
                          </a:solidFill>
                          <a:effectLst/>
                          <a:latin typeface="Tahoma" panose="020B0604030504040204" pitchFamily="34" charset="0"/>
                        </a:rPr>
                        <a:t>{3 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1600" b="0" i="0" u="none" strike="noStrike" cap="none" normalizeH="0" baseline="0">
                          <a:ln>
                            <a:noFill/>
                          </a:ln>
                          <a:solidFill>
                            <a:schemeClr val="tx1"/>
                          </a:solidFill>
                          <a:effectLst/>
                          <a:latin typeface="Tahoma" panose="020B0604030504040204" pitchFamily="34" charset="0"/>
                        </a:rPr>
                        <a:t>300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288391677"/>
                  </a:ext>
                </a:extLst>
              </a:tr>
              <a:tr h="180975">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1600" b="0" i="0" u="none" strike="noStrike" cap="none" normalizeH="0" baseline="0">
                          <a:ln>
                            <a:noFill/>
                          </a:ln>
                          <a:solidFill>
                            <a:schemeClr val="tx1"/>
                          </a:solidFill>
                          <a:effectLst/>
                          <a:latin typeface="Tahoma" panose="020B0604030504040204" pitchFamily="34" charset="0"/>
                        </a:rPr>
                        <a:t>{2 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1600" b="0" i="0" u="none" strike="noStrike" cap="none" normalizeH="0" baseline="0">
                          <a:ln>
                            <a:noFill/>
                          </a:ln>
                          <a:solidFill>
                            <a:schemeClr val="tx1"/>
                          </a:solidFill>
                          <a:effectLst/>
                          <a:latin typeface="Tahoma" panose="020B0604030504040204" pitchFamily="34" charset="0"/>
                        </a:rPr>
                        <a:t>400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78003570"/>
                  </a:ext>
                </a:extLst>
              </a:tr>
            </a:tbl>
          </a:graphicData>
        </a:graphic>
      </p:graphicFrame>
      <p:sp>
        <p:nvSpPr>
          <p:cNvPr id="28749" name="Text Box 77">
            <a:extLst>
              <a:ext uri="{FF2B5EF4-FFF2-40B4-BE49-F238E27FC236}">
                <a16:creationId xmlns:a16="http://schemas.microsoft.com/office/drawing/2014/main" id="{3647E7BA-6F6B-D02D-79D3-DB32A0F47BEE}"/>
              </a:ext>
            </a:extLst>
          </p:cNvPr>
          <p:cNvSpPr txBox="1">
            <a:spLocks noChangeArrowheads="1"/>
          </p:cNvSpPr>
          <p:nvPr/>
        </p:nvSpPr>
        <p:spPr bwMode="auto">
          <a:xfrm>
            <a:off x="7791450" y="1524000"/>
            <a:ext cx="15049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IT"/>
              <a:t>C</a:t>
            </a:r>
            <a:r>
              <a:rPr lang="en-US" altLang="en-IT" baseline="-25000"/>
              <a:t>2</a:t>
            </a:r>
            <a:endParaRPr lang="en-US" altLang="en-IT"/>
          </a:p>
        </p:txBody>
      </p:sp>
      <p:graphicFrame>
        <p:nvGraphicFramePr>
          <p:cNvPr id="28816" name="Group 144">
            <a:extLst>
              <a:ext uri="{FF2B5EF4-FFF2-40B4-BE49-F238E27FC236}">
                <a16:creationId xmlns:a16="http://schemas.microsoft.com/office/drawing/2014/main" id="{50556B73-F9A8-F261-C955-45D9C09CAAF1}"/>
              </a:ext>
            </a:extLst>
          </p:cNvPr>
          <p:cNvGraphicFramePr>
            <a:graphicFrameLocks noGrp="1"/>
          </p:cNvGraphicFramePr>
          <p:nvPr/>
        </p:nvGraphicFramePr>
        <p:xfrm>
          <a:off x="3581401" y="4692650"/>
          <a:ext cx="1844675" cy="2016760"/>
        </p:xfrm>
        <a:graphic>
          <a:graphicData uri="http://schemas.openxmlformats.org/drawingml/2006/table">
            <a:tbl>
              <a:tblPr/>
              <a:tblGrid>
                <a:gridCol w="1190625">
                  <a:extLst>
                    <a:ext uri="{9D8B030D-6E8A-4147-A177-3AD203B41FA5}">
                      <a16:colId xmlns:a16="http://schemas.microsoft.com/office/drawing/2014/main" val="956545509"/>
                    </a:ext>
                  </a:extLst>
                </a:gridCol>
                <a:gridCol w="654050">
                  <a:extLst>
                    <a:ext uri="{9D8B030D-6E8A-4147-A177-3AD203B41FA5}">
                      <a16:colId xmlns:a16="http://schemas.microsoft.com/office/drawing/2014/main" val="313337137"/>
                    </a:ext>
                  </a:extLst>
                </a:gridCol>
              </a:tblGrid>
              <a:tr h="431800">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1" i="0" u="none" strike="noStrike" cap="none" normalizeH="0" baseline="0">
                          <a:ln>
                            <a:noFill/>
                          </a:ln>
                          <a:solidFill>
                            <a:schemeClr val="tx1"/>
                          </a:solidFill>
                          <a:effectLst/>
                          <a:latin typeface="Tahoma" panose="020B0604030504040204" pitchFamily="34" charset="0"/>
                        </a:rPr>
                        <a:t>Itemset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1" i="0" u="none" strike="noStrike" cap="none" normalizeH="0" baseline="0">
                          <a:ln>
                            <a:noFill/>
                          </a:ln>
                          <a:solidFill>
                            <a:schemeClr val="tx1"/>
                          </a:solidFill>
                          <a:effectLst/>
                          <a:latin typeface="Tahoma" panose="020B0604030504040204" pitchFamily="34" charset="0"/>
                        </a:rPr>
                        <a:t>TID</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11688632"/>
                  </a:ext>
                </a:extLst>
              </a:tr>
              <a:tr h="395288">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{1 3 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100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90653353"/>
                  </a:ext>
                </a:extLst>
              </a:tr>
              <a:tr h="395288">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{2 3 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200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10130270"/>
                  </a:ext>
                </a:extLst>
              </a:tr>
              <a:tr h="395288">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{1 3 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300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74088457"/>
                  </a:ext>
                </a:extLst>
              </a:tr>
              <a:tr h="395288">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{2 3 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300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54492556"/>
                  </a:ext>
                </a:extLst>
              </a:tr>
            </a:tbl>
          </a:graphicData>
        </a:graphic>
      </p:graphicFrame>
      <p:sp>
        <p:nvSpPr>
          <p:cNvPr id="28767" name="Text Box 95">
            <a:extLst>
              <a:ext uri="{FF2B5EF4-FFF2-40B4-BE49-F238E27FC236}">
                <a16:creationId xmlns:a16="http://schemas.microsoft.com/office/drawing/2014/main" id="{E73DE7C5-9CAF-D03E-FFA3-6EA96D5B376C}"/>
              </a:ext>
            </a:extLst>
          </p:cNvPr>
          <p:cNvSpPr txBox="1">
            <a:spLocks noChangeArrowheads="1"/>
          </p:cNvSpPr>
          <p:nvPr/>
        </p:nvSpPr>
        <p:spPr bwMode="auto">
          <a:xfrm>
            <a:off x="3600450" y="4191000"/>
            <a:ext cx="180975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IT"/>
              <a:t>C</a:t>
            </a:r>
            <a:r>
              <a:rPr lang="en-US" altLang="en-IT" baseline="-25000"/>
              <a:t>3</a:t>
            </a:r>
            <a:endParaRPr lang="en-US" altLang="en-IT"/>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8675"/>
                                        </p:tgtEl>
                                        <p:attrNameLst>
                                          <p:attrName>style.visibility</p:attrName>
                                        </p:attrNameLst>
                                      </p:cBhvr>
                                      <p:to>
                                        <p:strVal val="visible"/>
                                      </p:to>
                                    </p:set>
                                    <p:anim calcmode="lin" valueType="num">
                                      <p:cBhvr additive="base">
                                        <p:cTn id="7" dur="500" fill="hold"/>
                                        <p:tgtEl>
                                          <p:spTgt spid="28675"/>
                                        </p:tgtEl>
                                        <p:attrNameLst>
                                          <p:attrName>ppt_x</p:attrName>
                                        </p:attrNameLst>
                                      </p:cBhvr>
                                      <p:tavLst>
                                        <p:tav tm="0">
                                          <p:val>
                                            <p:strVal val="0-#ppt_w/2"/>
                                          </p:val>
                                        </p:tav>
                                        <p:tav tm="100000">
                                          <p:val>
                                            <p:strVal val="#ppt_x"/>
                                          </p:val>
                                        </p:tav>
                                      </p:tavLst>
                                    </p:anim>
                                    <p:anim calcmode="lin" valueType="num">
                                      <p:cBhvr additive="base">
                                        <p:cTn id="8" dur="500" fill="hold"/>
                                        <p:tgtEl>
                                          <p:spTgt spid="2867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28695"/>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1" fill="hold" nodeType="clickEffect">
                                  <p:stCondLst>
                                    <p:cond delay="0"/>
                                  </p:stCondLst>
                                  <p:childTnLst>
                                    <p:set>
                                      <p:cBhvr>
                                        <p:cTn id="15" dur="1" fill="hold">
                                          <p:stCondLst>
                                            <p:cond delay="0"/>
                                          </p:stCondLst>
                                        </p:cTn>
                                        <p:tgtEl>
                                          <p:spTgt spid="28696"/>
                                        </p:tgtEl>
                                        <p:attrNameLst>
                                          <p:attrName>style.visibility</p:attrName>
                                        </p:attrNameLst>
                                      </p:cBhvr>
                                      <p:to>
                                        <p:strVal val="visible"/>
                                      </p:to>
                                    </p:set>
                                    <p:anim calcmode="lin" valueType="num">
                                      <p:cBhvr additive="base">
                                        <p:cTn id="16" dur="500" fill="hold"/>
                                        <p:tgtEl>
                                          <p:spTgt spid="28696"/>
                                        </p:tgtEl>
                                        <p:attrNameLst>
                                          <p:attrName>ppt_x</p:attrName>
                                        </p:attrNameLst>
                                      </p:cBhvr>
                                      <p:tavLst>
                                        <p:tav tm="0">
                                          <p:val>
                                            <p:strVal val="#ppt_x"/>
                                          </p:val>
                                        </p:tav>
                                        <p:tav tm="100000">
                                          <p:val>
                                            <p:strVal val="#ppt_x"/>
                                          </p:val>
                                        </p:tav>
                                      </p:tavLst>
                                    </p:anim>
                                    <p:anim calcmode="lin" valueType="num">
                                      <p:cBhvr additive="base">
                                        <p:cTn id="17" dur="500" fill="hold"/>
                                        <p:tgtEl>
                                          <p:spTgt spid="28696"/>
                                        </p:tgtEl>
                                        <p:attrNameLst>
                                          <p:attrName>ppt_y</p:attrName>
                                        </p:attrNameLst>
                                      </p:cBhvr>
                                      <p:tavLst>
                                        <p:tav tm="0">
                                          <p:val>
                                            <p:strVal val="0-#ppt_h/2"/>
                                          </p:val>
                                        </p:tav>
                                        <p:tav tm="100000">
                                          <p:val>
                                            <p:strVal val="#ppt_y"/>
                                          </p:val>
                                        </p:tav>
                                      </p:tavLst>
                                    </p:anim>
                                  </p:childTnLst>
                                </p:cTn>
                              </p:par>
                            </p:childTnLst>
                          </p:cTn>
                        </p:par>
                        <p:par>
                          <p:cTn id="18" fill="hold" nodeType="afterGroup">
                            <p:stCondLst>
                              <p:cond delay="500"/>
                            </p:stCondLst>
                            <p:childTnLst>
                              <p:par>
                                <p:cTn id="19" presetID="1" presetClass="entr" presetSubtype="0" fill="hold" grpId="0" nodeType="afterEffect">
                                  <p:stCondLst>
                                    <p:cond delay="0"/>
                                  </p:stCondLst>
                                  <p:childTnLst>
                                    <p:set>
                                      <p:cBhvr>
                                        <p:cTn id="20" dur="1" fill="hold">
                                          <p:stCondLst>
                                            <p:cond delay="499"/>
                                          </p:stCondLst>
                                        </p:cTn>
                                        <p:tgtEl>
                                          <p:spTgt spid="28716"/>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28810"/>
                                        </p:tgtEl>
                                        <p:attrNameLst>
                                          <p:attrName>style.visibility</p:attrName>
                                        </p:attrNameLst>
                                      </p:cBhvr>
                                      <p:to>
                                        <p:strVal val="visible"/>
                                      </p:to>
                                    </p:set>
                                    <p:anim calcmode="lin" valueType="num">
                                      <p:cBhvr additive="base">
                                        <p:cTn id="25" dur="500" fill="hold"/>
                                        <p:tgtEl>
                                          <p:spTgt spid="28810"/>
                                        </p:tgtEl>
                                        <p:attrNameLst>
                                          <p:attrName>ppt_x</p:attrName>
                                        </p:attrNameLst>
                                      </p:cBhvr>
                                      <p:tavLst>
                                        <p:tav tm="0">
                                          <p:val>
                                            <p:strVal val="1+#ppt_w/2"/>
                                          </p:val>
                                        </p:tav>
                                        <p:tav tm="100000">
                                          <p:val>
                                            <p:strVal val="#ppt_x"/>
                                          </p:val>
                                        </p:tav>
                                      </p:tavLst>
                                    </p:anim>
                                    <p:anim calcmode="lin" valueType="num">
                                      <p:cBhvr additive="base">
                                        <p:cTn id="26" dur="500" fill="hold"/>
                                        <p:tgtEl>
                                          <p:spTgt spid="28810"/>
                                        </p:tgtEl>
                                        <p:attrNameLst>
                                          <p:attrName>ppt_y</p:attrName>
                                        </p:attrNameLst>
                                      </p:cBhvr>
                                      <p:tavLst>
                                        <p:tav tm="0">
                                          <p:val>
                                            <p:strVal val="#ppt_y"/>
                                          </p:val>
                                        </p:tav>
                                        <p:tav tm="100000">
                                          <p:val>
                                            <p:strVal val="#ppt_y"/>
                                          </p:val>
                                        </p:tav>
                                      </p:tavLst>
                                    </p:anim>
                                  </p:childTnLst>
                                </p:cTn>
                              </p:par>
                            </p:childTnLst>
                          </p:cTn>
                        </p:par>
                        <p:par>
                          <p:cTn id="27" fill="hold" nodeType="afterGroup">
                            <p:stCondLst>
                              <p:cond delay="500"/>
                            </p:stCondLst>
                            <p:childTnLst>
                              <p:par>
                                <p:cTn id="28" presetID="1" presetClass="entr" presetSubtype="0" fill="hold" grpId="0" nodeType="afterEffect">
                                  <p:stCondLst>
                                    <p:cond delay="0"/>
                                  </p:stCondLst>
                                  <p:childTnLst>
                                    <p:set>
                                      <p:cBhvr>
                                        <p:cTn id="29" dur="1" fill="hold">
                                          <p:stCondLst>
                                            <p:cond delay="499"/>
                                          </p:stCondLst>
                                        </p:cTn>
                                        <p:tgtEl>
                                          <p:spTgt spid="28749"/>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2" presetClass="entr" presetSubtype="4" fill="hold" nodeType="clickEffect">
                                  <p:stCondLst>
                                    <p:cond delay="0"/>
                                  </p:stCondLst>
                                  <p:childTnLst>
                                    <p:set>
                                      <p:cBhvr>
                                        <p:cTn id="33" dur="1" fill="hold">
                                          <p:stCondLst>
                                            <p:cond delay="0"/>
                                          </p:stCondLst>
                                        </p:cTn>
                                        <p:tgtEl>
                                          <p:spTgt spid="28816"/>
                                        </p:tgtEl>
                                        <p:attrNameLst>
                                          <p:attrName>style.visibility</p:attrName>
                                        </p:attrNameLst>
                                      </p:cBhvr>
                                      <p:to>
                                        <p:strVal val="visible"/>
                                      </p:to>
                                    </p:set>
                                    <p:anim calcmode="lin" valueType="num">
                                      <p:cBhvr additive="base">
                                        <p:cTn id="34" dur="500" fill="hold"/>
                                        <p:tgtEl>
                                          <p:spTgt spid="28816"/>
                                        </p:tgtEl>
                                        <p:attrNameLst>
                                          <p:attrName>ppt_x</p:attrName>
                                        </p:attrNameLst>
                                      </p:cBhvr>
                                      <p:tavLst>
                                        <p:tav tm="0">
                                          <p:val>
                                            <p:strVal val="#ppt_x"/>
                                          </p:val>
                                        </p:tav>
                                        <p:tav tm="100000">
                                          <p:val>
                                            <p:strVal val="#ppt_x"/>
                                          </p:val>
                                        </p:tav>
                                      </p:tavLst>
                                    </p:anim>
                                    <p:anim calcmode="lin" valueType="num">
                                      <p:cBhvr additive="base">
                                        <p:cTn id="35" dur="500" fill="hold"/>
                                        <p:tgtEl>
                                          <p:spTgt spid="28816"/>
                                        </p:tgtEl>
                                        <p:attrNameLst>
                                          <p:attrName>ppt_y</p:attrName>
                                        </p:attrNameLst>
                                      </p:cBhvr>
                                      <p:tavLst>
                                        <p:tav tm="0">
                                          <p:val>
                                            <p:strVal val="1+#ppt_h/2"/>
                                          </p:val>
                                        </p:tav>
                                        <p:tav tm="100000">
                                          <p:val>
                                            <p:strVal val="#ppt_y"/>
                                          </p:val>
                                        </p:tav>
                                      </p:tavLst>
                                    </p:anim>
                                  </p:childTnLst>
                                </p:cTn>
                              </p:par>
                            </p:childTnLst>
                          </p:cTn>
                        </p:par>
                        <p:par>
                          <p:cTn id="36" fill="hold" nodeType="afterGroup">
                            <p:stCondLst>
                              <p:cond delay="500"/>
                            </p:stCondLst>
                            <p:childTnLst>
                              <p:par>
                                <p:cTn id="37" presetID="1" presetClass="entr" presetSubtype="0" fill="hold" grpId="0" nodeType="afterEffect">
                                  <p:stCondLst>
                                    <p:cond delay="0"/>
                                  </p:stCondLst>
                                  <p:childTnLst>
                                    <p:set>
                                      <p:cBhvr>
                                        <p:cTn id="38" dur="1" fill="hold">
                                          <p:stCondLst>
                                            <p:cond delay="499"/>
                                          </p:stCondLst>
                                        </p:cTn>
                                        <p:tgtEl>
                                          <p:spTgt spid="287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95" grpId="0" autoUpdateAnimBg="0"/>
      <p:bldP spid="28716" grpId="0" autoUpdateAnimBg="0"/>
      <p:bldP spid="28749" grpId="0" autoUpdateAnimBg="0"/>
      <p:bldP spid="28767"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B7BAC922-415D-16E2-5142-3DD6C9F36B7B}"/>
              </a:ext>
            </a:extLst>
          </p:cNvPr>
          <p:cNvSpPr>
            <a:spLocks noGrp="1"/>
          </p:cNvSpPr>
          <p:nvPr>
            <p:ph type="sldNum" sz="quarter" idx="12"/>
          </p:nvPr>
        </p:nvSpPr>
        <p:spPr/>
        <p:txBody>
          <a:bodyPr/>
          <a:lstStyle/>
          <a:p>
            <a:fld id="{09FF8521-C91A-424D-A6F6-0A4AF86DC736}" type="slidenum">
              <a:rPr lang="en-US" altLang="en-IT"/>
              <a:pPr/>
              <a:t>24</a:t>
            </a:fld>
            <a:endParaRPr lang="en-US" altLang="en-IT"/>
          </a:p>
        </p:txBody>
      </p:sp>
      <p:sp>
        <p:nvSpPr>
          <p:cNvPr id="10246" name="Rectangle 6">
            <a:extLst>
              <a:ext uri="{FF2B5EF4-FFF2-40B4-BE49-F238E27FC236}">
                <a16:creationId xmlns:a16="http://schemas.microsoft.com/office/drawing/2014/main" id="{FC05E8D2-AFA2-5A8F-B83A-D5BA80D2353D}"/>
              </a:ext>
            </a:extLst>
          </p:cNvPr>
          <p:cNvSpPr>
            <a:spLocks noGrp="1" noChangeArrowheads="1"/>
          </p:cNvSpPr>
          <p:nvPr>
            <p:ph type="title"/>
          </p:nvPr>
        </p:nvSpPr>
        <p:spPr/>
        <p:txBody>
          <a:bodyPr/>
          <a:lstStyle/>
          <a:p>
            <a:pPr algn="ctr"/>
            <a:r>
              <a:rPr lang="en-US" altLang="en-IT"/>
              <a:t>Apriori Algorithm</a:t>
            </a:r>
          </a:p>
        </p:txBody>
      </p:sp>
      <p:sp>
        <p:nvSpPr>
          <p:cNvPr id="10247" name="Rectangle 7" descr="Rectangle: Click to edit Master text styles&#13;&#10;Second level&#13;&#10;Third level&#13;&#10;Fourth level&#13;&#10;Fifth level">
            <a:extLst>
              <a:ext uri="{FF2B5EF4-FFF2-40B4-BE49-F238E27FC236}">
                <a16:creationId xmlns:a16="http://schemas.microsoft.com/office/drawing/2014/main" id="{59403C56-021C-4430-F1E2-A3BB26B03AF8}"/>
              </a:ext>
            </a:extLst>
          </p:cNvPr>
          <p:cNvSpPr>
            <a:spLocks noGrp="1" noChangeArrowheads="1"/>
          </p:cNvSpPr>
          <p:nvPr>
            <p:ph type="body" idx="1"/>
          </p:nvPr>
        </p:nvSpPr>
        <p:spPr>
          <a:xfrm>
            <a:off x="2133600" y="1752600"/>
            <a:ext cx="8229600" cy="4267200"/>
          </a:xfrm>
        </p:spPr>
        <p:txBody>
          <a:bodyPr/>
          <a:lstStyle/>
          <a:p>
            <a:r>
              <a:rPr lang="en-US" altLang="en-IT" i="1"/>
              <a:t>Candidate</a:t>
            </a:r>
            <a:r>
              <a:rPr lang="en-US" altLang="en-IT"/>
              <a:t> itemsets are generated using only the </a:t>
            </a:r>
            <a:r>
              <a:rPr lang="en-US" altLang="en-IT" i="1"/>
              <a:t>large</a:t>
            </a:r>
            <a:r>
              <a:rPr lang="en-US" altLang="en-IT"/>
              <a:t> itemsets of the previous pass without considering the transactions in the database.</a:t>
            </a:r>
          </a:p>
          <a:p>
            <a:pPr>
              <a:buFont typeface="Wingdings" pitchFamily="2" charset="2"/>
              <a:buAutoNum type="arabicPeriod"/>
            </a:pPr>
            <a:r>
              <a:rPr lang="en-US" altLang="en-IT"/>
              <a:t>The </a:t>
            </a:r>
            <a:r>
              <a:rPr lang="en-US" altLang="en-IT" i="1"/>
              <a:t>large</a:t>
            </a:r>
            <a:r>
              <a:rPr lang="en-US" altLang="en-IT"/>
              <a:t> itemset of the previous pass is joined with itself to generate all itemsets whose size is higher by 1.</a:t>
            </a:r>
          </a:p>
          <a:p>
            <a:pPr>
              <a:buFont typeface="Wingdings" pitchFamily="2" charset="2"/>
              <a:buAutoNum type="arabicPeriod"/>
            </a:pPr>
            <a:r>
              <a:rPr lang="en-US" altLang="en-IT"/>
              <a:t>Each generated itemset, that has a subset which is not </a:t>
            </a:r>
            <a:r>
              <a:rPr lang="en-US" altLang="en-IT" i="1"/>
              <a:t>large</a:t>
            </a:r>
            <a:r>
              <a:rPr lang="en-US" altLang="en-IT"/>
              <a:t>, is deleted. The remaining itemsets are the </a:t>
            </a:r>
            <a:r>
              <a:rPr lang="en-US" altLang="en-IT" i="1"/>
              <a:t>candidate</a:t>
            </a:r>
            <a:r>
              <a:rPr lang="en-US" altLang="en-IT"/>
              <a:t> ones.</a:t>
            </a:r>
          </a:p>
        </p:txBody>
      </p:sp>
    </p:spTree>
  </p:cSld>
  <p:clrMapOvr>
    <a:masterClrMapping/>
  </p:clrMapOvr>
  <p:transition>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4">
            <a:extLst>
              <a:ext uri="{FF2B5EF4-FFF2-40B4-BE49-F238E27FC236}">
                <a16:creationId xmlns:a16="http://schemas.microsoft.com/office/drawing/2014/main" id="{37254C84-C37F-2220-414C-77BE2CC3D480}"/>
              </a:ext>
            </a:extLst>
          </p:cNvPr>
          <p:cNvSpPr>
            <a:spLocks noGrp="1"/>
          </p:cNvSpPr>
          <p:nvPr>
            <p:ph type="sldNum" sz="quarter" idx="12"/>
          </p:nvPr>
        </p:nvSpPr>
        <p:spPr/>
        <p:txBody>
          <a:bodyPr/>
          <a:lstStyle/>
          <a:p>
            <a:fld id="{1AFB3C51-A46D-9E41-80B0-20F29B4316E3}" type="slidenum">
              <a:rPr lang="en-US" altLang="en-IT"/>
              <a:pPr/>
              <a:t>25</a:t>
            </a:fld>
            <a:endParaRPr lang="en-US" altLang="en-IT"/>
          </a:p>
        </p:txBody>
      </p:sp>
      <p:sp>
        <p:nvSpPr>
          <p:cNvPr id="30722" name="Rectangle 2">
            <a:extLst>
              <a:ext uri="{FF2B5EF4-FFF2-40B4-BE49-F238E27FC236}">
                <a16:creationId xmlns:a16="http://schemas.microsoft.com/office/drawing/2014/main" id="{1E60F9F4-BC1A-8CC9-95C8-4AA7E59D0CB9}"/>
              </a:ext>
            </a:extLst>
          </p:cNvPr>
          <p:cNvSpPr>
            <a:spLocks noGrp="1" noChangeArrowheads="1"/>
          </p:cNvSpPr>
          <p:nvPr>
            <p:ph type="title"/>
          </p:nvPr>
        </p:nvSpPr>
        <p:spPr/>
        <p:txBody>
          <a:bodyPr/>
          <a:lstStyle/>
          <a:p>
            <a:pPr algn="ctr"/>
            <a:r>
              <a:rPr lang="en-US" altLang="en-IT"/>
              <a:t>Example</a:t>
            </a:r>
          </a:p>
        </p:txBody>
      </p:sp>
      <p:graphicFrame>
        <p:nvGraphicFramePr>
          <p:cNvPr id="30723" name="Group 3">
            <a:extLst>
              <a:ext uri="{FF2B5EF4-FFF2-40B4-BE49-F238E27FC236}">
                <a16:creationId xmlns:a16="http://schemas.microsoft.com/office/drawing/2014/main" id="{07AB669A-2F15-992F-FECA-7C882418B5AA}"/>
              </a:ext>
            </a:extLst>
          </p:cNvPr>
          <p:cNvGraphicFramePr>
            <a:graphicFrameLocks noGrp="1"/>
          </p:cNvGraphicFramePr>
          <p:nvPr/>
        </p:nvGraphicFramePr>
        <p:xfrm>
          <a:off x="2438400" y="2025650"/>
          <a:ext cx="1847850" cy="2016760"/>
        </p:xfrm>
        <a:graphic>
          <a:graphicData uri="http://schemas.openxmlformats.org/drawingml/2006/table">
            <a:tbl>
              <a:tblPr/>
              <a:tblGrid>
                <a:gridCol w="766763">
                  <a:extLst>
                    <a:ext uri="{9D8B030D-6E8A-4147-A177-3AD203B41FA5}">
                      <a16:colId xmlns:a16="http://schemas.microsoft.com/office/drawing/2014/main" val="1669981392"/>
                    </a:ext>
                  </a:extLst>
                </a:gridCol>
                <a:gridCol w="1081087">
                  <a:extLst>
                    <a:ext uri="{9D8B030D-6E8A-4147-A177-3AD203B41FA5}">
                      <a16:colId xmlns:a16="http://schemas.microsoft.com/office/drawing/2014/main" val="2097035548"/>
                    </a:ext>
                  </a:extLst>
                </a:gridCol>
              </a:tblGrid>
              <a:tr h="431800">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1" i="0" u="none" strike="noStrike" cap="none" normalizeH="0" baseline="0">
                          <a:ln>
                            <a:noFill/>
                          </a:ln>
                          <a:solidFill>
                            <a:schemeClr val="tx1"/>
                          </a:solidFill>
                          <a:effectLst/>
                          <a:latin typeface="Tahoma" panose="020B0604030504040204" pitchFamily="34" charset="0"/>
                        </a:rPr>
                        <a:t>TID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1" i="0" u="none" strike="noStrike" cap="none" normalizeH="0" baseline="0">
                          <a:ln>
                            <a:noFill/>
                          </a:ln>
                          <a:solidFill>
                            <a:schemeClr val="tx1"/>
                          </a:solidFill>
                          <a:effectLst/>
                          <a:latin typeface="Tahoma" panose="020B0604030504040204" pitchFamily="34" charset="0"/>
                        </a:rPr>
                        <a:t>Items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63012150"/>
                  </a:ext>
                </a:extLst>
              </a:tr>
              <a:tr h="395288">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1 3 4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83579709"/>
                  </a:ext>
                </a:extLst>
              </a:tr>
              <a:tr h="395288">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200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2 3 5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30661625"/>
                  </a:ext>
                </a:extLst>
              </a:tr>
              <a:tr h="395288">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300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1 2 3 5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19364894"/>
                  </a:ext>
                </a:extLst>
              </a:tr>
              <a:tr h="304800">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400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2 5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64528123"/>
                  </a:ext>
                </a:extLst>
              </a:tr>
            </a:tbl>
          </a:graphicData>
        </a:graphic>
      </p:graphicFrame>
      <p:sp>
        <p:nvSpPr>
          <p:cNvPr id="30743" name="Text Box 23">
            <a:extLst>
              <a:ext uri="{FF2B5EF4-FFF2-40B4-BE49-F238E27FC236}">
                <a16:creationId xmlns:a16="http://schemas.microsoft.com/office/drawing/2014/main" id="{330681B9-D659-B24E-E9C3-D7CDFC9C2AC3}"/>
              </a:ext>
            </a:extLst>
          </p:cNvPr>
          <p:cNvSpPr txBox="1">
            <a:spLocks noChangeArrowheads="1"/>
          </p:cNvSpPr>
          <p:nvPr/>
        </p:nvSpPr>
        <p:spPr bwMode="auto">
          <a:xfrm>
            <a:off x="2438400" y="1524000"/>
            <a:ext cx="1828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IT"/>
              <a:t>Database</a:t>
            </a:r>
          </a:p>
        </p:txBody>
      </p:sp>
      <p:graphicFrame>
        <p:nvGraphicFramePr>
          <p:cNvPr id="30744" name="Group 24">
            <a:extLst>
              <a:ext uri="{FF2B5EF4-FFF2-40B4-BE49-F238E27FC236}">
                <a16:creationId xmlns:a16="http://schemas.microsoft.com/office/drawing/2014/main" id="{5850DF25-2BD9-CF1A-ACB5-C74349835D62}"/>
              </a:ext>
            </a:extLst>
          </p:cNvPr>
          <p:cNvGraphicFramePr>
            <a:graphicFrameLocks noGrp="1"/>
          </p:cNvGraphicFramePr>
          <p:nvPr/>
        </p:nvGraphicFramePr>
        <p:xfrm>
          <a:off x="4800600" y="2025650"/>
          <a:ext cx="2389188" cy="2016760"/>
        </p:xfrm>
        <a:graphic>
          <a:graphicData uri="http://schemas.openxmlformats.org/drawingml/2006/table">
            <a:tbl>
              <a:tblPr/>
              <a:tblGrid>
                <a:gridCol w="1190625">
                  <a:extLst>
                    <a:ext uri="{9D8B030D-6E8A-4147-A177-3AD203B41FA5}">
                      <a16:colId xmlns:a16="http://schemas.microsoft.com/office/drawing/2014/main" val="2401668152"/>
                    </a:ext>
                  </a:extLst>
                </a:gridCol>
                <a:gridCol w="1198563">
                  <a:extLst>
                    <a:ext uri="{9D8B030D-6E8A-4147-A177-3AD203B41FA5}">
                      <a16:colId xmlns:a16="http://schemas.microsoft.com/office/drawing/2014/main" val="2137228007"/>
                    </a:ext>
                  </a:extLst>
                </a:gridCol>
              </a:tblGrid>
              <a:tr h="431800">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1" i="0" u="none" strike="noStrike" cap="none" normalizeH="0" baseline="0">
                          <a:ln>
                            <a:noFill/>
                          </a:ln>
                          <a:solidFill>
                            <a:schemeClr val="tx1"/>
                          </a:solidFill>
                          <a:effectLst/>
                          <a:latin typeface="Tahoma" panose="020B0604030504040204" pitchFamily="34" charset="0"/>
                        </a:rPr>
                        <a:t>Itemset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1" i="0" u="none" strike="noStrike" cap="none" normalizeH="0" baseline="0">
                          <a:ln>
                            <a:noFill/>
                          </a:ln>
                          <a:solidFill>
                            <a:schemeClr val="tx1"/>
                          </a:solidFill>
                          <a:effectLst/>
                          <a:latin typeface="Tahoma" panose="020B0604030504040204" pitchFamily="34" charset="0"/>
                        </a:rPr>
                        <a:t>Support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31222326"/>
                  </a:ext>
                </a:extLst>
              </a:tr>
              <a:tr h="395288">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87726329"/>
                  </a:ext>
                </a:extLst>
              </a:tr>
              <a:tr h="395288">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54227184"/>
                  </a:ext>
                </a:extLst>
              </a:tr>
              <a:tr h="395288">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08077201"/>
                  </a:ext>
                </a:extLst>
              </a:tr>
              <a:tr h="304800">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80466505"/>
                  </a:ext>
                </a:extLst>
              </a:tr>
            </a:tbl>
          </a:graphicData>
        </a:graphic>
      </p:graphicFrame>
      <p:sp>
        <p:nvSpPr>
          <p:cNvPr id="30764" name="Text Box 44">
            <a:extLst>
              <a:ext uri="{FF2B5EF4-FFF2-40B4-BE49-F238E27FC236}">
                <a16:creationId xmlns:a16="http://schemas.microsoft.com/office/drawing/2014/main" id="{8F9EB64A-4DBD-E7E4-C7BB-29A3982E38A3}"/>
              </a:ext>
            </a:extLst>
          </p:cNvPr>
          <p:cNvSpPr txBox="1">
            <a:spLocks noChangeArrowheads="1"/>
          </p:cNvSpPr>
          <p:nvPr/>
        </p:nvSpPr>
        <p:spPr bwMode="auto">
          <a:xfrm>
            <a:off x="4819650" y="1524000"/>
            <a:ext cx="2362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IT"/>
              <a:t>L</a:t>
            </a:r>
            <a:r>
              <a:rPr lang="en-US" altLang="en-IT" baseline="-25000"/>
              <a:t>1</a:t>
            </a:r>
            <a:endParaRPr lang="en-US" altLang="en-IT"/>
          </a:p>
        </p:txBody>
      </p:sp>
      <p:graphicFrame>
        <p:nvGraphicFramePr>
          <p:cNvPr id="30816" name="Group 96">
            <a:extLst>
              <a:ext uri="{FF2B5EF4-FFF2-40B4-BE49-F238E27FC236}">
                <a16:creationId xmlns:a16="http://schemas.microsoft.com/office/drawing/2014/main" id="{D87DFD0D-94D2-7CD1-D2D5-6A31C9BB1C60}"/>
              </a:ext>
            </a:extLst>
          </p:cNvPr>
          <p:cNvGraphicFramePr>
            <a:graphicFrameLocks noGrp="1"/>
          </p:cNvGraphicFramePr>
          <p:nvPr/>
        </p:nvGraphicFramePr>
        <p:xfrm>
          <a:off x="7772400" y="2025651"/>
          <a:ext cx="2389188" cy="2809240"/>
        </p:xfrm>
        <a:graphic>
          <a:graphicData uri="http://schemas.openxmlformats.org/drawingml/2006/table">
            <a:tbl>
              <a:tblPr/>
              <a:tblGrid>
                <a:gridCol w="1190625">
                  <a:extLst>
                    <a:ext uri="{9D8B030D-6E8A-4147-A177-3AD203B41FA5}">
                      <a16:colId xmlns:a16="http://schemas.microsoft.com/office/drawing/2014/main" val="3712268014"/>
                    </a:ext>
                  </a:extLst>
                </a:gridCol>
                <a:gridCol w="1198563">
                  <a:extLst>
                    <a:ext uri="{9D8B030D-6E8A-4147-A177-3AD203B41FA5}">
                      <a16:colId xmlns:a16="http://schemas.microsoft.com/office/drawing/2014/main" val="681851585"/>
                    </a:ext>
                  </a:extLst>
                </a:gridCol>
              </a:tblGrid>
              <a:tr h="431800">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1" i="0" u="none" strike="noStrike" cap="none" normalizeH="0" baseline="0">
                          <a:ln>
                            <a:noFill/>
                          </a:ln>
                          <a:solidFill>
                            <a:schemeClr val="tx1"/>
                          </a:solidFill>
                          <a:effectLst/>
                          <a:latin typeface="Tahoma" panose="020B0604030504040204" pitchFamily="34" charset="0"/>
                        </a:rPr>
                        <a:t>Itemset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1" i="0" u="none" strike="noStrike" cap="none" normalizeH="0" baseline="0">
                          <a:ln>
                            <a:noFill/>
                          </a:ln>
                          <a:solidFill>
                            <a:schemeClr val="tx1"/>
                          </a:solidFill>
                          <a:effectLst/>
                          <a:latin typeface="Tahoma" panose="020B0604030504040204" pitchFamily="34" charset="0"/>
                        </a:rPr>
                        <a:t>Support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028516782"/>
                  </a:ext>
                </a:extLst>
              </a:tr>
              <a:tr h="395288">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{1 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80235420"/>
                  </a:ext>
                </a:extLst>
              </a:tr>
              <a:tr h="395288">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{1 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61712209"/>
                  </a:ext>
                </a:extLst>
              </a:tr>
              <a:tr h="395288">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{1 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76495606"/>
                  </a:ext>
                </a:extLst>
              </a:tr>
              <a:tr h="395288">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{2 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980085614"/>
                  </a:ext>
                </a:extLst>
              </a:tr>
              <a:tr h="395288">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{2 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10339782"/>
                  </a:ext>
                </a:extLst>
              </a:tr>
              <a:tr h="395288">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{3 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24021964"/>
                  </a:ext>
                </a:extLst>
              </a:tr>
            </a:tbl>
          </a:graphicData>
        </a:graphic>
      </p:graphicFrame>
      <p:sp>
        <p:nvSpPr>
          <p:cNvPr id="30797" name="Text Box 77">
            <a:extLst>
              <a:ext uri="{FF2B5EF4-FFF2-40B4-BE49-F238E27FC236}">
                <a16:creationId xmlns:a16="http://schemas.microsoft.com/office/drawing/2014/main" id="{67F8F6AF-B219-2B54-3B09-8C95778CD304}"/>
              </a:ext>
            </a:extLst>
          </p:cNvPr>
          <p:cNvSpPr txBox="1">
            <a:spLocks noChangeArrowheads="1"/>
          </p:cNvSpPr>
          <p:nvPr/>
        </p:nvSpPr>
        <p:spPr bwMode="auto">
          <a:xfrm>
            <a:off x="7791450" y="1524000"/>
            <a:ext cx="2362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IT"/>
              <a:t>C</a:t>
            </a:r>
            <a:r>
              <a:rPr lang="en-US" altLang="en-IT" baseline="-25000"/>
              <a:t>2</a:t>
            </a:r>
            <a:endParaRPr lang="en-US" altLang="en-IT"/>
          </a:p>
        </p:txBody>
      </p:sp>
      <p:graphicFrame>
        <p:nvGraphicFramePr>
          <p:cNvPr id="30818" name="Group 98">
            <a:extLst>
              <a:ext uri="{FF2B5EF4-FFF2-40B4-BE49-F238E27FC236}">
                <a16:creationId xmlns:a16="http://schemas.microsoft.com/office/drawing/2014/main" id="{2967D9D9-B6B4-A6F9-2B7C-E71B34D0F11A}"/>
              </a:ext>
            </a:extLst>
          </p:cNvPr>
          <p:cNvGraphicFramePr>
            <a:graphicFrameLocks noGrp="1"/>
          </p:cNvGraphicFramePr>
          <p:nvPr/>
        </p:nvGraphicFramePr>
        <p:xfrm>
          <a:off x="2057400" y="5105400"/>
          <a:ext cx="2389188" cy="828040"/>
        </p:xfrm>
        <a:graphic>
          <a:graphicData uri="http://schemas.openxmlformats.org/drawingml/2006/table">
            <a:tbl>
              <a:tblPr/>
              <a:tblGrid>
                <a:gridCol w="1190625">
                  <a:extLst>
                    <a:ext uri="{9D8B030D-6E8A-4147-A177-3AD203B41FA5}">
                      <a16:colId xmlns:a16="http://schemas.microsoft.com/office/drawing/2014/main" val="2033571322"/>
                    </a:ext>
                  </a:extLst>
                </a:gridCol>
                <a:gridCol w="1198563">
                  <a:extLst>
                    <a:ext uri="{9D8B030D-6E8A-4147-A177-3AD203B41FA5}">
                      <a16:colId xmlns:a16="http://schemas.microsoft.com/office/drawing/2014/main" val="2708080671"/>
                    </a:ext>
                  </a:extLst>
                </a:gridCol>
              </a:tblGrid>
              <a:tr h="431800">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1" i="0" u="none" strike="noStrike" cap="none" normalizeH="0" baseline="0">
                          <a:ln>
                            <a:noFill/>
                          </a:ln>
                          <a:solidFill>
                            <a:schemeClr val="tx1"/>
                          </a:solidFill>
                          <a:effectLst/>
                          <a:latin typeface="Tahoma" panose="020B0604030504040204" pitchFamily="34" charset="0"/>
                        </a:rPr>
                        <a:t>Itemset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1" i="0" u="none" strike="noStrike" cap="none" normalizeH="0" baseline="0">
                          <a:ln>
                            <a:noFill/>
                          </a:ln>
                          <a:solidFill>
                            <a:schemeClr val="tx1"/>
                          </a:solidFill>
                          <a:effectLst/>
                          <a:latin typeface="Tahoma" panose="020B0604030504040204" pitchFamily="34" charset="0"/>
                        </a:rPr>
                        <a:t>Support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86490523"/>
                  </a:ext>
                </a:extLst>
              </a:tr>
              <a:tr h="395288">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{2 3 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191302123"/>
                  </a:ext>
                </a:extLst>
              </a:tr>
            </a:tbl>
          </a:graphicData>
        </a:graphic>
      </p:graphicFrame>
      <p:sp>
        <p:nvSpPr>
          <p:cNvPr id="30815" name="Text Box 95">
            <a:extLst>
              <a:ext uri="{FF2B5EF4-FFF2-40B4-BE49-F238E27FC236}">
                <a16:creationId xmlns:a16="http://schemas.microsoft.com/office/drawing/2014/main" id="{A9C84252-919D-78E6-9A7A-D54E8C18D707}"/>
              </a:ext>
            </a:extLst>
          </p:cNvPr>
          <p:cNvSpPr txBox="1">
            <a:spLocks noChangeArrowheads="1"/>
          </p:cNvSpPr>
          <p:nvPr/>
        </p:nvSpPr>
        <p:spPr bwMode="auto">
          <a:xfrm>
            <a:off x="2076450" y="4603750"/>
            <a:ext cx="2362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IT"/>
              <a:t>C</a:t>
            </a:r>
            <a:r>
              <a:rPr lang="en-US" altLang="en-IT" baseline="-25000"/>
              <a:t>3</a:t>
            </a:r>
            <a:endParaRPr lang="en-US" altLang="en-IT"/>
          </a:p>
        </p:txBody>
      </p:sp>
      <p:graphicFrame>
        <p:nvGraphicFramePr>
          <p:cNvPr id="30836" name="Group 116">
            <a:extLst>
              <a:ext uri="{FF2B5EF4-FFF2-40B4-BE49-F238E27FC236}">
                <a16:creationId xmlns:a16="http://schemas.microsoft.com/office/drawing/2014/main" id="{DAABEA0D-B529-AE71-431B-397D00C6E37A}"/>
              </a:ext>
            </a:extLst>
          </p:cNvPr>
          <p:cNvGraphicFramePr>
            <a:graphicFrameLocks noGrp="1"/>
          </p:cNvGraphicFramePr>
          <p:nvPr/>
        </p:nvGraphicFramePr>
        <p:xfrm>
          <a:off x="6223000" y="4876801"/>
          <a:ext cx="1320800" cy="1224280"/>
        </p:xfrm>
        <a:graphic>
          <a:graphicData uri="http://schemas.openxmlformats.org/drawingml/2006/table">
            <a:tbl>
              <a:tblPr/>
              <a:tblGrid>
                <a:gridCol w="1320800">
                  <a:extLst>
                    <a:ext uri="{9D8B030D-6E8A-4147-A177-3AD203B41FA5}">
                      <a16:colId xmlns:a16="http://schemas.microsoft.com/office/drawing/2014/main" val="2100095217"/>
                    </a:ext>
                  </a:extLst>
                </a:gridCol>
              </a:tblGrid>
              <a:tr h="431800">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{1 2 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37720930"/>
                  </a:ext>
                </a:extLst>
              </a:tr>
              <a:tr h="395288">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{1 3 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2413337"/>
                  </a:ext>
                </a:extLst>
              </a:tr>
              <a:tr h="395288">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{2 3 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263246529"/>
                  </a:ext>
                </a:extLst>
              </a:tr>
            </a:tbl>
          </a:graphicData>
        </a:graphic>
      </p:graphicFrame>
      <p:sp>
        <p:nvSpPr>
          <p:cNvPr id="30839" name="AutoShape 119">
            <a:extLst>
              <a:ext uri="{FF2B5EF4-FFF2-40B4-BE49-F238E27FC236}">
                <a16:creationId xmlns:a16="http://schemas.microsoft.com/office/drawing/2014/main" id="{22941A66-B328-C606-EC7C-1CB04DDF46E4}"/>
              </a:ext>
            </a:extLst>
          </p:cNvPr>
          <p:cNvSpPr>
            <a:spLocks noChangeArrowheads="1"/>
          </p:cNvSpPr>
          <p:nvPr/>
        </p:nvSpPr>
        <p:spPr bwMode="auto">
          <a:xfrm rot="10800000">
            <a:off x="8153400" y="5029200"/>
            <a:ext cx="990600" cy="68580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sp>
        <p:nvSpPr>
          <p:cNvPr id="30841" name="AutoShape 121">
            <a:extLst>
              <a:ext uri="{FF2B5EF4-FFF2-40B4-BE49-F238E27FC236}">
                <a16:creationId xmlns:a16="http://schemas.microsoft.com/office/drawing/2014/main" id="{F1B093B0-8351-09EC-D006-F324A4C528FA}"/>
              </a:ext>
            </a:extLst>
          </p:cNvPr>
          <p:cNvSpPr>
            <a:spLocks noChangeArrowheads="1"/>
          </p:cNvSpPr>
          <p:nvPr/>
        </p:nvSpPr>
        <p:spPr bwMode="auto">
          <a:xfrm>
            <a:off x="4724400" y="5334000"/>
            <a:ext cx="990600" cy="381000"/>
          </a:xfrm>
          <a:prstGeom prst="leftArrow">
            <a:avLst>
              <a:gd name="adj1" fmla="val 50000"/>
              <a:gd name="adj2" fmla="val 65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T"/>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0723"/>
                                        </p:tgtEl>
                                        <p:attrNameLst>
                                          <p:attrName>style.visibility</p:attrName>
                                        </p:attrNameLst>
                                      </p:cBhvr>
                                      <p:to>
                                        <p:strVal val="visible"/>
                                      </p:to>
                                    </p:set>
                                    <p:anim calcmode="lin" valueType="num">
                                      <p:cBhvr additive="base">
                                        <p:cTn id="7" dur="500" fill="hold"/>
                                        <p:tgtEl>
                                          <p:spTgt spid="30723"/>
                                        </p:tgtEl>
                                        <p:attrNameLst>
                                          <p:attrName>ppt_x</p:attrName>
                                        </p:attrNameLst>
                                      </p:cBhvr>
                                      <p:tavLst>
                                        <p:tav tm="0">
                                          <p:val>
                                            <p:strVal val="0-#ppt_w/2"/>
                                          </p:val>
                                        </p:tav>
                                        <p:tav tm="100000">
                                          <p:val>
                                            <p:strVal val="#ppt_x"/>
                                          </p:val>
                                        </p:tav>
                                      </p:tavLst>
                                    </p:anim>
                                    <p:anim calcmode="lin" valueType="num">
                                      <p:cBhvr additive="base">
                                        <p:cTn id="8" dur="500" fill="hold"/>
                                        <p:tgtEl>
                                          <p:spTgt spid="3072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30743"/>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1" fill="hold" nodeType="clickEffect">
                                  <p:stCondLst>
                                    <p:cond delay="0"/>
                                  </p:stCondLst>
                                  <p:childTnLst>
                                    <p:set>
                                      <p:cBhvr>
                                        <p:cTn id="15" dur="1" fill="hold">
                                          <p:stCondLst>
                                            <p:cond delay="0"/>
                                          </p:stCondLst>
                                        </p:cTn>
                                        <p:tgtEl>
                                          <p:spTgt spid="30744"/>
                                        </p:tgtEl>
                                        <p:attrNameLst>
                                          <p:attrName>style.visibility</p:attrName>
                                        </p:attrNameLst>
                                      </p:cBhvr>
                                      <p:to>
                                        <p:strVal val="visible"/>
                                      </p:to>
                                    </p:set>
                                    <p:anim calcmode="lin" valueType="num">
                                      <p:cBhvr additive="base">
                                        <p:cTn id="16" dur="500" fill="hold"/>
                                        <p:tgtEl>
                                          <p:spTgt spid="30744"/>
                                        </p:tgtEl>
                                        <p:attrNameLst>
                                          <p:attrName>ppt_x</p:attrName>
                                        </p:attrNameLst>
                                      </p:cBhvr>
                                      <p:tavLst>
                                        <p:tav tm="0">
                                          <p:val>
                                            <p:strVal val="#ppt_x"/>
                                          </p:val>
                                        </p:tav>
                                        <p:tav tm="100000">
                                          <p:val>
                                            <p:strVal val="#ppt_x"/>
                                          </p:val>
                                        </p:tav>
                                      </p:tavLst>
                                    </p:anim>
                                    <p:anim calcmode="lin" valueType="num">
                                      <p:cBhvr additive="base">
                                        <p:cTn id="17" dur="500" fill="hold"/>
                                        <p:tgtEl>
                                          <p:spTgt spid="30744"/>
                                        </p:tgtEl>
                                        <p:attrNameLst>
                                          <p:attrName>ppt_y</p:attrName>
                                        </p:attrNameLst>
                                      </p:cBhvr>
                                      <p:tavLst>
                                        <p:tav tm="0">
                                          <p:val>
                                            <p:strVal val="0-#ppt_h/2"/>
                                          </p:val>
                                        </p:tav>
                                        <p:tav tm="100000">
                                          <p:val>
                                            <p:strVal val="#ppt_y"/>
                                          </p:val>
                                        </p:tav>
                                      </p:tavLst>
                                    </p:anim>
                                  </p:childTnLst>
                                </p:cTn>
                              </p:par>
                            </p:childTnLst>
                          </p:cTn>
                        </p:par>
                        <p:par>
                          <p:cTn id="18" fill="hold" nodeType="afterGroup">
                            <p:stCondLst>
                              <p:cond delay="500"/>
                            </p:stCondLst>
                            <p:childTnLst>
                              <p:par>
                                <p:cTn id="19" presetID="1" presetClass="entr" presetSubtype="0" fill="hold" grpId="0" nodeType="afterEffect">
                                  <p:stCondLst>
                                    <p:cond delay="0"/>
                                  </p:stCondLst>
                                  <p:childTnLst>
                                    <p:set>
                                      <p:cBhvr>
                                        <p:cTn id="20" dur="1" fill="hold">
                                          <p:stCondLst>
                                            <p:cond delay="499"/>
                                          </p:stCondLst>
                                        </p:cTn>
                                        <p:tgtEl>
                                          <p:spTgt spid="3076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30816"/>
                                        </p:tgtEl>
                                        <p:attrNameLst>
                                          <p:attrName>style.visibility</p:attrName>
                                        </p:attrNameLst>
                                      </p:cBhvr>
                                      <p:to>
                                        <p:strVal val="visible"/>
                                      </p:to>
                                    </p:set>
                                    <p:anim calcmode="lin" valueType="num">
                                      <p:cBhvr additive="base">
                                        <p:cTn id="25" dur="500" fill="hold"/>
                                        <p:tgtEl>
                                          <p:spTgt spid="30816"/>
                                        </p:tgtEl>
                                        <p:attrNameLst>
                                          <p:attrName>ppt_x</p:attrName>
                                        </p:attrNameLst>
                                      </p:cBhvr>
                                      <p:tavLst>
                                        <p:tav tm="0">
                                          <p:val>
                                            <p:strVal val="1+#ppt_w/2"/>
                                          </p:val>
                                        </p:tav>
                                        <p:tav tm="100000">
                                          <p:val>
                                            <p:strVal val="#ppt_x"/>
                                          </p:val>
                                        </p:tav>
                                      </p:tavLst>
                                    </p:anim>
                                    <p:anim calcmode="lin" valueType="num">
                                      <p:cBhvr additive="base">
                                        <p:cTn id="26" dur="500" fill="hold"/>
                                        <p:tgtEl>
                                          <p:spTgt spid="30816"/>
                                        </p:tgtEl>
                                        <p:attrNameLst>
                                          <p:attrName>ppt_y</p:attrName>
                                        </p:attrNameLst>
                                      </p:cBhvr>
                                      <p:tavLst>
                                        <p:tav tm="0">
                                          <p:val>
                                            <p:strVal val="#ppt_y"/>
                                          </p:val>
                                        </p:tav>
                                        <p:tav tm="100000">
                                          <p:val>
                                            <p:strVal val="#ppt_y"/>
                                          </p:val>
                                        </p:tav>
                                      </p:tavLst>
                                    </p:anim>
                                  </p:childTnLst>
                                </p:cTn>
                              </p:par>
                            </p:childTnLst>
                          </p:cTn>
                        </p:par>
                        <p:par>
                          <p:cTn id="27" fill="hold" nodeType="afterGroup">
                            <p:stCondLst>
                              <p:cond delay="500"/>
                            </p:stCondLst>
                            <p:childTnLst>
                              <p:par>
                                <p:cTn id="28" presetID="1" presetClass="entr" presetSubtype="0" fill="hold" grpId="0" nodeType="afterEffect">
                                  <p:stCondLst>
                                    <p:cond delay="0"/>
                                  </p:stCondLst>
                                  <p:childTnLst>
                                    <p:set>
                                      <p:cBhvr>
                                        <p:cTn id="29" dur="1" fill="hold">
                                          <p:stCondLst>
                                            <p:cond delay="499"/>
                                          </p:stCondLst>
                                        </p:cTn>
                                        <p:tgtEl>
                                          <p:spTgt spid="30797"/>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nodeType="clickEffect">
                                  <p:stCondLst>
                                    <p:cond delay="0"/>
                                  </p:stCondLst>
                                  <p:childTnLst>
                                    <p:set>
                                      <p:cBhvr>
                                        <p:cTn id="33" dur="1" fill="hold">
                                          <p:stCondLst>
                                            <p:cond delay="499"/>
                                          </p:stCondLst>
                                        </p:cTn>
                                        <p:tgtEl>
                                          <p:spTgt spid="30839"/>
                                        </p:tgtEl>
                                        <p:attrNameLst>
                                          <p:attrName>style.visibility</p:attrName>
                                        </p:attrNameLst>
                                      </p:cBhvr>
                                      <p:to>
                                        <p:strVal val="visible"/>
                                      </p:to>
                                    </p:set>
                                  </p:childTnLst>
                                </p:cTn>
                              </p:par>
                            </p:childTnLst>
                          </p:cTn>
                        </p:par>
                        <p:par>
                          <p:cTn id="34" fill="hold" nodeType="afterGroup">
                            <p:stCondLst>
                              <p:cond delay="500"/>
                            </p:stCondLst>
                            <p:childTnLst>
                              <p:par>
                                <p:cTn id="35" presetID="2" presetClass="entr" presetSubtype="4" fill="hold" nodeType="afterEffect">
                                  <p:stCondLst>
                                    <p:cond delay="0"/>
                                  </p:stCondLst>
                                  <p:childTnLst>
                                    <p:set>
                                      <p:cBhvr>
                                        <p:cTn id="36" dur="1" fill="hold">
                                          <p:stCondLst>
                                            <p:cond delay="0"/>
                                          </p:stCondLst>
                                        </p:cTn>
                                        <p:tgtEl>
                                          <p:spTgt spid="30836"/>
                                        </p:tgtEl>
                                        <p:attrNameLst>
                                          <p:attrName>style.visibility</p:attrName>
                                        </p:attrNameLst>
                                      </p:cBhvr>
                                      <p:to>
                                        <p:strVal val="visible"/>
                                      </p:to>
                                    </p:set>
                                    <p:anim calcmode="lin" valueType="num">
                                      <p:cBhvr additive="base">
                                        <p:cTn id="37" dur="500" fill="hold"/>
                                        <p:tgtEl>
                                          <p:spTgt spid="30836"/>
                                        </p:tgtEl>
                                        <p:attrNameLst>
                                          <p:attrName>ppt_x</p:attrName>
                                        </p:attrNameLst>
                                      </p:cBhvr>
                                      <p:tavLst>
                                        <p:tav tm="0">
                                          <p:val>
                                            <p:strVal val="#ppt_x"/>
                                          </p:val>
                                        </p:tav>
                                        <p:tav tm="100000">
                                          <p:val>
                                            <p:strVal val="#ppt_x"/>
                                          </p:val>
                                        </p:tav>
                                      </p:tavLst>
                                    </p:anim>
                                    <p:anim calcmode="lin" valueType="num">
                                      <p:cBhvr additive="base">
                                        <p:cTn id="38" dur="500" fill="hold"/>
                                        <p:tgtEl>
                                          <p:spTgt spid="30836"/>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499"/>
                                          </p:stCondLst>
                                        </p:cTn>
                                        <p:tgtEl>
                                          <p:spTgt spid="30841"/>
                                        </p:tgtEl>
                                        <p:attrNameLst>
                                          <p:attrName>style.visibility</p:attrName>
                                        </p:attrNameLst>
                                      </p:cBhvr>
                                      <p:to>
                                        <p:strVal val="visible"/>
                                      </p:to>
                                    </p:set>
                                  </p:childTnLst>
                                </p:cTn>
                              </p:par>
                            </p:childTnLst>
                          </p:cTn>
                        </p:par>
                        <p:par>
                          <p:cTn id="43" fill="hold" nodeType="afterGroup">
                            <p:stCondLst>
                              <p:cond delay="500"/>
                            </p:stCondLst>
                            <p:childTnLst>
                              <p:par>
                                <p:cTn id="44" presetID="2" presetClass="entr" presetSubtype="8" fill="hold" nodeType="afterEffect">
                                  <p:stCondLst>
                                    <p:cond delay="0"/>
                                  </p:stCondLst>
                                  <p:childTnLst>
                                    <p:set>
                                      <p:cBhvr>
                                        <p:cTn id="45" dur="1" fill="hold">
                                          <p:stCondLst>
                                            <p:cond delay="0"/>
                                          </p:stCondLst>
                                        </p:cTn>
                                        <p:tgtEl>
                                          <p:spTgt spid="30818"/>
                                        </p:tgtEl>
                                        <p:attrNameLst>
                                          <p:attrName>style.visibility</p:attrName>
                                        </p:attrNameLst>
                                      </p:cBhvr>
                                      <p:to>
                                        <p:strVal val="visible"/>
                                      </p:to>
                                    </p:set>
                                    <p:anim calcmode="lin" valueType="num">
                                      <p:cBhvr additive="base">
                                        <p:cTn id="46" dur="500" fill="hold"/>
                                        <p:tgtEl>
                                          <p:spTgt spid="30818"/>
                                        </p:tgtEl>
                                        <p:attrNameLst>
                                          <p:attrName>ppt_x</p:attrName>
                                        </p:attrNameLst>
                                      </p:cBhvr>
                                      <p:tavLst>
                                        <p:tav tm="0">
                                          <p:val>
                                            <p:strVal val="0-#ppt_w/2"/>
                                          </p:val>
                                        </p:tav>
                                        <p:tav tm="100000">
                                          <p:val>
                                            <p:strVal val="#ppt_x"/>
                                          </p:val>
                                        </p:tav>
                                      </p:tavLst>
                                    </p:anim>
                                    <p:anim calcmode="lin" valueType="num">
                                      <p:cBhvr additive="base">
                                        <p:cTn id="47" dur="500" fill="hold"/>
                                        <p:tgtEl>
                                          <p:spTgt spid="30818"/>
                                        </p:tgtEl>
                                        <p:attrNameLst>
                                          <p:attrName>ppt_y</p:attrName>
                                        </p:attrNameLst>
                                      </p:cBhvr>
                                      <p:tavLst>
                                        <p:tav tm="0">
                                          <p:val>
                                            <p:strVal val="#ppt_y"/>
                                          </p:val>
                                        </p:tav>
                                        <p:tav tm="100000">
                                          <p:val>
                                            <p:strVal val="#ppt_y"/>
                                          </p:val>
                                        </p:tav>
                                      </p:tavLst>
                                    </p:anim>
                                  </p:childTnLst>
                                </p:cTn>
                              </p:par>
                            </p:childTnLst>
                          </p:cTn>
                        </p:par>
                        <p:par>
                          <p:cTn id="48" fill="hold" nodeType="afterGroup">
                            <p:stCondLst>
                              <p:cond delay="1000"/>
                            </p:stCondLst>
                            <p:childTnLst>
                              <p:par>
                                <p:cTn id="49" presetID="1" presetClass="entr" presetSubtype="0" fill="hold" grpId="0" nodeType="afterEffect">
                                  <p:stCondLst>
                                    <p:cond delay="0"/>
                                  </p:stCondLst>
                                  <p:childTnLst>
                                    <p:set>
                                      <p:cBhvr>
                                        <p:cTn id="50" dur="1" fill="hold">
                                          <p:stCondLst>
                                            <p:cond delay="499"/>
                                          </p:stCondLst>
                                        </p:cTn>
                                        <p:tgtEl>
                                          <p:spTgt spid="308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3" grpId="0" autoUpdateAnimBg="0"/>
      <p:bldP spid="30764" grpId="0" autoUpdateAnimBg="0"/>
      <p:bldP spid="30797" grpId="0" autoUpdateAnimBg="0"/>
      <p:bldP spid="30815"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963CDE06-1906-1D62-2DD7-7BEFD770D760}"/>
              </a:ext>
            </a:extLst>
          </p:cNvPr>
          <p:cNvSpPr>
            <a:spLocks noGrp="1"/>
          </p:cNvSpPr>
          <p:nvPr>
            <p:ph type="sldNum" sz="quarter" idx="12"/>
          </p:nvPr>
        </p:nvSpPr>
        <p:spPr/>
        <p:txBody>
          <a:bodyPr/>
          <a:lstStyle/>
          <a:p>
            <a:fld id="{4F409525-7747-1C44-AF1C-BF878096CBCC}" type="slidenum">
              <a:rPr lang="en-US" altLang="en-IT"/>
              <a:pPr/>
              <a:t>26</a:t>
            </a:fld>
            <a:endParaRPr lang="en-US" altLang="en-IT"/>
          </a:p>
        </p:txBody>
      </p:sp>
      <p:sp>
        <p:nvSpPr>
          <p:cNvPr id="11270" name="Rectangle 6">
            <a:extLst>
              <a:ext uri="{FF2B5EF4-FFF2-40B4-BE49-F238E27FC236}">
                <a16:creationId xmlns:a16="http://schemas.microsoft.com/office/drawing/2014/main" id="{3D7F7928-4B9C-8AD4-AB3E-EA08C77556EC}"/>
              </a:ext>
            </a:extLst>
          </p:cNvPr>
          <p:cNvSpPr>
            <a:spLocks noGrp="1" noChangeArrowheads="1"/>
          </p:cNvSpPr>
          <p:nvPr>
            <p:ph type="title"/>
          </p:nvPr>
        </p:nvSpPr>
        <p:spPr/>
        <p:txBody>
          <a:bodyPr/>
          <a:lstStyle/>
          <a:p>
            <a:pPr algn="ctr"/>
            <a:r>
              <a:rPr lang="en-US" altLang="en-IT"/>
              <a:t>AprioriTid Algorithm</a:t>
            </a:r>
          </a:p>
        </p:txBody>
      </p:sp>
      <p:sp>
        <p:nvSpPr>
          <p:cNvPr id="11271" name="Rectangle 7" descr="Rectangle: Click to edit Master text styles&#13;&#10;Second level&#13;&#10;Third level&#13;&#10;Fourth level&#13;&#10;Fifth level">
            <a:extLst>
              <a:ext uri="{FF2B5EF4-FFF2-40B4-BE49-F238E27FC236}">
                <a16:creationId xmlns:a16="http://schemas.microsoft.com/office/drawing/2014/main" id="{B8AE15FA-CD10-D5FD-ECC1-4CEDE9022F18}"/>
              </a:ext>
            </a:extLst>
          </p:cNvPr>
          <p:cNvSpPr>
            <a:spLocks noGrp="1" noChangeArrowheads="1"/>
          </p:cNvSpPr>
          <p:nvPr>
            <p:ph type="body" idx="1"/>
          </p:nvPr>
        </p:nvSpPr>
        <p:spPr>
          <a:xfrm>
            <a:off x="2133600" y="1752600"/>
            <a:ext cx="8229600" cy="4267200"/>
          </a:xfrm>
        </p:spPr>
        <p:txBody>
          <a:bodyPr/>
          <a:lstStyle/>
          <a:p>
            <a:pPr>
              <a:lnSpc>
                <a:spcPct val="90000"/>
              </a:lnSpc>
            </a:pPr>
            <a:r>
              <a:rPr lang="en-US" altLang="en-IT" sz="2400"/>
              <a:t>The database is not used at all for counting the support of </a:t>
            </a:r>
            <a:r>
              <a:rPr lang="en-US" altLang="en-IT" sz="2400" i="1"/>
              <a:t>candidate</a:t>
            </a:r>
            <a:r>
              <a:rPr lang="en-US" altLang="en-IT" sz="2400"/>
              <a:t> itemsets after the first pass.</a:t>
            </a:r>
          </a:p>
          <a:p>
            <a:pPr>
              <a:lnSpc>
                <a:spcPct val="90000"/>
              </a:lnSpc>
              <a:buFont typeface="Wingdings" pitchFamily="2" charset="2"/>
              <a:buAutoNum type="arabicPeriod"/>
            </a:pPr>
            <a:r>
              <a:rPr lang="en-US" altLang="en-IT" sz="2400"/>
              <a:t>The </a:t>
            </a:r>
            <a:r>
              <a:rPr lang="en-US" altLang="en-IT" sz="2400" i="1"/>
              <a:t>candidate</a:t>
            </a:r>
            <a:r>
              <a:rPr lang="en-US" altLang="en-IT" sz="2400"/>
              <a:t> itemsets are generated the same way as in Apriori algorithm.</a:t>
            </a:r>
            <a:endParaRPr lang="en-US" altLang="en-IT" sz="2400" i="1"/>
          </a:p>
          <a:p>
            <a:pPr>
              <a:lnSpc>
                <a:spcPct val="90000"/>
              </a:lnSpc>
              <a:buFont typeface="Wingdings" pitchFamily="2" charset="2"/>
              <a:buAutoNum type="arabicPeriod"/>
            </a:pPr>
            <a:r>
              <a:rPr lang="en-US" altLang="en-IT" sz="2400"/>
              <a:t>Another set C’ is generated of which each member has the TID of each transaction and the large itemsets present in this transaction. This set is used to count the support of each </a:t>
            </a:r>
            <a:r>
              <a:rPr lang="en-US" altLang="en-IT" sz="2400" i="1"/>
              <a:t>candidate</a:t>
            </a:r>
            <a:r>
              <a:rPr lang="en-US" altLang="en-IT" sz="2400"/>
              <a:t> itemset.</a:t>
            </a:r>
          </a:p>
          <a:p>
            <a:pPr>
              <a:lnSpc>
                <a:spcPct val="90000"/>
              </a:lnSpc>
            </a:pPr>
            <a:r>
              <a:rPr lang="en-US" altLang="en-IT" sz="2400"/>
              <a:t>The advantage is that the number of entries in C’ may be smaller than the number of transactions in the database, especially in the later passes.</a:t>
            </a:r>
          </a:p>
        </p:txBody>
      </p:sp>
    </p:spTree>
  </p:cSld>
  <p:clrMapOvr>
    <a:masterClrMapping/>
  </p:clrMapOvr>
  <p:transition>
    <p:cu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4">
            <a:extLst>
              <a:ext uri="{FF2B5EF4-FFF2-40B4-BE49-F238E27FC236}">
                <a16:creationId xmlns:a16="http://schemas.microsoft.com/office/drawing/2014/main" id="{481B806F-730C-4830-A968-D3FC6F350202}"/>
              </a:ext>
            </a:extLst>
          </p:cNvPr>
          <p:cNvSpPr>
            <a:spLocks noGrp="1"/>
          </p:cNvSpPr>
          <p:nvPr>
            <p:ph type="sldNum" sz="quarter" idx="12"/>
          </p:nvPr>
        </p:nvSpPr>
        <p:spPr/>
        <p:txBody>
          <a:bodyPr/>
          <a:lstStyle/>
          <a:p>
            <a:fld id="{D43FF6F1-EAEF-E449-9575-36B8BCAE5F70}" type="slidenum">
              <a:rPr lang="en-US" altLang="en-IT"/>
              <a:pPr/>
              <a:t>27</a:t>
            </a:fld>
            <a:endParaRPr lang="en-US" altLang="en-IT"/>
          </a:p>
        </p:txBody>
      </p:sp>
      <p:sp>
        <p:nvSpPr>
          <p:cNvPr id="32770" name="Rectangle 2">
            <a:extLst>
              <a:ext uri="{FF2B5EF4-FFF2-40B4-BE49-F238E27FC236}">
                <a16:creationId xmlns:a16="http://schemas.microsoft.com/office/drawing/2014/main" id="{6E224023-1A57-CE6D-CF29-AB8599403730}"/>
              </a:ext>
            </a:extLst>
          </p:cNvPr>
          <p:cNvSpPr>
            <a:spLocks noGrp="1" noChangeArrowheads="1"/>
          </p:cNvSpPr>
          <p:nvPr>
            <p:ph type="title"/>
          </p:nvPr>
        </p:nvSpPr>
        <p:spPr>
          <a:xfrm>
            <a:off x="2133600" y="228600"/>
            <a:ext cx="7772400" cy="762000"/>
          </a:xfrm>
        </p:spPr>
        <p:txBody>
          <a:bodyPr/>
          <a:lstStyle/>
          <a:p>
            <a:pPr algn="ctr"/>
            <a:r>
              <a:rPr lang="en-US" altLang="en-IT"/>
              <a:t>Example</a:t>
            </a:r>
          </a:p>
        </p:txBody>
      </p:sp>
      <p:graphicFrame>
        <p:nvGraphicFramePr>
          <p:cNvPr id="32771" name="Group 3">
            <a:extLst>
              <a:ext uri="{FF2B5EF4-FFF2-40B4-BE49-F238E27FC236}">
                <a16:creationId xmlns:a16="http://schemas.microsoft.com/office/drawing/2014/main" id="{8CD96557-D928-6E65-726C-13546D2101C2}"/>
              </a:ext>
            </a:extLst>
          </p:cNvPr>
          <p:cNvGraphicFramePr>
            <a:graphicFrameLocks noGrp="1"/>
          </p:cNvGraphicFramePr>
          <p:nvPr/>
        </p:nvGraphicFramePr>
        <p:xfrm>
          <a:off x="2438400" y="2025650"/>
          <a:ext cx="1847850" cy="2016760"/>
        </p:xfrm>
        <a:graphic>
          <a:graphicData uri="http://schemas.openxmlformats.org/drawingml/2006/table">
            <a:tbl>
              <a:tblPr/>
              <a:tblGrid>
                <a:gridCol w="766763">
                  <a:extLst>
                    <a:ext uri="{9D8B030D-6E8A-4147-A177-3AD203B41FA5}">
                      <a16:colId xmlns:a16="http://schemas.microsoft.com/office/drawing/2014/main" val="278176373"/>
                    </a:ext>
                  </a:extLst>
                </a:gridCol>
                <a:gridCol w="1081087">
                  <a:extLst>
                    <a:ext uri="{9D8B030D-6E8A-4147-A177-3AD203B41FA5}">
                      <a16:colId xmlns:a16="http://schemas.microsoft.com/office/drawing/2014/main" val="1271431872"/>
                    </a:ext>
                  </a:extLst>
                </a:gridCol>
              </a:tblGrid>
              <a:tr h="431800">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1" i="0" u="none" strike="noStrike" cap="none" normalizeH="0" baseline="0">
                          <a:ln>
                            <a:noFill/>
                          </a:ln>
                          <a:solidFill>
                            <a:schemeClr val="tx1"/>
                          </a:solidFill>
                          <a:effectLst/>
                          <a:latin typeface="Tahoma" panose="020B0604030504040204" pitchFamily="34" charset="0"/>
                        </a:rPr>
                        <a:t>TID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1" i="0" u="none" strike="noStrike" cap="none" normalizeH="0" baseline="0">
                          <a:ln>
                            <a:noFill/>
                          </a:ln>
                          <a:solidFill>
                            <a:schemeClr val="tx1"/>
                          </a:solidFill>
                          <a:effectLst/>
                          <a:latin typeface="Tahoma" panose="020B0604030504040204" pitchFamily="34" charset="0"/>
                        </a:rPr>
                        <a:t>Items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17250089"/>
                  </a:ext>
                </a:extLst>
              </a:tr>
              <a:tr h="395288">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100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1 3 4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666216614"/>
                  </a:ext>
                </a:extLst>
              </a:tr>
              <a:tr h="395288">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200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2 3 5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36675956"/>
                  </a:ext>
                </a:extLst>
              </a:tr>
              <a:tr h="395288">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300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1 2 3 5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2947623"/>
                  </a:ext>
                </a:extLst>
              </a:tr>
              <a:tr h="304800">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400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2 5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61229886"/>
                  </a:ext>
                </a:extLst>
              </a:tr>
            </a:tbl>
          </a:graphicData>
        </a:graphic>
      </p:graphicFrame>
      <p:sp>
        <p:nvSpPr>
          <p:cNvPr id="32791" name="Text Box 23">
            <a:extLst>
              <a:ext uri="{FF2B5EF4-FFF2-40B4-BE49-F238E27FC236}">
                <a16:creationId xmlns:a16="http://schemas.microsoft.com/office/drawing/2014/main" id="{E010C3AD-8FC8-1946-399C-74DAB2A9347C}"/>
              </a:ext>
            </a:extLst>
          </p:cNvPr>
          <p:cNvSpPr txBox="1">
            <a:spLocks noChangeArrowheads="1"/>
          </p:cNvSpPr>
          <p:nvPr/>
        </p:nvSpPr>
        <p:spPr bwMode="auto">
          <a:xfrm>
            <a:off x="2438400" y="1524000"/>
            <a:ext cx="18288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IT"/>
              <a:t>Database</a:t>
            </a:r>
          </a:p>
        </p:txBody>
      </p:sp>
      <p:graphicFrame>
        <p:nvGraphicFramePr>
          <p:cNvPr id="32792" name="Group 24">
            <a:extLst>
              <a:ext uri="{FF2B5EF4-FFF2-40B4-BE49-F238E27FC236}">
                <a16:creationId xmlns:a16="http://schemas.microsoft.com/office/drawing/2014/main" id="{59BD3B15-81C1-93CE-9CE6-A5FAE5FD2275}"/>
              </a:ext>
            </a:extLst>
          </p:cNvPr>
          <p:cNvGraphicFramePr>
            <a:graphicFrameLocks noGrp="1"/>
          </p:cNvGraphicFramePr>
          <p:nvPr/>
        </p:nvGraphicFramePr>
        <p:xfrm>
          <a:off x="4800600" y="2025650"/>
          <a:ext cx="2389188" cy="2016760"/>
        </p:xfrm>
        <a:graphic>
          <a:graphicData uri="http://schemas.openxmlformats.org/drawingml/2006/table">
            <a:tbl>
              <a:tblPr/>
              <a:tblGrid>
                <a:gridCol w="1190625">
                  <a:extLst>
                    <a:ext uri="{9D8B030D-6E8A-4147-A177-3AD203B41FA5}">
                      <a16:colId xmlns:a16="http://schemas.microsoft.com/office/drawing/2014/main" val="2936571735"/>
                    </a:ext>
                  </a:extLst>
                </a:gridCol>
                <a:gridCol w="1198563">
                  <a:extLst>
                    <a:ext uri="{9D8B030D-6E8A-4147-A177-3AD203B41FA5}">
                      <a16:colId xmlns:a16="http://schemas.microsoft.com/office/drawing/2014/main" val="1886799981"/>
                    </a:ext>
                  </a:extLst>
                </a:gridCol>
              </a:tblGrid>
              <a:tr h="431800">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1" i="0" u="none" strike="noStrike" cap="none" normalizeH="0" baseline="0">
                          <a:ln>
                            <a:noFill/>
                          </a:ln>
                          <a:solidFill>
                            <a:schemeClr val="tx1"/>
                          </a:solidFill>
                          <a:effectLst/>
                          <a:latin typeface="Tahoma" panose="020B0604030504040204" pitchFamily="34" charset="0"/>
                        </a:rPr>
                        <a:t>Itemset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1" i="0" u="none" strike="noStrike" cap="none" normalizeH="0" baseline="0">
                          <a:ln>
                            <a:noFill/>
                          </a:ln>
                          <a:solidFill>
                            <a:schemeClr val="tx1"/>
                          </a:solidFill>
                          <a:effectLst/>
                          <a:latin typeface="Tahoma" panose="020B0604030504040204" pitchFamily="34" charset="0"/>
                        </a:rPr>
                        <a:t>Support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40078088"/>
                  </a:ext>
                </a:extLst>
              </a:tr>
              <a:tr h="395288">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{1}</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716066540"/>
                  </a:ext>
                </a:extLst>
              </a:tr>
              <a:tr h="395288">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838726176"/>
                  </a:ext>
                </a:extLst>
              </a:tr>
              <a:tr h="395288">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979078996"/>
                  </a:ext>
                </a:extLst>
              </a:tr>
              <a:tr h="304800">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657792275"/>
                  </a:ext>
                </a:extLst>
              </a:tr>
            </a:tbl>
          </a:graphicData>
        </a:graphic>
      </p:graphicFrame>
      <p:sp>
        <p:nvSpPr>
          <p:cNvPr id="32812" name="Text Box 44">
            <a:extLst>
              <a:ext uri="{FF2B5EF4-FFF2-40B4-BE49-F238E27FC236}">
                <a16:creationId xmlns:a16="http://schemas.microsoft.com/office/drawing/2014/main" id="{75473D9C-7B1D-72F7-8188-553902346369}"/>
              </a:ext>
            </a:extLst>
          </p:cNvPr>
          <p:cNvSpPr txBox="1">
            <a:spLocks noChangeArrowheads="1"/>
          </p:cNvSpPr>
          <p:nvPr/>
        </p:nvSpPr>
        <p:spPr bwMode="auto">
          <a:xfrm>
            <a:off x="4819650" y="1524000"/>
            <a:ext cx="2362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IT"/>
              <a:t>L</a:t>
            </a:r>
            <a:r>
              <a:rPr lang="en-US" altLang="en-IT" baseline="-25000"/>
              <a:t>1</a:t>
            </a:r>
            <a:endParaRPr lang="en-US" altLang="en-IT"/>
          </a:p>
        </p:txBody>
      </p:sp>
      <p:graphicFrame>
        <p:nvGraphicFramePr>
          <p:cNvPr id="32813" name="Group 45">
            <a:extLst>
              <a:ext uri="{FF2B5EF4-FFF2-40B4-BE49-F238E27FC236}">
                <a16:creationId xmlns:a16="http://schemas.microsoft.com/office/drawing/2014/main" id="{FAE1B2C5-C517-4A36-F6EE-0F161287F195}"/>
              </a:ext>
            </a:extLst>
          </p:cNvPr>
          <p:cNvGraphicFramePr>
            <a:graphicFrameLocks noGrp="1"/>
          </p:cNvGraphicFramePr>
          <p:nvPr/>
        </p:nvGraphicFramePr>
        <p:xfrm>
          <a:off x="7772400" y="1235076"/>
          <a:ext cx="2389188" cy="2809240"/>
        </p:xfrm>
        <a:graphic>
          <a:graphicData uri="http://schemas.openxmlformats.org/drawingml/2006/table">
            <a:tbl>
              <a:tblPr/>
              <a:tblGrid>
                <a:gridCol w="1190625">
                  <a:extLst>
                    <a:ext uri="{9D8B030D-6E8A-4147-A177-3AD203B41FA5}">
                      <a16:colId xmlns:a16="http://schemas.microsoft.com/office/drawing/2014/main" val="3950826584"/>
                    </a:ext>
                  </a:extLst>
                </a:gridCol>
                <a:gridCol w="1198563">
                  <a:extLst>
                    <a:ext uri="{9D8B030D-6E8A-4147-A177-3AD203B41FA5}">
                      <a16:colId xmlns:a16="http://schemas.microsoft.com/office/drawing/2014/main" val="2571889066"/>
                    </a:ext>
                  </a:extLst>
                </a:gridCol>
              </a:tblGrid>
              <a:tr h="431800">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1" i="0" u="none" strike="noStrike" cap="none" normalizeH="0" baseline="0">
                          <a:ln>
                            <a:noFill/>
                          </a:ln>
                          <a:solidFill>
                            <a:schemeClr val="tx1"/>
                          </a:solidFill>
                          <a:effectLst/>
                          <a:latin typeface="Tahoma" panose="020B0604030504040204" pitchFamily="34" charset="0"/>
                        </a:rPr>
                        <a:t>Itemset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1" i="0" u="none" strike="noStrike" cap="none" normalizeH="0" baseline="0">
                          <a:ln>
                            <a:noFill/>
                          </a:ln>
                          <a:solidFill>
                            <a:schemeClr val="tx1"/>
                          </a:solidFill>
                          <a:effectLst/>
                          <a:latin typeface="Tahoma" panose="020B0604030504040204" pitchFamily="34" charset="0"/>
                        </a:rPr>
                        <a:t>Support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594258804"/>
                  </a:ext>
                </a:extLst>
              </a:tr>
              <a:tr h="395288">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{1 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069384360"/>
                  </a:ext>
                </a:extLst>
              </a:tr>
              <a:tr h="395288">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{1 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29966259"/>
                  </a:ext>
                </a:extLst>
              </a:tr>
              <a:tr h="395288">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{1 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15385090"/>
                  </a:ext>
                </a:extLst>
              </a:tr>
              <a:tr h="395288">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{2 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1760922"/>
                  </a:ext>
                </a:extLst>
              </a:tr>
              <a:tr h="395288">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{2 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9205608"/>
                  </a:ext>
                </a:extLst>
              </a:tr>
              <a:tr h="395288">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{3 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291813344"/>
                  </a:ext>
                </a:extLst>
              </a:tr>
            </a:tbl>
          </a:graphicData>
        </a:graphic>
      </p:graphicFrame>
      <p:sp>
        <p:nvSpPr>
          <p:cNvPr id="32839" name="Text Box 71">
            <a:extLst>
              <a:ext uri="{FF2B5EF4-FFF2-40B4-BE49-F238E27FC236}">
                <a16:creationId xmlns:a16="http://schemas.microsoft.com/office/drawing/2014/main" id="{D924D624-2DA8-F1B7-74A7-8D8E5A5A5C52}"/>
              </a:ext>
            </a:extLst>
          </p:cNvPr>
          <p:cNvSpPr txBox="1">
            <a:spLocks noChangeArrowheads="1"/>
          </p:cNvSpPr>
          <p:nvPr/>
        </p:nvSpPr>
        <p:spPr bwMode="auto">
          <a:xfrm>
            <a:off x="7791450" y="733425"/>
            <a:ext cx="2362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IT"/>
              <a:t>C</a:t>
            </a:r>
            <a:r>
              <a:rPr lang="en-US" altLang="en-IT" baseline="-25000"/>
              <a:t>2</a:t>
            </a:r>
            <a:endParaRPr lang="en-US" altLang="en-IT"/>
          </a:p>
        </p:txBody>
      </p:sp>
      <p:graphicFrame>
        <p:nvGraphicFramePr>
          <p:cNvPr id="32840" name="Group 72">
            <a:extLst>
              <a:ext uri="{FF2B5EF4-FFF2-40B4-BE49-F238E27FC236}">
                <a16:creationId xmlns:a16="http://schemas.microsoft.com/office/drawing/2014/main" id="{7D003DEC-0574-772C-DF1F-339CB4F7B336}"/>
              </a:ext>
            </a:extLst>
          </p:cNvPr>
          <p:cNvGraphicFramePr>
            <a:graphicFrameLocks noGrp="1"/>
          </p:cNvGraphicFramePr>
          <p:nvPr/>
        </p:nvGraphicFramePr>
        <p:xfrm>
          <a:off x="1676400" y="5878514"/>
          <a:ext cx="2389188" cy="828040"/>
        </p:xfrm>
        <a:graphic>
          <a:graphicData uri="http://schemas.openxmlformats.org/drawingml/2006/table">
            <a:tbl>
              <a:tblPr/>
              <a:tblGrid>
                <a:gridCol w="1190625">
                  <a:extLst>
                    <a:ext uri="{9D8B030D-6E8A-4147-A177-3AD203B41FA5}">
                      <a16:colId xmlns:a16="http://schemas.microsoft.com/office/drawing/2014/main" val="1307945224"/>
                    </a:ext>
                  </a:extLst>
                </a:gridCol>
                <a:gridCol w="1198563">
                  <a:extLst>
                    <a:ext uri="{9D8B030D-6E8A-4147-A177-3AD203B41FA5}">
                      <a16:colId xmlns:a16="http://schemas.microsoft.com/office/drawing/2014/main" val="1370770714"/>
                    </a:ext>
                  </a:extLst>
                </a:gridCol>
              </a:tblGrid>
              <a:tr h="431800">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1" i="0" u="none" strike="noStrike" cap="none" normalizeH="0" baseline="0">
                          <a:ln>
                            <a:noFill/>
                          </a:ln>
                          <a:solidFill>
                            <a:schemeClr val="tx1"/>
                          </a:solidFill>
                          <a:effectLst/>
                          <a:latin typeface="Tahoma" panose="020B0604030504040204" pitchFamily="34" charset="0"/>
                        </a:rPr>
                        <a:t>Itemset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1" i="0" u="none" strike="noStrike" cap="none" normalizeH="0" baseline="0">
                          <a:ln>
                            <a:noFill/>
                          </a:ln>
                          <a:solidFill>
                            <a:schemeClr val="tx1"/>
                          </a:solidFill>
                          <a:effectLst/>
                          <a:latin typeface="Tahoma" panose="020B0604030504040204" pitchFamily="34" charset="0"/>
                        </a:rPr>
                        <a:t>Support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271866791"/>
                  </a:ext>
                </a:extLst>
              </a:tr>
              <a:tr h="395288">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{2 3 5}*</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371381885"/>
                  </a:ext>
                </a:extLst>
              </a:tr>
            </a:tbl>
          </a:graphicData>
        </a:graphic>
      </p:graphicFrame>
      <p:sp>
        <p:nvSpPr>
          <p:cNvPr id="32851" name="Text Box 83">
            <a:extLst>
              <a:ext uri="{FF2B5EF4-FFF2-40B4-BE49-F238E27FC236}">
                <a16:creationId xmlns:a16="http://schemas.microsoft.com/office/drawing/2014/main" id="{B92A3A4E-3EE7-0911-F028-F0351AF3EC65}"/>
              </a:ext>
            </a:extLst>
          </p:cNvPr>
          <p:cNvSpPr txBox="1">
            <a:spLocks noChangeArrowheads="1"/>
          </p:cNvSpPr>
          <p:nvPr/>
        </p:nvSpPr>
        <p:spPr bwMode="auto">
          <a:xfrm>
            <a:off x="1695450" y="5376863"/>
            <a:ext cx="2362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IT"/>
              <a:t>C</a:t>
            </a:r>
            <a:r>
              <a:rPr lang="en-US" altLang="en-IT" baseline="-25000"/>
              <a:t>3</a:t>
            </a:r>
            <a:endParaRPr lang="en-US" altLang="en-IT"/>
          </a:p>
        </p:txBody>
      </p:sp>
      <p:graphicFrame>
        <p:nvGraphicFramePr>
          <p:cNvPr id="32884" name="Group 116">
            <a:extLst>
              <a:ext uri="{FF2B5EF4-FFF2-40B4-BE49-F238E27FC236}">
                <a16:creationId xmlns:a16="http://schemas.microsoft.com/office/drawing/2014/main" id="{3A35C1E2-C4F1-319B-4110-5865F9D8A9D7}"/>
              </a:ext>
            </a:extLst>
          </p:cNvPr>
          <p:cNvGraphicFramePr>
            <a:graphicFrameLocks noGrp="1"/>
          </p:cNvGraphicFramePr>
          <p:nvPr/>
        </p:nvGraphicFramePr>
        <p:xfrm>
          <a:off x="5978526" y="4706938"/>
          <a:ext cx="3698875" cy="1925320"/>
        </p:xfrm>
        <a:graphic>
          <a:graphicData uri="http://schemas.openxmlformats.org/drawingml/2006/table">
            <a:tbl>
              <a:tblPr/>
              <a:tblGrid>
                <a:gridCol w="1320800">
                  <a:extLst>
                    <a:ext uri="{9D8B030D-6E8A-4147-A177-3AD203B41FA5}">
                      <a16:colId xmlns:a16="http://schemas.microsoft.com/office/drawing/2014/main" val="4051424707"/>
                    </a:ext>
                  </a:extLst>
                </a:gridCol>
                <a:gridCol w="2378075">
                  <a:extLst>
                    <a:ext uri="{9D8B030D-6E8A-4147-A177-3AD203B41FA5}">
                      <a16:colId xmlns:a16="http://schemas.microsoft.com/office/drawing/2014/main" val="572419205"/>
                    </a:ext>
                  </a:extLst>
                </a:gridCol>
              </a:tblGrid>
              <a:tr h="431800">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100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{1 3}</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48069358"/>
                  </a:ext>
                </a:extLst>
              </a:tr>
              <a:tr h="395288">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200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{2 3}, {2 5}, {3 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05267412"/>
                  </a:ext>
                </a:extLst>
              </a:tr>
              <a:tr h="395288">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300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{1 2}, {1 3}, {1 5}, {2 3}, {2 5}, {3 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20681526"/>
                  </a:ext>
                </a:extLst>
              </a:tr>
              <a:tr h="395288">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400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{2 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04801496"/>
                  </a:ext>
                </a:extLst>
              </a:tr>
            </a:tbl>
          </a:graphicData>
        </a:graphic>
      </p:graphicFrame>
      <p:sp>
        <p:nvSpPr>
          <p:cNvPr id="32885" name="Text Box 117">
            <a:extLst>
              <a:ext uri="{FF2B5EF4-FFF2-40B4-BE49-F238E27FC236}">
                <a16:creationId xmlns:a16="http://schemas.microsoft.com/office/drawing/2014/main" id="{350D2DEF-E324-74AB-3D12-F5BDB1B70130}"/>
              </a:ext>
            </a:extLst>
          </p:cNvPr>
          <p:cNvSpPr txBox="1">
            <a:spLocks noChangeArrowheads="1"/>
          </p:cNvSpPr>
          <p:nvPr/>
        </p:nvSpPr>
        <p:spPr bwMode="auto">
          <a:xfrm>
            <a:off x="5978525" y="4191000"/>
            <a:ext cx="36576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IT"/>
              <a:t>C’</a:t>
            </a:r>
            <a:r>
              <a:rPr lang="en-US" altLang="en-IT" baseline="-25000"/>
              <a:t>2</a:t>
            </a:r>
            <a:endParaRPr lang="en-US" altLang="en-IT"/>
          </a:p>
        </p:txBody>
      </p:sp>
      <p:graphicFrame>
        <p:nvGraphicFramePr>
          <p:cNvPr id="32907" name="Group 139">
            <a:extLst>
              <a:ext uri="{FF2B5EF4-FFF2-40B4-BE49-F238E27FC236}">
                <a16:creationId xmlns:a16="http://schemas.microsoft.com/office/drawing/2014/main" id="{DC204896-3761-3DC2-2854-5389C9A31086}"/>
              </a:ext>
            </a:extLst>
          </p:cNvPr>
          <p:cNvGraphicFramePr>
            <a:graphicFrameLocks noGrp="1"/>
          </p:cNvGraphicFramePr>
          <p:nvPr/>
        </p:nvGraphicFramePr>
        <p:xfrm>
          <a:off x="3276601" y="4724400"/>
          <a:ext cx="2322513" cy="828040"/>
        </p:xfrm>
        <a:graphic>
          <a:graphicData uri="http://schemas.openxmlformats.org/drawingml/2006/table">
            <a:tbl>
              <a:tblPr/>
              <a:tblGrid>
                <a:gridCol w="1320800">
                  <a:extLst>
                    <a:ext uri="{9D8B030D-6E8A-4147-A177-3AD203B41FA5}">
                      <a16:colId xmlns:a16="http://schemas.microsoft.com/office/drawing/2014/main" val="1784223643"/>
                    </a:ext>
                  </a:extLst>
                </a:gridCol>
                <a:gridCol w="1001713">
                  <a:extLst>
                    <a:ext uri="{9D8B030D-6E8A-4147-A177-3AD203B41FA5}">
                      <a16:colId xmlns:a16="http://schemas.microsoft.com/office/drawing/2014/main" val="1333961893"/>
                    </a:ext>
                  </a:extLst>
                </a:gridCol>
              </a:tblGrid>
              <a:tr h="431800">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200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{2 3 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133665559"/>
                  </a:ext>
                </a:extLst>
              </a:tr>
              <a:tr h="395288">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300</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110000"/>
                        <a:buFont typeface="Wingdings" pitchFamily="2" charset="2"/>
                        <a:defRPr sz="2800">
                          <a:solidFill>
                            <a:schemeClr val="tx1"/>
                          </a:solidFill>
                          <a:latin typeface="Tahoma" panose="020B0604030504040204" pitchFamily="34" charset="0"/>
                        </a:defRPr>
                      </a:lvl1pPr>
                      <a:lvl2pPr>
                        <a:spcBef>
                          <a:spcPct val="20000"/>
                        </a:spcBef>
                        <a:buClr>
                          <a:schemeClr val="tx1"/>
                        </a:buClr>
                        <a:buSzPct val="60000"/>
                        <a:buFont typeface="Wingdings" pitchFamily="2" charset="2"/>
                        <a:defRPr sz="2400">
                          <a:solidFill>
                            <a:schemeClr val="tx1"/>
                          </a:solidFill>
                          <a:latin typeface="Tahoma" panose="020B0604030504040204" pitchFamily="34" charset="0"/>
                        </a:defRPr>
                      </a:lvl2pPr>
                      <a:lvl3pPr>
                        <a:spcBef>
                          <a:spcPct val="20000"/>
                        </a:spcBef>
                        <a:buClr>
                          <a:schemeClr val="hlink"/>
                        </a:buClr>
                        <a:buSzPct val="95000"/>
                        <a:buFont typeface="Wingdings" pitchFamily="2" charset="2"/>
                        <a:defRPr sz="2000">
                          <a:solidFill>
                            <a:schemeClr val="tx1"/>
                          </a:solidFill>
                          <a:latin typeface="Tahoma" panose="020B0604030504040204" pitchFamily="34" charset="0"/>
                        </a:defRPr>
                      </a:lvl3pPr>
                      <a:lvl4pPr>
                        <a:spcBef>
                          <a:spcPct val="20000"/>
                        </a:spcBef>
                        <a:buClr>
                          <a:schemeClr val="tx1"/>
                        </a:buClr>
                        <a:buSzPct val="65000"/>
                        <a:buFont typeface="Wingdings" pitchFamily="2" charset="2"/>
                        <a:defRPr>
                          <a:solidFill>
                            <a:schemeClr val="tx1"/>
                          </a:solidFill>
                          <a:latin typeface="Tahoma" panose="020B0604030504040204" pitchFamily="34" charset="0"/>
                        </a:defRPr>
                      </a:lvl4pPr>
                      <a:lvl5pPr>
                        <a:spcBef>
                          <a:spcPct val="20000"/>
                        </a:spcBef>
                        <a:buClr>
                          <a:schemeClr val="hlink"/>
                        </a:buClr>
                        <a:buSzPct val="60000"/>
                        <a:buFont typeface="Wingdings" pitchFamily="2" charset="2"/>
                        <a:defRPr>
                          <a:solidFill>
                            <a:schemeClr val="tx1"/>
                          </a:solidFill>
                          <a:latin typeface="Tahoma" panose="020B0604030504040204" pitchFamily="34" charset="0"/>
                        </a:defRPr>
                      </a:lvl5pPr>
                      <a:lvl6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6pPr>
                      <a:lvl7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7pPr>
                      <a:lvl8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8pPr>
                      <a:lvl9pPr fontAlgn="base">
                        <a:spcBef>
                          <a:spcPct val="20000"/>
                        </a:spcBef>
                        <a:spcAft>
                          <a:spcPct val="0"/>
                        </a:spcAft>
                        <a:buClr>
                          <a:schemeClr val="hlink"/>
                        </a:buClr>
                        <a:buSzPct val="60000"/>
                        <a:buFont typeface="Wingdings" pitchFamily="2" charset="2"/>
                        <a:defRPr>
                          <a:solidFill>
                            <a:schemeClr val="tx1"/>
                          </a:solidFill>
                          <a:latin typeface="Tahoma" panose="020B0604030504040204" pitchFamily="34" charset="0"/>
                        </a:defRPr>
                      </a:lvl9p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en-IT" sz="2000" b="0" i="0" u="none" strike="noStrike" cap="none" normalizeH="0" baseline="0">
                          <a:ln>
                            <a:noFill/>
                          </a:ln>
                          <a:solidFill>
                            <a:schemeClr val="tx1"/>
                          </a:solidFill>
                          <a:effectLst/>
                          <a:latin typeface="Tahoma" panose="020B0604030504040204" pitchFamily="34" charset="0"/>
                        </a:rPr>
                        <a:t>{2 3 5}</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425865577"/>
                  </a:ext>
                </a:extLst>
              </a:tr>
            </a:tbl>
          </a:graphicData>
        </a:graphic>
      </p:graphicFrame>
      <p:sp>
        <p:nvSpPr>
          <p:cNvPr id="32903" name="Text Box 135">
            <a:extLst>
              <a:ext uri="{FF2B5EF4-FFF2-40B4-BE49-F238E27FC236}">
                <a16:creationId xmlns:a16="http://schemas.microsoft.com/office/drawing/2014/main" id="{1FFFD28E-D4EF-7EE0-7FB7-D3059849852E}"/>
              </a:ext>
            </a:extLst>
          </p:cNvPr>
          <p:cNvSpPr txBox="1">
            <a:spLocks noChangeArrowheads="1"/>
          </p:cNvSpPr>
          <p:nvPr/>
        </p:nvSpPr>
        <p:spPr bwMode="auto">
          <a:xfrm>
            <a:off x="3276600" y="4208463"/>
            <a:ext cx="2286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IT"/>
              <a:t>C’</a:t>
            </a:r>
            <a:r>
              <a:rPr lang="en-US" altLang="en-IT" baseline="-25000"/>
              <a:t>3</a:t>
            </a:r>
            <a:endParaRPr lang="en-US" altLang="en-IT"/>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32771"/>
                                        </p:tgtEl>
                                        <p:attrNameLst>
                                          <p:attrName>style.visibility</p:attrName>
                                        </p:attrNameLst>
                                      </p:cBhvr>
                                      <p:to>
                                        <p:strVal val="visible"/>
                                      </p:to>
                                    </p:set>
                                    <p:anim calcmode="lin" valueType="num">
                                      <p:cBhvr additive="base">
                                        <p:cTn id="7" dur="500" fill="hold"/>
                                        <p:tgtEl>
                                          <p:spTgt spid="32771"/>
                                        </p:tgtEl>
                                        <p:attrNameLst>
                                          <p:attrName>ppt_x</p:attrName>
                                        </p:attrNameLst>
                                      </p:cBhvr>
                                      <p:tavLst>
                                        <p:tav tm="0">
                                          <p:val>
                                            <p:strVal val="0-#ppt_w/2"/>
                                          </p:val>
                                        </p:tav>
                                        <p:tav tm="100000">
                                          <p:val>
                                            <p:strVal val="#ppt_x"/>
                                          </p:val>
                                        </p:tav>
                                      </p:tavLst>
                                    </p:anim>
                                    <p:anim calcmode="lin" valueType="num">
                                      <p:cBhvr additive="base">
                                        <p:cTn id="8" dur="500" fill="hold"/>
                                        <p:tgtEl>
                                          <p:spTgt spid="32771"/>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 presetClass="entr" presetSubtype="0" fill="hold" grpId="0" nodeType="afterEffect">
                                  <p:stCondLst>
                                    <p:cond delay="0"/>
                                  </p:stCondLst>
                                  <p:childTnLst>
                                    <p:set>
                                      <p:cBhvr>
                                        <p:cTn id="11" dur="1" fill="hold">
                                          <p:stCondLst>
                                            <p:cond delay="499"/>
                                          </p:stCondLst>
                                        </p:cTn>
                                        <p:tgtEl>
                                          <p:spTgt spid="32791"/>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 presetClass="entr" presetSubtype="1" fill="hold" nodeType="clickEffect">
                                  <p:stCondLst>
                                    <p:cond delay="0"/>
                                  </p:stCondLst>
                                  <p:childTnLst>
                                    <p:set>
                                      <p:cBhvr>
                                        <p:cTn id="15" dur="1" fill="hold">
                                          <p:stCondLst>
                                            <p:cond delay="0"/>
                                          </p:stCondLst>
                                        </p:cTn>
                                        <p:tgtEl>
                                          <p:spTgt spid="32792"/>
                                        </p:tgtEl>
                                        <p:attrNameLst>
                                          <p:attrName>style.visibility</p:attrName>
                                        </p:attrNameLst>
                                      </p:cBhvr>
                                      <p:to>
                                        <p:strVal val="visible"/>
                                      </p:to>
                                    </p:set>
                                    <p:anim calcmode="lin" valueType="num">
                                      <p:cBhvr additive="base">
                                        <p:cTn id="16" dur="500" fill="hold"/>
                                        <p:tgtEl>
                                          <p:spTgt spid="32792"/>
                                        </p:tgtEl>
                                        <p:attrNameLst>
                                          <p:attrName>ppt_x</p:attrName>
                                        </p:attrNameLst>
                                      </p:cBhvr>
                                      <p:tavLst>
                                        <p:tav tm="0">
                                          <p:val>
                                            <p:strVal val="#ppt_x"/>
                                          </p:val>
                                        </p:tav>
                                        <p:tav tm="100000">
                                          <p:val>
                                            <p:strVal val="#ppt_x"/>
                                          </p:val>
                                        </p:tav>
                                      </p:tavLst>
                                    </p:anim>
                                    <p:anim calcmode="lin" valueType="num">
                                      <p:cBhvr additive="base">
                                        <p:cTn id="17" dur="500" fill="hold"/>
                                        <p:tgtEl>
                                          <p:spTgt spid="32792"/>
                                        </p:tgtEl>
                                        <p:attrNameLst>
                                          <p:attrName>ppt_y</p:attrName>
                                        </p:attrNameLst>
                                      </p:cBhvr>
                                      <p:tavLst>
                                        <p:tav tm="0">
                                          <p:val>
                                            <p:strVal val="0-#ppt_h/2"/>
                                          </p:val>
                                        </p:tav>
                                        <p:tav tm="100000">
                                          <p:val>
                                            <p:strVal val="#ppt_y"/>
                                          </p:val>
                                        </p:tav>
                                      </p:tavLst>
                                    </p:anim>
                                  </p:childTnLst>
                                </p:cTn>
                              </p:par>
                            </p:childTnLst>
                          </p:cTn>
                        </p:par>
                        <p:par>
                          <p:cTn id="18" fill="hold" nodeType="afterGroup">
                            <p:stCondLst>
                              <p:cond delay="500"/>
                            </p:stCondLst>
                            <p:childTnLst>
                              <p:par>
                                <p:cTn id="19" presetID="1" presetClass="entr" presetSubtype="0" fill="hold" grpId="0" nodeType="afterEffect">
                                  <p:stCondLst>
                                    <p:cond delay="0"/>
                                  </p:stCondLst>
                                  <p:childTnLst>
                                    <p:set>
                                      <p:cBhvr>
                                        <p:cTn id="20" dur="1" fill="hold">
                                          <p:stCondLst>
                                            <p:cond delay="499"/>
                                          </p:stCondLst>
                                        </p:cTn>
                                        <p:tgtEl>
                                          <p:spTgt spid="32812"/>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32884"/>
                                        </p:tgtEl>
                                        <p:attrNameLst>
                                          <p:attrName>style.visibility</p:attrName>
                                        </p:attrNameLst>
                                      </p:cBhvr>
                                      <p:to>
                                        <p:strVal val="visible"/>
                                      </p:to>
                                    </p:set>
                                    <p:anim calcmode="lin" valueType="num">
                                      <p:cBhvr additive="base">
                                        <p:cTn id="25" dur="500" fill="hold"/>
                                        <p:tgtEl>
                                          <p:spTgt spid="32884"/>
                                        </p:tgtEl>
                                        <p:attrNameLst>
                                          <p:attrName>ppt_x</p:attrName>
                                        </p:attrNameLst>
                                      </p:cBhvr>
                                      <p:tavLst>
                                        <p:tav tm="0">
                                          <p:val>
                                            <p:strVal val="1+#ppt_w/2"/>
                                          </p:val>
                                        </p:tav>
                                        <p:tav tm="100000">
                                          <p:val>
                                            <p:strVal val="#ppt_x"/>
                                          </p:val>
                                        </p:tav>
                                      </p:tavLst>
                                    </p:anim>
                                    <p:anim calcmode="lin" valueType="num">
                                      <p:cBhvr additive="base">
                                        <p:cTn id="26" dur="500" fill="hold"/>
                                        <p:tgtEl>
                                          <p:spTgt spid="32884"/>
                                        </p:tgtEl>
                                        <p:attrNameLst>
                                          <p:attrName>ppt_y</p:attrName>
                                        </p:attrNameLst>
                                      </p:cBhvr>
                                      <p:tavLst>
                                        <p:tav tm="0">
                                          <p:val>
                                            <p:strVal val="#ppt_y"/>
                                          </p:val>
                                        </p:tav>
                                        <p:tav tm="100000">
                                          <p:val>
                                            <p:strVal val="#ppt_y"/>
                                          </p:val>
                                        </p:tav>
                                      </p:tavLst>
                                    </p:anim>
                                  </p:childTnLst>
                                </p:cTn>
                              </p:par>
                            </p:childTnLst>
                          </p:cTn>
                        </p:par>
                        <p:par>
                          <p:cTn id="27" fill="hold" nodeType="afterGroup">
                            <p:stCondLst>
                              <p:cond delay="500"/>
                            </p:stCondLst>
                            <p:childTnLst>
                              <p:par>
                                <p:cTn id="28" presetID="1" presetClass="entr" presetSubtype="0" fill="hold" grpId="0" nodeType="afterEffect">
                                  <p:stCondLst>
                                    <p:cond delay="0"/>
                                  </p:stCondLst>
                                  <p:childTnLst>
                                    <p:set>
                                      <p:cBhvr>
                                        <p:cTn id="29" dur="1" fill="hold">
                                          <p:stCondLst>
                                            <p:cond delay="499"/>
                                          </p:stCondLst>
                                        </p:cTn>
                                        <p:tgtEl>
                                          <p:spTgt spid="32885"/>
                                        </p:tgtEl>
                                        <p:attrNameLst>
                                          <p:attrName>style.visibility</p:attrName>
                                        </p:attrNameLst>
                                      </p:cBhvr>
                                      <p:to>
                                        <p:strVal val="visible"/>
                                      </p:to>
                                    </p:set>
                                  </p:childTnLst>
                                </p:cTn>
                              </p:par>
                            </p:childTnLst>
                          </p:cTn>
                        </p:par>
                        <p:par>
                          <p:cTn id="30" fill="hold" nodeType="afterGroup">
                            <p:stCondLst>
                              <p:cond delay="1000"/>
                            </p:stCondLst>
                            <p:childTnLst>
                              <p:par>
                                <p:cTn id="31" presetID="1" presetClass="entr" presetSubtype="0" fill="hold" nodeType="afterEffect">
                                  <p:stCondLst>
                                    <p:cond delay="0"/>
                                  </p:stCondLst>
                                  <p:childTnLst>
                                    <p:set>
                                      <p:cBhvr>
                                        <p:cTn id="32" dur="1" fill="hold">
                                          <p:stCondLst>
                                            <p:cond delay="499"/>
                                          </p:stCondLst>
                                        </p:cTn>
                                        <p:tgtEl>
                                          <p:spTgt spid="32813"/>
                                        </p:tgtEl>
                                        <p:attrNameLst>
                                          <p:attrName>style.visibility</p:attrName>
                                        </p:attrNameLst>
                                      </p:cBhvr>
                                      <p:to>
                                        <p:strVal val="visible"/>
                                      </p:to>
                                    </p:set>
                                  </p:childTnLst>
                                </p:cTn>
                              </p:par>
                            </p:childTnLst>
                          </p:cTn>
                        </p:par>
                        <p:par>
                          <p:cTn id="33" fill="hold" nodeType="afterGroup">
                            <p:stCondLst>
                              <p:cond delay="1500"/>
                            </p:stCondLst>
                            <p:childTnLst>
                              <p:par>
                                <p:cTn id="34" presetID="1" presetClass="entr" presetSubtype="0" fill="hold" grpId="0" nodeType="afterEffect">
                                  <p:stCondLst>
                                    <p:cond delay="0"/>
                                  </p:stCondLst>
                                  <p:childTnLst>
                                    <p:set>
                                      <p:cBhvr>
                                        <p:cTn id="35" dur="1" fill="hold">
                                          <p:stCondLst>
                                            <p:cond delay="499"/>
                                          </p:stCondLst>
                                        </p:cTn>
                                        <p:tgtEl>
                                          <p:spTgt spid="32839"/>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4" fill="hold" nodeType="clickEffect">
                                  <p:stCondLst>
                                    <p:cond delay="0"/>
                                  </p:stCondLst>
                                  <p:childTnLst>
                                    <p:set>
                                      <p:cBhvr>
                                        <p:cTn id="39" dur="1" fill="hold">
                                          <p:stCondLst>
                                            <p:cond delay="0"/>
                                          </p:stCondLst>
                                        </p:cTn>
                                        <p:tgtEl>
                                          <p:spTgt spid="32907"/>
                                        </p:tgtEl>
                                        <p:attrNameLst>
                                          <p:attrName>style.visibility</p:attrName>
                                        </p:attrNameLst>
                                      </p:cBhvr>
                                      <p:to>
                                        <p:strVal val="visible"/>
                                      </p:to>
                                    </p:set>
                                    <p:anim calcmode="lin" valueType="num">
                                      <p:cBhvr additive="base">
                                        <p:cTn id="40" dur="500" fill="hold"/>
                                        <p:tgtEl>
                                          <p:spTgt spid="32907"/>
                                        </p:tgtEl>
                                        <p:attrNameLst>
                                          <p:attrName>ppt_x</p:attrName>
                                        </p:attrNameLst>
                                      </p:cBhvr>
                                      <p:tavLst>
                                        <p:tav tm="0">
                                          <p:val>
                                            <p:strVal val="#ppt_x"/>
                                          </p:val>
                                        </p:tav>
                                        <p:tav tm="100000">
                                          <p:val>
                                            <p:strVal val="#ppt_x"/>
                                          </p:val>
                                        </p:tav>
                                      </p:tavLst>
                                    </p:anim>
                                    <p:anim calcmode="lin" valueType="num">
                                      <p:cBhvr additive="base">
                                        <p:cTn id="41" dur="500" fill="hold"/>
                                        <p:tgtEl>
                                          <p:spTgt spid="32907"/>
                                        </p:tgtEl>
                                        <p:attrNameLst>
                                          <p:attrName>ppt_y</p:attrName>
                                        </p:attrNameLst>
                                      </p:cBhvr>
                                      <p:tavLst>
                                        <p:tav tm="0">
                                          <p:val>
                                            <p:strVal val="1+#ppt_h/2"/>
                                          </p:val>
                                        </p:tav>
                                        <p:tav tm="100000">
                                          <p:val>
                                            <p:strVal val="#ppt_y"/>
                                          </p:val>
                                        </p:tav>
                                      </p:tavLst>
                                    </p:anim>
                                  </p:childTnLst>
                                </p:cTn>
                              </p:par>
                            </p:childTnLst>
                          </p:cTn>
                        </p:par>
                        <p:par>
                          <p:cTn id="42" fill="hold" nodeType="afterGroup">
                            <p:stCondLst>
                              <p:cond delay="500"/>
                            </p:stCondLst>
                            <p:childTnLst>
                              <p:par>
                                <p:cTn id="43" presetID="1" presetClass="entr" presetSubtype="0" fill="hold" grpId="0" nodeType="afterEffect">
                                  <p:stCondLst>
                                    <p:cond delay="0"/>
                                  </p:stCondLst>
                                  <p:childTnLst>
                                    <p:set>
                                      <p:cBhvr>
                                        <p:cTn id="44" dur="1" fill="hold">
                                          <p:stCondLst>
                                            <p:cond delay="499"/>
                                          </p:stCondLst>
                                        </p:cTn>
                                        <p:tgtEl>
                                          <p:spTgt spid="32903"/>
                                        </p:tgtEl>
                                        <p:attrNameLst>
                                          <p:attrName>style.visibility</p:attrName>
                                        </p:attrNameLst>
                                      </p:cBhvr>
                                      <p:to>
                                        <p:strVal val="visible"/>
                                      </p:to>
                                    </p:set>
                                  </p:childTnLst>
                                </p:cTn>
                              </p:par>
                            </p:childTnLst>
                          </p:cTn>
                        </p:par>
                        <p:par>
                          <p:cTn id="45" fill="hold" nodeType="afterGroup">
                            <p:stCondLst>
                              <p:cond delay="1000"/>
                            </p:stCondLst>
                            <p:childTnLst>
                              <p:par>
                                <p:cTn id="46" presetID="1" presetClass="entr" presetSubtype="0" fill="hold" nodeType="afterEffect">
                                  <p:stCondLst>
                                    <p:cond delay="0"/>
                                  </p:stCondLst>
                                  <p:childTnLst>
                                    <p:set>
                                      <p:cBhvr>
                                        <p:cTn id="47" dur="1" fill="hold">
                                          <p:stCondLst>
                                            <p:cond delay="499"/>
                                          </p:stCondLst>
                                        </p:cTn>
                                        <p:tgtEl>
                                          <p:spTgt spid="32840"/>
                                        </p:tgtEl>
                                        <p:attrNameLst>
                                          <p:attrName>style.visibility</p:attrName>
                                        </p:attrNameLst>
                                      </p:cBhvr>
                                      <p:to>
                                        <p:strVal val="visible"/>
                                      </p:to>
                                    </p:set>
                                  </p:childTnLst>
                                </p:cTn>
                              </p:par>
                            </p:childTnLst>
                          </p:cTn>
                        </p:par>
                        <p:par>
                          <p:cTn id="48" fill="hold" nodeType="afterGroup">
                            <p:stCondLst>
                              <p:cond delay="1500"/>
                            </p:stCondLst>
                            <p:childTnLst>
                              <p:par>
                                <p:cTn id="49" presetID="1" presetClass="entr" presetSubtype="0" fill="hold" grpId="0" nodeType="afterEffect">
                                  <p:stCondLst>
                                    <p:cond delay="0"/>
                                  </p:stCondLst>
                                  <p:childTnLst>
                                    <p:set>
                                      <p:cBhvr>
                                        <p:cTn id="50" dur="1" fill="hold">
                                          <p:stCondLst>
                                            <p:cond delay="499"/>
                                          </p:stCondLst>
                                        </p:cTn>
                                        <p:tgtEl>
                                          <p:spTgt spid="328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91" grpId="0" autoUpdateAnimBg="0"/>
      <p:bldP spid="32812" grpId="0" autoUpdateAnimBg="0"/>
      <p:bldP spid="32839" grpId="0" autoUpdateAnimBg="0"/>
      <p:bldP spid="32851" grpId="0" autoUpdateAnimBg="0"/>
      <p:bldP spid="32885" grpId="0" autoUpdateAnimBg="0"/>
      <p:bldP spid="32903"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4">
            <a:extLst>
              <a:ext uri="{FF2B5EF4-FFF2-40B4-BE49-F238E27FC236}">
                <a16:creationId xmlns:a16="http://schemas.microsoft.com/office/drawing/2014/main" id="{21B21324-D4C9-23B9-1672-92D75E645F97}"/>
              </a:ext>
            </a:extLst>
          </p:cNvPr>
          <p:cNvSpPr>
            <a:spLocks noGrp="1"/>
          </p:cNvSpPr>
          <p:nvPr>
            <p:ph type="sldNum" sz="quarter" idx="12"/>
          </p:nvPr>
        </p:nvSpPr>
        <p:spPr/>
        <p:txBody>
          <a:bodyPr/>
          <a:lstStyle/>
          <a:p>
            <a:fld id="{241CD628-FCA7-EA46-8595-24D16E9232C4}" type="slidenum">
              <a:rPr lang="en-US" altLang="en-IT"/>
              <a:pPr/>
              <a:t>28</a:t>
            </a:fld>
            <a:endParaRPr lang="en-US" altLang="en-IT"/>
          </a:p>
        </p:txBody>
      </p:sp>
      <p:sp>
        <p:nvSpPr>
          <p:cNvPr id="21506" name="Rectangle 2">
            <a:extLst>
              <a:ext uri="{FF2B5EF4-FFF2-40B4-BE49-F238E27FC236}">
                <a16:creationId xmlns:a16="http://schemas.microsoft.com/office/drawing/2014/main" id="{6668CE89-F3CB-4696-E898-F2F7665C92D2}"/>
              </a:ext>
            </a:extLst>
          </p:cNvPr>
          <p:cNvSpPr>
            <a:spLocks noGrp="1" noChangeArrowheads="1"/>
          </p:cNvSpPr>
          <p:nvPr>
            <p:ph type="title"/>
          </p:nvPr>
        </p:nvSpPr>
        <p:spPr/>
        <p:txBody>
          <a:bodyPr/>
          <a:lstStyle/>
          <a:p>
            <a:pPr algn="ctr"/>
            <a:r>
              <a:rPr lang="en-US" altLang="en-IT"/>
              <a:t>Performance Analysis</a:t>
            </a:r>
          </a:p>
        </p:txBody>
      </p:sp>
      <p:graphicFrame>
        <p:nvGraphicFramePr>
          <p:cNvPr id="21509" name="Object 5">
            <a:extLst>
              <a:ext uri="{FF2B5EF4-FFF2-40B4-BE49-F238E27FC236}">
                <a16:creationId xmlns:a16="http://schemas.microsoft.com/office/drawing/2014/main" id="{219EEE13-F422-8153-62DD-7772B01E23DC}"/>
              </a:ext>
            </a:extLst>
          </p:cNvPr>
          <p:cNvGraphicFramePr>
            <a:graphicFrameLocks noChangeAspect="1"/>
          </p:cNvGraphicFramePr>
          <p:nvPr/>
        </p:nvGraphicFramePr>
        <p:xfrm>
          <a:off x="2305050" y="2000250"/>
          <a:ext cx="3943350" cy="3257550"/>
        </p:xfrm>
        <a:graphic>
          <a:graphicData uri="http://schemas.openxmlformats.org/presentationml/2006/ole">
            <mc:AlternateContent xmlns:mc="http://schemas.openxmlformats.org/markup-compatibility/2006">
              <mc:Choice xmlns:v="urn:schemas-microsoft-com:vml" Requires="v">
                <p:oleObj name="Bitmap Image" r:id="rId2" imgW="5257800" imgH="4343400" progId="Paint.Picture">
                  <p:embed/>
                </p:oleObj>
              </mc:Choice>
              <mc:Fallback>
                <p:oleObj name="Bitmap Image" r:id="rId2" imgW="5257800" imgH="4343400" progId="Paint.Picture">
                  <p:embed/>
                  <p:pic>
                    <p:nvPicPr>
                      <p:cNvPr id="21509" name="Object 5">
                        <a:extLst>
                          <a:ext uri="{FF2B5EF4-FFF2-40B4-BE49-F238E27FC236}">
                            <a16:creationId xmlns:a16="http://schemas.microsoft.com/office/drawing/2014/main" id="{219EEE13-F422-8153-62DD-7772B01E23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05050" y="2000250"/>
                        <a:ext cx="3943350" cy="325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1510" name="Object 6">
            <a:extLst>
              <a:ext uri="{FF2B5EF4-FFF2-40B4-BE49-F238E27FC236}">
                <a16:creationId xmlns:a16="http://schemas.microsoft.com/office/drawing/2014/main" id="{B073B7F9-B4F9-DE8F-3ABE-CF363B9C0CEA}"/>
              </a:ext>
            </a:extLst>
          </p:cNvPr>
          <p:cNvGraphicFramePr>
            <a:graphicFrameLocks noChangeAspect="1"/>
          </p:cNvGraphicFramePr>
          <p:nvPr/>
        </p:nvGraphicFramePr>
        <p:xfrm>
          <a:off x="6448426" y="2047876"/>
          <a:ext cx="3914775" cy="3209925"/>
        </p:xfrm>
        <a:graphic>
          <a:graphicData uri="http://schemas.openxmlformats.org/presentationml/2006/ole">
            <mc:AlternateContent xmlns:mc="http://schemas.openxmlformats.org/markup-compatibility/2006">
              <mc:Choice xmlns:v="urn:schemas-microsoft-com:vml" Requires="v">
                <p:oleObj name="Bitmap Image" r:id="rId4" imgW="5219700" imgH="4279900" progId="Paint.Picture">
                  <p:embed/>
                </p:oleObj>
              </mc:Choice>
              <mc:Fallback>
                <p:oleObj name="Bitmap Image" r:id="rId4" imgW="5219700" imgH="4279900" progId="Paint.Picture">
                  <p:embed/>
                  <p:pic>
                    <p:nvPicPr>
                      <p:cNvPr id="21510" name="Object 6">
                        <a:extLst>
                          <a:ext uri="{FF2B5EF4-FFF2-40B4-BE49-F238E27FC236}">
                            <a16:creationId xmlns:a16="http://schemas.microsoft.com/office/drawing/2014/main" id="{B073B7F9-B4F9-DE8F-3ABE-CF363B9C0CE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48426" y="2047876"/>
                        <a:ext cx="3914775" cy="320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21510"/>
                                        </p:tgtEl>
                                        <p:attrNameLst>
                                          <p:attrName>style.visibility</p:attrName>
                                        </p:attrNameLst>
                                      </p:cBhvr>
                                      <p:to>
                                        <p:strVal val="visible"/>
                                      </p:to>
                                    </p:set>
                                    <p:anim calcmode="lin" valueType="num">
                                      <p:cBhvr additive="base">
                                        <p:cTn id="7" dur="500" fill="hold"/>
                                        <p:tgtEl>
                                          <p:spTgt spid="21510"/>
                                        </p:tgtEl>
                                        <p:attrNameLst>
                                          <p:attrName>ppt_x</p:attrName>
                                        </p:attrNameLst>
                                      </p:cBhvr>
                                      <p:tavLst>
                                        <p:tav tm="0">
                                          <p:val>
                                            <p:strVal val="1+#ppt_w/2"/>
                                          </p:val>
                                        </p:tav>
                                        <p:tav tm="100000">
                                          <p:val>
                                            <p:strVal val="#ppt_x"/>
                                          </p:val>
                                        </p:tav>
                                      </p:tavLst>
                                    </p:anim>
                                    <p:anim calcmode="lin" valueType="num">
                                      <p:cBhvr additive="base">
                                        <p:cTn id="8" dur="500" fill="hold"/>
                                        <p:tgtEl>
                                          <p:spTgt spid="215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8E49B209-7991-9682-8692-D71CAF14AA22}"/>
              </a:ext>
            </a:extLst>
          </p:cNvPr>
          <p:cNvSpPr>
            <a:spLocks noGrp="1"/>
          </p:cNvSpPr>
          <p:nvPr>
            <p:ph type="sldNum" sz="quarter" idx="12"/>
          </p:nvPr>
        </p:nvSpPr>
        <p:spPr/>
        <p:txBody>
          <a:bodyPr/>
          <a:lstStyle/>
          <a:p>
            <a:fld id="{A84EDFE8-73F3-E848-8822-D37F6FB9CA87}" type="slidenum">
              <a:rPr lang="en-US" altLang="en-IT"/>
              <a:pPr/>
              <a:t>29</a:t>
            </a:fld>
            <a:endParaRPr lang="en-US" altLang="en-IT"/>
          </a:p>
        </p:txBody>
      </p:sp>
      <p:sp>
        <p:nvSpPr>
          <p:cNvPr id="33794" name="Rectangle 2">
            <a:extLst>
              <a:ext uri="{FF2B5EF4-FFF2-40B4-BE49-F238E27FC236}">
                <a16:creationId xmlns:a16="http://schemas.microsoft.com/office/drawing/2014/main" id="{3B3F25EF-C5D0-3D61-6A73-EE9006E78345}"/>
              </a:ext>
            </a:extLst>
          </p:cNvPr>
          <p:cNvSpPr>
            <a:spLocks noGrp="1" noChangeArrowheads="1"/>
          </p:cNvSpPr>
          <p:nvPr>
            <p:ph type="title"/>
          </p:nvPr>
        </p:nvSpPr>
        <p:spPr/>
        <p:txBody>
          <a:bodyPr/>
          <a:lstStyle/>
          <a:p>
            <a:pPr algn="ctr"/>
            <a:r>
              <a:rPr lang="en-US" altLang="en-IT" dirty="0" err="1"/>
              <a:t>Apriori</a:t>
            </a:r>
            <a:r>
              <a:rPr lang="en-US" altLang="en-IT" dirty="0"/>
              <a:t>-Hybrid Algorithm</a:t>
            </a:r>
          </a:p>
        </p:txBody>
      </p:sp>
      <p:sp>
        <p:nvSpPr>
          <p:cNvPr id="33795" name="Rectangle 3" descr="Rectangle: Click to edit Master text styles&#13;&#10;Second level&#13;&#10;Third level&#13;&#10;Fourth level&#13;&#10;Fifth level">
            <a:extLst>
              <a:ext uri="{FF2B5EF4-FFF2-40B4-BE49-F238E27FC236}">
                <a16:creationId xmlns:a16="http://schemas.microsoft.com/office/drawing/2014/main" id="{B3CA98B0-437C-07BA-AD08-34C5BFD8C946}"/>
              </a:ext>
            </a:extLst>
          </p:cNvPr>
          <p:cNvSpPr>
            <a:spLocks noGrp="1" noChangeArrowheads="1"/>
          </p:cNvSpPr>
          <p:nvPr>
            <p:ph type="body" idx="1"/>
          </p:nvPr>
        </p:nvSpPr>
        <p:spPr>
          <a:xfrm>
            <a:off x="2362200" y="1752600"/>
            <a:ext cx="7772400" cy="4267200"/>
          </a:xfrm>
        </p:spPr>
        <p:txBody>
          <a:bodyPr/>
          <a:lstStyle/>
          <a:p>
            <a:pPr marL="533400" indent="-533400">
              <a:buNone/>
            </a:pPr>
            <a:r>
              <a:rPr lang="en-US" altLang="en-IT"/>
              <a:t>Performance Analysis shows that:</a:t>
            </a:r>
          </a:p>
          <a:p>
            <a:pPr marL="533400" indent="-533400">
              <a:buFont typeface="Wingdings" pitchFamily="2" charset="2"/>
              <a:buAutoNum type="arabicPeriod"/>
            </a:pPr>
            <a:r>
              <a:rPr lang="en-US" altLang="en-IT"/>
              <a:t>Apriori does better than AprioriTid in the earlier passes.</a:t>
            </a:r>
          </a:p>
          <a:p>
            <a:pPr marL="533400" indent="-533400">
              <a:buFont typeface="Wingdings" pitchFamily="2" charset="2"/>
              <a:buAutoNum type="arabicPeriod"/>
            </a:pPr>
            <a:r>
              <a:rPr lang="en-US" altLang="en-IT"/>
              <a:t>AprioriTid does better than Apriori in the later passes.</a:t>
            </a:r>
          </a:p>
          <a:p>
            <a:pPr marL="533400" indent="-533400"/>
            <a:r>
              <a:rPr lang="en-US" altLang="en-IT"/>
              <a:t>Hence, a hybrid algorithm can be designed that uses Apriori in the initial passes and switches to AprioriTid when it expects that the set C’ will fit in memory.</a:t>
            </a:r>
          </a:p>
        </p:txBody>
      </p:sp>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0C7258E6-D84E-39D1-8571-81BBA58A3791}"/>
              </a:ext>
            </a:extLst>
          </p:cNvPr>
          <p:cNvSpPr>
            <a:spLocks noGrp="1"/>
          </p:cNvSpPr>
          <p:nvPr>
            <p:ph type="sldNum" sz="quarter" idx="12"/>
          </p:nvPr>
        </p:nvSpPr>
        <p:spPr/>
        <p:txBody>
          <a:bodyPr/>
          <a:lstStyle/>
          <a:p>
            <a:fld id="{3643236E-3DEC-1141-A805-2014B4FB598C}" type="slidenum">
              <a:rPr lang="en-US" altLang="en-IT"/>
              <a:pPr/>
              <a:t>3</a:t>
            </a:fld>
            <a:endParaRPr lang="en-US" altLang="en-IT"/>
          </a:p>
        </p:txBody>
      </p:sp>
      <p:sp>
        <p:nvSpPr>
          <p:cNvPr id="5126" name="Rectangle 6">
            <a:extLst>
              <a:ext uri="{FF2B5EF4-FFF2-40B4-BE49-F238E27FC236}">
                <a16:creationId xmlns:a16="http://schemas.microsoft.com/office/drawing/2014/main" id="{FBCE468D-5C9B-5BF9-04C9-DB3983578F70}"/>
              </a:ext>
            </a:extLst>
          </p:cNvPr>
          <p:cNvSpPr>
            <a:spLocks noGrp="1" noChangeArrowheads="1"/>
          </p:cNvSpPr>
          <p:nvPr>
            <p:ph type="title"/>
          </p:nvPr>
        </p:nvSpPr>
        <p:spPr>
          <a:xfrm>
            <a:off x="2133600" y="609600"/>
            <a:ext cx="8229600" cy="762000"/>
          </a:xfrm>
        </p:spPr>
        <p:txBody>
          <a:bodyPr/>
          <a:lstStyle/>
          <a:p>
            <a:pPr algn="ctr"/>
            <a:r>
              <a:rPr lang="en-US" altLang="en-IT"/>
              <a:t>Introduction</a:t>
            </a:r>
          </a:p>
        </p:txBody>
      </p:sp>
      <p:sp>
        <p:nvSpPr>
          <p:cNvPr id="5127" name="Rectangle 7" descr="Rectangle: Click to edit Master text styles&#13;&#10;Second level&#13;&#10;Third level&#13;&#10;Fourth level&#13;&#10;Fifth level">
            <a:extLst>
              <a:ext uri="{FF2B5EF4-FFF2-40B4-BE49-F238E27FC236}">
                <a16:creationId xmlns:a16="http://schemas.microsoft.com/office/drawing/2014/main" id="{E200176A-2FD4-1C4B-5D70-69B272DAFB9C}"/>
              </a:ext>
            </a:extLst>
          </p:cNvPr>
          <p:cNvSpPr>
            <a:spLocks noGrp="1" noChangeArrowheads="1"/>
          </p:cNvSpPr>
          <p:nvPr>
            <p:ph type="body" idx="1"/>
          </p:nvPr>
        </p:nvSpPr>
        <p:spPr>
          <a:xfrm>
            <a:off x="2133600" y="1752600"/>
            <a:ext cx="8229600" cy="4343400"/>
          </a:xfrm>
        </p:spPr>
        <p:txBody>
          <a:bodyPr/>
          <a:lstStyle/>
          <a:p>
            <a:r>
              <a:rPr lang="en-US" altLang="en-IT">
                <a:cs typeface="Times New Roman" panose="02020603050405020304" pitchFamily="18" charset="0"/>
              </a:rPr>
              <a:t>Data mining is the discovery of knowledge and useful information from the large amounts of data stored in databases.</a:t>
            </a:r>
            <a:r>
              <a:rPr lang="en-US" altLang="en-IT"/>
              <a:t> </a:t>
            </a:r>
          </a:p>
          <a:p>
            <a:pPr>
              <a:buFont typeface="Wingdings" pitchFamily="2" charset="2"/>
              <a:buNone/>
            </a:pPr>
            <a:endParaRPr lang="en-US" altLang="en-IT"/>
          </a:p>
          <a:p>
            <a:r>
              <a:rPr lang="en-US" altLang="en-IT" i="1">
                <a:cs typeface="Times New Roman" panose="02020603050405020304" pitchFamily="18" charset="0"/>
              </a:rPr>
              <a:t>Association Rules:</a:t>
            </a:r>
            <a:r>
              <a:rPr lang="en-US" altLang="en-IT">
                <a:cs typeface="Times New Roman" panose="02020603050405020304" pitchFamily="18" charset="0"/>
              </a:rPr>
              <a:t> describing association relationships among the attributes in the set of relevant data.</a:t>
            </a:r>
            <a:endParaRPr lang="en-US" altLang="en-IT" sz="2400">
              <a:latin typeface="Times New Roman" panose="02020603050405020304" pitchFamily="18" charset="0"/>
              <a:cs typeface="Times New Roman" panose="02020603050405020304" pitchFamily="18" charset="0"/>
            </a:endParaRPr>
          </a:p>
        </p:txBody>
      </p:sp>
    </p:spTree>
  </p:cSld>
  <p:clrMapOvr>
    <a:masterClrMapping/>
  </p:clrMapOvr>
  <p:transition>
    <p:cut/>
  </p:transition>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EFE50350-F3DF-284F-D5DA-20C44513F9C0}"/>
              </a:ext>
            </a:extLst>
          </p:cNvPr>
          <p:cNvSpPr>
            <a:spLocks noGrp="1" noChangeArrowheads="1"/>
          </p:cNvSpPr>
          <p:nvPr>
            <p:ph type="title"/>
          </p:nvPr>
        </p:nvSpPr>
        <p:spPr/>
        <p:txBody>
          <a:bodyPr/>
          <a:lstStyle/>
          <a:p>
            <a:r>
              <a:rPr lang="en-GB" altLang="en-IT"/>
              <a:t>Example Association Rule</a:t>
            </a:r>
            <a:endParaRPr lang="en-AU" altLang="en-IT"/>
          </a:p>
        </p:txBody>
      </p:sp>
      <p:sp>
        <p:nvSpPr>
          <p:cNvPr id="8195" name="Rectangle 3">
            <a:extLst>
              <a:ext uri="{FF2B5EF4-FFF2-40B4-BE49-F238E27FC236}">
                <a16:creationId xmlns:a16="http://schemas.microsoft.com/office/drawing/2014/main" id="{29FA665F-1A78-D24F-1493-22943F2FD6BA}"/>
              </a:ext>
            </a:extLst>
          </p:cNvPr>
          <p:cNvSpPr>
            <a:spLocks noGrp="1" noChangeArrowheads="1"/>
          </p:cNvSpPr>
          <p:nvPr>
            <p:ph type="body" idx="1"/>
          </p:nvPr>
        </p:nvSpPr>
        <p:spPr/>
        <p:txBody>
          <a:bodyPr/>
          <a:lstStyle/>
          <a:p>
            <a:pPr>
              <a:lnSpc>
                <a:spcPct val="72000"/>
              </a:lnSpc>
              <a:spcBef>
                <a:spcPts val="1013"/>
              </a:spcBef>
              <a:buNone/>
            </a:pPr>
            <a:r>
              <a:rPr lang="en-GB" altLang="en-IT">
                <a:solidFill>
                  <a:srgbClr val="0000FF"/>
                </a:solidFill>
              </a:rPr>
              <a:t>	90% of transactions that purchase bread and butter also purchase milk</a:t>
            </a:r>
          </a:p>
          <a:p>
            <a:pPr>
              <a:lnSpc>
                <a:spcPct val="72000"/>
              </a:lnSpc>
              <a:spcBef>
                <a:spcPts val="1013"/>
              </a:spcBef>
              <a:buNone/>
            </a:pPr>
            <a:endParaRPr lang="en-GB" altLang="en-IT">
              <a:solidFill>
                <a:srgbClr val="800000"/>
              </a:solidFill>
            </a:endParaRPr>
          </a:p>
          <a:p>
            <a:pPr>
              <a:lnSpc>
                <a:spcPct val="72000"/>
              </a:lnSpc>
              <a:spcBef>
                <a:spcPts val="1013"/>
              </a:spcBef>
              <a:buNone/>
            </a:pPr>
            <a:r>
              <a:rPr lang="en-GB" altLang="en-IT"/>
              <a:t>	Antecedent: </a:t>
            </a:r>
            <a:r>
              <a:rPr lang="en-GB" altLang="en-IT">
                <a:solidFill>
                  <a:srgbClr val="800080"/>
                </a:solidFill>
              </a:rPr>
              <a:t>bread and butter</a:t>
            </a:r>
          </a:p>
          <a:p>
            <a:pPr>
              <a:lnSpc>
                <a:spcPct val="72000"/>
              </a:lnSpc>
              <a:spcBef>
                <a:spcPts val="1013"/>
              </a:spcBef>
              <a:buNone/>
            </a:pPr>
            <a:r>
              <a:rPr lang="en-GB" altLang="en-IT"/>
              <a:t>	Consequent: </a:t>
            </a:r>
            <a:r>
              <a:rPr lang="en-GB" altLang="en-IT">
                <a:solidFill>
                  <a:srgbClr val="800080"/>
                </a:solidFill>
              </a:rPr>
              <a:t>milk</a:t>
            </a:r>
          </a:p>
          <a:p>
            <a:pPr>
              <a:lnSpc>
                <a:spcPct val="72000"/>
              </a:lnSpc>
              <a:spcBef>
                <a:spcPts val="1013"/>
              </a:spcBef>
              <a:buNone/>
            </a:pPr>
            <a:r>
              <a:rPr lang="en-GB" altLang="en-IT"/>
              <a:t>	Confidence factor: </a:t>
            </a:r>
            <a:r>
              <a:rPr lang="en-GB" altLang="en-IT">
                <a:solidFill>
                  <a:srgbClr val="800080"/>
                </a:solidFill>
              </a:rPr>
              <a:t>90%</a:t>
            </a:r>
            <a:endParaRPr lang="en-AU" altLang="en-IT">
              <a:solidFill>
                <a:srgbClr val="80008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4" name="Rectangle 4">
            <a:extLst>
              <a:ext uri="{FF2B5EF4-FFF2-40B4-BE49-F238E27FC236}">
                <a16:creationId xmlns:a16="http://schemas.microsoft.com/office/drawing/2014/main" id="{E7A83EE3-5CE6-1A0C-BF5C-CC121EE84E22}"/>
              </a:ext>
            </a:extLst>
          </p:cNvPr>
          <p:cNvSpPr>
            <a:spLocks noGrp="1" noChangeArrowheads="1"/>
          </p:cNvSpPr>
          <p:nvPr>
            <p:ph type="title"/>
          </p:nvPr>
        </p:nvSpPr>
        <p:spPr/>
        <p:txBody>
          <a:bodyPr/>
          <a:lstStyle/>
          <a:p>
            <a:r>
              <a:rPr lang="en-GB" altLang="en-IT"/>
              <a:t>Example Queries</a:t>
            </a:r>
            <a:endParaRPr lang="en-AU" altLang="en-IT"/>
          </a:p>
        </p:txBody>
      </p:sp>
      <p:sp>
        <p:nvSpPr>
          <p:cNvPr id="10245" name="Rectangle 5">
            <a:extLst>
              <a:ext uri="{FF2B5EF4-FFF2-40B4-BE49-F238E27FC236}">
                <a16:creationId xmlns:a16="http://schemas.microsoft.com/office/drawing/2014/main" id="{F312F0C1-D51E-DC22-C434-18C01D1AD673}"/>
              </a:ext>
            </a:extLst>
          </p:cNvPr>
          <p:cNvSpPr>
            <a:spLocks noGrp="1" noChangeArrowheads="1"/>
          </p:cNvSpPr>
          <p:nvPr>
            <p:ph type="body" idx="1"/>
          </p:nvPr>
        </p:nvSpPr>
        <p:spPr>
          <a:xfrm>
            <a:off x="2209800" y="1752600"/>
            <a:ext cx="7772400" cy="4343400"/>
          </a:xfrm>
        </p:spPr>
        <p:txBody>
          <a:bodyPr>
            <a:normAutofit lnSpcReduction="10000"/>
          </a:bodyPr>
          <a:lstStyle/>
          <a:p>
            <a:r>
              <a:rPr lang="en-GB" altLang="en-IT"/>
              <a:t>Find all the rules that have “Uludağ  Gazozu” as consequent.</a:t>
            </a:r>
          </a:p>
          <a:p>
            <a:r>
              <a:rPr lang="en-GB" altLang="en-IT"/>
              <a:t>Find all rules that have “Diet Coke” in the antecedent.</a:t>
            </a:r>
          </a:p>
          <a:p>
            <a:r>
              <a:rPr lang="en-GB" altLang="en-IT"/>
              <a:t>Find all rules that have “sausage” in the antecedent and “mustard” in the consequent.</a:t>
            </a:r>
          </a:p>
          <a:p>
            <a:r>
              <a:rPr lang="en-GB" altLang="en-IT"/>
              <a:t>Find all the rules relating items located on shelves A and B in the store.</a:t>
            </a:r>
          </a:p>
          <a:p>
            <a:r>
              <a:rPr lang="en-GB" altLang="en-IT"/>
              <a:t>Find the “best” (most </a:t>
            </a:r>
            <a:r>
              <a:rPr lang="en-GB" altLang="en-IT" i="1">
                <a:solidFill>
                  <a:srgbClr val="000099"/>
                </a:solidFill>
              </a:rPr>
              <a:t>confident</a:t>
            </a:r>
            <a:r>
              <a:rPr lang="en-GB" altLang="en-IT"/>
              <a:t>) </a:t>
            </a:r>
            <a:r>
              <a:rPr lang="en-GB" altLang="en-IT" i="1"/>
              <a:t>k</a:t>
            </a:r>
            <a:r>
              <a:rPr lang="en-GB" altLang="en-IT"/>
              <a:t> rules  that have “Uludağ  Gazozu” in the consequent.</a:t>
            </a:r>
            <a:endParaRPr lang="en-AU" altLang="en-IT"/>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F3D9F616-01D1-31C2-1E1E-7B598F1E4C09}"/>
              </a:ext>
            </a:extLst>
          </p:cNvPr>
          <p:cNvSpPr>
            <a:spLocks noGrp="1" noChangeArrowheads="1"/>
          </p:cNvSpPr>
          <p:nvPr>
            <p:ph type="title"/>
          </p:nvPr>
        </p:nvSpPr>
        <p:spPr/>
        <p:txBody>
          <a:bodyPr/>
          <a:lstStyle/>
          <a:p>
            <a:r>
              <a:rPr lang="en-GB" altLang="en-IT"/>
              <a:t>Discovering Large Itemsets</a:t>
            </a:r>
            <a:endParaRPr lang="en-AU" altLang="en-IT"/>
          </a:p>
        </p:txBody>
      </p:sp>
      <p:sp>
        <p:nvSpPr>
          <p:cNvPr id="22531" name="Rectangle 3">
            <a:extLst>
              <a:ext uri="{FF2B5EF4-FFF2-40B4-BE49-F238E27FC236}">
                <a16:creationId xmlns:a16="http://schemas.microsoft.com/office/drawing/2014/main" id="{72058096-4F56-A8CD-063E-5D853EE85023}"/>
              </a:ext>
            </a:extLst>
          </p:cNvPr>
          <p:cNvSpPr>
            <a:spLocks noGrp="1" noChangeArrowheads="1"/>
          </p:cNvSpPr>
          <p:nvPr>
            <p:ph type="body" idx="1"/>
          </p:nvPr>
        </p:nvSpPr>
        <p:spPr/>
        <p:txBody>
          <a:bodyPr/>
          <a:lstStyle/>
          <a:p>
            <a:pPr>
              <a:spcBef>
                <a:spcPts val="1013"/>
              </a:spcBef>
              <a:buNone/>
            </a:pPr>
            <a:r>
              <a:rPr lang="en-GB" altLang="en-IT">
                <a:solidFill>
                  <a:srgbClr val="990000"/>
                </a:solidFill>
              </a:rPr>
              <a:t>Apriori</a:t>
            </a:r>
            <a:r>
              <a:rPr lang="en-GB" altLang="en-IT"/>
              <a:t> and </a:t>
            </a:r>
            <a:r>
              <a:rPr lang="en-GB" altLang="en-IT">
                <a:solidFill>
                  <a:srgbClr val="990000"/>
                </a:solidFill>
              </a:rPr>
              <a:t>AprioriTid</a:t>
            </a:r>
            <a:r>
              <a:rPr lang="en-GB" altLang="en-IT"/>
              <a:t> algorithms:</a:t>
            </a:r>
          </a:p>
          <a:p>
            <a:pPr>
              <a:spcBef>
                <a:spcPts val="1013"/>
              </a:spcBef>
              <a:buNone/>
            </a:pPr>
            <a:r>
              <a:rPr lang="en-GB" altLang="en-IT"/>
              <a:t>Basic intuition:</a:t>
            </a:r>
          </a:p>
          <a:p>
            <a:pPr>
              <a:spcBef>
                <a:spcPts val="1013"/>
              </a:spcBef>
              <a:buNone/>
            </a:pPr>
            <a:r>
              <a:rPr lang="en-GB" altLang="en-IT">
                <a:solidFill>
                  <a:srgbClr val="000099"/>
                </a:solidFill>
              </a:rPr>
              <a:t>Any subset of a large itemset must be large</a:t>
            </a:r>
          </a:p>
          <a:p>
            <a:pPr>
              <a:spcBef>
                <a:spcPts val="1013"/>
              </a:spcBef>
              <a:buNone/>
            </a:pPr>
            <a:r>
              <a:rPr lang="en-GB" altLang="en-IT"/>
              <a:t>	Itemset having </a:t>
            </a:r>
            <a:r>
              <a:rPr lang="en-GB" altLang="en-IT" i="1"/>
              <a:t>k</a:t>
            </a:r>
            <a:r>
              <a:rPr lang="en-GB" altLang="en-IT"/>
              <a:t> items can be generated by joining large itemsets having </a:t>
            </a:r>
            <a:r>
              <a:rPr lang="en-GB" altLang="en-IT" i="1"/>
              <a:t>k-1</a:t>
            </a:r>
            <a:r>
              <a:rPr lang="en-GB" altLang="en-IT"/>
              <a:t> items, and deleting those that contain any subset that is not large.</a:t>
            </a:r>
          </a:p>
          <a:p>
            <a:pPr>
              <a:spcBef>
                <a:spcPts val="1013"/>
              </a:spcBef>
              <a:buNone/>
            </a:pPr>
            <a:r>
              <a:rPr lang="en-GB" altLang="en-IT"/>
              <a:t>Def. </a:t>
            </a:r>
            <a:r>
              <a:rPr lang="en-GB" altLang="en-IT" i="1">
                <a:solidFill>
                  <a:srgbClr val="990000"/>
                </a:solidFill>
              </a:rPr>
              <a:t>k</a:t>
            </a:r>
            <a:r>
              <a:rPr lang="en-GB" altLang="en-IT">
                <a:solidFill>
                  <a:srgbClr val="990000"/>
                </a:solidFill>
              </a:rPr>
              <a:t>-itemset</a:t>
            </a:r>
            <a:r>
              <a:rPr lang="en-GB" altLang="en-IT"/>
              <a:t>: large itemset with </a:t>
            </a:r>
            <a:r>
              <a:rPr lang="en-GB" altLang="en-IT" i="1"/>
              <a:t>k</a:t>
            </a:r>
            <a:r>
              <a:rPr lang="en-GB" altLang="en-IT"/>
              <a:t> items.</a:t>
            </a:r>
            <a:endParaRPr lang="en-AU" altLang="en-IT"/>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472FD43C-5699-4C87-8903-F271F13957E7}"/>
              </a:ext>
            </a:extLst>
          </p:cNvPr>
          <p:cNvSpPr>
            <a:spLocks noGrp="1" noChangeArrowheads="1"/>
          </p:cNvSpPr>
          <p:nvPr>
            <p:ph type="title"/>
          </p:nvPr>
        </p:nvSpPr>
        <p:spPr/>
        <p:txBody>
          <a:bodyPr/>
          <a:lstStyle/>
          <a:p>
            <a:r>
              <a:rPr lang="en-GB" altLang="en-IT" dirty="0" err="1"/>
              <a:t>Apriori</a:t>
            </a:r>
            <a:r>
              <a:rPr lang="en-GB" altLang="en-IT" dirty="0"/>
              <a:t> Algorithm (pseudocode)</a:t>
            </a:r>
            <a:endParaRPr lang="en-AU" altLang="en-IT" dirty="0"/>
          </a:p>
        </p:txBody>
      </p:sp>
      <p:sp>
        <p:nvSpPr>
          <p:cNvPr id="24579" name="Rectangle 3">
            <a:extLst>
              <a:ext uri="{FF2B5EF4-FFF2-40B4-BE49-F238E27FC236}">
                <a16:creationId xmlns:a16="http://schemas.microsoft.com/office/drawing/2014/main" id="{D0EA3A6E-E2E6-6DB2-09F0-837FE2ABED99}"/>
              </a:ext>
            </a:extLst>
          </p:cNvPr>
          <p:cNvSpPr>
            <a:spLocks noGrp="1" noChangeArrowheads="1"/>
          </p:cNvSpPr>
          <p:nvPr>
            <p:ph type="body" idx="1"/>
          </p:nvPr>
        </p:nvSpPr>
        <p:spPr>
          <a:xfrm>
            <a:off x="2209800" y="1981200"/>
            <a:ext cx="7924800" cy="4343400"/>
          </a:xfrm>
        </p:spPr>
        <p:txBody>
          <a:bodyPr/>
          <a:lstStyle/>
          <a:p>
            <a:pPr>
              <a:spcBef>
                <a:spcPct val="0"/>
              </a:spcBef>
              <a:buFont typeface="Monotype Sorts" pitchFamily="2" charset="2"/>
              <a:buNone/>
            </a:pPr>
            <a:r>
              <a:rPr lang="en-GB" altLang="en-IT" i="1"/>
              <a:t>L</a:t>
            </a:r>
            <a:r>
              <a:rPr lang="en-GB" altLang="en-IT" baseline="-25000"/>
              <a:t>1</a:t>
            </a:r>
            <a:r>
              <a:rPr lang="en-GB" altLang="en-IT"/>
              <a:t> = { large 1-itemsets }</a:t>
            </a:r>
            <a:endParaRPr lang="en-GB" altLang="en-IT">
              <a:solidFill>
                <a:srgbClr val="660033"/>
              </a:solidFill>
            </a:endParaRPr>
          </a:p>
          <a:p>
            <a:pPr>
              <a:spcBef>
                <a:spcPct val="0"/>
              </a:spcBef>
              <a:buFont typeface="Monotype Sorts" pitchFamily="2" charset="2"/>
              <a:buNone/>
            </a:pPr>
            <a:r>
              <a:rPr lang="en-GB" altLang="en-IT"/>
              <a:t>for (</a:t>
            </a:r>
            <a:r>
              <a:rPr lang="en-GB" altLang="en-IT" i="1"/>
              <a:t>k</a:t>
            </a:r>
            <a:r>
              <a:rPr lang="en-GB" altLang="en-IT"/>
              <a:t>=2; </a:t>
            </a:r>
            <a:r>
              <a:rPr lang="en-GB" altLang="en-IT" i="1"/>
              <a:t>L</a:t>
            </a:r>
            <a:r>
              <a:rPr lang="en-GB" altLang="en-IT" baseline="-25000"/>
              <a:t>k-1</a:t>
            </a:r>
            <a:r>
              <a:rPr lang="en-GB" altLang="en-IT">
                <a:sym typeface="Symbol" pitchFamily="2" charset="2"/>
              </a:rPr>
              <a:t></a:t>
            </a:r>
            <a:r>
              <a:rPr lang="en-GB" altLang="en-IT"/>
              <a:t>; </a:t>
            </a:r>
            <a:r>
              <a:rPr lang="en-GB" altLang="en-IT" i="1"/>
              <a:t>k</a:t>
            </a:r>
            <a:r>
              <a:rPr lang="en-GB" altLang="en-IT"/>
              <a:t>++) do begin</a:t>
            </a:r>
            <a:endParaRPr lang="en-GB" altLang="en-IT" b="1"/>
          </a:p>
          <a:p>
            <a:pPr>
              <a:spcBef>
                <a:spcPct val="0"/>
              </a:spcBef>
              <a:buFont typeface="Monotype Sorts" pitchFamily="2" charset="2"/>
              <a:buNone/>
            </a:pPr>
            <a:r>
              <a:rPr lang="en-GB" altLang="en-IT"/>
              <a:t>	</a:t>
            </a:r>
            <a:r>
              <a:rPr lang="en-GB" altLang="en-IT" i="1"/>
              <a:t>C</a:t>
            </a:r>
            <a:r>
              <a:rPr lang="en-GB" altLang="en-IT" baseline="-25000"/>
              <a:t>k</a:t>
            </a:r>
            <a:r>
              <a:rPr lang="en-GB" altLang="en-IT"/>
              <a:t> = apriori-gen(</a:t>
            </a:r>
            <a:r>
              <a:rPr lang="en-GB" altLang="en-IT" i="1"/>
              <a:t>L</a:t>
            </a:r>
            <a:r>
              <a:rPr lang="en-GB" altLang="en-IT" baseline="-25000"/>
              <a:t>k-1</a:t>
            </a:r>
            <a:r>
              <a:rPr lang="en-GB" altLang="en-IT"/>
              <a:t>); </a:t>
            </a:r>
            <a:r>
              <a:rPr lang="en-GB" altLang="en-IT" sz="2400">
                <a:solidFill>
                  <a:srgbClr val="006600"/>
                </a:solidFill>
              </a:rPr>
              <a:t>// New candidates</a:t>
            </a:r>
            <a:endParaRPr lang="en-GB" altLang="en-IT"/>
          </a:p>
          <a:p>
            <a:pPr>
              <a:spcBef>
                <a:spcPct val="0"/>
              </a:spcBef>
              <a:buFont typeface="Monotype Sorts" pitchFamily="2" charset="2"/>
              <a:buNone/>
            </a:pPr>
            <a:r>
              <a:rPr lang="en-GB" altLang="en-IT"/>
              <a:t>	forall transactions </a:t>
            </a:r>
            <a:r>
              <a:rPr lang="en-GB" altLang="en-IT" i="1"/>
              <a:t>t </a:t>
            </a:r>
            <a:r>
              <a:rPr lang="en-GB" altLang="en-IT"/>
              <a:t> </a:t>
            </a:r>
            <a:r>
              <a:rPr lang="en-GB" altLang="en-IT">
                <a:sym typeface="Symbol" pitchFamily="2" charset="2"/>
              </a:rPr>
              <a:t></a:t>
            </a:r>
            <a:r>
              <a:rPr lang="en-GB" altLang="en-IT"/>
              <a:t> </a:t>
            </a:r>
            <a:r>
              <a:rPr lang="en-GB" altLang="en-IT" i="1">
                <a:latin typeface="Verdana" panose="020B0604030504040204" pitchFamily="34" charset="0"/>
              </a:rPr>
              <a:t>D</a:t>
            </a:r>
            <a:r>
              <a:rPr lang="en-GB" altLang="en-IT"/>
              <a:t> do begin</a:t>
            </a:r>
            <a:endParaRPr lang="en-GB" altLang="en-IT" b="1">
              <a:solidFill>
                <a:srgbClr val="660033"/>
              </a:solidFill>
            </a:endParaRPr>
          </a:p>
          <a:p>
            <a:pPr>
              <a:spcBef>
                <a:spcPct val="0"/>
              </a:spcBef>
              <a:buFont typeface="Monotype Sorts" pitchFamily="2" charset="2"/>
              <a:buNone/>
            </a:pPr>
            <a:r>
              <a:rPr lang="en-GB" altLang="en-IT" b="1"/>
              <a:t>		</a:t>
            </a:r>
            <a:r>
              <a:rPr lang="en-GB" altLang="en-IT" i="1"/>
              <a:t>C’</a:t>
            </a:r>
            <a:r>
              <a:rPr lang="en-GB" altLang="en-IT" baseline="-25000"/>
              <a:t>t</a:t>
            </a:r>
            <a:r>
              <a:rPr lang="en-GB" altLang="en-IT"/>
              <a:t> = subset (</a:t>
            </a:r>
            <a:r>
              <a:rPr lang="en-GB" altLang="en-IT" i="1"/>
              <a:t>C</a:t>
            </a:r>
            <a:r>
              <a:rPr lang="en-GB" altLang="en-IT" baseline="-25000"/>
              <a:t>k</a:t>
            </a:r>
            <a:r>
              <a:rPr lang="en-GB" altLang="en-IT"/>
              <a:t>, </a:t>
            </a:r>
            <a:r>
              <a:rPr lang="en-GB" altLang="en-IT" i="1"/>
              <a:t>t</a:t>
            </a:r>
            <a:r>
              <a:rPr lang="en-GB" altLang="en-IT"/>
              <a:t>) </a:t>
            </a:r>
            <a:r>
              <a:rPr lang="en-GB" altLang="en-IT" sz="2400">
                <a:solidFill>
                  <a:srgbClr val="006600"/>
                </a:solidFill>
              </a:rPr>
              <a:t>// Candidates contained in </a:t>
            </a:r>
            <a:r>
              <a:rPr lang="en-GB" altLang="en-IT" sz="2400" i="1">
                <a:solidFill>
                  <a:srgbClr val="006600"/>
                </a:solidFill>
              </a:rPr>
              <a:t>t</a:t>
            </a:r>
            <a:endParaRPr lang="en-GB" altLang="en-IT" i="1"/>
          </a:p>
          <a:p>
            <a:pPr>
              <a:spcBef>
                <a:spcPct val="0"/>
              </a:spcBef>
              <a:buFont typeface="Monotype Sorts" pitchFamily="2" charset="2"/>
              <a:buNone/>
            </a:pPr>
            <a:r>
              <a:rPr lang="en-GB" altLang="en-IT"/>
              <a:t>		forall candidates </a:t>
            </a:r>
            <a:r>
              <a:rPr lang="en-GB" altLang="en-IT" i="1"/>
              <a:t>c</a:t>
            </a:r>
            <a:r>
              <a:rPr lang="en-GB" altLang="en-IT"/>
              <a:t> </a:t>
            </a:r>
            <a:r>
              <a:rPr lang="en-GB" altLang="en-IT">
                <a:sym typeface="Symbol" pitchFamily="2" charset="2"/>
              </a:rPr>
              <a:t></a:t>
            </a:r>
            <a:r>
              <a:rPr lang="en-GB" altLang="en-IT"/>
              <a:t> </a:t>
            </a:r>
            <a:r>
              <a:rPr lang="en-GB" altLang="en-IT" i="1"/>
              <a:t>C</a:t>
            </a:r>
            <a:r>
              <a:rPr lang="en-GB" altLang="en-IT" baseline="-25000"/>
              <a:t>t</a:t>
            </a:r>
            <a:r>
              <a:rPr lang="en-GB" altLang="en-IT"/>
              <a:t> do </a:t>
            </a:r>
            <a:r>
              <a:rPr lang="en-GB" altLang="en-IT" i="1"/>
              <a:t>c</a:t>
            </a:r>
            <a:r>
              <a:rPr lang="en-GB" altLang="en-IT"/>
              <a:t>.count++</a:t>
            </a:r>
          </a:p>
          <a:p>
            <a:pPr>
              <a:spcBef>
                <a:spcPct val="0"/>
              </a:spcBef>
              <a:buFont typeface="Monotype Sorts" pitchFamily="2" charset="2"/>
              <a:buNone/>
            </a:pPr>
            <a:r>
              <a:rPr lang="en-GB" altLang="en-IT"/>
              <a:t>	end</a:t>
            </a:r>
            <a:endParaRPr lang="en-GB" altLang="en-IT" b="1"/>
          </a:p>
          <a:p>
            <a:pPr>
              <a:spcBef>
                <a:spcPct val="0"/>
              </a:spcBef>
              <a:buFont typeface="Monotype Sorts" pitchFamily="2" charset="2"/>
              <a:buNone/>
            </a:pPr>
            <a:r>
              <a:rPr lang="en-GB" altLang="en-IT"/>
              <a:t>	 </a:t>
            </a:r>
            <a:r>
              <a:rPr lang="en-GB" altLang="en-IT" i="1"/>
              <a:t>L</a:t>
            </a:r>
            <a:r>
              <a:rPr lang="en-GB" altLang="en-IT" baseline="-25000"/>
              <a:t>k</a:t>
            </a:r>
            <a:r>
              <a:rPr lang="en-GB" altLang="en-IT"/>
              <a:t> = {</a:t>
            </a:r>
            <a:r>
              <a:rPr lang="en-GB" altLang="en-IT" i="1"/>
              <a:t>c</a:t>
            </a:r>
            <a:r>
              <a:rPr lang="en-GB" altLang="en-IT"/>
              <a:t> </a:t>
            </a:r>
            <a:r>
              <a:rPr lang="en-GB" altLang="en-IT">
                <a:sym typeface="Symbol" pitchFamily="2" charset="2"/>
              </a:rPr>
              <a:t></a:t>
            </a:r>
            <a:r>
              <a:rPr lang="en-GB" altLang="en-IT"/>
              <a:t> </a:t>
            </a:r>
            <a:r>
              <a:rPr lang="en-GB" altLang="en-IT" i="1"/>
              <a:t>C</a:t>
            </a:r>
            <a:r>
              <a:rPr lang="en-GB" altLang="en-IT" baseline="-25000"/>
              <a:t>t</a:t>
            </a:r>
            <a:r>
              <a:rPr lang="en-GB" altLang="en-IT"/>
              <a:t> | </a:t>
            </a:r>
            <a:r>
              <a:rPr lang="en-GB" altLang="en-IT" i="1"/>
              <a:t>c</a:t>
            </a:r>
            <a:r>
              <a:rPr lang="en-GB" altLang="en-IT"/>
              <a:t>.count </a:t>
            </a:r>
            <a:r>
              <a:rPr lang="en-GB" altLang="en-IT">
                <a:sym typeface="Symbol" pitchFamily="2" charset="2"/>
              </a:rPr>
              <a:t></a:t>
            </a:r>
            <a:r>
              <a:rPr lang="en-GB" altLang="en-IT"/>
              <a:t>  minsup}</a:t>
            </a:r>
          </a:p>
          <a:p>
            <a:pPr>
              <a:spcBef>
                <a:spcPct val="0"/>
              </a:spcBef>
              <a:buFont typeface="Monotype Sorts" pitchFamily="2" charset="2"/>
              <a:buNone/>
            </a:pPr>
            <a:r>
              <a:rPr lang="en-GB" altLang="en-IT"/>
              <a:t>end</a:t>
            </a:r>
            <a:endParaRPr lang="en-GB" altLang="en-IT" b="1"/>
          </a:p>
          <a:p>
            <a:pPr>
              <a:spcBef>
                <a:spcPct val="0"/>
              </a:spcBef>
              <a:buFont typeface="Monotype Sorts" pitchFamily="2" charset="2"/>
              <a:buNone/>
            </a:pPr>
            <a:r>
              <a:rPr lang="en-GB" altLang="en-IT"/>
              <a:t>Return  </a:t>
            </a:r>
            <a:r>
              <a:rPr lang="en-GB" altLang="en-IT" sz="4800">
                <a:sym typeface="Symbol" pitchFamily="2" charset="2"/>
              </a:rPr>
              <a:t></a:t>
            </a:r>
            <a:r>
              <a:rPr lang="en-GB" altLang="en-IT" baseline="-25000"/>
              <a:t>k </a:t>
            </a:r>
            <a:r>
              <a:rPr lang="en-GB" altLang="en-IT" i="1"/>
              <a:t>L</a:t>
            </a:r>
            <a:r>
              <a:rPr lang="en-GB" altLang="en-IT" baseline="-25000"/>
              <a:t>k</a:t>
            </a:r>
            <a:endParaRPr lang="en-AU" altLang="en-IT"/>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8" name="Rectangle 4">
            <a:extLst>
              <a:ext uri="{FF2B5EF4-FFF2-40B4-BE49-F238E27FC236}">
                <a16:creationId xmlns:a16="http://schemas.microsoft.com/office/drawing/2014/main" id="{698BD2EB-8291-7ECA-F3C2-9DD0BEC14912}"/>
              </a:ext>
            </a:extLst>
          </p:cNvPr>
          <p:cNvSpPr>
            <a:spLocks noGrp="1" noChangeArrowheads="1"/>
          </p:cNvSpPr>
          <p:nvPr>
            <p:ph type="title"/>
          </p:nvPr>
        </p:nvSpPr>
        <p:spPr/>
        <p:txBody>
          <a:bodyPr/>
          <a:lstStyle/>
          <a:p>
            <a:r>
              <a:rPr lang="en-GB" altLang="en-IT"/>
              <a:t>Apriori Candidate Generation</a:t>
            </a:r>
            <a:endParaRPr lang="en-AU" altLang="en-IT"/>
          </a:p>
        </p:txBody>
      </p:sp>
      <p:sp>
        <p:nvSpPr>
          <p:cNvPr id="26629" name="Rectangle 5">
            <a:extLst>
              <a:ext uri="{FF2B5EF4-FFF2-40B4-BE49-F238E27FC236}">
                <a16:creationId xmlns:a16="http://schemas.microsoft.com/office/drawing/2014/main" id="{FDF1EFDD-4451-E914-B5D5-647E6B582A5E}"/>
              </a:ext>
            </a:extLst>
          </p:cNvPr>
          <p:cNvSpPr>
            <a:spLocks noGrp="1" noChangeArrowheads="1"/>
          </p:cNvSpPr>
          <p:nvPr>
            <p:ph type="body" idx="1"/>
          </p:nvPr>
        </p:nvSpPr>
        <p:spPr/>
        <p:txBody>
          <a:bodyPr/>
          <a:lstStyle/>
          <a:p>
            <a:pPr>
              <a:buFont typeface="Monotype Sorts" pitchFamily="2" charset="2"/>
              <a:buNone/>
            </a:pPr>
            <a:r>
              <a:rPr lang="en-GB" altLang="en-IT">
                <a:solidFill>
                  <a:srgbClr val="800000"/>
                </a:solidFill>
              </a:rPr>
              <a:t>apriori-gen(</a:t>
            </a:r>
            <a:r>
              <a:rPr lang="en-GB" altLang="en-IT" i="1">
                <a:solidFill>
                  <a:srgbClr val="800000"/>
                </a:solidFill>
              </a:rPr>
              <a:t>L</a:t>
            </a:r>
            <a:r>
              <a:rPr lang="en-GB" altLang="en-IT" baseline="-25000">
                <a:solidFill>
                  <a:srgbClr val="800000"/>
                </a:solidFill>
              </a:rPr>
              <a:t>k-1</a:t>
            </a:r>
            <a:r>
              <a:rPr lang="en-GB" altLang="en-IT">
                <a:solidFill>
                  <a:srgbClr val="800000"/>
                </a:solidFill>
              </a:rPr>
              <a:t>):</a:t>
            </a:r>
            <a:endParaRPr lang="en-GB" altLang="en-IT"/>
          </a:p>
          <a:p>
            <a:pPr>
              <a:lnSpc>
                <a:spcPct val="120000"/>
              </a:lnSpc>
              <a:buFont typeface="Monotype Sorts" pitchFamily="2" charset="2"/>
              <a:buNone/>
            </a:pPr>
            <a:r>
              <a:rPr lang="en-GB" altLang="en-IT"/>
              <a:t>Returns a superset of the set of all large </a:t>
            </a:r>
            <a:r>
              <a:rPr lang="en-GB" altLang="en-IT" i="1"/>
              <a:t>k</a:t>
            </a:r>
            <a:r>
              <a:rPr lang="en-GB" altLang="en-IT"/>
              <a:t>-items</a:t>
            </a:r>
          </a:p>
          <a:p>
            <a:r>
              <a:rPr lang="en-GB" altLang="en-IT"/>
              <a:t>First select two itemsets </a:t>
            </a:r>
            <a:r>
              <a:rPr lang="en-GB" altLang="en-IT" i="1">
                <a:solidFill>
                  <a:srgbClr val="000099"/>
                </a:solidFill>
              </a:rPr>
              <a:t>p</a:t>
            </a:r>
            <a:r>
              <a:rPr lang="en-GB" altLang="en-IT"/>
              <a:t>, </a:t>
            </a:r>
            <a:r>
              <a:rPr lang="en-GB" altLang="en-IT" i="1">
                <a:solidFill>
                  <a:srgbClr val="000099"/>
                </a:solidFill>
              </a:rPr>
              <a:t>q</a:t>
            </a:r>
            <a:r>
              <a:rPr lang="en-GB" altLang="en-IT"/>
              <a:t> from </a:t>
            </a:r>
            <a:r>
              <a:rPr lang="en-GB" altLang="en-IT" i="1">
                <a:solidFill>
                  <a:srgbClr val="000099"/>
                </a:solidFill>
              </a:rPr>
              <a:t>L</a:t>
            </a:r>
            <a:r>
              <a:rPr lang="en-GB" altLang="en-IT" baseline="-25000">
                <a:solidFill>
                  <a:srgbClr val="000099"/>
                </a:solidFill>
              </a:rPr>
              <a:t>k-1</a:t>
            </a:r>
            <a:r>
              <a:rPr lang="en-GB" altLang="en-IT"/>
              <a:t> s.t.</a:t>
            </a:r>
          </a:p>
          <a:p>
            <a:pPr>
              <a:buFont typeface="Monotype Sorts" pitchFamily="2" charset="2"/>
              <a:buNone/>
            </a:pPr>
            <a:r>
              <a:rPr lang="en-GB" altLang="en-IT"/>
              <a:t>	first </a:t>
            </a:r>
            <a:r>
              <a:rPr lang="en-GB" altLang="en-IT" i="1"/>
              <a:t>k</a:t>
            </a:r>
            <a:r>
              <a:rPr lang="en-GB" altLang="en-IT"/>
              <a:t>-2 items of </a:t>
            </a:r>
            <a:r>
              <a:rPr lang="en-GB" altLang="en-IT" i="1">
                <a:solidFill>
                  <a:srgbClr val="000099"/>
                </a:solidFill>
              </a:rPr>
              <a:t>p</a:t>
            </a:r>
            <a:r>
              <a:rPr lang="en-GB" altLang="en-IT"/>
              <a:t> and </a:t>
            </a:r>
            <a:r>
              <a:rPr lang="en-GB" altLang="en-IT" i="1">
                <a:solidFill>
                  <a:srgbClr val="000099"/>
                </a:solidFill>
              </a:rPr>
              <a:t>q</a:t>
            </a:r>
            <a:r>
              <a:rPr lang="en-GB" altLang="en-IT"/>
              <a:t> are the same,</a:t>
            </a:r>
          </a:p>
          <a:p>
            <a:pPr>
              <a:buFont typeface="Monotype Sorts" pitchFamily="2" charset="2"/>
              <a:buNone/>
            </a:pPr>
            <a:r>
              <a:rPr lang="en-GB" altLang="en-IT"/>
              <a:t>	form a new candidate </a:t>
            </a:r>
            <a:r>
              <a:rPr lang="en-GB" altLang="en-IT" i="1"/>
              <a:t>k</a:t>
            </a:r>
            <a:r>
              <a:rPr lang="en-GB" altLang="en-IT"/>
              <a:t>-itemset </a:t>
            </a:r>
            <a:r>
              <a:rPr lang="en-GB" altLang="en-IT" i="1">
                <a:solidFill>
                  <a:srgbClr val="000099"/>
                </a:solidFill>
              </a:rPr>
              <a:t>c</a:t>
            </a:r>
            <a:r>
              <a:rPr lang="en-GB" altLang="en-IT"/>
              <a:t> as</a:t>
            </a:r>
          </a:p>
          <a:p>
            <a:pPr>
              <a:buFont typeface="Monotype Sorts" pitchFamily="2" charset="2"/>
              <a:buNone/>
            </a:pPr>
            <a:r>
              <a:rPr lang="en-GB" altLang="en-IT"/>
              <a:t>		common </a:t>
            </a:r>
            <a:r>
              <a:rPr lang="en-GB" altLang="en-IT" i="1"/>
              <a:t>k</a:t>
            </a:r>
            <a:r>
              <a:rPr lang="en-GB" altLang="en-IT"/>
              <a:t>-2 items + 2 differing items</a:t>
            </a:r>
          </a:p>
          <a:p>
            <a:r>
              <a:rPr lang="en-GB" altLang="en-IT"/>
              <a:t>Prune those </a:t>
            </a:r>
            <a:r>
              <a:rPr lang="en-GB" altLang="en-IT" i="1">
                <a:solidFill>
                  <a:srgbClr val="000099"/>
                </a:solidFill>
              </a:rPr>
              <a:t>c</a:t>
            </a:r>
            <a:r>
              <a:rPr lang="en-GB" altLang="en-IT"/>
              <a:t>, s.t. some (</a:t>
            </a:r>
            <a:r>
              <a:rPr lang="en-GB" altLang="en-IT" i="1"/>
              <a:t>k</a:t>
            </a:r>
            <a:r>
              <a:rPr lang="en-GB" altLang="en-IT"/>
              <a:t>-1) subset of </a:t>
            </a:r>
            <a:r>
              <a:rPr lang="en-GB" altLang="en-IT" i="1">
                <a:solidFill>
                  <a:srgbClr val="000099"/>
                </a:solidFill>
              </a:rPr>
              <a:t>c</a:t>
            </a:r>
            <a:r>
              <a:rPr lang="en-GB" altLang="en-IT"/>
              <a:t> is not in </a:t>
            </a:r>
            <a:r>
              <a:rPr lang="en-GB" altLang="en-IT" i="1">
                <a:solidFill>
                  <a:srgbClr val="000099"/>
                </a:solidFill>
              </a:rPr>
              <a:t>L</a:t>
            </a:r>
            <a:r>
              <a:rPr lang="en-GB" altLang="en-IT" baseline="-25000">
                <a:solidFill>
                  <a:srgbClr val="000099"/>
                </a:solidFill>
              </a:rPr>
              <a:t>k-1</a:t>
            </a:r>
            <a:r>
              <a:rPr lang="en-GB" altLang="en-IT"/>
              <a:t> </a:t>
            </a:r>
            <a:endParaRPr lang="en-AU" altLang="en-IT"/>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A105C8C6-5FAF-4489-AF07-698FBDADE139}"/>
              </a:ext>
            </a:extLst>
          </p:cNvPr>
          <p:cNvSpPr>
            <a:spLocks noGrp="1" noChangeArrowheads="1"/>
          </p:cNvSpPr>
          <p:nvPr>
            <p:ph type="title"/>
          </p:nvPr>
        </p:nvSpPr>
        <p:spPr/>
        <p:txBody>
          <a:bodyPr/>
          <a:lstStyle/>
          <a:p>
            <a:r>
              <a:rPr lang="en-GB" altLang="en-IT"/>
              <a:t>Apriori Algorithm (cont.)</a:t>
            </a:r>
            <a:endParaRPr lang="en-AU" altLang="en-IT"/>
          </a:p>
        </p:txBody>
      </p:sp>
      <p:sp>
        <p:nvSpPr>
          <p:cNvPr id="28675" name="Rectangle 3">
            <a:extLst>
              <a:ext uri="{FF2B5EF4-FFF2-40B4-BE49-F238E27FC236}">
                <a16:creationId xmlns:a16="http://schemas.microsoft.com/office/drawing/2014/main" id="{0CF46BD6-FAFA-3C11-AD0C-C8C518B81177}"/>
              </a:ext>
            </a:extLst>
          </p:cNvPr>
          <p:cNvSpPr>
            <a:spLocks noGrp="1" noChangeArrowheads="1"/>
          </p:cNvSpPr>
          <p:nvPr>
            <p:ph type="body" idx="1"/>
          </p:nvPr>
        </p:nvSpPr>
        <p:spPr>
          <a:xfrm>
            <a:off x="2209800" y="1981200"/>
            <a:ext cx="8077200" cy="4267200"/>
          </a:xfrm>
        </p:spPr>
        <p:txBody>
          <a:bodyPr/>
          <a:lstStyle/>
          <a:p>
            <a:pPr>
              <a:spcBef>
                <a:spcPts val="1013"/>
              </a:spcBef>
            </a:pPr>
            <a:r>
              <a:rPr lang="en-GB" altLang="en-IT"/>
              <a:t>Go thru all transactions in </a:t>
            </a:r>
            <a:r>
              <a:rPr lang="en-GB" altLang="en-IT" i="1">
                <a:latin typeface="Lucida Console" panose="020B0609040504020204" pitchFamily="49" charset="0"/>
              </a:rPr>
              <a:t>D</a:t>
            </a:r>
            <a:r>
              <a:rPr lang="en-GB" altLang="en-IT"/>
              <a:t>,</a:t>
            </a:r>
            <a:br>
              <a:rPr lang="en-GB" altLang="en-IT"/>
            </a:br>
            <a:r>
              <a:rPr lang="en-GB" altLang="en-IT"/>
              <a:t>increment the counts of all itemsets in </a:t>
            </a:r>
            <a:r>
              <a:rPr lang="en-GB" altLang="en-IT" i="1"/>
              <a:t>C</a:t>
            </a:r>
            <a:r>
              <a:rPr lang="en-GB" altLang="en-IT" baseline="-25000"/>
              <a:t>k</a:t>
            </a:r>
            <a:endParaRPr lang="en-GB" altLang="en-IT"/>
          </a:p>
          <a:p>
            <a:pPr>
              <a:spcBef>
                <a:spcPts val="1225"/>
              </a:spcBef>
            </a:pPr>
            <a:r>
              <a:rPr lang="en-GB" altLang="en-IT" i="1"/>
              <a:t>L</a:t>
            </a:r>
            <a:r>
              <a:rPr lang="en-GB" altLang="en-IT" baseline="-25000"/>
              <a:t>k</a:t>
            </a:r>
            <a:r>
              <a:rPr lang="en-GB" altLang="en-IT"/>
              <a:t> is the set of all large itemsets in </a:t>
            </a:r>
            <a:r>
              <a:rPr lang="en-GB" altLang="en-IT" i="1"/>
              <a:t>C</a:t>
            </a:r>
            <a:r>
              <a:rPr lang="en-GB" altLang="en-IT" baseline="-25000"/>
              <a:t>k</a:t>
            </a:r>
            <a:endParaRPr lang="en-GB" altLang="en-IT"/>
          </a:p>
          <a:p>
            <a:pPr>
              <a:spcBef>
                <a:spcPts val="1013"/>
              </a:spcBef>
            </a:pPr>
            <a:r>
              <a:rPr lang="en-GB" altLang="en-IT"/>
              <a:t>For minsup </a:t>
            </a:r>
            <a:r>
              <a:rPr lang="en-GB" altLang="en-IT" i="1"/>
              <a:t>s</a:t>
            </a:r>
            <a:r>
              <a:rPr lang="en-GB" altLang="en-IT"/>
              <a:t>=30%,</a:t>
            </a:r>
          </a:p>
          <a:p>
            <a:pPr>
              <a:spcBef>
                <a:spcPts val="500"/>
              </a:spcBef>
              <a:buNone/>
            </a:pPr>
            <a:r>
              <a:rPr lang="en-GB" altLang="en-IT" sz="2400" i="1">
                <a:latin typeface="Courier New" panose="02070309020205020404" pitchFamily="49" charset="0"/>
              </a:rPr>
              <a:t>L</a:t>
            </a:r>
            <a:r>
              <a:rPr lang="en-GB" altLang="en-IT" sz="2400">
                <a:latin typeface="Courier New" panose="02070309020205020404" pitchFamily="49" charset="0"/>
              </a:rPr>
              <a:t>= {{bread}, {cheese}, {cucumber}, {onion},</a:t>
            </a:r>
            <a:br>
              <a:rPr lang="en-GB" altLang="en-IT" sz="2400">
                <a:latin typeface="Courier New" panose="02070309020205020404" pitchFamily="49" charset="0"/>
              </a:rPr>
            </a:br>
            <a:r>
              <a:rPr lang="en-GB" altLang="en-IT" sz="2400">
                <a:latin typeface="Courier New" panose="02070309020205020404" pitchFamily="49" charset="0"/>
              </a:rPr>
              <a:t>  {parsley}, {salt}, {tomato}, </a:t>
            </a:r>
            <a:br>
              <a:rPr lang="en-GB" altLang="en-IT" sz="2400">
                <a:latin typeface="Courier New" panose="02070309020205020404" pitchFamily="49" charset="0"/>
              </a:rPr>
            </a:br>
            <a:r>
              <a:rPr lang="en-GB" altLang="en-IT" sz="2400">
                <a:latin typeface="Courier New" panose="02070309020205020404" pitchFamily="49" charset="0"/>
              </a:rPr>
              <a:t>  {cucumber, onion}, {cucumber, parsley},</a:t>
            </a:r>
          </a:p>
          <a:p>
            <a:pPr>
              <a:spcBef>
                <a:spcPts val="500"/>
              </a:spcBef>
              <a:buNone/>
            </a:pPr>
            <a:r>
              <a:rPr lang="en-GB" altLang="en-IT" sz="2400">
                <a:latin typeface="Courier New" panose="02070309020205020404" pitchFamily="49" charset="0"/>
              </a:rPr>
              <a:t>    {cucumber, tomato}, {onion, tomato}, </a:t>
            </a:r>
          </a:p>
          <a:p>
            <a:pPr>
              <a:spcBef>
                <a:spcPts val="500"/>
              </a:spcBef>
              <a:buNone/>
            </a:pPr>
            <a:r>
              <a:rPr lang="en-GB" altLang="en-IT" sz="2400">
                <a:latin typeface="Courier New" panose="02070309020205020404" pitchFamily="49" charset="0"/>
              </a:rPr>
              <a:t>    {parsley, tomato},</a:t>
            </a:r>
          </a:p>
          <a:p>
            <a:pPr>
              <a:spcBef>
                <a:spcPts val="500"/>
              </a:spcBef>
              <a:buNone/>
            </a:pPr>
            <a:r>
              <a:rPr lang="en-GB" altLang="en-IT" sz="2400">
                <a:latin typeface="Courier New" panose="02070309020205020404" pitchFamily="49" charset="0"/>
              </a:rPr>
              <a:t>    {cucumber, parsley, tomato}}</a:t>
            </a:r>
            <a:endParaRPr lang="en-AU" altLang="en-IT" sz="2000">
              <a:latin typeface="Courier New" panose="02070309020205020404" pitchFamily="49"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1FE4534E-3977-0F6B-7C40-92FA01911CF1}"/>
              </a:ext>
            </a:extLst>
          </p:cNvPr>
          <p:cNvSpPr>
            <a:spLocks noGrp="1" noChangeArrowheads="1"/>
          </p:cNvSpPr>
          <p:nvPr>
            <p:ph type="title"/>
          </p:nvPr>
        </p:nvSpPr>
        <p:spPr/>
        <p:txBody>
          <a:bodyPr/>
          <a:lstStyle/>
          <a:p>
            <a:r>
              <a:rPr lang="en-AU" altLang="en-IT"/>
              <a:t>Subset Function</a:t>
            </a:r>
          </a:p>
        </p:txBody>
      </p:sp>
      <p:sp>
        <p:nvSpPr>
          <p:cNvPr id="30723" name="Rectangle 3">
            <a:extLst>
              <a:ext uri="{FF2B5EF4-FFF2-40B4-BE49-F238E27FC236}">
                <a16:creationId xmlns:a16="http://schemas.microsoft.com/office/drawing/2014/main" id="{A13A0F0F-BEFB-7F57-CA60-52F1F5C715CB}"/>
              </a:ext>
            </a:extLst>
          </p:cNvPr>
          <p:cNvSpPr>
            <a:spLocks noGrp="1" noChangeArrowheads="1"/>
          </p:cNvSpPr>
          <p:nvPr>
            <p:ph type="body" idx="1"/>
          </p:nvPr>
        </p:nvSpPr>
        <p:spPr/>
        <p:txBody>
          <a:bodyPr/>
          <a:lstStyle/>
          <a:p>
            <a:pPr>
              <a:buFont typeface="Monotype Sorts" pitchFamily="2" charset="2"/>
              <a:buNone/>
            </a:pPr>
            <a:r>
              <a:rPr lang="en-AU" altLang="en-IT">
                <a:solidFill>
                  <a:srgbClr val="800000"/>
                </a:solidFill>
              </a:rPr>
              <a:t>Subset (</a:t>
            </a:r>
            <a:r>
              <a:rPr lang="en-AU" altLang="en-IT" i="1">
                <a:solidFill>
                  <a:srgbClr val="800000"/>
                </a:solidFill>
              </a:rPr>
              <a:t>C</a:t>
            </a:r>
            <a:r>
              <a:rPr lang="en-AU" altLang="en-IT" baseline="-25000">
                <a:solidFill>
                  <a:srgbClr val="800000"/>
                </a:solidFill>
              </a:rPr>
              <a:t>k</a:t>
            </a:r>
            <a:r>
              <a:rPr lang="en-AU" altLang="en-IT">
                <a:solidFill>
                  <a:srgbClr val="800000"/>
                </a:solidFill>
              </a:rPr>
              <a:t>, </a:t>
            </a:r>
            <a:r>
              <a:rPr lang="en-AU" altLang="en-IT" i="1">
                <a:solidFill>
                  <a:srgbClr val="800000"/>
                </a:solidFill>
              </a:rPr>
              <a:t>t</a:t>
            </a:r>
            <a:r>
              <a:rPr lang="en-AU" altLang="en-IT">
                <a:solidFill>
                  <a:srgbClr val="800000"/>
                </a:solidFill>
              </a:rPr>
              <a:t>):</a:t>
            </a:r>
            <a:r>
              <a:rPr lang="en-AU" altLang="en-IT"/>
              <a:t> candidate itemsets contained in </a:t>
            </a:r>
            <a:r>
              <a:rPr lang="en-AU" altLang="en-IT" i="1"/>
              <a:t>t</a:t>
            </a:r>
          </a:p>
          <a:p>
            <a:r>
              <a:rPr lang="en-AU" altLang="en-IT"/>
              <a:t>Candidate itemsets in</a:t>
            </a:r>
            <a:r>
              <a:rPr lang="en-AU" altLang="en-IT" i="1"/>
              <a:t> C</a:t>
            </a:r>
            <a:r>
              <a:rPr lang="en-AU" altLang="en-IT" baseline="-25000"/>
              <a:t>k</a:t>
            </a:r>
            <a:r>
              <a:rPr lang="en-AU" altLang="en-IT"/>
              <a:t> are stored in a</a:t>
            </a:r>
            <a:r>
              <a:rPr lang="en-AU" altLang="en-IT" i="1"/>
              <a:t> </a:t>
            </a:r>
            <a:r>
              <a:rPr lang="en-AU" altLang="en-IT" i="1">
                <a:solidFill>
                  <a:srgbClr val="000099"/>
                </a:solidFill>
              </a:rPr>
              <a:t>hash-tree</a:t>
            </a:r>
          </a:p>
          <a:p>
            <a:r>
              <a:rPr lang="en-AU" altLang="en-IT">
                <a:solidFill>
                  <a:srgbClr val="800000"/>
                </a:solidFill>
              </a:rPr>
              <a:t>Leaf node:</a:t>
            </a:r>
            <a:r>
              <a:rPr lang="en-AU" altLang="en-IT"/>
              <a:t> contains a list of itemsets</a:t>
            </a:r>
          </a:p>
          <a:p>
            <a:r>
              <a:rPr lang="en-AU" altLang="en-IT">
                <a:solidFill>
                  <a:srgbClr val="800000"/>
                </a:solidFill>
              </a:rPr>
              <a:t>Interior node</a:t>
            </a:r>
            <a:r>
              <a:rPr lang="en-AU" altLang="en-IT"/>
              <a:t>: contains a hash table</a:t>
            </a:r>
          </a:p>
          <a:p>
            <a:pPr lvl="1"/>
            <a:r>
              <a:rPr lang="en-AU" altLang="en-IT"/>
              <a:t>Each bucket points to another node</a:t>
            </a:r>
          </a:p>
          <a:p>
            <a:pPr lvl="1"/>
            <a:r>
              <a:rPr lang="en-AU" altLang="en-IT"/>
              <a:t>Depth of root = 1</a:t>
            </a:r>
          </a:p>
          <a:p>
            <a:pPr lvl="1"/>
            <a:r>
              <a:rPr lang="en-AU" altLang="en-IT"/>
              <a:t>Buckets of a node at depth </a:t>
            </a:r>
            <a:r>
              <a:rPr lang="en-AU" altLang="en-IT" i="1"/>
              <a:t>d</a:t>
            </a:r>
            <a:r>
              <a:rPr lang="en-AU" altLang="en-IT"/>
              <a:t> points to nodes at depth </a:t>
            </a:r>
            <a:r>
              <a:rPr lang="en-AU" altLang="en-IT" i="1"/>
              <a:t>d</a:t>
            </a:r>
            <a:r>
              <a:rPr lang="en-AU" altLang="en-IT"/>
              <a:t>+1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8E97A698-56FE-372E-67AE-748C5A7F00CA}"/>
              </a:ext>
            </a:extLst>
          </p:cNvPr>
          <p:cNvSpPr>
            <a:spLocks noGrp="1" noChangeArrowheads="1"/>
          </p:cNvSpPr>
          <p:nvPr>
            <p:ph type="title"/>
          </p:nvPr>
        </p:nvSpPr>
        <p:spPr/>
        <p:txBody>
          <a:bodyPr/>
          <a:lstStyle/>
          <a:p>
            <a:r>
              <a:rPr lang="en-AU" altLang="en-IT"/>
              <a:t>Subset Function (cont.)</a:t>
            </a:r>
          </a:p>
        </p:txBody>
      </p:sp>
      <p:sp>
        <p:nvSpPr>
          <p:cNvPr id="32771" name="Rectangle 3">
            <a:extLst>
              <a:ext uri="{FF2B5EF4-FFF2-40B4-BE49-F238E27FC236}">
                <a16:creationId xmlns:a16="http://schemas.microsoft.com/office/drawing/2014/main" id="{E4B025B1-8CFD-2A2A-14F8-308B4092A6CD}"/>
              </a:ext>
            </a:extLst>
          </p:cNvPr>
          <p:cNvSpPr>
            <a:spLocks noGrp="1" noChangeArrowheads="1"/>
          </p:cNvSpPr>
          <p:nvPr>
            <p:ph type="body" idx="1"/>
          </p:nvPr>
        </p:nvSpPr>
        <p:spPr>
          <a:xfrm>
            <a:off x="2286000" y="1752600"/>
            <a:ext cx="7924800" cy="4724400"/>
          </a:xfrm>
        </p:spPr>
        <p:txBody>
          <a:bodyPr/>
          <a:lstStyle/>
          <a:p>
            <a:pPr>
              <a:buFont typeface="Monotype Sorts" pitchFamily="2" charset="2"/>
              <a:buNone/>
            </a:pPr>
            <a:r>
              <a:rPr lang="en-AU" altLang="en-IT">
                <a:solidFill>
                  <a:srgbClr val="000099"/>
                </a:solidFill>
              </a:rPr>
              <a:t>Construction of hash-tree for </a:t>
            </a:r>
            <a:r>
              <a:rPr lang="en-AU" altLang="en-IT" i="1">
                <a:solidFill>
                  <a:srgbClr val="000099"/>
                </a:solidFill>
              </a:rPr>
              <a:t>C</a:t>
            </a:r>
            <a:r>
              <a:rPr lang="en-AU" altLang="en-IT" baseline="-25000">
                <a:solidFill>
                  <a:srgbClr val="000099"/>
                </a:solidFill>
              </a:rPr>
              <a:t>k</a:t>
            </a:r>
            <a:endParaRPr lang="en-AU" altLang="en-IT"/>
          </a:p>
          <a:p>
            <a:r>
              <a:rPr lang="en-AU" altLang="en-IT"/>
              <a:t>To add itemset </a:t>
            </a:r>
            <a:r>
              <a:rPr lang="en-AU" altLang="en-IT" i="1">
                <a:solidFill>
                  <a:srgbClr val="000099"/>
                </a:solidFill>
              </a:rPr>
              <a:t>c</a:t>
            </a:r>
            <a:r>
              <a:rPr lang="en-AU" altLang="en-IT"/>
              <a:t>:</a:t>
            </a:r>
          </a:p>
          <a:p>
            <a:pPr lvl="1"/>
            <a:r>
              <a:rPr lang="en-AU" altLang="en-IT"/>
              <a:t>start from the root</a:t>
            </a:r>
          </a:p>
          <a:p>
            <a:pPr lvl="1"/>
            <a:r>
              <a:rPr lang="en-AU" altLang="en-IT"/>
              <a:t>go down until reaching a leaf node</a:t>
            </a:r>
          </a:p>
          <a:p>
            <a:pPr lvl="1"/>
            <a:r>
              <a:rPr lang="en-AU" altLang="en-IT"/>
              <a:t>At interior node at depth </a:t>
            </a:r>
            <a:r>
              <a:rPr lang="en-AU" altLang="en-IT" i="1"/>
              <a:t>d</a:t>
            </a:r>
            <a:r>
              <a:rPr lang="en-AU" altLang="en-IT"/>
              <a:t>, to choose the branch to follow, apply a hash function to the </a:t>
            </a:r>
            <a:r>
              <a:rPr lang="en-AU" altLang="en-IT" i="1"/>
              <a:t>d</a:t>
            </a:r>
            <a:r>
              <a:rPr lang="en-AU" altLang="en-IT"/>
              <a:t> th item of </a:t>
            </a:r>
            <a:r>
              <a:rPr lang="en-AU" altLang="en-IT" i="1">
                <a:solidFill>
                  <a:srgbClr val="000099"/>
                </a:solidFill>
              </a:rPr>
              <a:t>c</a:t>
            </a:r>
          </a:p>
          <a:p>
            <a:r>
              <a:rPr lang="en-AU" altLang="en-IT"/>
              <a:t>All nodes are initially created as leaves</a:t>
            </a:r>
          </a:p>
          <a:p>
            <a:r>
              <a:rPr lang="en-AU" altLang="en-IT"/>
              <a:t>A leaf is converted into internal when the number of nodes exceeds a threshold. </a:t>
            </a:r>
            <a:endParaRPr lang="en-AU" altLang="en-IT" i="1">
              <a:solidFill>
                <a:srgbClr val="000099"/>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79528F20-8D1A-6511-886D-C1D121ED2574}"/>
              </a:ext>
            </a:extLst>
          </p:cNvPr>
          <p:cNvSpPr>
            <a:spLocks noGrp="1" noChangeArrowheads="1"/>
          </p:cNvSpPr>
          <p:nvPr>
            <p:ph type="title"/>
          </p:nvPr>
        </p:nvSpPr>
        <p:spPr/>
        <p:txBody>
          <a:bodyPr/>
          <a:lstStyle/>
          <a:p>
            <a:r>
              <a:rPr lang="en-AU" altLang="en-IT"/>
              <a:t>Subset Function (cont.)</a:t>
            </a:r>
          </a:p>
        </p:txBody>
      </p:sp>
      <p:sp>
        <p:nvSpPr>
          <p:cNvPr id="34819" name="Rectangle 3">
            <a:extLst>
              <a:ext uri="{FF2B5EF4-FFF2-40B4-BE49-F238E27FC236}">
                <a16:creationId xmlns:a16="http://schemas.microsoft.com/office/drawing/2014/main" id="{45002733-0914-D908-C051-309CA94CDE81}"/>
              </a:ext>
            </a:extLst>
          </p:cNvPr>
          <p:cNvSpPr>
            <a:spLocks noGrp="1" noChangeArrowheads="1"/>
          </p:cNvSpPr>
          <p:nvPr>
            <p:ph type="body" idx="1"/>
          </p:nvPr>
        </p:nvSpPr>
        <p:spPr/>
        <p:txBody>
          <a:bodyPr/>
          <a:lstStyle/>
          <a:p>
            <a:r>
              <a:rPr lang="en-AU" altLang="en-IT"/>
              <a:t>After constructing the hash-tree for </a:t>
            </a:r>
            <a:r>
              <a:rPr lang="en-AU" altLang="en-IT" i="1">
                <a:solidFill>
                  <a:srgbClr val="000099"/>
                </a:solidFill>
              </a:rPr>
              <a:t>C</a:t>
            </a:r>
            <a:r>
              <a:rPr lang="en-AU" altLang="en-IT" baseline="-25000">
                <a:solidFill>
                  <a:srgbClr val="000099"/>
                </a:solidFill>
              </a:rPr>
              <a:t>k</a:t>
            </a:r>
            <a:r>
              <a:rPr lang="en-AU" altLang="en-IT"/>
              <a:t>, subset function finds candidates contained in </a:t>
            </a:r>
            <a:r>
              <a:rPr lang="en-AU" altLang="en-IT" i="1">
                <a:solidFill>
                  <a:srgbClr val="000099"/>
                </a:solidFill>
              </a:rPr>
              <a:t>t</a:t>
            </a:r>
            <a:r>
              <a:rPr lang="en-AU" altLang="en-IT"/>
              <a:t> as follows:</a:t>
            </a:r>
          </a:p>
          <a:p>
            <a:pPr lvl="1"/>
            <a:r>
              <a:rPr lang="en-AU" altLang="en-IT"/>
              <a:t>At a leaf, find itemsets contained in </a:t>
            </a:r>
            <a:r>
              <a:rPr lang="en-AU" altLang="en-IT" i="1">
                <a:solidFill>
                  <a:srgbClr val="000099"/>
                </a:solidFill>
              </a:rPr>
              <a:t>t</a:t>
            </a:r>
            <a:endParaRPr lang="en-AU" altLang="en-IT"/>
          </a:p>
          <a:p>
            <a:pPr lvl="1"/>
            <a:r>
              <a:rPr lang="en-AU" altLang="en-IT"/>
              <a:t>At an interior node reached by hashing on item </a:t>
            </a:r>
            <a:r>
              <a:rPr lang="en-AU" altLang="en-IT" i="1">
                <a:solidFill>
                  <a:srgbClr val="000099"/>
                </a:solidFill>
              </a:rPr>
              <a:t>i</a:t>
            </a:r>
            <a:r>
              <a:rPr lang="en-AU" altLang="en-IT"/>
              <a:t>, hash on each item that comes after </a:t>
            </a:r>
            <a:r>
              <a:rPr lang="en-AU" altLang="en-IT" i="1">
                <a:solidFill>
                  <a:srgbClr val="000099"/>
                </a:solidFill>
              </a:rPr>
              <a:t>i</a:t>
            </a:r>
            <a:r>
              <a:rPr lang="en-AU" altLang="en-IT"/>
              <a:t> in </a:t>
            </a:r>
            <a:r>
              <a:rPr lang="en-AU" altLang="en-IT" i="1">
                <a:solidFill>
                  <a:srgbClr val="000099"/>
                </a:solidFill>
              </a:rPr>
              <a:t>t</a:t>
            </a:r>
            <a:r>
              <a:rPr lang="en-AU" altLang="en-IT"/>
              <a:t>, recursively apply to the nodes in the corresponding bucket</a:t>
            </a:r>
          </a:p>
          <a:p>
            <a:pPr lvl="1"/>
            <a:r>
              <a:rPr lang="en-AU" altLang="en-IT"/>
              <a:t>At root, hash on every item in </a:t>
            </a:r>
            <a:r>
              <a:rPr lang="en-AU" altLang="en-IT" i="1">
                <a:solidFill>
                  <a:srgbClr val="000099"/>
                </a:solidFill>
              </a:rPr>
              <a:t>t</a:t>
            </a:r>
            <a:r>
              <a:rPr lang="en-AU" altLang="en-IT"/>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2A2B1621-8BC6-66F8-DC99-97887DCFD551}"/>
              </a:ext>
            </a:extLst>
          </p:cNvPr>
          <p:cNvSpPr>
            <a:spLocks noGrp="1" noChangeArrowheads="1"/>
          </p:cNvSpPr>
          <p:nvPr>
            <p:ph type="title"/>
          </p:nvPr>
        </p:nvSpPr>
        <p:spPr/>
        <p:txBody>
          <a:bodyPr/>
          <a:lstStyle/>
          <a:p>
            <a:r>
              <a:rPr lang="en-AU" altLang="en-IT"/>
              <a:t>AprioriTid Algorithm</a:t>
            </a:r>
          </a:p>
        </p:txBody>
      </p:sp>
      <p:sp>
        <p:nvSpPr>
          <p:cNvPr id="36867" name="Rectangle 3">
            <a:extLst>
              <a:ext uri="{FF2B5EF4-FFF2-40B4-BE49-F238E27FC236}">
                <a16:creationId xmlns:a16="http://schemas.microsoft.com/office/drawing/2014/main" id="{D8F8F01E-D548-EABD-FAE8-E3AFF8E44B76}"/>
              </a:ext>
            </a:extLst>
          </p:cNvPr>
          <p:cNvSpPr>
            <a:spLocks noGrp="1" noChangeArrowheads="1"/>
          </p:cNvSpPr>
          <p:nvPr>
            <p:ph type="body" idx="1"/>
          </p:nvPr>
        </p:nvSpPr>
        <p:spPr>
          <a:xfrm>
            <a:off x="2209800" y="1981200"/>
            <a:ext cx="8153400" cy="4343400"/>
          </a:xfrm>
        </p:spPr>
        <p:txBody>
          <a:bodyPr/>
          <a:lstStyle/>
          <a:p>
            <a:r>
              <a:rPr lang="en-AU" altLang="en-IT"/>
              <a:t>Uses apriori-gen to generate candidates</a:t>
            </a:r>
          </a:p>
          <a:p>
            <a:r>
              <a:rPr lang="en-AU" altLang="en-IT"/>
              <a:t>Database </a:t>
            </a:r>
            <a:r>
              <a:rPr lang="en-GB" altLang="en-IT" i="1">
                <a:latin typeface="Lucida Console" panose="020B0609040504020204" pitchFamily="49" charset="0"/>
              </a:rPr>
              <a:t>D</a:t>
            </a:r>
            <a:r>
              <a:rPr lang="en-AU" altLang="en-IT"/>
              <a:t> is not used for counting support after the first pass</a:t>
            </a:r>
          </a:p>
          <a:p>
            <a:r>
              <a:rPr lang="en-AU" altLang="en-IT"/>
              <a:t>The set </a:t>
            </a:r>
            <a:r>
              <a:rPr lang="en-AU" altLang="en-IT" i="1" u="sng">
                <a:solidFill>
                  <a:srgbClr val="000099"/>
                </a:solidFill>
              </a:rPr>
              <a:t>C</a:t>
            </a:r>
            <a:r>
              <a:rPr lang="en-AU" altLang="en-IT" baseline="-25000">
                <a:solidFill>
                  <a:srgbClr val="000099"/>
                </a:solidFill>
              </a:rPr>
              <a:t>k</a:t>
            </a:r>
            <a:r>
              <a:rPr lang="en-AU" altLang="en-IT"/>
              <a:t> is used, for this purpose</a:t>
            </a:r>
          </a:p>
          <a:p>
            <a:r>
              <a:rPr lang="en-AU" altLang="en-IT"/>
              <a:t>Elements of </a:t>
            </a:r>
            <a:r>
              <a:rPr lang="en-AU" altLang="en-IT" i="1" u="sng">
                <a:solidFill>
                  <a:srgbClr val="000099"/>
                </a:solidFill>
              </a:rPr>
              <a:t>C</a:t>
            </a:r>
            <a:r>
              <a:rPr lang="en-AU" altLang="en-IT" baseline="-25000">
                <a:solidFill>
                  <a:srgbClr val="000099"/>
                </a:solidFill>
              </a:rPr>
              <a:t>k</a:t>
            </a:r>
            <a:r>
              <a:rPr lang="en-AU" altLang="en-IT"/>
              <a:t> are in the form &lt;</a:t>
            </a:r>
            <a:r>
              <a:rPr lang="en-AU" altLang="en-IT" i="1"/>
              <a:t>TID</a:t>
            </a:r>
            <a:r>
              <a:rPr lang="en-AU" altLang="en-IT"/>
              <a:t>, {</a:t>
            </a:r>
            <a:r>
              <a:rPr lang="en-AU" altLang="en-IT" i="1">
                <a:solidFill>
                  <a:srgbClr val="000099"/>
                </a:solidFill>
              </a:rPr>
              <a:t>X</a:t>
            </a:r>
            <a:r>
              <a:rPr lang="en-AU" altLang="en-IT" baseline="-25000">
                <a:solidFill>
                  <a:srgbClr val="000099"/>
                </a:solidFill>
              </a:rPr>
              <a:t>k</a:t>
            </a:r>
            <a:r>
              <a:rPr lang="en-AU" altLang="en-IT"/>
              <a:t>}&gt; where each </a:t>
            </a:r>
            <a:r>
              <a:rPr lang="en-AU" altLang="en-IT" i="1">
                <a:solidFill>
                  <a:srgbClr val="000099"/>
                </a:solidFill>
              </a:rPr>
              <a:t>X</a:t>
            </a:r>
            <a:r>
              <a:rPr lang="en-AU" altLang="en-IT" baseline="-25000">
                <a:solidFill>
                  <a:srgbClr val="000099"/>
                </a:solidFill>
              </a:rPr>
              <a:t>k</a:t>
            </a:r>
            <a:r>
              <a:rPr lang="en-AU" altLang="en-IT"/>
              <a:t> is a potentially large </a:t>
            </a:r>
            <a:r>
              <a:rPr lang="en-AU" altLang="en-IT" i="1"/>
              <a:t>k</a:t>
            </a:r>
            <a:r>
              <a:rPr lang="en-AU" altLang="en-IT"/>
              <a:t>-itemset present in the transaction with identifier </a:t>
            </a:r>
            <a:r>
              <a:rPr lang="en-AU" altLang="en-IT" i="1"/>
              <a:t>TID</a:t>
            </a:r>
            <a:r>
              <a:rPr lang="en-AU" altLang="en-IT"/>
              <a:t>.</a:t>
            </a:r>
          </a:p>
          <a:p>
            <a:r>
              <a:rPr lang="en-AU" altLang="en-IT"/>
              <a:t>The member of </a:t>
            </a:r>
            <a:r>
              <a:rPr lang="en-AU" altLang="en-IT" i="1" u="sng">
                <a:solidFill>
                  <a:srgbClr val="000099"/>
                </a:solidFill>
              </a:rPr>
              <a:t>C</a:t>
            </a:r>
            <a:r>
              <a:rPr lang="en-AU" altLang="en-IT" baseline="-25000">
                <a:solidFill>
                  <a:srgbClr val="000099"/>
                </a:solidFill>
              </a:rPr>
              <a:t>k</a:t>
            </a:r>
            <a:r>
              <a:rPr lang="en-AU" altLang="en-IT"/>
              <a:t> corresponding to transaction </a:t>
            </a:r>
            <a:r>
              <a:rPr lang="en-AU" altLang="en-IT" i="1">
                <a:solidFill>
                  <a:srgbClr val="000099"/>
                </a:solidFill>
              </a:rPr>
              <a:t>t</a:t>
            </a:r>
            <a:r>
              <a:rPr lang="en-AU" altLang="en-IT"/>
              <a:t> is </a:t>
            </a:r>
            <a:br>
              <a:rPr lang="en-AU" altLang="en-IT"/>
            </a:br>
            <a:r>
              <a:rPr lang="en-AU" altLang="en-IT"/>
              <a:t>	&lt;</a:t>
            </a:r>
            <a:r>
              <a:rPr lang="en-AU" altLang="en-IT" i="1">
                <a:solidFill>
                  <a:srgbClr val="000099"/>
                </a:solidFill>
              </a:rPr>
              <a:t>t.TID</a:t>
            </a:r>
            <a:r>
              <a:rPr lang="en-AU" altLang="en-IT"/>
              <a:t>, {</a:t>
            </a:r>
            <a:r>
              <a:rPr lang="en-AU" altLang="en-IT" i="1">
                <a:solidFill>
                  <a:srgbClr val="000099"/>
                </a:solidFill>
              </a:rPr>
              <a:t>c</a:t>
            </a:r>
            <a:r>
              <a:rPr lang="en-AU" altLang="en-IT"/>
              <a:t> </a:t>
            </a:r>
            <a:r>
              <a:rPr lang="en-AU" altLang="en-IT">
                <a:sym typeface="Symbol" pitchFamily="2" charset="2"/>
              </a:rPr>
              <a:t></a:t>
            </a:r>
            <a:r>
              <a:rPr lang="en-AU" altLang="en-IT"/>
              <a:t> </a:t>
            </a:r>
            <a:r>
              <a:rPr lang="en-AU" altLang="en-IT" i="1" u="sng">
                <a:solidFill>
                  <a:srgbClr val="000099"/>
                </a:solidFill>
              </a:rPr>
              <a:t>C</a:t>
            </a:r>
            <a:r>
              <a:rPr lang="en-AU" altLang="en-IT" baseline="-25000">
                <a:solidFill>
                  <a:srgbClr val="000099"/>
                </a:solidFill>
              </a:rPr>
              <a:t>k</a:t>
            </a:r>
            <a:r>
              <a:rPr lang="en-AU" altLang="en-IT">
                <a:solidFill>
                  <a:srgbClr val="000099"/>
                </a:solidFill>
              </a:rPr>
              <a:t> </a:t>
            </a:r>
            <a:r>
              <a:rPr lang="en-AU" altLang="en-IT"/>
              <a:t>|</a:t>
            </a:r>
            <a:r>
              <a:rPr lang="en-AU" altLang="en-IT">
                <a:solidFill>
                  <a:srgbClr val="000099"/>
                </a:solidFill>
              </a:rPr>
              <a:t> </a:t>
            </a:r>
            <a:r>
              <a:rPr lang="en-AU" altLang="en-IT" i="1">
                <a:solidFill>
                  <a:srgbClr val="000099"/>
                </a:solidFill>
              </a:rPr>
              <a:t>c</a:t>
            </a:r>
            <a:r>
              <a:rPr lang="en-AU" altLang="en-IT">
                <a:solidFill>
                  <a:srgbClr val="000099"/>
                </a:solidFill>
              </a:rPr>
              <a:t> </a:t>
            </a:r>
            <a:r>
              <a:rPr lang="en-AU" altLang="en-IT"/>
              <a:t>contained in</a:t>
            </a:r>
            <a:r>
              <a:rPr lang="en-AU" altLang="en-IT">
                <a:solidFill>
                  <a:srgbClr val="000099"/>
                </a:solidFill>
              </a:rPr>
              <a:t> </a:t>
            </a:r>
            <a:r>
              <a:rPr lang="en-AU" altLang="en-IT" i="1">
                <a:solidFill>
                  <a:srgbClr val="000099"/>
                </a:solidFill>
              </a:rPr>
              <a:t>t</a:t>
            </a:r>
            <a:r>
              <a:rPr lang="en-AU" altLang="en-IT"/>
              <a:t>}&gt;</a:t>
            </a:r>
            <a:endParaRPr lang="en-AU" altLang="en-IT" baseline="-25000">
              <a:solidFill>
                <a:srgbClr val="000099"/>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57871C50-7629-A34E-5958-4F6078595873}"/>
              </a:ext>
            </a:extLst>
          </p:cNvPr>
          <p:cNvSpPr>
            <a:spLocks noGrp="1"/>
          </p:cNvSpPr>
          <p:nvPr>
            <p:ph type="ftr" sz="quarter" idx="10"/>
          </p:nvPr>
        </p:nvSpPr>
        <p:spPr/>
        <p:txBody>
          <a:bodyPr/>
          <a:lstStyle/>
          <a:p>
            <a:r>
              <a:rPr lang="en-US" altLang="en-US"/>
              <a:t>CS583, Bing Liu, UIC</a:t>
            </a:r>
          </a:p>
        </p:txBody>
      </p:sp>
      <p:sp>
        <p:nvSpPr>
          <p:cNvPr id="3" name="Slide Number Placeholder 4">
            <a:extLst>
              <a:ext uri="{FF2B5EF4-FFF2-40B4-BE49-F238E27FC236}">
                <a16:creationId xmlns:a16="http://schemas.microsoft.com/office/drawing/2014/main" id="{7CB9C617-E880-B7A0-F966-31A3746501DF}"/>
              </a:ext>
            </a:extLst>
          </p:cNvPr>
          <p:cNvSpPr>
            <a:spLocks noGrp="1"/>
          </p:cNvSpPr>
          <p:nvPr>
            <p:ph type="sldNum" sz="quarter" idx="11"/>
          </p:nvPr>
        </p:nvSpPr>
        <p:spPr/>
        <p:txBody>
          <a:bodyPr/>
          <a:lstStyle/>
          <a:p>
            <a:fld id="{621E80FF-2677-6147-BA23-6C53C771AD49}" type="slidenum">
              <a:rPr lang="en-US" altLang="en-US"/>
              <a:pPr/>
              <a:t>4</a:t>
            </a:fld>
            <a:endParaRPr lang="en-US" altLang="en-US"/>
          </a:p>
        </p:txBody>
      </p:sp>
      <p:sp>
        <p:nvSpPr>
          <p:cNvPr id="643074" name="Rectangle 2">
            <a:extLst>
              <a:ext uri="{FF2B5EF4-FFF2-40B4-BE49-F238E27FC236}">
                <a16:creationId xmlns:a16="http://schemas.microsoft.com/office/drawing/2014/main" id="{618BF15B-F694-8735-0D29-1261FD38C65A}"/>
              </a:ext>
            </a:extLst>
          </p:cNvPr>
          <p:cNvSpPr>
            <a:spLocks noGrp="1" noChangeArrowheads="1"/>
          </p:cNvSpPr>
          <p:nvPr>
            <p:ph type="title"/>
          </p:nvPr>
        </p:nvSpPr>
        <p:spPr>
          <a:xfrm>
            <a:off x="838200" y="-92075"/>
            <a:ext cx="10515600" cy="1325563"/>
          </a:xfrm>
        </p:spPr>
        <p:txBody>
          <a:bodyPr/>
          <a:lstStyle/>
          <a:p>
            <a:r>
              <a:rPr lang="en-GB" altLang="en-IT" dirty="0"/>
              <a:t>Association rule mining: a bit of history</a:t>
            </a:r>
          </a:p>
        </p:txBody>
      </p:sp>
      <p:sp>
        <p:nvSpPr>
          <p:cNvPr id="643075" name="Rectangle 3">
            <a:extLst>
              <a:ext uri="{FF2B5EF4-FFF2-40B4-BE49-F238E27FC236}">
                <a16:creationId xmlns:a16="http://schemas.microsoft.com/office/drawing/2014/main" id="{D57884AA-A31F-AEAD-53E2-EEAAF3DC8DD0}"/>
              </a:ext>
            </a:extLst>
          </p:cNvPr>
          <p:cNvSpPr>
            <a:spLocks noGrp="1" noChangeArrowheads="1"/>
          </p:cNvSpPr>
          <p:nvPr>
            <p:ph type="body" idx="1"/>
          </p:nvPr>
        </p:nvSpPr>
        <p:spPr>
          <a:xfrm>
            <a:off x="2135188" y="1233488"/>
            <a:ext cx="8077200" cy="4895850"/>
          </a:xfrm>
        </p:spPr>
        <p:txBody>
          <a:bodyPr/>
          <a:lstStyle/>
          <a:p>
            <a:r>
              <a:rPr lang="en-GB" altLang="en-IT"/>
              <a:t>Proposed by </a:t>
            </a:r>
            <a:r>
              <a:rPr lang="en-GB" altLang="en-IT">
                <a:solidFill>
                  <a:srgbClr val="FF0000"/>
                </a:solidFill>
              </a:rPr>
              <a:t>Agrawal et al in 1993</a:t>
            </a:r>
            <a:r>
              <a:rPr lang="en-GB" altLang="en-IT"/>
              <a:t>. </a:t>
            </a:r>
          </a:p>
          <a:p>
            <a:r>
              <a:rPr lang="en-GB" altLang="en-IT"/>
              <a:t>It is an important data mining model studied extensively by the database and data mining community. </a:t>
            </a:r>
          </a:p>
          <a:p>
            <a:pPr>
              <a:spcBef>
                <a:spcPct val="15000"/>
              </a:spcBef>
            </a:pPr>
            <a:r>
              <a:rPr lang="en-US" altLang="en-IT"/>
              <a:t>Assume all data are categorical.</a:t>
            </a:r>
          </a:p>
          <a:p>
            <a:pPr>
              <a:spcBef>
                <a:spcPct val="15000"/>
              </a:spcBef>
            </a:pPr>
            <a:r>
              <a:rPr lang="en-US" altLang="en-IT"/>
              <a:t>No good algorithm for numeric data.</a:t>
            </a:r>
          </a:p>
          <a:p>
            <a:pPr>
              <a:spcBef>
                <a:spcPct val="15000"/>
              </a:spcBef>
            </a:pPr>
            <a:r>
              <a:rPr lang="en-US" altLang="en-IT"/>
              <a:t>Initially used for </a:t>
            </a:r>
            <a:r>
              <a:rPr lang="en-US" altLang="en-IT">
                <a:solidFill>
                  <a:srgbClr val="FF0000"/>
                </a:solidFill>
              </a:rPr>
              <a:t>Market Basket Analysis</a:t>
            </a:r>
            <a:r>
              <a:rPr lang="en-US" altLang="en-IT"/>
              <a:t> to find how items purchased by customers are related.</a:t>
            </a:r>
          </a:p>
          <a:p>
            <a:pPr>
              <a:spcBef>
                <a:spcPct val="15000"/>
              </a:spcBef>
              <a:buFont typeface="Wingdings" pitchFamily="2" charset="2"/>
              <a:buNone/>
            </a:pPr>
            <a:r>
              <a:rPr lang="en-GB" altLang="en-IT"/>
              <a:t>		</a:t>
            </a:r>
          </a:p>
          <a:p>
            <a:pPr>
              <a:spcBef>
                <a:spcPct val="15000"/>
              </a:spcBef>
              <a:buFont typeface="Wingdings" pitchFamily="2" charset="2"/>
              <a:buNone/>
            </a:pPr>
            <a:r>
              <a:rPr lang="en-GB" altLang="en-IT"/>
              <a:t>	</a:t>
            </a:r>
            <a:r>
              <a:rPr lang="en-GB" altLang="en-IT">
                <a:solidFill>
                  <a:srgbClr val="3333CC"/>
                </a:solidFill>
              </a:rPr>
              <a:t>Bread </a:t>
            </a:r>
            <a:r>
              <a:rPr lang="en-GB" altLang="en-IT">
                <a:solidFill>
                  <a:srgbClr val="3333CC"/>
                </a:solidFill>
                <a:sym typeface="Symbol" pitchFamily="2" charset="2"/>
              </a:rPr>
              <a:t></a:t>
            </a:r>
            <a:r>
              <a:rPr lang="en-GB" altLang="en-IT">
                <a:solidFill>
                  <a:srgbClr val="3333CC"/>
                </a:solidFill>
              </a:rPr>
              <a:t> Milk	   [sup = 5%, conf = 100%]</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0007BB1A-046B-C4EC-58B4-929C001E35BC}"/>
              </a:ext>
            </a:extLst>
          </p:cNvPr>
          <p:cNvSpPr>
            <a:spLocks noGrp="1" noChangeArrowheads="1"/>
          </p:cNvSpPr>
          <p:nvPr>
            <p:ph type="title"/>
          </p:nvPr>
        </p:nvSpPr>
        <p:spPr/>
        <p:txBody>
          <a:bodyPr/>
          <a:lstStyle/>
          <a:p>
            <a:r>
              <a:rPr lang="en-AU" altLang="en-IT"/>
              <a:t>AprioriTid Algorithm (cont.)</a:t>
            </a:r>
          </a:p>
        </p:txBody>
      </p:sp>
      <p:sp>
        <p:nvSpPr>
          <p:cNvPr id="38915" name="Rectangle 3">
            <a:extLst>
              <a:ext uri="{FF2B5EF4-FFF2-40B4-BE49-F238E27FC236}">
                <a16:creationId xmlns:a16="http://schemas.microsoft.com/office/drawing/2014/main" id="{85B6657F-D266-39F2-CF57-CDAD7C2A09E9}"/>
              </a:ext>
            </a:extLst>
          </p:cNvPr>
          <p:cNvSpPr>
            <a:spLocks noGrp="1" noChangeArrowheads="1"/>
          </p:cNvSpPr>
          <p:nvPr>
            <p:ph type="body" idx="1"/>
          </p:nvPr>
        </p:nvSpPr>
        <p:spPr>
          <a:xfrm>
            <a:off x="1752600" y="1524000"/>
            <a:ext cx="8686800" cy="5105400"/>
          </a:xfrm>
        </p:spPr>
        <p:txBody>
          <a:bodyPr>
            <a:normAutofit lnSpcReduction="10000"/>
          </a:bodyPr>
          <a:lstStyle/>
          <a:p>
            <a:pPr>
              <a:spcBef>
                <a:spcPct val="0"/>
              </a:spcBef>
              <a:buFont typeface="Monotype Sorts" pitchFamily="2" charset="2"/>
              <a:buNone/>
            </a:pPr>
            <a:r>
              <a:rPr lang="en-GB" altLang="en-IT" i="1"/>
              <a:t>L</a:t>
            </a:r>
            <a:r>
              <a:rPr lang="en-GB" altLang="en-IT" baseline="-25000"/>
              <a:t>1</a:t>
            </a:r>
            <a:r>
              <a:rPr lang="en-GB" altLang="en-IT"/>
              <a:t> = { large 1-itemsets }</a:t>
            </a:r>
            <a:endParaRPr lang="en-GB" altLang="en-IT" sz="2400">
              <a:solidFill>
                <a:srgbClr val="660033"/>
              </a:solidFill>
            </a:endParaRPr>
          </a:p>
          <a:p>
            <a:pPr>
              <a:spcBef>
                <a:spcPct val="0"/>
              </a:spcBef>
              <a:buFont typeface="Monotype Sorts" pitchFamily="2" charset="2"/>
              <a:buNone/>
            </a:pPr>
            <a:r>
              <a:rPr lang="en-GB" altLang="en-IT"/>
              <a:t>for (</a:t>
            </a:r>
            <a:r>
              <a:rPr lang="en-GB" altLang="en-IT" i="1"/>
              <a:t>k</a:t>
            </a:r>
            <a:r>
              <a:rPr lang="en-GB" altLang="en-IT"/>
              <a:t>=2; </a:t>
            </a:r>
            <a:r>
              <a:rPr lang="en-GB" altLang="en-IT" i="1"/>
              <a:t>L</a:t>
            </a:r>
            <a:r>
              <a:rPr lang="en-GB" altLang="en-IT" baseline="-25000"/>
              <a:t>k-1</a:t>
            </a:r>
            <a:r>
              <a:rPr lang="en-GB" altLang="en-IT">
                <a:sym typeface="Symbol" pitchFamily="2" charset="2"/>
              </a:rPr>
              <a:t></a:t>
            </a:r>
            <a:r>
              <a:rPr lang="en-GB" altLang="en-IT"/>
              <a:t>; </a:t>
            </a:r>
            <a:r>
              <a:rPr lang="en-GB" altLang="en-IT" i="1"/>
              <a:t>k</a:t>
            </a:r>
            <a:r>
              <a:rPr lang="en-GB" altLang="en-IT"/>
              <a:t>++) do begin</a:t>
            </a:r>
            <a:endParaRPr lang="en-GB" altLang="en-IT" sz="2400" b="1"/>
          </a:p>
          <a:p>
            <a:pPr>
              <a:spcBef>
                <a:spcPct val="0"/>
              </a:spcBef>
              <a:buFont typeface="Monotype Sorts" pitchFamily="2" charset="2"/>
              <a:buNone/>
            </a:pPr>
            <a:r>
              <a:rPr lang="en-GB" altLang="en-IT" sz="2400"/>
              <a:t>	</a:t>
            </a:r>
            <a:r>
              <a:rPr lang="en-GB" altLang="en-IT" i="1"/>
              <a:t>C</a:t>
            </a:r>
            <a:r>
              <a:rPr lang="en-GB" altLang="en-IT" baseline="-25000"/>
              <a:t>k</a:t>
            </a:r>
            <a:r>
              <a:rPr lang="en-GB" altLang="en-IT"/>
              <a:t> = apriori-gen(</a:t>
            </a:r>
            <a:r>
              <a:rPr lang="en-GB" altLang="en-IT" i="1"/>
              <a:t>L</a:t>
            </a:r>
            <a:r>
              <a:rPr lang="en-GB" altLang="en-IT" baseline="-25000"/>
              <a:t>k-1</a:t>
            </a:r>
            <a:r>
              <a:rPr lang="en-GB" altLang="en-IT"/>
              <a:t>); </a:t>
            </a:r>
            <a:r>
              <a:rPr lang="en-GB" altLang="en-IT">
                <a:solidFill>
                  <a:srgbClr val="009900"/>
                </a:solidFill>
              </a:rPr>
              <a:t>// New candidates</a:t>
            </a:r>
            <a:endParaRPr lang="en-GB" altLang="en-IT">
              <a:solidFill>
                <a:srgbClr val="006600"/>
              </a:solidFill>
            </a:endParaRPr>
          </a:p>
          <a:p>
            <a:pPr>
              <a:spcBef>
                <a:spcPct val="0"/>
              </a:spcBef>
              <a:buFont typeface="Monotype Sorts" pitchFamily="2" charset="2"/>
              <a:buNone/>
            </a:pPr>
            <a:r>
              <a:rPr lang="en-GB" altLang="en-IT">
                <a:solidFill>
                  <a:srgbClr val="006600"/>
                </a:solidFill>
              </a:rPr>
              <a:t>	 </a:t>
            </a:r>
            <a:r>
              <a:rPr lang="en-GB" altLang="en-IT" i="1" u="sng"/>
              <a:t>C</a:t>
            </a:r>
            <a:r>
              <a:rPr lang="en-GB" altLang="en-IT" baseline="-25000"/>
              <a:t>k </a:t>
            </a:r>
            <a:r>
              <a:rPr lang="en-GB" altLang="en-IT"/>
              <a:t>= </a:t>
            </a:r>
            <a:r>
              <a:rPr lang="en-GB" altLang="en-IT">
                <a:sym typeface="Symbol" pitchFamily="2" charset="2"/>
              </a:rPr>
              <a:t></a:t>
            </a:r>
            <a:endParaRPr lang="en-GB" altLang="en-IT"/>
          </a:p>
          <a:p>
            <a:pPr>
              <a:spcBef>
                <a:spcPct val="0"/>
              </a:spcBef>
              <a:buFont typeface="Monotype Sorts" pitchFamily="2" charset="2"/>
              <a:buNone/>
            </a:pPr>
            <a:r>
              <a:rPr lang="en-GB" altLang="en-IT"/>
              <a:t>	forall transactions </a:t>
            </a:r>
            <a:r>
              <a:rPr lang="en-GB" altLang="en-IT" i="1"/>
              <a:t>t </a:t>
            </a:r>
            <a:r>
              <a:rPr lang="en-GB" altLang="en-IT"/>
              <a:t> </a:t>
            </a:r>
            <a:r>
              <a:rPr lang="en-GB" altLang="en-IT">
                <a:sym typeface="Symbol" pitchFamily="2" charset="2"/>
              </a:rPr>
              <a:t></a:t>
            </a:r>
            <a:r>
              <a:rPr lang="en-GB" altLang="en-IT"/>
              <a:t> </a:t>
            </a:r>
            <a:r>
              <a:rPr lang="en-GB" altLang="en-IT" i="1" u="sng"/>
              <a:t>C</a:t>
            </a:r>
            <a:r>
              <a:rPr lang="en-GB" altLang="en-IT" baseline="-25000"/>
              <a:t>k</a:t>
            </a:r>
            <a:r>
              <a:rPr lang="en-GB" altLang="en-IT"/>
              <a:t> do begin</a:t>
            </a:r>
            <a:endParaRPr lang="en-GB" altLang="en-IT" sz="2400"/>
          </a:p>
          <a:p>
            <a:pPr>
              <a:spcBef>
                <a:spcPct val="0"/>
              </a:spcBef>
              <a:buFont typeface="Monotype Sorts" pitchFamily="2" charset="2"/>
              <a:buNone/>
            </a:pPr>
            <a:r>
              <a:rPr lang="en-GB" altLang="en-IT" sz="2400"/>
              <a:t>		</a:t>
            </a:r>
            <a:r>
              <a:rPr lang="en-GB" altLang="en-IT">
                <a:solidFill>
                  <a:srgbClr val="009900"/>
                </a:solidFill>
              </a:rPr>
              <a:t>// Determine candidates in </a:t>
            </a:r>
            <a:r>
              <a:rPr lang="en-GB" altLang="en-IT" i="1">
                <a:solidFill>
                  <a:srgbClr val="009900"/>
                </a:solidFill>
              </a:rPr>
              <a:t>C</a:t>
            </a:r>
            <a:r>
              <a:rPr lang="en-GB" altLang="en-IT" baseline="-25000">
                <a:solidFill>
                  <a:srgbClr val="009900"/>
                </a:solidFill>
              </a:rPr>
              <a:t>k</a:t>
            </a:r>
            <a:r>
              <a:rPr lang="en-GB" altLang="en-IT">
                <a:solidFill>
                  <a:srgbClr val="009900"/>
                </a:solidFill>
              </a:rPr>
              <a:t> contained in </a:t>
            </a:r>
            <a:r>
              <a:rPr lang="en-GB" altLang="en-IT" i="1">
                <a:solidFill>
                  <a:srgbClr val="009900"/>
                </a:solidFill>
              </a:rPr>
              <a:t>t</a:t>
            </a:r>
            <a:r>
              <a:rPr lang="en-GB" altLang="en-IT">
                <a:solidFill>
                  <a:srgbClr val="009900"/>
                </a:solidFill>
              </a:rPr>
              <a:t>.TID</a:t>
            </a:r>
            <a:endParaRPr lang="en-GB" altLang="en-IT" b="1">
              <a:solidFill>
                <a:srgbClr val="660033"/>
              </a:solidFill>
            </a:endParaRPr>
          </a:p>
          <a:p>
            <a:pPr>
              <a:spcBef>
                <a:spcPct val="0"/>
              </a:spcBef>
              <a:buFont typeface="Monotype Sorts" pitchFamily="2" charset="2"/>
              <a:buNone/>
            </a:pPr>
            <a:r>
              <a:rPr lang="en-GB" altLang="en-IT" b="1"/>
              <a:t>		</a:t>
            </a:r>
            <a:r>
              <a:rPr lang="en-GB" altLang="en-IT" i="1"/>
              <a:t>C’</a:t>
            </a:r>
            <a:r>
              <a:rPr lang="en-GB" altLang="en-IT" baseline="-25000"/>
              <a:t>t</a:t>
            </a:r>
            <a:r>
              <a:rPr lang="en-GB" altLang="en-IT"/>
              <a:t> = {</a:t>
            </a:r>
            <a:r>
              <a:rPr lang="en-GB" altLang="en-IT" i="1"/>
              <a:t>c</a:t>
            </a:r>
            <a:r>
              <a:rPr lang="en-GB" altLang="en-IT"/>
              <a:t> </a:t>
            </a:r>
            <a:r>
              <a:rPr lang="en-GB" altLang="en-IT">
                <a:sym typeface="Symbol" pitchFamily="2" charset="2"/>
              </a:rPr>
              <a:t></a:t>
            </a:r>
            <a:r>
              <a:rPr lang="en-GB" altLang="en-IT"/>
              <a:t> </a:t>
            </a:r>
            <a:r>
              <a:rPr lang="en-GB" altLang="en-IT" i="1"/>
              <a:t>C</a:t>
            </a:r>
            <a:r>
              <a:rPr lang="en-GB" altLang="en-IT" baseline="-25000"/>
              <a:t>k </a:t>
            </a:r>
            <a:r>
              <a:rPr lang="en-GB" altLang="en-IT"/>
              <a:t>| last two elements of </a:t>
            </a:r>
            <a:r>
              <a:rPr lang="en-GB" altLang="en-IT" i="1"/>
              <a:t>c</a:t>
            </a:r>
            <a:r>
              <a:rPr lang="en-GB" altLang="en-IT"/>
              <a:t> are in </a:t>
            </a:r>
            <a:r>
              <a:rPr lang="en-GB" altLang="en-IT" i="1"/>
              <a:t>t </a:t>
            </a:r>
            <a:r>
              <a:rPr lang="en-GB" altLang="en-IT"/>
              <a:t>}</a:t>
            </a:r>
            <a:endParaRPr lang="en-GB" altLang="en-IT" i="1"/>
          </a:p>
          <a:p>
            <a:pPr>
              <a:spcBef>
                <a:spcPct val="0"/>
              </a:spcBef>
              <a:buFont typeface="Monotype Sorts" pitchFamily="2" charset="2"/>
              <a:buNone/>
            </a:pPr>
            <a:r>
              <a:rPr lang="en-GB" altLang="en-IT"/>
              <a:t>		forall candidates </a:t>
            </a:r>
            <a:r>
              <a:rPr lang="en-GB" altLang="en-IT" i="1"/>
              <a:t>c</a:t>
            </a:r>
            <a:r>
              <a:rPr lang="en-GB" altLang="en-IT"/>
              <a:t> </a:t>
            </a:r>
            <a:r>
              <a:rPr lang="en-GB" altLang="en-IT">
                <a:sym typeface="Symbol" pitchFamily="2" charset="2"/>
              </a:rPr>
              <a:t></a:t>
            </a:r>
            <a:r>
              <a:rPr lang="en-GB" altLang="en-IT"/>
              <a:t> </a:t>
            </a:r>
            <a:r>
              <a:rPr lang="en-GB" altLang="en-IT" i="1"/>
              <a:t>C’</a:t>
            </a:r>
            <a:r>
              <a:rPr lang="en-GB" altLang="en-IT" baseline="-25000"/>
              <a:t>t</a:t>
            </a:r>
            <a:r>
              <a:rPr lang="en-GB" altLang="en-IT"/>
              <a:t> do </a:t>
            </a:r>
            <a:r>
              <a:rPr lang="en-GB" altLang="en-IT" i="1"/>
              <a:t>c</a:t>
            </a:r>
            <a:r>
              <a:rPr lang="en-GB" altLang="en-IT"/>
              <a:t>.count++</a:t>
            </a:r>
          </a:p>
          <a:p>
            <a:pPr>
              <a:spcBef>
                <a:spcPct val="0"/>
              </a:spcBef>
              <a:buFont typeface="Monotype Sorts" pitchFamily="2" charset="2"/>
              <a:buNone/>
            </a:pPr>
            <a:r>
              <a:rPr lang="en-GB" altLang="en-IT"/>
              <a:t>		if (</a:t>
            </a:r>
            <a:r>
              <a:rPr lang="en-GB" altLang="en-IT" i="1"/>
              <a:t>C</a:t>
            </a:r>
            <a:r>
              <a:rPr lang="en-GB" altLang="en-IT" baseline="-25000"/>
              <a:t>t</a:t>
            </a:r>
            <a:r>
              <a:rPr lang="en-GB" altLang="en-IT"/>
              <a:t> </a:t>
            </a:r>
            <a:r>
              <a:rPr lang="en-GB" altLang="en-IT">
                <a:sym typeface="Symbol" pitchFamily="2" charset="2"/>
              </a:rPr>
              <a:t>) then </a:t>
            </a:r>
            <a:r>
              <a:rPr lang="en-GB" altLang="en-IT" i="1" u="sng"/>
              <a:t>C</a:t>
            </a:r>
            <a:r>
              <a:rPr lang="en-GB" altLang="en-IT" baseline="-25000"/>
              <a:t>k </a:t>
            </a:r>
            <a:r>
              <a:rPr lang="en-GB" altLang="en-IT"/>
              <a:t>= += &lt;</a:t>
            </a:r>
            <a:r>
              <a:rPr lang="en-GB" altLang="en-IT" i="1"/>
              <a:t>t</a:t>
            </a:r>
            <a:r>
              <a:rPr lang="en-GB" altLang="en-IT"/>
              <a:t>.TID, </a:t>
            </a:r>
            <a:r>
              <a:rPr lang="en-GB" altLang="en-IT" i="1"/>
              <a:t>C’</a:t>
            </a:r>
            <a:r>
              <a:rPr lang="en-GB" altLang="en-IT" baseline="-25000"/>
              <a:t>t</a:t>
            </a:r>
            <a:r>
              <a:rPr lang="en-GB" altLang="en-IT"/>
              <a:t>&gt;</a:t>
            </a:r>
          </a:p>
          <a:p>
            <a:pPr>
              <a:spcBef>
                <a:spcPct val="0"/>
              </a:spcBef>
              <a:buFont typeface="Monotype Sorts" pitchFamily="2" charset="2"/>
              <a:buNone/>
            </a:pPr>
            <a:r>
              <a:rPr lang="en-GB" altLang="en-IT"/>
              <a:t>	end</a:t>
            </a:r>
            <a:endParaRPr lang="en-GB" altLang="en-IT" b="1"/>
          </a:p>
          <a:p>
            <a:pPr>
              <a:spcBef>
                <a:spcPct val="0"/>
              </a:spcBef>
              <a:buFont typeface="Monotype Sorts" pitchFamily="2" charset="2"/>
              <a:buNone/>
            </a:pPr>
            <a:r>
              <a:rPr lang="en-GB" altLang="en-IT"/>
              <a:t>	 </a:t>
            </a:r>
            <a:r>
              <a:rPr lang="en-GB" altLang="en-IT" i="1"/>
              <a:t>L</a:t>
            </a:r>
            <a:r>
              <a:rPr lang="en-GB" altLang="en-IT" baseline="-25000"/>
              <a:t>k</a:t>
            </a:r>
            <a:r>
              <a:rPr lang="en-GB" altLang="en-IT"/>
              <a:t> = {</a:t>
            </a:r>
            <a:r>
              <a:rPr lang="en-GB" altLang="en-IT" i="1"/>
              <a:t>c</a:t>
            </a:r>
            <a:r>
              <a:rPr lang="en-GB" altLang="en-IT"/>
              <a:t> </a:t>
            </a:r>
            <a:r>
              <a:rPr lang="en-GB" altLang="en-IT">
                <a:sym typeface="Symbol" pitchFamily="2" charset="2"/>
              </a:rPr>
              <a:t></a:t>
            </a:r>
            <a:r>
              <a:rPr lang="en-GB" altLang="en-IT"/>
              <a:t> </a:t>
            </a:r>
            <a:r>
              <a:rPr lang="en-GB" altLang="en-IT" i="1"/>
              <a:t>C’</a:t>
            </a:r>
            <a:r>
              <a:rPr lang="en-GB" altLang="en-IT" baseline="-25000"/>
              <a:t>t</a:t>
            </a:r>
            <a:r>
              <a:rPr lang="en-GB" altLang="en-IT"/>
              <a:t> | </a:t>
            </a:r>
            <a:r>
              <a:rPr lang="en-GB" altLang="en-IT" i="1"/>
              <a:t>c</a:t>
            </a:r>
            <a:r>
              <a:rPr lang="en-GB" altLang="en-IT"/>
              <a:t>.count </a:t>
            </a:r>
            <a:r>
              <a:rPr lang="en-GB" altLang="en-IT">
                <a:sym typeface="Symbol" pitchFamily="2" charset="2"/>
              </a:rPr>
              <a:t></a:t>
            </a:r>
            <a:r>
              <a:rPr lang="en-GB" altLang="en-IT"/>
              <a:t>  minsup}</a:t>
            </a:r>
          </a:p>
          <a:p>
            <a:pPr>
              <a:spcBef>
                <a:spcPct val="0"/>
              </a:spcBef>
              <a:buFont typeface="Monotype Sorts" pitchFamily="2" charset="2"/>
              <a:buNone/>
            </a:pPr>
            <a:r>
              <a:rPr lang="en-GB" altLang="en-IT"/>
              <a:t>end</a:t>
            </a:r>
          </a:p>
          <a:p>
            <a:pPr>
              <a:lnSpc>
                <a:spcPct val="70000"/>
              </a:lnSpc>
              <a:spcBef>
                <a:spcPct val="0"/>
              </a:spcBef>
              <a:buFont typeface="Monotype Sorts" pitchFamily="2" charset="2"/>
              <a:buNone/>
            </a:pPr>
            <a:r>
              <a:rPr lang="en-GB" altLang="en-IT"/>
              <a:t>Return</a:t>
            </a:r>
            <a:r>
              <a:rPr lang="en-GB" altLang="en-IT" b="1"/>
              <a:t> </a:t>
            </a:r>
            <a:r>
              <a:rPr lang="en-GB" altLang="en-IT" sz="4000">
                <a:sym typeface="Symbol" pitchFamily="2" charset="2"/>
              </a:rPr>
              <a:t></a:t>
            </a:r>
            <a:r>
              <a:rPr lang="en-GB" altLang="en-IT" baseline="-25000"/>
              <a:t>k </a:t>
            </a:r>
            <a:r>
              <a:rPr lang="en-GB" altLang="en-IT" i="1"/>
              <a:t>L</a:t>
            </a:r>
            <a:r>
              <a:rPr lang="en-GB" altLang="en-IT" baseline="-25000"/>
              <a:t>k</a:t>
            </a:r>
            <a:endParaRPr lang="en-AU" altLang="en-IT" baseline="-250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D5FC927D-8A87-4303-0909-9D6C9AC41645}"/>
              </a:ext>
            </a:extLst>
          </p:cNvPr>
          <p:cNvSpPr>
            <a:spLocks noGrp="1" noChangeArrowheads="1"/>
          </p:cNvSpPr>
          <p:nvPr>
            <p:ph type="title"/>
          </p:nvPr>
        </p:nvSpPr>
        <p:spPr/>
        <p:txBody>
          <a:bodyPr/>
          <a:lstStyle/>
          <a:p>
            <a:r>
              <a:rPr lang="en-AU" altLang="en-IT"/>
              <a:t>Example</a:t>
            </a:r>
          </a:p>
        </p:txBody>
      </p:sp>
      <p:sp>
        <p:nvSpPr>
          <p:cNvPr id="40963" name="Rectangle 3">
            <a:extLst>
              <a:ext uri="{FF2B5EF4-FFF2-40B4-BE49-F238E27FC236}">
                <a16:creationId xmlns:a16="http://schemas.microsoft.com/office/drawing/2014/main" id="{7408C46A-4EE7-9980-6C91-215BA7BA8587}"/>
              </a:ext>
            </a:extLst>
          </p:cNvPr>
          <p:cNvSpPr>
            <a:spLocks noGrp="1" noChangeArrowheads="1"/>
          </p:cNvSpPr>
          <p:nvPr>
            <p:ph type="body" idx="1"/>
          </p:nvPr>
        </p:nvSpPr>
        <p:spPr>
          <a:xfrm>
            <a:off x="1905000" y="1905000"/>
            <a:ext cx="8458200" cy="4191000"/>
          </a:xfrm>
        </p:spPr>
        <p:txBody>
          <a:bodyPr/>
          <a:lstStyle/>
          <a:p>
            <a:pPr>
              <a:buFont typeface="Monotype Sorts" pitchFamily="2" charset="2"/>
              <a:buNone/>
            </a:pPr>
            <a:r>
              <a:rPr lang="en-AU" altLang="en-IT">
                <a:solidFill>
                  <a:srgbClr val="000099"/>
                </a:solidFill>
              </a:rPr>
              <a:t>minsup = 2 transactions, </a:t>
            </a:r>
            <a:r>
              <a:rPr lang="en-AU" altLang="en-IT" i="1">
                <a:solidFill>
                  <a:srgbClr val="000099"/>
                </a:solidFill>
              </a:rPr>
              <a:t>s</a:t>
            </a:r>
            <a:r>
              <a:rPr lang="en-AU" altLang="en-IT">
                <a:solidFill>
                  <a:srgbClr val="000099"/>
                </a:solidFill>
              </a:rPr>
              <a:t>=50</a:t>
            </a:r>
          </a:p>
          <a:p>
            <a:pPr>
              <a:spcBef>
                <a:spcPct val="0"/>
              </a:spcBef>
              <a:buFont typeface="Monotype Sorts" pitchFamily="2" charset="2"/>
              <a:buNone/>
            </a:pPr>
            <a:r>
              <a:rPr lang="en-AU" altLang="en-IT" sz="2000" b="1" i="1">
                <a:latin typeface="Courier New" panose="02070309020205020404" pitchFamily="49" charset="0"/>
              </a:rPr>
              <a:t>D</a:t>
            </a:r>
            <a:r>
              <a:rPr lang="en-AU" altLang="en-IT" sz="2000">
                <a:latin typeface="Courier New" panose="02070309020205020404" pitchFamily="49" charset="0"/>
              </a:rPr>
              <a:t>: </a:t>
            </a:r>
            <a:r>
              <a:rPr lang="en-AU" altLang="en-IT" sz="2000" b="1" u="sng">
                <a:latin typeface="Courier New" panose="02070309020205020404" pitchFamily="49" charset="0"/>
              </a:rPr>
              <a:t>TID</a:t>
            </a:r>
            <a:r>
              <a:rPr lang="en-AU" altLang="en-IT" sz="2000" b="1">
                <a:latin typeface="Courier New" panose="02070309020205020404" pitchFamily="49" charset="0"/>
              </a:rPr>
              <a:t> </a:t>
            </a:r>
            <a:r>
              <a:rPr lang="en-AU" altLang="en-IT" sz="2000" b="1" u="sng">
                <a:latin typeface="Courier New" panose="02070309020205020404" pitchFamily="49" charset="0"/>
              </a:rPr>
              <a:t>Items</a:t>
            </a:r>
            <a:r>
              <a:rPr lang="en-AU" altLang="en-IT" sz="2000" b="1">
                <a:latin typeface="Courier New" panose="02070309020205020404" pitchFamily="49" charset="0"/>
              </a:rPr>
              <a:t>  </a:t>
            </a:r>
            <a:r>
              <a:rPr lang="en-AU" altLang="en-IT" sz="2000" b="1" i="1">
                <a:latin typeface="Courier New" panose="02070309020205020404" pitchFamily="49" charset="0"/>
              </a:rPr>
              <a:t>L</a:t>
            </a:r>
            <a:r>
              <a:rPr lang="en-AU" altLang="en-IT" sz="2000" b="1" baseline="-25000">
                <a:latin typeface="Courier New" panose="02070309020205020404" pitchFamily="49" charset="0"/>
              </a:rPr>
              <a:t>1</a:t>
            </a:r>
            <a:r>
              <a:rPr lang="en-AU" altLang="en-IT" sz="2000" b="1">
                <a:latin typeface="Courier New" panose="02070309020205020404" pitchFamily="49" charset="0"/>
              </a:rPr>
              <a:t>: </a:t>
            </a:r>
            <a:r>
              <a:rPr lang="en-AU" altLang="en-IT" sz="2000" b="1" u="sng">
                <a:latin typeface="Courier New" panose="02070309020205020404" pitchFamily="49" charset="0"/>
              </a:rPr>
              <a:t>Itemset</a:t>
            </a:r>
            <a:r>
              <a:rPr lang="en-AU" altLang="en-IT" sz="2000" b="1">
                <a:latin typeface="Courier New" panose="02070309020205020404" pitchFamily="49" charset="0"/>
              </a:rPr>
              <a:t> </a:t>
            </a:r>
            <a:r>
              <a:rPr lang="en-AU" altLang="en-IT" sz="2000" b="1" u="sng">
                <a:latin typeface="Courier New" panose="02070309020205020404" pitchFamily="49" charset="0"/>
              </a:rPr>
              <a:t>Sup</a:t>
            </a:r>
            <a:r>
              <a:rPr lang="en-AU" altLang="en-IT" sz="2000" b="1">
                <a:latin typeface="Courier New" panose="02070309020205020404" pitchFamily="49" charset="0"/>
              </a:rPr>
              <a:t> </a:t>
            </a:r>
            <a:r>
              <a:rPr lang="en-AU" altLang="en-IT" sz="2000" b="1" i="1" u="sng">
                <a:latin typeface="Courier New" panose="02070309020205020404" pitchFamily="49" charset="0"/>
              </a:rPr>
              <a:t>C</a:t>
            </a:r>
            <a:r>
              <a:rPr lang="en-AU" altLang="en-IT" sz="2000" baseline="-25000">
                <a:latin typeface="Courier New" panose="02070309020205020404" pitchFamily="49" charset="0"/>
              </a:rPr>
              <a:t>1</a:t>
            </a:r>
            <a:r>
              <a:rPr lang="en-AU" altLang="en-IT" sz="2000">
                <a:latin typeface="Courier New" panose="02070309020205020404" pitchFamily="49" charset="0"/>
              </a:rPr>
              <a:t>: </a:t>
            </a:r>
            <a:r>
              <a:rPr lang="en-AU" altLang="en-IT" sz="2000" b="1" u="sng">
                <a:latin typeface="Courier New" panose="02070309020205020404" pitchFamily="49" charset="0"/>
              </a:rPr>
              <a:t>TID</a:t>
            </a:r>
            <a:r>
              <a:rPr lang="en-AU" altLang="en-IT" sz="2000">
                <a:latin typeface="Courier New" panose="02070309020205020404" pitchFamily="49" charset="0"/>
              </a:rPr>
              <a:t> </a:t>
            </a:r>
            <a:r>
              <a:rPr lang="en-AU" altLang="en-IT" sz="2000" b="1" u="sng">
                <a:latin typeface="Courier New" panose="02070309020205020404" pitchFamily="49" charset="0"/>
              </a:rPr>
              <a:t>Set-of-Itemsets</a:t>
            </a:r>
            <a:endParaRPr lang="en-AU" altLang="en-IT" sz="2000">
              <a:latin typeface="Courier New" panose="02070309020205020404" pitchFamily="49" charset="0"/>
            </a:endParaRPr>
          </a:p>
          <a:p>
            <a:pPr>
              <a:spcBef>
                <a:spcPct val="0"/>
              </a:spcBef>
              <a:buFont typeface="Monotype Sorts" pitchFamily="2" charset="2"/>
              <a:buNone/>
            </a:pPr>
            <a:r>
              <a:rPr lang="en-AU" altLang="en-IT" sz="2000">
                <a:latin typeface="Courier New" panose="02070309020205020404" pitchFamily="49" charset="0"/>
              </a:rPr>
              <a:t>   100 1 3 4        {1}   2      100 {{1},{3},{4}}</a:t>
            </a:r>
          </a:p>
          <a:p>
            <a:pPr>
              <a:spcBef>
                <a:spcPct val="0"/>
              </a:spcBef>
              <a:buFont typeface="Monotype Sorts" pitchFamily="2" charset="2"/>
              <a:buNone/>
            </a:pPr>
            <a:r>
              <a:rPr lang="en-AU" altLang="en-IT" sz="2000">
                <a:latin typeface="Courier New" panose="02070309020205020404" pitchFamily="49" charset="0"/>
              </a:rPr>
              <a:t>   200 2 3 5        {2}   3      200 {{2},{3},{5}}</a:t>
            </a:r>
          </a:p>
          <a:p>
            <a:pPr>
              <a:spcBef>
                <a:spcPct val="0"/>
              </a:spcBef>
              <a:buFont typeface="Monotype Sorts" pitchFamily="2" charset="2"/>
              <a:buNone/>
            </a:pPr>
            <a:r>
              <a:rPr lang="en-AU" altLang="en-IT" sz="2000">
                <a:latin typeface="Courier New" panose="02070309020205020404" pitchFamily="49" charset="0"/>
              </a:rPr>
              <a:t>   300 1 2 3 5      {3}   3      300 {{1},{2},{3},{5}}</a:t>
            </a:r>
          </a:p>
          <a:p>
            <a:pPr>
              <a:spcBef>
                <a:spcPct val="0"/>
              </a:spcBef>
              <a:buFont typeface="Monotype Sorts" pitchFamily="2" charset="2"/>
              <a:buNone/>
            </a:pPr>
            <a:r>
              <a:rPr lang="en-AU" altLang="en-IT" sz="2000">
                <a:latin typeface="Courier New" panose="02070309020205020404" pitchFamily="49" charset="0"/>
              </a:rPr>
              <a:t>   400 2 5          {5}   3      400 {{2},{5}}</a:t>
            </a:r>
          </a:p>
          <a:p>
            <a:pPr>
              <a:spcBef>
                <a:spcPct val="0"/>
              </a:spcBef>
              <a:buFont typeface="Monotype Sorts" pitchFamily="2" charset="2"/>
              <a:buNone/>
            </a:pPr>
            <a:r>
              <a:rPr lang="en-AU" altLang="en-IT" sz="2000" i="1" u="sng">
                <a:solidFill>
                  <a:srgbClr val="800000"/>
                </a:solidFill>
                <a:latin typeface="Courier New" panose="02070309020205020404" pitchFamily="49" charset="0"/>
              </a:rPr>
              <a:t>C</a:t>
            </a:r>
            <a:r>
              <a:rPr lang="en-AU" altLang="en-IT" sz="2000" baseline="-25000">
                <a:solidFill>
                  <a:srgbClr val="800000"/>
                </a:solidFill>
                <a:latin typeface="Courier New" panose="02070309020205020404" pitchFamily="49" charset="0"/>
              </a:rPr>
              <a:t>2</a:t>
            </a:r>
            <a:r>
              <a:rPr lang="en-AU" altLang="en-IT" sz="2000">
                <a:solidFill>
                  <a:srgbClr val="800000"/>
                </a:solidFill>
                <a:latin typeface="Courier New" panose="02070309020205020404" pitchFamily="49" charset="0"/>
              </a:rPr>
              <a:t>={{100,{{1,3}}},{200,{{2,3},{2,5},{3,5}},</a:t>
            </a:r>
          </a:p>
          <a:p>
            <a:pPr>
              <a:spcBef>
                <a:spcPct val="0"/>
              </a:spcBef>
              <a:buFont typeface="Monotype Sorts" pitchFamily="2" charset="2"/>
              <a:buNone/>
            </a:pPr>
            <a:r>
              <a:rPr lang="en-AU" altLang="en-IT" sz="2000">
                <a:solidFill>
                  <a:srgbClr val="800000"/>
                </a:solidFill>
                <a:latin typeface="Courier New" panose="02070309020205020404" pitchFamily="49" charset="0"/>
              </a:rPr>
              <a:t>    {300,{{2,3},{2,5},{3,5}}, {400,{{2,5}}}}</a:t>
            </a:r>
            <a:endParaRPr lang="en-AU" altLang="en-IT" sz="2000">
              <a:latin typeface="Courier New" panose="02070309020205020404" pitchFamily="49" charset="0"/>
            </a:endParaRPr>
          </a:p>
          <a:p>
            <a:pPr>
              <a:spcBef>
                <a:spcPct val="0"/>
              </a:spcBef>
              <a:buFont typeface="Monotype Sorts" pitchFamily="2" charset="2"/>
              <a:buNone/>
            </a:pPr>
            <a:r>
              <a:rPr lang="en-AU" altLang="en-IT" sz="2000" b="1" i="1">
                <a:latin typeface="Courier New" panose="02070309020205020404" pitchFamily="49" charset="0"/>
              </a:rPr>
              <a:t>L</a:t>
            </a:r>
            <a:r>
              <a:rPr lang="en-AU" altLang="en-IT" sz="2000" b="1" baseline="-25000">
                <a:latin typeface="Courier New" panose="02070309020205020404" pitchFamily="49" charset="0"/>
              </a:rPr>
              <a:t>2</a:t>
            </a:r>
            <a:r>
              <a:rPr lang="en-AU" altLang="en-IT" sz="2000" b="1">
                <a:latin typeface="Courier New" panose="02070309020205020404" pitchFamily="49" charset="0"/>
              </a:rPr>
              <a:t>={{1,3}, {2,3}, {2,5}, {3,5}}</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0A9CAC6E-FFCC-A2ED-CCE1-3E6F9AFBCA47}"/>
              </a:ext>
            </a:extLst>
          </p:cNvPr>
          <p:cNvSpPr>
            <a:spLocks noGrp="1" noChangeArrowheads="1"/>
          </p:cNvSpPr>
          <p:nvPr>
            <p:ph type="title"/>
          </p:nvPr>
        </p:nvSpPr>
        <p:spPr/>
        <p:txBody>
          <a:bodyPr/>
          <a:lstStyle/>
          <a:p>
            <a:r>
              <a:rPr lang="en-AU" altLang="en-IT"/>
              <a:t>Performance</a:t>
            </a:r>
          </a:p>
        </p:txBody>
      </p:sp>
      <p:sp>
        <p:nvSpPr>
          <p:cNvPr id="43011" name="Rectangle 3">
            <a:extLst>
              <a:ext uri="{FF2B5EF4-FFF2-40B4-BE49-F238E27FC236}">
                <a16:creationId xmlns:a16="http://schemas.microsoft.com/office/drawing/2014/main" id="{9261446F-EC11-79B2-9552-FA2BE7EEF146}"/>
              </a:ext>
            </a:extLst>
          </p:cNvPr>
          <p:cNvSpPr>
            <a:spLocks noGrp="1" noChangeArrowheads="1"/>
          </p:cNvSpPr>
          <p:nvPr>
            <p:ph type="body" sz="half" idx="1"/>
          </p:nvPr>
        </p:nvSpPr>
        <p:spPr>
          <a:xfrm>
            <a:off x="1981200" y="1905000"/>
            <a:ext cx="4343400" cy="4191000"/>
          </a:xfrm>
        </p:spPr>
        <p:txBody>
          <a:bodyPr>
            <a:normAutofit lnSpcReduction="10000"/>
          </a:bodyPr>
          <a:lstStyle/>
          <a:p>
            <a:pPr>
              <a:buFont typeface="Monotype Sorts" pitchFamily="2" charset="2"/>
              <a:buNone/>
            </a:pPr>
            <a:r>
              <a:rPr lang="en-AU" altLang="en-IT" sz="2400" b="1"/>
              <a:t>Example</a:t>
            </a:r>
            <a:r>
              <a:rPr lang="en-AU" altLang="en-IT" sz="2400"/>
              <a:t>:</a:t>
            </a:r>
          </a:p>
          <a:p>
            <a:pPr>
              <a:buFont typeface="Monotype Sorts" pitchFamily="2" charset="2"/>
              <a:buNone/>
            </a:pPr>
            <a:r>
              <a:rPr lang="en-AU" altLang="en-IT" sz="2400"/>
              <a:t>HW: IBM RS/6000, 33MHz</a:t>
            </a:r>
          </a:p>
          <a:p>
            <a:pPr>
              <a:buFont typeface="Monotype Sorts" pitchFamily="2" charset="2"/>
              <a:buNone/>
            </a:pPr>
            <a:endParaRPr lang="en-AU" altLang="en-IT" sz="2400"/>
          </a:p>
          <a:p>
            <a:pPr>
              <a:buFont typeface="Monotype Sorts" pitchFamily="2" charset="2"/>
              <a:buNone/>
            </a:pPr>
            <a:r>
              <a:rPr lang="en-AU" altLang="en-IT" sz="2400" b="1"/>
              <a:t>Dataset</a:t>
            </a:r>
            <a:r>
              <a:rPr lang="en-AU" altLang="en-IT" sz="2400"/>
              <a:t>:</a:t>
            </a:r>
          </a:p>
          <a:p>
            <a:pPr>
              <a:buFont typeface="Monotype Sorts" pitchFamily="2" charset="2"/>
              <a:buNone/>
            </a:pPr>
            <a:r>
              <a:rPr lang="en-AU" altLang="en-IT" sz="2400"/>
              <a:t>Number of Items: 1000</a:t>
            </a:r>
          </a:p>
          <a:p>
            <a:pPr>
              <a:buFont typeface="Monotype Sorts" pitchFamily="2" charset="2"/>
              <a:buNone/>
            </a:pPr>
            <a:r>
              <a:rPr lang="en-AU" altLang="en-IT" sz="2400"/>
              <a:t>Avg. size of transactions: 10</a:t>
            </a:r>
          </a:p>
          <a:p>
            <a:pPr>
              <a:buFont typeface="Monotype Sorts" pitchFamily="2" charset="2"/>
              <a:buNone/>
            </a:pPr>
            <a:r>
              <a:rPr lang="en-AU" altLang="en-IT" sz="2400"/>
              <a:t>Avg. size of maximal potentially large items: 4</a:t>
            </a:r>
          </a:p>
          <a:p>
            <a:pPr>
              <a:buFont typeface="Monotype Sorts" pitchFamily="2" charset="2"/>
              <a:buNone/>
            </a:pPr>
            <a:r>
              <a:rPr lang="en-AU" altLang="en-IT" sz="2400"/>
              <a:t>Number of transactions: 100K</a:t>
            </a:r>
          </a:p>
          <a:p>
            <a:pPr>
              <a:buFont typeface="Monotype Sorts" pitchFamily="2" charset="2"/>
              <a:buNone/>
            </a:pPr>
            <a:r>
              <a:rPr lang="en-AU" altLang="en-IT" sz="2400"/>
              <a:t>Data size: 4.4 MBytes</a:t>
            </a:r>
          </a:p>
        </p:txBody>
      </p:sp>
      <p:graphicFrame>
        <p:nvGraphicFramePr>
          <p:cNvPr id="43012" name="Object 4">
            <a:extLst>
              <a:ext uri="{FF2B5EF4-FFF2-40B4-BE49-F238E27FC236}">
                <a16:creationId xmlns:a16="http://schemas.microsoft.com/office/drawing/2014/main" id="{C8029484-FCAC-67D4-84A6-0CFB518AE606}"/>
              </a:ext>
            </a:extLst>
          </p:cNvPr>
          <p:cNvGraphicFramePr>
            <a:graphicFrameLocks noGrp="1" noChangeAspect="1"/>
          </p:cNvGraphicFramePr>
          <p:nvPr>
            <p:ph type="clipArt" sz="half" idx="2"/>
          </p:nvPr>
        </p:nvGraphicFramePr>
        <p:xfrm>
          <a:off x="6172200" y="2025650"/>
          <a:ext cx="4191000" cy="3619500"/>
        </p:xfrm>
        <a:graphic>
          <a:graphicData uri="http://schemas.openxmlformats.org/presentationml/2006/ole">
            <mc:AlternateContent xmlns:mc="http://schemas.openxmlformats.org/markup-compatibility/2006">
              <mc:Choice xmlns:v="urn:schemas-microsoft-com:vml" Requires="v">
                <p:oleObj name="Clip" r:id="rId3" imgW="4381500" imgH="3784600" progId="MS_ClipArt_Gallery.2">
                  <p:embed/>
                </p:oleObj>
              </mc:Choice>
              <mc:Fallback>
                <p:oleObj name="Clip" r:id="rId3" imgW="4381500" imgH="3784600" progId="MS_ClipArt_Gallery.2">
                  <p:embed/>
                  <p:pic>
                    <p:nvPicPr>
                      <p:cNvPr id="43012" name="Object 4">
                        <a:extLst>
                          <a:ext uri="{FF2B5EF4-FFF2-40B4-BE49-F238E27FC236}">
                            <a16:creationId xmlns:a16="http://schemas.microsoft.com/office/drawing/2014/main" id="{C8029484-FCAC-67D4-84A6-0CFB518AE6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2200" y="2025650"/>
                        <a:ext cx="4191000" cy="3619500"/>
                      </a:xfrm>
                      <a:prstGeom prst="rect">
                        <a:avLst/>
                      </a:prstGeom>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5840839A-023B-8442-FCBF-F34626C99EF4}"/>
              </a:ext>
            </a:extLst>
          </p:cNvPr>
          <p:cNvSpPr>
            <a:spLocks noGrp="1" noChangeArrowheads="1"/>
          </p:cNvSpPr>
          <p:nvPr>
            <p:ph type="title"/>
          </p:nvPr>
        </p:nvSpPr>
        <p:spPr/>
        <p:txBody>
          <a:bodyPr/>
          <a:lstStyle/>
          <a:p>
            <a:r>
              <a:rPr lang="en-AU" altLang="en-IT"/>
              <a:t>Apriori vs. AprioriTid</a:t>
            </a:r>
          </a:p>
        </p:txBody>
      </p:sp>
      <p:sp>
        <p:nvSpPr>
          <p:cNvPr id="45059" name="Rectangle 3">
            <a:extLst>
              <a:ext uri="{FF2B5EF4-FFF2-40B4-BE49-F238E27FC236}">
                <a16:creationId xmlns:a16="http://schemas.microsoft.com/office/drawing/2014/main" id="{8AA37D3C-D9FD-20BA-BC30-7ECF83893E04}"/>
              </a:ext>
            </a:extLst>
          </p:cNvPr>
          <p:cNvSpPr>
            <a:spLocks noGrp="1" noChangeArrowheads="1"/>
          </p:cNvSpPr>
          <p:nvPr>
            <p:ph type="body" sz="half" idx="1"/>
          </p:nvPr>
        </p:nvSpPr>
        <p:spPr>
          <a:xfrm>
            <a:off x="2209800" y="1905000"/>
            <a:ext cx="3505200" cy="4191000"/>
          </a:xfrm>
        </p:spPr>
        <p:txBody>
          <a:bodyPr/>
          <a:lstStyle/>
          <a:p>
            <a:pPr>
              <a:buFont typeface="Monotype Sorts" pitchFamily="2" charset="2"/>
              <a:buNone/>
            </a:pPr>
            <a:r>
              <a:rPr lang="en-AU" altLang="en-IT" sz="2400"/>
              <a:t>Per pass execution times of Apriori and AprioriTid</a:t>
            </a:r>
          </a:p>
          <a:p>
            <a:pPr>
              <a:buFont typeface="Monotype Sorts" pitchFamily="2" charset="2"/>
              <a:buNone/>
            </a:pPr>
            <a:r>
              <a:rPr lang="en-AU" altLang="en-IT" sz="2400"/>
              <a:t>Average size of transactions: 10</a:t>
            </a:r>
          </a:p>
          <a:p>
            <a:pPr>
              <a:buFont typeface="Monotype Sorts" pitchFamily="2" charset="2"/>
              <a:buNone/>
            </a:pPr>
            <a:r>
              <a:rPr lang="en-AU" altLang="en-IT" sz="2400"/>
              <a:t>Average size of maximal potentially large items: 4</a:t>
            </a:r>
          </a:p>
          <a:p>
            <a:pPr>
              <a:buFont typeface="Monotype Sorts" pitchFamily="2" charset="2"/>
              <a:buNone/>
            </a:pPr>
            <a:r>
              <a:rPr lang="en-AU" altLang="en-IT" sz="2400"/>
              <a:t>Number of transactions: 100K</a:t>
            </a:r>
          </a:p>
          <a:p>
            <a:pPr>
              <a:buFont typeface="Monotype Sorts" pitchFamily="2" charset="2"/>
              <a:buNone/>
            </a:pPr>
            <a:r>
              <a:rPr lang="en-AU" altLang="en-IT" sz="2400"/>
              <a:t>minsup=0.75%</a:t>
            </a:r>
          </a:p>
        </p:txBody>
      </p:sp>
      <p:graphicFrame>
        <p:nvGraphicFramePr>
          <p:cNvPr id="45060" name="Object 4">
            <a:extLst>
              <a:ext uri="{FF2B5EF4-FFF2-40B4-BE49-F238E27FC236}">
                <a16:creationId xmlns:a16="http://schemas.microsoft.com/office/drawing/2014/main" id="{AC64E840-F43C-CA56-3ECF-D4D50B935FCB}"/>
              </a:ext>
            </a:extLst>
          </p:cNvPr>
          <p:cNvGraphicFramePr>
            <a:graphicFrameLocks noGrp="1" noChangeAspect="1"/>
          </p:cNvGraphicFramePr>
          <p:nvPr>
            <p:ph type="clipArt" sz="half" idx="2"/>
          </p:nvPr>
        </p:nvGraphicFramePr>
        <p:xfrm>
          <a:off x="5715000" y="1847850"/>
          <a:ext cx="4495800" cy="3735388"/>
        </p:xfrm>
        <a:graphic>
          <a:graphicData uri="http://schemas.openxmlformats.org/presentationml/2006/ole">
            <mc:AlternateContent xmlns:mc="http://schemas.openxmlformats.org/markup-compatibility/2006">
              <mc:Choice xmlns:v="urn:schemas-microsoft-com:vml" Requires="v">
                <p:oleObj name="Clip" r:id="rId3" imgW="4279900" imgH="3556000" progId="MS_ClipArt_Gallery.2">
                  <p:embed/>
                </p:oleObj>
              </mc:Choice>
              <mc:Fallback>
                <p:oleObj name="Clip" r:id="rId3" imgW="4279900" imgH="3556000" progId="MS_ClipArt_Gallery.2">
                  <p:embed/>
                  <p:pic>
                    <p:nvPicPr>
                      <p:cNvPr id="45060" name="Object 4">
                        <a:extLst>
                          <a:ext uri="{FF2B5EF4-FFF2-40B4-BE49-F238E27FC236}">
                            <a16:creationId xmlns:a16="http://schemas.microsoft.com/office/drawing/2014/main" id="{AC64E840-F43C-CA56-3ECF-D4D50B935F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1847850"/>
                        <a:ext cx="4495800" cy="3735388"/>
                      </a:xfrm>
                      <a:prstGeom prst="rect">
                        <a:avLst/>
                      </a:prstGeom>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4EC8F46C-65DA-128B-AB35-104E255C7E04}"/>
              </a:ext>
            </a:extLst>
          </p:cNvPr>
          <p:cNvSpPr>
            <a:spLocks noGrp="1" noChangeArrowheads="1"/>
          </p:cNvSpPr>
          <p:nvPr>
            <p:ph type="title"/>
          </p:nvPr>
        </p:nvSpPr>
        <p:spPr/>
        <p:txBody>
          <a:bodyPr/>
          <a:lstStyle/>
          <a:p>
            <a:r>
              <a:rPr lang="en-AU" altLang="en-IT"/>
              <a:t>AprioriHybrid Algorithm</a:t>
            </a:r>
          </a:p>
        </p:txBody>
      </p:sp>
      <p:sp>
        <p:nvSpPr>
          <p:cNvPr id="47107" name="Rectangle 3">
            <a:extLst>
              <a:ext uri="{FF2B5EF4-FFF2-40B4-BE49-F238E27FC236}">
                <a16:creationId xmlns:a16="http://schemas.microsoft.com/office/drawing/2014/main" id="{511D5BA9-0259-08F9-5D69-2E2AD7BA61DD}"/>
              </a:ext>
            </a:extLst>
          </p:cNvPr>
          <p:cNvSpPr>
            <a:spLocks noGrp="1" noChangeArrowheads="1"/>
          </p:cNvSpPr>
          <p:nvPr>
            <p:ph type="body" sz="half" idx="1"/>
          </p:nvPr>
        </p:nvSpPr>
        <p:spPr>
          <a:xfrm>
            <a:off x="2209800" y="1905000"/>
            <a:ext cx="3581400" cy="4343400"/>
          </a:xfrm>
        </p:spPr>
        <p:txBody>
          <a:bodyPr/>
          <a:lstStyle/>
          <a:p>
            <a:r>
              <a:rPr lang="en-AU" altLang="en-IT" sz="2400"/>
              <a:t>Uses Apriori in the initial passes and switches to AprioriTid when it expects that the set </a:t>
            </a:r>
            <a:r>
              <a:rPr lang="en-AU" altLang="en-IT" sz="2400" i="1" u="sng">
                <a:solidFill>
                  <a:srgbClr val="000099"/>
                </a:solidFill>
              </a:rPr>
              <a:t>C</a:t>
            </a:r>
            <a:r>
              <a:rPr lang="en-AU" altLang="en-IT" sz="2400" baseline="-25000"/>
              <a:t>k</a:t>
            </a:r>
            <a:r>
              <a:rPr lang="en-AU" altLang="en-IT" sz="2400"/>
              <a:t> at the end of the pass will fit in memory. </a:t>
            </a:r>
          </a:p>
        </p:txBody>
      </p:sp>
      <p:graphicFrame>
        <p:nvGraphicFramePr>
          <p:cNvPr id="47109" name="Object 5">
            <a:extLst>
              <a:ext uri="{FF2B5EF4-FFF2-40B4-BE49-F238E27FC236}">
                <a16:creationId xmlns:a16="http://schemas.microsoft.com/office/drawing/2014/main" id="{48D658F8-31F2-0AB7-B47D-59FFBCAACBD1}"/>
              </a:ext>
            </a:extLst>
          </p:cNvPr>
          <p:cNvGraphicFramePr>
            <a:graphicFrameLocks noGrp="1" noChangeAspect="1"/>
          </p:cNvGraphicFramePr>
          <p:nvPr>
            <p:ph type="clipArt" sz="half" idx="2"/>
          </p:nvPr>
        </p:nvGraphicFramePr>
        <p:xfrm>
          <a:off x="5562600" y="1752600"/>
          <a:ext cx="4800600" cy="3957638"/>
        </p:xfrm>
        <a:graphic>
          <a:graphicData uri="http://schemas.openxmlformats.org/presentationml/2006/ole">
            <mc:AlternateContent xmlns:mc="http://schemas.openxmlformats.org/markup-compatibility/2006">
              <mc:Choice xmlns:v="urn:schemas-microsoft-com:vml" Requires="v">
                <p:oleObj name="Clip" r:id="rId3" imgW="4559300" imgH="3759200" progId="MS_ClipArt_Gallery.2">
                  <p:embed/>
                </p:oleObj>
              </mc:Choice>
              <mc:Fallback>
                <p:oleObj name="Clip" r:id="rId3" imgW="4559300" imgH="3759200" progId="MS_ClipArt_Gallery.2">
                  <p:embed/>
                  <p:pic>
                    <p:nvPicPr>
                      <p:cNvPr id="47109" name="Object 5">
                        <a:extLst>
                          <a:ext uri="{FF2B5EF4-FFF2-40B4-BE49-F238E27FC236}">
                            <a16:creationId xmlns:a16="http://schemas.microsoft.com/office/drawing/2014/main" id="{48D658F8-31F2-0AB7-B47D-59FFBCAACBD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1752600"/>
                        <a:ext cx="4800600" cy="3957638"/>
                      </a:xfrm>
                      <a:prstGeom prst="rect">
                        <a:avLst/>
                      </a:prstGeom>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E65EEDE3-80B5-082E-3EFE-6EDB1131651C}"/>
              </a:ext>
            </a:extLst>
          </p:cNvPr>
          <p:cNvSpPr>
            <a:spLocks noGrp="1"/>
          </p:cNvSpPr>
          <p:nvPr>
            <p:ph type="ftr" sz="quarter" idx="10"/>
          </p:nvPr>
        </p:nvSpPr>
        <p:spPr/>
        <p:txBody>
          <a:bodyPr/>
          <a:lstStyle/>
          <a:p>
            <a:r>
              <a:rPr lang="en-US" altLang="en-US"/>
              <a:t>CS583, Bing Liu, UIC</a:t>
            </a:r>
          </a:p>
        </p:txBody>
      </p:sp>
      <p:sp>
        <p:nvSpPr>
          <p:cNvPr id="3" name="Slide Number Placeholder 4">
            <a:extLst>
              <a:ext uri="{FF2B5EF4-FFF2-40B4-BE49-F238E27FC236}">
                <a16:creationId xmlns:a16="http://schemas.microsoft.com/office/drawing/2014/main" id="{45E7663B-42C7-C25C-A330-0E3DAF1F9E87}"/>
              </a:ext>
            </a:extLst>
          </p:cNvPr>
          <p:cNvSpPr>
            <a:spLocks noGrp="1"/>
          </p:cNvSpPr>
          <p:nvPr>
            <p:ph type="sldNum" sz="quarter" idx="11"/>
          </p:nvPr>
        </p:nvSpPr>
        <p:spPr/>
        <p:txBody>
          <a:bodyPr/>
          <a:lstStyle/>
          <a:p>
            <a:fld id="{A42AC029-158B-7F49-BA0C-C53F9BC3C847}" type="slidenum">
              <a:rPr lang="en-US" altLang="en-US"/>
              <a:pPr/>
              <a:t>45</a:t>
            </a:fld>
            <a:endParaRPr lang="en-US" altLang="en-US"/>
          </a:p>
        </p:txBody>
      </p:sp>
      <p:sp>
        <p:nvSpPr>
          <p:cNvPr id="666626" name="Rectangle 2">
            <a:extLst>
              <a:ext uri="{FF2B5EF4-FFF2-40B4-BE49-F238E27FC236}">
                <a16:creationId xmlns:a16="http://schemas.microsoft.com/office/drawing/2014/main" id="{7AB0C706-CB54-83EA-3121-89BCE2B66A5F}"/>
              </a:ext>
            </a:extLst>
          </p:cNvPr>
          <p:cNvSpPr>
            <a:spLocks noGrp="1" noChangeArrowheads="1"/>
          </p:cNvSpPr>
          <p:nvPr>
            <p:ph type="title"/>
          </p:nvPr>
        </p:nvSpPr>
        <p:spPr/>
        <p:txBody>
          <a:bodyPr/>
          <a:lstStyle/>
          <a:p>
            <a:r>
              <a:rPr lang="en-US" altLang="en-IT" dirty="0"/>
              <a:t>Problems with association mining</a:t>
            </a:r>
            <a:endParaRPr lang="en-US" altLang="en-IT" sz="2500" dirty="0">
              <a:solidFill>
                <a:schemeClr val="hlink"/>
              </a:solidFill>
            </a:endParaRPr>
          </a:p>
        </p:txBody>
      </p:sp>
      <p:sp>
        <p:nvSpPr>
          <p:cNvPr id="666627" name="Rectangle 3">
            <a:extLst>
              <a:ext uri="{FF2B5EF4-FFF2-40B4-BE49-F238E27FC236}">
                <a16:creationId xmlns:a16="http://schemas.microsoft.com/office/drawing/2014/main" id="{9FE7548D-A142-2D8E-FD9F-C5E7A03D95DB}"/>
              </a:ext>
            </a:extLst>
          </p:cNvPr>
          <p:cNvSpPr>
            <a:spLocks noGrp="1" noChangeArrowheads="1"/>
          </p:cNvSpPr>
          <p:nvPr>
            <p:ph type="body" idx="1"/>
          </p:nvPr>
        </p:nvSpPr>
        <p:spPr>
          <a:xfrm>
            <a:off x="2063750" y="1807535"/>
            <a:ext cx="7924800" cy="4213854"/>
          </a:xfrm>
        </p:spPr>
        <p:txBody>
          <a:bodyPr/>
          <a:lstStyle/>
          <a:p>
            <a:pPr>
              <a:lnSpc>
                <a:spcPct val="90000"/>
              </a:lnSpc>
            </a:pPr>
            <a:r>
              <a:rPr lang="en-US" altLang="en-IT" dirty="0">
                <a:solidFill>
                  <a:srgbClr val="FF0000"/>
                </a:solidFill>
                <a:cs typeface="Times New Roman" panose="02020603050405020304" pitchFamily="18" charset="0"/>
              </a:rPr>
              <a:t>Single </a:t>
            </a:r>
            <a:r>
              <a:rPr lang="en-US" altLang="en-IT" dirty="0" err="1">
                <a:solidFill>
                  <a:srgbClr val="FF0000"/>
                </a:solidFill>
                <a:cs typeface="Times New Roman" panose="02020603050405020304" pitchFamily="18" charset="0"/>
              </a:rPr>
              <a:t>minsup</a:t>
            </a:r>
            <a:r>
              <a:rPr lang="en-US" altLang="en-IT" dirty="0">
                <a:cs typeface="Times New Roman" panose="02020603050405020304" pitchFamily="18" charset="0"/>
              </a:rPr>
              <a:t>: It assumes that all items in the data are of the </a:t>
            </a:r>
            <a:r>
              <a:rPr lang="en-US" altLang="en-IT" dirty="0">
                <a:solidFill>
                  <a:srgbClr val="FF0000"/>
                </a:solidFill>
                <a:cs typeface="Times New Roman" panose="02020603050405020304" pitchFamily="18" charset="0"/>
              </a:rPr>
              <a:t>same nature</a:t>
            </a:r>
            <a:r>
              <a:rPr lang="en-US" altLang="en-IT" dirty="0">
                <a:cs typeface="Times New Roman" panose="02020603050405020304" pitchFamily="18" charset="0"/>
              </a:rPr>
              <a:t> and/or have </a:t>
            </a:r>
            <a:r>
              <a:rPr lang="en-US" altLang="en-IT" dirty="0">
                <a:solidFill>
                  <a:srgbClr val="FF0000"/>
                </a:solidFill>
                <a:cs typeface="Times New Roman" panose="02020603050405020304" pitchFamily="18" charset="0"/>
              </a:rPr>
              <a:t>similar frequencies</a:t>
            </a:r>
            <a:r>
              <a:rPr lang="en-US" altLang="en-IT" dirty="0">
                <a:cs typeface="Times New Roman" panose="02020603050405020304" pitchFamily="18" charset="0"/>
              </a:rPr>
              <a:t>. </a:t>
            </a:r>
          </a:p>
          <a:p>
            <a:pPr>
              <a:lnSpc>
                <a:spcPct val="90000"/>
              </a:lnSpc>
            </a:pPr>
            <a:r>
              <a:rPr lang="en-US" altLang="en-IT" dirty="0">
                <a:solidFill>
                  <a:srgbClr val="FF0000"/>
                </a:solidFill>
                <a:cs typeface="Times New Roman" panose="02020603050405020304" pitchFamily="18" charset="0"/>
              </a:rPr>
              <a:t>Not true:</a:t>
            </a:r>
            <a:r>
              <a:rPr lang="en-US" altLang="en-IT" dirty="0">
                <a:cs typeface="Times New Roman" panose="02020603050405020304" pitchFamily="18" charset="0"/>
              </a:rPr>
              <a:t> In many applications, some items appear very frequently in the data, while others rarely appear. </a:t>
            </a:r>
            <a:endParaRPr lang="en-US" altLang="en-IT" dirty="0"/>
          </a:p>
          <a:p>
            <a:pPr>
              <a:lnSpc>
                <a:spcPct val="90000"/>
              </a:lnSpc>
              <a:buFont typeface="Wingdings" pitchFamily="2" charset="2"/>
              <a:buNone/>
            </a:pPr>
            <a:r>
              <a:rPr lang="en-US" altLang="en-IT" sz="2600" dirty="0">
                <a:cs typeface="Times New Roman" panose="02020603050405020304" pitchFamily="18" charset="0"/>
              </a:rPr>
              <a:t>	E.g., in a supermarket, people buy </a:t>
            </a:r>
            <a:r>
              <a:rPr lang="en-US" altLang="en-IT" sz="2600" i="1" dirty="0">
                <a:solidFill>
                  <a:srgbClr val="3333CC"/>
                </a:solidFill>
                <a:cs typeface="Times New Roman" panose="02020603050405020304" pitchFamily="18" charset="0"/>
              </a:rPr>
              <a:t>food processor</a:t>
            </a:r>
            <a:r>
              <a:rPr lang="en-US" altLang="en-IT" sz="2600" dirty="0">
                <a:cs typeface="Times New Roman" panose="02020603050405020304" pitchFamily="18" charset="0"/>
              </a:rPr>
              <a:t> and </a:t>
            </a:r>
            <a:r>
              <a:rPr lang="en-US" altLang="en-IT" sz="2600" i="1" dirty="0">
                <a:solidFill>
                  <a:srgbClr val="3333CC"/>
                </a:solidFill>
                <a:cs typeface="Times New Roman" panose="02020603050405020304" pitchFamily="18" charset="0"/>
              </a:rPr>
              <a:t>cooking pan</a:t>
            </a:r>
            <a:r>
              <a:rPr lang="en-US" altLang="en-IT" sz="2600" dirty="0">
                <a:cs typeface="Times New Roman" panose="02020603050405020304" pitchFamily="18" charset="0"/>
              </a:rPr>
              <a:t> much less frequently than they buy </a:t>
            </a:r>
            <a:r>
              <a:rPr lang="en-US" altLang="en-IT" sz="2600" i="1" dirty="0">
                <a:solidFill>
                  <a:srgbClr val="3333CC"/>
                </a:solidFill>
                <a:cs typeface="Times New Roman" panose="02020603050405020304" pitchFamily="18" charset="0"/>
              </a:rPr>
              <a:t>bread</a:t>
            </a:r>
            <a:r>
              <a:rPr lang="en-US" altLang="en-IT" sz="2600" dirty="0">
                <a:cs typeface="Times New Roman" panose="02020603050405020304" pitchFamily="18" charset="0"/>
              </a:rPr>
              <a:t> and </a:t>
            </a:r>
            <a:r>
              <a:rPr lang="en-US" altLang="en-IT" sz="2600" i="1" dirty="0">
                <a:solidFill>
                  <a:srgbClr val="3333CC"/>
                </a:solidFill>
                <a:cs typeface="Times New Roman" panose="02020603050405020304" pitchFamily="18" charset="0"/>
              </a:rPr>
              <a:t>milk</a:t>
            </a:r>
            <a:r>
              <a:rPr lang="en-US" altLang="en-IT" sz="2600" dirty="0">
                <a:cs typeface="Times New Roman" panose="02020603050405020304" pitchFamily="18" charset="0"/>
              </a:rPr>
              <a:t>.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82C89A31-F004-90B9-61D3-2E74C74F3CD4}"/>
              </a:ext>
            </a:extLst>
          </p:cNvPr>
          <p:cNvSpPr>
            <a:spLocks noGrp="1"/>
          </p:cNvSpPr>
          <p:nvPr>
            <p:ph type="ftr" sz="quarter" idx="10"/>
          </p:nvPr>
        </p:nvSpPr>
        <p:spPr/>
        <p:txBody>
          <a:bodyPr/>
          <a:lstStyle/>
          <a:p>
            <a:r>
              <a:rPr lang="en-US" altLang="en-US"/>
              <a:t>CS583, Bing Liu, UIC</a:t>
            </a:r>
          </a:p>
        </p:txBody>
      </p:sp>
      <p:sp>
        <p:nvSpPr>
          <p:cNvPr id="3" name="Slide Number Placeholder 4">
            <a:extLst>
              <a:ext uri="{FF2B5EF4-FFF2-40B4-BE49-F238E27FC236}">
                <a16:creationId xmlns:a16="http://schemas.microsoft.com/office/drawing/2014/main" id="{54DC00EF-178F-5C8D-5175-F5F5E3B147A6}"/>
              </a:ext>
            </a:extLst>
          </p:cNvPr>
          <p:cNvSpPr>
            <a:spLocks noGrp="1"/>
          </p:cNvSpPr>
          <p:nvPr>
            <p:ph type="sldNum" sz="quarter" idx="11"/>
          </p:nvPr>
        </p:nvSpPr>
        <p:spPr/>
        <p:txBody>
          <a:bodyPr/>
          <a:lstStyle/>
          <a:p>
            <a:fld id="{3E93DF2B-93E7-B94D-B691-CBB581112AA2}" type="slidenum">
              <a:rPr lang="en-US" altLang="en-US"/>
              <a:pPr/>
              <a:t>46</a:t>
            </a:fld>
            <a:endParaRPr lang="en-US" altLang="en-US"/>
          </a:p>
        </p:txBody>
      </p:sp>
      <p:sp>
        <p:nvSpPr>
          <p:cNvPr id="667650" name="Rectangle 2">
            <a:extLst>
              <a:ext uri="{FF2B5EF4-FFF2-40B4-BE49-F238E27FC236}">
                <a16:creationId xmlns:a16="http://schemas.microsoft.com/office/drawing/2014/main" id="{ACE2C9D7-ADA8-206A-7B3E-D64C37C315B9}"/>
              </a:ext>
            </a:extLst>
          </p:cNvPr>
          <p:cNvSpPr>
            <a:spLocks noGrp="1" noChangeArrowheads="1"/>
          </p:cNvSpPr>
          <p:nvPr>
            <p:ph type="title"/>
          </p:nvPr>
        </p:nvSpPr>
        <p:spPr>
          <a:xfrm>
            <a:off x="2171700" y="368300"/>
            <a:ext cx="7793038" cy="1143000"/>
          </a:xfrm>
        </p:spPr>
        <p:txBody>
          <a:bodyPr/>
          <a:lstStyle/>
          <a:p>
            <a:r>
              <a:rPr lang="en-US" altLang="en-IT"/>
              <a:t>Rare Item Problem</a:t>
            </a:r>
          </a:p>
        </p:txBody>
      </p:sp>
      <p:sp>
        <p:nvSpPr>
          <p:cNvPr id="667651" name="Rectangle 3">
            <a:extLst>
              <a:ext uri="{FF2B5EF4-FFF2-40B4-BE49-F238E27FC236}">
                <a16:creationId xmlns:a16="http://schemas.microsoft.com/office/drawing/2014/main" id="{2630C5BE-B07F-50CB-D28A-76F50A37D058}"/>
              </a:ext>
            </a:extLst>
          </p:cNvPr>
          <p:cNvSpPr>
            <a:spLocks noGrp="1" noChangeArrowheads="1"/>
          </p:cNvSpPr>
          <p:nvPr>
            <p:ph type="body" idx="1"/>
          </p:nvPr>
        </p:nvSpPr>
        <p:spPr>
          <a:xfrm>
            <a:off x="2133600" y="1484313"/>
            <a:ext cx="8345488" cy="4648200"/>
          </a:xfrm>
        </p:spPr>
        <p:txBody>
          <a:bodyPr/>
          <a:lstStyle/>
          <a:p>
            <a:pPr>
              <a:spcAft>
                <a:spcPct val="30000"/>
              </a:spcAft>
            </a:pPr>
            <a:r>
              <a:rPr lang="en-US" altLang="en-IT">
                <a:cs typeface="Times New Roman" panose="02020603050405020304" pitchFamily="18" charset="0"/>
              </a:rPr>
              <a:t>If the frequencies of items vary a great deal, we will encounter </a:t>
            </a:r>
            <a:r>
              <a:rPr lang="en-US" altLang="en-IT">
                <a:solidFill>
                  <a:srgbClr val="FF0000"/>
                </a:solidFill>
                <a:cs typeface="Times New Roman" panose="02020603050405020304" pitchFamily="18" charset="0"/>
              </a:rPr>
              <a:t>two problems</a:t>
            </a:r>
          </a:p>
          <a:p>
            <a:pPr marL="742950" lvl="1" indent="-285750">
              <a:spcAft>
                <a:spcPct val="30000"/>
              </a:spcAft>
            </a:pPr>
            <a:r>
              <a:rPr lang="en-US" altLang="en-IT">
                <a:solidFill>
                  <a:srgbClr val="FF0000"/>
                </a:solidFill>
                <a:cs typeface="Times New Roman" panose="02020603050405020304" pitchFamily="18" charset="0"/>
              </a:rPr>
              <a:t>If minsup is set too high</a:t>
            </a:r>
            <a:r>
              <a:rPr lang="en-US" altLang="en-IT">
                <a:cs typeface="Times New Roman" panose="02020603050405020304" pitchFamily="18" charset="0"/>
              </a:rPr>
              <a:t>, those rules that involve rare items will not be found. </a:t>
            </a:r>
          </a:p>
          <a:p>
            <a:pPr marL="742950" lvl="1" indent="-285750"/>
            <a:r>
              <a:rPr lang="en-US" altLang="en-IT">
                <a:cs typeface="Times New Roman" panose="02020603050405020304" pitchFamily="18" charset="0"/>
              </a:rPr>
              <a:t>To find rules that involve both frequent and rare items, </a:t>
            </a:r>
            <a:r>
              <a:rPr lang="en-US" altLang="en-IT">
                <a:solidFill>
                  <a:srgbClr val="FF0000"/>
                </a:solidFill>
                <a:cs typeface="Times New Roman" panose="02020603050405020304" pitchFamily="18" charset="0"/>
              </a:rPr>
              <a:t>minsup has to be set very low</a:t>
            </a:r>
            <a:r>
              <a:rPr lang="en-US" altLang="en-IT">
                <a:cs typeface="Times New Roman" panose="02020603050405020304" pitchFamily="18" charset="0"/>
              </a:rPr>
              <a:t>. This may cause </a:t>
            </a:r>
            <a:r>
              <a:rPr lang="en-US" altLang="en-IT">
                <a:solidFill>
                  <a:srgbClr val="3333CC"/>
                </a:solidFill>
                <a:cs typeface="Times New Roman" panose="02020603050405020304" pitchFamily="18" charset="0"/>
              </a:rPr>
              <a:t>combinatorial explosion</a:t>
            </a:r>
            <a:r>
              <a:rPr lang="en-US" altLang="en-IT">
                <a:cs typeface="Times New Roman" panose="02020603050405020304" pitchFamily="18" charset="0"/>
              </a:rPr>
              <a:t> because those frequent items will be associated with one another in all possible ways.</a:t>
            </a:r>
            <a:r>
              <a:rPr lang="en-US" altLang="en-IT" b="1">
                <a:cs typeface="Times New Roman" panose="02020603050405020304" pitchFamily="18" charset="0"/>
              </a:rPr>
              <a:t> </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1F7E20C6-4DDE-1721-E6AC-13BFC38E2A5B}"/>
              </a:ext>
            </a:extLst>
          </p:cNvPr>
          <p:cNvSpPr>
            <a:spLocks noGrp="1"/>
          </p:cNvSpPr>
          <p:nvPr>
            <p:ph type="ftr" sz="quarter" idx="10"/>
          </p:nvPr>
        </p:nvSpPr>
        <p:spPr/>
        <p:txBody>
          <a:bodyPr/>
          <a:lstStyle/>
          <a:p>
            <a:r>
              <a:rPr lang="en-US" altLang="en-US"/>
              <a:t>CS583, Bing Liu, UIC</a:t>
            </a:r>
          </a:p>
        </p:txBody>
      </p:sp>
      <p:sp>
        <p:nvSpPr>
          <p:cNvPr id="3" name="Slide Number Placeholder 4">
            <a:extLst>
              <a:ext uri="{FF2B5EF4-FFF2-40B4-BE49-F238E27FC236}">
                <a16:creationId xmlns:a16="http://schemas.microsoft.com/office/drawing/2014/main" id="{66ADC084-103C-93F1-2A24-7F659F2FF5A9}"/>
              </a:ext>
            </a:extLst>
          </p:cNvPr>
          <p:cNvSpPr>
            <a:spLocks noGrp="1"/>
          </p:cNvSpPr>
          <p:nvPr>
            <p:ph type="sldNum" sz="quarter" idx="11"/>
          </p:nvPr>
        </p:nvSpPr>
        <p:spPr/>
        <p:txBody>
          <a:bodyPr/>
          <a:lstStyle/>
          <a:p>
            <a:fld id="{FBAAD819-A89F-DF43-BB50-AB39E19343F6}" type="slidenum">
              <a:rPr lang="en-US" altLang="en-US"/>
              <a:pPr/>
              <a:t>47</a:t>
            </a:fld>
            <a:endParaRPr lang="en-US" altLang="en-US"/>
          </a:p>
        </p:txBody>
      </p:sp>
      <p:sp>
        <p:nvSpPr>
          <p:cNvPr id="668674" name="Rectangle 2">
            <a:extLst>
              <a:ext uri="{FF2B5EF4-FFF2-40B4-BE49-F238E27FC236}">
                <a16:creationId xmlns:a16="http://schemas.microsoft.com/office/drawing/2014/main" id="{DCB96102-0641-AA2F-CEEA-D3ACEB7222E7}"/>
              </a:ext>
            </a:extLst>
          </p:cNvPr>
          <p:cNvSpPr>
            <a:spLocks noGrp="1" noChangeArrowheads="1"/>
          </p:cNvSpPr>
          <p:nvPr>
            <p:ph type="title"/>
          </p:nvPr>
        </p:nvSpPr>
        <p:spPr>
          <a:xfrm>
            <a:off x="1992313" y="333375"/>
            <a:ext cx="8128000" cy="1143000"/>
          </a:xfrm>
        </p:spPr>
        <p:txBody>
          <a:bodyPr/>
          <a:lstStyle/>
          <a:p>
            <a:r>
              <a:rPr lang="en-US" altLang="en-IT"/>
              <a:t>Multiple minsups model</a:t>
            </a:r>
          </a:p>
        </p:txBody>
      </p:sp>
      <p:sp>
        <p:nvSpPr>
          <p:cNvPr id="668675" name="Rectangle 3">
            <a:extLst>
              <a:ext uri="{FF2B5EF4-FFF2-40B4-BE49-F238E27FC236}">
                <a16:creationId xmlns:a16="http://schemas.microsoft.com/office/drawing/2014/main" id="{B46A4C0B-AC58-162E-A1E4-F569C3CDDB76}"/>
              </a:ext>
            </a:extLst>
          </p:cNvPr>
          <p:cNvSpPr>
            <a:spLocks noGrp="1" noChangeArrowheads="1"/>
          </p:cNvSpPr>
          <p:nvPr>
            <p:ph type="body" idx="1"/>
          </p:nvPr>
        </p:nvSpPr>
        <p:spPr>
          <a:xfrm>
            <a:off x="1955800" y="1557338"/>
            <a:ext cx="8001000" cy="3733800"/>
          </a:xfrm>
        </p:spPr>
        <p:txBody>
          <a:bodyPr/>
          <a:lstStyle/>
          <a:p>
            <a:r>
              <a:rPr lang="en-US" altLang="en-IT" sz="2600">
                <a:cs typeface="Times New Roman" panose="02020603050405020304" pitchFamily="18" charset="0"/>
              </a:rPr>
              <a:t>The minimum support of a rule is expressed in terms of</a:t>
            </a:r>
            <a:r>
              <a:rPr lang="en-US" altLang="en-IT" sz="2600" i="1">
                <a:cs typeface="Times New Roman" panose="02020603050405020304" pitchFamily="18" charset="0"/>
              </a:rPr>
              <a:t> </a:t>
            </a:r>
            <a:r>
              <a:rPr lang="en-US" altLang="en-IT" sz="2600" i="1">
                <a:solidFill>
                  <a:srgbClr val="FF0000"/>
                </a:solidFill>
                <a:cs typeface="Times New Roman" panose="02020603050405020304" pitchFamily="18" charset="0"/>
              </a:rPr>
              <a:t>minimum item supports </a:t>
            </a:r>
            <a:r>
              <a:rPr lang="en-US" altLang="en-IT" sz="2600">
                <a:solidFill>
                  <a:srgbClr val="FF0000"/>
                </a:solidFill>
                <a:cs typeface="Times New Roman" panose="02020603050405020304" pitchFamily="18" charset="0"/>
              </a:rPr>
              <a:t>(MIS)</a:t>
            </a:r>
            <a:r>
              <a:rPr lang="en-US" altLang="en-IT" sz="2600">
                <a:cs typeface="Times New Roman" panose="02020603050405020304" pitchFamily="18" charset="0"/>
              </a:rPr>
              <a:t> of the items that appear in the rule. </a:t>
            </a:r>
          </a:p>
          <a:p>
            <a:r>
              <a:rPr lang="en-US" altLang="en-IT" sz="2600">
                <a:cs typeface="Times New Roman" panose="02020603050405020304" pitchFamily="18" charset="0"/>
              </a:rPr>
              <a:t>Each item can have a </a:t>
            </a:r>
            <a:r>
              <a:rPr lang="en-US" altLang="en-IT" sz="2600">
                <a:solidFill>
                  <a:srgbClr val="FF0000"/>
                </a:solidFill>
                <a:cs typeface="Times New Roman" panose="02020603050405020304" pitchFamily="18" charset="0"/>
              </a:rPr>
              <a:t>minimum item support.</a:t>
            </a:r>
            <a:r>
              <a:rPr lang="en-US" altLang="en-IT" sz="2600">
                <a:cs typeface="Times New Roman" panose="02020603050405020304" pitchFamily="18" charset="0"/>
              </a:rPr>
              <a:t> </a:t>
            </a:r>
          </a:p>
          <a:p>
            <a:r>
              <a:rPr lang="en-US" altLang="en-IT" sz="2600">
                <a:cs typeface="Times New Roman" panose="02020603050405020304" pitchFamily="18" charset="0"/>
              </a:rPr>
              <a:t>By providing different MIS values for different items, the user effectively expresses different support requirements for different rules.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D5F9E029-BE49-D9F2-8C7A-BC3EC6101284}"/>
              </a:ext>
            </a:extLst>
          </p:cNvPr>
          <p:cNvSpPr>
            <a:spLocks noGrp="1"/>
          </p:cNvSpPr>
          <p:nvPr>
            <p:ph type="ftr" sz="quarter" idx="10"/>
          </p:nvPr>
        </p:nvSpPr>
        <p:spPr/>
        <p:txBody>
          <a:bodyPr/>
          <a:lstStyle/>
          <a:p>
            <a:r>
              <a:rPr lang="en-US" altLang="en-US"/>
              <a:t>CS583, Bing Liu, UIC</a:t>
            </a:r>
          </a:p>
        </p:txBody>
      </p:sp>
      <p:sp>
        <p:nvSpPr>
          <p:cNvPr id="3" name="Slide Number Placeholder 4">
            <a:extLst>
              <a:ext uri="{FF2B5EF4-FFF2-40B4-BE49-F238E27FC236}">
                <a16:creationId xmlns:a16="http://schemas.microsoft.com/office/drawing/2014/main" id="{901AD9B0-A593-BE29-270D-A37AA822EE59}"/>
              </a:ext>
            </a:extLst>
          </p:cNvPr>
          <p:cNvSpPr>
            <a:spLocks noGrp="1"/>
          </p:cNvSpPr>
          <p:nvPr>
            <p:ph type="sldNum" sz="quarter" idx="11"/>
          </p:nvPr>
        </p:nvSpPr>
        <p:spPr/>
        <p:txBody>
          <a:bodyPr/>
          <a:lstStyle/>
          <a:p>
            <a:fld id="{BE1056F2-A9CE-FD4D-BC05-8BC9BE2B390D}" type="slidenum">
              <a:rPr lang="en-US" altLang="en-US"/>
              <a:pPr/>
              <a:t>48</a:t>
            </a:fld>
            <a:endParaRPr lang="en-US" altLang="en-US"/>
          </a:p>
        </p:txBody>
      </p:sp>
      <p:sp>
        <p:nvSpPr>
          <p:cNvPr id="669698" name="Rectangle 2">
            <a:extLst>
              <a:ext uri="{FF2B5EF4-FFF2-40B4-BE49-F238E27FC236}">
                <a16:creationId xmlns:a16="http://schemas.microsoft.com/office/drawing/2014/main" id="{CBCD34F4-A020-4D38-ADD3-8DE1A0CA5D4B}"/>
              </a:ext>
            </a:extLst>
          </p:cNvPr>
          <p:cNvSpPr>
            <a:spLocks noGrp="1" noChangeArrowheads="1"/>
          </p:cNvSpPr>
          <p:nvPr>
            <p:ph type="title"/>
          </p:nvPr>
        </p:nvSpPr>
        <p:spPr>
          <a:xfrm>
            <a:off x="2135189" y="333375"/>
            <a:ext cx="7793037" cy="1143000"/>
          </a:xfrm>
        </p:spPr>
        <p:txBody>
          <a:bodyPr/>
          <a:lstStyle/>
          <a:p>
            <a:r>
              <a:rPr lang="en-US" altLang="en-IT"/>
              <a:t>Minsup of a rule</a:t>
            </a:r>
          </a:p>
        </p:txBody>
      </p:sp>
      <p:sp>
        <p:nvSpPr>
          <p:cNvPr id="669699" name="Rectangle 3">
            <a:extLst>
              <a:ext uri="{FF2B5EF4-FFF2-40B4-BE49-F238E27FC236}">
                <a16:creationId xmlns:a16="http://schemas.microsoft.com/office/drawing/2014/main" id="{14BDDC4C-C660-10E3-DE34-18C3EDCCBE5C}"/>
              </a:ext>
            </a:extLst>
          </p:cNvPr>
          <p:cNvSpPr>
            <a:spLocks noGrp="1" noChangeArrowheads="1"/>
          </p:cNvSpPr>
          <p:nvPr>
            <p:ph type="body" idx="1"/>
          </p:nvPr>
        </p:nvSpPr>
        <p:spPr>
          <a:xfrm>
            <a:off x="2057400" y="1628775"/>
            <a:ext cx="8421688" cy="4503738"/>
          </a:xfrm>
        </p:spPr>
        <p:txBody>
          <a:bodyPr/>
          <a:lstStyle/>
          <a:p>
            <a:r>
              <a:rPr lang="en-US" altLang="en-IT">
                <a:cs typeface="Times New Roman" panose="02020603050405020304" pitchFamily="18" charset="0"/>
              </a:rPr>
              <a:t>Let </a:t>
            </a:r>
            <a:r>
              <a:rPr lang="en-US" altLang="en-IT">
                <a:solidFill>
                  <a:srgbClr val="FF0000"/>
                </a:solidFill>
                <a:cs typeface="Times New Roman" panose="02020603050405020304" pitchFamily="18" charset="0"/>
              </a:rPr>
              <a:t>MIS(</a:t>
            </a:r>
            <a:r>
              <a:rPr lang="en-US" altLang="en-IT" i="1">
                <a:solidFill>
                  <a:srgbClr val="FF0000"/>
                </a:solidFill>
                <a:cs typeface="Times New Roman" panose="02020603050405020304" pitchFamily="18" charset="0"/>
              </a:rPr>
              <a:t>i</a:t>
            </a:r>
            <a:r>
              <a:rPr lang="en-US" altLang="en-IT">
                <a:solidFill>
                  <a:srgbClr val="FF0000"/>
                </a:solidFill>
                <a:cs typeface="Times New Roman" panose="02020603050405020304" pitchFamily="18" charset="0"/>
              </a:rPr>
              <a:t>)</a:t>
            </a:r>
            <a:r>
              <a:rPr lang="en-US" altLang="en-IT">
                <a:cs typeface="Times New Roman" panose="02020603050405020304" pitchFamily="18" charset="0"/>
              </a:rPr>
              <a:t> be the MIS value of item </a:t>
            </a:r>
            <a:r>
              <a:rPr lang="en-US" altLang="en-IT" i="1">
                <a:cs typeface="Times New Roman" panose="02020603050405020304" pitchFamily="18" charset="0"/>
              </a:rPr>
              <a:t>i</a:t>
            </a:r>
            <a:r>
              <a:rPr lang="en-US" altLang="en-IT">
                <a:cs typeface="Times New Roman" panose="02020603050405020304" pitchFamily="18" charset="0"/>
              </a:rPr>
              <a:t>. The </a:t>
            </a:r>
            <a:r>
              <a:rPr lang="en-US" altLang="en-IT" i="1">
                <a:cs typeface="Times New Roman" panose="02020603050405020304" pitchFamily="18" charset="0"/>
              </a:rPr>
              <a:t>minsup </a:t>
            </a:r>
            <a:r>
              <a:rPr lang="en-US" altLang="en-IT">
                <a:cs typeface="Times New Roman" panose="02020603050405020304" pitchFamily="18" charset="0"/>
              </a:rPr>
              <a:t>of a rule </a:t>
            </a:r>
            <a:r>
              <a:rPr lang="en-US" altLang="en-IT" i="1">
                <a:cs typeface="Times New Roman" panose="02020603050405020304" pitchFamily="18" charset="0"/>
              </a:rPr>
              <a:t>R</a:t>
            </a:r>
            <a:r>
              <a:rPr lang="en-US" altLang="en-IT">
                <a:cs typeface="Times New Roman" panose="02020603050405020304" pitchFamily="18" charset="0"/>
              </a:rPr>
              <a:t> is the lowest MIS value of the items in the rule. </a:t>
            </a:r>
          </a:p>
          <a:p>
            <a:r>
              <a:rPr lang="en-US" altLang="en-IT">
                <a:cs typeface="Times New Roman" panose="02020603050405020304" pitchFamily="18" charset="0"/>
              </a:rPr>
              <a:t>I.e., a rule </a:t>
            </a:r>
            <a:r>
              <a:rPr lang="en-US" altLang="en-IT" i="1">
                <a:cs typeface="Times New Roman" panose="02020603050405020304" pitchFamily="18" charset="0"/>
              </a:rPr>
              <a:t>R</a:t>
            </a:r>
            <a:r>
              <a:rPr lang="en-US" altLang="en-IT">
                <a:cs typeface="Times New Roman" panose="02020603050405020304" pitchFamily="18" charset="0"/>
              </a:rPr>
              <a:t>:    </a:t>
            </a:r>
            <a:r>
              <a:rPr lang="en-US" altLang="en-IT" i="1">
                <a:solidFill>
                  <a:srgbClr val="FF0000"/>
                </a:solidFill>
                <a:cs typeface="Times New Roman" panose="02020603050405020304" pitchFamily="18" charset="0"/>
              </a:rPr>
              <a:t>a</a:t>
            </a:r>
            <a:r>
              <a:rPr lang="en-US" altLang="en-IT" baseline="-30000">
                <a:solidFill>
                  <a:srgbClr val="FF0000"/>
                </a:solidFill>
                <a:cs typeface="Times New Roman" panose="02020603050405020304" pitchFamily="18" charset="0"/>
              </a:rPr>
              <a:t>1</a:t>
            </a:r>
            <a:r>
              <a:rPr lang="en-US" altLang="en-IT">
                <a:solidFill>
                  <a:srgbClr val="FF0000"/>
                </a:solidFill>
                <a:cs typeface="Times New Roman" panose="02020603050405020304" pitchFamily="18" charset="0"/>
              </a:rPr>
              <a:t>, </a:t>
            </a:r>
            <a:r>
              <a:rPr lang="en-US" altLang="en-IT" i="1">
                <a:solidFill>
                  <a:srgbClr val="FF0000"/>
                </a:solidFill>
                <a:cs typeface="Times New Roman" panose="02020603050405020304" pitchFamily="18" charset="0"/>
              </a:rPr>
              <a:t>a</a:t>
            </a:r>
            <a:r>
              <a:rPr lang="en-US" altLang="en-IT" baseline="-30000">
                <a:solidFill>
                  <a:srgbClr val="FF0000"/>
                </a:solidFill>
                <a:cs typeface="Times New Roman" panose="02020603050405020304" pitchFamily="18" charset="0"/>
              </a:rPr>
              <a:t>2</a:t>
            </a:r>
            <a:r>
              <a:rPr lang="en-US" altLang="en-IT">
                <a:solidFill>
                  <a:srgbClr val="FF0000"/>
                </a:solidFill>
                <a:cs typeface="Times New Roman" panose="02020603050405020304" pitchFamily="18" charset="0"/>
              </a:rPr>
              <a:t>, …, </a:t>
            </a:r>
            <a:r>
              <a:rPr lang="en-US" altLang="en-IT" i="1">
                <a:solidFill>
                  <a:srgbClr val="FF0000"/>
                </a:solidFill>
                <a:cs typeface="Times New Roman" panose="02020603050405020304" pitchFamily="18" charset="0"/>
              </a:rPr>
              <a:t>a</a:t>
            </a:r>
            <a:r>
              <a:rPr lang="en-US" altLang="en-IT" i="1" baseline="-30000">
                <a:solidFill>
                  <a:srgbClr val="FF0000"/>
                </a:solidFill>
                <a:cs typeface="Times New Roman" panose="02020603050405020304" pitchFamily="18" charset="0"/>
              </a:rPr>
              <a:t>k</a:t>
            </a:r>
            <a:r>
              <a:rPr lang="en-US" altLang="en-IT">
                <a:solidFill>
                  <a:srgbClr val="FF0000"/>
                </a:solidFill>
                <a:cs typeface="Times New Roman" panose="02020603050405020304" pitchFamily="18" charset="0"/>
              </a:rPr>
              <a:t> </a:t>
            </a:r>
            <a:r>
              <a:rPr lang="en-US" altLang="en-IT">
                <a:solidFill>
                  <a:srgbClr val="FF0000"/>
                </a:solidFill>
                <a:cs typeface="Times New Roman" panose="02020603050405020304" pitchFamily="18" charset="0"/>
                <a:sym typeface="Symbol" pitchFamily="2" charset="2"/>
              </a:rPr>
              <a:t></a:t>
            </a:r>
            <a:r>
              <a:rPr lang="en-US" altLang="en-IT">
                <a:solidFill>
                  <a:srgbClr val="FF0000"/>
                </a:solidFill>
                <a:cs typeface="Times New Roman" panose="02020603050405020304" pitchFamily="18" charset="0"/>
              </a:rPr>
              <a:t> </a:t>
            </a:r>
            <a:r>
              <a:rPr lang="en-US" altLang="en-IT" i="1">
                <a:solidFill>
                  <a:srgbClr val="FF0000"/>
                </a:solidFill>
                <a:cs typeface="Times New Roman" panose="02020603050405020304" pitchFamily="18" charset="0"/>
              </a:rPr>
              <a:t>a</a:t>
            </a:r>
            <a:r>
              <a:rPr lang="en-US" altLang="en-IT" i="1" baseline="-30000">
                <a:solidFill>
                  <a:srgbClr val="FF0000"/>
                </a:solidFill>
                <a:cs typeface="Times New Roman" panose="02020603050405020304" pitchFamily="18" charset="0"/>
              </a:rPr>
              <a:t>k+</a:t>
            </a:r>
            <a:r>
              <a:rPr lang="en-US" altLang="en-IT" baseline="-30000">
                <a:solidFill>
                  <a:srgbClr val="FF0000"/>
                </a:solidFill>
                <a:cs typeface="Times New Roman" panose="02020603050405020304" pitchFamily="18" charset="0"/>
              </a:rPr>
              <a:t>1</a:t>
            </a:r>
            <a:r>
              <a:rPr lang="en-US" altLang="en-IT">
                <a:solidFill>
                  <a:srgbClr val="FF0000"/>
                </a:solidFill>
                <a:cs typeface="Times New Roman" panose="02020603050405020304" pitchFamily="18" charset="0"/>
              </a:rPr>
              <a:t>, …, </a:t>
            </a:r>
            <a:r>
              <a:rPr lang="en-US" altLang="en-IT" i="1">
                <a:solidFill>
                  <a:srgbClr val="FF0000"/>
                </a:solidFill>
                <a:cs typeface="Times New Roman" panose="02020603050405020304" pitchFamily="18" charset="0"/>
              </a:rPr>
              <a:t>a</a:t>
            </a:r>
            <a:r>
              <a:rPr lang="en-US" altLang="en-IT" i="1" baseline="-30000">
                <a:solidFill>
                  <a:srgbClr val="FF0000"/>
                </a:solidFill>
                <a:cs typeface="Times New Roman" panose="02020603050405020304" pitchFamily="18" charset="0"/>
              </a:rPr>
              <a:t>r</a:t>
            </a:r>
            <a:r>
              <a:rPr lang="en-US" altLang="en-IT">
                <a:cs typeface="Times New Roman" panose="02020603050405020304" pitchFamily="18" charset="0"/>
              </a:rPr>
              <a:t> satisfies its minimum support if its actual support is </a:t>
            </a:r>
            <a:r>
              <a:rPr lang="en-US" altLang="en-IT">
                <a:cs typeface="Times New Roman" panose="02020603050405020304" pitchFamily="18" charset="0"/>
                <a:sym typeface="Symbol" pitchFamily="2" charset="2"/>
              </a:rPr>
              <a:t></a:t>
            </a:r>
            <a:endParaRPr lang="en-US" altLang="en-IT"/>
          </a:p>
          <a:p>
            <a:pPr>
              <a:buFont typeface="Wingdings" pitchFamily="2" charset="2"/>
              <a:buNone/>
            </a:pPr>
            <a:r>
              <a:rPr lang="en-US" altLang="en-IT">
                <a:cs typeface="Times New Roman" panose="02020603050405020304" pitchFamily="18" charset="0"/>
              </a:rPr>
              <a:t>		</a:t>
            </a:r>
            <a:r>
              <a:rPr lang="en-US" altLang="en-IT">
                <a:solidFill>
                  <a:srgbClr val="FF0000"/>
                </a:solidFill>
                <a:cs typeface="Times New Roman" panose="02020603050405020304" pitchFamily="18" charset="0"/>
              </a:rPr>
              <a:t>min(MIS(</a:t>
            </a:r>
            <a:r>
              <a:rPr lang="en-US" altLang="en-IT" i="1">
                <a:solidFill>
                  <a:srgbClr val="FF0000"/>
                </a:solidFill>
                <a:cs typeface="Times New Roman" panose="02020603050405020304" pitchFamily="18" charset="0"/>
              </a:rPr>
              <a:t>a</a:t>
            </a:r>
            <a:r>
              <a:rPr lang="en-US" altLang="en-IT" baseline="-30000">
                <a:solidFill>
                  <a:srgbClr val="FF0000"/>
                </a:solidFill>
                <a:cs typeface="Times New Roman" panose="02020603050405020304" pitchFamily="18" charset="0"/>
              </a:rPr>
              <a:t>1</a:t>
            </a:r>
            <a:r>
              <a:rPr lang="en-US" altLang="en-IT">
                <a:solidFill>
                  <a:srgbClr val="FF0000"/>
                </a:solidFill>
                <a:cs typeface="Times New Roman" panose="02020603050405020304" pitchFamily="18" charset="0"/>
              </a:rPr>
              <a:t>), MIS(</a:t>
            </a:r>
            <a:r>
              <a:rPr lang="en-US" altLang="en-IT" i="1">
                <a:solidFill>
                  <a:srgbClr val="FF0000"/>
                </a:solidFill>
                <a:cs typeface="Times New Roman" panose="02020603050405020304" pitchFamily="18" charset="0"/>
              </a:rPr>
              <a:t>a</a:t>
            </a:r>
            <a:r>
              <a:rPr lang="en-US" altLang="en-IT" baseline="-30000">
                <a:solidFill>
                  <a:srgbClr val="FF0000"/>
                </a:solidFill>
                <a:cs typeface="Times New Roman" panose="02020603050405020304" pitchFamily="18" charset="0"/>
              </a:rPr>
              <a:t>2</a:t>
            </a:r>
            <a:r>
              <a:rPr lang="en-US" altLang="en-IT">
                <a:solidFill>
                  <a:srgbClr val="FF0000"/>
                </a:solidFill>
                <a:cs typeface="Times New Roman" panose="02020603050405020304" pitchFamily="18" charset="0"/>
              </a:rPr>
              <a:t>), …, MIS(</a:t>
            </a:r>
            <a:r>
              <a:rPr lang="en-US" altLang="en-IT" i="1">
                <a:solidFill>
                  <a:srgbClr val="FF0000"/>
                </a:solidFill>
                <a:cs typeface="Times New Roman" panose="02020603050405020304" pitchFamily="18" charset="0"/>
              </a:rPr>
              <a:t>a</a:t>
            </a:r>
            <a:r>
              <a:rPr lang="en-US" altLang="en-IT" i="1" baseline="-30000">
                <a:solidFill>
                  <a:srgbClr val="FF0000"/>
                </a:solidFill>
                <a:cs typeface="Times New Roman" panose="02020603050405020304" pitchFamily="18" charset="0"/>
              </a:rPr>
              <a:t>r</a:t>
            </a:r>
            <a:r>
              <a:rPr lang="en-US" altLang="en-IT">
                <a:solidFill>
                  <a:srgbClr val="FF0000"/>
                </a:solidFill>
                <a:cs typeface="Times New Roman" panose="02020603050405020304" pitchFamily="18" charset="0"/>
              </a:rPr>
              <a:t>)).</a:t>
            </a:r>
            <a:r>
              <a:rPr lang="en-US" altLang="en-IT">
                <a:cs typeface="Times New Roman" panose="02020603050405020304" pitchFamily="18" charset="0"/>
              </a:rPr>
              <a:t> </a:t>
            </a:r>
          </a:p>
          <a:p>
            <a:pPr>
              <a:buFont typeface="Wingdings" pitchFamily="2" charset="2"/>
              <a:buNone/>
            </a:pPr>
            <a:endParaRPr lang="en-US" altLang="en-IT">
              <a:cs typeface="Times New Roman" panose="02020603050405020304"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7F8B3E21-DAB6-352F-8B73-BABC143F937F}"/>
              </a:ext>
            </a:extLst>
          </p:cNvPr>
          <p:cNvSpPr>
            <a:spLocks noGrp="1"/>
          </p:cNvSpPr>
          <p:nvPr>
            <p:ph type="ftr" sz="quarter" idx="10"/>
          </p:nvPr>
        </p:nvSpPr>
        <p:spPr/>
        <p:txBody>
          <a:bodyPr/>
          <a:lstStyle/>
          <a:p>
            <a:r>
              <a:rPr lang="en-US" altLang="en-US"/>
              <a:t>CS583, Bing Liu, UIC</a:t>
            </a:r>
          </a:p>
        </p:txBody>
      </p:sp>
      <p:sp>
        <p:nvSpPr>
          <p:cNvPr id="3" name="Slide Number Placeholder 4">
            <a:extLst>
              <a:ext uri="{FF2B5EF4-FFF2-40B4-BE49-F238E27FC236}">
                <a16:creationId xmlns:a16="http://schemas.microsoft.com/office/drawing/2014/main" id="{687BC187-CAE9-8F9B-0F59-DC8469EE7547}"/>
              </a:ext>
            </a:extLst>
          </p:cNvPr>
          <p:cNvSpPr>
            <a:spLocks noGrp="1"/>
          </p:cNvSpPr>
          <p:nvPr>
            <p:ph type="sldNum" sz="quarter" idx="11"/>
          </p:nvPr>
        </p:nvSpPr>
        <p:spPr/>
        <p:txBody>
          <a:bodyPr/>
          <a:lstStyle/>
          <a:p>
            <a:fld id="{F85AAEDC-2421-7348-994B-A3299D7EDE17}" type="slidenum">
              <a:rPr lang="en-US" altLang="en-US"/>
              <a:pPr/>
              <a:t>49</a:t>
            </a:fld>
            <a:endParaRPr lang="en-US" altLang="en-US"/>
          </a:p>
        </p:txBody>
      </p:sp>
      <p:sp>
        <p:nvSpPr>
          <p:cNvPr id="670722" name="Rectangle 2">
            <a:extLst>
              <a:ext uri="{FF2B5EF4-FFF2-40B4-BE49-F238E27FC236}">
                <a16:creationId xmlns:a16="http://schemas.microsoft.com/office/drawing/2014/main" id="{DAD11737-7EAD-D6A6-F613-350CE5DFA777}"/>
              </a:ext>
            </a:extLst>
          </p:cNvPr>
          <p:cNvSpPr>
            <a:spLocks noGrp="1" noChangeArrowheads="1"/>
          </p:cNvSpPr>
          <p:nvPr>
            <p:ph type="title"/>
          </p:nvPr>
        </p:nvSpPr>
        <p:spPr>
          <a:xfrm>
            <a:off x="2135189" y="441325"/>
            <a:ext cx="7793037" cy="1143000"/>
          </a:xfrm>
        </p:spPr>
        <p:txBody>
          <a:bodyPr/>
          <a:lstStyle/>
          <a:p>
            <a:r>
              <a:rPr lang="en-US" altLang="en-IT"/>
              <a:t>An Example</a:t>
            </a:r>
          </a:p>
        </p:txBody>
      </p:sp>
      <p:sp>
        <p:nvSpPr>
          <p:cNvPr id="670723" name="Rectangle 3">
            <a:extLst>
              <a:ext uri="{FF2B5EF4-FFF2-40B4-BE49-F238E27FC236}">
                <a16:creationId xmlns:a16="http://schemas.microsoft.com/office/drawing/2014/main" id="{94D8C0B6-028F-0A7B-CD99-A027AE147C9A}"/>
              </a:ext>
            </a:extLst>
          </p:cNvPr>
          <p:cNvSpPr>
            <a:spLocks noGrp="1" noChangeArrowheads="1"/>
          </p:cNvSpPr>
          <p:nvPr>
            <p:ph type="body" idx="1"/>
          </p:nvPr>
        </p:nvSpPr>
        <p:spPr>
          <a:xfrm>
            <a:off x="1992313" y="1700213"/>
            <a:ext cx="8001000" cy="4419600"/>
          </a:xfrm>
        </p:spPr>
        <p:txBody>
          <a:bodyPr/>
          <a:lstStyle/>
          <a:p>
            <a:pPr>
              <a:lnSpc>
                <a:spcPct val="90000"/>
              </a:lnSpc>
            </a:pPr>
            <a:r>
              <a:rPr lang="en-US" altLang="en-IT">
                <a:cs typeface="Times New Roman" panose="02020603050405020304" pitchFamily="18" charset="0"/>
              </a:rPr>
              <a:t>Consider the following items:</a:t>
            </a:r>
          </a:p>
          <a:p>
            <a:pPr>
              <a:lnSpc>
                <a:spcPct val="90000"/>
              </a:lnSpc>
              <a:buFont typeface="Wingdings" pitchFamily="2" charset="2"/>
              <a:buNone/>
            </a:pPr>
            <a:r>
              <a:rPr lang="en-US" altLang="en-IT" sz="2600">
                <a:cs typeface="Times New Roman" panose="02020603050405020304" pitchFamily="18" charset="0"/>
              </a:rPr>
              <a:t>		</a:t>
            </a:r>
            <a:r>
              <a:rPr lang="en-US" altLang="en-IT" sz="2600" i="1">
                <a:solidFill>
                  <a:srgbClr val="FF0000"/>
                </a:solidFill>
                <a:cs typeface="Times New Roman" panose="02020603050405020304" pitchFamily="18" charset="0"/>
              </a:rPr>
              <a:t>bread</a:t>
            </a:r>
            <a:r>
              <a:rPr lang="en-US" altLang="en-IT" sz="2600">
                <a:solidFill>
                  <a:srgbClr val="FF0000"/>
                </a:solidFill>
                <a:cs typeface="Times New Roman" panose="02020603050405020304" pitchFamily="18" charset="0"/>
              </a:rPr>
              <a:t>, </a:t>
            </a:r>
            <a:r>
              <a:rPr lang="en-US" altLang="en-IT" sz="2600" i="1">
                <a:solidFill>
                  <a:srgbClr val="FF0000"/>
                </a:solidFill>
                <a:cs typeface="Times New Roman" panose="02020603050405020304" pitchFamily="18" charset="0"/>
              </a:rPr>
              <a:t>shoes</a:t>
            </a:r>
            <a:r>
              <a:rPr lang="en-US" altLang="en-IT" sz="2600">
                <a:solidFill>
                  <a:srgbClr val="FF0000"/>
                </a:solidFill>
                <a:cs typeface="Times New Roman" panose="02020603050405020304" pitchFamily="18" charset="0"/>
              </a:rPr>
              <a:t>, </a:t>
            </a:r>
            <a:r>
              <a:rPr lang="en-US" altLang="en-IT" sz="2600" i="1">
                <a:solidFill>
                  <a:srgbClr val="FF0000"/>
                </a:solidFill>
                <a:cs typeface="Times New Roman" panose="02020603050405020304" pitchFamily="18" charset="0"/>
              </a:rPr>
              <a:t>clothes</a:t>
            </a:r>
            <a:r>
              <a:rPr lang="en-US" altLang="en-IT" sz="2600">
                <a:cs typeface="Times New Roman" panose="02020603050405020304" pitchFamily="18" charset="0"/>
              </a:rPr>
              <a:t>  </a:t>
            </a:r>
          </a:p>
          <a:p>
            <a:pPr algn="just">
              <a:lnSpc>
                <a:spcPct val="90000"/>
              </a:lnSpc>
              <a:buFont typeface="Wingdings" pitchFamily="2" charset="2"/>
              <a:buNone/>
            </a:pPr>
            <a:r>
              <a:rPr lang="en-US" altLang="en-IT" sz="2600">
                <a:cs typeface="Times New Roman" panose="02020603050405020304" pitchFamily="18" charset="0"/>
              </a:rPr>
              <a:t>	The user-specified MIS values are as follows:</a:t>
            </a:r>
          </a:p>
          <a:p>
            <a:pPr algn="just">
              <a:lnSpc>
                <a:spcPct val="90000"/>
              </a:lnSpc>
              <a:buFont typeface="Wingdings" pitchFamily="2" charset="2"/>
              <a:buNone/>
            </a:pPr>
            <a:r>
              <a:rPr lang="en-US" altLang="en-IT" sz="2600">
                <a:cs typeface="Times New Roman" panose="02020603050405020304" pitchFamily="18" charset="0"/>
              </a:rPr>
              <a:t>		MIS(</a:t>
            </a:r>
            <a:r>
              <a:rPr lang="en-US" altLang="en-IT" sz="2600" i="1">
                <a:cs typeface="Times New Roman" panose="02020603050405020304" pitchFamily="18" charset="0"/>
              </a:rPr>
              <a:t>bread</a:t>
            </a:r>
            <a:r>
              <a:rPr lang="en-US" altLang="en-IT" sz="2600">
                <a:cs typeface="Times New Roman" panose="02020603050405020304" pitchFamily="18" charset="0"/>
              </a:rPr>
              <a:t>) = 2% 	MIS(</a:t>
            </a:r>
            <a:r>
              <a:rPr lang="en-US" altLang="en-IT" sz="2600" i="1">
                <a:cs typeface="Times New Roman" panose="02020603050405020304" pitchFamily="18" charset="0"/>
              </a:rPr>
              <a:t>shoes</a:t>
            </a:r>
            <a:r>
              <a:rPr lang="en-US" altLang="en-IT" sz="2600">
                <a:cs typeface="Times New Roman" panose="02020603050405020304" pitchFamily="18" charset="0"/>
              </a:rPr>
              <a:t>) = 0.1%</a:t>
            </a:r>
          </a:p>
          <a:p>
            <a:pPr algn="just">
              <a:lnSpc>
                <a:spcPct val="90000"/>
              </a:lnSpc>
              <a:buFont typeface="Wingdings" pitchFamily="2" charset="2"/>
              <a:buNone/>
            </a:pPr>
            <a:r>
              <a:rPr lang="en-US" altLang="en-IT" sz="2600">
                <a:cs typeface="Times New Roman" panose="02020603050405020304" pitchFamily="18" charset="0"/>
              </a:rPr>
              <a:t>		MIS(</a:t>
            </a:r>
            <a:r>
              <a:rPr lang="en-US" altLang="en-IT" sz="2600" i="1">
                <a:cs typeface="Times New Roman" panose="02020603050405020304" pitchFamily="18" charset="0"/>
              </a:rPr>
              <a:t>clothes</a:t>
            </a:r>
            <a:r>
              <a:rPr lang="en-US" altLang="en-IT" sz="2600">
                <a:cs typeface="Times New Roman" panose="02020603050405020304" pitchFamily="18" charset="0"/>
              </a:rPr>
              <a:t>) = 0.2%</a:t>
            </a:r>
          </a:p>
          <a:p>
            <a:pPr algn="just">
              <a:lnSpc>
                <a:spcPct val="90000"/>
              </a:lnSpc>
              <a:buFont typeface="Wingdings" pitchFamily="2" charset="2"/>
              <a:buNone/>
            </a:pPr>
            <a:r>
              <a:rPr lang="en-US" altLang="en-IT" sz="2600">
                <a:cs typeface="Times New Roman" panose="02020603050405020304" pitchFamily="18" charset="0"/>
              </a:rPr>
              <a:t>	The following rule </a:t>
            </a:r>
            <a:r>
              <a:rPr lang="en-US" altLang="en-IT" sz="2600">
                <a:solidFill>
                  <a:srgbClr val="FF0000"/>
                </a:solidFill>
                <a:cs typeface="Times New Roman" panose="02020603050405020304" pitchFamily="18" charset="0"/>
              </a:rPr>
              <a:t>doesn’t satisfy its minsup</a:t>
            </a:r>
            <a:r>
              <a:rPr lang="en-US" altLang="en-IT" sz="2600">
                <a:cs typeface="Times New Roman" panose="02020603050405020304" pitchFamily="18" charset="0"/>
              </a:rPr>
              <a:t>:</a:t>
            </a:r>
          </a:p>
          <a:p>
            <a:pPr algn="just">
              <a:lnSpc>
                <a:spcPct val="90000"/>
              </a:lnSpc>
              <a:buFont typeface="Wingdings" pitchFamily="2" charset="2"/>
              <a:buNone/>
            </a:pPr>
            <a:r>
              <a:rPr lang="en-US" altLang="en-IT" sz="2600">
                <a:cs typeface="Times New Roman" panose="02020603050405020304" pitchFamily="18" charset="0"/>
              </a:rPr>
              <a:t>		</a:t>
            </a:r>
            <a:r>
              <a:rPr lang="en-US" altLang="en-IT" sz="2600" i="1">
                <a:cs typeface="Times New Roman" panose="02020603050405020304" pitchFamily="18" charset="0"/>
              </a:rPr>
              <a:t>clothes</a:t>
            </a:r>
            <a:r>
              <a:rPr lang="en-US" altLang="en-IT" sz="2600">
                <a:cs typeface="Times New Roman" panose="02020603050405020304" pitchFamily="18" charset="0"/>
              </a:rPr>
              <a:t> </a:t>
            </a:r>
            <a:r>
              <a:rPr lang="en-US" altLang="en-IT" sz="2600">
                <a:cs typeface="Times New Roman" panose="02020603050405020304" pitchFamily="18" charset="0"/>
                <a:sym typeface="Symbol" pitchFamily="2" charset="2"/>
              </a:rPr>
              <a:t></a:t>
            </a:r>
            <a:r>
              <a:rPr lang="en-US" altLang="en-IT" sz="2600">
                <a:cs typeface="Times New Roman" panose="02020603050405020304" pitchFamily="18" charset="0"/>
              </a:rPr>
              <a:t> </a:t>
            </a:r>
            <a:r>
              <a:rPr lang="en-US" altLang="en-IT" sz="2600" i="1">
                <a:cs typeface="Times New Roman" panose="02020603050405020304" pitchFamily="18" charset="0"/>
              </a:rPr>
              <a:t>bread</a:t>
            </a:r>
            <a:r>
              <a:rPr lang="en-US" altLang="en-IT" sz="2600">
                <a:cs typeface="Times New Roman" panose="02020603050405020304" pitchFamily="18" charset="0"/>
              </a:rPr>
              <a:t> [sup=0.15%,conf =70%]</a:t>
            </a:r>
          </a:p>
          <a:p>
            <a:pPr algn="just">
              <a:lnSpc>
                <a:spcPct val="90000"/>
              </a:lnSpc>
              <a:buFont typeface="Wingdings" pitchFamily="2" charset="2"/>
              <a:buNone/>
            </a:pPr>
            <a:r>
              <a:rPr lang="en-US" altLang="en-IT" sz="2600">
                <a:cs typeface="Times New Roman" panose="02020603050405020304" pitchFamily="18" charset="0"/>
              </a:rPr>
              <a:t>	The following rule </a:t>
            </a:r>
            <a:r>
              <a:rPr lang="en-US" altLang="en-IT" sz="2600">
                <a:solidFill>
                  <a:srgbClr val="FF0000"/>
                </a:solidFill>
                <a:cs typeface="Times New Roman" panose="02020603050405020304" pitchFamily="18" charset="0"/>
              </a:rPr>
              <a:t>satisfies its minsup</a:t>
            </a:r>
            <a:r>
              <a:rPr lang="en-US" altLang="en-IT" sz="2600">
                <a:cs typeface="Times New Roman" panose="02020603050405020304" pitchFamily="18" charset="0"/>
              </a:rPr>
              <a:t>:</a:t>
            </a:r>
          </a:p>
          <a:p>
            <a:pPr algn="just">
              <a:lnSpc>
                <a:spcPct val="90000"/>
              </a:lnSpc>
              <a:buFont typeface="Wingdings" pitchFamily="2" charset="2"/>
              <a:buNone/>
            </a:pPr>
            <a:r>
              <a:rPr lang="en-US" altLang="en-IT" sz="2600">
                <a:cs typeface="Times New Roman" panose="02020603050405020304" pitchFamily="18" charset="0"/>
              </a:rPr>
              <a:t>		</a:t>
            </a:r>
            <a:r>
              <a:rPr lang="en-US" altLang="en-IT" sz="2600" i="1">
                <a:cs typeface="Times New Roman" panose="02020603050405020304" pitchFamily="18" charset="0"/>
              </a:rPr>
              <a:t>clothes</a:t>
            </a:r>
            <a:r>
              <a:rPr lang="en-US" altLang="en-IT" sz="2600">
                <a:cs typeface="Times New Roman" panose="02020603050405020304" pitchFamily="18" charset="0"/>
              </a:rPr>
              <a:t> </a:t>
            </a:r>
            <a:r>
              <a:rPr lang="en-US" altLang="en-IT" sz="2600">
                <a:cs typeface="Times New Roman" panose="02020603050405020304" pitchFamily="18" charset="0"/>
                <a:sym typeface="Symbol" pitchFamily="2" charset="2"/>
              </a:rPr>
              <a:t></a:t>
            </a:r>
            <a:r>
              <a:rPr lang="en-US" altLang="en-IT" sz="2600">
                <a:cs typeface="Times New Roman" panose="02020603050405020304" pitchFamily="18" charset="0"/>
              </a:rPr>
              <a:t> </a:t>
            </a:r>
            <a:r>
              <a:rPr lang="en-US" altLang="en-IT" sz="2600" i="1">
                <a:cs typeface="Times New Roman" panose="02020603050405020304" pitchFamily="18" charset="0"/>
              </a:rPr>
              <a:t>shoes</a:t>
            </a:r>
            <a:r>
              <a:rPr lang="en-US" altLang="en-IT" sz="2600">
                <a:cs typeface="Times New Roman" panose="02020603050405020304" pitchFamily="18" charset="0"/>
              </a:rPr>
              <a:t> [sup=0.15%,conf =70%]</a:t>
            </a:r>
          </a:p>
          <a:p>
            <a:pPr>
              <a:lnSpc>
                <a:spcPct val="90000"/>
              </a:lnSpc>
              <a:buFont typeface="Wingdings" pitchFamily="2" charset="2"/>
              <a:buNone/>
            </a:pPr>
            <a:endParaRPr lang="en-US" altLang="en-IT" sz="260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4D334FC2-06E8-C9D4-D391-31CC71D9AB64}"/>
              </a:ext>
            </a:extLst>
          </p:cNvPr>
          <p:cNvSpPr>
            <a:spLocks noGrp="1"/>
          </p:cNvSpPr>
          <p:nvPr>
            <p:ph type="sldNum" sz="quarter" idx="12"/>
          </p:nvPr>
        </p:nvSpPr>
        <p:spPr/>
        <p:txBody>
          <a:bodyPr/>
          <a:lstStyle/>
          <a:p>
            <a:fld id="{1D8321B7-04C0-A949-9E6A-A1CDBB87CCB2}" type="slidenum">
              <a:rPr lang="en-US" altLang="en-IT"/>
              <a:pPr/>
              <a:t>5</a:t>
            </a:fld>
            <a:endParaRPr lang="en-US" altLang="en-IT"/>
          </a:p>
        </p:txBody>
      </p:sp>
      <p:sp>
        <p:nvSpPr>
          <p:cNvPr id="20482" name="Rectangle 2">
            <a:extLst>
              <a:ext uri="{FF2B5EF4-FFF2-40B4-BE49-F238E27FC236}">
                <a16:creationId xmlns:a16="http://schemas.microsoft.com/office/drawing/2014/main" id="{A2F4881C-156D-52D5-A72D-71EA4E02071F}"/>
              </a:ext>
            </a:extLst>
          </p:cNvPr>
          <p:cNvSpPr>
            <a:spLocks noGrp="1" noChangeArrowheads="1"/>
          </p:cNvSpPr>
          <p:nvPr>
            <p:ph type="title"/>
          </p:nvPr>
        </p:nvSpPr>
        <p:spPr/>
        <p:txBody>
          <a:bodyPr/>
          <a:lstStyle/>
          <a:p>
            <a:pPr algn="ctr"/>
            <a:r>
              <a:rPr lang="en-US" altLang="en-IT"/>
              <a:t>Rules</a:t>
            </a:r>
          </a:p>
        </p:txBody>
      </p:sp>
      <p:sp>
        <p:nvSpPr>
          <p:cNvPr id="20483" name="Rectangle 3" descr="Rectangle: Click to edit Master text styles&#13;&#10;Second level&#13;&#10;Third level&#13;&#10;Fourth level&#13;&#10;Fifth level">
            <a:extLst>
              <a:ext uri="{FF2B5EF4-FFF2-40B4-BE49-F238E27FC236}">
                <a16:creationId xmlns:a16="http://schemas.microsoft.com/office/drawing/2014/main" id="{E8598AF7-B27B-4A8A-8112-4F0077531B49}"/>
              </a:ext>
            </a:extLst>
          </p:cNvPr>
          <p:cNvSpPr>
            <a:spLocks noGrp="1" noChangeArrowheads="1"/>
          </p:cNvSpPr>
          <p:nvPr>
            <p:ph type="body" idx="1"/>
          </p:nvPr>
        </p:nvSpPr>
        <p:spPr>
          <a:xfrm>
            <a:off x="2133600" y="1676400"/>
            <a:ext cx="8229600" cy="4343400"/>
          </a:xfrm>
        </p:spPr>
        <p:txBody>
          <a:bodyPr/>
          <a:lstStyle/>
          <a:p>
            <a:pPr algn="ctr">
              <a:buFont typeface="Wingdings" pitchFamily="2" charset="2"/>
              <a:buNone/>
            </a:pPr>
            <a:r>
              <a:rPr lang="en-US" altLang="en-IT" sz="2400" i="1">
                <a:latin typeface="Times New Roman" panose="02020603050405020304" pitchFamily="18" charset="0"/>
                <a:cs typeface="Times New Roman" panose="02020603050405020304" pitchFamily="18" charset="0"/>
              </a:rPr>
              <a:t>Body</a:t>
            </a:r>
            <a:r>
              <a:rPr lang="en-US" altLang="en-IT" sz="2400">
                <a:latin typeface="Times New Roman" panose="02020603050405020304" pitchFamily="18" charset="0"/>
                <a:cs typeface="Times New Roman" panose="02020603050405020304" pitchFamily="18" charset="0"/>
              </a:rPr>
              <a:t> ==&gt; </a:t>
            </a:r>
            <a:r>
              <a:rPr lang="en-US" altLang="en-IT" sz="2400" i="1">
                <a:latin typeface="Times New Roman" panose="02020603050405020304" pitchFamily="18" charset="0"/>
                <a:cs typeface="Times New Roman" panose="02020603050405020304" pitchFamily="18" charset="0"/>
              </a:rPr>
              <a:t>Consequent</a:t>
            </a:r>
            <a:r>
              <a:rPr lang="en-US" altLang="en-IT" sz="2400">
                <a:latin typeface="Times New Roman" panose="02020603050405020304" pitchFamily="18" charset="0"/>
                <a:cs typeface="Times New Roman" panose="02020603050405020304" pitchFamily="18" charset="0"/>
              </a:rPr>
              <a:t> [ </a:t>
            </a:r>
            <a:r>
              <a:rPr lang="en-US" altLang="en-IT" sz="2400" i="1">
                <a:latin typeface="Times New Roman" panose="02020603050405020304" pitchFamily="18" charset="0"/>
                <a:cs typeface="Times New Roman" panose="02020603050405020304" pitchFamily="18" charset="0"/>
              </a:rPr>
              <a:t>Support</a:t>
            </a:r>
            <a:r>
              <a:rPr lang="en-US" altLang="en-IT" sz="2400">
                <a:latin typeface="Times New Roman" panose="02020603050405020304" pitchFamily="18" charset="0"/>
                <a:cs typeface="Times New Roman" panose="02020603050405020304" pitchFamily="18" charset="0"/>
              </a:rPr>
              <a:t> , </a:t>
            </a:r>
            <a:r>
              <a:rPr lang="en-US" altLang="en-IT" sz="2400" i="1">
                <a:latin typeface="Times New Roman" panose="02020603050405020304" pitchFamily="18" charset="0"/>
                <a:cs typeface="Times New Roman" panose="02020603050405020304" pitchFamily="18" charset="0"/>
              </a:rPr>
              <a:t>Confidence</a:t>
            </a:r>
            <a:r>
              <a:rPr lang="en-US" altLang="en-IT" sz="2400">
                <a:latin typeface="Times New Roman" panose="02020603050405020304" pitchFamily="18" charset="0"/>
                <a:cs typeface="Times New Roman" panose="02020603050405020304" pitchFamily="18" charset="0"/>
              </a:rPr>
              <a:t> ]</a:t>
            </a:r>
            <a:r>
              <a:rPr lang="en-US" altLang="en-IT" sz="2400">
                <a:latin typeface="Times New Roman" panose="02020603050405020304" pitchFamily="18" charset="0"/>
              </a:rPr>
              <a:t> </a:t>
            </a:r>
          </a:p>
          <a:p>
            <a:r>
              <a:rPr lang="en-US" altLang="en-IT" i="1">
                <a:cs typeface="Times New Roman" panose="02020603050405020304" pitchFamily="18" charset="0"/>
              </a:rPr>
              <a:t>Body</a:t>
            </a:r>
            <a:r>
              <a:rPr lang="en-US" altLang="en-IT">
                <a:cs typeface="Times New Roman" panose="02020603050405020304" pitchFamily="18" charset="0"/>
              </a:rPr>
              <a:t>: represents the examined data.</a:t>
            </a:r>
            <a:r>
              <a:rPr lang="en-US" altLang="en-IT"/>
              <a:t> </a:t>
            </a:r>
          </a:p>
          <a:p>
            <a:r>
              <a:rPr lang="en-US" altLang="en-IT" i="1">
                <a:cs typeface="Times New Roman" panose="02020603050405020304" pitchFamily="18" charset="0"/>
              </a:rPr>
              <a:t>Consequent</a:t>
            </a:r>
            <a:r>
              <a:rPr lang="en-US" altLang="en-IT">
                <a:cs typeface="Times New Roman" panose="02020603050405020304" pitchFamily="18" charset="0"/>
              </a:rPr>
              <a:t>: represents a discovered property for the examined data.</a:t>
            </a:r>
            <a:r>
              <a:rPr lang="en-US" altLang="en-IT"/>
              <a:t> </a:t>
            </a:r>
          </a:p>
          <a:p>
            <a:r>
              <a:rPr lang="en-US" altLang="en-IT" i="1">
                <a:cs typeface="Times New Roman" panose="02020603050405020304" pitchFamily="18" charset="0"/>
              </a:rPr>
              <a:t>Support</a:t>
            </a:r>
            <a:r>
              <a:rPr lang="en-US" altLang="en-IT">
                <a:cs typeface="Times New Roman" panose="02020603050405020304" pitchFamily="18" charset="0"/>
              </a:rPr>
              <a:t>: represents the percentage of the records satisfying the </a:t>
            </a:r>
            <a:r>
              <a:rPr lang="en-US" altLang="en-IT" i="1">
                <a:cs typeface="Times New Roman" panose="02020603050405020304" pitchFamily="18" charset="0"/>
              </a:rPr>
              <a:t>body</a:t>
            </a:r>
            <a:r>
              <a:rPr lang="en-US" altLang="en-IT">
                <a:cs typeface="Times New Roman" panose="02020603050405020304" pitchFamily="18" charset="0"/>
              </a:rPr>
              <a:t> or the </a:t>
            </a:r>
            <a:r>
              <a:rPr lang="en-US" altLang="en-IT" i="1">
                <a:cs typeface="Times New Roman" panose="02020603050405020304" pitchFamily="18" charset="0"/>
              </a:rPr>
              <a:t>consequent</a:t>
            </a:r>
            <a:r>
              <a:rPr lang="en-US" altLang="en-IT">
                <a:cs typeface="Times New Roman" panose="02020603050405020304" pitchFamily="18" charset="0"/>
              </a:rPr>
              <a:t>.</a:t>
            </a:r>
            <a:r>
              <a:rPr lang="en-US" altLang="en-IT"/>
              <a:t> </a:t>
            </a:r>
          </a:p>
          <a:p>
            <a:r>
              <a:rPr lang="en-US" altLang="en-IT" i="1">
                <a:cs typeface="Times New Roman" panose="02020603050405020304" pitchFamily="18" charset="0"/>
              </a:rPr>
              <a:t>Confidence</a:t>
            </a:r>
            <a:r>
              <a:rPr lang="en-US" altLang="en-IT">
                <a:cs typeface="Times New Roman" panose="02020603050405020304" pitchFamily="18" charset="0"/>
              </a:rPr>
              <a:t>: represents the percentage of the records satisfying both the </a:t>
            </a:r>
            <a:r>
              <a:rPr lang="en-US" altLang="en-IT" i="1">
                <a:cs typeface="Times New Roman" panose="02020603050405020304" pitchFamily="18" charset="0"/>
              </a:rPr>
              <a:t>body </a:t>
            </a:r>
            <a:r>
              <a:rPr lang="en-US" altLang="en-IT">
                <a:cs typeface="Times New Roman" panose="02020603050405020304" pitchFamily="18" charset="0"/>
              </a:rPr>
              <a:t>and the </a:t>
            </a:r>
            <a:r>
              <a:rPr lang="en-US" altLang="en-IT" i="1">
                <a:cs typeface="Times New Roman" panose="02020603050405020304" pitchFamily="18" charset="0"/>
              </a:rPr>
              <a:t>consequent </a:t>
            </a:r>
            <a:r>
              <a:rPr lang="en-US" altLang="en-IT">
                <a:cs typeface="Times New Roman" panose="02020603050405020304" pitchFamily="18" charset="0"/>
              </a:rPr>
              <a:t>to those satisfying only the </a:t>
            </a:r>
            <a:r>
              <a:rPr lang="en-US" altLang="en-IT" i="1">
                <a:cs typeface="Times New Roman" panose="02020603050405020304" pitchFamily="18" charset="0"/>
              </a:rPr>
              <a:t>body</a:t>
            </a:r>
            <a:r>
              <a:rPr lang="en-US" altLang="en-IT">
                <a:cs typeface="Times New Roman" panose="02020603050405020304" pitchFamily="18" charset="0"/>
              </a:rPr>
              <a:t>.</a:t>
            </a:r>
            <a:r>
              <a:rPr lang="en-US" altLang="en-IT"/>
              <a:t>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9376EF37-0755-EFF1-4DED-572079D9A2F7}"/>
              </a:ext>
            </a:extLst>
          </p:cNvPr>
          <p:cNvSpPr>
            <a:spLocks noGrp="1"/>
          </p:cNvSpPr>
          <p:nvPr>
            <p:ph type="ftr" sz="quarter" idx="10"/>
          </p:nvPr>
        </p:nvSpPr>
        <p:spPr/>
        <p:txBody>
          <a:bodyPr/>
          <a:lstStyle/>
          <a:p>
            <a:r>
              <a:rPr lang="en-US" altLang="en-US"/>
              <a:t>CS583, Bing Liu, UIC</a:t>
            </a:r>
          </a:p>
        </p:txBody>
      </p:sp>
      <p:sp>
        <p:nvSpPr>
          <p:cNvPr id="3" name="Slide Number Placeholder 4">
            <a:extLst>
              <a:ext uri="{FF2B5EF4-FFF2-40B4-BE49-F238E27FC236}">
                <a16:creationId xmlns:a16="http://schemas.microsoft.com/office/drawing/2014/main" id="{56ED731C-DF27-408E-6D66-0C54931F4A57}"/>
              </a:ext>
            </a:extLst>
          </p:cNvPr>
          <p:cNvSpPr>
            <a:spLocks noGrp="1"/>
          </p:cNvSpPr>
          <p:nvPr>
            <p:ph type="sldNum" sz="quarter" idx="11"/>
          </p:nvPr>
        </p:nvSpPr>
        <p:spPr/>
        <p:txBody>
          <a:bodyPr/>
          <a:lstStyle/>
          <a:p>
            <a:fld id="{80AE1709-34C5-E745-B2D6-9BC543F77743}" type="slidenum">
              <a:rPr lang="en-US" altLang="en-US"/>
              <a:pPr/>
              <a:t>50</a:t>
            </a:fld>
            <a:endParaRPr lang="en-US" altLang="en-US"/>
          </a:p>
        </p:txBody>
      </p:sp>
      <p:sp>
        <p:nvSpPr>
          <p:cNvPr id="671746" name="Rectangle 2">
            <a:extLst>
              <a:ext uri="{FF2B5EF4-FFF2-40B4-BE49-F238E27FC236}">
                <a16:creationId xmlns:a16="http://schemas.microsoft.com/office/drawing/2014/main" id="{F6A44E35-49FD-4AF4-5C47-717D449CD11E}"/>
              </a:ext>
            </a:extLst>
          </p:cNvPr>
          <p:cNvSpPr>
            <a:spLocks noGrp="1" noChangeArrowheads="1"/>
          </p:cNvSpPr>
          <p:nvPr>
            <p:ph type="title"/>
          </p:nvPr>
        </p:nvSpPr>
        <p:spPr>
          <a:xfrm>
            <a:off x="2100263" y="441325"/>
            <a:ext cx="8128000" cy="1143000"/>
          </a:xfrm>
        </p:spPr>
        <p:txBody>
          <a:bodyPr/>
          <a:lstStyle/>
          <a:p>
            <a:r>
              <a:rPr lang="en-US" altLang="en-IT"/>
              <a:t>Downward closure property</a:t>
            </a:r>
          </a:p>
        </p:txBody>
      </p:sp>
      <p:sp>
        <p:nvSpPr>
          <p:cNvPr id="671747" name="Rectangle 3">
            <a:extLst>
              <a:ext uri="{FF2B5EF4-FFF2-40B4-BE49-F238E27FC236}">
                <a16:creationId xmlns:a16="http://schemas.microsoft.com/office/drawing/2014/main" id="{270A2450-2483-87D7-0B56-5C6D01D231E5}"/>
              </a:ext>
            </a:extLst>
          </p:cNvPr>
          <p:cNvSpPr>
            <a:spLocks noGrp="1" noChangeArrowheads="1"/>
          </p:cNvSpPr>
          <p:nvPr>
            <p:ph type="body" idx="1"/>
          </p:nvPr>
        </p:nvSpPr>
        <p:spPr>
          <a:xfrm>
            <a:off x="2133600" y="1557338"/>
            <a:ext cx="7772400" cy="4767262"/>
          </a:xfrm>
        </p:spPr>
        <p:txBody>
          <a:bodyPr/>
          <a:lstStyle/>
          <a:p>
            <a:pPr>
              <a:lnSpc>
                <a:spcPct val="90000"/>
              </a:lnSpc>
            </a:pPr>
            <a:r>
              <a:rPr lang="en-US" altLang="en-IT"/>
              <a:t>In the new model, </a:t>
            </a:r>
            <a:r>
              <a:rPr lang="en-US" altLang="en-IT">
                <a:solidFill>
                  <a:srgbClr val="FF0000"/>
                </a:solidFill>
              </a:rPr>
              <a:t>the property no longer holds </a:t>
            </a:r>
            <a:r>
              <a:rPr lang="en-US" altLang="en-IT">
                <a:solidFill>
                  <a:srgbClr val="3333CC"/>
                </a:solidFill>
              </a:rPr>
              <a:t>(?)</a:t>
            </a:r>
          </a:p>
          <a:p>
            <a:pPr>
              <a:lnSpc>
                <a:spcPct val="90000"/>
              </a:lnSpc>
              <a:buFont typeface="Wingdings" pitchFamily="2" charset="2"/>
              <a:buNone/>
            </a:pPr>
            <a:r>
              <a:rPr lang="en-US" altLang="en-IT" sz="2600" b="1">
                <a:cs typeface="Times New Roman" panose="02020603050405020304" pitchFamily="18" charset="0"/>
              </a:rPr>
              <a:t>E.g., </a:t>
            </a:r>
            <a:r>
              <a:rPr lang="en-US" altLang="en-IT" sz="2600">
                <a:cs typeface="Times New Roman" panose="02020603050405020304" pitchFamily="18" charset="0"/>
              </a:rPr>
              <a:t>Consider four items 1, 2, 3 and 4 in a database. Their minimum item supports are</a:t>
            </a:r>
          </a:p>
          <a:p>
            <a:pPr algn="just">
              <a:lnSpc>
                <a:spcPct val="90000"/>
              </a:lnSpc>
              <a:buFont typeface="Wingdings" pitchFamily="2" charset="2"/>
              <a:buNone/>
            </a:pPr>
            <a:r>
              <a:rPr lang="en-US" altLang="en-IT" sz="2600">
                <a:cs typeface="Times New Roman" panose="02020603050405020304" pitchFamily="18" charset="0"/>
              </a:rPr>
              <a:t>		MIS(1) = 10% 	MIS(2) = 20%</a:t>
            </a:r>
          </a:p>
          <a:p>
            <a:pPr algn="just">
              <a:lnSpc>
                <a:spcPct val="90000"/>
              </a:lnSpc>
              <a:buFont typeface="Wingdings" pitchFamily="2" charset="2"/>
              <a:buNone/>
            </a:pPr>
            <a:r>
              <a:rPr lang="en-US" altLang="en-IT" sz="2600">
                <a:cs typeface="Times New Roman" panose="02020603050405020304" pitchFamily="18" charset="0"/>
              </a:rPr>
              <a:t>		MIS(3) = 5% 	MIS(4) = 6%</a:t>
            </a:r>
          </a:p>
          <a:p>
            <a:pPr>
              <a:lnSpc>
                <a:spcPct val="90000"/>
              </a:lnSpc>
              <a:buFont typeface="Wingdings" pitchFamily="2" charset="2"/>
              <a:buNone/>
            </a:pPr>
            <a:r>
              <a:rPr lang="en-US" altLang="en-IT" sz="2600"/>
              <a:t>	</a:t>
            </a:r>
          </a:p>
          <a:p>
            <a:pPr>
              <a:lnSpc>
                <a:spcPct val="90000"/>
              </a:lnSpc>
              <a:buFont typeface="Wingdings" pitchFamily="2" charset="2"/>
              <a:buNone/>
            </a:pPr>
            <a:r>
              <a:rPr lang="en-US" altLang="en-IT" sz="2600"/>
              <a:t>	{1, 2} with support 9% is infrequent, but {1, 2, 3} and {1, 2, 4} could be frequent.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962CC166-6140-92DB-3724-588FDB494685}"/>
              </a:ext>
            </a:extLst>
          </p:cNvPr>
          <p:cNvSpPr>
            <a:spLocks noGrp="1"/>
          </p:cNvSpPr>
          <p:nvPr>
            <p:ph type="ftr" sz="quarter" idx="10"/>
          </p:nvPr>
        </p:nvSpPr>
        <p:spPr/>
        <p:txBody>
          <a:bodyPr/>
          <a:lstStyle/>
          <a:p>
            <a:r>
              <a:rPr lang="en-US" altLang="en-US"/>
              <a:t>CS583, Bing Liu, UIC</a:t>
            </a:r>
          </a:p>
        </p:txBody>
      </p:sp>
      <p:sp>
        <p:nvSpPr>
          <p:cNvPr id="3" name="Slide Number Placeholder 4">
            <a:extLst>
              <a:ext uri="{FF2B5EF4-FFF2-40B4-BE49-F238E27FC236}">
                <a16:creationId xmlns:a16="http://schemas.microsoft.com/office/drawing/2014/main" id="{24D9C24F-7B3B-1E76-25A7-562957BEB6A7}"/>
              </a:ext>
            </a:extLst>
          </p:cNvPr>
          <p:cNvSpPr>
            <a:spLocks noGrp="1"/>
          </p:cNvSpPr>
          <p:nvPr>
            <p:ph type="sldNum" sz="quarter" idx="11"/>
          </p:nvPr>
        </p:nvSpPr>
        <p:spPr/>
        <p:txBody>
          <a:bodyPr/>
          <a:lstStyle/>
          <a:p>
            <a:fld id="{D01062E2-C177-7342-BF07-6DE15B598671}" type="slidenum">
              <a:rPr lang="en-US" altLang="en-US"/>
              <a:pPr/>
              <a:t>51</a:t>
            </a:fld>
            <a:endParaRPr lang="en-US" altLang="en-US"/>
          </a:p>
        </p:txBody>
      </p:sp>
      <p:sp>
        <p:nvSpPr>
          <p:cNvPr id="688130" name="Rectangle 2">
            <a:extLst>
              <a:ext uri="{FF2B5EF4-FFF2-40B4-BE49-F238E27FC236}">
                <a16:creationId xmlns:a16="http://schemas.microsoft.com/office/drawing/2014/main" id="{E89F3CBE-7B6D-204C-6BA5-7E5593D67443}"/>
              </a:ext>
            </a:extLst>
          </p:cNvPr>
          <p:cNvSpPr>
            <a:spLocks noGrp="1" noChangeArrowheads="1"/>
          </p:cNvSpPr>
          <p:nvPr>
            <p:ph type="title"/>
          </p:nvPr>
        </p:nvSpPr>
        <p:spPr/>
        <p:txBody>
          <a:bodyPr/>
          <a:lstStyle/>
          <a:p>
            <a:r>
              <a:rPr lang="en-US" altLang="en-IT"/>
              <a:t>To deal with the problem</a:t>
            </a:r>
          </a:p>
        </p:txBody>
      </p:sp>
      <p:sp>
        <p:nvSpPr>
          <p:cNvPr id="688131" name="Rectangle 3">
            <a:extLst>
              <a:ext uri="{FF2B5EF4-FFF2-40B4-BE49-F238E27FC236}">
                <a16:creationId xmlns:a16="http://schemas.microsoft.com/office/drawing/2014/main" id="{B1B8B230-2B9B-19D0-0397-843498A9008C}"/>
              </a:ext>
            </a:extLst>
          </p:cNvPr>
          <p:cNvSpPr>
            <a:spLocks noGrp="1" noChangeArrowheads="1"/>
          </p:cNvSpPr>
          <p:nvPr>
            <p:ph type="body" idx="1"/>
          </p:nvPr>
        </p:nvSpPr>
        <p:spPr>
          <a:xfrm>
            <a:off x="1992313" y="1376364"/>
            <a:ext cx="8229600" cy="4789487"/>
          </a:xfrm>
        </p:spPr>
        <p:txBody>
          <a:bodyPr/>
          <a:lstStyle/>
          <a:p>
            <a:r>
              <a:rPr lang="en-GB" altLang="ja-JP">
                <a:solidFill>
                  <a:srgbClr val="FF0000"/>
                </a:solidFill>
                <a:ea typeface="ＭＳ Ｐゴシック" panose="020B0600070205080204" pitchFamily="34" charset="-128"/>
              </a:rPr>
              <a:t>We sort all items in </a:t>
            </a:r>
            <a:r>
              <a:rPr lang="en-GB" altLang="ja-JP" i="1">
                <a:solidFill>
                  <a:srgbClr val="FF0000"/>
                </a:solidFill>
                <a:ea typeface="ＭＳ Ｐゴシック" panose="020B0600070205080204" pitchFamily="34" charset="-128"/>
              </a:rPr>
              <a:t>I</a:t>
            </a:r>
            <a:r>
              <a:rPr lang="en-GB" altLang="ja-JP">
                <a:solidFill>
                  <a:srgbClr val="FF0000"/>
                </a:solidFill>
                <a:ea typeface="ＭＳ Ｐゴシック" panose="020B0600070205080204" pitchFamily="34" charset="-128"/>
              </a:rPr>
              <a:t> according to their MIS values (make it a total order). </a:t>
            </a:r>
          </a:p>
          <a:p>
            <a:r>
              <a:rPr lang="en-GB" altLang="ja-JP">
                <a:solidFill>
                  <a:srgbClr val="3333CC"/>
                </a:solidFill>
                <a:ea typeface="ＭＳ Ｐゴシック" panose="020B0600070205080204" pitchFamily="34" charset="-128"/>
              </a:rPr>
              <a:t>The order is used throughout the algorithm in each itemset.</a:t>
            </a:r>
            <a:r>
              <a:rPr lang="en-GB" altLang="ja-JP">
                <a:ea typeface="ＭＳ Ｐゴシック" panose="020B0600070205080204" pitchFamily="34" charset="-128"/>
              </a:rPr>
              <a:t> </a:t>
            </a:r>
          </a:p>
          <a:p>
            <a:r>
              <a:rPr lang="en-US" altLang="ja-JP">
                <a:ea typeface="ＭＳ Ｐゴシック" panose="020B0600070205080204" pitchFamily="34" charset="-128"/>
              </a:rPr>
              <a:t>Each itemset </a:t>
            </a:r>
            <a:r>
              <a:rPr lang="en-US" altLang="ja-JP" i="1">
                <a:ea typeface="ＭＳ Ｐゴシック" panose="020B0600070205080204" pitchFamily="34" charset="-128"/>
              </a:rPr>
              <a:t>w</a:t>
            </a:r>
            <a:r>
              <a:rPr lang="en-US" altLang="ja-JP">
                <a:ea typeface="ＭＳ Ｐゴシック" panose="020B0600070205080204" pitchFamily="34" charset="-128"/>
              </a:rPr>
              <a:t> is of the following form: </a:t>
            </a:r>
          </a:p>
          <a:p>
            <a:pPr lvl="1">
              <a:buFont typeface="Wingdings" pitchFamily="2" charset="2"/>
              <a:buNone/>
            </a:pPr>
            <a:r>
              <a:rPr lang="en-US" altLang="ja-JP">
                <a:ea typeface="ＭＳ Ｐゴシック" panose="020B0600070205080204" pitchFamily="34" charset="-128"/>
              </a:rPr>
              <a:t>{</a:t>
            </a:r>
            <a:r>
              <a:rPr lang="en-US" altLang="ja-JP" i="1">
                <a:ea typeface="ＭＳ Ｐゴシック" panose="020B0600070205080204" pitchFamily="34" charset="-128"/>
              </a:rPr>
              <a:t>w</a:t>
            </a:r>
            <a:r>
              <a:rPr lang="en-US" altLang="ja-JP">
                <a:ea typeface="ＭＳ Ｐゴシック" panose="020B0600070205080204" pitchFamily="34" charset="-128"/>
              </a:rPr>
              <a:t>[1], </a:t>
            </a:r>
            <a:r>
              <a:rPr lang="en-US" altLang="ja-JP" i="1">
                <a:ea typeface="ＭＳ Ｐゴシック" panose="020B0600070205080204" pitchFamily="34" charset="-128"/>
              </a:rPr>
              <a:t>w</a:t>
            </a:r>
            <a:r>
              <a:rPr lang="en-US" altLang="ja-JP">
                <a:ea typeface="ＭＳ Ｐゴシック" panose="020B0600070205080204" pitchFamily="34" charset="-128"/>
              </a:rPr>
              <a:t>[2], …, </a:t>
            </a:r>
            <a:r>
              <a:rPr lang="en-US" altLang="ja-JP" i="1">
                <a:ea typeface="ＭＳ Ｐゴシック" panose="020B0600070205080204" pitchFamily="34" charset="-128"/>
              </a:rPr>
              <a:t>w</a:t>
            </a:r>
            <a:r>
              <a:rPr lang="en-US" altLang="ja-JP">
                <a:ea typeface="ＭＳ Ｐゴシック" panose="020B0600070205080204" pitchFamily="34" charset="-128"/>
              </a:rPr>
              <a:t>[</a:t>
            </a:r>
            <a:r>
              <a:rPr lang="en-US" altLang="ja-JP" i="1">
                <a:ea typeface="ＭＳ Ｐゴシック" panose="020B0600070205080204" pitchFamily="34" charset="-128"/>
              </a:rPr>
              <a:t>k</a:t>
            </a:r>
            <a:r>
              <a:rPr lang="en-US" altLang="ja-JP">
                <a:ea typeface="ＭＳ Ｐゴシック" panose="020B0600070205080204" pitchFamily="34" charset="-128"/>
              </a:rPr>
              <a:t>]}, consisting of items, </a:t>
            </a:r>
          </a:p>
          <a:p>
            <a:pPr lvl="1">
              <a:buFont typeface="Wingdings" pitchFamily="2" charset="2"/>
              <a:buNone/>
            </a:pPr>
            <a:r>
              <a:rPr lang="en-US" altLang="ja-JP">
                <a:ea typeface="ＭＳ Ｐゴシック" panose="020B0600070205080204" pitchFamily="34" charset="-128"/>
              </a:rPr>
              <a:t>	</a:t>
            </a:r>
            <a:r>
              <a:rPr lang="en-US" altLang="ja-JP" i="1">
                <a:ea typeface="ＭＳ Ｐゴシック" panose="020B0600070205080204" pitchFamily="34" charset="-128"/>
              </a:rPr>
              <a:t>w</a:t>
            </a:r>
            <a:r>
              <a:rPr lang="en-US" altLang="ja-JP">
                <a:ea typeface="ＭＳ Ｐゴシック" panose="020B0600070205080204" pitchFamily="34" charset="-128"/>
              </a:rPr>
              <a:t>[1], </a:t>
            </a:r>
            <a:r>
              <a:rPr lang="en-US" altLang="ja-JP" i="1">
                <a:ea typeface="ＭＳ Ｐゴシック" panose="020B0600070205080204" pitchFamily="34" charset="-128"/>
              </a:rPr>
              <a:t>w</a:t>
            </a:r>
            <a:r>
              <a:rPr lang="en-US" altLang="ja-JP">
                <a:ea typeface="ＭＳ Ｐゴシック" panose="020B0600070205080204" pitchFamily="34" charset="-128"/>
              </a:rPr>
              <a:t>[2], …, </a:t>
            </a:r>
            <a:r>
              <a:rPr lang="en-US" altLang="ja-JP" i="1">
                <a:ea typeface="ＭＳ Ｐゴシック" panose="020B0600070205080204" pitchFamily="34" charset="-128"/>
              </a:rPr>
              <a:t>w</a:t>
            </a:r>
            <a:r>
              <a:rPr lang="en-US" altLang="ja-JP">
                <a:ea typeface="ＭＳ Ｐゴシック" panose="020B0600070205080204" pitchFamily="34" charset="-128"/>
              </a:rPr>
              <a:t>[</a:t>
            </a:r>
            <a:r>
              <a:rPr lang="en-US" altLang="ja-JP" i="1">
                <a:ea typeface="ＭＳ Ｐゴシック" panose="020B0600070205080204" pitchFamily="34" charset="-128"/>
              </a:rPr>
              <a:t>k</a:t>
            </a:r>
            <a:r>
              <a:rPr lang="en-US" altLang="ja-JP">
                <a:ea typeface="ＭＳ Ｐゴシック" panose="020B0600070205080204" pitchFamily="34" charset="-128"/>
              </a:rPr>
              <a:t>], </a:t>
            </a:r>
          </a:p>
          <a:p>
            <a:pPr lvl="1">
              <a:buFont typeface="Wingdings" pitchFamily="2" charset="2"/>
              <a:buNone/>
            </a:pPr>
            <a:r>
              <a:rPr lang="en-US" altLang="ja-JP">
                <a:ea typeface="ＭＳ Ｐゴシック" panose="020B0600070205080204" pitchFamily="34" charset="-128"/>
              </a:rPr>
              <a:t>where MIS(</a:t>
            </a:r>
            <a:r>
              <a:rPr lang="en-US" altLang="ja-JP" i="1">
                <a:ea typeface="ＭＳ Ｐゴシック" panose="020B0600070205080204" pitchFamily="34" charset="-128"/>
              </a:rPr>
              <a:t>w</a:t>
            </a:r>
            <a:r>
              <a:rPr lang="en-US" altLang="ja-JP">
                <a:ea typeface="ＭＳ Ｐゴシック" panose="020B0600070205080204" pitchFamily="34" charset="-128"/>
              </a:rPr>
              <a:t>[1]) </a:t>
            </a:r>
            <a:r>
              <a:rPr lang="en-US" altLang="ja-JP">
                <a:ea typeface="ＭＳ Ｐゴシック" panose="020B0600070205080204" pitchFamily="34" charset="-128"/>
                <a:sym typeface="Symbol" pitchFamily="2" charset="2"/>
              </a:rPr>
              <a:t></a:t>
            </a:r>
            <a:r>
              <a:rPr lang="en-US" altLang="ja-JP">
                <a:ea typeface="ＭＳ Ｐゴシック" panose="020B0600070205080204" pitchFamily="34" charset="-128"/>
              </a:rPr>
              <a:t> MIS(</a:t>
            </a:r>
            <a:r>
              <a:rPr lang="en-US" altLang="ja-JP" i="1">
                <a:ea typeface="ＭＳ Ｐゴシック" panose="020B0600070205080204" pitchFamily="34" charset="-128"/>
              </a:rPr>
              <a:t>w</a:t>
            </a:r>
            <a:r>
              <a:rPr lang="en-US" altLang="ja-JP">
                <a:ea typeface="ＭＳ Ｐゴシック" panose="020B0600070205080204" pitchFamily="34" charset="-128"/>
              </a:rPr>
              <a:t>[2]) </a:t>
            </a:r>
            <a:r>
              <a:rPr lang="en-US" altLang="ja-JP">
                <a:ea typeface="ＭＳ Ｐゴシック" panose="020B0600070205080204" pitchFamily="34" charset="-128"/>
                <a:sym typeface="Symbol" pitchFamily="2" charset="2"/>
              </a:rPr>
              <a:t></a:t>
            </a:r>
            <a:r>
              <a:rPr lang="en-US" altLang="ja-JP">
                <a:ea typeface="ＭＳ Ｐゴシック" panose="020B0600070205080204" pitchFamily="34" charset="-128"/>
              </a:rPr>
              <a:t> … </a:t>
            </a:r>
            <a:r>
              <a:rPr lang="en-US" altLang="ja-JP">
                <a:ea typeface="ＭＳ Ｐゴシック" panose="020B0600070205080204" pitchFamily="34" charset="-128"/>
                <a:sym typeface="Symbol" pitchFamily="2" charset="2"/>
              </a:rPr>
              <a:t></a:t>
            </a:r>
            <a:r>
              <a:rPr lang="en-US" altLang="ja-JP">
                <a:ea typeface="ＭＳ Ｐゴシック" panose="020B0600070205080204" pitchFamily="34" charset="-128"/>
              </a:rPr>
              <a:t> MIS(</a:t>
            </a:r>
            <a:r>
              <a:rPr lang="en-US" altLang="ja-JP" i="1">
                <a:ea typeface="ＭＳ Ｐゴシック" panose="020B0600070205080204" pitchFamily="34" charset="-128"/>
              </a:rPr>
              <a:t>w</a:t>
            </a:r>
            <a:r>
              <a:rPr lang="en-US" altLang="ja-JP">
                <a:ea typeface="ＭＳ Ｐゴシック" panose="020B0600070205080204" pitchFamily="34" charset="-128"/>
              </a:rPr>
              <a:t>[</a:t>
            </a:r>
            <a:r>
              <a:rPr lang="en-US" altLang="ja-JP" i="1">
                <a:ea typeface="ＭＳ Ｐゴシック" panose="020B0600070205080204" pitchFamily="34" charset="-128"/>
              </a:rPr>
              <a:t>k</a:t>
            </a:r>
            <a:r>
              <a:rPr lang="en-US" altLang="ja-JP">
                <a:ea typeface="ＭＳ Ｐゴシック" panose="020B0600070205080204" pitchFamily="34" charset="-128"/>
              </a:rPr>
              <a:t>]). </a:t>
            </a:r>
            <a:endParaRPr lang="en-GB" altLang="ja-JP">
              <a:ea typeface="ＭＳ Ｐゴシック" panose="020B0600070205080204" pitchFamily="34" charset="-128"/>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B9F271B2-2317-2101-ECCB-E00B810899B5}"/>
              </a:ext>
            </a:extLst>
          </p:cNvPr>
          <p:cNvSpPr>
            <a:spLocks noGrp="1"/>
          </p:cNvSpPr>
          <p:nvPr>
            <p:ph type="ftr" sz="quarter" idx="10"/>
          </p:nvPr>
        </p:nvSpPr>
        <p:spPr/>
        <p:txBody>
          <a:bodyPr/>
          <a:lstStyle/>
          <a:p>
            <a:r>
              <a:rPr lang="en-US" altLang="en-US"/>
              <a:t>CS583, Bing Liu, UIC</a:t>
            </a:r>
          </a:p>
        </p:txBody>
      </p:sp>
      <p:sp>
        <p:nvSpPr>
          <p:cNvPr id="3" name="Slide Number Placeholder 4">
            <a:extLst>
              <a:ext uri="{FF2B5EF4-FFF2-40B4-BE49-F238E27FC236}">
                <a16:creationId xmlns:a16="http://schemas.microsoft.com/office/drawing/2014/main" id="{03518B36-F534-4D60-459D-AF7B4848D166}"/>
              </a:ext>
            </a:extLst>
          </p:cNvPr>
          <p:cNvSpPr>
            <a:spLocks noGrp="1"/>
          </p:cNvSpPr>
          <p:nvPr>
            <p:ph type="sldNum" sz="quarter" idx="11"/>
          </p:nvPr>
        </p:nvSpPr>
        <p:spPr/>
        <p:txBody>
          <a:bodyPr/>
          <a:lstStyle/>
          <a:p>
            <a:fld id="{FAA75B92-E38D-7040-925B-C3DB6A5D8997}" type="slidenum">
              <a:rPr lang="en-US" altLang="en-US"/>
              <a:pPr/>
              <a:t>52</a:t>
            </a:fld>
            <a:endParaRPr lang="en-US" altLang="en-US"/>
          </a:p>
        </p:txBody>
      </p:sp>
      <p:sp>
        <p:nvSpPr>
          <p:cNvPr id="689154" name="Rectangle 2">
            <a:extLst>
              <a:ext uri="{FF2B5EF4-FFF2-40B4-BE49-F238E27FC236}">
                <a16:creationId xmlns:a16="http://schemas.microsoft.com/office/drawing/2014/main" id="{63B5D8E3-3CE2-6160-3E33-1A4E3793B056}"/>
              </a:ext>
            </a:extLst>
          </p:cNvPr>
          <p:cNvSpPr>
            <a:spLocks noGrp="1" noChangeArrowheads="1"/>
          </p:cNvSpPr>
          <p:nvPr>
            <p:ph type="title"/>
          </p:nvPr>
        </p:nvSpPr>
        <p:spPr>
          <a:xfrm>
            <a:off x="1927302" y="0"/>
            <a:ext cx="8229600" cy="1139825"/>
          </a:xfrm>
        </p:spPr>
        <p:txBody>
          <a:bodyPr/>
          <a:lstStyle/>
          <a:p>
            <a:r>
              <a:rPr lang="en-GB" altLang="en-IT" dirty="0"/>
              <a:t>The </a:t>
            </a:r>
            <a:r>
              <a:rPr lang="en-GB" altLang="en-IT" dirty="0" err="1"/>
              <a:t>MSapriori</a:t>
            </a:r>
            <a:r>
              <a:rPr lang="en-GB" altLang="en-IT" dirty="0"/>
              <a:t> algorithm</a:t>
            </a:r>
            <a:endParaRPr lang="en-US" altLang="en-IT" dirty="0"/>
          </a:p>
        </p:txBody>
      </p:sp>
      <p:sp>
        <p:nvSpPr>
          <p:cNvPr id="689155" name="Rectangle 3">
            <a:extLst>
              <a:ext uri="{FF2B5EF4-FFF2-40B4-BE49-F238E27FC236}">
                <a16:creationId xmlns:a16="http://schemas.microsoft.com/office/drawing/2014/main" id="{DD594842-48D0-8D24-3214-5DE7B04A2F9F}"/>
              </a:ext>
            </a:extLst>
          </p:cNvPr>
          <p:cNvSpPr>
            <a:spLocks noGrp="1" noChangeArrowheads="1"/>
          </p:cNvSpPr>
          <p:nvPr>
            <p:ph type="body" idx="1"/>
          </p:nvPr>
        </p:nvSpPr>
        <p:spPr>
          <a:xfrm>
            <a:off x="1981200" y="944564"/>
            <a:ext cx="8470900" cy="5221287"/>
          </a:xfrm>
        </p:spPr>
        <p:txBody>
          <a:bodyPr>
            <a:normAutofit fontScale="85000" lnSpcReduction="20000"/>
          </a:bodyPr>
          <a:lstStyle/>
          <a:p>
            <a:pPr>
              <a:lnSpc>
                <a:spcPct val="80000"/>
              </a:lnSpc>
              <a:buFont typeface="Wingdings" pitchFamily="2" charset="2"/>
              <a:buNone/>
            </a:pPr>
            <a:r>
              <a:rPr lang="en-US" altLang="ja-JP" sz="1700" b="1">
                <a:ea typeface="ＭＳ Ｐゴシック" panose="020B0600070205080204" pitchFamily="34" charset="-128"/>
              </a:rPr>
              <a:t>Algorithm MSapriori(</a:t>
            </a:r>
            <a:r>
              <a:rPr lang="en-US" altLang="ja-JP" sz="1700" b="1" i="1">
                <a:ea typeface="ＭＳ Ｐゴシック" panose="020B0600070205080204" pitchFamily="34" charset="-128"/>
              </a:rPr>
              <a:t>T, MS</a:t>
            </a:r>
            <a:r>
              <a:rPr lang="en-US" altLang="ja-JP" sz="1700" b="1">
                <a:ea typeface="ＭＳ Ｐゴシック" panose="020B0600070205080204" pitchFamily="34" charset="-128"/>
              </a:rPr>
              <a:t>)</a:t>
            </a:r>
            <a:r>
              <a:rPr lang="en-US" altLang="ja-JP" sz="1700">
                <a:ea typeface="ＭＳ Ｐゴシック" panose="020B0600070205080204" pitchFamily="34" charset="-128"/>
              </a:rPr>
              <a:t>	</a:t>
            </a:r>
          </a:p>
          <a:p>
            <a:pPr>
              <a:lnSpc>
                <a:spcPct val="80000"/>
              </a:lnSpc>
              <a:buFont typeface="Wingdings" pitchFamily="2" charset="2"/>
              <a:buNone/>
            </a:pPr>
            <a:r>
              <a:rPr lang="en-US" altLang="ja-JP" sz="1700" i="1">
                <a:ea typeface="ＭＳ Ｐゴシック" panose="020B0600070205080204" pitchFamily="34" charset="-128"/>
              </a:rPr>
              <a:t>	M</a:t>
            </a:r>
            <a:r>
              <a:rPr lang="en-US" altLang="ja-JP" sz="1700" b="1">
                <a:ea typeface="ＭＳ Ｐゴシック" panose="020B0600070205080204" pitchFamily="34" charset="-128"/>
              </a:rPr>
              <a:t> </a:t>
            </a:r>
            <a:r>
              <a:rPr lang="en-US" altLang="ja-JP" sz="1700">
                <a:ea typeface="ＭＳ Ｐゴシック" panose="020B0600070205080204" pitchFamily="34" charset="-128"/>
                <a:sym typeface="Symbol" pitchFamily="2" charset="2"/>
              </a:rPr>
              <a:t></a:t>
            </a:r>
            <a:r>
              <a:rPr lang="en-US" altLang="ja-JP" sz="1700" b="1">
                <a:ea typeface="ＭＳ Ｐゴシック" panose="020B0600070205080204" pitchFamily="34" charset="-128"/>
              </a:rPr>
              <a:t> </a:t>
            </a:r>
            <a:r>
              <a:rPr lang="en-US" altLang="ja-JP" sz="1700">
                <a:ea typeface="ＭＳ Ｐゴシック" panose="020B0600070205080204" pitchFamily="34" charset="-128"/>
              </a:rPr>
              <a:t>sort(</a:t>
            </a:r>
            <a:r>
              <a:rPr lang="en-US" altLang="ja-JP" sz="1700" i="1">
                <a:ea typeface="ＭＳ Ｐゴシック" panose="020B0600070205080204" pitchFamily="34" charset="-128"/>
              </a:rPr>
              <a:t>I, MS</a:t>
            </a:r>
            <a:r>
              <a:rPr lang="en-US" altLang="ja-JP" sz="1700">
                <a:ea typeface="ＭＳ Ｐゴシック" panose="020B0600070205080204" pitchFamily="34" charset="-128"/>
              </a:rPr>
              <a:t>);</a:t>
            </a:r>
            <a:r>
              <a:rPr lang="en-US" altLang="ja-JP" sz="1700" b="1">
                <a:ea typeface="ＭＳ Ｐゴシック" panose="020B0600070205080204" pitchFamily="34" charset="-128"/>
              </a:rPr>
              <a:t> 	</a:t>
            </a:r>
          </a:p>
          <a:p>
            <a:pPr>
              <a:lnSpc>
                <a:spcPct val="80000"/>
              </a:lnSpc>
              <a:buFont typeface="Wingdings" pitchFamily="2" charset="2"/>
              <a:buNone/>
            </a:pPr>
            <a:r>
              <a:rPr lang="en-US" altLang="ja-JP" sz="1700">
                <a:ea typeface="ＭＳ Ｐゴシック" panose="020B0600070205080204" pitchFamily="34" charset="-128"/>
              </a:rPr>
              <a:t>	</a:t>
            </a:r>
            <a:r>
              <a:rPr lang="en-US" altLang="ja-JP" sz="1700" i="1">
                <a:ea typeface="ＭＳ Ｐゴシック" panose="020B0600070205080204" pitchFamily="34" charset="-128"/>
              </a:rPr>
              <a:t>L</a:t>
            </a:r>
            <a:r>
              <a:rPr lang="en-US" altLang="ja-JP" sz="1700">
                <a:ea typeface="ＭＳ Ｐゴシック" panose="020B0600070205080204" pitchFamily="34" charset="-128"/>
              </a:rPr>
              <a:t> </a:t>
            </a:r>
            <a:r>
              <a:rPr lang="en-US" altLang="ja-JP" sz="1700">
                <a:ea typeface="ＭＳ Ｐゴシック" panose="020B0600070205080204" pitchFamily="34" charset="-128"/>
                <a:sym typeface="Symbol" pitchFamily="2" charset="2"/>
              </a:rPr>
              <a:t></a:t>
            </a:r>
            <a:r>
              <a:rPr lang="en-US" altLang="ja-JP" sz="1700">
                <a:ea typeface="ＭＳ Ｐゴシック" panose="020B0600070205080204" pitchFamily="34" charset="-128"/>
              </a:rPr>
              <a:t> init-pass(</a:t>
            </a:r>
            <a:r>
              <a:rPr lang="en-US" altLang="ja-JP" sz="1700" i="1">
                <a:ea typeface="ＭＳ Ｐゴシック" panose="020B0600070205080204" pitchFamily="34" charset="-128"/>
              </a:rPr>
              <a:t>M</a:t>
            </a:r>
            <a:r>
              <a:rPr lang="en-US" altLang="ja-JP" sz="1700">
                <a:ea typeface="ＭＳ Ｐゴシック" panose="020B0600070205080204" pitchFamily="34" charset="-128"/>
              </a:rPr>
              <a:t>,</a:t>
            </a:r>
            <a:r>
              <a:rPr lang="en-US" altLang="ja-JP" sz="1700" i="1">
                <a:ea typeface="ＭＳ Ｐゴシック" panose="020B0600070205080204" pitchFamily="34" charset="-128"/>
              </a:rPr>
              <a:t> T</a:t>
            </a:r>
            <a:r>
              <a:rPr lang="en-US" altLang="ja-JP" sz="1700">
                <a:ea typeface="ＭＳ Ｐゴシック" panose="020B0600070205080204" pitchFamily="34" charset="-128"/>
              </a:rPr>
              <a:t>);  	</a:t>
            </a:r>
          </a:p>
          <a:p>
            <a:pPr>
              <a:lnSpc>
                <a:spcPct val="80000"/>
              </a:lnSpc>
              <a:buFont typeface="Wingdings" pitchFamily="2" charset="2"/>
              <a:buNone/>
            </a:pPr>
            <a:r>
              <a:rPr lang="en-US" altLang="ja-JP" sz="1700" i="1">
                <a:ea typeface="ＭＳ Ｐゴシック" panose="020B0600070205080204" pitchFamily="34" charset="-128"/>
              </a:rPr>
              <a:t>	F</a:t>
            </a:r>
            <a:r>
              <a:rPr lang="en-US" altLang="ja-JP" sz="1700" baseline="-25000">
                <a:ea typeface="ＭＳ Ｐゴシック" panose="020B0600070205080204" pitchFamily="34" charset="-128"/>
              </a:rPr>
              <a:t>1</a:t>
            </a:r>
            <a:r>
              <a:rPr lang="en-US" altLang="ja-JP" sz="1700">
                <a:ea typeface="ＭＳ Ｐゴシック" panose="020B0600070205080204" pitchFamily="34" charset="-128"/>
              </a:rPr>
              <a:t> </a:t>
            </a:r>
            <a:r>
              <a:rPr lang="en-US" altLang="ja-JP" sz="1700">
                <a:ea typeface="ＭＳ Ｐゴシック" panose="020B0600070205080204" pitchFamily="34" charset="-128"/>
                <a:sym typeface="Symbol" pitchFamily="2" charset="2"/>
              </a:rPr>
              <a:t></a:t>
            </a:r>
            <a:r>
              <a:rPr lang="en-US" altLang="ja-JP" sz="1700">
                <a:ea typeface="ＭＳ Ｐゴシック" panose="020B0600070205080204" pitchFamily="34" charset="-128"/>
              </a:rPr>
              <a:t> {{</a:t>
            </a:r>
            <a:r>
              <a:rPr lang="en-US" altLang="ja-JP" sz="1700" i="1">
                <a:ea typeface="ＭＳ Ｐゴシック" panose="020B0600070205080204" pitchFamily="34" charset="-128"/>
              </a:rPr>
              <a:t>i</a:t>
            </a:r>
            <a:r>
              <a:rPr lang="en-US" altLang="ja-JP" sz="1700">
                <a:ea typeface="ＭＳ Ｐゴシック" panose="020B0600070205080204" pitchFamily="34" charset="-128"/>
              </a:rPr>
              <a:t>} | </a:t>
            </a:r>
            <a:r>
              <a:rPr lang="en-US" altLang="ja-JP" sz="1700" i="1">
                <a:ea typeface="ＭＳ Ｐゴシック" panose="020B0600070205080204" pitchFamily="34" charset="-128"/>
              </a:rPr>
              <a:t>i</a:t>
            </a:r>
            <a:r>
              <a:rPr lang="en-US" altLang="ja-JP" sz="1700">
                <a:ea typeface="ＭＳ Ｐゴシック" panose="020B0600070205080204" pitchFamily="34" charset="-128"/>
              </a:rPr>
              <a:t> </a:t>
            </a:r>
            <a:r>
              <a:rPr lang="en-US" altLang="ja-JP" sz="1700">
                <a:ea typeface="ＭＳ Ｐゴシック" panose="020B0600070205080204" pitchFamily="34" charset="-128"/>
                <a:sym typeface="Symbol" pitchFamily="2" charset="2"/>
              </a:rPr>
              <a:t></a:t>
            </a:r>
            <a:r>
              <a:rPr lang="en-US" altLang="ja-JP" sz="1700">
                <a:ea typeface="ＭＳ Ｐゴシック" panose="020B0600070205080204" pitchFamily="34" charset="-128"/>
              </a:rPr>
              <a:t> </a:t>
            </a:r>
            <a:r>
              <a:rPr lang="en-US" altLang="ja-JP" sz="1700" i="1">
                <a:ea typeface="ＭＳ Ｐゴシック" panose="020B0600070205080204" pitchFamily="34" charset="-128"/>
              </a:rPr>
              <a:t>L</a:t>
            </a:r>
            <a:r>
              <a:rPr lang="en-US" altLang="ja-JP" sz="1700">
                <a:ea typeface="ＭＳ Ｐゴシック" panose="020B0600070205080204" pitchFamily="34" charset="-128"/>
              </a:rPr>
              <a:t>, </a:t>
            </a:r>
            <a:r>
              <a:rPr lang="en-US" altLang="ja-JP" sz="1700" i="1">
                <a:ea typeface="ＭＳ Ｐゴシック" panose="020B0600070205080204" pitchFamily="34" charset="-128"/>
              </a:rPr>
              <a:t>i</a:t>
            </a:r>
            <a:r>
              <a:rPr lang="en-US" altLang="ja-JP" sz="1700">
                <a:ea typeface="ＭＳ Ｐゴシック" panose="020B0600070205080204" pitchFamily="34" charset="-128"/>
              </a:rPr>
              <a:t>.</a:t>
            </a:r>
            <a:r>
              <a:rPr lang="en-US" altLang="ja-JP" sz="1700" i="1">
                <a:ea typeface="ＭＳ Ｐゴシック" panose="020B0600070205080204" pitchFamily="34" charset="-128"/>
              </a:rPr>
              <a:t>count/n</a:t>
            </a:r>
            <a:r>
              <a:rPr lang="en-US" altLang="ja-JP" sz="1700">
                <a:ea typeface="ＭＳ Ｐゴシック" panose="020B0600070205080204" pitchFamily="34" charset="-128"/>
              </a:rPr>
              <a:t> </a:t>
            </a:r>
            <a:r>
              <a:rPr lang="en-US" altLang="ja-JP" sz="1700">
                <a:ea typeface="ＭＳ Ｐゴシック" panose="020B0600070205080204" pitchFamily="34" charset="-128"/>
                <a:sym typeface="Symbol" pitchFamily="2" charset="2"/>
              </a:rPr>
              <a:t></a:t>
            </a:r>
            <a:r>
              <a:rPr lang="en-US" altLang="ja-JP" sz="1700">
                <a:ea typeface="ＭＳ Ｐゴシック" panose="020B0600070205080204" pitchFamily="34" charset="-128"/>
              </a:rPr>
              <a:t> MIS(</a:t>
            </a:r>
            <a:r>
              <a:rPr lang="en-US" altLang="ja-JP" sz="1700" i="1">
                <a:ea typeface="ＭＳ Ｐゴシック" panose="020B0600070205080204" pitchFamily="34" charset="-128"/>
              </a:rPr>
              <a:t>i</a:t>
            </a:r>
            <a:r>
              <a:rPr lang="en-US" altLang="ja-JP" sz="1700">
                <a:ea typeface="ＭＳ Ｐゴシック" panose="020B0600070205080204" pitchFamily="34" charset="-128"/>
              </a:rPr>
              <a:t>)}; 	</a:t>
            </a:r>
          </a:p>
          <a:p>
            <a:pPr>
              <a:lnSpc>
                <a:spcPct val="80000"/>
              </a:lnSpc>
              <a:buFont typeface="Wingdings" pitchFamily="2" charset="2"/>
              <a:buNone/>
            </a:pPr>
            <a:r>
              <a:rPr lang="en-US" altLang="ja-JP" sz="1700" b="1">
                <a:ea typeface="ＭＳ Ｐゴシック" panose="020B0600070205080204" pitchFamily="34" charset="-128"/>
              </a:rPr>
              <a:t>	for</a:t>
            </a:r>
            <a:r>
              <a:rPr lang="en-US" altLang="ja-JP" sz="1700">
                <a:ea typeface="ＭＳ Ｐゴシック" panose="020B0600070205080204" pitchFamily="34" charset="-128"/>
              </a:rPr>
              <a:t> (</a:t>
            </a:r>
            <a:r>
              <a:rPr lang="en-US" altLang="ja-JP" sz="1700" i="1">
                <a:ea typeface="ＭＳ Ｐゴシック" panose="020B0600070205080204" pitchFamily="34" charset="-128"/>
              </a:rPr>
              <a:t>k</a:t>
            </a:r>
            <a:r>
              <a:rPr lang="en-US" altLang="ja-JP" sz="1700">
                <a:ea typeface="ＭＳ Ｐゴシック" panose="020B0600070205080204" pitchFamily="34" charset="-128"/>
              </a:rPr>
              <a:t> = 2; </a:t>
            </a:r>
            <a:r>
              <a:rPr lang="en-US" altLang="ja-JP" sz="1700" i="1">
                <a:ea typeface="ＭＳ Ｐゴシック" panose="020B0600070205080204" pitchFamily="34" charset="-128"/>
              </a:rPr>
              <a:t>F</a:t>
            </a:r>
            <a:r>
              <a:rPr lang="en-US" altLang="ja-JP" sz="1700" i="1" baseline="-25000">
                <a:ea typeface="ＭＳ Ｐゴシック" panose="020B0600070205080204" pitchFamily="34" charset="-128"/>
              </a:rPr>
              <a:t>k</a:t>
            </a:r>
            <a:r>
              <a:rPr lang="en-US" altLang="ja-JP" sz="1700" baseline="-25000">
                <a:ea typeface="ＭＳ Ｐゴシック" panose="020B0600070205080204" pitchFamily="34" charset="-128"/>
              </a:rPr>
              <a:t>-1</a:t>
            </a:r>
            <a:r>
              <a:rPr lang="en-US" altLang="ja-JP" sz="1700">
                <a:ea typeface="ＭＳ Ｐゴシック" panose="020B0600070205080204" pitchFamily="34" charset="-128"/>
              </a:rPr>
              <a:t> </a:t>
            </a:r>
            <a:r>
              <a:rPr lang="en-US" altLang="ja-JP" sz="1700">
                <a:ea typeface="ＭＳ Ｐゴシック" panose="020B0600070205080204" pitchFamily="34" charset="-128"/>
                <a:sym typeface="Symbol" pitchFamily="2" charset="2"/>
              </a:rPr>
              <a:t></a:t>
            </a:r>
            <a:r>
              <a:rPr lang="en-US" altLang="ja-JP" sz="1700">
                <a:ea typeface="ＭＳ Ｐゴシック" panose="020B0600070205080204" pitchFamily="34" charset="-128"/>
              </a:rPr>
              <a:t> </a:t>
            </a:r>
            <a:r>
              <a:rPr lang="en-US" altLang="ja-JP" sz="1700">
                <a:ea typeface="ＭＳ Ｐゴシック" panose="020B0600070205080204" pitchFamily="34" charset="-128"/>
                <a:sym typeface="Symbol" pitchFamily="2" charset="2"/>
              </a:rPr>
              <a:t></a:t>
            </a:r>
            <a:r>
              <a:rPr lang="en-US" altLang="ja-JP" sz="1700">
                <a:ea typeface="ＭＳ Ｐゴシック" panose="020B0600070205080204" pitchFamily="34" charset="-128"/>
              </a:rPr>
              <a:t>; </a:t>
            </a:r>
            <a:r>
              <a:rPr lang="en-US" altLang="ja-JP" sz="1700" i="1">
                <a:ea typeface="ＭＳ Ｐゴシック" panose="020B0600070205080204" pitchFamily="34" charset="-128"/>
              </a:rPr>
              <a:t>k</a:t>
            </a:r>
            <a:r>
              <a:rPr lang="en-US" altLang="ja-JP" sz="1700">
                <a:ea typeface="ＭＳ Ｐゴシック" panose="020B0600070205080204" pitchFamily="34" charset="-128"/>
              </a:rPr>
              <a:t>++) </a:t>
            </a:r>
            <a:r>
              <a:rPr lang="en-US" altLang="ja-JP" sz="1700" b="1">
                <a:ea typeface="ＭＳ Ｐゴシック" panose="020B0600070205080204" pitchFamily="34" charset="-128"/>
              </a:rPr>
              <a:t>do	</a:t>
            </a:r>
            <a:r>
              <a:rPr lang="en-US" altLang="ja-JP" sz="1700">
                <a:ea typeface="ＭＳ Ｐゴシック" panose="020B0600070205080204" pitchFamily="34" charset="-128"/>
              </a:rPr>
              <a:t>	</a:t>
            </a:r>
          </a:p>
          <a:p>
            <a:pPr>
              <a:lnSpc>
                <a:spcPct val="80000"/>
              </a:lnSpc>
              <a:buFont typeface="Wingdings" pitchFamily="2" charset="2"/>
              <a:buNone/>
            </a:pPr>
            <a:r>
              <a:rPr lang="en-US" altLang="ja-JP" sz="1700" i="1">
                <a:ea typeface="ＭＳ Ｐゴシック" panose="020B0600070205080204" pitchFamily="34" charset="-128"/>
              </a:rPr>
              <a:t>		</a:t>
            </a:r>
            <a:r>
              <a:rPr lang="en-US" altLang="ja-JP" sz="1700" b="1">
                <a:ea typeface="ＭＳ Ｐゴシック" panose="020B0600070205080204" pitchFamily="34" charset="-128"/>
              </a:rPr>
              <a:t>if</a:t>
            </a:r>
            <a:r>
              <a:rPr lang="en-US" altLang="ja-JP" sz="1700">
                <a:ea typeface="ＭＳ Ｐゴシック" panose="020B0600070205080204" pitchFamily="34" charset="-128"/>
              </a:rPr>
              <a:t> </a:t>
            </a:r>
            <a:r>
              <a:rPr lang="en-US" altLang="ja-JP" sz="1700" i="1">
                <a:ea typeface="ＭＳ Ｐゴシック" panose="020B0600070205080204" pitchFamily="34" charset="-128"/>
              </a:rPr>
              <a:t>k</a:t>
            </a:r>
            <a:r>
              <a:rPr lang="en-US" altLang="ja-JP" sz="1700">
                <a:ea typeface="ＭＳ Ｐゴシック" panose="020B0600070205080204" pitchFamily="34" charset="-128"/>
              </a:rPr>
              <a:t>=2 </a:t>
            </a:r>
            <a:r>
              <a:rPr lang="en-US" altLang="ja-JP" sz="1700" b="1">
                <a:ea typeface="ＭＳ Ｐゴシック" panose="020B0600070205080204" pitchFamily="34" charset="-128"/>
              </a:rPr>
              <a:t>then</a:t>
            </a:r>
            <a:r>
              <a:rPr lang="en-US" altLang="ja-JP" sz="1700">
                <a:ea typeface="ＭＳ Ｐゴシック" panose="020B0600070205080204" pitchFamily="34" charset="-128"/>
              </a:rPr>
              <a:t> </a:t>
            </a:r>
          </a:p>
          <a:p>
            <a:pPr>
              <a:lnSpc>
                <a:spcPct val="80000"/>
              </a:lnSpc>
              <a:buFont typeface="Wingdings" pitchFamily="2" charset="2"/>
              <a:buNone/>
            </a:pPr>
            <a:r>
              <a:rPr lang="en-US" altLang="ja-JP" sz="1700" i="1">
                <a:ea typeface="ＭＳ Ｐゴシック" panose="020B0600070205080204" pitchFamily="34" charset="-128"/>
              </a:rPr>
              <a:t>		   C</a:t>
            </a:r>
            <a:r>
              <a:rPr lang="en-US" altLang="ja-JP" sz="1700" i="1" baseline="-25000">
                <a:ea typeface="ＭＳ Ｐゴシック" panose="020B0600070205080204" pitchFamily="34" charset="-128"/>
              </a:rPr>
              <a:t>k</a:t>
            </a:r>
            <a:r>
              <a:rPr lang="en-US" altLang="ja-JP" sz="1700">
                <a:ea typeface="ＭＳ Ｐゴシック" panose="020B0600070205080204" pitchFamily="34" charset="-128"/>
              </a:rPr>
              <a:t> </a:t>
            </a:r>
            <a:r>
              <a:rPr lang="en-US" altLang="ja-JP" sz="1700">
                <a:ea typeface="ＭＳ Ｐゴシック" panose="020B0600070205080204" pitchFamily="34" charset="-128"/>
                <a:sym typeface="Symbol" pitchFamily="2" charset="2"/>
              </a:rPr>
              <a:t></a:t>
            </a:r>
            <a:r>
              <a:rPr lang="en-US" altLang="ja-JP" sz="1700">
                <a:ea typeface="ＭＳ Ｐゴシック" panose="020B0600070205080204" pitchFamily="34" charset="-128"/>
              </a:rPr>
              <a:t> level2-candidate-gen(</a:t>
            </a:r>
            <a:r>
              <a:rPr lang="en-US" altLang="ja-JP" sz="1700" i="1">
                <a:ea typeface="ＭＳ Ｐゴシック" panose="020B0600070205080204" pitchFamily="34" charset="-128"/>
              </a:rPr>
              <a:t>L</a:t>
            </a:r>
            <a:r>
              <a:rPr lang="en-US" altLang="ja-JP" sz="1700">
                <a:ea typeface="ＭＳ Ｐゴシック" panose="020B0600070205080204" pitchFamily="34" charset="-128"/>
              </a:rPr>
              <a:t>) </a:t>
            </a:r>
          </a:p>
          <a:p>
            <a:pPr>
              <a:lnSpc>
                <a:spcPct val="80000"/>
              </a:lnSpc>
              <a:buFont typeface="Wingdings" pitchFamily="2" charset="2"/>
              <a:buNone/>
            </a:pPr>
            <a:r>
              <a:rPr lang="en-US" altLang="ja-JP" sz="1700" i="1">
                <a:ea typeface="ＭＳ Ｐゴシック" panose="020B0600070205080204" pitchFamily="34" charset="-128"/>
              </a:rPr>
              <a:t>		</a:t>
            </a:r>
            <a:r>
              <a:rPr lang="en-US" altLang="ja-JP" sz="1700" b="1">
                <a:ea typeface="ＭＳ Ｐゴシック" panose="020B0600070205080204" pitchFamily="34" charset="-128"/>
              </a:rPr>
              <a:t>else </a:t>
            </a:r>
            <a:r>
              <a:rPr lang="en-US" altLang="ja-JP" sz="1700" i="1">
                <a:ea typeface="ＭＳ Ｐゴシック" panose="020B0600070205080204" pitchFamily="34" charset="-128"/>
              </a:rPr>
              <a:t>C</a:t>
            </a:r>
            <a:r>
              <a:rPr lang="en-US" altLang="ja-JP" sz="1700" i="1" baseline="-25000">
                <a:ea typeface="ＭＳ Ｐゴシック" panose="020B0600070205080204" pitchFamily="34" charset="-128"/>
              </a:rPr>
              <a:t>k</a:t>
            </a:r>
            <a:r>
              <a:rPr lang="en-US" altLang="ja-JP" sz="1700">
                <a:ea typeface="ＭＳ Ｐゴシック" panose="020B0600070205080204" pitchFamily="34" charset="-128"/>
              </a:rPr>
              <a:t> </a:t>
            </a:r>
            <a:r>
              <a:rPr lang="en-US" altLang="ja-JP" sz="1700">
                <a:ea typeface="ＭＳ Ｐゴシック" panose="020B0600070205080204" pitchFamily="34" charset="-128"/>
                <a:sym typeface="Symbol" pitchFamily="2" charset="2"/>
              </a:rPr>
              <a:t></a:t>
            </a:r>
            <a:r>
              <a:rPr lang="en-US" altLang="ja-JP" sz="1700">
                <a:ea typeface="ＭＳ Ｐゴシック" panose="020B0600070205080204" pitchFamily="34" charset="-128"/>
              </a:rPr>
              <a:t> MScandidate-gen(</a:t>
            </a:r>
            <a:r>
              <a:rPr lang="en-US" altLang="ja-JP" sz="1700" i="1">
                <a:ea typeface="ＭＳ Ｐゴシック" panose="020B0600070205080204" pitchFamily="34" charset="-128"/>
              </a:rPr>
              <a:t>F</a:t>
            </a:r>
            <a:r>
              <a:rPr lang="en-US" altLang="ja-JP" sz="1700" i="1" baseline="-25000">
                <a:ea typeface="ＭＳ Ｐゴシック" panose="020B0600070205080204" pitchFamily="34" charset="-128"/>
              </a:rPr>
              <a:t>k</a:t>
            </a:r>
            <a:r>
              <a:rPr lang="en-US" altLang="ja-JP" sz="1700" baseline="-25000">
                <a:ea typeface="ＭＳ Ｐゴシック" panose="020B0600070205080204" pitchFamily="34" charset="-128"/>
              </a:rPr>
              <a:t>-1</a:t>
            </a:r>
            <a:r>
              <a:rPr lang="en-US" altLang="ja-JP" sz="1700">
                <a:ea typeface="ＭＳ Ｐゴシック" panose="020B0600070205080204" pitchFamily="34" charset="-128"/>
              </a:rPr>
              <a:t>);</a:t>
            </a:r>
          </a:p>
          <a:p>
            <a:pPr>
              <a:lnSpc>
                <a:spcPct val="80000"/>
              </a:lnSpc>
              <a:buFont typeface="Wingdings" pitchFamily="2" charset="2"/>
              <a:buNone/>
            </a:pPr>
            <a:r>
              <a:rPr lang="en-US" altLang="ja-JP" sz="1700">
                <a:ea typeface="ＭＳ Ｐゴシック" panose="020B0600070205080204" pitchFamily="34" charset="-128"/>
              </a:rPr>
              <a:t>		</a:t>
            </a:r>
            <a:r>
              <a:rPr lang="en-US" altLang="ja-JP" sz="1700" b="1">
                <a:ea typeface="ＭＳ Ｐゴシック" panose="020B0600070205080204" pitchFamily="34" charset="-128"/>
              </a:rPr>
              <a:t>end;</a:t>
            </a:r>
          </a:p>
          <a:p>
            <a:pPr>
              <a:lnSpc>
                <a:spcPct val="80000"/>
              </a:lnSpc>
              <a:buFont typeface="Wingdings" pitchFamily="2" charset="2"/>
              <a:buNone/>
            </a:pPr>
            <a:r>
              <a:rPr lang="en-US" altLang="ja-JP" sz="1700" b="1">
                <a:ea typeface="ＭＳ Ｐゴシック" panose="020B0600070205080204" pitchFamily="34" charset="-128"/>
              </a:rPr>
              <a:t>		for</a:t>
            </a:r>
            <a:r>
              <a:rPr lang="en-US" altLang="ja-JP" sz="1700">
                <a:ea typeface="ＭＳ Ｐゴシック" panose="020B0600070205080204" pitchFamily="34" charset="-128"/>
              </a:rPr>
              <a:t> each transaction </a:t>
            </a:r>
            <a:r>
              <a:rPr lang="en-US" altLang="ja-JP" sz="1700" i="1">
                <a:ea typeface="ＭＳ Ｐゴシック" panose="020B0600070205080204" pitchFamily="34" charset="-128"/>
              </a:rPr>
              <a:t>t</a:t>
            </a:r>
            <a:r>
              <a:rPr lang="en-US" altLang="ja-JP" sz="1700">
                <a:ea typeface="ＭＳ Ｐゴシック" panose="020B0600070205080204" pitchFamily="34" charset="-128"/>
              </a:rPr>
              <a:t> </a:t>
            </a:r>
            <a:r>
              <a:rPr lang="en-US" altLang="ja-JP" sz="1700">
                <a:ea typeface="ＭＳ Ｐゴシック" panose="020B0600070205080204" pitchFamily="34" charset="-128"/>
                <a:sym typeface="Symbol" pitchFamily="2" charset="2"/>
              </a:rPr>
              <a:t></a:t>
            </a:r>
            <a:r>
              <a:rPr lang="en-US" altLang="ja-JP" sz="1700">
                <a:ea typeface="ＭＳ Ｐゴシック" panose="020B0600070205080204" pitchFamily="34" charset="-128"/>
              </a:rPr>
              <a:t> </a:t>
            </a:r>
            <a:r>
              <a:rPr lang="en-US" altLang="ja-JP" sz="1700" i="1">
                <a:ea typeface="ＭＳ Ｐゴシック" panose="020B0600070205080204" pitchFamily="34" charset="-128"/>
              </a:rPr>
              <a:t>T</a:t>
            </a:r>
            <a:r>
              <a:rPr lang="en-US" altLang="ja-JP" sz="1700">
                <a:ea typeface="ＭＳ Ｐゴシック" panose="020B0600070205080204" pitchFamily="34" charset="-128"/>
              </a:rPr>
              <a:t> </a:t>
            </a:r>
            <a:r>
              <a:rPr lang="en-US" altLang="ja-JP" sz="1700" b="1">
                <a:ea typeface="ＭＳ Ｐゴシック" panose="020B0600070205080204" pitchFamily="34" charset="-128"/>
              </a:rPr>
              <a:t>do	</a:t>
            </a:r>
          </a:p>
          <a:p>
            <a:pPr>
              <a:lnSpc>
                <a:spcPct val="80000"/>
              </a:lnSpc>
              <a:buFont typeface="Wingdings" pitchFamily="2" charset="2"/>
              <a:buNone/>
            </a:pPr>
            <a:r>
              <a:rPr lang="en-US" altLang="ja-JP" sz="1700" b="1">
                <a:ea typeface="ＭＳ Ｐゴシック" panose="020B0600070205080204" pitchFamily="34" charset="-128"/>
              </a:rPr>
              <a:t>		    for</a:t>
            </a:r>
            <a:r>
              <a:rPr lang="en-US" altLang="ja-JP" sz="1700">
                <a:ea typeface="ＭＳ Ｐゴシック" panose="020B0600070205080204" pitchFamily="34" charset="-128"/>
              </a:rPr>
              <a:t> each candidate </a:t>
            </a:r>
            <a:r>
              <a:rPr lang="en-US" altLang="ja-JP" sz="1700" i="1">
                <a:ea typeface="ＭＳ Ｐゴシック" panose="020B0600070205080204" pitchFamily="34" charset="-128"/>
              </a:rPr>
              <a:t>c</a:t>
            </a:r>
            <a:r>
              <a:rPr lang="en-US" altLang="ja-JP" sz="1700">
                <a:ea typeface="ＭＳ Ｐゴシック" panose="020B0600070205080204" pitchFamily="34" charset="-128"/>
              </a:rPr>
              <a:t> </a:t>
            </a:r>
            <a:r>
              <a:rPr lang="en-US" altLang="ja-JP" sz="1700">
                <a:ea typeface="ＭＳ Ｐゴシック" panose="020B0600070205080204" pitchFamily="34" charset="-128"/>
                <a:sym typeface="Symbol" pitchFamily="2" charset="2"/>
              </a:rPr>
              <a:t></a:t>
            </a:r>
            <a:r>
              <a:rPr lang="en-US" altLang="ja-JP" sz="1700">
                <a:ea typeface="ＭＳ Ｐゴシック" panose="020B0600070205080204" pitchFamily="34" charset="-128"/>
              </a:rPr>
              <a:t> </a:t>
            </a:r>
            <a:r>
              <a:rPr lang="en-US" altLang="ja-JP" sz="1700" i="1">
                <a:ea typeface="ＭＳ Ｐゴシック" panose="020B0600070205080204" pitchFamily="34" charset="-128"/>
              </a:rPr>
              <a:t>C</a:t>
            </a:r>
            <a:r>
              <a:rPr lang="en-US" altLang="ja-JP" sz="1700" i="1" baseline="-25000">
                <a:ea typeface="ＭＳ Ｐゴシック" panose="020B0600070205080204" pitchFamily="34" charset="-128"/>
              </a:rPr>
              <a:t>k</a:t>
            </a:r>
            <a:r>
              <a:rPr lang="en-US" altLang="ja-JP" sz="1700">
                <a:ea typeface="ＭＳ Ｐゴシック" panose="020B0600070205080204" pitchFamily="34" charset="-128"/>
              </a:rPr>
              <a:t> </a:t>
            </a:r>
            <a:r>
              <a:rPr lang="en-US" altLang="ja-JP" sz="1700" b="1">
                <a:ea typeface="ＭＳ Ｐゴシック" panose="020B0600070205080204" pitchFamily="34" charset="-128"/>
              </a:rPr>
              <a:t>do</a:t>
            </a:r>
            <a:r>
              <a:rPr lang="en-US" altLang="ja-JP" sz="1700">
                <a:ea typeface="ＭＳ Ｐゴシック" panose="020B0600070205080204" pitchFamily="34" charset="-128"/>
              </a:rPr>
              <a:t>  	</a:t>
            </a:r>
          </a:p>
          <a:p>
            <a:pPr>
              <a:lnSpc>
                <a:spcPct val="80000"/>
              </a:lnSpc>
              <a:buFont typeface="Wingdings" pitchFamily="2" charset="2"/>
              <a:buNone/>
            </a:pPr>
            <a:r>
              <a:rPr lang="en-US" altLang="ja-JP" sz="1700" b="1">
                <a:ea typeface="ＭＳ Ｐゴシック" panose="020B0600070205080204" pitchFamily="34" charset="-128"/>
              </a:rPr>
              <a:t>		         if</a:t>
            </a:r>
            <a:r>
              <a:rPr lang="en-US" altLang="ja-JP" sz="1700">
                <a:ea typeface="ＭＳ Ｐゴシック" panose="020B0600070205080204" pitchFamily="34" charset="-128"/>
              </a:rPr>
              <a:t> </a:t>
            </a:r>
            <a:r>
              <a:rPr lang="en-US" altLang="ja-JP" sz="1700" i="1">
                <a:ea typeface="ＭＳ Ｐゴシック" panose="020B0600070205080204" pitchFamily="34" charset="-128"/>
              </a:rPr>
              <a:t>c</a:t>
            </a:r>
            <a:r>
              <a:rPr lang="en-US" altLang="ja-JP" sz="1700">
                <a:ea typeface="ＭＳ Ｐゴシック" panose="020B0600070205080204" pitchFamily="34" charset="-128"/>
              </a:rPr>
              <a:t> is contained in </a:t>
            </a:r>
            <a:r>
              <a:rPr lang="en-US" altLang="ja-JP" sz="1700" i="1">
                <a:ea typeface="ＭＳ Ｐゴシック" panose="020B0600070205080204" pitchFamily="34" charset="-128"/>
              </a:rPr>
              <a:t>t</a:t>
            </a:r>
            <a:r>
              <a:rPr lang="en-US" altLang="ja-JP" sz="1700">
                <a:ea typeface="ＭＳ Ｐゴシック" panose="020B0600070205080204" pitchFamily="34" charset="-128"/>
              </a:rPr>
              <a:t> </a:t>
            </a:r>
            <a:r>
              <a:rPr lang="en-US" altLang="ja-JP" sz="1700" b="1">
                <a:ea typeface="ＭＳ Ｐゴシック" panose="020B0600070205080204" pitchFamily="34" charset="-128"/>
              </a:rPr>
              <a:t>then</a:t>
            </a:r>
            <a:r>
              <a:rPr lang="en-US" altLang="ja-JP" sz="1700">
                <a:ea typeface="ＭＳ Ｐゴシック" panose="020B0600070205080204" pitchFamily="34" charset="-128"/>
              </a:rPr>
              <a:t>			</a:t>
            </a:r>
          </a:p>
          <a:p>
            <a:pPr>
              <a:lnSpc>
                <a:spcPct val="80000"/>
              </a:lnSpc>
              <a:buFont typeface="Wingdings" pitchFamily="2" charset="2"/>
              <a:buNone/>
            </a:pPr>
            <a:r>
              <a:rPr lang="en-US" altLang="ja-JP" sz="1700" i="1">
                <a:ea typeface="ＭＳ Ｐゴシック" panose="020B0600070205080204" pitchFamily="34" charset="-128"/>
              </a:rPr>
              <a:t>			 c</a:t>
            </a:r>
            <a:r>
              <a:rPr lang="en-US" altLang="ja-JP" sz="1700">
                <a:ea typeface="ＭＳ Ｐゴシック" panose="020B0600070205080204" pitchFamily="34" charset="-128"/>
              </a:rPr>
              <a:t>.</a:t>
            </a:r>
            <a:r>
              <a:rPr lang="en-US" altLang="ja-JP" sz="1700" i="1">
                <a:ea typeface="ＭＳ Ｐゴシック" panose="020B0600070205080204" pitchFamily="34" charset="-128"/>
              </a:rPr>
              <a:t>count</a:t>
            </a:r>
            <a:r>
              <a:rPr lang="en-US" altLang="ja-JP" sz="1700">
                <a:ea typeface="ＭＳ Ｐゴシック" panose="020B0600070205080204" pitchFamily="34" charset="-128"/>
              </a:rPr>
              <a:t>++; </a:t>
            </a:r>
          </a:p>
          <a:p>
            <a:pPr>
              <a:lnSpc>
                <a:spcPct val="80000"/>
              </a:lnSpc>
              <a:buFont typeface="Wingdings" pitchFamily="2" charset="2"/>
              <a:buNone/>
            </a:pPr>
            <a:r>
              <a:rPr lang="en-US" altLang="ja-JP" sz="1700" b="1">
                <a:ea typeface="ＭＳ Ｐゴシック" panose="020B0600070205080204" pitchFamily="34" charset="-128"/>
              </a:rPr>
              <a:t>		         if</a:t>
            </a:r>
            <a:r>
              <a:rPr lang="en-US" altLang="ja-JP" sz="1700">
                <a:ea typeface="ＭＳ Ｐゴシック" panose="020B0600070205080204" pitchFamily="34" charset="-128"/>
              </a:rPr>
              <a:t> </a:t>
            </a:r>
            <a:r>
              <a:rPr lang="en-US" altLang="ja-JP" sz="1700" i="1">
                <a:ea typeface="ＭＳ Ｐゴシック" panose="020B0600070205080204" pitchFamily="34" charset="-128"/>
              </a:rPr>
              <a:t>c – </a:t>
            </a:r>
            <a:r>
              <a:rPr lang="en-US" altLang="ja-JP" sz="1700">
                <a:ea typeface="ＭＳ Ｐゴシック" panose="020B0600070205080204" pitchFamily="34" charset="-128"/>
              </a:rPr>
              <a:t>{</a:t>
            </a:r>
            <a:r>
              <a:rPr lang="en-US" altLang="ja-JP" sz="1700" i="1">
                <a:ea typeface="ＭＳ Ｐゴシック" panose="020B0600070205080204" pitchFamily="34" charset="-128"/>
              </a:rPr>
              <a:t>c</a:t>
            </a:r>
            <a:r>
              <a:rPr lang="en-US" altLang="ja-JP" sz="1700">
                <a:ea typeface="ＭＳ Ｐゴシック" panose="020B0600070205080204" pitchFamily="34" charset="-128"/>
              </a:rPr>
              <a:t>[1]} is contained in </a:t>
            </a:r>
            <a:r>
              <a:rPr lang="en-US" altLang="ja-JP" sz="1700" i="1">
                <a:ea typeface="ＭＳ Ｐゴシック" panose="020B0600070205080204" pitchFamily="34" charset="-128"/>
              </a:rPr>
              <a:t>t</a:t>
            </a:r>
            <a:r>
              <a:rPr lang="en-US" altLang="ja-JP" sz="1700">
                <a:ea typeface="ＭＳ Ｐゴシック" panose="020B0600070205080204" pitchFamily="34" charset="-128"/>
              </a:rPr>
              <a:t> </a:t>
            </a:r>
            <a:r>
              <a:rPr lang="en-US" altLang="ja-JP" sz="1700" b="1">
                <a:ea typeface="ＭＳ Ｐゴシック" panose="020B0600070205080204" pitchFamily="34" charset="-128"/>
              </a:rPr>
              <a:t>then</a:t>
            </a:r>
            <a:r>
              <a:rPr lang="en-US" altLang="ja-JP" sz="1700">
                <a:ea typeface="ＭＳ Ｐゴシック" panose="020B0600070205080204" pitchFamily="34" charset="-128"/>
              </a:rPr>
              <a:t>			</a:t>
            </a:r>
          </a:p>
          <a:p>
            <a:pPr>
              <a:lnSpc>
                <a:spcPct val="80000"/>
              </a:lnSpc>
              <a:buFont typeface="Wingdings" pitchFamily="2" charset="2"/>
              <a:buNone/>
            </a:pPr>
            <a:r>
              <a:rPr lang="en-US" altLang="ja-JP" sz="1700" i="1">
                <a:ea typeface="ＭＳ Ｐゴシック" panose="020B0600070205080204" pitchFamily="34" charset="-128"/>
              </a:rPr>
              <a:t>			c</a:t>
            </a:r>
            <a:r>
              <a:rPr lang="en-US" altLang="ja-JP" sz="1700">
                <a:ea typeface="ＭＳ Ｐゴシック" panose="020B0600070205080204" pitchFamily="34" charset="-128"/>
              </a:rPr>
              <a:t>.</a:t>
            </a:r>
            <a:r>
              <a:rPr lang="en-US" altLang="ja-JP" sz="1700" i="1">
                <a:ea typeface="ＭＳ Ｐゴシック" panose="020B0600070205080204" pitchFamily="34" charset="-128"/>
              </a:rPr>
              <a:t>tailCount</a:t>
            </a:r>
            <a:r>
              <a:rPr lang="en-US" altLang="ja-JP" sz="1700">
                <a:ea typeface="ＭＳ Ｐゴシック" panose="020B0600070205080204" pitchFamily="34" charset="-128"/>
              </a:rPr>
              <a:t>++	</a:t>
            </a:r>
          </a:p>
          <a:p>
            <a:pPr>
              <a:lnSpc>
                <a:spcPct val="80000"/>
              </a:lnSpc>
              <a:buFont typeface="Wingdings" pitchFamily="2" charset="2"/>
              <a:buNone/>
            </a:pPr>
            <a:r>
              <a:rPr lang="en-US" altLang="ja-JP" sz="1700" b="1">
                <a:ea typeface="ＭＳ Ｐゴシック" panose="020B0600070205080204" pitchFamily="34" charset="-128"/>
              </a:rPr>
              <a:t>		    end</a:t>
            </a:r>
            <a:r>
              <a:rPr lang="en-US" altLang="ja-JP" sz="1700">
                <a:ea typeface="ＭＳ Ｐゴシック" panose="020B0600070205080204" pitchFamily="34" charset="-128"/>
              </a:rPr>
              <a:t>	</a:t>
            </a:r>
          </a:p>
          <a:p>
            <a:pPr>
              <a:lnSpc>
                <a:spcPct val="80000"/>
              </a:lnSpc>
              <a:buFont typeface="Wingdings" pitchFamily="2" charset="2"/>
              <a:buNone/>
            </a:pPr>
            <a:r>
              <a:rPr lang="en-US" altLang="ja-JP" sz="1700" b="1">
                <a:ea typeface="ＭＳ Ｐゴシック" panose="020B0600070205080204" pitchFamily="34" charset="-128"/>
              </a:rPr>
              <a:t>		end</a:t>
            </a:r>
            <a:r>
              <a:rPr lang="en-US" altLang="ja-JP" sz="1700">
                <a:ea typeface="ＭＳ Ｐゴシック" panose="020B0600070205080204" pitchFamily="34" charset="-128"/>
              </a:rPr>
              <a:t>	</a:t>
            </a:r>
          </a:p>
          <a:p>
            <a:pPr>
              <a:lnSpc>
                <a:spcPct val="80000"/>
              </a:lnSpc>
              <a:buFont typeface="Wingdings" pitchFamily="2" charset="2"/>
              <a:buNone/>
            </a:pPr>
            <a:r>
              <a:rPr lang="en-US" altLang="ja-JP" sz="1700" i="1">
                <a:ea typeface="ＭＳ Ｐゴシック" panose="020B0600070205080204" pitchFamily="34" charset="-128"/>
              </a:rPr>
              <a:t>	       F</a:t>
            </a:r>
            <a:r>
              <a:rPr lang="en-US" altLang="ja-JP" sz="1700" i="1" baseline="-25000">
                <a:ea typeface="ＭＳ Ｐゴシック" panose="020B0600070205080204" pitchFamily="34" charset="-128"/>
              </a:rPr>
              <a:t>k</a:t>
            </a:r>
            <a:r>
              <a:rPr lang="en-US" altLang="ja-JP" sz="1700">
                <a:ea typeface="ＭＳ Ｐゴシック" panose="020B0600070205080204" pitchFamily="34" charset="-128"/>
              </a:rPr>
              <a:t> </a:t>
            </a:r>
            <a:r>
              <a:rPr lang="en-US" altLang="ja-JP" sz="1700">
                <a:ea typeface="ＭＳ Ｐゴシック" panose="020B0600070205080204" pitchFamily="34" charset="-128"/>
                <a:sym typeface="Symbol" pitchFamily="2" charset="2"/>
              </a:rPr>
              <a:t></a:t>
            </a:r>
            <a:r>
              <a:rPr lang="en-US" altLang="ja-JP" sz="1700">
                <a:ea typeface="ＭＳ Ｐゴシック" panose="020B0600070205080204" pitchFamily="34" charset="-128"/>
              </a:rPr>
              <a:t> {</a:t>
            </a:r>
            <a:r>
              <a:rPr lang="en-US" altLang="ja-JP" sz="1700" i="1">
                <a:ea typeface="ＭＳ Ｐゴシック" panose="020B0600070205080204" pitchFamily="34" charset="-128"/>
              </a:rPr>
              <a:t>c</a:t>
            </a:r>
            <a:r>
              <a:rPr lang="en-US" altLang="ja-JP" sz="1700">
                <a:ea typeface="ＭＳ Ｐゴシック" panose="020B0600070205080204" pitchFamily="34" charset="-128"/>
              </a:rPr>
              <a:t> </a:t>
            </a:r>
            <a:r>
              <a:rPr lang="en-US" altLang="ja-JP" sz="1700">
                <a:ea typeface="ＭＳ Ｐゴシック" panose="020B0600070205080204" pitchFamily="34" charset="-128"/>
                <a:sym typeface="Symbol" pitchFamily="2" charset="2"/>
              </a:rPr>
              <a:t></a:t>
            </a:r>
            <a:r>
              <a:rPr lang="en-US" altLang="ja-JP" sz="1700">
                <a:ea typeface="ＭＳ Ｐゴシック" panose="020B0600070205080204" pitchFamily="34" charset="-128"/>
              </a:rPr>
              <a:t> </a:t>
            </a:r>
            <a:r>
              <a:rPr lang="en-US" altLang="ja-JP" sz="1700" i="1">
                <a:ea typeface="ＭＳ Ｐゴシック" panose="020B0600070205080204" pitchFamily="34" charset="-128"/>
              </a:rPr>
              <a:t>C</a:t>
            </a:r>
            <a:r>
              <a:rPr lang="en-US" altLang="ja-JP" sz="1700" i="1" baseline="-25000">
                <a:ea typeface="ＭＳ Ｐゴシック" panose="020B0600070205080204" pitchFamily="34" charset="-128"/>
              </a:rPr>
              <a:t>k</a:t>
            </a:r>
            <a:r>
              <a:rPr lang="en-US" altLang="ja-JP" sz="1700">
                <a:ea typeface="ＭＳ Ｐゴシック" panose="020B0600070205080204" pitchFamily="34" charset="-128"/>
              </a:rPr>
              <a:t> | </a:t>
            </a:r>
            <a:r>
              <a:rPr lang="en-US" altLang="ja-JP" sz="1700" i="1">
                <a:ea typeface="ＭＳ Ｐゴシック" panose="020B0600070205080204" pitchFamily="34" charset="-128"/>
              </a:rPr>
              <a:t>c</a:t>
            </a:r>
            <a:r>
              <a:rPr lang="en-US" altLang="ja-JP" sz="1700">
                <a:ea typeface="ＭＳ Ｐゴシック" panose="020B0600070205080204" pitchFamily="34" charset="-128"/>
              </a:rPr>
              <a:t>.</a:t>
            </a:r>
            <a:r>
              <a:rPr lang="en-US" altLang="ja-JP" sz="1700" i="1">
                <a:ea typeface="ＭＳ Ｐゴシック" panose="020B0600070205080204" pitchFamily="34" charset="-128"/>
              </a:rPr>
              <a:t>count/n</a:t>
            </a:r>
            <a:r>
              <a:rPr lang="en-US" altLang="ja-JP" sz="1700">
                <a:ea typeface="ＭＳ Ｐゴシック" panose="020B0600070205080204" pitchFamily="34" charset="-128"/>
              </a:rPr>
              <a:t> </a:t>
            </a:r>
            <a:r>
              <a:rPr lang="en-US" altLang="ja-JP" sz="1700">
                <a:ea typeface="ＭＳ Ｐゴシック" panose="020B0600070205080204" pitchFamily="34" charset="-128"/>
                <a:sym typeface="Symbol" pitchFamily="2" charset="2"/>
              </a:rPr>
              <a:t></a:t>
            </a:r>
            <a:r>
              <a:rPr lang="en-US" altLang="ja-JP" sz="1700">
                <a:ea typeface="ＭＳ Ｐゴシック" panose="020B0600070205080204" pitchFamily="34" charset="-128"/>
              </a:rPr>
              <a:t> </a:t>
            </a:r>
            <a:r>
              <a:rPr lang="en-US" altLang="ja-JP" sz="1700" i="1">
                <a:ea typeface="ＭＳ Ｐゴシック" panose="020B0600070205080204" pitchFamily="34" charset="-128"/>
              </a:rPr>
              <a:t>MIS</a:t>
            </a:r>
            <a:r>
              <a:rPr lang="en-US" altLang="ja-JP" sz="1700">
                <a:ea typeface="ＭＳ Ｐゴシック" panose="020B0600070205080204" pitchFamily="34" charset="-128"/>
              </a:rPr>
              <a:t>(</a:t>
            </a:r>
            <a:r>
              <a:rPr lang="en-US" altLang="ja-JP" sz="1700" i="1">
                <a:ea typeface="ＭＳ Ｐゴシック" panose="020B0600070205080204" pitchFamily="34" charset="-128"/>
              </a:rPr>
              <a:t>c</a:t>
            </a:r>
            <a:r>
              <a:rPr lang="en-US" altLang="ja-JP" sz="1700">
                <a:ea typeface="ＭＳ Ｐゴシック" panose="020B0600070205080204" pitchFamily="34" charset="-128"/>
              </a:rPr>
              <a:t>[1])} 	</a:t>
            </a:r>
          </a:p>
          <a:p>
            <a:pPr>
              <a:lnSpc>
                <a:spcPct val="80000"/>
              </a:lnSpc>
              <a:buFont typeface="Wingdings" pitchFamily="2" charset="2"/>
              <a:buNone/>
            </a:pPr>
            <a:r>
              <a:rPr lang="en-US" altLang="ja-JP" sz="1700" b="1">
                <a:ea typeface="ＭＳ Ｐゴシック" panose="020B0600070205080204" pitchFamily="34" charset="-128"/>
              </a:rPr>
              <a:t>	end</a:t>
            </a:r>
            <a:r>
              <a:rPr lang="en-US" altLang="ja-JP" sz="1700">
                <a:ea typeface="ＭＳ Ｐゴシック" panose="020B0600070205080204" pitchFamily="34" charset="-128"/>
              </a:rPr>
              <a:t>	</a:t>
            </a:r>
          </a:p>
          <a:p>
            <a:pPr>
              <a:lnSpc>
                <a:spcPct val="80000"/>
              </a:lnSpc>
              <a:buFont typeface="Wingdings" pitchFamily="2" charset="2"/>
              <a:buNone/>
            </a:pPr>
            <a:r>
              <a:rPr lang="en-US" altLang="ja-JP" sz="1700">
                <a:ea typeface="ＭＳ Ｐゴシック" panose="020B0600070205080204" pitchFamily="34" charset="-128"/>
              </a:rPr>
              <a:t>	return </a:t>
            </a:r>
            <a:r>
              <a:rPr lang="en-US" altLang="ja-JP" sz="1700" i="1">
                <a:ea typeface="ＭＳ Ｐゴシック" panose="020B0600070205080204" pitchFamily="34" charset="-128"/>
              </a:rPr>
              <a:t>F</a:t>
            </a:r>
            <a:r>
              <a:rPr lang="en-US" altLang="ja-JP" sz="1700">
                <a:ea typeface="ＭＳ Ｐゴシック" panose="020B0600070205080204" pitchFamily="34" charset="-128"/>
              </a:rPr>
              <a:t> </a:t>
            </a:r>
            <a:r>
              <a:rPr lang="en-US" altLang="ja-JP" sz="1700">
                <a:ea typeface="ＭＳ Ｐゴシック" panose="020B0600070205080204" pitchFamily="34" charset="-128"/>
                <a:sym typeface="Symbol" pitchFamily="2" charset="2"/>
              </a:rPr>
              <a:t></a:t>
            </a:r>
            <a:r>
              <a:rPr lang="en-US" altLang="ja-JP" sz="1700">
                <a:ea typeface="ＭＳ Ｐゴシック" panose="020B0600070205080204" pitchFamily="34" charset="-128"/>
              </a:rPr>
              <a:t> </a:t>
            </a:r>
            <a:r>
              <a:rPr lang="en-US" altLang="ja-JP" sz="1700">
                <a:ea typeface="ＭＳ Ｐゴシック" panose="020B0600070205080204" pitchFamily="34" charset="-128"/>
                <a:sym typeface="MT Extra" pitchFamily="2" charset="77"/>
              </a:rPr>
              <a:t></a:t>
            </a:r>
            <a:r>
              <a:rPr lang="en-US" altLang="ja-JP" sz="1700" baseline="-25000">
                <a:ea typeface="ＭＳ Ｐゴシック" panose="020B0600070205080204" pitchFamily="34" charset="-128"/>
              </a:rPr>
              <a:t>k</a:t>
            </a:r>
            <a:r>
              <a:rPr lang="en-US" altLang="ja-JP" sz="1700" i="1">
                <a:ea typeface="ＭＳ Ｐゴシック" panose="020B0600070205080204" pitchFamily="34" charset="-128"/>
              </a:rPr>
              <a:t>F</a:t>
            </a:r>
            <a:r>
              <a:rPr lang="en-US" altLang="ja-JP" sz="1700" baseline="-25000">
                <a:ea typeface="ＭＳ Ｐゴシック" panose="020B0600070205080204" pitchFamily="34" charset="-128"/>
              </a:rPr>
              <a:t>k</a:t>
            </a:r>
            <a:r>
              <a:rPr lang="en-US" altLang="ja-JP" sz="1700">
                <a:ea typeface="ＭＳ Ｐゴシック" panose="020B0600070205080204" pitchFamily="34" charset="-128"/>
              </a:rPr>
              <a:t>;</a:t>
            </a:r>
            <a:endParaRPr lang="en-US" altLang="en-IT" sz="17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96E66DED-6845-D731-F948-6A1D300ECD22}"/>
              </a:ext>
            </a:extLst>
          </p:cNvPr>
          <p:cNvSpPr>
            <a:spLocks noGrp="1"/>
          </p:cNvSpPr>
          <p:nvPr>
            <p:ph type="ftr" sz="quarter" idx="10"/>
          </p:nvPr>
        </p:nvSpPr>
        <p:spPr/>
        <p:txBody>
          <a:bodyPr/>
          <a:lstStyle/>
          <a:p>
            <a:r>
              <a:rPr lang="en-US" altLang="en-US"/>
              <a:t>CS583, Bing Liu, UIC</a:t>
            </a:r>
          </a:p>
        </p:txBody>
      </p:sp>
      <p:sp>
        <p:nvSpPr>
          <p:cNvPr id="3" name="Slide Number Placeholder 4">
            <a:extLst>
              <a:ext uri="{FF2B5EF4-FFF2-40B4-BE49-F238E27FC236}">
                <a16:creationId xmlns:a16="http://schemas.microsoft.com/office/drawing/2014/main" id="{A50CDC27-111F-B713-9116-2B774B7F401A}"/>
              </a:ext>
            </a:extLst>
          </p:cNvPr>
          <p:cNvSpPr>
            <a:spLocks noGrp="1"/>
          </p:cNvSpPr>
          <p:nvPr>
            <p:ph type="sldNum" sz="quarter" idx="11"/>
          </p:nvPr>
        </p:nvSpPr>
        <p:spPr/>
        <p:txBody>
          <a:bodyPr/>
          <a:lstStyle/>
          <a:p>
            <a:fld id="{01494C3B-7AAE-B04A-A866-54939189C4BF}" type="slidenum">
              <a:rPr lang="en-US" altLang="en-US"/>
              <a:pPr/>
              <a:t>53</a:t>
            </a:fld>
            <a:endParaRPr lang="en-US" altLang="en-US"/>
          </a:p>
        </p:txBody>
      </p:sp>
      <p:sp>
        <p:nvSpPr>
          <p:cNvPr id="673794" name="Rectangle 2">
            <a:extLst>
              <a:ext uri="{FF2B5EF4-FFF2-40B4-BE49-F238E27FC236}">
                <a16:creationId xmlns:a16="http://schemas.microsoft.com/office/drawing/2014/main" id="{6FD7E1EA-1500-0A4D-7E66-8DDEA968777C}"/>
              </a:ext>
            </a:extLst>
          </p:cNvPr>
          <p:cNvSpPr>
            <a:spLocks noGrp="1" noChangeArrowheads="1"/>
          </p:cNvSpPr>
          <p:nvPr>
            <p:ph type="title"/>
          </p:nvPr>
        </p:nvSpPr>
        <p:spPr>
          <a:xfrm>
            <a:off x="2100263" y="404813"/>
            <a:ext cx="7764462" cy="1143000"/>
          </a:xfrm>
        </p:spPr>
        <p:txBody>
          <a:bodyPr/>
          <a:lstStyle/>
          <a:p>
            <a:r>
              <a:rPr lang="en-US" altLang="en-IT"/>
              <a:t>Candidate itemset generation</a:t>
            </a:r>
          </a:p>
        </p:txBody>
      </p:sp>
      <p:sp>
        <p:nvSpPr>
          <p:cNvPr id="673795" name="Rectangle 3">
            <a:extLst>
              <a:ext uri="{FF2B5EF4-FFF2-40B4-BE49-F238E27FC236}">
                <a16:creationId xmlns:a16="http://schemas.microsoft.com/office/drawing/2014/main" id="{BF68D37B-E914-AFE5-6CC7-DB40C747C159}"/>
              </a:ext>
            </a:extLst>
          </p:cNvPr>
          <p:cNvSpPr>
            <a:spLocks noGrp="1" noChangeArrowheads="1"/>
          </p:cNvSpPr>
          <p:nvPr>
            <p:ph type="body" idx="1"/>
          </p:nvPr>
        </p:nvSpPr>
        <p:spPr>
          <a:xfrm>
            <a:off x="1919288" y="1557338"/>
            <a:ext cx="7986712" cy="4462462"/>
          </a:xfrm>
        </p:spPr>
        <p:txBody>
          <a:bodyPr/>
          <a:lstStyle/>
          <a:p>
            <a:pPr>
              <a:buClr>
                <a:schemeClr val="tx1"/>
              </a:buClr>
            </a:pPr>
            <a:r>
              <a:rPr lang="en-US" altLang="en-IT">
                <a:solidFill>
                  <a:srgbClr val="FF0000"/>
                </a:solidFill>
              </a:rPr>
              <a:t>Special treatments needed:</a:t>
            </a:r>
          </a:p>
          <a:p>
            <a:pPr marL="742950" lvl="1" indent="-285750"/>
            <a:r>
              <a:rPr lang="en-US" altLang="en-IT"/>
              <a:t>Sorting the items according to their MIS values</a:t>
            </a:r>
          </a:p>
          <a:p>
            <a:pPr marL="742950" lvl="1" indent="-285750"/>
            <a:r>
              <a:rPr lang="en-US" altLang="en-IT"/>
              <a:t>First pass over data (the first three lines)</a:t>
            </a:r>
          </a:p>
          <a:p>
            <a:pPr lvl="2"/>
            <a:r>
              <a:rPr lang="en-US" altLang="en-IT"/>
              <a:t>Let us look at this in detail.</a:t>
            </a:r>
          </a:p>
          <a:p>
            <a:pPr marL="742950" lvl="1" indent="-285750"/>
            <a:r>
              <a:rPr lang="en-US" altLang="en-IT">
                <a:cs typeface="Times New Roman" panose="02020603050405020304" pitchFamily="18" charset="0"/>
              </a:rPr>
              <a:t>Candidate generation at level-2</a:t>
            </a:r>
          </a:p>
          <a:p>
            <a:pPr lvl="2"/>
            <a:r>
              <a:rPr lang="en-US" altLang="en-IT">
                <a:cs typeface="Times New Roman" panose="02020603050405020304" pitchFamily="18" charset="0"/>
              </a:rPr>
              <a:t>Read it in the handout.</a:t>
            </a:r>
          </a:p>
          <a:p>
            <a:pPr marL="742950" lvl="1" indent="-285750"/>
            <a:r>
              <a:rPr lang="en-US" altLang="en-IT">
                <a:cs typeface="Times New Roman" panose="02020603050405020304" pitchFamily="18" charset="0"/>
              </a:rPr>
              <a:t>Pruning step in level-</a:t>
            </a:r>
            <a:r>
              <a:rPr lang="en-US" altLang="en-IT" i="1">
                <a:cs typeface="Times New Roman" panose="02020603050405020304" pitchFamily="18" charset="0"/>
              </a:rPr>
              <a:t>k</a:t>
            </a:r>
            <a:r>
              <a:rPr lang="en-US" altLang="en-IT">
                <a:cs typeface="Times New Roman" panose="02020603050405020304" pitchFamily="18" charset="0"/>
              </a:rPr>
              <a:t> (</a:t>
            </a:r>
            <a:r>
              <a:rPr lang="en-US" altLang="en-IT" i="1">
                <a:cs typeface="Times New Roman" panose="02020603050405020304" pitchFamily="18" charset="0"/>
              </a:rPr>
              <a:t>k</a:t>
            </a:r>
            <a:r>
              <a:rPr lang="en-US" altLang="en-IT">
                <a:cs typeface="Times New Roman" panose="02020603050405020304" pitchFamily="18" charset="0"/>
              </a:rPr>
              <a:t> &gt; 2) candidate generation. </a:t>
            </a:r>
          </a:p>
          <a:p>
            <a:pPr lvl="2"/>
            <a:r>
              <a:rPr lang="en-US" altLang="en-IT">
                <a:cs typeface="Times New Roman" panose="02020603050405020304" pitchFamily="18" charset="0"/>
              </a:rPr>
              <a:t>Read it in the handout.</a:t>
            </a:r>
          </a:p>
          <a:p>
            <a:pPr marL="742950" lvl="1" indent="-285750"/>
            <a:endParaRPr lang="en-US" altLang="en-IT">
              <a:cs typeface="Times New Roman" panose="02020603050405020304"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7EF15B8D-BB61-947F-E9C7-E42C624B92CB}"/>
              </a:ext>
            </a:extLst>
          </p:cNvPr>
          <p:cNvSpPr>
            <a:spLocks noGrp="1"/>
          </p:cNvSpPr>
          <p:nvPr>
            <p:ph type="ftr" sz="quarter" idx="10"/>
          </p:nvPr>
        </p:nvSpPr>
        <p:spPr/>
        <p:txBody>
          <a:bodyPr/>
          <a:lstStyle/>
          <a:p>
            <a:r>
              <a:rPr lang="en-US" altLang="en-US"/>
              <a:t>CS583, Bing Liu, UIC</a:t>
            </a:r>
          </a:p>
        </p:txBody>
      </p:sp>
      <p:sp>
        <p:nvSpPr>
          <p:cNvPr id="3" name="Slide Number Placeholder 4">
            <a:extLst>
              <a:ext uri="{FF2B5EF4-FFF2-40B4-BE49-F238E27FC236}">
                <a16:creationId xmlns:a16="http://schemas.microsoft.com/office/drawing/2014/main" id="{24AF8EC8-F970-58D2-7FE1-4F55663CF27D}"/>
              </a:ext>
            </a:extLst>
          </p:cNvPr>
          <p:cNvSpPr>
            <a:spLocks noGrp="1"/>
          </p:cNvSpPr>
          <p:nvPr>
            <p:ph type="sldNum" sz="quarter" idx="11"/>
          </p:nvPr>
        </p:nvSpPr>
        <p:spPr/>
        <p:txBody>
          <a:bodyPr/>
          <a:lstStyle/>
          <a:p>
            <a:fld id="{F0B73333-C57C-5346-B306-4DCEE607BAD7}" type="slidenum">
              <a:rPr lang="en-US" altLang="en-US"/>
              <a:pPr/>
              <a:t>54</a:t>
            </a:fld>
            <a:endParaRPr lang="en-US" altLang="en-US"/>
          </a:p>
        </p:txBody>
      </p:sp>
      <p:sp>
        <p:nvSpPr>
          <p:cNvPr id="691202" name="Rectangle 2">
            <a:extLst>
              <a:ext uri="{FF2B5EF4-FFF2-40B4-BE49-F238E27FC236}">
                <a16:creationId xmlns:a16="http://schemas.microsoft.com/office/drawing/2014/main" id="{AEC76A0E-A465-15AD-93E8-B5268968C17C}"/>
              </a:ext>
            </a:extLst>
          </p:cNvPr>
          <p:cNvSpPr>
            <a:spLocks noGrp="1" noChangeArrowheads="1"/>
          </p:cNvSpPr>
          <p:nvPr>
            <p:ph type="title"/>
          </p:nvPr>
        </p:nvSpPr>
        <p:spPr/>
        <p:txBody>
          <a:bodyPr/>
          <a:lstStyle/>
          <a:p>
            <a:r>
              <a:rPr lang="en-US" altLang="en-IT"/>
              <a:t>First pass over data</a:t>
            </a:r>
          </a:p>
        </p:txBody>
      </p:sp>
      <p:sp>
        <p:nvSpPr>
          <p:cNvPr id="691203" name="Rectangle 3">
            <a:extLst>
              <a:ext uri="{FF2B5EF4-FFF2-40B4-BE49-F238E27FC236}">
                <a16:creationId xmlns:a16="http://schemas.microsoft.com/office/drawing/2014/main" id="{1F786DF8-C4D0-992A-FD21-2CF498707EC8}"/>
              </a:ext>
            </a:extLst>
          </p:cNvPr>
          <p:cNvSpPr>
            <a:spLocks noGrp="1" noChangeArrowheads="1"/>
          </p:cNvSpPr>
          <p:nvPr>
            <p:ph type="body" idx="1"/>
          </p:nvPr>
        </p:nvSpPr>
        <p:spPr>
          <a:xfrm>
            <a:off x="1981200" y="1341439"/>
            <a:ext cx="8229600" cy="4789487"/>
          </a:xfrm>
        </p:spPr>
        <p:txBody>
          <a:bodyPr/>
          <a:lstStyle/>
          <a:p>
            <a:pPr marL="571500" indent="-571500"/>
            <a:r>
              <a:rPr lang="en-US" altLang="ja-JP">
                <a:ea typeface="ＭＳ Ｐゴシック" panose="020B0600070205080204" pitchFamily="34" charset="-128"/>
              </a:rPr>
              <a:t>It makes a pass over the data to record the support count of each item. </a:t>
            </a:r>
          </a:p>
          <a:p>
            <a:pPr marL="571500" indent="-571500"/>
            <a:r>
              <a:rPr lang="en-US" altLang="ja-JP">
                <a:ea typeface="ＭＳ Ｐゴシック" panose="020B0600070205080204" pitchFamily="34" charset="-128"/>
              </a:rPr>
              <a:t>It then follows the sorted order to find the first item </a:t>
            </a:r>
            <a:r>
              <a:rPr lang="en-US" altLang="ja-JP" i="1">
                <a:ea typeface="ＭＳ Ｐゴシック" panose="020B0600070205080204" pitchFamily="34" charset="-128"/>
              </a:rPr>
              <a:t>i</a:t>
            </a:r>
            <a:r>
              <a:rPr lang="en-US" altLang="ja-JP">
                <a:ea typeface="ＭＳ Ｐゴシック" panose="020B0600070205080204" pitchFamily="34" charset="-128"/>
              </a:rPr>
              <a:t> in </a:t>
            </a:r>
            <a:r>
              <a:rPr lang="en-US" altLang="ja-JP" i="1">
                <a:ea typeface="ＭＳ Ｐゴシック" panose="020B0600070205080204" pitchFamily="34" charset="-128"/>
              </a:rPr>
              <a:t>M</a:t>
            </a:r>
            <a:r>
              <a:rPr lang="en-US" altLang="ja-JP">
                <a:ea typeface="ＭＳ Ｐゴシック" panose="020B0600070205080204" pitchFamily="34" charset="-128"/>
              </a:rPr>
              <a:t> that meets MIS(</a:t>
            </a:r>
            <a:r>
              <a:rPr lang="en-US" altLang="ja-JP" i="1">
                <a:ea typeface="ＭＳ Ｐゴシック" panose="020B0600070205080204" pitchFamily="34" charset="-128"/>
              </a:rPr>
              <a:t>i</a:t>
            </a:r>
            <a:r>
              <a:rPr lang="en-US" altLang="ja-JP">
                <a:ea typeface="ＭＳ Ｐゴシック" panose="020B0600070205080204" pitchFamily="34" charset="-128"/>
              </a:rPr>
              <a:t>). </a:t>
            </a:r>
          </a:p>
          <a:p>
            <a:pPr marL="839788" lvl="1" indent="-495300"/>
            <a:r>
              <a:rPr lang="en-US" altLang="ja-JP" i="1">
                <a:ea typeface="ＭＳ Ｐゴシック" panose="020B0600070205080204" pitchFamily="34" charset="-128"/>
              </a:rPr>
              <a:t>i</a:t>
            </a:r>
            <a:r>
              <a:rPr lang="en-US" altLang="ja-JP">
                <a:ea typeface="ＭＳ Ｐゴシック" panose="020B0600070205080204" pitchFamily="34" charset="-128"/>
              </a:rPr>
              <a:t> is inserted into </a:t>
            </a:r>
            <a:r>
              <a:rPr lang="en-US" altLang="ja-JP" i="1">
                <a:ea typeface="ＭＳ Ｐゴシック" panose="020B0600070205080204" pitchFamily="34" charset="-128"/>
              </a:rPr>
              <a:t>L</a:t>
            </a:r>
            <a:r>
              <a:rPr lang="en-US" altLang="ja-JP">
                <a:ea typeface="ＭＳ Ｐゴシック" panose="020B0600070205080204" pitchFamily="34" charset="-128"/>
              </a:rPr>
              <a:t>. </a:t>
            </a:r>
          </a:p>
          <a:p>
            <a:pPr marL="839788" lvl="1" indent="-495300"/>
            <a:r>
              <a:rPr lang="en-US" altLang="ja-JP">
                <a:ea typeface="ＭＳ Ｐゴシック" panose="020B0600070205080204" pitchFamily="34" charset="-128"/>
              </a:rPr>
              <a:t>For each subsequent item </a:t>
            </a:r>
            <a:r>
              <a:rPr lang="en-US" altLang="ja-JP" i="1">
                <a:ea typeface="ＭＳ Ｐゴシック" panose="020B0600070205080204" pitchFamily="34" charset="-128"/>
              </a:rPr>
              <a:t>j</a:t>
            </a:r>
            <a:r>
              <a:rPr lang="en-US" altLang="ja-JP">
                <a:ea typeface="ＭＳ Ｐゴシック" panose="020B0600070205080204" pitchFamily="34" charset="-128"/>
              </a:rPr>
              <a:t> in </a:t>
            </a:r>
            <a:r>
              <a:rPr lang="en-US" altLang="ja-JP" i="1">
                <a:ea typeface="ＭＳ Ｐゴシック" panose="020B0600070205080204" pitchFamily="34" charset="-128"/>
              </a:rPr>
              <a:t>M</a:t>
            </a:r>
            <a:r>
              <a:rPr lang="en-US" altLang="ja-JP">
                <a:ea typeface="ＭＳ Ｐゴシック" panose="020B0600070205080204" pitchFamily="34" charset="-128"/>
              </a:rPr>
              <a:t> after </a:t>
            </a:r>
            <a:r>
              <a:rPr lang="en-US" altLang="ja-JP" i="1">
                <a:ea typeface="ＭＳ Ｐゴシック" panose="020B0600070205080204" pitchFamily="34" charset="-128"/>
              </a:rPr>
              <a:t>i</a:t>
            </a:r>
            <a:r>
              <a:rPr lang="en-US" altLang="ja-JP">
                <a:ea typeface="ＭＳ Ｐゴシック" panose="020B0600070205080204" pitchFamily="34" charset="-128"/>
              </a:rPr>
              <a:t>, if </a:t>
            </a:r>
            <a:r>
              <a:rPr lang="en-US" altLang="ja-JP" i="1">
                <a:ea typeface="ＭＳ Ｐゴシック" panose="020B0600070205080204" pitchFamily="34" charset="-128"/>
              </a:rPr>
              <a:t>j</a:t>
            </a:r>
            <a:r>
              <a:rPr lang="en-US" altLang="ja-JP">
                <a:ea typeface="ＭＳ Ｐゴシック" panose="020B0600070205080204" pitchFamily="34" charset="-128"/>
              </a:rPr>
              <a:t>.</a:t>
            </a:r>
            <a:r>
              <a:rPr lang="en-US" altLang="ja-JP" i="1">
                <a:ea typeface="ＭＳ Ｐゴシック" panose="020B0600070205080204" pitchFamily="34" charset="-128"/>
              </a:rPr>
              <a:t>count</a:t>
            </a:r>
            <a:r>
              <a:rPr lang="en-US" altLang="ja-JP">
                <a:ea typeface="ＭＳ Ｐゴシック" panose="020B0600070205080204" pitchFamily="34" charset="-128"/>
              </a:rPr>
              <a:t>/</a:t>
            </a:r>
            <a:r>
              <a:rPr lang="en-US" altLang="ja-JP" i="1">
                <a:ea typeface="ＭＳ Ｐゴシック" panose="020B0600070205080204" pitchFamily="34" charset="-128"/>
              </a:rPr>
              <a:t>n</a:t>
            </a:r>
            <a:r>
              <a:rPr lang="en-US" altLang="ja-JP">
                <a:ea typeface="ＭＳ Ｐゴシック" panose="020B0600070205080204" pitchFamily="34" charset="-128"/>
              </a:rPr>
              <a:t> </a:t>
            </a:r>
            <a:r>
              <a:rPr lang="en-US" altLang="ja-JP">
                <a:ea typeface="ＭＳ Ｐゴシック" panose="020B0600070205080204" pitchFamily="34" charset="-128"/>
                <a:sym typeface="Symbol" pitchFamily="2" charset="2"/>
              </a:rPr>
              <a:t></a:t>
            </a:r>
            <a:r>
              <a:rPr lang="en-US" altLang="ja-JP">
                <a:ea typeface="ＭＳ Ｐゴシック" panose="020B0600070205080204" pitchFamily="34" charset="-128"/>
              </a:rPr>
              <a:t> MIS(</a:t>
            </a:r>
            <a:r>
              <a:rPr lang="en-US" altLang="ja-JP" i="1">
                <a:ea typeface="ＭＳ Ｐゴシック" panose="020B0600070205080204" pitchFamily="34" charset="-128"/>
              </a:rPr>
              <a:t>i</a:t>
            </a:r>
            <a:r>
              <a:rPr lang="en-US" altLang="ja-JP">
                <a:ea typeface="ＭＳ Ｐゴシック" panose="020B0600070205080204" pitchFamily="34" charset="-128"/>
              </a:rPr>
              <a:t>) then </a:t>
            </a:r>
            <a:r>
              <a:rPr lang="en-US" altLang="ja-JP" i="1">
                <a:ea typeface="ＭＳ Ｐゴシック" panose="020B0600070205080204" pitchFamily="34" charset="-128"/>
              </a:rPr>
              <a:t>j</a:t>
            </a:r>
            <a:r>
              <a:rPr lang="en-US" altLang="ja-JP">
                <a:ea typeface="ＭＳ Ｐゴシック" panose="020B0600070205080204" pitchFamily="34" charset="-128"/>
              </a:rPr>
              <a:t> is also inserted into </a:t>
            </a:r>
            <a:r>
              <a:rPr lang="en-US" altLang="ja-JP" i="1">
                <a:ea typeface="ＭＳ Ｐゴシック" panose="020B0600070205080204" pitchFamily="34" charset="-128"/>
              </a:rPr>
              <a:t>L</a:t>
            </a:r>
            <a:r>
              <a:rPr lang="en-US" altLang="ja-JP">
                <a:ea typeface="ＭＳ Ｐゴシック" panose="020B0600070205080204" pitchFamily="34" charset="-128"/>
              </a:rPr>
              <a:t>, where </a:t>
            </a:r>
            <a:r>
              <a:rPr lang="en-US" altLang="ja-JP" i="1">
                <a:ea typeface="ＭＳ Ｐゴシック" panose="020B0600070205080204" pitchFamily="34" charset="-128"/>
              </a:rPr>
              <a:t>j</a:t>
            </a:r>
            <a:r>
              <a:rPr lang="en-US" altLang="ja-JP">
                <a:ea typeface="ＭＳ Ｐゴシック" panose="020B0600070205080204" pitchFamily="34" charset="-128"/>
              </a:rPr>
              <a:t>.</a:t>
            </a:r>
            <a:r>
              <a:rPr lang="en-US" altLang="ja-JP" i="1">
                <a:ea typeface="ＭＳ Ｐゴシック" panose="020B0600070205080204" pitchFamily="34" charset="-128"/>
              </a:rPr>
              <a:t>count</a:t>
            </a:r>
            <a:r>
              <a:rPr lang="en-US" altLang="ja-JP">
                <a:ea typeface="ＭＳ Ｐゴシック" panose="020B0600070205080204" pitchFamily="34" charset="-128"/>
              </a:rPr>
              <a:t> is the support count of </a:t>
            </a:r>
            <a:r>
              <a:rPr lang="en-US" altLang="ja-JP" i="1">
                <a:ea typeface="ＭＳ Ｐゴシック" panose="020B0600070205080204" pitchFamily="34" charset="-128"/>
              </a:rPr>
              <a:t>j</a:t>
            </a:r>
            <a:r>
              <a:rPr lang="en-US" altLang="ja-JP">
                <a:ea typeface="ＭＳ Ｐゴシック" panose="020B0600070205080204" pitchFamily="34" charset="-128"/>
              </a:rPr>
              <a:t> and </a:t>
            </a:r>
            <a:r>
              <a:rPr lang="en-US" altLang="ja-JP" i="1">
                <a:ea typeface="ＭＳ Ｐゴシック" panose="020B0600070205080204" pitchFamily="34" charset="-128"/>
              </a:rPr>
              <a:t>n</a:t>
            </a:r>
            <a:r>
              <a:rPr lang="en-US" altLang="ja-JP">
                <a:ea typeface="ＭＳ Ｐゴシック" panose="020B0600070205080204" pitchFamily="34" charset="-128"/>
              </a:rPr>
              <a:t> is the total number of transactions in </a:t>
            </a:r>
            <a:r>
              <a:rPr lang="en-US" altLang="ja-JP" i="1">
                <a:ea typeface="ＭＳ Ｐゴシック" panose="020B0600070205080204" pitchFamily="34" charset="-128"/>
              </a:rPr>
              <a:t>T</a:t>
            </a:r>
            <a:r>
              <a:rPr lang="en-US" altLang="ja-JP">
                <a:ea typeface="ＭＳ Ｐゴシック" panose="020B0600070205080204" pitchFamily="34" charset="-128"/>
              </a:rPr>
              <a:t>.</a:t>
            </a:r>
            <a:r>
              <a:rPr lang="en-US" altLang="ja-JP">
                <a:solidFill>
                  <a:srgbClr val="3333CC"/>
                </a:solidFill>
                <a:ea typeface="ＭＳ Ｐゴシック" panose="020B0600070205080204" pitchFamily="34" charset="-128"/>
              </a:rPr>
              <a:t> Why?</a:t>
            </a:r>
          </a:p>
          <a:p>
            <a:pPr marL="571500" indent="-571500"/>
            <a:r>
              <a:rPr lang="en-US" altLang="en-IT" i="1"/>
              <a:t>L</a:t>
            </a:r>
            <a:r>
              <a:rPr lang="en-US" altLang="en-IT"/>
              <a:t> is used by function </a:t>
            </a:r>
            <a:r>
              <a:rPr lang="en-US" altLang="ja-JP">
                <a:ea typeface="ＭＳ Ｐゴシック" panose="020B0600070205080204" pitchFamily="34" charset="-128"/>
              </a:rPr>
              <a:t>level2-candidate-gen</a:t>
            </a:r>
            <a:endParaRPr lang="en-US" altLang="en-IT"/>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621CABF7-12C7-B077-99B3-E73C7E8224CA}"/>
              </a:ext>
            </a:extLst>
          </p:cNvPr>
          <p:cNvSpPr>
            <a:spLocks noGrp="1"/>
          </p:cNvSpPr>
          <p:nvPr>
            <p:ph type="ftr" sz="quarter" idx="10"/>
          </p:nvPr>
        </p:nvSpPr>
        <p:spPr/>
        <p:txBody>
          <a:bodyPr/>
          <a:lstStyle/>
          <a:p>
            <a:r>
              <a:rPr lang="en-US" altLang="en-US"/>
              <a:t>CS583, Bing Liu, UIC</a:t>
            </a:r>
          </a:p>
        </p:txBody>
      </p:sp>
      <p:sp>
        <p:nvSpPr>
          <p:cNvPr id="3" name="Slide Number Placeholder 4">
            <a:extLst>
              <a:ext uri="{FF2B5EF4-FFF2-40B4-BE49-F238E27FC236}">
                <a16:creationId xmlns:a16="http://schemas.microsoft.com/office/drawing/2014/main" id="{233F58E4-06A0-900C-F83F-EDF7F13EA5C7}"/>
              </a:ext>
            </a:extLst>
          </p:cNvPr>
          <p:cNvSpPr>
            <a:spLocks noGrp="1"/>
          </p:cNvSpPr>
          <p:nvPr>
            <p:ph type="sldNum" sz="quarter" idx="11"/>
          </p:nvPr>
        </p:nvSpPr>
        <p:spPr/>
        <p:txBody>
          <a:bodyPr/>
          <a:lstStyle/>
          <a:p>
            <a:fld id="{CED8CDB9-EA42-8845-967E-7D69C87C9467}" type="slidenum">
              <a:rPr lang="en-US" altLang="en-US"/>
              <a:pPr/>
              <a:t>55</a:t>
            </a:fld>
            <a:endParaRPr lang="en-US" altLang="en-US"/>
          </a:p>
        </p:txBody>
      </p:sp>
      <p:sp>
        <p:nvSpPr>
          <p:cNvPr id="690178" name="Rectangle 2">
            <a:extLst>
              <a:ext uri="{FF2B5EF4-FFF2-40B4-BE49-F238E27FC236}">
                <a16:creationId xmlns:a16="http://schemas.microsoft.com/office/drawing/2014/main" id="{D8B9249E-88EA-2043-4AEB-A4906B4989AC}"/>
              </a:ext>
            </a:extLst>
          </p:cNvPr>
          <p:cNvSpPr>
            <a:spLocks noGrp="1" noChangeArrowheads="1"/>
          </p:cNvSpPr>
          <p:nvPr>
            <p:ph type="title"/>
          </p:nvPr>
        </p:nvSpPr>
        <p:spPr/>
        <p:txBody>
          <a:bodyPr/>
          <a:lstStyle/>
          <a:p>
            <a:r>
              <a:rPr lang="en-US" altLang="en-IT"/>
              <a:t>First pass over data: an example</a:t>
            </a:r>
          </a:p>
        </p:txBody>
      </p:sp>
      <p:sp>
        <p:nvSpPr>
          <p:cNvPr id="690179" name="Rectangle 3">
            <a:extLst>
              <a:ext uri="{FF2B5EF4-FFF2-40B4-BE49-F238E27FC236}">
                <a16:creationId xmlns:a16="http://schemas.microsoft.com/office/drawing/2014/main" id="{93D277B1-A7E6-9E4F-F373-43C6985219D9}"/>
              </a:ext>
            </a:extLst>
          </p:cNvPr>
          <p:cNvSpPr>
            <a:spLocks noGrp="1" noChangeArrowheads="1"/>
          </p:cNvSpPr>
          <p:nvPr>
            <p:ph type="body" idx="1"/>
          </p:nvPr>
        </p:nvSpPr>
        <p:spPr>
          <a:xfrm>
            <a:off x="1981200" y="1304925"/>
            <a:ext cx="8229600" cy="4826000"/>
          </a:xfrm>
        </p:spPr>
        <p:txBody>
          <a:bodyPr>
            <a:normAutofit lnSpcReduction="10000"/>
          </a:bodyPr>
          <a:lstStyle/>
          <a:p>
            <a:pPr>
              <a:lnSpc>
                <a:spcPct val="90000"/>
              </a:lnSpc>
            </a:pPr>
            <a:r>
              <a:rPr lang="en-US" altLang="ja-JP" sz="2600">
                <a:solidFill>
                  <a:srgbClr val="3333CC"/>
                </a:solidFill>
                <a:ea typeface="ＭＳ Ｐゴシック" panose="020B0600070205080204" pitchFamily="34" charset="-128"/>
              </a:rPr>
              <a:t>Consider the four items 1, 2, 3 and 4 in a data set. Their minimum item supports are:</a:t>
            </a:r>
          </a:p>
          <a:p>
            <a:pPr>
              <a:lnSpc>
                <a:spcPct val="90000"/>
              </a:lnSpc>
              <a:buFont typeface="Wingdings" pitchFamily="2" charset="2"/>
              <a:buNone/>
            </a:pPr>
            <a:r>
              <a:rPr lang="en-US" altLang="ja-JP" sz="2600">
                <a:ea typeface="ＭＳ Ｐゴシック" panose="020B0600070205080204" pitchFamily="34" charset="-128"/>
              </a:rPr>
              <a:t>		MIS(1) = 10% 	MIS(2) = 20%</a:t>
            </a:r>
          </a:p>
          <a:p>
            <a:pPr>
              <a:lnSpc>
                <a:spcPct val="90000"/>
              </a:lnSpc>
              <a:buFont typeface="Wingdings" pitchFamily="2" charset="2"/>
              <a:buNone/>
            </a:pPr>
            <a:r>
              <a:rPr lang="en-US" altLang="ja-JP" sz="2600">
                <a:ea typeface="ＭＳ Ｐゴシック" panose="020B0600070205080204" pitchFamily="34" charset="-128"/>
              </a:rPr>
              <a:t>		MIS(3) = 5% 	MIS(4) = 6% </a:t>
            </a:r>
          </a:p>
          <a:p>
            <a:pPr>
              <a:lnSpc>
                <a:spcPct val="90000"/>
              </a:lnSpc>
            </a:pPr>
            <a:r>
              <a:rPr lang="en-US" altLang="ja-JP" sz="2600">
                <a:ea typeface="ＭＳ Ｐゴシック" panose="020B0600070205080204" pitchFamily="34" charset="-128"/>
              </a:rPr>
              <a:t>Assume our data set has 100 transactions. The first pass gives us the following support counts: </a:t>
            </a:r>
          </a:p>
          <a:p>
            <a:pPr>
              <a:lnSpc>
                <a:spcPct val="90000"/>
              </a:lnSpc>
              <a:buFont typeface="Wingdings" pitchFamily="2" charset="2"/>
              <a:buNone/>
            </a:pPr>
            <a:r>
              <a:rPr lang="en-US" altLang="ja-JP" sz="2600">
                <a:ea typeface="ＭＳ Ｐゴシック" panose="020B0600070205080204" pitchFamily="34" charset="-128"/>
              </a:rPr>
              <a:t>		{3}.</a:t>
            </a:r>
            <a:r>
              <a:rPr lang="en-US" altLang="ja-JP" sz="2600" i="1">
                <a:ea typeface="ＭＳ Ｐゴシック" panose="020B0600070205080204" pitchFamily="34" charset="-128"/>
              </a:rPr>
              <a:t>count</a:t>
            </a:r>
            <a:r>
              <a:rPr lang="en-US" altLang="ja-JP" sz="2600">
                <a:ea typeface="ＭＳ Ｐゴシック" panose="020B0600070205080204" pitchFamily="34" charset="-128"/>
              </a:rPr>
              <a:t> = 6, {4}.</a:t>
            </a:r>
            <a:r>
              <a:rPr lang="en-US" altLang="ja-JP" sz="2600" i="1">
                <a:ea typeface="ＭＳ Ｐゴシック" panose="020B0600070205080204" pitchFamily="34" charset="-128"/>
              </a:rPr>
              <a:t>count</a:t>
            </a:r>
            <a:r>
              <a:rPr lang="en-US" altLang="ja-JP" sz="2600">
                <a:ea typeface="ＭＳ Ｐゴシック" panose="020B0600070205080204" pitchFamily="34" charset="-128"/>
              </a:rPr>
              <a:t> = 3, </a:t>
            </a:r>
          </a:p>
          <a:p>
            <a:pPr>
              <a:lnSpc>
                <a:spcPct val="90000"/>
              </a:lnSpc>
              <a:buFont typeface="Wingdings" pitchFamily="2" charset="2"/>
              <a:buNone/>
            </a:pPr>
            <a:r>
              <a:rPr lang="en-US" altLang="ja-JP" sz="2600">
                <a:ea typeface="ＭＳ Ｐゴシック" panose="020B0600070205080204" pitchFamily="34" charset="-128"/>
              </a:rPr>
              <a:t>		{1}.</a:t>
            </a:r>
            <a:r>
              <a:rPr lang="en-US" altLang="ja-JP" sz="2600" i="1">
                <a:ea typeface="ＭＳ Ｐゴシック" panose="020B0600070205080204" pitchFamily="34" charset="-128"/>
              </a:rPr>
              <a:t>count</a:t>
            </a:r>
            <a:r>
              <a:rPr lang="en-US" altLang="ja-JP" sz="2600">
                <a:ea typeface="ＭＳ Ｐゴシック" panose="020B0600070205080204" pitchFamily="34" charset="-128"/>
              </a:rPr>
              <a:t> = 9, {2}.</a:t>
            </a:r>
            <a:r>
              <a:rPr lang="en-US" altLang="ja-JP" sz="2600" i="1">
                <a:ea typeface="ＭＳ Ｐゴシック" panose="020B0600070205080204" pitchFamily="34" charset="-128"/>
              </a:rPr>
              <a:t>count</a:t>
            </a:r>
            <a:r>
              <a:rPr lang="en-US" altLang="ja-JP" sz="2600">
                <a:ea typeface="ＭＳ Ｐゴシック" panose="020B0600070205080204" pitchFamily="34" charset="-128"/>
              </a:rPr>
              <a:t> = 25. </a:t>
            </a:r>
            <a:endParaRPr lang="en-US" altLang="ja-JP" sz="2600" i="1">
              <a:ea typeface="ＭＳ Ｐゴシック" panose="020B0600070205080204" pitchFamily="34" charset="-128"/>
            </a:endParaRPr>
          </a:p>
          <a:p>
            <a:pPr>
              <a:lnSpc>
                <a:spcPct val="90000"/>
              </a:lnSpc>
            </a:pPr>
            <a:r>
              <a:rPr lang="en-US" altLang="ja-JP" sz="2600" b="1">
                <a:solidFill>
                  <a:srgbClr val="FF0000"/>
                </a:solidFill>
                <a:ea typeface="ＭＳ Ｐゴシック" panose="020B0600070205080204" pitchFamily="34" charset="-128"/>
              </a:rPr>
              <a:t>Then </a:t>
            </a:r>
            <a:r>
              <a:rPr lang="en-US" altLang="ja-JP" sz="2600" i="1">
                <a:solidFill>
                  <a:srgbClr val="FF0000"/>
                </a:solidFill>
                <a:ea typeface="ＭＳ Ｐゴシック" panose="020B0600070205080204" pitchFamily="34" charset="-128"/>
              </a:rPr>
              <a:t>L</a:t>
            </a:r>
            <a:r>
              <a:rPr lang="en-US" altLang="ja-JP" sz="2600">
                <a:solidFill>
                  <a:srgbClr val="FF0000"/>
                </a:solidFill>
                <a:ea typeface="ＭＳ Ｐゴシック" panose="020B0600070205080204" pitchFamily="34" charset="-128"/>
              </a:rPr>
              <a:t> = {3, 1, 2}, and </a:t>
            </a:r>
            <a:r>
              <a:rPr lang="en-US" altLang="ja-JP" sz="2600" i="1">
                <a:solidFill>
                  <a:srgbClr val="FF0000"/>
                </a:solidFill>
                <a:ea typeface="ＭＳ Ｐゴシック" panose="020B0600070205080204" pitchFamily="34" charset="-128"/>
              </a:rPr>
              <a:t>F</a:t>
            </a:r>
            <a:r>
              <a:rPr lang="en-US" altLang="ja-JP" sz="2600" baseline="-25000">
                <a:solidFill>
                  <a:srgbClr val="FF0000"/>
                </a:solidFill>
                <a:ea typeface="ＭＳ Ｐゴシック" panose="020B0600070205080204" pitchFamily="34" charset="-128"/>
              </a:rPr>
              <a:t>1</a:t>
            </a:r>
            <a:r>
              <a:rPr lang="en-US" altLang="ja-JP" sz="2600">
                <a:solidFill>
                  <a:srgbClr val="FF0000"/>
                </a:solidFill>
                <a:ea typeface="ＭＳ Ｐゴシック" panose="020B0600070205080204" pitchFamily="34" charset="-128"/>
              </a:rPr>
              <a:t> = {{3}, {2}}</a:t>
            </a:r>
          </a:p>
          <a:p>
            <a:pPr>
              <a:lnSpc>
                <a:spcPct val="90000"/>
              </a:lnSpc>
            </a:pPr>
            <a:r>
              <a:rPr lang="en-US" altLang="ja-JP" sz="2600">
                <a:ea typeface="ＭＳ Ｐゴシック" panose="020B0600070205080204" pitchFamily="34" charset="-128"/>
              </a:rPr>
              <a:t>Item 4 is not in </a:t>
            </a:r>
            <a:r>
              <a:rPr lang="en-US" altLang="ja-JP" sz="2600" i="1">
                <a:ea typeface="ＭＳ Ｐゴシック" panose="020B0600070205080204" pitchFamily="34" charset="-128"/>
              </a:rPr>
              <a:t>L</a:t>
            </a:r>
            <a:r>
              <a:rPr lang="en-US" altLang="ja-JP" sz="2600">
                <a:ea typeface="ＭＳ Ｐゴシック" panose="020B0600070205080204" pitchFamily="34" charset="-128"/>
              </a:rPr>
              <a:t> because 4</a:t>
            </a:r>
            <a:r>
              <a:rPr lang="en-US" altLang="ja-JP" sz="2600" i="1">
                <a:ea typeface="ＭＳ Ｐゴシック" panose="020B0600070205080204" pitchFamily="34" charset="-128"/>
              </a:rPr>
              <a:t>.count</a:t>
            </a:r>
            <a:r>
              <a:rPr lang="en-US" altLang="ja-JP" sz="2600">
                <a:ea typeface="ＭＳ Ｐゴシック" panose="020B0600070205080204" pitchFamily="34" charset="-128"/>
              </a:rPr>
              <a:t>/</a:t>
            </a:r>
            <a:r>
              <a:rPr lang="en-US" altLang="ja-JP" sz="2600" i="1">
                <a:ea typeface="ＭＳ Ｐゴシック" panose="020B0600070205080204" pitchFamily="34" charset="-128"/>
              </a:rPr>
              <a:t>n</a:t>
            </a:r>
            <a:r>
              <a:rPr lang="en-US" altLang="ja-JP" sz="2600">
                <a:ea typeface="ＭＳ Ｐゴシック" panose="020B0600070205080204" pitchFamily="34" charset="-128"/>
              </a:rPr>
              <a:t> &lt; MIS(3) (= 5%), </a:t>
            </a:r>
          </a:p>
          <a:p>
            <a:pPr>
              <a:lnSpc>
                <a:spcPct val="90000"/>
              </a:lnSpc>
            </a:pPr>
            <a:r>
              <a:rPr lang="en-US" altLang="ja-JP" sz="2600">
                <a:ea typeface="ＭＳ Ｐゴシック" panose="020B0600070205080204" pitchFamily="34" charset="-128"/>
              </a:rPr>
              <a:t>{1} is not in </a:t>
            </a:r>
            <a:r>
              <a:rPr lang="en-US" altLang="ja-JP" sz="2600" i="1">
                <a:ea typeface="ＭＳ Ｐゴシック" panose="020B0600070205080204" pitchFamily="34" charset="-128"/>
              </a:rPr>
              <a:t>F</a:t>
            </a:r>
            <a:r>
              <a:rPr lang="en-US" altLang="ja-JP" sz="2600" baseline="-25000">
                <a:ea typeface="ＭＳ Ｐゴシック" panose="020B0600070205080204" pitchFamily="34" charset="-128"/>
              </a:rPr>
              <a:t>1</a:t>
            </a:r>
            <a:r>
              <a:rPr lang="en-US" altLang="ja-JP" sz="2600">
                <a:ea typeface="ＭＳ Ｐゴシック" panose="020B0600070205080204" pitchFamily="34" charset="-128"/>
              </a:rPr>
              <a:t> because 1</a:t>
            </a:r>
            <a:r>
              <a:rPr lang="en-US" altLang="ja-JP" sz="2600" i="1">
                <a:ea typeface="ＭＳ Ｐゴシック" panose="020B0600070205080204" pitchFamily="34" charset="-128"/>
              </a:rPr>
              <a:t>.count</a:t>
            </a:r>
            <a:r>
              <a:rPr lang="en-US" altLang="ja-JP" sz="2600">
                <a:ea typeface="ＭＳ Ｐゴシック" panose="020B0600070205080204" pitchFamily="34" charset="-128"/>
              </a:rPr>
              <a:t>/</a:t>
            </a:r>
            <a:r>
              <a:rPr lang="en-US" altLang="ja-JP" sz="2600" i="1">
                <a:ea typeface="ＭＳ Ｐゴシック" panose="020B0600070205080204" pitchFamily="34" charset="-128"/>
              </a:rPr>
              <a:t>n</a:t>
            </a:r>
            <a:r>
              <a:rPr lang="en-US" altLang="ja-JP" sz="2600">
                <a:ea typeface="ＭＳ Ｐゴシック" panose="020B0600070205080204" pitchFamily="34" charset="-128"/>
              </a:rPr>
              <a:t> &lt; MIS(1) (= 10%). </a:t>
            </a:r>
            <a:endParaRPr lang="en-US" altLang="en-IT" sz="26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A5BA5FA5-3DCF-F165-DE12-B005427B7A29}"/>
              </a:ext>
            </a:extLst>
          </p:cNvPr>
          <p:cNvSpPr>
            <a:spLocks noGrp="1"/>
          </p:cNvSpPr>
          <p:nvPr>
            <p:ph type="ftr" sz="quarter" idx="10"/>
          </p:nvPr>
        </p:nvSpPr>
        <p:spPr/>
        <p:txBody>
          <a:bodyPr/>
          <a:lstStyle/>
          <a:p>
            <a:r>
              <a:rPr lang="en-US" altLang="en-US"/>
              <a:t>CS583, Bing Liu, UIC</a:t>
            </a:r>
          </a:p>
        </p:txBody>
      </p:sp>
      <p:sp>
        <p:nvSpPr>
          <p:cNvPr id="3" name="Slide Number Placeholder 4">
            <a:extLst>
              <a:ext uri="{FF2B5EF4-FFF2-40B4-BE49-F238E27FC236}">
                <a16:creationId xmlns:a16="http://schemas.microsoft.com/office/drawing/2014/main" id="{29849C5B-79D1-1DDA-CFA6-3D50ECF48FB0}"/>
              </a:ext>
            </a:extLst>
          </p:cNvPr>
          <p:cNvSpPr>
            <a:spLocks noGrp="1"/>
          </p:cNvSpPr>
          <p:nvPr>
            <p:ph type="sldNum" sz="quarter" idx="11"/>
          </p:nvPr>
        </p:nvSpPr>
        <p:spPr/>
        <p:txBody>
          <a:bodyPr/>
          <a:lstStyle/>
          <a:p>
            <a:fld id="{1D760B07-B708-2044-8CD8-B12BE96830F1}" type="slidenum">
              <a:rPr lang="en-US" altLang="en-US"/>
              <a:pPr/>
              <a:t>56</a:t>
            </a:fld>
            <a:endParaRPr lang="en-US" altLang="en-US"/>
          </a:p>
        </p:txBody>
      </p:sp>
      <p:sp>
        <p:nvSpPr>
          <p:cNvPr id="693250" name="Rectangle 2">
            <a:extLst>
              <a:ext uri="{FF2B5EF4-FFF2-40B4-BE49-F238E27FC236}">
                <a16:creationId xmlns:a16="http://schemas.microsoft.com/office/drawing/2014/main" id="{259FBB49-71FA-85EC-674B-FCDA62311873}"/>
              </a:ext>
            </a:extLst>
          </p:cNvPr>
          <p:cNvSpPr>
            <a:spLocks noGrp="1" noChangeArrowheads="1"/>
          </p:cNvSpPr>
          <p:nvPr>
            <p:ph type="title"/>
          </p:nvPr>
        </p:nvSpPr>
        <p:spPr/>
        <p:txBody>
          <a:bodyPr/>
          <a:lstStyle/>
          <a:p>
            <a:r>
              <a:rPr lang="en-US" altLang="en-IT"/>
              <a:t>Rule generation</a:t>
            </a:r>
          </a:p>
        </p:txBody>
      </p:sp>
      <p:sp>
        <p:nvSpPr>
          <p:cNvPr id="693251" name="Rectangle 3">
            <a:extLst>
              <a:ext uri="{FF2B5EF4-FFF2-40B4-BE49-F238E27FC236}">
                <a16:creationId xmlns:a16="http://schemas.microsoft.com/office/drawing/2014/main" id="{A879AAA9-30C6-D1E6-E56F-E4D7A03E8AB4}"/>
              </a:ext>
            </a:extLst>
          </p:cNvPr>
          <p:cNvSpPr>
            <a:spLocks noGrp="1" noChangeArrowheads="1"/>
          </p:cNvSpPr>
          <p:nvPr>
            <p:ph type="body" idx="1"/>
          </p:nvPr>
        </p:nvSpPr>
        <p:spPr>
          <a:xfrm>
            <a:off x="1981200" y="1376363"/>
            <a:ext cx="8229600" cy="4754562"/>
          </a:xfrm>
        </p:spPr>
        <p:txBody>
          <a:bodyPr/>
          <a:lstStyle/>
          <a:p>
            <a:r>
              <a:rPr lang="en-US" altLang="ja-JP">
                <a:ea typeface="ＭＳ Ｐゴシック" panose="020B0600070205080204" pitchFamily="34" charset="-128"/>
              </a:rPr>
              <a:t>The following two lines in MSapriori algorithm are important for rule generation, which are not needed for the Apriori algorithm</a:t>
            </a:r>
          </a:p>
          <a:p>
            <a:pPr>
              <a:buFont typeface="Wingdings" pitchFamily="2" charset="2"/>
              <a:buNone/>
            </a:pPr>
            <a:r>
              <a:rPr lang="en-US" altLang="ja-JP" b="1">
                <a:ea typeface="ＭＳ Ｐゴシック" panose="020B0600070205080204" pitchFamily="34" charset="-128"/>
              </a:rPr>
              <a:t>	if</a:t>
            </a:r>
            <a:r>
              <a:rPr lang="en-US" altLang="ja-JP">
                <a:ea typeface="ＭＳ Ｐゴシック" panose="020B0600070205080204" pitchFamily="34" charset="-128"/>
              </a:rPr>
              <a:t> </a:t>
            </a:r>
            <a:r>
              <a:rPr lang="en-US" altLang="ja-JP" i="1">
                <a:ea typeface="ＭＳ Ｐゴシック" panose="020B0600070205080204" pitchFamily="34" charset="-128"/>
              </a:rPr>
              <a:t>c – </a:t>
            </a:r>
            <a:r>
              <a:rPr lang="en-US" altLang="ja-JP">
                <a:ea typeface="ＭＳ Ｐゴシック" panose="020B0600070205080204" pitchFamily="34" charset="-128"/>
              </a:rPr>
              <a:t>{</a:t>
            </a:r>
            <a:r>
              <a:rPr lang="en-US" altLang="ja-JP" i="1">
                <a:ea typeface="ＭＳ Ｐゴシック" panose="020B0600070205080204" pitchFamily="34" charset="-128"/>
              </a:rPr>
              <a:t>c</a:t>
            </a:r>
            <a:r>
              <a:rPr lang="en-US" altLang="ja-JP">
                <a:ea typeface="ＭＳ Ｐゴシック" panose="020B0600070205080204" pitchFamily="34" charset="-128"/>
              </a:rPr>
              <a:t>[1]} is contained in </a:t>
            </a:r>
            <a:r>
              <a:rPr lang="en-US" altLang="ja-JP" i="1">
                <a:ea typeface="ＭＳ Ｐゴシック" panose="020B0600070205080204" pitchFamily="34" charset="-128"/>
              </a:rPr>
              <a:t>t</a:t>
            </a:r>
            <a:r>
              <a:rPr lang="en-US" altLang="ja-JP">
                <a:ea typeface="ＭＳ Ｐゴシック" panose="020B0600070205080204" pitchFamily="34" charset="-128"/>
              </a:rPr>
              <a:t> </a:t>
            </a:r>
            <a:r>
              <a:rPr lang="en-US" altLang="ja-JP" b="1">
                <a:ea typeface="ＭＳ Ｐゴシック" panose="020B0600070205080204" pitchFamily="34" charset="-128"/>
              </a:rPr>
              <a:t>then</a:t>
            </a:r>
            <a:r>
              <a:rPr lang="en-US" altLang="ja-JP">
                <a:ea typeface="ＭＳ Ｐゴシック" panose="020B0600070205080204" pitchFamily="34" charset="-128"/>
              </a:rPr>
              <a:t>		</a:t>
            </a:r>
          </a:p>
          <a:p>
            <a:pPr>
              <a:buFont typeface="Wingdings" pitchFamily="2" charset="2"/>
              <a:buNone/>
            </a:pPr>
            <a:r>
              <a:rPr lang="en-US" altLang="ja-JP" i="1">
                <a:ea typeface="ＭＳ Ｐゴシック" panose="020B0600070205080204" pitchFamily="34" charset="-128"/>
              </a:rPr>
              <a:t>		c</a:t>
            </a:r>
            <a:r>
              <a:rPr lang="en-US" altLang="ja-JP">
                <a:ea typeface="ＭＳ Ｐゴシック" panose="020B0600070205080204" pitchFamily="34" charset="-128"/>
              </a:rPr>
              <a:t>.</a:t>
            </a:r>
            <a:r>
              <a:rPr lang="en-US" altLang="ja-JP" i="1">
                <a:ea typeface="ＭＳ Ｐゴシック" panose="020B0600070205080204" pitchFamily="34" charset="-128"/>
              </a:rPr>
              <a:t>tailCount</a:t>
            </a:r>
            <a:r>
              <a:rPr lang="en-US" altLang="ja-JP">
                <a:ea typeface="ＭＳ Ｐゴシック" panose="020B0600070205080204" pitchFamily="34" charset="-128"/>
              </a:rPr>
              <a:t>++</a:t>
            </a:r>
          </a:p>
          <a:p>
            <a:r>
              <a:rPr lang="en-US" altLang="ja-JP">
                <a:ea typeface="ＭＳ Ｐゴシック" panose="020B0600070205080204" pitchFamily="34" charset="-128"/>
              </a:rPr>
              <a:t>Many rules cannot be generated without them.</a:t>
            </a:r>
          </a:p>
          <a:p>
            <a:r>
              <a:rPr lang="en-US" altLang="ja-JP">
                <a:ea typeface="ＭＳ Ｐゴシック" panose="020B0600070205080204" pitchFamily="34" charset="-128"/>
              </a:rPr>
              <a:t>Why?	</a:t>
            </a:r>
            <a:endParaRPr lang="en-US" altLang="en-IT"/>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F320F136-BA2F-7CC3-808D-EE521BE0BBA5}"/>
              </a:ext>
            </a:extLst>
          </p:cNvPr>
          <p:cNvSpPr>
            <a:spLocks noGrp="1"/>
          </p:cNvSpPr>
          <p:nvPr>
            <p:ph type="ftr" sz="quarter" idx="10"/>
          </p:nvPr>
        </p:nvSpPr>
        <p:spPr/>
        <p:txBody>
          <a:bodyPr/>
          <a:lstStyle/>
          <a:p>
            <a:r>
              <a:rPr lang="en-US" altLang="en-US"/>
              <a:t>CS583, Bing Liu, UIC</a:t>
            </a:r>
          </a:p>
        </p:txBody>
      </p:sp>
      <p:sp>
        <p:nvSpPr>
          <p:cNvPr id="3" name="Slide Number Placeholder 4">
            <a:extLst>
              <a:ext uri="{FF2B5EF4-FFF2-40B4-BE49-F238E27FC236}">
                <a16:creationId xmlns:a16="http://schemas.microsoft.com/office/drawing/2014/main" id="{813CFB1D-CC93-F429-7B72-3E2B3FDD9FBE}"/>
              </a:ext>
            </a:extLst>
          </p:cNvPr>
          <p:cNvSpPr>
            <a:spLocks noGrp="1"/>
          </p:cNvSpPr>
          <p:nvPr>
            <p:ph type="sldNum" sz="quarter" idx="11"/>
          </p:nvPr>
        </p:nvSpPr>
        <p:spPr/>
        <p:txBody>
          <a:bodyPr/>
          <a:lstStyle/>
          <a:p>
            <a:fld id="{B213882D-2B16-EA47-9C38-F11598385F28}" type="slidenum">
              <a:rPr lang="en-US" altLang="en-US"/>
              <a:pPr/>
              <a:t>57</a:t>
            </a:fld>
            <a:endParaRPr lang="en-US" altLang="en-US"/>
          </a:p>
        </p:txBody>
      </p:sp>
      <p:sp>
        <p:nvSpPr>
          <p:cNvPr id="674818" name="Rectangle 2">
            <a:extLst>
              <a:ext uri="{FF2B5EF4-FFF2-40B4-BE49-F238E27FC236}">
                <a16:creationId xmlns:a16="http://schemas.microsoft.com/office/drawing/2014/main" id="{FE5FEAAE-B40C-6D09-4756-4D9B47A6ADBE}"/>
              </a:ext>
            </a:extLst>
          </p:cNvPr>
          <p:cNvSpPr>
            <a:spLocks noGrp="1" noChangeArrowheads="1"/>
          </p:cNvSpPr>
          <p:nvPr>
            <p:ph type="title"/>
          </p:nvPr>
        </p:nvSpPr>
        <p:spPr>
          <a:xfrm>
            <a:off x="2100263" y="404813"/>
            <a:ext cx="8077200" cy="1143000"/>
          </a:xfrm>
        </p:spPr>
        <p:txBody>
          <a:bodyPr/>
          <a:lstStyle/>
          <a:p>
            <a:r>
              <a:rPr lang="en-US" altLang="en-IT"/>
              <a:t>On multiple minsup rule mining</a:t>
            </a:r>
          </a:p>
        </p:txBody>
      </p:sp>
      <p:sp>
        <p:nvSpPr>
          <p:cNvPr id="674819" name="Rectangle 3">
            <a:extLst>
              <a:ext uri="{FF2B5EF4-FFF2-40B4-BE49-F238E27FC236}">
                <a16:creationId xmlns:a16="http://schemas.microsoft.com/office/drawing/2014/main" id="{BDC4B333-ABBB-08B0-C5D6-8EFE6CB8DFD1}"/>
              </a:ext>
            </a:extLst>
          </p:cNvPr>
          <p:cNvSpPr>
            <a:spLocks noGrp="1" noChangeArrowheads="1"/>
          </p:cNvSpPr>
          <p:nvPr>
            <p:ph type="body" idx="1"/>
          </p:nvPr>
        </p:nvSpPr>
        <p:spPr>
          <a:xfrm>
            <a:off x="2063750" y="1376363"/>
            <a:ext cx="7772400" cy="4648200"/>
          </a:xfrm>
        </p:spPr>
        <p:txBody>
          <a:bodyPr/>
          <a:lstStyle/>
          <a:p>
            <a:r>
              <a:rPr lang="en-US" altLang="en-IT" sz="2600"/>
              <a:t>Multiple minsup model </a:t>
            </a:r>
            <a:r>
              <a:rPr lang="en-US" altLang="en-IT" sz="2600">
                <a:solidFill>
                  <a:srgbClr val="FF0000"/>
                </a:solidFill>
              </a:rPr>
              <a:t>subsumes</a:t>
            </a:r>
            <a:r>
              <a:rPr lang="en-US" altLang="en-IT" sz="2600"/>
              <a:t> the single support model.</a:t>
            </a:r>
          </a:p>
          <a:p>
            <a:r>
              <a:rPr lang="en-US" altLang="en-IT" sz="2600"/>
              <a:t>It is a </a:t>
            </a:r>
            <a:r>
              <a:rPr lang="en-US" altLang="en-IT" sz="2600">
                <a:solidFill>
                  <a:srgbClr val="FF0000"/>
                </a:solidFill>
              </a:rPr>
              <a:t>more realistic</a:t>
            </a:r>
            <a:r>
              <a:rPr lang="en-US" altLang="en-IT" sz="2600"/>
              <a:t> model for practical applications.</a:t>
            </a:r>
          </a:p>
          <a:p>
            <a:r>
              <a:rPr lang="en-US" altLang="en-IT" sz="2600">
                <a:cs typeface="Times New Roman" panose="02020603050405020304" pitchFamily="18" charset="0"/>
              </a:rPr>
              <a:t>The model enables us to found </a:t>
            </a:r>
            <a:r>
              <a:rPr lang="en-US" altLang="en-IT" sz="2600">
                <a:solidFill>
                  <a:srgbClr val="FF0000"/>
                </a:solidFill>
                <a:cs typeface="Times New Roman" panose="02020603050405020304" pitchFamily="18" charset="0"/>
              </a:rPr>
              <a:t>rare item rules</a:t>
            </a:r>
            <a:r>
              <a:rPr lang="en-US" altLang="en-IT" sz="2600">
                <a:cs typeface="Times New Roman" panose="02020603050405020304" pitchFamily="18" charset="0"/>
              </a:rPr>
              <a:t> yet without producing a huge number of meaningless rules with frequent items.</a:t>
            </a:r>
          </a:p>
          <a:p>
            <a:r>
              <a:rPr lang="en-US" altLang="en-IT" sz="2600">
                <a:solidFill>
                  <a:srgbClr val="3333CC"/>
                </a:solidFill>
                <a:cs typeface="Times New Roman" panose="02020603050405020304" pitchFamily="18" charset="0"/>
              </a:rPr>
              <a:t>By setting MIS values of some items to 100% (or more), we effectively instruct the algorithms not to generate rules only involving these items</a:t>
            </a:r>
            <a:r>
              <a:rPr lang="en-US" altLang="en-IT" sz="2600">
                <a:cs typeface="Times New Roman" panose="02020603050405020304" pitchFamily="18" charset="0"/>
              </a:rPr>
              <a:t>.  </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89E02740-EE99-1C6B-DC90-6AC76B5F42C9}"/>
              </a:ext>
            </a:extLst>
          </p:cNvPr>
          <p:cNvSpPr>
            <a:spLocks noGrp="1"/>
          </p:cNvSpPr>
          <p:nvPr>
            <p:ph type="ftr" sz="quarter" idx="10"/>
          </p:nvPr>
        </p:nvSpPr>
        <p:spPr/>
        <p:txBody>
          <a:bodyPr/>
          <a:lstStyle/>
          <a:p>
            <a:r>
              <a:rPr lang="en-US" altLang="en-US"/>
              <a:t>CS583, Bing Liu, UIC</a:t>
            </a:r>
          </a:p>
        </p:txBody>
      </p:sp>
      <p:sp>
        <p:nvSpPr>
          <p:cNvPr id="3" name="Slide Number Placeholder 4">
            <a:extLst>
              <a:ext uri="{FF2B5EF4-FFF2-40B4-BE49-F238E27FC236}">
                <a16:creationId xmlns:a16="http://schemas.microsoft.com/office/drawing/2014/main" id="{487BA6E1-93F4-F749-EE41-89744242C054}"/>
              </a:ext>
            </a:extLst>
          </p:cNvPr>
          <p:cNvSpPr>
            <a:spLocks noGrp="1"/>
          </p:cNvSpPr>
          <p:nvPr>
            <p:ph type="sldNum" sz="quarter" idx="11"/>
          </p:nvPr>
        </p:nvSpPr>
        <p:spPr/>
        <p:txBody>
          <a:bodyPr/>
          <a:lstStyle/>
          <a:p>
            <a:fld id="{8E45DF8F-4064-A94D-A8F7-34E0199FAE44}" type="slidenum">
              <a:rPr lang="en-US" altLang="en-US"/>
              <a:pPr/>
              <a:t>58</a:t>
            </a:fld>
            <a:endParaRPr lang="en-US" altLang="en-US"/>
          </a:p>
        </p:txBody>
      </p:sp>
      <p:sp>
        <p:nvSpPr>
          <p:cNvPr id="694274" name="Rectangle 2">
            <a:extLst>
              <a:ext uri="{FF2B5EF4-FFF2-40B4-BE49-F238E27FC236}">
                <a16:creationId xmlns:a16="http://schemas.microsoft.com/office/drawing/2014/main" id="{41729439-0690-F5AC-697E-4C51300FDEEF}"/>
              </a:ext>
            </a:extLst>
          </p:cNvPr>
          <p:cNvSpPr>
            <a:spLocks noGrp="1" noChangeArrowheads="1"/>
          </p:cNvSpPr>
          <p:nvPr>
            <p:ph type="title"/>
          </p:nvPr>
        </p:nvSpPr>
        <p:spPr>
          <a:xfrm>
            <a:off x="838200" y="-57150"/>
            <a:ext cx="10515600" cy="1325563"/>
          </a:xfrm>
        </p:spPr>
        <p:txBody>
          <a:bodyPr/>
          <a:lstStyle/>
          <a:p>
            <a:r>
              <a:rPr lang="en-US" altLang="en-IT" dirty="0"/>
              <a:t>Mining class association rules (CAR)</a:t>
            </a:r>
          </a:p>
        </p:txBody>
      </p:sp>
      <p:sp>
        <p:nvSpPr>
          <p:cNvPr id="694275" name="Rectangle 3">
            <a:extLst>
              <a:ext uri="{FF2B5EF4-FFF2-40B4-BE49-F238E27FC236}">
                <a16:creationId xmlns:a16="http://schemas.microsoft.com/office/drawing/2014/main" id="{47B8519D-E2AD-0252-7982-289F7AC60C37}"/>
              </a:ext>
            </a:extLst>
          </p:cNvPr>
          <p:cNvSpPr>
            <a:spLocks noGrp="1" noChangeArrowheads="1"/>
          </p:cNvSpPr>
          <p:nvPr>
            <p:ph type="body" idx="1"/>
          </p:nvPr>
        </p:nvSpPr>
        <p:spPr>
          <a:xfrm>
            <a:off x="1981200" y="1268413"/>
            <a:ext cx="8229600" cy="4862512"/>
          </a:xfrm>
        </p:spPr>
        <p:txBody>
          <a:bodyPr/>
          <a:lstStyle/>
          <a:p>
            <a:r>
              <a:rPr lang="en-US" altLang="en-IT"/>
              <a:t>Normal association rule mining does not have any target. </a:t>
            </a:r>
          </a:p>
          <a:p>
            <a:r>
              <a:rPr lang="en-US" altLang="ja-JP">
                <a:ea typeface="ＭＳ Ｐゴシック" panose="020B0600070205080204" pitchFamily="34" charset="-128"/>
              </a:rPr>
              <a:t>It finds all possible rules that exist in data, i.e., any item can appear as a consequent or a condition of a rule. </a:t>
            </a:r>
          </a:p>
          <a:p>
            <a:r>
              <a:rPr lang="en-US" altLang="ja-JP">
                <a:ea typeface="ＭＳ Ｐゴシック" panose="020B0600070205080204" pitchFamily="34" charset="-128"/>
              </a:rPr>
              <a:t>However, in some applications, the user is interested in some targets. </a:t>
            </a:r>
          </a:p>
          <a:p>
            <a:pPr lvl="1"/>
            <a:r>
              <a:rPr lang="en-US" altLang="ja-JP">
                <a:ea typeface="ＭＳ Ｐゴシック" panose="020B0600070205080204" pitchFamily="34" charset="-128"/>
              </a:rPr>
              <a:t>E.g, the user has a set of text documents from some known topics. He/she wants to find out what words are associated or correlated with each topic. </a:t>
            </a:r>
            <a:endParaRPr lang="en-US" altLang="en-IT"/>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2C60BA41-1F29-44D8-728D-87BE14C884C9}"/>
              </a:ext>
            </a:extLst>
          </p:cNvPr>
          <p:cNvSpPr>
            <a:spLocks noGrp="1"/>
          </p:cNvSpPr>
          <p:nvPr>
            <p:ph type="ftr" sz="quarter" idx="10"/>
          </p:nvPr>
        </p:nvSpPr>
        <p:spPr/>
        <p:txBody>
          <a:bodyPr/>
          <a:lstStyle/>
          <a:p>
            <a:r>
              <a:rPr lang="en-US" altLang="en-US"/>
              <a:t>CS583, Bing Liu, UIC</a:t>
            </a:r>
          </a:p>
        </p:txBody>
      </p:sp>
      <p:sp>
        <p:nvSpPr>
          <p:cNvPr id="3" name="Slide Number Placeholder 4">
            <a:extLst>
              <a:ext uri="{FF2B5EF4-FFF2-40B4-BE49-F238E27FC236}">
                <a16:creationId xmlns:a16="http://schemas.microsoft.com/office/drawing/2014/main" id="{08D7827B-1595-830E-8D9E-D04B3A3C2D44}"/>
              </a:ext>
            </a:extLst>
          </p:cNvPr>
          <p:cNvSpPr>
            <a:spLocks noGrp="1"/>
          </p:cNvSpPr>
          <p:nvPr>
            <p:ph type="sldNum" sz="quarter" idx="11"/>
          </p:nvPr>
        </p:nvSpPr>
        <p:spPr/>
        <p:txBody>
          <a:bodyPr/>
          <a:lstStyle/>
          <a:p>
            <a:fld id="{5A1CE7DC-2C8B-FB44-B2D3-0FEF276C5A3C}" type="slidenum">
              <a:rPr lang="en-US" altLang="en-US"/>
              <a:pPr/>
              <a:t>59</a:t>
            </a:fld>
            <a:endParaRPr lang="en-US" altLang="en-US"/>
          </a:p>
        </p:txBody>
      </p:sp>
      <p:sp>
        <p:nvSpPr>
          <p:cNvPr id="697346" name="Rectangle 2">
            <a:extLst>
              <a:ext uri="{FF2B5EF4-FFF2-40B4-BE49-F238E27FC236}">
                <a16:creationId xmlns:a16="http://schemas.microsoft.com/office/drawing/2014/main" id="{9EDE7129-F038-B9A0-8FCD-A283FE3E20B4}"/>
              </a:ext>
            </a:extLst>
          </p:cNvPr>
          <p:cNvSpPr>
            <a:spLocks noGrp="1" noChangeArrowheads="1"/>
          </p:cNvSpPr>
          <p:nvPr>
            <p:ph type="title"/>
          </p:nvPr>
        </p:nvSpPr>
        <p:spPr/>
        <p:txBody>
          <a:bodyPr/>
          <a:lstStyle/>
          <a:p>
            <a:r>
              <a:rPr lang="en-US" altLang="en-IT"/>
              <a:t>Problem definition</a:t>
            </a:r>
          </a:p>
        </p:txBody>
      </p:sp>
      <p:sp>
        <p:nvSpPr>
          <p:cNvPr id="697347" name="Rectangle 3">
            <a:extLst>
              <a:ext uri="{FF2B5EF4-FFF2-40B4-BE49-F238E27FC236}">
                <a16:creationId xmlns:a16="http://schemas.microsoft.com/office/drawing/2014/main" id="{56ED71D8-69A3-966B-3111-E2702D484667}"/>
              </a:ext>
            </a:extLst>
          </p:cNvPr>
          <p:cNvSpPr>
            <a:spLocks noGrp="1" noChangeArrowheads="1"/>
          </p:cNvSpPr>
          <p:nvPr>
            <p:ph type="body" idx="1"/>
          </p:nvPr>
        </p:nvSpPr>
        <p:spPr>
          <a:xfrm>
            <a:off x="1981200" y="1268413"/>
            <a:ext cx="8229600" cy="4862512"/>
          </a:xfrm>
        </p:spPr>
        <p:txBody>
          <a:bodyPr/>
          <a:lstStyle/>
          <a:p>
            <a:r>
              <a:rPr lang="en-US" altLang="ja-JP" sz="2600">
                <a:ea typeface="ＭＳ Ｐゴシック" panose="020B0600070205080204" pitchFamily="34" charset="-128"/>
              </a:rPr>
              <a:t>Let </a:t>
            </a:r>
            <a:r>
              <a:rPr lang="en-US" altLang="ja-JP" sz="2600" i="1">
                <a:ea typeface="ＭＳ Ｐゴシック" panose="020B0600070205080204" pitchFamily="34" charset="-128"/>
              </a:rPr>
              <a:t>T</a:t>
            </a:r>
            <a:r>
              <a:rPr lang="en-US" altLang="ja-JP" sz="2600">
                <a:ea typeface="ＭＳ Ｐゴシック" panose="020B0600070205080204" pitchFamily="34" charset="-128"/>
              </a:rPr>
              <a:t> be a transaction data set consisting of </a:t>
            </a:r>
            <a:r>
              <a:rPr lang="en-US" altLang="ja-JP" sz="2600" i="1">
                <a:ea typeface="ＭＳ Ｐゴシック" panose="020B0600070205080204" pitchFamily="34" charset="-128"/>
              </a:rPr>
              <a:t>n</a:t>
            </a:r>
            <a:r>
              <a:rPr lang="en-US" altLang="ja-JP" sz="2600">
                <a:ea typeface="ＭＳ Ｐゴシック" panose="020B0600070205080204" pitchFamily="34" charset="-128"/>
              </a:rPr>
              <a:t> transactions. </a:t>
            </a:r>
          </a:p>
          <a:p>
            <a:r>
              <a:rPr lang="en-US" altLang="ja-JP" sz="2600">
                <a:ea typeface="ＭＳ Ｐゴシック" panose="020B0600070205080204" pitchFamily="34" charset="-128"/>
              </a:rPr>
              <a:t>Each transaction is also labeled with a class </a:t>
            </a:r>
            <a:r>
              <a:rPr lang="en-US" altLang="ja-JP" sz="2600" i="1">
                <a:ea typeface="ＭＳ Ｐゴシック" panose="020B0600070205080204" pitchFamily="34" charset="-128"/>
              </a:rPr>
              <a:t>y</a:t>
            </a:r>
            <a:r>
              <a:rPr lang="en-US" altLang="ja-JP" sz="2600">
                <a:ea typeface="ＭＳ Ｐゴシック" panose="020B0600070205080204" pitchFamily="34" charset="-128"/>
              </a:rPr>
              <a:t>. </a:t>
            </a:r>
          </a:p>
          <a:p>
            <a:r>
              <a:rPr lang="en-US" altLang="ja-JP" sz="2600">
                <a:ea typeface="ＭＳ Ｐゴシック" panose="020B0600070205080204" pitchFamily="34" charset="-128"/>
              </a:rPr>
              <a:t>Let </a:t>
            </a:r>
            <a:r>
              <a:rPr lang="en-US" altLang="ja-JP" sz="2600" i="1">
                <a:ea typeface="ＭＳ Ｐゴシック" panose="020B0600070205080204" pitchFamily="34" charset="-128"/>
              </a:rPr>
              <a:t>I</a:t>
            </a:r>
            <a:r>
              <a:rPr lang="en-US" altLang="ja-JP" sz="2600">
                <a:ea typeface="ＭＳ Ｐゴシック" panose="020B0600070205080204" pitchFamily="34" charset="-128"/>
              </a:rPr>
              <a:t> be the set of all items in </a:t>
            </a:r>
            <a:r>
              <a:rPr lang="en-US" altLang="ja-JP" sz="2600" i="1">
                <a:ea typeface="ＭＳ Ｐゴシック" panose="020B0600070205080204" pitchFamily="34" charset="-128"/>
              </a:rPr>
              <a:t>T</a:t>
            </a:r>
            <a:r>
              <a:rPr lang="en-US" altLang="ja-JP" sz="2600">
                <a:ea typeface="ＭＳ Ｐゴシック" panose="020B0600070205080204" pitchFamily="34" charset="-128"/>
              </a:rPr>
              <a:t>, </a:t>
            </a:r>
            <a:r>
              <a:rPr lang="en-US" altLang="ja-JP" sz="2600" i="1">
                <a:ea typeface="ＭＳ Ｐゴシック" panose="020B0600070205080204" pitchFamily="34" charset="-128"/>
              </a:rPr>
              <a:t>Y</a:t>
            </a:r>
            <a:r>
              <a:rPr lang="en-US" altLang="ja-JP" sz="2600">
                <a:ea typeface="ＭＳ Ｐゴシック" panose="020B0600070205080204" pitchFamily="34" charset="-128"/>
              </a:rPr>
              <a:t> be the set of all class labels and </a:t>
            </a:r>
            <a:r>
              <a:rPr lang="en-US" altLang="ja-JP" sz="2600" i="1">
                <a:ea typeface="ＭＳ Ｐゴシック" panose="020B0600070205080204" pitchFamily="34" charset="-128"/>
              </a:rPr>
              <a:t>I </a:t>
            </a:r>
            <a:r>
              <a:rPr lang="en-US" altLang="ja-JP" sz="2600">
                <a:ea typeface="ＭＳ Ｐゴシック" panose="020B0600070205080204" pitchFamily="34" charset="-128"/>
                <a:sym typeface="Symbol" pitchFamily="2" charset="2"/>
              </a:rPr>
              <a:t></a:t>
            </a:r>
            <a:r>
              <a:rPr lang="en-US" altLang="ja-JP" sz="2600" i="1">
                <a:ea typeface="ＭＳ Ｐゴシック" panose="020B0600070205080204" pitchFamily="34" charset="-128"/>
              </a:rPr>
              <a:t> Y = </a:t>
            </a:r>
            <a:r>
              <a:rPr lang="en-US" altLang="ja-JP" sz="2600">
                <a:ea typeface="ＭＳ Ｐゴシック" panose="020B0600070205080204" pitchFamily="34" charset="-128"/>
                <a:sym typeface="Symbol" pitchFamily="2" charset="2"/>
              </a:rPr>
              <a:t></a:t>
            </a:r>
            <a:r>
              <a:rPr lang="en-US" altLang="ja-JP" sz="2600">
                <a:ea typeface="ＭＳ Ｐゴシック" panose="020B0600070205080204" pitchFamily="34" charset="-128"/>
              </a:rPr>
              <a:t>. </a:t>
            </a:r>
          </a:p>
          <a:p>
            <a:r>
              <a:rPr lang="en-US" altLang="ja-JP" sz="2600">
                <a:ea typeface="ＭＳ Ｐゴシック" panose="020B0600070205080204" pitchFamily="34" charset="-128"/>
              </a:rPr>
              <a:t>A </a:t>
            </a:r>
            <a:r>
              <a:rPr lang="en-US" altLang="ja-JP" sz="2600" b="1">
                <a:ea typeface="ＭＳ Ｐゴシック" panose="020B0600070205080204" pitchFamily="34" charset="-128"/>
              </a:rPr>
              <a:t>class association rule</a:t>
            </a:r>
            <a:r>
              <a:rPr lang="en-US" altLang="ja-JP" sz="2600">
                <a:ea typeface="ＭＳ Ｐゴシック" panose="020B0600070205080204" pitchFamily="34" charset="-128"/>
              </a:rPr>
              <a:t> (</a:t>
            </a:r>
            <a:r>
              <a:rPr lang="en-US" altLang="ja-JP" sz="2600" b="1">
                <a:ea typeface="ＭＳ Ｐゴシック" panose="020B0600070205080204" pitchFamily="34" charset="-128"/>
              </a:rPr>
              <a:t>CAR</a:t>
            </a:r>
            <a:r>
              <a:rPr lang="en-US" altLang="ja-JP" sz="2600">
                <a:ea typeface="ＭＳ Ｐゴシック" panose="020B0600070205080204" pitchFamily="34" charset="-128"/>
              </a:rPr>
              <a:t>) is an implication of the form </a:t>
            </a:r>
            <a:endParaRPr lang="en-US" altLang="ja-JP" sz="2600" i="1">
              <a:ea typeface="ＭＳ Ｐゴシック" panose="020B0600070205080204" pitchFamily="34" charset="-128"/>
            </a:endParaRPr>
          </a:p>
          <a:p>
            <a:pPr>
              <a:buFont typeface="Wingdings" pitchFamily="2" charset="2"/>
              <a:buNone/>
            </a:pPr>
            <a:r>
              <a:rPr lang="en-US" altLang="ja-JP" sz="2600" i="1">
                <a:ea typeface="ＭＳ Ｐゴシック" panose="020B0600070205080204" pitchFamily="34" charset="-128"/>
              </a:rPr>
              <a:t>		X</a:t>
            </a:r>
            <a:r>
              <a:rPr lang="en-US" altLang="ja-JP" sz="2600">
                <a:ea typeface="ＭＳ Ｐゴシック" panose="020B0600070205080204" pitchFamily="34" charset="-128"/>
              </a:rPr>
              <a:t> </a:t>
            </a:r>
            <a:r>
              <a:rPr lang="en-US" altLang="ja-JP" sz="2600">
                <a:ea typeface="ＭＳ Ｐゴシック" panose="020B0600070205080204" pitchFamily="34" charset="-128"/>
                <a:sym typeface="Symbol" pitchFamily="2" charset="2"/>
              </a:rPr>
              <a:t></a:t>
            </a:r>
            <a:r>
              <a:rPr lang="en-US" altLang="ja-JP" sz="2600">
                <a:ea typeface="ＭＳ Ｐゴシック" panose="020B0600070205080204" pitchFamily="34" charset="-128"/>
              </a:rPr>
              <a:t> </a:t>
            </a:r>
            <a:r>
              <a:rPr lang="en-US" altLang="ja-JP" sz="2600" i="1">
                <a:ea typeface="ＭＳ Ｐゴシック" panose="020B0600070205080204" pitchFamily="34" charset="-128"/>
              </a:rPr>
              <a:t>y</a:t>
            </a:r>
            <a:r>
              <a:rPr lang="en-US" altLang="ja-JP" sz="2600">
                <a:ea typeface="ＭＳ Ｐゴシック" panose="020B0600070205080204" pitchFamily="34" charset="-128"/>
              </a:rPr>
              <a:t>, where </a:t>
            </a:r>
            <a:r>
              <a:rPr lang="en-US" altLang="ja-JP" sz="2600" i="1">
                <a:ea typeface="ＭＳ Ｐゴシック" panose="020B0600070205080204" pitchFamily="34" charset="-128"/>
              </a:rPr>
              <a:t>X</a:t>
            </a:r>
            <a:r>
              <a:rPr lang="en-US" altLang="ja-JP" sz="2600">
                <a:ea typeface="ＭＳ Ｐゴシック" panose="020B0600070205080204" pitchFamily="34" charset="-128"/>
              </a:rPr>
              <a:t> </a:t>
            </a:r>
            <a:r>
              <a:rPr lang="en-US" altLang="ja-JP" sz="2600">
                <a:ea typeface="ＭＳ Ｐゴシック" panose="020B0600070205080204" pitchFamily="34" charset="-128"/>
                <a:sym typeface="Symbol" pitchFamily="2" charset="2"/>
              </a:rPr>
              <a:t></a:t>
            </a:r>
            <a:r>
              <a:rPr lang="en-US" altLang="ja-JP" sz="2600">
                <a:ea typeface="ＭＳ Ｐゴシック" panose="020B0600070205080204" pitchFamily="34" charset="-128"/>
              </a:rPr>
              <a:t> </a:t>
            </a:r>
            <a:r>
              <a:rPr lang="en-US" altLang="ja-JP" sz="2600" i="1">
                <a:ea typeface="ＭＳ Ｐゴシック" panose="020B0600070205080204" pitchFamily="34" charset="-128"/>
              </a:rPr>
              <a:t>I</a:t>
            </a:r>
            <a:r>
              <a:rPr lang="en-US" altLang="ja-JP" sz="2600">
                <a:ea typeface="ＭＳ Ｐゴシック" panose="020B0600070205080204" pitchFamily="34" charset="-128"/>
              </a:rPr>
              <a:t>, and </a:t>
            </a:r>
            <a:r>
              <a:rPr lang="en-US" altLang="ja-JP" sz="2600" i="1">
                <a:ea typeface="ＭＳ Ｐゴシック" panose="020B0600070205080204" pitchFamily="34" charset="-128"/>
              </a:rPr>
              <a:t>y</a:t>
            </a:r>
            <a:r>
              <a:rPr lang="en-US" altLang="ja-JP" sz="2600">
                <a:ea typeface="ＭＳ Ｐゴシック" panose="020B0600070205080204" pitchFamily="34" charset="-128"/>
              </a:rPr>
              <a:t> </a:t>
            </a:r>
            <a:r>
              <a:rPr lang="en-US" altLang="ja-JP" sz="2600">
                <a:ea typeface="ＭＳ Ｐゴシック" panose="020B0600070205080204" pitchFamily="34" charset="-128"/>
                <a:sym typeface="Symbol" pitchFamily="2" charset="2"/>
              </a:rPr>
              <a:t></a:t>
            </a:r>
            <a:r>
              <a:rPr lang="en-US" altLang="ja-JP" sz="2600">
                <a:ea typeface="ＭＳ Ｐゴシック" panose="020B0600070205080204" pitchFamily="34" charset="-128"/>
              </a:rPr>
              <a:t> </a:t>
            </a:r>
            <a:r>
              <a:rPr lang="en-US" altLang="ja-JP" sz="2600" i="1">
                <a:ea typeface="ＭＳ Ｐゴシック" panose="020B0600070205080204" pitchFamily="34" charset="-128"/>
              </a:rPr>
              <a:t>Y</a:t>
            </a:r>
            <a:r>
              <a:rPr lang="en-US" altLang="ja-JP" sz="2600">
                <a:ea typeface="ＭＳ Ｐゴシック" panose="020B0600070205080204" pitchFamily="34" charset="-128"/>
              </a:rPr>
              <a:t>. </a:t>
            </a:r>
          </a:p>
          <a:p>
            <a:r>
              <a:rPr lang="en-US" altLang="ja-JP" sz="2600">
                <a:ea typeface="ＭＳ Ｐゴシック" panose="020B0600070205080204" pitchFamily="34" charset="-128"/>
              </a:rPr>
              <a:t>The definitions of </a:t>
            </a:r>
            <a:r>
              <a:rPr lang="en-US" altLang="ja-JP" sz="2600" b="1">
                <a:ea typeface="ＭＳ Ｐゴシック" panose="020B0600070205080204" pitchFamily="34" charset="-128"/>
              </a:rPr>
              <a:t>support</a:t>
            </a:r>
            <a:r>
              <a:rPr lang="en-US" altLang="ja-JP" sz="2600">
                <a:ea typeface="ＭＳ Ｐゴシック" panose="020B0600070205080204" pitchFamily="34" charset="-128"/>
              </a:rPr>
              <a:t> and </a:t>
            </a:r>
            <a:r>
              <a:rPr lang="en-US" altLang="ja-JP" sz="2600" b="1">
                <a:ea typeface="ＭＳ Ｐゴシック" panose="020B0600070205080204" pitchFamily="34" charset="-128"/>
              </a:rPr>
              <a:t>confidence</a:t>
            </a:r>
            <a:r>
              <a:rPr lang="en-US" altLang="ja-JP" sz="2600">
                <a:ea typeface="ＭＳ Ｐゴシック" panose="020B0600070205080204" pitchFamily="34" charset="-128"/>
              </a:rPr>
              <a:t> are the same as those for normal association rules. </a:t>
            </a:r>
            <a:endParaRPr lang="en-US" altLang="en-IT" sz="2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B1ADE958-45E7-BB95-88F8-4612B95F42D1}"/>
              </a:ext>
            </a:extLst>
          </p:cNvPr>
          <p:cNvSpPr>
            <a:spLocks noGrp="1"/>
          </p:cNvSpPr>
          <p:nvPr>
            <p:ph type="sldNum" sz="quarter" idx="12"/>
          </p:nvPr>
        </p:nvSpPr>
        <p:spPr/>
        <p:txBody>
          <a:bodyPr/>
          <a:lstStyle/>
          <a:p>
            <a:fld id="{E68236EE-5885-C948-8E4A-27BD2B0AC302}" type="slidenum">
              <a:rPr lang="en-US" altLang="en-IT"/>
              <a:pPr/>
              <a:t>6</a:t>
            </a:fld>
            <a:endParaRPr lang="en-US" altLang="en-IT"/>
          </a:p>
        </p:txBody>
      </p:sp>
      <p:sp>
        <p:nvSpPr>
          <p:cNvPr id="1026" name="Rectangle 2">
            <a:extLst>
              <a:ext uri="{FF2B5EF4-FFF2-40B4-BE49-F238E27FC236}">
                <a16:creationId xmlns:a16="http://schemas.microsoft.com/office/drawing/2014/main" id="{F0187CB9-E1C0-92F4-6290-A65E7AE32CBB}"/>
              </a:ext>
            </a:extLst>
          </p:cNvPr>
          <p:cNvSpPr>
            <a:spLocks noGrp="1" noChangeArrowheads="1"/>
          </p:cNvSpPr>
          <p:nvPr>
            <p:ph type="title"/>
          </p:nvPr>
        </p:nvSpPr>
        <p:spPr/>
        <p:txBody>
          <a:bodyPr/>
          <a:lstStyle/>
          <a:p>
            <a:pPr algn="ctr"/>
            <a:r>
              <a:rPr lang="en-US" altLang="en-IT"/>
              <a:t>Association Rules Examples</a:t>
            </a:r>
          </a:p>
        </p:txBody>
      </p:sp>
      <p:sp>
        <p:nvSpPr>
          <p:cNvPr id="1027" name="Rectangle 3" descr="Rectangle: Click to edit Master text styles&#13;&#10;Second level&#13;&#10;Third level&#13;&#10;Fourth level&#13;&#10;Fifth level">
            <a:extLst>
              <a:ext uri="{FF2B5EF4-FFF2-40B4-BE49-F238E27FC236}">
                <a16:creationId xmlns:a16="http://schemas.microsoft.com/office/drawing/2014/main" id="{036CF986-E00D-C85E-9300-E9EC590D4894}"/>
              </a:ext>
            </a:extLst>
          </p:cNvPr>
          <p:cNvSpPr>
            <a:spLocks noGrp="1" noChangeArrowheads="1"/>
          </p:cNvSpPr>
          <p:nvPr>
            <p:ph type="body" idx="1"/>
          </p:nvPr>
        </p:nvSpPr>
        <p:spPr>
          <a:xfrm>
            <a:off x="2133600" y="1905000"/>
            <a:ext cx="8229600" cy="4114800"/>
          </a:xfrm>
        </p:spPr>
        <p:txBody>
          <a:bodyPr/>
          <a:lstStyle/>
          <a:p>
            <a:r>
              <a:rPr lang="en-US" altLang="en-IT"/>
              <a:t>Basket Data</a:t>
            </a:r>
          </a:p>
          <a:p>
            <a:pPr lvl="1" algn="ctr">
              <a:buFont typeface="Wingdings" pitchFamily="2" charset="2"/>
              <a:buNone/>
            </a:pPr>
            <a:r>
              <a:rPr lang="en-US" altLang="en-IT" sz="2000">
                <a:latin typeface="Times New Roman" panose="02020603050405020304" pitchFamily="18" charset="0"/>
              </a:rPr>
              <a:t>Tea ^ Milk ==&gt; Sugar [0.3 , 0.9]</a:t>
            </a:r>
          </a:p>
          <a:p>
            <a:endParaRPr lang="en-US" altLang="en-IT" sz="2400"/>
          </a:p>
          <a:p>
            <a:r>
              <a:rPr lang="en-US" altLang="en-IT"/>
              <a:t>Relational Data</a:t>
            </a:r>
          </a:p>
          <a:p>
            <a:pPr lvl="1" algn="ctr">
              <a:buFont typeface="Wingdings" pitchFamily="2" charset="2"/>
              <a:buNone/>
            </a:pPr>
            <a:r>
              <a:rPr lang="en-US" altLang="en-IT" sz="2000">
                <a:latin typeface="Times New Roman" panose="02020603050405020304" pitchFamily="18" charset="0"/>
              </a:rPr>
              <a:t>x.diagnosis = Heart ^ x.sex = Male ==&gt; x.age &gt; 50 [0.4 , 0.7]</a:t>
            </a:r>
          </a:p>
          <a:p>
            <a:endParaRPr lang="en-US" altLang="en-IT" sz="2400"/>
          </a:p>
          <a:p>
            <a:r>
              <a:rPr lang="en-US" altLang="en-IT"/>
              <a:t>Object-Oriented Data</a:t>
            </a:r>
          </a:p>
          <a:p>
            <a:pPr lvl="1" algn="ctr">
              <a:buFont typeface="Wingdings" pitchFamily="2" charset="2"/>
              <a:buNone/>
            </a:pPr>
            <a:r>
              <a:rPr lang="en-US" altLang="en-IT" sz="2000">
                <a:latin typeface="Times New Roman" panose="02020603050405020304" pitchFamily="18" charset="0"/>
              </a:rPr>
              <a:t>s.hobbies = { sport , art } ==&gt; s.age() = Young [0.5 , 0.8]</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7CA4DFB5-F834-0974-6EB4-F052B748D943}"/>
              </a:ext>
            </a:extLst>
          </p:cNvPr>
          <p:cNvSpPr>
            <a:spLocks noGrp="1"/>
          </p:cNvSpPr>
          <p:nvPr>
            <p:ph type="ftr" sz="quarter" idx="10"/>
          </p:nvPr>
        </p:nvSpPr>
        <p:spPr/>
        <p:txBody>
          <a:bodyPr/>
          <a:lstStyle/>
          <a:p>
            <a:r>
              <a:rPr lang="en-US" altLang="en-US"/>
              <a:t>CS583, Bing Liu, UIC</a:t>
            </a:r>
          </a:p>
        </p:txBody>
      </p:sp>
      <p:sp>
        <p:nvSpPr>
          <p:cNvPr id="3" name="Slide Number Placeholder 4">
            <a:extLst>
              <a:ext uri="{FF2B5EF4-FFF2-40B4-BE49-F238E27FC236}">
                <a16:creationId xmlns:a16="http://schemas.microsoft.com/office/drawing/2014/main" id="{22BDEDBD-079F-C5F8-230B-940C451DA87C}"/>
              </a:ext>
            </a:extLst>
          </p:cNvPr>
          <p:cNvSpPr>
            <a:spLocks noGrp="1"/>
          </p:cNvSpPr>
          <p:nvPr>
            <p:ph type="sldNum" sz="quarter" idx="11"/>
          </p:nvPr>
        </p:nvSpPr>
        <p:spPr/>
        <p:txBody>
          <a:bodyPr/>
          <a:lstStyle/>
          <a:p>
            <a:fld id="{4EACF7E5-C4F7-BF4D-A758-2A0522407771}" type="slidenum">
              <a:rPr lang="en-US" altLang="en-US"/>
              <a:pPr/>
              <a:t>60</a:t>
            </a:fld>
            <a:endParaRPr lang="en-US" altLang="en-US"/>
          </a:p>
        </p:txBody>
      </p:sp>
      <p:sp>
        <p:nvSpPr>
          <p:cNvPr id="695298" name="Rectangle 2">
            <a:extLst>
              <a:ext uri="{FF2B5EF4-FFF2-40B4-BE49-F238E27FC236}">
                <a16:creationId xmlns:a16="http://schemas.microsoft.com/office/drawing/2014/main" id="{D75E5C49-30E9-FE40-E254-5024A8A8CBFC}"/>
              </a:ext>
            </a:extLst>
          </p:cNvPr>
          <p:cNvSpPr>
            <a:spLocks noGrp="1" noChangeArrowheads="1"/>
          </p:cNvSpPr>
          <p:nvPr>
            <p:ph type="title"/>
          </p:nvPr>
        </p:nvSpPr>
        <p:spPr/>
        <p:txBody>
          <a:bodyPr/>
          <a:lstStyle/>
          <a:p>
            <a:r>
              <a:rPr lang="en-US" altLang="en-IT"/>
              <a:t>An example</a:t>
            </a:r>
          </a:p>
        </p:txBody>
      </p:sp>
      <p:sp>
        <p:nvSpPr>
          <p:cNvPr id="695299" name="Rectangle 3">
            <a:extLst>
              <a:ext uri="{FF2B5EF4-FFF2-40B4-BE49-F238E27FC236}">
                <a16:creationId xmlns:a16="http://schemas.microsoft.com/office/drawing/2014/main" id="{3B4E998A-AB39-AA5B-AED6-BDBBE88930FB}"/>
              </a:ext>
            </a:extLst>
          </p:cNvPr>
          <p:cNvSpPr>
            <a:spLocks noGrp="1" noChangeArrowheads="1"/>
          </p:cNvSpPr>
          <p:nvPr>
            <p:ph type="body" idx="1"/>
          </p:nvPr>
        </p:nvSpPr>
        <p:spPr>
          <a:xfrm>
            <a:off x="1981200" y="1268413"/>
            <a:ext cx="8229600" cy="4862512"/>
          </a:xfrm>
        </p:spPr>
        <p:txBody>
          <a:bodyPr>
            <a:normAutofit lnSpcReduction="10000"/>
          </a:bodyPr>
          <a:lstStyle/>
          <a:p>
            <a:pPr>
              <a:lnSpc>
                <a:spcPct val="90000"/>
              </a:lnSpc>
            </a:pPr>
            <a:r>
              <a:rPr lang="en-US" altLang="ja-JP" sz="2100" b="1">
                <a:ea typeface="ＭＳ Ｐゴシック" panose="020B0600070205080204" pitchFamily="34" charset="-128"/>
              </a:rPr>
              <a:t>A text document data set</a:t>
            </a:r>
            <a:endParaRPr lang="en-US" altLang="ja-JP" sz="2100">
              <a:ea typeface="ＭＳ Ｐゴシック" panose="020B0600070205080204" pitchFamily="34" charset="-128"/>
            </a:endParaRPr>
          </a:p>
          <a:p>
            <a:pPr>
              <a:lnSpc>
                <a:spcPct val="90000"/>
              </a:lnSpc>
              <a:buFont typeface="Wingdings" pitchFamily="2" charset="2"/>
              <a:buNone/>
            </a:pPr>
            <a:r>
              <a:rPr lang="en-US" altLang="ja-JP" sz="2100">
                <a:ea typeface="ＭＳ Ｐゴシック" panose="020B0600070205080204" pitchFamily="34" charset="-128"/>
              </a:rPr>
              <a:t>	doc 1: 	Student, Teach, School 	 : Education</a:t>
            </a:r>
          </a:p>
          <a:p>
            <a:pPr>
              <a:lnSpc>
                <a:spcPct val="90000"/>
              </a:lnSpc>
              <a:buFont typeface="Wingdings" pitchFamily="2" charset="2"/>
              <a:buNone/>
            </a:pPr>
            <a:r>
              <a:rPr lang="en-US" altLang="ja-JP" sz="2100">
                <a:ea typeface="ＭＳ Ｐゴシック" panose="020B0600070205080204" pitchFamily="34" charset="-128"/>
              </a:rPr>
              <a:t>	doc 2: 	Student, School 		 : Education 	</a:t>
            </a:r>
          </a:p>
          <a:p>
            <a:pPr>
              <a:lnSpc>
                <a:spcPct val="90000"/>
              </a:lnSpc>
              <a:buFont typeface="Wingdings" pitchFamily="2" charset="2"/>
              <a:buNone/>
            </a:pPr>
            <a:r>
              <a:rPr lang="en-US" altLang="ja-JP" sz="2100">
                <a:ea typeface="ＭＳ Ｐゴシック" panose="020B0600070205080204" pitchFamily="34" charset="-128"/>
              </a:rPr>
              <a:t>	doc 3: 	Teach, School, City, Game 	 : Education</a:t>
            </a:r>
          </a:p>
          <a:p>
            <a:pPr>
              <a:lnSpc>
                <a:spcPct val="90000"/>
              </a:lnSpc>
              <a:buFont typeface="Wingdings" pitchFamily="2" charset="2"/>
              <a:buNone/>
            </a:pPr>
            <a:r>
              <a:rPr lang="en-US" altLang="ja-JP" sz="2100">
                <a:ea typeface="ＭＳ Ｐゴシック" panose="020B0600070205080204" pitchFamily="34" charset="-128"/>
              </a:rPr>
              <a:t>	doc 4: 	Baseball, Basketball		 : Sport</a:t>
            </a:r>
          </a:p>
          <a:p>
            <a:pPr>
              <a:lnSpc>
                <a:spcPct val="90000"/>
              </a:lnSpc>
              <a:buFont typeface="Wingdings" pitchFamily="2" charset="2"/>
              <a:buNone/>
            </a:pPr>
            <a:r>
              <a:rPr lang="en-US" altLang="ja-JP" sz="2100">
                <a:ea typeface="ＭＳ Ｐゴシック" panose="020B0600070205080204" pitchFamily="34" charset="-128"/>
              </a:rPr>
              <a:t>	doc 5: 	Basketball, Player, Spectator  	 : Sport</a:t>
            </a:r>
          </a:p>
          <a:p>
            <a:pPr>
              <a:lnSpc>
                <a:spcPct val="90000"/>
              </a:lnSpc>
              <a:buFont typeface="Wingdings" pitchFamily="2" charset="2"/>
              <a:buNone/>
            </a:pPr>
            <a:r>
              <a:rPr lang="en-US" altLang="ja-JP" sz="2100">
                <a:ea typeface="ＭＳ Ｐゴシック" panose="020B0600070205080204" pitchFamily="34" charset="-128"/>
              </a:rPr>
              <a:t>	doc 6: 	Baseball, Coach, Game, Team : Sport</a:t>
            </a:r>
          </a:p>
          <a:p>
            <a:pPr>
              <a:lnSpc>
                <a:spcPct val="90000"/>
              </a:lnSpc>
              <a:buFont typeface="Wingdings" pitchFamily="2" charset="2"/>
              <a:buNone/>
            </a:pPr>
            <a:r>
              <a:rPr lang="en-US" altLang="ja-JP" sz="2100">
                <a:ea typeface="ＭＳ Ｐゴシック" panose="020B0600070205080204" pitchFamily="34" charset="-128"/>
              </a:rPr>
              <a:t>	doc 7: 	Basketball, Team, City, Game 	 : Sport</a:t>
            </a:r>
          </a:p>
          <a:p>
            <a:pPr>
              <a:lnSpc>
                <a:spcPct val="90000"/>
              </a:lnSpc>
              <a:buFont typeface="Wingdings" pitchFamily="2" charset="2"/>
              <a:buNone/>
            </a:pPr>
            <a:endParaRPr lang="en-US" altLang="ja-JP" sz="2100" b="1">
              <a:ea typeface="ＭＳ Ｐゴシック" panose="020B0600070205080204" pitchFamily="34" charset="-128"/>
            </a:endParaRPr>
          </a:p>
          <a:p>
            <a:pPr>
              <a:lnSpc>
                <a:spcPct val="90000"/>
              </a:lnSpc>
            </a:pPr>
            <a:r>
              <a:rPr lang="en-US" altLang="ja-JP" sz="2100">
                <a:ea typeface="ＭＳ Ｐゴシック" panose="020B0600070205080204" pitchFamily="34" charset="-128"/>
              </a:rPr>
              <a:t>Let </a:t>
            </a:r>
            <a:r>
              <a:rPr lang="en-US" altLang="ja-JP" sz="2100" i="1">
                <a:ea typeface="ＭＳ Ｐゴシック" panose="020B0600070205080204" pitchFamily="34" charset="-128"/>
              </a:rPr>
              <a:t>minsup</a:t>
            </a:r>
            <a:r>
              <a:rPr lang="en-US" altLang="ja-JP" sz="2100">
                <a:ea typeface="ＭＳ Ｐゴシック" panose="020B0600070205080204" pitchFamily="34" charset="-128"/>
              </a:rPr>
              <a:t> = 20% and </a:t>
            </a:r>
            <a:r>
              <a:rPr lang="en-US" altLang="ja-JP" sz="2100" i="1">
                <a:ea typeface="ＭＳ Ｐゴシック" panose="020B0600070205080204" pitchFamily="34" charset="-128"/>
              </a:rPr>
              <a:t>minconf</a:t>
            </a:r>
            <a:r>
              <a:rPr lang="en-US" altLang="ja-JP" sz="2100">
                <a:ea typeface="ＭＳ Ｐゴシック" panose="020B0600070205080204" pitchFamily="34" charset="-128"/>
              </a:rPr>
              <a:t> = 60%. The following are two examples of class association rules:</a:t>
            </a:r>
          </a:p>
          <a:p>
            <a:pPr>
              <a:lnSpc>
                <a:spcPct val="90000"/>
              </a:lnSpc>
              <a:buFont typeface="Wingdings" pitchFamily="2" charset="2"/>
              <a:buNone/>
            </a:pPr>
            <a:r>
              <a:rPr lang="en-US" altLang="ja-JP" sz="2100">
                <a:ea typeface="ＭＳ Ｐゴシック" panose="020B0600070205080204" pitchFamily="34" charset="-128"/>
              </a:rPr>
              <a:t>		Student, School </a:t>
            </a:r>
            <a:r>
              <a:rPr lang="en-US" altLang="ja-JP" sz="2100">
                <a:ea typeface="ＭＳ Ｐゴシック" panose="020B0600070205080204" pitchFamily="34" charset="-128"/>
                <a:sym typeface="Symbol" pitchFamily="2" charset="2"/>
              </a:rPr>
              <a:t></a:t>
            </a:r>
            <a:r>
              <a:rPr lang="en-US" altLang="ja-JP" sz="2100">
                <a:ea typeface="ＭＳ Ｐゴシック" panose="020B0600070205080204" pitchFamily="34" charset="-128"/>
              </a:rPr>
              <a:t> Education	[sup= 2/7, conf = 2/2]</a:t>
            </a:r>
          </a:p>
          <a:p>
            <a:pPr>
              <a:lnSpc>
                <a:spcPct val="90000"/>
              </a:lnSpc>
              <a:buFont typeface="Wingdings" pitchFamily="2" charset="2"/>
              <a:buNone/>
            </a:pPr>
            <a:r>
              <a:rPr lang="en-US" altLang="ja-JP" sz="2100">
                <a:ea typeface="ＭＳ Ｐゴシック" panose="020B0600070205080204" pitchFamily="34" charset="-128"/>
              </a:rPr>
              <a:t>		game </a:t>
            </a:r>
            <a:r>
              <a:rPr lang="en-US" altLang="ja-JP" sz="2100">
                <a:ea typeface="ＭＳ Ｐゴシック" panose="020B0600070205080204" pitchFamily="34" charset="-128"/>
                <a:sym typeface="Symbol" pitchFamily="2" charset="2"/>
              </a:rPr>
              <a:t></a:t>
            </a:r>
            <a:r>
              <a:rPr lang="en-US" altLang="ja-JP" sz="2100">
                <a:ea typeface="ＭＳ Ｐゴシック" panose="020B0600070205080204" pitchFamily="34" charset="-128"/>
              </a:rPr>
              <a:t> Sport</a:t>
            </a:r>
            <a:r>
              <a:rPr lang="en-US" altLang="ja-JP" sz="2100" i="1">
                <a:ea typeface="ＭＳ Ｐゴシック" panose="020B0600070205080204" pitchFamily="34" charset="-128"/>
              </a:rPr>
              <a:t>			</a:t>
            </a:r>
            <a:r>
              <a:rPr lang="en-US" altLang="ja-JP" sz="2100">
                <a:ea typeface="ＭＳ Ｐゴシック" panose="020B0600070205080204" pitchFamily="34" charset="-128"/>
              </a:rPr>
              <a:t>[sup= 2/7, conf = 2/3] </a:t>
            </a:r>
            <a:endParaRPr lang="en-US" altLang="en-IT" sz="21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9CAE2D4F-0144-C479-B1CF-01DBF7E0550F}"/>
              </a:ext>
            </a:extLst>
          </p:cNvPr>
          <p:cNvSpPr>
            <a:spLocks noGrp="1"/>
          </p:cNvSpPr>
          <p:nvPr>
            <p:ph type="ftr" sz="quarter" idx="10"/>
          </p:nvPr>
        </p:nvSpPr>
        <p:spPr/>
        <p:txBody>
          <a:bodyPr/>
          <a:lstStyle/>
          <a:p>
            <a:r>
              <a:rPr lang="en-US" altLang="en-US"/>
              <a:t>CS583, Bing Liu, UIC</a:t>
            </a:r>
          </a:p>
        </p:txBody>
      </p:sp>
      <p:sp>
        <p:nvSpPr>
          <p:cNvPr id="3" name="Slide Number Placeholder 4">
            <a:extLst>
              <a:ext uri="{FF2B5EF4-FFF2-40B4-BE49-F238E27FC236}">
                <a16:creationId xmlns:a16="http://schemas.microsoft.com/office/drawing/2014/main" id="{F73E72DC-BEAB-8F05-9B25-C861DE13D456}"/>
              </a:ext>
            </a:extLst>
          </p:cNvPr>
          <p:cNvSpPr>
            <a:spLocks noGrp="1"/>
          </p:cNvSpPr>
          <p:nvPr>
            <p:ph type="sldNum" sz="quarter" idx="11"/>
          </p:nvPr>
        </p:nvSpPr>
        <p:spPr/>
        <p:txBody>
          <a:bodyPr/>
          <a:lstStyle/>
          <a:p>
            <a:fld id="{1B745A4C-B59A-6C4A-9ADB-2109E722250F}" type="slidenum">
              <a:rPr lang="en-US" altLang="en-US"/>
              <a:pPr/>
              <a:t>61</a:t>
            </a:fld>
            <a:endParaRPr lang="en-US" altLang="en-US"/>
          </a:p>
        </p:txBody>
      </p:sp>
      <p:sp>
        <p:nvSpPr>
          <p:cNvPr id="696322" name="Rectangle 2">
            <a:extLst>
              <a:ext uri="{FF2B5EF4-FFF2-40B4-BE49-F238E27FC236}">
                <a16:creationId xmlns:a16="http://schemas.microsoft.com/office/drawing/2014/main" id="{F4AEA25E-E4E5-6368-9AD9-8D6AB48A367F}"/>
              </a:ext>
            </a:extLst>
          </p:cNvPr>
          <p:cNvSpPr>
            <a:spLocks noGrp="1" noChangeArrowheads="1"/>
          </p:cNvSpPr>
          <p:nvPr>
            <p:ph type="title"/>
          </p:nvPr>
        </p:nvSpPr>
        <p:spPr/>
        <p:txBody>
          <a:bodyPr/>
          <a:lstStyle/>
          <a:p>
            <a:r>
              <a:rPr lang="en-US" altLang="en-IT"/>
              <a:t>Mining algorithm</a:t>
            </a:r>
          </a:p>
        </p:txBody>
      </p:sp>
      <p:sp>
        <p:nvSpPr>
          <p:cNvPr id="696323" name="Rectangle 3">
            <a:extLst>
              <a:ext uri="{FF2B5EF4-FFF2-40B4-BE49-F238E27FC236}">
                <a16:creationId xmlns:a16="http://schemas.microsoft.com/office/drawing/2014/main" id="{B21C0968-094E-6942-DD16-E593E4582712}"/>
              </a:ext>
            </a:extLst>
          </p:cNvPr>
          <p:cNvSpPr>
            <a:spLocks noGrp="1" noChangeArrowheads="1"/>
          </p:cNvSpPr>
          <p:nvPr>
            <p:ph type="body" idx="1"/>
          </p:nvPr>
        </p:nvSpPr>
        <p:spPr>
          <a:xfrm>
            <a:off x="1981200" y="1233489"/>
            <a:ext cx="8229600" cy="4897437"/>
          </a:xfrm>
        </p:spPr>
        <p:txBody>
          <a:bodyPr/>
          <a:lstStyle/>
          <a:p>
            <a:pPr>
              <a:lnSpc>
                <a:spcPct val="90000"/>
              </a:lnSpc>
            </a:pPr>
            <a:r>
              <a:rPr lang="en-US" altLang="ja-JP" sz="2600">
                <a:ea typeface="ＭＳ Ｐゴシック" panose="020B0600070205080204" pitchFamily="34" charset="-128"/>
              </a:rPr>
              <a:t>Unlike normal association rules, CARs can be mined directly in one step. </a:t>
            </a:r>
          </a:p>
          <a:p>
            <a:pPr>
              <a:lnSpc>
                <a:spcPct val="90000"/>
              </a:lnSpc>
            </a:pPr>
            <a:r>
              <a:rPr lang="en-US" altLang="ja-JP" sz="2600">
                <a:ea typeface="ＭＳ Ｐゴシック" panose="020B0600070205080204" pitchFamily="34" charset="-128"/>
              </a:rPr>
              <a:t>The key operation is to find all </a:t>
            </a:r>
            <a:r>
              <a:rPr lang="en-US" altLang="ja-JP" sz="2600" b="1">
                <a:ea typeface="ＭＳ Ｐゴシック" panose="020B0600070205080204" pitchFamily="34" charset="-128"/>
              </a:rPr>
              <a:t>ruleitems</a:t>
            </a:r>
            <a:r>
              <a:rPr lang="en-US" altLang="ja-JP" sz="2600">
                <a:ea typeface="ＭＳ Ｐゴシック" panose="020B0600070205080204" pitchFamily="34" charset="-128"/>
              </a:rPr>
              <a:t> that have support above </a:t>
            </a:r>
            <a:r>
              <a:rPr lang="en-US" altLang="ja-JP" sz="2600" i="1">
                <a:ea typeface="ＭＳ Ｐゴシック" panose="020B0600070205080204" pitchFamily="34" charset="-128"/>
              </a:rPr>
              <a:t>minsup</a:t>
            </a:r>
            <a:r>
              <a:rPr lang="en-US" altLang="ja-JP" sz="2600">
                <a:ea typeface="ＭＳ Ｐゴシック" panose="020B0600070205080204" pitchFamily="34" charset="-128"/>
              </a:rPr>
              <a:t>. A </a:t>
            </a:r>
            <a:r>
              <a:rPr lang="en-US" altLang="ja-JP" sz="2600" b="1">
                <a:ea typeface="ＭＳ Ｐゴシック" panose="020B0600070205080204" pitchFamily="34" charset="-128"/>
              </a:rPr>
              <a:t>ruleitem</a:t>
            </a:r>
            <a:r>
              <a:rPr lang="en-US" altLang="ja-JP" sz="2600">
                <a:ea typeface="ＭＳ Ｐゴシック" panose="020B0600070205080204" pitchFamily="34" charset="-128"/>
              </a:rPr>
              <a:t> is of the form:</a:t>
            </a:r>
          </a:p>
          <a:p>
            <a:pPr>
              <a:lnSpc>
                <a:spcPct val="90000"/>
              </a:lnSpc>
              <a:buFont typeface="Wingdings" pitchFamily="2" charset="2"/>
              <a:buNone/>
            </a:pPr>
            <a:r>
              <a:rPr lang="en-US" altLang="ja-JP" sz="2600">
                <a:ea typeface="ＭＳ Ｐゴシック" panose="020B0600070205080204" pitchFamily="34" charset="-128"/>
              </a:rPr>
              <a:t>		(</a:t>
            </a:r>
            <a:r>
              <a:rPr lang="en-US" altLang="ja-JP" sz="2600" i="1">
                <a:ea typeface="ＭＳ Ｐゴシック" panose="020B0600070205080204" pitchFamily="34" charset="-128"/>
              </a:rPr>
              <a:t>condset</a:t>
            </a:r>
            <a:r>
              <a:rPr lang="en-US" altLang="ja-JP" sz="2600">
                <a:ea typeface="ＭＳ Ｐゴシック" panose="020B0600070205080204" pitchFamily="34" charset="-128"/>
              </a:rPr>
              <a:t>, </a:t>
            </a:r>
            <a:r>
              <a:rPr lang="en-US" altLang="ja-JP" sz="2600" i="1">
                <a:ea typeface="ＭＳ Ｐゴシック" panose="020B0600070205080204" pitchFamily="34" charset="-128"/>
              </a:rPr>
              <a:t>y</a:t>
            </a:r>
            <a:r>
              <a:rPr lang="en-US" altLang="ja-JP" sz="2600">
                <a:ea typeface="ＭＳ Ｐゴシック" panose="020B0600070205080204" pitchFamily="34" charset="-128"/>
              </a:rPr>
              <a:t>)</a:t>
            </a:r>
          </a:p>
          <a:p>
            <a:pPr>
              <a:lnSpc>
                <a:spcPct val="90000"/>
              </a:lnSpc>
              <a:buFont typeface="Wingdings" pitchFamily="2" charset="2"/>
              <a:buNone/>
            </a:pPr>
            <a:r>
              <a:rPr lang="en-US" altLang="ja-JP" sz="2600">
                <a:ea typeface="ＭＳ Ｐゴシック" panose="020B0600070205080204" pitchFamily="34" charset="-128"/>
              </a:rPr>
              <a:t>	where </a:t>
            </a:r>
            <a:r>
              <a:rPr lang="en-US" altLang="ja-JP" sz="2600" b="1">
                <a:ea typeface="ＭＳ Ｐゴシック" panose="020B0600070205080204" pitchFamily="34" charset="-128"/>
              </a:rPr>
              <a:t>condset</a:t>
            </a:r>
            <a:r>
              <a:rPr lang="en-US" altLang="ja-JP" sz="2600">
                <a:ea typeface="ＭＳ Ｐゴシック" panose="020B0600070205080204" pitchFamily="34" charset="-128"/>
              </a:rPr>
              <a:t> is a set of items from </a:t>
            </a:r>
            <a:r>
              <a:rPr lang="en-US" altLang="ja-JP" sz="2600" i="1">
                <a:ea typeface="ＭＳ Ｐゴシック" panose="020B0600070205080204" pitchFamily="34" charset="-128"/>
              </a:rPr>
              <a:t>I </a:t>
            </a:r>
            <a:r>
              <a:rPr lang="en-US" altLang="ja-JP" sz="2600">
                <a:ea typeface="ＭＳ Ｐゴシック" panose="020B0600070205080204" pitchFamily="34" charset="-128"/>
              </a:rPr>
              <a:t>(</a:t>
            </a:r>
            <a:r>
              <a:rPr lang="en-US" altLang="ja-JP" sz="2600" i="1">
                <a:ea typeface="ＭＳ Ｐゴシック" panose="020B0600070205080204" pitchFamily="34" charset="-128"/>
              </a:rPr>
              <a:t>i.e., condset </a:t>
            </a:r>
            <a:r>
              <a:rPr lang="en-US" altLang="ja-JP" sz="2600">
                <a:ea typeface="ＭＳ Ｐゴシック" panose="020B0600070205080204" pitchFamily="34" charset="-128"/>
                <a:sym typeface="Symbol" pitchFamily="2" charset="2"/>
              </a:rPr>
              <a:t></a:t>
            </a:r>
            <a:r>
              <a:rPr lang="en-US" altLang="ja-JP" sz="2600">
                <a:ea typeface="ＭＳ Ｐゴシック" panose="020B0600070205080204" pitchFamily="34" charset="-128"/>
              </a:rPr>
              <a:t> </a:t>
            </a:r>
            <a:r>
              <a:rPr lang="en-US" altLang="ja-JP" sz="2600" i="1">
                <a:ea typeface="ＭＳ Ｐゴシック" panose="020B0600070205080204" pitchFamily="34" charset="-128"/>
              </a:rPr>
              <a:t>I</a:t>
            </a:r>
            <a:r>
              <a:rPr lang="en-US" altLang="ja-JP" sz="2600">
                <a:ea typeface="ＭＳ Ｐゴシック" panose="020B0600070205080204" pitchFamily="34" charset="-128"/>
              </a:rPr>
              <a:t>), and  </a:t>
            </a:r>
            <a:r>
              <a:rPr lang="en-US" altLang="ja-JP" sz="2600" i="1">
                <a:ea typeface="ＭＳ Ｐゴシック" panose="020B0600070205080204" pitchFamily="34" charset="-128"/>
              </a:rPr>
              <a:t>y</a:t>
            </a:r>
            <a:r>
              <a:rPr lang="en-US" altLang="ja-JP" sz="2600">
                <a:ea typeface="ＭＳ Ｐゴシック" panose="020B0600070205080204" pitchFamily="34" charset="-128"/>
              </a:rPr>
              <a:t> </a:t>
            </a:r>
            <a:r>
              <a:rPr lang="en-US" altLang="ja-JP" sz="2600">
                <a:ea typeface="ＭＳ Ｐゴシック" panose="020B0600070205080204" pitchFamily="34" charset="-128"/>
                <a:sym typeface="Symbol" pitchFamily="2" charset="2"/>
              </a:rPr>
              <a:t></a:t>
            </a:r>
            <a:r>
              <a:rPr lang="en-US" altLang="ja-JP" sz="2600">
                <a:ea typeface="ＭＳ Ｐゴシック" panose="020B0600070205080204" pitchFamily="34" charset="-128"/>
              </a:rPr>
              <a:t> </a:t>
            </a:r>
            <a:r>
              <a:rPr lang="en-US" altLang="ja-JP" sz="2600" i="1">
                <a:ea typeface="ＭＳ Ｐゴシック" panose="020B0600070205080204" pitchFamily="34" charset="-128"/>
              </a:rPr>
              <a:t>Y</a:t>
            </a:r>
            <a:r>
              <a:rPr lang="en-US" altLang="ja-JP" sz="2600">
                <a:ea typeface="ＭＳ Ｐゴシック" panose="020B0600070205080204" pitchFamily="34" charset="-128"/>
              </a:rPr>
              <a:t> is a class label. </a:t>
            </a:r>
          </a:p>
          <a:p>
            <a:pPr>
              <a:lnSpc>
                <a:spcPct val="90000"/>
              </a:lnSpc>
            </a:pPr>
            <a:r>
              <a:rPr lang="en-US" altLang="ja-JP" sz="2600">
                <a:ea typeface="ＭＳ Ｐゴシック" panose="020B0600070205080204" pitchFamily="34" charset="-128"/>
              </a:rPr>
              <a:t>Each ruleitem basically represents a rule:    </a:t>
            </a:r>
          </a:p>
          <a:p>
            <a:pPr>
              <a:lnSpc>
                <a:spcPct val="90000"/>
              </a:lnSpc>
              <a:buFont typeface="Wingdings" pitchFamily="2" charset="2"/>
              <a:buNone/>
            </a:pPr>
            <a:r>
              <a:rPr lang="en-US" altLang="ja-JP" sz="2600" i="1">
                <a:ea typeface="ＭＳ Ｐゴシック" panose="020B0600070205080204" pitchFamily="34" charset="-128"/>
              </a:rPr>
              <a:t>		condset </a:t>
            </a:r>
            <a:r>
              <a:rPr lang="en-US" altLang="ja-JP" sz="2600">
                <a:ea typeface="ＭＳ Ｐゴシック" panose="020B0600070205080204" pitchFamily="34" charset="-128"/>
                <a:sym typeface="Symbol" pitchFamily="2" charset="2"/>
              </a:rPr>
              <a:t></a:t>
            </a:r>
            <a:r>
              <a:rPr lang="en-US" altLang="ja-JP" sz="2600">
                <a:ea typeface="ＭＳ Ｐゴシック" panose="020B0600070205080204" pitchFamily="34" charset="-128"/>
              </a:rPr>
              <a:t> </a:t>
            </a:r>
            <a:r>
              <a:rPr lang="en-US" altLang="ja-JP" sz="2600" i="1">
                <a:ea typeface="ＭＳ Ｐゴシック" panose="020B0600070205080204" pitchFamily="34" charset="-128"/>
              </a:rPr>
              <a:t>y</a:t>
            </a:r>
            <a:r>
              <a:rPr lang="en-US" altLang="ja-JP" sz="2600">
                <a:ea typeface="ＭＳ Ｐゴシック" panose="020B0600070205080204" pitchFamily="34" charset="-128"/>
              </a:rPr>
              <a:t>,</a:t>
            </a:r>
          </a:p>
          <a:p>
            <a:pPr>
              <a:lnSpc>
                <a:spcPct val="90000"/>
              </a:lnSpc>
            </a:pPr>
            <a:r>
              <a:rPr lang="en-US" altLang="en-IT" sz="2600"/>
              <a:t>The Apriori algorithm can be modified to generate CARs</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DAA847F1-F034-B05F-C4CE-155A54306095}"/>
              </a:ext>
            </a:extLst>
          </p:cNvPr>
          <p:cNvSpPr>
            <a:spLocks noGrp="1"/>
          </p:cNvSpPr>
          <p:nvPr>
            <p:ph type="ftr" sz="quarter" idx="10"/>
          </p:nvPr>
        </p:nvSpPr>
        <p:spPr/>
        <p:txBody>
          <a:bodyPr/>
          <a:lstStyle/>
          <a:p>
            <a:r>
              <a:rPr lang="en-US" altLang="en-US"/>
              <a:t>CS583, Bing Liu, UIC</a:t>
            </a:r>
          </a:p>
        </p:txBody>
      </p:sp>
      <p:sp>
        <p:nvSpPr>
          <p:cNvPr id="3" name="Slide Number Placeholder 4">
            <a:extLst>
              <a:ext uri="{FF2B5EF4-FFF2-40B4-BE49-F238E27FC236}">
                <a16:creationId xmlns:a16="http://schemas.microsoft.com/office/drawing/2014/main" id="{91B50004-2ABB-6C80-3954-03E912D21A57}"/>
              </a:ext>
            </a:extLst>
          </p:cNvPr>
          <p:cNvSpPr>
            <a:spLocks noGrp="1"/>
          </p:cNvSpPr>
          <p:nvPr>
            <p:ph type="sldNum" sz="quarter" idx="11"/>
          </p:nvPr>
        </p:nvSpPr>
        <p:spPr/>
        <p:txBody>
          <a:bodyPr/>
          <a:lstStyle/>
          <a:p>
            <a:fld id="{B2DABDEB-C35C-A946-BD44-6455DC2052A1}" type="slidenum">
              <a:rPr lang="en-US" altLang="en-US"/>
              <a:pPr/>
              <a:t>62</a:t>
            </a:fld>
            <a:endParaRPr lang="en-US" altLang="en-US"/>
          </a:p>
        </p:txBody>
      </p:sp>
      <p:sp>
        <p:nvSpPr>
          <p:cNvPr id="698370" name="Rectangle 2">
            <a:extLst>
              <a:ext uri="{FF2B5EF4-FFF2-40B4-BE49-F238E27FC236}">
                <a16:creationId xmlns:a16="http://schemas.microsoft.com/office/drawing/2014/main" id="{9FE586CF-AC6E-51DB-ADD6-7E9CD7B148CD}"/>
              </a:ext>
            </a:extLst>
          </p:cNvPr>
          <p:cNvSpPr>
            <a:spLocks noGrp="1" noChangeArrowheads="1"/>
          </p:cNvSpPr>
          <p:nvPr>
            <p:ph type="title"/>
          </p:nvPr>
        </p:nvSpPr>
        <p:spPr>
          <a:xfrm>
            <a:off x="849313" y="-76995"/>
            <a:ext cx="10515600" cy="1325563"/>
          </a:xfrm>
        </p:spPr>
        <p:txBody>
          <a:bodyPr/>
          <a:lstStyle/>
          <a:p>
            <a:r>
              <a:rPr lang="en-US" altLang="en-IT" dirty="0"/>
              <a:t>Multiple minimum class supports</a:t>
            </a:r>
          </a:p>
        </p:txBody>
      </p:sp>
      <p:sp>
        <p:nvSpPr>
          <p:cNvPr id="698371" name="Rectangle 3">
            <a:extLst>
              <a:ext uri="{FF2B5EF4-FFF2-40B4-BE49-F238E27FC236}">
                <a16:creationId xmlns:a16="http://schemas.microsoft.com/office/drawing/2014/main" id="{B70D934E-9420-F3AC-A804-302574E7DAC6}"/>
              </a:ext>
            </a:extLst>
          </p:cNvPr>
          <p:cNvSpPr>
            <a:spLocks noGrp="1" noChangeArrowheads="1"/>
          </p:cNvSpPr>
          <p:nvPr>
            <p:ph type="body" idx="1"/>
          </p:nvPr>
        </p:nvSpPr>
        <p:spPr>
          <a:xfrm>
            <a:off x="1992313" y="1160463"/>
            <a:ext cx="8229600" cy="5111750"/>
          </a:xfrm>
        </p:spPr>
        <p:txBody>
          <a:bodyPr>
            <a:normAutofit lnSpcReduction="10000"/>
          </a:bodyPr>
          <a:lstStyle/>
          <a:p>
            <a:pPr>
              <a:lnSpc>
                <a:spcPct val="90000"/>
              </a:lnSpc>
            </a:pPr>
            <a:r>
              <a:rPr lang="en-US" altLang="en-IT" sz="2600">
                <a:solidFill>
                  <a:srgbClr val="FF0000"/>
                </a:solidFill>
              </a:rPr>
              <a:t>The multiple minimum support idea can also be applied here.</a:t>
            </a:r>
            <a:r>
              <a:rPr lang="en-US" altLang="en-IT" sz="2600">
                <a:solidFill>
                  <a:srgbClr val="3333CC"/>
                </a:solidFill>
              </a:rPr>
              <a:t> </a:t>
            </a:r>
          </a:p>
          <a:p>
            <a:pPr>
              <a:lnSpc>
                <a:spcPct val="90000"/>
              </a:lnSpc>
            </a:pPr>
            <a:r>
              <a:rPr lang="en-US" altLang="ja-JP" sz="2600">
                <a:ea typeface="ＭＳ Ｐゴシック" panose="020B0600070205080204" pitchFamily="34" charset="-128"/>
              </a:rPr>
              <a:t>The user can specify different </a:t>
            </a:r>
            <a:r>
              <a:rPr lang="en-US" altLang="ja-JP" sz="2600">
                <a:solidFill>
                  <a:srgbClr val="FF0000"/>
                </a:solidFill>
                <a:ea typeface="ＭＳ Ｐゴシック" panose="020B0600070205080204" pitchFamily="34" charset="-128"/>
              </a:rPr>
              <a:t>minimum supports to different classes</a:t>
            </a:r>
            <a:r>
              <a:rPr lang="en-US" altLang="ja-JP" sz="2600">
                <a:ea typeface="ＭＳ Ｐゴシック" panose="020B0600070205080204" pitchFamily="34" charset="-128"/>
              </a:rPr>
              <a:t>, which effectively assign a different minimum support to rules of each class. </a:t>
            </a:r>
          </a:p>
          <a:p>
            <a:pPr>
              <a:lnSpc>
                <a:spcPct val="90000"/>
              </a:lnSpc>
            </a:pPr>
            <a:r>
              <a:rPr lang="en-US" altLang="ja-JP" sz="2600">
                <a:ea typeface="ＭＳ Ｐゴシック" panose="020B0600070205080204" pitchFamily="34" charset="-128"/>
              </a:rPr>
              <a:t>For example, we have a data set with two classes, Yes and No. We may want </a:t>
            </a:r>
          </a:p>
          <a:p>
            <a:pPr lvl="1">
              <a:lnSpc>
                <a:spcPct val="90000"/>
              </a:lnSpc>
            </a:pPr>
            <a:r>
              <a:rPr lang="en-US" altLang="ja-JP" sz="2200">
                <a:ea typeface="ＭＳ Ｐゴシック" panose="020B0600070205080204" pitchFamily="34" charset="-128"/>
              </a:rPr>
              <a:t>rules of class Yes to have the minimum support of 5% and </a:t>
            </a:r>
          </a:p>
          <a:p>
            <a:pPr lvl="1">
              <a:lnSpc>
                <a:spcPct val="90000"/>
              </a:lnSpc>
            </a:pPr>
            <a:r>
              <a:rPr lang="en-US" altLang="ja-JP" sz="2200">
                <a:ea typeface="ＭＳ Ｐゴシック" panose="020B0600070205080204" pitchFamily="34" charset="-128"/>
              </a:rPr>
              <a:t>rules of class No to have the minimum support of 10%. </a:t>
            </a:r>
            <a:endParaRPr lang="en-US" altLang="en-IT" sz="2200">
              <a:solidFill>
                <a:srgbClr val="3333CC"/>
              </a:solidFill>
            </a:endParaRPr>
          </a:p>
          <a:p>
            <a:pPr>
              <a:lnSpc>
                <a:spcPct val="90000"/>
              </a:lnSpc>
            </a:pPr>
            <a:r>
              <a:rPr lang="en-US" altLang="ja-JP" sz="2600">
                <a:solidFill>
                  <a:srgbClr val="3333CC"/>
                </a:solidFill>
                <a:ea typeface="ＭＳ Ｐゴシック" panose="020B0600070205080204" pitchFamily="34" charset="-128"/>
              </a:rPr>
              <a:t>By setting minimum class supports to 100% (or more for some classes), we tell the algorithm not to generate rules of those classes.</a:t>
            </a:r>
            <a:r>
              <a:rPr lang="en-US" altLang="ja-JP" sz="2600">
                <a:ea typeface="ＭＳ Ｐゴシック" panose="020B0600070205080204" pitchFamily="34" charset="-128"/>
              </a:rPr>
              <a:t> </a:t>
            </a:r>
          </a:p>
          <a:p>
            <a:pPr lvl="1">
              <a:lnSpc>
                <a:spcPct val="90000"/>
              </a:lnSpc>
            </a:pPr>
            <a:r>
              <a:rPr lang="en-US" altLang="en-IT" sz="2200"/>
              <a:t>This is a very useful trick in applications.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65770884-27E7-BD41-584A-9AB8D0C91258}"/>
              </a:ext>
            </a:extLst>
          </p:cNvPr>
          <p:cNvSpPr>
            <a:spLocks noGrp="1"/>
          </p:cNvSpPr>
          <p:nvPr>
            <p:ph type="ftr" sz="quarter" idx="10"/>
          </p:nvPr>
        </p:nvSpPr>
        <p:spPr/>
        <p:txBody>
          <a:bodyPr/>
          <a:lstStyle/>
          <a:p>
            <a:r>
              <a:rPr lang="en-US" altLang="en-US"/>
              <a:t>CS583, Bing Liu, UIC</a:t>
            </a:r>
          </a:p>
        </p:txBody>
      </p:sp>
      <p:sp>
        <p:nvSpPr>
          <p:cNvPr id="3" name="Slide Number Placeholder 4">
            <a:extLst>
              <a:ext uri="{FF2B5EF4-FFF2-40B4-BE49-F238E27FC236}">
                <a16:creationId xmlns:a16="http://schemas.microsoft.com/office/drawing/2014/main" id="{91EAB31E-CB6E-9E65-AF26-D47BF71E2534}"/>
              </a:ext>
            </a:extLst>
          </p:cNvPr>
          <p:cNvSpPr>
            <a:spLocks noGrp="1"/>
          </p:cNvSpPr>
          <p:nvPr>
            <p:ph type="sldNum" sz="quarter" idx="11"/>
          </p:nvPr>
        </p:nvSpPr>
        <p:spPr/>
        <p:txBody>
          <a:bodyPr/>
          <a:lstStyle/>
          <a:p>
            <a:fld id="{CD186307-FFE2-CF47-8386-BE5895AC52DA}" type="slidenum">
              <a:rPr lang="en-US" altLang="en-US"/>
              <a:pPr/>
              <a:t>63</a:t>
            </a:fld>
            <a:endParaRPr lang="en-US" altLang="en-US"/>
          </a:p>
        </p:txBody>
      </p:sp>
      <p:sp>
        <p:nvSpPr>
          <p:cNvPr id="675842" name="Rectangle 2">
            <a:extLst>
              <a:ext uri="{FF2B5EF4-FFF2-40B4-BE49-F238E27FC236}">
                <a16:creationId xmlns:a16="http://schemas.microsoft.com/office/drawing/2014/main" id="{26333CE9-4985-1999-08A4-03BEF0DE61F3}"/>
              </a:ext>
            </a:extLst>
          </p:cNvPr>
          <p:cNvSpPr>
            <a:spLocks noGrp="1" noChangeArrowheads="1"/>
          </p:cNvSpPr>
          <p:nvPr>
            <p:ph type="title"/>
          </p:nvPr>
        </p:nvSpPr>
        <p:spPr>
          <a:xfrm>
            <a:off x="2133600" y="273051"/>
            <a:ext cx="7742238" cy="1147763"/>
          </a:xfrm>
        </p:spPr>
        <p:txBody>
          <a:bodyPr/>
          <a:lstStyle/>
          <a:p>
            <a:r>
              <a:rPr lang="en-US" altLang="en-IT"/>
              <a:t>Summary</a:t>
            </a:r>
          </a:p>
        </p:txBody>
      </p:sp>
      <p:sp>
        <p:nvSpPr>
          <p:cNvPr id="675843" name="Rectangle 3">
            <a:extLst>
              <a:ext uri="{FF2B5EF4-FFF2-40B4-BE49-F238E27FC236}">
                <a16:creationId xmlns:a16="http://schemas.microsoft.com/office/drawing/2014/main" id="{9622BDE2-BA0D-3815-B817-C1978305727C}"/>
              </a:ext>
            </a:extLst>
          </p:cNvPr>
          <p:cNvSpPr>
            <a:spLocks noGrp="1" noChangeArrowheads="1"/>
          </p:cNvSpPr>
          <p:nvPr>
            <p:ph type="body" idx="1"/>
          </p:nvPr>
        </p:nvSpPr>
        <p:spPr>
          <a:xfrm>
            <a:off x="1955801" y="1304925"/>
            <a:ext cx="8524875" cy="4679950"/>
          </a:xfrm>
        </p:spPr>
        <p:txBody>
          <a:bodyPr/>
          <a:lstStyle/>
          <a:p>
            <a:pPr>
              <a:lnSpc>
                <a:spcPct val="80000"/>
              </a:lnSpc>
            </a:pPr>
            <a:r>
              <a:rPr lang="en-US" altLang="en-IT" sz="2600"/>
              <a:t>Association rule mining has been extensively studied in the data mining community. </a:t>
            </a:r>
          </a:p>
          <a:p>
            <a:pPr>
              <a:lnSpc>
                <a:spcPct val="80000"/>
              </a:lnSpc>
            </a:pPr>
            <a:r>
              <a:rPr lang="en-US" altLang="en-IT" sz="2600"/>
              <a:t>There are many efficient algorithms and model variations.</a:t>
            </a:r>
          </a:p>
          <a:p>
            <a:pPr>
              <a:lnSpc>
                <a:spcPct val="80000"/>
              </a:lnSpc>
            </a:pPr>
            <a:r>
              <a:rPr lang="en-US" altLang="en-IT" sz="2600"/>
              <a:t>Other related work includes</a:t>
            </a:r>
          </a:p>
          <a:p>
            <a:pPr marL="742950" lvl="1" indent="-285750">
              <a:lnSpc>
                <a:spcPct val="80000"/>
              </a:lnSpc>
            </a:pPr>
            <a:r>
              <a:rPr lang="en-US" altLang="en-IT" sz="2200"/>
              <a:t>Multi-level or generalized rule mining</a:t>
            </a:r>
          </a:p>
          <a:p>
            <a:pPr marL="742950" lvl="1" indent="-285750">
              <a:lnSpc>
                <a:spcPct val="80000"/>
              </a:lnSpc>
            </a:pPr>
            <a:r>
              <a:rPr lang="en-US" altLang="en-IT" sz="2200"/>
              <a:t>Constrained rule mining</a:t>
            </a:r>
          </a:p>
          <a:p>
            <a:pPr marL="742950" lvl="1" indent="-285750">
              <a:lnSpc>
                <a:spcPct val="80000"/>
              </a:lnSpc>
            </a:pPr>
            <a:r>
              <a:rPr lang="en-US" altLang="en-IT" sz="2200"/>
              <a:t>Incremental rule mining</a:t>
            </a:r>
          </a:p>
          <a:p>
            <a:pPr marL="742950" lvl="1" indent="-285750">
              <a:lnSpc>
                <a:spcPct val="80000"/>
              </a:lnSpc>
            </a:pPr>
            <a:r>
              <a:rPr lang="en-US" altLang="en-IT" sz="2200"/>
              <a:t>Maximal frequent itemset mining</a:t>
            </a:r>
          </a:p>
          <a:p>
            <a:pPr marL="742950" lvl="1" indent="-285750">
              <a:lnSpc>
                <a:spcPct val="80000"/>
              </a:lnSpc>
            </a:pPr>
            <a:r>
              <a:rPr lang="en-US" altLang="en-IT" sz="2200"/>
              <a:t>Numeric association rule mining</a:t>
            </a:r>
          </a:p>
          <a:p>
            <a:pPr marL="742950" lvl="1" indent="-285750">
              <a:lnSpc>
                <a:spcPct val="80000"/>
              </a:lnSpc>
            </a:pPr>
            <a:r>
              <a:rPr lang="en-US" altLang="en-IT" sz="2200"/>
              <a:t>Rule interestingness and visualization</a:t>
            </a:r>
          </a:p>
          <a:p>
            <a:pPr marL="742950" lvl="1" indent="-285750">
              <a:lnSpc>
                <a:spcPct val="80000"/>
              </a:lnSpc>
            </a:pPr>
            <a:r>
              <a:rPr lang="en-US" altLang="en-IT" sz="2200"/>
              <a:t>Parallel algorithms</a:t>
            </a:r>
          </a:p>
          <a:p>
            <a:pPr marL="742950" lvl="1" indent="-285750">
              <a:lnSpc>
                <a:spcPct val="80000"/>
              </a:lnSpc>
            </a:pPr>
            <a:r>
              <a:rPr lang="en-US" altLang="en-IT" sz="2200"/>
              <a:t>…</a:t>
            </a:r>
          </a:p>
          <a:p>
            <a:pPr>
              <a:lnSpc>
                <a:spcPct val="80000"/>
              </a:lnSpc>
              <a:buFont typeface="Wingdings" pitchFamily="2" charset="2"/>
              <a:buNone/>
            </a:pPr>
            <a:endParaRPr lang="en-US" altLang="en-IT" sz="2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7B29C611-9D2E-FA72-80AF-1EFB1B459BD8}"/>
              </a:ext>
            </a:extLst>
          </p:cNvPr>
          <p:cNvSpPr>
            <a:spLocks noGrp="1"/>
          </p:cNvSpPr>
          <p:nvPr>
            <p:ph type="ftr" sz="quarter" idx="10"/>
          </p:nvPr>
        </p:nvSpPr>
        <p:spPr/>
        <p:txBody>
          <a:bodyPr/>
          <a:lstStyle/>
          <a:p>
            <a:r>
              <a:rPr lang="en-US" altLang="en-US"/>
              <a:t>CS583, Bing Liu, UIC</a:t>
            </a:r>
          </a:p>
        </p:txBody>
      </p:sp>
      <p:sp>
        <p:nvSpPr>
          <p:cNvPr id="3" name="Slide Number Placeholder 4">
            <a:extLst>
              <a:ext uri="{FF2B5EF4-FFF2-40B4-BE49-F238E27FC236}">
                <a16:creationId xmlns:a16="http://schemas.microsoft.com/office/drawing/2014/main" id="{7DF76C55-B712-4DAC-DABC-9D4E38904045}"/>
              </a:ext>
            </a:extLst>
          </p:cNvPr>
          <p:cNvSpPr>
            <a:spLocks noGrp="1"/>
          </p:cNvSpPr>
          <p:nvPr>
            <p:ph type="sldNum" sz="quarter" idx="11"/>
          </p:nvPr>
        </p:nvSpPr>
        <p:spPr/>
        <p:txBody>
          <a:bodyPr/>
          <a:lstStyle/>
          <a:p>
            <a:fld id="{83C83EC7-0070-FF4F-8D49-48D72A3A6574}" type="slidenum">
              <a:rPr lang="en-US" altLang="en-US"/>
              <a:pPr/>
              <a:t>7</a:t>
            </a:fld>
            <a:endParaRPr lang="en-US" altLang="en-US"/>
          </a:p>
        </p:txBody>
      </p:sp>
      <p:sp>
        <p:nvSpPr>
          <p:cNvPr id="646146" name="Rectangle 2">
            <a:extLst>
              <a:ext uri="{FF2B5EF4-FFF2-40B4-BE49-F238E27FC236}">
                <a16:creationId xmlns:a16="http://schemas.microsoft.com/office/drawing/2014/main" id="{0A24BC0B-CFDF-CD9E-4B39-35A035915F60}"/>
              </a:ext>
            </a:extLst>
          </p:cNvPr>
          <p:cNvSpPr>
            <a:spLocks noGrp="1" noChangeArrowheads="1"/>
          </p:cNvSpPr>
          <p:nvPr>
            <p:ph type="title"/>
          </p:nvPr>
        </p:nvSpPr>
        <p:spPr/>
        <p:txBody>
          <a:bodyPr/>
          <a:lstStyle/>
          <a:p>
            <a:r>
              <a:rPr lang="en-US" altLang="en-IT"/>
              <a:t>The model: data</a:t>
            </a:r>
          </a:p>
        </p:txBody>
      </p:sp>
      <p:sp>
        <p:nvSpPr>
          <p:cNvPr id="646147" name="Rectangle 3">
            <a:extLst>
              <a:ext uri="{FF2B5EF4-FFF2-40B4-BE49-F238E27FC236}">
                <a16:creationId xmlns:a16="http://schemas.microsoft.com/office/drawing/2014/main" id="{790A3BFB-F225-E58E-0A6A-2365C11EF0F2}"/>
              </a:ext>
            </a:extLst>
          </p:cNvPr>
          <p:cNvSpPr>
            <a:spLocks noGrp="1" noChangeArrowheads="1"/>
          </p:cNvSpPr>
          <p:nvPr>
            <p:ph type="body" idx="1"/>
          </p:nvPr>
        </p:nvSpPr>
        <p:spPr>
          <a:xfrm>
            <a:off x="1955800" y="1557338"/>
            <a:ext cx="8269288" cy="4500562"/>
          </a:xfrm>
        </p:spPr>
        <p:txBody>
          <a:bodyPr/>
          <a:lstStyle/>
          <a:p>
            <a:r>
              <a:rPr lang="en-US" altLang="en-IT" i="1">
                <a:solidFill>
                  <a:srgbClr val="FF0000"/>
                </a:solidFill>
              </a:rPr>
              <a:t>I</a:t>
            </a:r>
            <a:r>
              <a:rPr lang="en-US" altLang="en-IT">
                <a:solidFill>
                  <a:srgbClr val="FF0000"/>
                </a:solidFill>
              </a:rPr>
              <a:t> = {</a:t>
            </a:r>
            <a:r>
              <a:rPr lang="en-US" altLang="en-IT" i="1">
                <a:solidFill>
                  <a:srgbClr val="FF0000"/>
                </a:solidFill>
              </a:rPr>
              <a:t>i</a:t>
            </a:r>
            <a:r>
              <a:rPr lang="en-US" altLang="en-IT" baseline="-25000">
                <a:solidFill>
                  <a:srgbClr val="FF0000"/>
                </a:solidFill>
              </a:rPr>
              <a:t>1</a:t>
            </a:r>
            <a:r>
              <a:rPr lang="en-US" altLang="en-IT">
                <a:solidFill>
                  <a:srgbClr val="FF0000"/>
                </a:solidFill>
              </a:rPr>
              <a:t>, </a:t>
            </a:r>
            <a:r>
              <a:rPr lang="en-US" altLang="en-IT" i="1">
                <a:solidFill>
                  <a:srgbClr val="FF0000"/>
                </a:solidFill>
              </a:rPr>
              <a:t>i</a:t>
            </a:r>
            <a:r>
              <a:rPr lang="en-US" altLang="en-IT" baseline="-25000">
                <a:solidFill>
                  <a:srgbClr val="FF0000"/>
                </a:solidFill>
              </a:rPr>
              <a:t>2</a:t>
            </a:r>
            <a:r>
              <a:rPr lang="en-US" altLang="en-IT">
                <a:solidFill>
                  <a:srgbClr val="FF0000"/>
                </a:solidFill>
              </a:rPr>
              <a:t>, …, </a:t>
            </a:r>
            <a:r>
              <a:rPr lang="en-US" altLang="en-IT" i="1">
                <a:solidFill>
                  <a:srgbClr val="FF0000"/>
                </a:solidFill>
              </a:rPr>
              <a:t>i</a:t>
            </a:r>
            <a:r>
              <a:rPr lang="en-US" altLang="en-IT" i="1" baseline="-25000">
                <a:solidFill>
                  <a:srgbClr val="FF0000"/>
                </a:solidFill>
              </a:rPr>
              <a:t>m</a:t>
            </a:r>
            <a:r>
              <a:rPr lang="en-US" altLang="en-IT">
                <a:solidFill>
                  <a:srgbClr val="FF0000"/>
                </a:solidFill>
              </a:rPr>
              <a:t>}</a:t>
            </a:r>
            <a:r>
              <a:rPr lang="en-US" altLang="en-IT"/>
              <a:t>: a set of </a:t>
            </a:r>
            <a:r>
              <a:rPr lang="en-US" altLang="en-IT" i="1"/>
              <a:t>items</a:t>
            </a:r>
            <a:r>
              <a:rPr lang="en-US" altLang="en-IT"/>
              <a:t>.</a:t>
            </a:r>
          </a:p>
          <a:p>
            <a:r>
              <a:rPr lang="en-US" altLang="en-IT">
                <a:solidFill>
                  <a:srgbClr val="FF0000"/>
                </a:solidFill>
              </a:rPr>
              <a:t>Transaction</a:t>
            </a:r>
            <a:r>
              <a:rPr lang="en-US" altLang="en-IT"/>
              <a:t> </a:t>
            </a:r>
            <a:r>
              <a:rPr lang="en-US" altLang="en-IT" i="1">
                <a:solidFill>
                  <a:srgbClr val="FF0000"/>
                </a:solidFill>
              </a:rPr>
              <a:t>t</a:t>
            </a:r>
            <a:r>
              <a:rPr lang="en-US" altLang="en-IT"/>
              <a:t> : </a:t>
            </a:r>
          </a:p>
          <a:p>
            <a:pPr marL="742950" lvl="1" indent="-285750"/>
            <a:r>
              <a:rPr lang="en-US" altLang="en-IT" sz="3000" i="1"/>
              <a:t>t</a:t>
            </a:r>
            <a:r>
              <a:rPr lang="en-US" altLang="en-IT" sz="3000"/>
              <a:t> a set of items, and </a:t>
            </a:r>
            <a:r>
              <a:rPr lang="en-US" altLang="en-IT" sz="3000" i="1"/>
              <a:t>t</a:t>
            </a:r>
            <a:r>
              <a:rPr lang="en-US" altLang="en-IT" sz="3000"/>
              <a:t> </a:t>
            </a:r>
            <a:r>
              <a:rPr lang="en-US" altLang="en-IT" sz="3000">
                <a:sym typeface="Symbol" pitchFamily="2" charset="2"/>
              </a:rPr>
              <a:t></a:t>
            </a:r>
            <a:r>
              <a:rPr lang="en-US" altLang="en-IT" sz="3000"/>
              <a:t> </a:t>
            </a:r>
            <a:r>
              <a:rPr lang="en-US" altLang="en-IT" sz="3000" i="1"/>
              <a:t>I</a:t>
            </a:r>
            <a:r>
              <a:rPr lang="en-US" altLang="en-IT" sz="3000"/>
              <a:t>.</a:t>
            </a:r>
          </a:p>
          <a:p>
            <a:r>
              <a:rPr lang="en-US" altLang="en-IT">
                <a:solidFill>
                  <a:srgbClr val="FF0000"/>
                </a:solidFill>
              </a:rPr>
              <a:t>Transaction Database </a:t>
            </a:r>
            <a:r>
              <a:rPr lang="en-US" altLang="en-IT" i="1">
                <a:solidFill>
                  <a:srgbClr val="FF0000"/>
                </a:solidFill>
              </a:rPr>
              <a:t>T</a:t>
            </a:r>
            <a:r>
              <a:rPr lang="en-US" altLang="en-IT">
                <a:solidFill>
                  <a:srgbClr val="FF0000"/>
                </a:solidFill>
              </a:rPr>
              <a:t>:</a:t>
            </a:r>
            <a:r>
              <a:rPr lang="en-US" altLang="en-IT"/>
              <a:t> a set of transactions </a:t>
            </a:r>
            <a:r>
              <a:rPr lang="en-US" altLang="en-IT" i="1"/>
              <a:t>T</a:t>
            </a:r>
            <a:r>
              <a:rPr lang="en-US" altLang="en-IT"/>
              <a:t> = {t</a:t>
            </a:r>
            <a:r>
              <a:rPr lang="en-US" altLang="en-IT" baseline="-25000"/>
              <a:t>1</a:t>
            </a:r>
            <a:r>
              <a:rPr lang="en-US" altLang="en-IT"/>
              <a:t>, t</a:t>
            </a:r>
            <a:r>
              <a:rPr lang="en-US" altLang="en-IT" baseline="-25000"/>
              <a:t>2</a:t>
            </a:r>
            <a:r>
              <a:rPr lang="en-US" altLang="en-IT"/>
              <a:t>, …, t</a:t>
            </a:r>
            <a:r>
              <a:rPr lang="en-US" altLang="en-IT" baseline="-25000"/>
              <a:t>n</a:t>
            </a:r>
            <a:r>
              <a:rPr lang="en-US" altLang="en-IT"/>
              <a:t>}.</a:t>
            </a:r>
          </a:p>
          <a:p>
            <a:endParaRPr lang="en-US" altLang="en-IT"/>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4CBB0C68-2CFC-D716-7FF5-F00A5062F6DA}"/>
              </a:ext>
            </a:extLst>
          </p:cNvPr>
          <p:cNvSpPr>
            <a:spLocks noGrp="1"/>
          </p:cNvSpPr>
          <p:nvPr>
            <p:ph type="ftr" sz="quarter" idx="10"/>
          </p:nvPr>
        </p:nvSpPr>
        <p:spPr/>
        <p:txBody>
          <a:bodyPr/>
          <a:lstStyle/>
          <a:p>
            <a:r>
              <a:rPr lang="en-US" altLang="en-US"/>
              <a:t>CS583, Bing Liu, UIC</a:t>
            </a:r>
          </a:p>
        </p:txBody>
      </p:sp>
      <p:sp>
        <p:nvSpPr>
          <p:cNvPr id="3" name="Slide Number Placeholder 4">
            <a:extLst>
              <a:ext uri="{FF2B5EF4-FFF2-40B4-BE49-F238E27FC236}">
                <a16:creationId xmlns:a16="http://schemas.microsoft.com/office/drawing/2014/main" id="{F73E4CDE-E199-6F40-9B91-F376097FD81A}"/>
              </a:ext>
            </a:extLst>
          </p:cNvPr>
          <p:cNvSpPr>
            <a:spLocks noGrp="1"/>
          </p:cNvSpPr>
          <p:nvPr>
            <p:ph type="sldNum" sz="quarter" idx="11"/>
          </p:nvPr>
        </p:nvSpPr>
        <p:spPr/>
        <p:txBody>
          <a:bodyPr/>
          <a:lstStyle/>
          <a:p>
            <a:fld id="{C34AA351-5DD4-4E42-AB28-170A62F9EED4}" type="slidenum">
              <a:rPr lang="en-US" altLang="en-US"/>
              <a:pPr/>
              <a:t>8</a:t>
            </a:fld>
            <a:endParaRPr lang="en-US" altLang="en-US"/>
          </a:p>
        </p:txBody>
      </p:sp>
      <p:sp>
        <p:nvSpPr>
          <p:cNvPr id="676866" name="Rectangle 2">
            <a:extLst>
              <a:ext uri="{FF2B5EF4-FFF2-40B4-BE49-F238E27FC236}">
                <a16:creationId xmlns:a16="http://schemas.microsoft.com/office/drawing/2014/main" id="{6BF6680A-C4BE-6F91-3D63-8975D57B2400}"/>
              </a:ext>
            </a:extLst>
          </p:cNvPr>
          <p:cNvSpPr>
            <a:spLocks noGrp="1" noChangeArrowheads="1"/>
          </p:cNvSpPr>
          <p:nvPr>
            <p:ph type="title"/>
          </p:nvPr>
        </p:nvSpPr>
        <p:spPr>
          <a:xfrm>
            <a:off x="838200" y="64292"/>
            <a:ext cx="10515600" cy="1325563"/>
          </a:xfrm>
        </p:spPr>
        <p:txBody>
          <a:bodyPr/>
          <a:lstStyle/>
          <a:p>
            <a:r>
              <a:rPr lang="en-US" altLang="en-IT" dirty="0"/>
              <a:t>Transaction data: supermarket data</a:t>
            </a:r>
          </a:p>
        </p:txBody>
      </p:sp>
      <p:sp>
        <p:nvSpPr>
          <p:cNvPr id="676867" name="Rectangle 3">
            <a:extLst>
              <a:ext uri="{FF2B5EF4-FFF2-40B4-BE49-F238E27FC236}">
                <a16:creationId xmlns:a16="http://schemas.microsoft.com/office/drawing/2014/main" id="{A22D4989-F894-62FC-0D3B-751D7A4D46CE}"/>
              </a:ext>
            </a:extLst>
          </p:cNvPr>
          <p:cNvSpPr>
            <a:spLocks noGrp="1" noChangeArrowheads="1"/>
          </p:cNvSpPr>
          <p:nvPr>
            <p:ph type="body" idx="1"/>
          </p:nvPr>
        </p:nvSpPr>
        <p:spPr>
          <a:xfrm>
            <a:off x="1981200" y="1233489"/>
            <a:ext cx="8229600" cy="4897437"/>
          </a:xfrm>
        </p:spPr>
        <p:txBody>
          <a:bodyPr/>
          <a:lstStyle/>
          <a:p>
            <a:pPr>
              <a:lnSpc>
                <a:spcPct val="90000"/>
              </a:lnSpc>
            </a:pPr>
            <a:r>
              <a:rPr lang="en-US" altLang="en-IT"/>
              <a:t>Market basket transactions:</a:t>
            </a:r>
          </a:p>
          <a:p>
            <a:pPr lvl="1">
              <a:lnSpc>
                <a:spcPct val="90000"/>
              </a:lnSpc>
              <a:buFont typeface="Wingdings" pitchFamily="2" charset="2"/>
              <a:buNone/>
            </a:pPr>
            <a:r>
              <a:rPr lang="en-US" altLang="en-IT"/>
              <a:t>	t1: </a:t>
            </a:r>
            <a:r>
              <a:rPr lang="en-US" altLang="en-IT">
                <a:solidFill>
                  <a:srgbClr val="FF0000"/>
                </a:solidFill>
              </a:rPr>
              <a:t>{bread, cheese, milk}</a:t>
            </a:r>
          </a:p>
          <a:p>
            <a:pPr lvl="1">
              <a:lnSpc>
                <a:spcPct val="90000"/>
              </a:lnSpc>
              <a:buFont typeface="Wingdings" pitchFamily="2" charset="2"/>
              <a:buNone/>
            </a:pPr>
            <a:r>
              <a:rPr lang="en-US" altLang="en-IT"/>
              <a:t>	t2: </a:t>
            </a:r>
            <a:r>
              <a:rPr lang="en-US" altLang="en-IT">
                <a:solidFill>
                  <a:srgbClr val="FF0000"/>
                </a:solidFill>
              </a:rPr>
              <a:t>{apple, eggs, salt, yogurt}</a:t>
            </a:r>
          </a:p>
          <a:p>
            <a:pPr lvl="1">
              <a:lnSpc>
                <a:spcPct val="90000"/>
              </a:lnSpc>
              <a:buFont typeface="Wingdings" pitchFamily="2" charset="2"/>
              <a:buNone/>
            </a:pPr>
            <a:r>
              <a:rPr lang="en-US" altLang="en-IT"/>
              <a:t>	… 		</a:t>
            </a:r>
            <a:r>
              <a:rPr lang="en-US" altLang="en-IT">
                <a:solidFill>
                  <a:srgbClr val="FF0000"/>
                </a:solidFill>
              </a:rPr>
              <a:t>…</a:t>
            </a:r>
          </a:p>
          <a:p>
            <a:pPr lvl="1">
              <a:lnSpc>
                <a:spcPct val="90000"/>
              </a:lnSpc>
              <a:buFont typeface="Wingdings" pitchFamily="2" charset="2"/>
              <a:buNone/>
            </a:pPr>
            <a:r>
              <a:rPr lang="en-US" altLang="en-IT"/>
              <a:t>	tn: </a:t>
            </a:r>
            <a:r>
              <a:rPr lang="en-US" altLang="en-IT">
                <a:solidFill>
                  <a:srgbClr val="FF0000"/>
                </a:solidFill>
              </a:rPr>
              <a:t>{biscuit, eggs, milk}</a:t>
            </a:r>
          </a:p>
          <a:p>
            <a:pPr>
              <a:lnSpc>
                <a:spcPct val="90000"/>
              </a:lnSpc>
            </a:pPr>
            <a:r>
              <a:rPr lang="en-US" altLang="en-IT"/>
              <a:t>Concepts:</a:t>
            </a:r>
          </a:p>
          <a:p>
            <a:pPr lvl="1">
              <a:lnSpc>
                <a:spcPct val="90000"/>
              </a:lnSpc>
            </a:pPr>
            <a:r>
              <a:rPr lang="en-US" altLang="en-IT">
                <a:solidFill>
                  <a:srgbClr val="FF0000"/>
                </a:solidFill>
              </a:rPr>
              <a:t>An </a:t>
            </a:r>
            <a:r>
              <a:rPr lang="en-US" altLang="en-IT" i="1">
                <a:solidFill>
                  <a:srgbClr val="FF0000"/>
                </a:solidFill>
              </a:rPr>
              <a:t>item</a:t>
            </a:r>
            <a:r>
              <a:rPr lang="en-US" altLang="en-IT">
                <a:solidFill>
                  <a:srgbClr val="FF0000"/>
                </a:solidFill>
              </a:rPr>
              <a:t>:</a:t>
            </a:r>
            <a:r>
              <a:rPr lang="en-US" altLang="en-IT"/>
              <a:t>  an item/article in a basket</a:t>
            </a:r>
          </a:p>
          <a:p>
            <a:pPr lvl="1">
              <a:lnSpc>
                <a:spcPct val="90000"/>
              </a:lnSpc>
            </a:pPr>
            <a:r>
              <a:rPr lang="en-US" altLang="en-IT" i="1">
                <a:solidFill>
                  <a:srgbClr val="FF0000"/>
                </a:solidFill>
              </a:rPr>
              <a:t>I</a:t>
            </a:r>
            <a:r>
              <a:rPr lang="en-US" altLang="en-IT">
                <a:solidFill>
                  <a:srgbClr val="FF0000"/>
                </a:solidFill>
              </a:rPr>
              <a:t>:</a:t>
            </a:r>
            <a:r>
              <a:rPr lang="en-US" altLang="en-IT">
                <a:solidFill>
                  <a:schemeClr val="hlink"/>
                </a:solidFill>
              </a:rPr>
              <a:t> </a:t>
            </a:r>
            <a:r>
              <a:rPr lang="en-US" altLang="en-IT"/>
              <a:t>the set of all items sold in the store</a:t>
            </a:r>
          </a:p>
          <a:p>
            <a:pPr lvl="1">
              <a:lnSpc>
                <a:spcPct val="90000"/>
              </a:lnSpc>
            </a:pPr>
            <a:r>
              <a:rPr lang="en-US" altLang="en-IT">
                <a:solidFill>
                  <a:srgbClr val="FF0000"/>
                </a:solidFill>
              </a:rPr>
              <a:t>A </a:t>
            </a:r>
            <a:r>
              <a:rPr lang="en-US" altLang="en-IT" i="1">
                <a:solidFill>
                  <a:srgbClr val="FF0000"/>
                </a:solidFill>
              </a:rPr>
              <a:t>transaction</a:t>
            </a:r>
            <a:r>
              <a:rPr lang="en-US" altLang="en-IT">
                <a:solidFill>
                  <a:srgbClr val="FF0000"/>
                </a:solidFill>
              </a:rPr>
              <a:t>:</a:t>
            </a:r>
            <a:r>
              <a:rPr lang="en-US" altLang="en-IT"/>
              <a:t> items purchased in a basket; it may have TID (transaction ID)</a:t>
            </a:r>
          </a:p>
          <a:p>
            <a:pPr lvl="1">
              <a:lnSpc>
                <a:spcPct val="90000"/>
              </a:lnSpc>
            </a:pPr>
            <a:r>
              <a:rPr lang="en-US" altLang="en-IT">
                <a:solidFill>
                  <a:srgbClr val="FF0000"/>
                </a:solidFill>
              </a:rPr>
              <a:t>A </a:t>
            </a:r>
            <a:r>
              <a:rPr lang="en-US" altLang="en-IT" i="1">
                <a:solidFill>
                  <a:srgbClr val="FF0000"/>
                </a:solidFill>
              </a:rPr>
              <a:t>transactional</a:t>
            </a:r>
            <a:r>
              <a:rPr lang="en-US" altLang="en-IT">
                <a:solidFill>
                  <a:srgbClr val="FF0000"/>
                </a:solidFill>
              </a:rPr>
              <a:t> </a:t>
            </a:r>
            <a:r>
              <a:rPr lang="en-US" altLang="en-IT" i="1">
                <a:solidFill>
                  <a:srgbClr val="FF0000"/>
                </a:solidFill>
              </a:rPr>
              <a:t>dataset</a:t>
            </a:r>
            <a:r>
              <a:rPr lang="en-US" altLang="en-IT"/>
              <a:t>: A set of transactions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401C13A5-EC9A-898E-37C9-2F5B3091C344}"/>
              </a:ext>
            </a:extLst>
          </p:cNvPr>
          <p:cNvSpPr>
            <a:spLocks noGrp="1"/>
          </p:cNvSpPr>
          <p:nvPr>
            <p:ph type="ftr" sz="quarter" idx="10"/>
          </p:nvPr>
        </p:nvSpPr>
        <p:spPr/>
        <p:txBody>
          <a:bodyPr/>
          <a:lstStyle/>
          <a:p>
            <a:r>
              <a:rPr lang="en-US" altLang="en-US"/>
              <a:t>CS583, Bing Liu, UIC</a:t>
            </a:r>
          </a:p>
        </p:txBody>
      </p:sp>
      <p:sp>
        <p:nvSpPr>
          <p:cNvPr id="3" name="Slide Number Placeholder 4">
            <a:extLst>
              <a:ext uri="{FF2B5EF4-FFF2-40B4-BE49-F238E27FC236}">
                <a16:creationId xmlns:a16="http://schemas.microsoft.com/office/drawing/2014/main" id="{AC0BF49F-312D-0926-6115-CA8A6E012902}"/>
              </a:ext>
            </a:extLst>
          </p:cNvPr>
          <p:cNvSpPr>
            <a:spLocks noGrp="1"/>
          </p:cNvSpPr>
          <p:nvPr>
            <p:ph type="sldNum" sz="quarter" idx="11"/>
          </p:nvPr>
        </p:nvSpPr>
        <p:spPr/>
        <p:txBody>
          <a:bodyPr/>
          <a:lstStyle/>
          <a:p>
            <a:fld id="{9422E0FA-9D21-2B47-9FE3-AC96B253ABFE}" type="slidenum">
              <a:rPr lang="en-US" altLang="en-US"/>
              <a:pPr/>
              <a:t>9</a:t>
            </a:fld>
            <a:endParaRPr lang="en-US" altLang="en-US"/>
          </a:p>
        </p:txBody>
      </p:sp>
      <p:sp>
        <p:nvSpPr>
          <p:cNvPr id="705538" name="Rectangle 2">
            <a:extLst>
              <a:ext uri="{FF2B5EF4-FFF2-40B4-BE49-F238E27FC236}">
                <a16:creationId xmlns:a16="http://schemas.microsoft.com/office/drawing/2014/main" id="{B473F629-6177-9767-74E8-BB30B57F9F98}"/>
              </a:ext>
            </a:extLst>
          </p:cNvPr>
          <p:cNvSpPr>
            <a:spLocks noGrp="1" noChangeArrowheads="1"/>
          </p:cNvSpPr>
          <p:nvPr>
            <p:ph type="title"/>
          </p:nvPr>
        </p:nvSpPr>
        <p:spPr>
          <a:xfrm>
            <a:off x="838200" y="64292"/>
            <a:ext cx="10515600" cy="1325563"/>
          </a:xfrm>
        </p:spPr>
        <p:txBody>
          <a:bodyPr/>
          <a:lstStyle/>
          <a:p>
            <a:r>
              <a:rPr lang="en-US" altLang="en-IT" dirty="0"/>
              <a:t>Transaction data: a set of documents</a:t>
            </a:r>
          </a:p>
        </p:txBody>
      </p:sp>
      <p:sp>
        <p:nvSpPr>
          <p:cNvPr id="705539" name="Rectangle 3">
            <a:extLst>
              <a:ext uri="{FF2B5EF4-FFF2-40B4-BE49-F238E27FC236}">
                <a16:creationId xmlns:a16="http://schemas.microsoft.com/office/drawing/2014/main" id="{249C9053-266D-F505-C1ED-1F3D6553A804}"/>
              </a:ext>
            </a:extLst>
          </p:cNvPr>
          <p:cNvSpPr>
            <a:spLocks noGrp="1" noChangeArrowheads="1"/>
          </p:cNvSpPr>
          <p:nvPr>
            <p:ph type="body" idx="1"/>
          </p:nvPr>
        </p:nvSpPr>
        <p:spPr>
          <a:xfrm>
            <a:off x="1981200" y="1341439"/>
            <a:ext cx="8229600" cy="4789487"/>
          </a:xfrm>
        </p:spPr>
        <p:txBody>
          <a:bodyPr/>
          <a:lstStyle/>
          <a:p>
            <a:r>
              <a:rPr lang="en-US" altLang="ja-JP" sz="2900" b="1">
                <a:solidFill>
                  <a:srgbClr val="FF0000"/>
                </a:solidFill>
                <a:ea typeface="ＭＳ Ｐゴシック" panose="020B0600070205080204" pitchFamily="34" charset="-128"/>
              </a:rPr>
              <a:t>A text document data set. Each document is treated as a “bag” of keywords</a:t>
            </a:r>
            <a:endParaRPr lang="en-US" altLang="ja-JP" sz="2900">
              <a:solidFill>
                <a:srgbClr val="FF0000"/>
              </a:solidFill>
              <a:ea typeface="ＭＳ Ｐゴシック" panose="020B0600070205080204" pitchFamily="34" charset="-128"/>
            </a:endParaRPr>
          </a:p>
          <a:p>
            <a:pPr>
              <a:buFont typeface="Wingdings" pitchFamily="2" charset="2"/>
              <a:buNone/>
            </a:pPr>
            <a:r>
              <a:rPr lang="en-US" altLang="ja-JP" sz="2900">
                <a:ea typeface="ＭＳ Ｐゴシック" panose="020B0600070205080204" pitchFamily="34" charset="-128"/>
              </a:rPr>
              <a:t>	</a:t>
            </a:r>
            <a:r>
              <a:rPr lang="en-US" altLang="ja-JP" sz="2400">
                <a:ea typeface="ＭＳ Ｐゴシック" panose="020B0600070205080204" pitchFamily="34" charset="-128"/>
              </a:rPr>
              <a:t>doc1: 	Student, Teach, School 	 </a:t>
            </a:r>
          </a:p>
          <a:p>
            <a:pPr>
              <a:buFont typeface="Wingdings" pitchFamily="2" charset="2"/>
              <a:buNone/>
            </a:pPr>
            <a:r>
              <a:rPr lang="en-US" altLang="ja-JP" sz="2400">
                <a:ea typeface="ＭＳ Ｐゴシック" panose="020B0600070205080204" pitchFamily="34" charset="-128"/>
              </a:rPr>
              <a:t>	doc2: 	Student, School 		 </a:t>
            </a:r>
          </a:p>
          <a:p>
            <a:pPr>
              <a:buFont typeface="Wingdings" pitchFamily="2" charset="2"/>
              <a:buNone/>
            </a:pPr>
            <a:r>
              <a:rPr lang="en-US" altLang="ja-JP" sz="2400">
                <a:ea typeface="ＭＳ Ｐゴシック" panose="020B0600070205080204" pitchFamily="34" charset="-128"/>
              </a:rPr>
              <a:t>	doc3: 	Teach, School, City, Game 	 </a:t>
            </a:r>
          </a:p>
          <a:p>
            <a:pPr>
              <a:buFont typeface="Wingdings" pitchFamily="2" charset="2"/>
              <a:buNone/>
            </a:pPr>
            <a:r>
              <a:rPr lang="en-US" altLang="ja-JP" sz="2400">
                <a:ea typeface="ＭＳ Ｐゴシック" panose="020B0600070205080204" pitchFamily="34" charset="-128"/>
              </a:rPr>
              <a:t>	doc4: 	Baseball, Basketball		</a:t>
            </a:r>
          </a:p>
          <a:p>
            <a:pPr>
              <a:buFont typeface="Wingdings" pitchFamily="2" charset="2"/>
              <a:buNone/>
            </a:pPr>
            <a:r>
              <a:rPr lang="en-US" altLang="ja-JP" sz="2400">
                <a:ea typeface="ＭＳ Ｐゴシック" panose="020B0600070205080204" pitchFamily="34" charset="-128"/>
              </a:rPr>
              <a:t>	doc5: 	Basketball, Player, Spectator  	</a:t>
            </a:r>
          </a:p>
          <a:p>
            <a:pPr>
              <a:buFont typeface="Wingdings" pitchFamily="2" charset="2"/>
              <a:buNone/>
            </a:pPr>
            <a:r>
              <a:rPr lang="en-US" altLang="ja-JP" sz="2400">
                <a:ea typeface="ＭＳ Ｐゴシック" panose="020B0600070205080204" pitchFamily="34" charset="-128"/>
              </a:rPr>
              <a:t>	doc6: 	Baseball, Coach, Game, Team</a:t>
            </a:r>
          </a:p>
          <a:p>
            <a:pPr>
              <a:buFont typeface="Wingdings" pitchFamily="2" charset="2"/>
              <a:buNone/>
            </a:pPr>
            <a:r>
              <a:rPr lang="en-US" altLang="ja-JP" sz="2400">
                <a:ea typeface="ＭＳ Ｐゴシック" panose="020B0600070205080204" pitchFamily="34" charset="-128"/>
              </a:rPr>
              <a:t>	doc7: 	Basketball, Team, City, Game 	</a:t>
            </a:r>
            <a:endParaRPr lang="en-US" altLang="en-IT" sz="24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4912</TotalTime>
  <Words>6875</Words>
  <Application>Microsoft Macintosh PowerPoint</Application>
  <PresentationFormat>Widescreen</PresentationFormat>
  <Paragraphs>865</Paragraphs>
  <Slides>63</Slides>
  <Notes>16</Notes>
  <HiddenSlides>13</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3</vt:i4>
      </vt:variant>
      <vt:variant>
        <vt:lpstr>Slide Titles</vt:lpstr>
      </vt:variant>
      <vt:variant>
        <vt:i4>63</vt:i4>
      </vt:variant>
    </vt:vector>
  </HeadingPairs>
  <TitlesOfParts>
    <vt:vector size="80" baseType="lpstr">
      <vt:lpstr>ＭＳ Ｐゴシック</vt:lpstr>
      <vt:lpstr>Aptos</vt:lpstr>
      <vt:lpstr>Arial</vt:lpstr>
      <vt:lpstr>Calibri</vt:lpstr>
      <vt:lpstr>Calibri Light</vt:lpstr>
      <vt:lpstr>Courier New</vt:lpstr>
      <vt:lpstr>Lucida Console</vt:lpstr>
      <vt:lpstr>Monotype Sorts</vt:lpstr>
      <vt:lpstr>Symbol</vt:lpstr>
      <vt:lpstr>Tahoma</vt:lpstr>
      <vt:lpstr>Times New Roman</vt:lpstr>
      <vt:lpstr>Verdana</vt:lpstr>
      <vt:lpstr>Wingdings</vt:lpstr>
      <vt:lpstr>Office Theme</vt:lpstr>
      <vt:lpstr>Equation</vt:lpstr>
      <vt:lpstr>Bitmap Image</vt:lpstr>
      <vt:lpstr>Clip</vt:lpstr>
      <vt:lpstr>Association Rule Mining Explained*</vt:lpstr>
      <vt:lpstr>PowerPoint Presentation</vt:lpstr>
      <vt:lpstr>Introduction</vt:lpstr>
      <vt:lpstr>Association rule mining: a bit of history</vt:lpstr>
      <vt:lpstr>Rules</vt:lpstr>
      <vt:lpstr>Association Rules Examples</vt:lpstr>
      <vt:lpstr>The model: data</vt:lpstr>
      <vt:lpstr>Transaction data: supermarket data</vt:lpstr>
      <vt:lpstr>Transaction data: a set of documents</vt:lpstr>
      <vt:lpstr>The model: rules, more formally</vt:lpstr>
      <vt:lpstr>Rule strength measures</vt:lpstr>
      <vt:lpstr>Support and Confidence</vt:lpstr>
      <vt:lpstr>Goal and key features</vt:lpstr>
      <vt:lpstr>An example</vt:lpstr>
      <vt:lpstr>Transaction data representation</vt:lpstr>
      <vt:lpstr>Many mining algorithms</vt:lpstr>
      <vt:lpstr>Formal Statement of the Problem</vt:lpstr>
      <vt:lpstr>Problem Decomposition</vt:lpstr>
      <vt:lpstr>General Algorithm</vt:lpstr>
      <vt:lpstr>AIS Algorithm</vt:lpstr>
      <vt:lpstr>Example</vt:lpstr>
      <vt:lpstr>SETM Algorithm</vt:lpstr>
      <vt:lpstr>Example</vt:lpstr>
      <vt:lpstr>Apriori Algorithm</vt:lpstr>
      <vt:lpstr>Example</vt:lpstr>
      <vt:lpstr>AprioriTid Algorithm</vt:lpstr>
      <vt:lpstr>Example</vt:lpstr>
      <vt:lpstr>Performance Analysis</vt:lpstr>
      <vt:lpstr>Apriori-Hybrid Algorithm</vt:lpstr>
      <vt:lpstr>Example Association Rule</vt:lpstr>
      <vt:lpstr>Example Queries</vt:lpstr>
      <vt:lpstr>Discovering Large Itemsets</vt:lpstr>
      <vt:lpstr>Apriori Algorithm (pseudocode)</vt:lpstr>
      <vt:lpstr>Apriori Candidate Generation</vt:lpstr>
      <vt:lpstr>Apriori Algorithm (cont.)</vt:lpstr>
      <vt:lpstr>Subset Function</vt:lpstr>
      <vt:lpstr>Subset Function (cont.)</vt:lpstr>
      <vt:lpstr>Subset Function (cont.)</vt:lpstr>
      <vt:lpstr>AprioriTid Algorithm</vt:lpstr>
      <vt:lpstr>AprioriTid Algorithm (cont.)</vt:lpstr>
      <vt:lpstr>Example</vt:lpstr>
      <vt:lpstr>Performance</vt:lpstr>
      <vt:lpstr>Apriori vs. AprioriTid</vt:lpstr>
      <vt:lpstr>AprioriHybrid Algorithm</vt:lpstr>
      <vt:lpstr>Problems with association mining</vt:lpstr>
      <vt:lpstr>Rare Item Problem</vt:lpstr>
      <vt:lpstr>Multiple minsups model</vt:lpstr>
      <vt:lpstr>Minsup of a rule</vt:lpstr>
      <vt:lpstr>An Example</vt:lpstr>
      <vt:lpstr>Downward closure property</vt:lpstr>
      <vt:lpstr>To deal with the problem</vt:lpstr>
      <vt:lpstr>The MSapriori algorithm</vt:lpstr>
      <vt:lpstr>Candidate itemset generation</vt:lpstr>
      <vt:lpstr>First pass over data</vt:lpstr>
      <vt:lpstr>First pass over data: an example</vt:lpstr>
      <vt:lpstr>Rule generation</vt:lpstr>
      <vt:lpstr>On multiple minsup rule mining</vt:lpstr>
      <vt:lpstr>Mining class association rules (CAR)</vt:lpstr>
      <vt:lpstr>Problem definition</vt:lpstr>
      <vt:lpstr>An example</vt:lpstr>
      <vt:lpstr>Mining algorithm</vt:lpstr>
      <vt:lpstr>Multiple minimum class supports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Clustering and Instance Based Learning</dc:title>
  <dc:creator>Geoff Hulten</dc:creator>
  <cp:lastModifiedBy>Damian Andrew Tamburri</cp:lastModifiedBy>
  <cp:revision>76</cp:revision>
  <dcterms:created xsi:type="dcterms:W3CDTF">2018-10-22T01:43:14Z</dcterms:created>
  <dcterms:modified xsi:type="dcterms:W3CDTF">2025-04-28T08:43:18Z</dcterms:modified>
</cp:coreProperties>
</file>