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1.xml" ContentType="application/vnd.openxmlformats-officedocument.presentationml.tags+xml"/>
  <Override PartName="/ppt/notesSlides/notesSlide21.xml" ContentType="application/vnd.openxmlformats-officedocument.presentationml.notesSlide+xml"/>
  <Override PartName="/ppt/tags/tag2.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xml" ContentType="application/vnd.openxmlformats-officedocument.presentationml.tags+xml"/>
  <Override PartName="/ppt/notesSlides/notesSlide25.xml" ContentType="application/vnd.openxmlformats-officedocument.presentationml.notesSlide+xml"/>
  <Override PartName="/ppt/tags/tag4.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tags/tag5.xml" ContentType="application/vnd.openxmlformats-officedocument.presentationml.tags+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71"/>
  </p:notesMasterIdLst>
  <p:sldIdLst>
    <p:sldId id="278" r:id="rId2"/>
    <p:sldId id="257" r:id="rId3"/>
    <p:sldId id="279" r:id="rId4"/>
    <p:sldId id="258" r:id="rId5"/>
    <p:sldId id="280" r:id="rId6"/>
    <p:sldId id="260" r:id="rId7"/>
    <p:sldId id="281" r:id="rId8"/>
    <p:sldId id="282" r:id="rId9"/>
    <p:sldId id="284" r:id="rId10"/>
    <p:sldId id="283" r:id="rId11"/>
    <p:sldId id="285" r:id="rId12"/>
    <p:sldId id="286" r:id="rId13"/>
    <p:sldId id="287" r:id="rId14"/>
    <p:sldId id="288" r:id="rId15"/>
    <p:sldId id="289" r:id="rId16"/>
    <p:sldId id="290" r:id="rId17"/>
    <p:sldId id="291" r:id="rId18"/>
    <p:sldId id="292" r:id="rId19"/>
    <p:sldId id="293" r:id="rId20"/>
    <p:sldId id="294" r:id="rId21"/>
    <p:sldId id="295" r:id="rId22"/>
    <p:sldId id="270" r:id="rId23"/>
    <p:sldId id="296" r:id="rId24"/>
    <p:sldId id="297" r:id="rId25"/>
    <p:sldId id="299" r:id="rId26"/>
    <p:sldId id="300" r:id="rId27"/>
    <p:sldId id="301" r:id="rId28"/>
    <p:sldId id="302" r:id="rId29"/>
    <p:sldId id="261" r:id="rId30"/>
    <p:sldId id="303" r:id="rId31"/>
    <p:sldId id="304" r:id="rId32"/>
    <p:sldId id="305" r:id="rId33"/>
    <p:sldId id="306" r:id="rId34"/>
    <p:sldId id="307" r:id="rId35"/>
    <p:sldId id="308" r:id="rId36"/>
    <p:sldId id="311" r:id="rId37"/>
    <p:sldId id="313" r:id="rId38"/>
    <p:sldId id="332" r:id="rId39"/>
    <p:sldId id="315" r:id="rId40"/>
    <p:sldId id="316" r:id="rId41"/>
    <p:sldId id="317" r:id="rId42"/>
    <p:sldId id="319" r:id="rId43"/>
    <p:sldId id="320" r:id="rId44"/>
    <p:sldId id="321" r:id="rId45"/>
    <p:sldId id="322" r:id="rId46"/>
    <p:sldId id="324" r:id="rId47"/>
    <p:sldId id="325" r:id="rId48"/>
    <p:sldId id="326" r:id="rId49"/>
    <p:sldId id="327" r:id="rId50"/>
    <p:sldId id="328" r:id="rId51"/>
    <p:sldId id="329" r:id="rId52"/>
    <p:sldId id="330" r:id="rId53"/>
    <p:sldId id="268" r:id="rId54"/>
    <p:sldId id="276" r:id="rId55"/>
    <p:sldId id="275" r:id="rId56"/>
    <p:sldId id="259" r:id="rId57"/>
    <p:sldId id="267" r:id="rId58"/>
    <p:sldId id="262" r:id="rId59"/>
    <p:sldId id="269" r:id="rId60"/>
    <p:sldId id="263" r:id="rId61"/>
    <p:sldId id="264" r:id="rId62"/>
    <p:sldId id="265" r:id="rId63"/>
    <p:sldId id="266" r:id="rId64"/>
    <p:sldId id="271" r:id="rId65"/>
    <p:sldId id="272" r:id="rId66"/>
    <p:sldId id="273" r:id="rId67"/>
    <p:sldId id="277" r:id="rId68"/>
    <p:sldId id="333" r:id="rId69"/>
    <p:sldId id="298" r:id="rId7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106" autoAdjust="0"/>
    <p:restoredTop sz="94660"/>
  </p:normalViewPr>
  <p:slideViewPr>
    <p:cSldViewPr snapToGrid="0">
      <p:cViewPr varScale="1">
        <p:scale>
          <a:sx n="121" d="100"/>
          <a:sy n="121" d="100"/>
        </p:scale>
        <p:origin x="176" y="28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D6A410-378E-48AE-B238-B47E6418B5E4}" type="doc">
      <dgm:prSet loTypeId="urn:microsoft.com/office/officeart/2005/8/layout/default" loCatId="Inbox" qsTypeId="urn:microsoft.com/office/officeart/2005/8/quickstyle/simple1" qsCatId="simple" csTypeId="urn:microsoft.com/office/officeart/2005/8/colors/colorful2" csCatId="colorful" phldr="1"/>
      <dgm:spPr/>
      <dgm:t>
        <a:bodyPr/>
        <a:lstStyle/>
        <a:p>
          <a:endParaRPr lang="en-US"/>
        </a:p>
      </dgm:t>
    </dgm:pt>
    <dgm:pt modelId="{D17C687A-B180-4171-8078-1A5EFCB18BA8}">
      <dgm:prSet/>
      <dgm:spPr/>
      <dgm:t>
        <a:bodyPr/>
        <a:lstStyle/>
        <a:p>
          <a:r>
            <a:rPr lang="en-US"/>
            <a:t>Time Series</a:t>
          </a:r>
        </a:p>
      </dgm:t>
    </dgm:pt>
    <dgm:pt modelId="{C92CCB02-E8F1-490B-8E65-863A0392AA29}" type="parTrans" cxnId="{61401F7C-A1B6-4005-B8E7-B6C13C5623D4}">
      <dgm:prSet/>
      <dgm:spPr/>
      <dgm:t>
        <a:bodyPr/>
        <a:lstStyle/>
        <a:p>
          <a:endParaRPr lang="en-US"/>
        </a:p>
      </dgm:t>
    </dgm:pt>
    <dgm:pt modelId="{A1133C05-851A-4AFF-9000-96F0D8538178}" type="sibTrans" cxnId="{61401F7C-A1B6-4005-B8E7-B6C13C5623D4}">
      <dgm:prSet/>
      <dgm:spPr/>
      <dgm:t>
        <a:bodyPr/>
        <a:lstStyle/>
        <a:p>
          <a:endParaRPr lang="en-US"/>
        </a:p>
      </dgm:t>
    </dgm:pt>
    <dgm:pt modelId="{F723D178-3F21-4490-B342-93A647D4034E}">
      <dgm:prSet/>
      <dgm:spPr/>
      <dgm:t>
        <a:bodyPr/>
        <a:lstStyle/>
        <a:p>
          <a:r>
            <a:rPr lang="en-US" dirty="0"/>
            <a:t>Ranking</a:t>
          </a:r>
        </a:p>
      </dgm:t>
    </dgm:pt>
    <dgm:pt modelId="{692ED897-BD73-4287-B2E1-AFE8AE5C7F7B}" type="parTrans" cxnId="{814AFA42-13B3-4B8C-84D5-BA5CDF7EBBA0}">
      <dgm:prSet/>
      <dgm:spPr/>
      <dgm:t>
        <a:bodyPr/>
        <a:lstStyle/>
        <a:p>
          <a:endParaRPr lang="en-US"/>
        </a:p>
      </dgm:t>
    </dgm:pt>
    <dgm:pt modelId="{11987C1C-CB3E-49A7-97A0-D7F80AF9CD9D}" type="sibTrans" cxnId="{814AFA42-13B3-4B8C-84D5-BA5CDF7EBBA0}">
      <dgm:prSet/>
      <dgm:spPr/>
      <dgm:t>
        <a:bodyPr/>
        <a:lstStyle/>
        <a:p>
          <a:endParaRPr lang="en-US"/>
        </a:p>
      </dgm:t>
    </dgm:pt>
    <dgm:pt modelId="{84ACBF1D-EA8E-42A0-8CFD-291CE46D191F}">
      <dgm:prSet/>
      <dgm:spPr/>
      <dgm:t>
        <a:bodyPr/>
        <a:lstStyle/>
        <a:p>
          <a:r>
            <a:rPr lang="en-US" dirty="0"/>
            <a:t>Part-To-Whole</a:t>
          </a:r>
        </a:p>
      </dgm:t>
    </dgm:pt>
    <dgm:pt modelId="{BF8C7E1B-FB55-4CEB-BA1F-56DBCA84DED5}" type="parTrans" cxnId="{B3C69D61-0785-45BF-BCBD-72C7922733B1}">
      <dgm:prSet/>
      <dgm:spPr/>
      <dgm:t>
        <a:bodyPr/>
        <a:lstStyle/>
        <a:p>
          <a:endParaRPr lang="en-US"/>
        </a:p>
      </dgm:t>
    </dgm:pt>
    <dgm:pt modelId="{1E0FC6F2-1514-45C9-9EE6-D97DC7C485E4}" type="sibTrans" cxnId="{B3C69D61-0785-45BF-BCBD-72C7922733B1}">
      <dgm:prSet/>
      <dgm:spPr/>
      <dgm:t>
        <a:bodyPr/>
        <a:lstStyle/>
        <a:p>
          <a:endParaRPr lang="en-US"/>
        </a:p>
      </dgm:t>
    </dgm:pt>
    <dgm:pt modelId="{67828CC3-1F51-4581-A039-F5A069CCBFB3}">
      <dgm:prSet/>
      <dgm:spPr/>
      <dgm:t>
        <a:bodyPr/>
        <a:lstStyle/>
        <a:p>
          <a:r>
            <a:rPr lang="en-US"/>
            <a:t>Deviation</a:t>
          </a:r>
        </a:p>
      </dgm:t>
    </dgm:pt>
    <dgm:pt modelId="{BDB99B84-6176-43B9-BEF0-EB41C07F5152}" type="parTrans" cxnId="{9FE1C1DC-FD09-4940-8790-066582CD9F6D}">
      <dgm:prSet/>
      <dgm:spPr/>
      <dgm:t>
        <a:bodyPr/>
        <a:lstStyle/>
        <a:p>
          <a:endParaRPr lang="en-US"/>
        </a:p>
      </dgm:t>
    </dgm:pt>
    <dgm:pt modelId="{1BDA05D8-A9A1-44B6-8B66-910F2BA8FB16}" type="sibTrans" cxnId="{9FE1C1DC-FD09-4940-8790-066582CD9F6D}">
      <dgm:prSet/>
      <dgm:spPr/>
      <dgm:t>
        <a:bodyPr/>
        <a:lstStyle/>
        <a:p>
          <a:endParaRPr lang="en-US"/>
        </a:p>
      </dgm:t>
    </dgm:pt>
    <dgm:pt modelId="{A201CA62-CA54-4DB8-9463-DC16B65E9B4E}">
      <dgm:prSet/>
      <dgm:spPr/>
      <dgm:t>
        <a:bodyPr/>
        <a:lstStyle/>
        <a:p>
          <a:r>
            <a:rPr lang="en-US"/>
            <a:t>Distribution</a:t>
          </a:r>
        </a:p>
      </dgm:t>
    </dgm:pt>
    <dgm:pt modelId="{62C782F5-0C87-4A18-97E2-E08954BED55E}" type="parTrans" cxnId="{246B04F9-FB39-42BC-8C99-3A347C9E6C56}">
      <dgm:prSet/>
      <dgm:spPr/>
      <dgm:t>
        <a:bodyPr/>
        <a:lstStyle/>
        <a:p>
          <a:endParaRPr lang="en-US"/>
        </a:p>
      </dgm:t>
    </dgm:pt>
    <dgm:pt modelId="{F48D69F4-C5E7-4C49-A6C3-A353ECB34643}" type="sibTrans" cxnId="{246B04F9-FB39-42BC-8C99-3A347C9E6C56}">
      <dgm:prSet/>
      <dgm:spPr/>
      <dgm:t>
        <a:bodyPr/>
        <a:lstStyle/>
        <a:p>
          <a:endParaRPr lang="en-US"/>
        </a:p>
      </dgm:t>
    </dgm:pt>
    <dgm:pt modelId="{A4C72EC2-E2CA-42B9-9861-DF7CDA7383EC}">
      <dgm:prSet/>
      <dgm:spPr/>
      <dgm:t>
        <a:bodyPr/>
        <a:lstStyle/>
        <a:p>
          <a:r>
            <a:rPr lang="en-US"/>
            <a:t>Correlation</a:t>
          </a:r>
        </a:p>
      </dgm:t>
    </dgm:pt>
    <dgm:pt modelId="{C55D239B-5A6F-4493-9CB6-3C5C8A62DEBF}" type="parTrans" cxnId="{54FCAC03-8D86-466A-87BE-59A1698FD07F}">
      <dgm:prSet/>
      <dgm:spPr/>
      <dgm:t>
        <a:bodyPr/>
        <a:lstStyle/>
        <a:p>
          <a:endParaRPr lang="en-US"/>
        </a:p>
      </dgm:t>
    </dgm:pt>
    <dgm:pt modelId="{4941B2DF-BC21-4C3E-AD76-7C013F59EA84}" type="sibTrans" cxnId="{54FCAC03-8D86-466A-87BE-59A1698FD07F}">
      <dgm:prSet/>
      <dgm:spPr/>
      <dgm:t>
        <a:bodyPr/>
        <a:lstStyle/>
        <a:p>
          <a:endParaRPr lang="en-US"/>
        </a:p>
      </dgm:t>
    </dgm:pt>
    <dgm:pt modelId="{D814C142-4BF9-46AF-B5D7-A73144C1E393}">
      <dgm:prSet/>
      <dgm:spPr/>
      <dgm:t>
        <a:bodyPr/>
        <a:lstStyle/>
        <a:p>
          <a:r>
            <a:rPr lang="en-US"/>
            <a:t>Comparison</a:t>
          </a:r>
        </a:p>
      </dgm:t>
    </dgm:pt>
    <dgm:pt modelId="{0A62C229-780D-4959-A845-EC518B1C4B29}" type="parTrans" cxnId="{6438ED28-54B3-457B-8B13-471F0527C0CF}">
      <dgm:prSet/>
      <dgm:spPr/>
      <dgm:t>
        <a:bodyPr/>
        <a:lstStyle/>
        <a:p>
          <a:endParaRPr lang="en-US"/>
        </a:p>
      </dgm:t>
    </dgm:pt>
    <dgm:pt modelId="{F158099E-46F9-489A-9AA6-EB899D13FF74}" type="sibTrans" cxnId="{6438ED28-54B3-457B-8B13-471F0527C0CF}">
      <dgm:prSet/>
      <dgm:spPr/>
      <dgm:t>
        <a:bodyPr/>
        <a:lstStyle/>
        <a:p>
          <a:endParaRPr lang="en-US"/>
        </a:p>
      </dgm:t>
    </dgm:pt>
    <dgm:pt modelId="{D65ED73B-93D2-413B-853C-E89E2DDA0F79}" type="pres">
      <dgm:prSet presAssocID="{F1D6A410-378E-48AE-B238-B47E6418B5E4}" presName="diagram" presStyleCnt="0">
        <dgm:presLayoutVars>
          <dgm:dir/>
          <dgm:resizeHandles val="exact"/>
        </dgm:presLayoutVars>
      </dgm:prSet>
      <dgm:spPr/>
    </dgm:pt>
    <dgm:pt modelId="{D9F11FB4-9121-4663-A36A-118E521DA92E}" type="pres">
      <dgm:prSet presAssocID="{D17C687A-B180-4171-8078-1A5EFCB18BA8}" presName="node" presStyleLbl="node1" presStyleIdx="0" presStyleCnt="7">
        <dgm:presLayoutVars>
          <dgm:bulletEnabled val="1"/>
        </dgm:presLayoutVars>
      </dgm:prSet>
      <dgm:spPr/>
    </dgm:pt>
    <dgm:pt modelId="{BEFBFF13-946C-42F3-B91D-063A9457624E}" type="pres">
      <dgm:prSet presAssocID="{A1133C05-851A-4AFF-9000-96F0D8538178}" presName="sibTrans" presStyleCnt="0"/>
      <dgm:spPr/>
    </dgm:pt>
    <dgm:pt modelId="{E7192C05-7009-4E77-AEE9-28D580F0ED58}" type="pres">
      <dgm:prSet presAssocID="{F723D178-3F21-4490-B342-93A647D4034E}" presName="node" presStyleLbl="node1" presStyleIdx="1" presStyleCnt="7">
        <dgm:presLayoutVars>
          <dgm:bulletEnabled val="1"/>
        </dgm:presLayoutVars>
      </dgm:prSet>
      <dgm:spPr/>
    </dgm:pt>
    <dgm:pt modelId="{CC657B9F-2361-4BC2-BA3C-5E0F927DC0F7}" type="pres">
      <dgm:prSet presAssocID="{11987C1C-CB3E-49A7-97A0-D7F80AF9CD9D}" presName="sibTrans" presStyleCnt="0"/>
      <dgm:spPr/>
    </dgm:pt>
    <dgm:pt modelId="{09A9BE77-58EB-43D8-A1F3-3E9B585E3BC7}" type="pres">
      <dgm:prSet presAssocID="{84ACBF1D-EA8E-42A0-8CFD-291CE46D191F}" presName="node" presStyleLbl="node1" presStyleIdx="2" presStyleCnt="7">
        <dgm:presLayoutVars>
          <dgm:bulletEnabled val="1"/>
        </dgm:presLayoutVars>
      </dgm:prSet>
      <dgm:spPr/>
    </dgm:pt>
    <dgm:pt modelId="{928A5324-08A1-413E-B59B-7C38F60FB320}" type="pres">
      <dgm:prSet presAssocID="{1E0FC6F2-1514-45C9-9EE6-D97DC7C485E4}" presName="sibTrans" presStyleCnt="0"/>
      <dgm:spPr/>
    </dgm:pt>
    <dgm:pt modelId="{18B43DBC-E6AD-4502-BE26-D3D20767B66C}" type="pres">
      <dgm:prSet presAssocID="{67828CC3-1F51-4581-A039-F5A069CCBFB3}" presName="node" presStyleLbl="node1" presStyleIdx="3" presStyleCnt="7">
        <dgm:presLayoutVars>
          <dgm:bulletEnabled val="1"/>
        </dgm:presLayoutVars>
      </dgm:prSet>
      <dgm:spPr/>
    </dgm:pt>
    <dgm:pt modelId="{B33EA7A2-7256-4F52-8E3D-C60AFBD49923}" type="pres">
      <dgm:prSet presAssocID="{1BDA05D8-A9A1-44B6-8B66-910F2BA8FB16}" presName="sibTrans" presStyleCnt="0"/>
      <dgm:spPr/>
    </dgm:pt>
    <dgm:pt modelId="{B396A509-4F05-48D6-AE43-659A82507E2B}" type="pres">
      <dgm:prSet presAssocID="{A201CA62-CA54-4DB8-9463-DC16B65E9B4E}" presName="node" presStyleLbl="node1" presStyleIdx="4" presStyleCnt="7">
        <dgm:presLayoutVars>
          <dgm:bulletEnabled val="1"/>
        </dgm:presLayoutVars>
      </dgm:prSet>
      <dgm:spPr/>
    </dgm:pt>
    <dgm:pt modelId="{7B1DA943-9DC0-4F91-BA06-2B0F60F397DE}" type="pres">
      <dgm:prSet presAssocID="{F48D69F4-C5E7-4C49-A6C3-A353ECB34643}" presName="sibTrans" presStyleCnt="0"/>
      <dgm:spPr/>
    </dgm:pt>
    <dgm:pt modelId="{2E3E8BC2-7D6C-4F22-ACC1-CCBC6E8238A5}" type="pres">
      <dgm:prSet presAssocID="{A4C72EC2-E2CA-42B9-9861-DF7CDA7383EC}" presName="node" presStyleLbl="node1" presStyleIdx="5" presStyleCnt="7">
        <dgm:presLayoutVars>
          <dgm:bulletEnabled val="1"/>
        </dgm:presLayoutVars>
      </dgm:prSet>
      <dgm:spPr/>
    </dgm:pt>
    <dgm:pt modelId="{18196FCF-936D-48D9-9D0F-33E650DBAF60}" type="pres">
      <dgm:prSet presAssocID="{4941B2DF-BC21-4C3E-AD76-7C013F59EA84}" presName="sibTrans" presStyleCnt="0"/>
      <dgm:spPr/>
    </dgm:pt>
    <dgm:pt modelId="{4B765751-DDF5-40C8-AC5D-830102C14CDD}" type="pres">
      <dgm:prSet presAssocID="{D814C142-4BF9-46AF-B5D7-A73144C1E393}" presName="node" presStyleLbl="node1" presStyleIdx="6" presStyleCnt="7">
        <dgm:presLayoutVars>
          <dgm:bulletEnabled val="1"/>
        </dgm:presLayoutVars>
      </dgm:prSet>
      <dgm:spPr/>
    </dgm:pt>
  </dgm:ptLst>
  <dgm:cxnLst>
    <dgm:cxn modelId="{54FCAC03-8D86-466A-87BE-59A1698FD07F}" srcId="{F1D6A410-378E-48AE-B238-B47E6418B5E4}" destId="{A4C72EC2-E2CA-42B9-9861-DF7CDA7383EC}" srcOrd="5" destOrd="0" parTransId="{C55D239B-5A6F-4493-9CB6-3C5C8A62DEBF}" sibTransId="{4941B2DF-BC21-4C3E-AD76-7C013F59EA84}"/>
    <dgm:cxn modelId="{F5F55F0B-05C6-4CF8-BB44-23D059551F7C}" type="presOf" srcId="{A4C72EC2-E2CA-42B9-9861-DF7CDA7383EC}" destId="{2E3E8BC2-7D6C-4F22-ACC1-CCBC6E8238A5}" srcOrd="0" destOrd="0" presId="urn:microsoft.com/office/officeart/2005/8/layout/default"/>
    <dgm:cxn modelId="{F7687C0E-3649-4055-9762-69814188B6B3}" type="presOf" srcId="{F723D178-3F21-4490-B342-93A647D4034E}" destId="{E7192C05-7009-4E77-AEE9-28D580F0ED58}" srcOrd="0" destOrd="0" presId="urn:microsoft.com/office/officeart/2005/8/layout/default"/>
    <dgm:cxn modelId="{6438ED28-54B3-457B-8B13-471F0527C0CF}" srcId="{F1D6A410-378E-48AE-B238-B47E6418B5E4}" destId="{D814C142-4BF9-46AF-B5D7-A73144C1E393}" srcOrd="6" destOrd="0" parTransId="{0A62C229-780D-4959-A845-EC518B1C4B29}" sibTransId="{F158099E-46F9-489A-9AA6-EB899D13FF74}"/>
    <dgm:cxn modelId="{1C5E222D-86AD-478B-86F9-260DBA456A88}" type="presOf" srcId="{A201CA62-CA54-4DB8-9463-DC16B65E9B4E}" destId="{B396A509-4F05-48D6-AE43-659A82507E2B}" srcOrd="0" destOrd="0" presId="urn:microsoft.com/office/officeart/2005/8/layout/default"/>
    <dgm:cxn modelId="{814AFA42-13B3-4B8C-84D5-BA5CDF7EBBA0}" srcId="{F1D6A410-378E-48AE-B238-B47E6418B5E4}" destId="{F723D178-3F21-4490-B342-93A647D4034E}" srcOrd="1" destOrd="0" parTransId="{692ED897-BD73-4287-B2E1-AFE8AE5C7F7B}" sibTransId="{11987C1C-CB3E-49A7-97A0-D7F80AF9CD9D}"/>
    <dgm:cxn modelId="{D52C2E4B-BFE5-4DD7-B7BD-52DFDE03804F}" type="presOf" srcId="{D17C687A-B180-4171-8078-1A5EFCB18BA8}" destId="{D9F11FB4-9121-4663-A36A-118E521DA92E}" srcOrd="0" destOrd="0" presId="urn:microsoft.com/office/officeart/2005/8/layout/default"/>
    <dgm:cxn modelId="{73067B5D-FBE6-414C-A3EC-5D8027290566}" type="presOf" srcId="{F1D6A410-378E-48AE-B238-B47E6418B5E4}" destId="{D65ED73B-93D2-413B-853C-E89E2DDA0F79}" srcOrd="0" destOrd="0" presId="urn:microsoft.com/office/officeart/2005/8/layout/default"/>
    <dgm:cxn modelId="{B3C69D61-0785-45BF-BCBD-72C7922733B1}" srcId="{F1D6A410-378E-48AE-B238-B47E6418B5E4}" destId="{84ACBF1D-EA8E-42A0-8CFD-291CE46D191F}" srcOrd="2" destOrd="0" parTransId="{BF8C7E1B-FB55-4CEB-BA1F-56DBCA84DED5}" sibTransId="{1E0FC6F2-1514-45C9-9EE6-D97DC7C485E4}"/>
    <dgm:cxn modelId="{61401F7C-A1B6-4005-B8E7-B6C13C5623D4}" srcId="{F1D6A410-378E-48AE-B238-B47E6418B5E4}" destId="{D17C687A-B180-4171-8078-1A5EFCB18BA8}" srcOrd="0" destOrd="0" parTransId="{C92CCB02-E8F1-490B-8E65-863A0392AA29}" sibTransId="{A1133C05-851A-4AFF-9000-96F0D8538178}"/>
    <dgm:cxn modelId="{B615D380-0253-4E64-9250-5CA98EFA1E71}" type="presOf" srcId="{D814C142-4BF9-46AF-B5D7-A73144C1E393}" destId="{4B765751-DDF5-40C8-AC5D-830102C14CDD}" srcOrd="0" destOrd="0" presId="urn:microsoft.com/office/officeart/2005/8/layout/default"/>
    <dgm:cxn modelId="{150F679B-6FE3-4945-8CC0-88DE02C55C84}" type="presOf" srcId="{67828CC3-1F51-4581-A039-F5A069CCBFB3}" destId="{18B43DBC-E6AD-4502-BE26-D3D20767B66C}" srcOrd="0" destOrd="0" presId="urn:microsoft.com/office/officeart/2005/8/layout/default"/>
    <dgm:cxn modelId="{AC03C7C7-3445-4959-B22F-DF47DD8F251A}" type="presOf" srcId="{84ACBF1D-EA8E-42A0-8CFD-291CE46D191F}" destId="{09A9BE77-58EB-43D8-A1F3-3E9B585E3BC7}" srcOrd="0" destOrd="0" presId="urn:microsoft.com/office/officeart/2005/8/layout/default"/>
    <dgm:cxn modelId="{9FE1C1DC-FD09-4940-8790-066582CD9F6D}" srcId="{F1D6A410-378E-48AE-B238-B47E6418B5E4}" destId="{67828CC3-1F51-4581-A039-F5A069CCBFB3}" srcOrd="3" destOrd="0" parTransId="{BDB99B84-6176-43B9-BEF0-EB41C07F5152}" sibTransId="{1BDA05D8-A9A1-44B6-8B66-910F2BA8FB16}"/>
    <dgm:cxn modelId="{246B04F9-FB39-42BC-8C99-3A347C9E6C56}" srcId="{F1D6A410-378E-48AE-B238-B47E6418B5E4}" destId="{A201CA62-CA54-4DB8-9463-DC16B65E9B4E}" srcOrd="4" destOrd="0" parTransId="{62C782F5-0C87-4A18-97E2-E08954BED55E}" sibTransId="{F48D69F4-C5E7-4C49-A6C3-A353ECB34643}"/>
    <dgm:cxn modelId="{06B0FD31-D6DB-431E-8272-424D4D28153F}" type="presParOf" srcId="{D65ED73B-93D2-413B-853C-E89E2DDA0F79}" destId="{D9F11FB4-9121-4663-A36A-118E521DA92E}" srcOrd="0" destOrd="0" presId="urn:microsoft.com/office/officeart/2005/8/layout/default"/>
    <dgm:cxn modelId="{3E7519F3-DB6A-437C-8635-F40965ABFA7C}" type="presParOf" srcId="{D65ED73B-93D2-413B-853C-E89E2DDA0F79}" destId="{BEFBFF13-946C-42F3-B91D-063A9457624E}" srcOrd="1" destOrd="0" presId="urn:microsoft.com/office/officeart/2005/8/layout/default"/>
    <dgm:cxn modelId="{9B1BF289-4136-4A0C-AD0E-2A0BE4B3C65F}" type="presParOf" srcId="{D65ED73B-93D2-413B-853C-E89E2DDA0F79}" destId="{E7192C05-7009-4E77-AEE9-28D580F0ED58}" srcOrd="2" destOrd="0" presId="urn:microsoft.com/office/officeart/2005/8/layout/default"/>
    <dgm:cxn modelId="{34BD8935-85E5-40D1-9EBC-0AD494448CBB}" type="presParOf" srcId="{D65ED73B-93D2-413B-853C-E89E2DDA0F79}" destId="{CC657B9F-2361-4BC2-BA3C-5E0F927DC0F7}" srcOrd="3" destOrd="0" presId="urn:microsoft.com/office/officeart/2005/8/layout/default"/>
    <dgm:cxn modelId="{F90B309F-B75C-4C2F-B653-1C73210F4A8A}" type="presParOf" srcId="{D65ED73B-93D2-413B-853C-E89E2DDA0F79}" destId="{09A9BE77-58EB-43D8-A1F3-3E9B585E3BC7}" srcOrd="4" destOrd="0" presId="urn:microsoft.com/office/officeart/2005/8/layout/default"/>
    <dgm:cxn modelId="{6F0CAC0F-C958-4976-A01F-6DFF7627822A}" type="presParOf" srcId="{D65ED73B-93D2-413B-853C-E89E2DDA0F79}" destId="{928A5324-08A1-413E-B59B-7C38F60FB320}" srcOrd="5" destOrd="0" presId="urn:microsoft.com/office/officeart/2005/8/layout/default"/>
    <dgm:cxn modelId="{D150C57C-0F25-4FAE-BA76-92BD804B644D}" type="presParOf" srcId="{D65ED73B-93D2-413B-853C-E89E2DDA0F79}" destId="{18B43DBC-E6AD-4502-BE26-D3D20767B66C}" srcOrd="6" destOrd="0" presId="urn:microsoft.com/office/officeart/2005/8/layout/default"/>
    <dgm:cxn modelId="{ACAE1371-72F7-4F2A-BDF2-FB8E66C21EB6}" type="presParOf" srcId="{D65ED73B-93D2-413B-853C-E89E2DDA0F79}" destId="{B33EA7A2-7256-4F52-8E3D-C60AFBD49923}" srcOrd="7" destOrd="0" presId="urn:microsoft.com/office/officeart/2005/8/layout/default"/>
    <dgm:cxn modelId="{95AA52E5-9855-4438-A6D9-B2DDB4C26829}" type="presParOf" srcId="{D65ED73B-93D2-413B-853C-E89E2DDA0F79}" destId="{B396A509-4F05-48D6-AE43-659A82507E2B}" srcOrd="8" destOrd="0" presId="urn:microsoft.com/office/officeart/2005/8/layout/default"/>
    <dgm:cxn modelId="{7AACAA47-3F79-4C05-A8C0-A519A141C1EC}" type="presParOf" srcId="{D65ED73B-93D2-413B-853C-E89E2DDA0F79}" destId="{7B1DA943-9DC0-4F91-BA06-2B0F60F397DE}" srcOrd="9" destOrd="0" presId="urn:microsoft.com/office/officeart/2005/8/layout/default"/>
    <dgm:cxn modelId="{99D94C94-38BE-46A1-AD1A-4CA80F0156C0}" type="presParOf" srcId="{D65ED73B-93D2-413B-853C-E89E2DDA0F79}" destId="{2E3E8BC2-7D6C-4F22-ACC1-CCBC6E8238A5}" srcOrd="10" destOrd="0" presId="urn:microsoft.com/office/officeart/2005/8/layout/default"/>
    <dgm:cxn modelId="{329EF803-6FDA-4581-A2A7-E5C540D712C0}" type="presParOf" srcId="{D65ED73B-93D2-413B-853C-E89E2DDA0F79}" destId="{18196FCF-936D-48D9-9D0F-33E650DBAF60}" srcOrd="11" destOrd="0" presId="urn:microsoft.com/office/officeart/2005/8/layout/default"/>
    <dgm:cxn modelId="{7EC769ED-0540-4838-9324-C903AD6797EC}" type="presParOf" srcId="{D65ED73B-93D2-413B-853C-E89E2DDA0F79}" destId="{4B765751-DDF5-40C8-AC5D-830102C14CDD}"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F79A179-2CFC-49F8-9BB4-D4081D5AEFE1}" type="doc">
      <dgm:prSet loTypeId="urn:microsoft.com/office/officeart/2005/8/layout/vList2" loCatId="Inbox" qsTypeId="urn:microsoft.com/office/officeart/2005/8/quickstyle/simple1" qsCatId="simple" csTypeId="urn:microsoft.com/office/officeart/2005/8/colors/colorful2" csCatId="colorful"/>
      <dgm:spPr/>
      <dgm:t>
        <a:bodyPr/>
        <a:lstStyle/>
        <a:p>
          <a:endParaRPr lang="en-US"/>
        </a:p>
      </dgm:t>
    </dgm:pt>
    <dgm:pt modelId="{EAA478AB-0755-451F-9DC6-D05385C4677B}">
      <dgm:prSet/>
      <dgm:spPr/>
      <dgm:t>
        <a:bodyPr/>
        <a:lstStyle/>
        <a:p>
          <a:r>
            <a:rPr lang="en-US"/>
            <a:t>Schematics</a:t>
          </a:r>
        </a:p>
      </dgm:t>
    </dgm:pt>
    <dgm:pt modelId="{AE0EC29E-D7CE-4A25-BC30-134E6733C01A}" type="parTrans" cxnId="{943FE49C-9967-49F7-9931-B3918E8668EF}">
      <dgm:prSet/>
      <dgm:spPr/>
      <dgm:t>
        <a:bodyPr/>
        <a:lstStyle/>
        <a:p>
          <a:endParaRPr lang="en-US"/>
        </a:p>
      </dgm:t>
    </dgm:pt>
    <dgm:pt modelId="{146F8FE7-2DB0-467D-A843-68DE7B890FBA}" type="sibTrans" cxnId="{943FE49C-9967-49F7-9931-B3918E8668EF}">
      <dgm:prSet/>
      <dgm:spPr/>
      <dgm:t>
        <a:bodyPr/>
        <a:lstStyle/>
        <a:p>
          <a:endParaRPr lang="en-US"/>
        </a:p>
      </dgm:t>
    </dgm:pt>
    <dgm:pt modelId="{6032E948-3E4C-40B8-BC2B-8B635AB6826A}">
      <dgm:prSet/>
      <dgm:spPr/>
      <dgm:t>
        <a:bodyPr/>
        <a:lstStyle/>
        <a:p>
          <a:r>
            <a:rPr lang="en-US"/>
            <a:t>Illustrations</a:t>
          </a:r>
        </a:p>
      </dgm:t>
    </dgm:pt>
    <dgm:pt modelId="{D98877F5-D9C3-48D0-9E04-F2EB4FFC8C8A}" type="parTrans" cxnId="{0F915AD7-FD22-4BBC-B5A1-E191D938D106}">
      <dgm:prSet/>
      <dgm:spPr/>
      <dgm:t>
        <a:bodyPr/>
        <a:lstStyle/>
        <a:p>
          <a:endParaRPr lang="en-US"/>
        </a:p>
      </dgm:t>
    </dgm:pt>
    <dgm:pt modelId="{31982E81-0D40-4FDF-AA46-B0708DE46156}" type="sibTrans" cxnId="{0F915AD7-FD22-4BBC-B5A1-E191D938D106}">
      <dgm:prSet/>
      <dgm:spPr/>
      <dgm:t>
        <a:bodyPr/>
        <a:lstStyle/>
        <a:p>
          <a:endParaRPr lang="en-US"/>
        </a:p>
      </dgm:t>
    </dgm:pt>
    <dgm:pt modelId="{647100D8-D4E1-48D4-B235-87FF5C35F878}">
      <dgm:prSet/>
      <dgm:spPr/>
      <dgm:t>
        <a:bodyPr/>
        <a:lstStyle/>
        <a:p>
          <a:r>
            <a:rPr lang="en-US" dirty="0"/>
            <a:t>Flow Charts</a:t>
          </a:r>
        </a:p>
      </dgm:t>
    </dgm:pt>
    <dgm:pt modelId="{F317F14D-5C10-4EEB-86CB-C88219205606}" type="parTrans" cxnId="{7A2C6378-F858-4509-90BD-043DAE11D53B}">
      <dgm:prSet/>
      <dgm:spPr/>
      <dgm:t>
        <a:bodyPr/>
        <a:lstStyle/>
        <a:p>
          <a:endParaRPr lang="en-US"/>
        </a:p>
      </dgm:t>
    </dgm:pt>
    <dgm:pt modelId="{245877F5-1C05-4D82-8F83-44625E38F549}" type="sibTrans" cxnId="{7A2C6378-F858-4509-90BD-043DAE11D53B}">
      <dgm:prSet/>
      <dgm:spPr/>
      <dgm:t>
        <a:bodyPr/>
        <a:lstStyle/>
        <a:p>
          <a:endParaRPr lang="en-US"/>
        </a:p>
      </dgm:t>
    </dgm:pt>
    <dgm:pt modelId="{676DC839-23BE-4C4C-B768-33252B09B1B9}" type="pres">
      <dgm:prSet presAssocID="{CF79A179-2CFC-49F8-9BB4-D4081D5AEFE1}" presName="linear" presStyleCnt="0">
        <dgm:presLayoutVars>
          <dgm:animLvl val="lvl"/>
          <dgm:resizeHandles val="exact"/>
        </dgm:presLayoutVars>
      </dgm:prSet>
      <dgm:spPr/>
    </dgm:pt>
    <dgm:pt modelId="{785780AA-95F8-49EA-A32A-EA55960A24FA}" type="pres">
      <dgm:prSet presAssocID="{EAA478AB-0755-451F-9DC6-D05385C4677B}" presName="parentText" presStyleLbl="node1" presStyleIdx="0" presStyleCnt="3">
        <dgm:presLayoutVars>
          <dgm:chMax val="0"/>
          <dgm:bulletEnabled val="1"/>
        </dgm:presLayoutVars>
      </dgm:prSet>
      <dgm:spPr/>
    </dgm:pt>
    <dgm:pt modelId="{38F50668-F056-4B4C-BADE-FD05B68617F3}" type="pres">
      <dgm:prSet presAssocID="{146F8FE7-2DB0-467D-A843-68DE7B890FBA}" presName="spacer" presStyleCnt="0"/>
      <dgm:spPr/>
    </dgm:pt>
    <dgm:pt modelId="{9A33BB72-EC56-46FE-BB77-C3A743255BBA}" type="pres">
      <dgm:prSet presAssocID="{6032E948-3E4C-40B8-BC2B-8B635AB6826A}" presName="parentText" presStyleLbl="node1" presStyleIdx="1" presStyleCnt="3">
        <dgm:presLayoutVars>
          <dgm:chMax val="0"/>
          <dgm:bulletEnabled val="1"/>
        </dgm:presLayoutVars>
      </dgm:prSet>
      <dgm:spPr/>
    </dgm:pt>
    <dgm:pt modelId="{87841096-FA5A-4D96-B4B3-E8A2F2247E33}" type="pres">
      <dgm:prSet presAssocID="{31982E81-0D40-4FDF-AA46-B0708DE46156}" presName="spacer" presStyleCnt="0"/>
      <dgm:spPr/>
    </dgm:pt>
    <dgm:pt modelId="{14A5A318-F1BA-4B8B-8009-76B9D2F393A7}" type="pres">
      <dgm:prSet presAssocID="{647100D8-D4E1-48D4-B235-87FF5C35F878}" presName="parentText" presStyleLbl="node1" presStyleIdx="2" presStyleCnt="3">
        <dgm:presLayoutVars>
          <dgm:chMax val="0"/>
          <dgm:bulletEnabled val="1"/>
        </dgm:presLayoutVars>
      </dgm:prSet>
      <dgm:spPr/>
    </dgm:pt>
  </dgm:ptLst>
  <dgm:cxnLst>
    <dgm:cxn modelId="{853CC20D-D389-4D32-85FD-C92C885EF431}" type="presOf" srcId="{647100D8-D4E1-48D4-B235-87FF5C35F878}" destId="{14A5A318-F1BA-4B8B-8009-76B9D2F393A7}" srcOrd="0" destOrd="0" presId="urn:microsoft.com/office/officeart/2005/8/layout/vList2"/>
    <dgm:cxn modelId="{65A5B765-CA97-4EDF-AFF5-DB5D646DEE26}" type="presOf" srcId="{EAA478AB-0755-451F-9DC6-D05385C4677B}" destId="{785780AA-95F8-49EA-A32A-EA55960A24FA}" srcOrd="0" destOrd="0" presId="urn:microsoft.com/office/officeart/2005/8/layout/vList2"/>
    <dgm:cxn modelId="{7A2C6378-F858-4509-90BD-043DAE11D53B}" srcId="{CF79A179-2CFC-49F8-9BB4-D4081D5AEFE1}" destId="{647100D8-D4E1-48D4-B235-87FF5C35F878}" srcOrd="2" destOrd="0" parTransId="{F317F14D-5C10-4EEB-86CB-C88219205606}" sibTransId="{245877F5-1C05-4D82-8F83-44625E38F549}"/>
    <dgm:cxn modelId="{943FE49C-9967-49F7-9931-B3918E8668EF}" srcId="{CF79A179-2CFC-49F8-9BB4-D4081D5AEFE1}" destId="{EAA478AB-0755-451F-9DC6-D05385C4677B}" srcOrd="0" destOrd="0" parTransId="{AE0EC29E-D7CE-4A25-BC30-134E6733C01A}" sibTransId="{146F8FE7-2DB0-467D-A843-68DE7B890FBA}"/>
    <dgm:cxn modelId="{638AD19D-D2FC-4CFF-9AB2-ED37C0C4459E}" type="presOf" srcId="{6032E948-3E4C-40B8-BC2B-8B635AB6826A}" destId="{9A33BB72-EC56-46FE-BB77-C3A743255BBA}" srcOrd="0" destOrd="0" presId="urn:microsoft.com/office/officeart/2005/8/layout/vList2"/>
    <dgm:cxn modelId="{0F915AD7-FD22-4BBC-B5A1-E191D938D106}" srcId="{CF79A179-2CFC-49F8-9BB4-D4081D5AEFE1}" destId="{6032E948-3E4C-40B8-BC2B-8B635AB6826A}" srcOrd="1" destOrd="0" parTransId="{D98877F5-D9C3-48D0-9E04-F2EB4FFC8C8A}" sibTransId="{31982E81-0D40-4FDF-AA46-B0708DE46156}"/>
    <dgm:cxn modelId="{BFD6A8F6-226A-4251-8D04-84C868F4890C}" type="presOf" srcId="{CF79A179-2CFC-49F8-9BB4-D4081D5AEFE1}" destId="{676DC839-23BE-4C4C-B768-33252B09B1B9}" srcOrd="0" destOrd="0" presId="urn:microsoft.com/office/officeart/2005/8/layout/vList2"/>
    <dgm:cxn modelId="{B0C0ABC2-8F68-461E-B889-5D0D73254E7B}" type="presParOf" srcId="{676DC839-23BE-4C4C-B768-33252B09B1B9}" destId="{785780AA-95F8-49EA-A32A-EA55960A24FA}" srcOrd="0" destOrd="0" presId="urn:microsoft.com/office/officeart/2005/8/layout/vList2"/>
    <dgm:cxn modelId="{E753FB2B-60A2-4F73-A5D6-07A25DB720E8}" type="presParOf" srcId="{676DC839-23BE-4C4C-B768-33252B09B1B9}" destId="{38F50668-F056-4B4C-BADE-FD05B68617F3}" srcOrd="1" destOrd="0" presId="urn:microsoft.com/office/officeart/2005/8/layout/vList2"/>
    <dgm:cxn modelId="{CD25969C-9C6D-4123-B82F-B7753B1800F7}" type="presParOf" srcId="{676DC839-23BE-4C4C-B768-33252B09B1B9}" destId="{9A33BB72-EC56-46FE-BB77-C3A743255BBA}" srcOrd="2" destOrd="0" presId="urn:microsoft.com/office/officeart/2005/8/layout/vList2"/>
    <dgm:cxn modelId="{49B89AB4-C4EC-4C67-97C2-9C4036560C64}" type="presParOf" srcId="{676DC839-23BE-4C4C-B768-33252B09B1B9}" destId="{87841096-FA5A-4D96-B4B3-E8A2F2247E33}" srcOrd="3" destOrd="0" presId="urn:microsoft.com/office/officeart/2005/8/layout/vList2"/>
    <dgm:cxn modelId="{6D72F2B5-AD21-49AD-9AB5-C9AF45B957DC}" type="presParOf" srcId="{676DC839-23BE-4C4C-B768-33252B09B1B9}" destId="{14A5A318-F1BA-4B8B-8009-76B9D2F393A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F79A179-2CFC-49F8-9BB4-D4081D5AEFE1}" type="doc">
      <dgm:prSet loTypeId="urn:microsoft.com/office/officeart/2005/8/layout/vList2" loCatId="Inbox" qsTypeId="urn:microsoft.com/office/officeart/2005/8/quickstyle/simple1" qsCatId="simple" csTypeId="urn:microsoft.com/office/officeart/2005/8/colors/colorful2" csCatId="colorful" phldr="1"/>
      <dgm:spPr/>
      <dgm:t>
        <a:bodyPr/>
        <a:lstStyle/>
        <a:p>
          <a:endParaRPr lang="en-US"/>
        </a:p>
      </dgm:t>
    </dgm:pt>
    <dgm:pt modelId="{EAA478AB-0755-451F-9DC6-D05385C4677B}">
      <dgm:prSet/>
      <dgm:spPr/>
      <dgm:t>
        <a:bodyPr/>
        <a:lstStyle/>
        <a:p>
          <a:r>
            <a:rPr lang="en-US" dirty="0"/>
            <a:t>Tables</a:t>
          </a:r>
        </a:p>
      </dgm:t>
    </dgm:pt>
    <dgm:pt modelId="{AE0EC29E-D7CE-4A25-BC30-134E6733C01A}" type="parTrans" cxnId="{943FE49C-9967-49F7-9931-B3918E8668EF}">
      <dgm:prSet/>
      <dgm:spPr/>
      <dgm:t>
        <a:bodyPr/>
        <a:lstStyle/>
        <a:p>
          <a:endParaRPr lang="en-US"/>
        </a:p>
      </dgm:t>
    </dgm:pt>
    <dgm:pt modelId="{146F8FE7-2DB0-467D-A843-68DE7B890FBA}" type="sibTrans" cxnId="{943FE49C-9967-49F7-9931-B3918E8668EF}">
      <dgm:prSet/>
      <dgm:spPr/>
      <dgm:t>
        <a:bodyPr/>
        <a:lstStyle/>
        <a:p>
          <a:endParaRPr lang="en-US"/>
        </a:p>
      </dgm:t>
    </dgm:pt>
    <dgm:pt modelId="{676DC839-23BE-4C4C-B768-33252B09B1B9}" type="pres">
      <dgm:prSet presAssocID="{CF79A179-2CFC-49F8-9BB4-D4081D5AEFE1}" presName="linear" presStyleCnt="0">
        <dgm:presLayoutVars>
          <dgm:animLvl val="lvl"/>
          <dgm:resizeHandles val="exact"/>
        </dgm:presLayoutVars>
      </dgm:prSet>
      <dgm:spPr/>
    </dgm:pt>
    <dgm:pt modelId="{785780AA-95F8-49EA-A32A-EA55960A24FA}" type="pres">
      <dgm:prSet presAssocID="{EAA478AB-0755-451F-9DC6-D05385C4677B}" presName="parentText" presStyleLbl="node1" presStyleIdx="0" presStyleCnt="1" custLinFactNeighborX="94489" custLinFactNeighborY="-3795">
        <dgm:presLayoutVars>
          <dgm:chMax val="0"/>
          <dgm:bulletEnabled val="1"/>
        </dgm:presLayoutVars>
      </dgm:prSet>
      <dgm:spPr/>
    </dgm:pt>
  </dgm:ptLst>
  <dgm:cxnLst>
    <dgm:cxn modelId="{65A5B765-CA97-4EDF-AFF5-DB5D646DEE26}" type="presOf" srcId="{EAA478AB-0755-451F-9DC6-D05385C4677B}" destId="{785780AA-95F8-49EA-A32A-EA55960A24FA}" srcOrd="0" destOrd="0" presId="urn:microsoft.com/office/officeart/2005/8/layout/vList2"/>
    <dgm:cxn modelId="{943FE49C-9967-49F7-9931-B3918E8668EF}" srcId="{CF79A179-2CFC-49F8-9BB4-D4081D5AEFE1}" destId="{EAA478AB-0755-451F-9DC6-D05385C4677B}" srcOrd="0" destOrd="0" parTransId="{AE0EC29E-D7CE-4A25-BC30-134E6733C01A}" sibTransId="{146F8FE7-2DB0-467D-A843-68DE7B890FBA}"/>
    <dgm:cxn modelId="{BFD6A8F6-226A-4251-8D04-84C868F4890C}" type="presOf" srcId="{CF79A179-2CFC-49F8-9BB4-D4081D5AEFE1}" destId="{676DC839-23BE-4C4C-B768-33252B09B1B9}" srcOrd="0" destOrd="0" presId="urn:microsoft.com/office/officeart/2005/8/layout/vList2"/>
    <dgm:cxn modelId="{B0C0ABC2-8F68-461E-B889-5D0D73254E7B}" type="presParOf" srcId="{676DC839-23BE-4C4C-B768-33252B09B1B9}" destId="{785780AA-95F8-49EA-A32A-EA55960A24FA}"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B927EEA-EFA4-4D4F-8E13-AE5E3FC4577D}" type="doc">
      <dgm:prSet loTypeId="urn:microsoft.com/office/officeart/2016/7/layout/VerticalSolidActionList" loCatId="List" qsTypeId="urn:microsoft.com/office/officeart/2005/8/quickstyle/simple1" qsCatId="simple" csTypeId="urn:microsoft.com/office/officeart/2005/8/colors/accent2_2" csCatId="accent2" phldr="1"/>
      <dgm:spPr/>
      <dgm:t>
        <a:bodyPr/>
        <a:lstStyle/>
        <a:p>
          <a:endParaRPr lang="en-US"/>
        </a:p>
      </dgm:t>
    </dgm:pt>
    <dgm:pt modelId="{1A79331A-669E-4059-BD07-D27459C2AE1A}">
      <dgm:prSet custT="1"/>
      <dgm:spPr/>
      <dgm:t>
        <a:bodyPr/>
        <a:lstStyle/>
        <a:p>
          <a:r>
            <a:rPr lang="en-US" sz="2800" dirty="0"/>
            <a:t>Emphasize</a:t>
          </a:r>
        </a:p>
      </dgm:t>
    </dgm:pt>
    <dgm:pt modelId="{D0DCB833-257C-471F-930C-ED73F8861240}" type="parTrans" cxnId="{E76442BF-94E2-483C-B4A0-4D5CB0C98A67}">
      <dgm:prSet/>
      <dgm:spPr/>
      <dgm:t>
        <a:bodyPr/>
        <a:lstStyle/>
        <a:p>
          <a:endParaRPr lang="en-US"/>
        </a:p>
      </dgm:t>
    </dgm:pt>
    <dgm:pt modelId="{9F4940C4-7D65-4D74-9C97-65AB625276FE}" type="sibTrans" cxnId="{E76442BF-94E2-483C-B4A0-4D5CB0C98A67}">
      <dgm:prSet/>
      <dgm:spPr/>
      <dgm:t>
        <a:bodyPr/>
        <a:lstStyle/>
        <a:p>
          <a:endParaRPr lang="en-US"/>
        </a:p>
      </dgm:t>
    </dgm:pt>
    <dgm:pt modelId="{BA2963C9-E109-47F1-B098-AA4EDA17B2A8}">
      <dgm:prSet custT="1"/>
      <dgm:spPr/>
      <dgm:t>
        <a:bodyPr/>
        <a:lstStyle/>
        <a:p>
          <a:r>
            <a:rPr lang="en-US" sz="2800" dirty="0"/>
            <a:t>most important data</a:t>
          </a:r>
        </a:p>
      </dgm:t>
    </dgm:pt>
    <dgm:pt modelId="{00E8D500-A5AD-440E-9C7C-616CBF4A7C58}" type="parTrans" cxnId="{3F7E3495-2830-4F1A-963E-8AD340AA0DA6}">
      <dgm:prSet/>
      <dgm:spPr/>
      <dgm:t>
        <a:bodyPr/>
        <a:lstStyle/>
        <a:p>
          <a:endParaRPr lang="en-US"/>
        </a:p>
      </dgm:t>
    </dgm:pt>
    <dgm:pt modelId="{21830443-3401-42BB-832E-7C4A851650A8}" type="sibTrans" cxnId="{3F7E3495-2830-4F1A-963E-8AD340AA0DA6}">
      <dgm:prSet/>
      <dgm:spPr/>
      <dgm:t>
        <a:bodyPr/>
        <a:lstStyle/>
        <a:p>
          <a:endParaRPr lang="en-US"/>
        </a:p>
      </dgm:t>
    </dgm:pt>
    <dgm:pt modelId="{9508941F-88C2-413D-9324-0DE9E9781BDF}">
      <dgm:prSet custT="1"/>
      <dgm:spPr/>
      <dgm:t>
        <a:bodyPr/>
        <a:lstStyle/>
        <a:p>
          <a:r>
            <a:rPr lang="en-US" sz="2800" dirty="0"/>
            <a:t>Orient</a:t>
          </a:r>
        </a:p>
      </dgm:t>
    </dgm:pt>
    <dgm:pt modelId="{38462FF2-BBBB-4898-B035-89AFA671383E}" type="parTrans" cxnId="{2620E571-1B63-433C-AD25-DC4165A73F65}">
      <dgm:prSet/>
      <dgm:spPr/>
      <dgm:t>
        <a:bodyPr/>
        <a:lstStyle/>
        <a:p>
          <a:endParaRPr lang="en-US"/>
        </a:p>
      </dgm:t>
    </dgm:pt>
    <dgm:pt modelId="{64C83E75-A513-49A9-818E-D8EBA8BCB644}" type="sibTrans" cxnId="{2620E571-1B63-433C-AD25-DC4165A73F65}">
      <dgm:prSet/>
      <dgm:spPr/>
      <dgm:t>
        <a:bodyPr/>
        <a:lstStyle/>
        <a:p>
          <a:endParaRPr lang="en-US"/>
        </a:p>
      </dgm:t>
    </dgm:pt>
    <dgm:pt modelId="{F13F057A-9145-43A2-80F9-61902D1351B8}">
      <dgm:prSet custT="1"/>
      <dgm:spPr/>
      <dgm:t>
        <a:bodyPr/>
        <a:lstStyle/>
        <a:p>
          <a:r>
            <a:rPr lang="en-US" sz="2800" dirty="0"/>
            <a:t>graphs for legibility</a:t>
          </a:r>
        </a:p>
      </dgm:t>
    </dgm:pt>
    <dgm:pt modelId="{DC46214F-48A1-4D4E-86B1-A0979E04ECDD}" type="parTrans" cxnId="{FAFCCED6-3A6C-45A3-827D-A99C8BA6A0B3}">
      <dgm:prSet/>
      <dgm:spPr/>
      <dgm:t>
        <a:bodyPr/>
        <a:lstStyle/>
        <a:p>
          <a:endParaRPr lang="en-US"/>
        </a:p>
      </dgm:t>
    </dgm:pt>
    <dgm:pt modelId="{D9B874DD-BB75-48C5-AA76-9B924FB64EE5}" type="sibTrans" cxnId="{FAFCCED6-3A6C-45A3-827D-A99C8BA6A0B3}">
      <dgm:prSet/>
      <dgm:spPr/>
      <dgm:t>
        <a:bodyPr/>
        <a:lstStyle/>
        <a:p>
          <a:endParaRPr lang="en-US"/>
        </a:p>
      </dgm:t>
    </dgm:pt>
    <dgm:pt modelId="{A227D3FE-7CE3-4E1A-82F6-BF0A5AFA38B6}">
      <dgm:prSet custT="1"/>
      <dgm:spPr/>
      <dgm:t>
        <a:bodyPr/>
        <a:lstStyle/>
        <a:p>
          <a:r>
            <a:rPr lang="en-US" sz="2800" dirty="0"/>
            <a:t>Organize</a:t>
          </a:r>
        </a:p>
      </dgm:t>
    </dgm:pt>
    <dgm:pt modelId="{27C3D48B-B52B-4E68-9B47-683707E9A304}" type="parTrans" cxnId="{8F68CD96-7B14-4C07-BF66-E71CA853B2F1}">
      <dgm:prSet/>
      <dgm:spPr/>
      <dgm:t>
        <a:bodyPr/>
        <a:lstStyle/>
        <a:p>
          <a:endParaRPr lang="en-US"/>
        </a:p>
      </dgm:t>
    </dgm:pt>
    <dgm:pt modelId="{E72154AD-03C9-4A6D-ABCE-0436B7052E5B}" type="sibTrans" cxnId="{8F68CD96-7B14-4C07-BF66-E71CA853B2F1}">
      <dgm:prSet/>
      <dgm:spPr/>
      <dgm:t>
        <a:bodyPr/>
        <a:lstStyle/>
        <a:p>
          <a:endParaRPr lang="en-US"/>
        </a:p>
      </dgm:t>
    </dgm:pt>
    <dgm:pt modelId="{1EC225DA-7A49-4E1C-B462-522CF0C4CBA5}">
      <dgm:prSet custT="1"/>
      <dgm:spPr/>
      <dgm:t>
        <a:bodyPr/>
        <a:lstStyle/>
        <a:p>
          <a:r>
            <a:rPr lang="en-US" sz="2800" dirty="0"/>
            <a:t>graph/table</a:t>
          </a:r>
        </a:p>
      </dgm:t>
    </dgm:pt>
    <dgm:pt modelId="{C1C62FA8-94ED-4357-B1E7-131C5FA82CF9}" type="parTrans" cxnId="{A2464ECC-E503-4341-B4F8-F27C14A7D852}">
      <dgm:prSet/>
      <dgm:spPr/>
      <dgm:t>
        <a:bodyPr/>
        <a:lstStyle/>
        <a:p>
          <a:endParaRPr lang="en-US"/>
        </a:p>
      </dgm:t>
    </dgm:pt>
    <dgm:pt modelId="{08A7BF71-DB89-4855-98C0-3AC58D65B2FA}" type="sibTrans" cxnId="{A2464ECC-E503-4341-B4F8-F27C14A7D852}">
      <dgm:prSet/>
      <dgm:spPr/>
      <dgm:t>
        <a:bodyPr/>
        <a:lstStyle/>
        <a:p>
          <a:endParaRPr lang="en-US"/>
        </a:p>
      </dgm:t>
    </dgm:pt>
    <dgm:pt modelId="{A1ED6068-93DC-4D4F-9EB9-28C13CE53026}">
      <dgm:prSet custT="1"/>
      <dgm:spPr/>
      <dgm:t>
        <a:bodyPr/>
        <a:lstStyle/>
        <a:p>
          <a:r>
            <a:rPr lang="en-US" sz="2800" dirty="0"/>
            <a:t>Avoid</a:t>
          </a:r>
        </a:p>
      </dgm:t>
    </dgm:pt>
    <dgm:pt modelId="{8621C3ED-F2FE-4C01-9157-F90EEDEAEDB4}" type="parTrans" cxnId="{FEBB2127-D868-417C-820A-320B4B6D6EDE}">
      <dgm:prSet/>
      <dgm:spPr/>
      <dgm:t>
        <a:bodyPr/>
        <a:lstStyle/>
        <a:p>
          <a:endParaRPr lang="en-US"/>
        </a:p>
      </dgm:t>
    </dgm:pt>
    <dgm:pt modelId="{30B720D2-928D-4A38-993F-724E9D342754}" type="sibTrans" cxnId="{FEBB2127-D868-417C-820A-320B4B6D6EDE}">
      <dgm:prSet/>
      <dgm:spPr/>
      <dgm:t>
        <a:bodyPr/>
        <a:lstStyle/>
        <a:p>
          <a:endParaRPr lang="en-US"/>
        </a:p>
      </dgm:t>
    </dgm:pt>
    <dgm:pt modelId="{9E6D985F-EA13-4A93-B8FE-C8A10AF18E34}">
      <dgm:prSet custT="1"/>
      <dgm:spPr/>
      <dgm:t>
        <a:bodyPr/>
        <a:lstStyle/>
        <a:p>
          <a:r>
            <a:rPr lang="en-US" sz="2800" dirty="0"/>
            <a:t>overloading graphs</a:t>
          </a:r>
        </a:p>
      </dgm:t>
    </dgm:pt>
    <dgm:pt modelId="{68C4B19F-D153-42CF-926A-16F37C7A9444}" type="parTrans" cxnId="{FBBC55B7-8620-4ED6-B8FF-4DEBE4494CFD}">
      <dgm:prSet/>
      <dgm:spPr/>
      <dgm:t>
        <a:bodyPr/>
        <a:lstStyle/>
        <a:p>
          <a:endParaRPr lang="en-US"/>
        </a:p>
      </dgm:t>
    </dgm:pt>
    <dgm:pt modelId="{11241780-E9E0-4DCE-B6CB-1F840881B47E}" type="sibTrans" cxnId="{FBBC55B7-8620-4ED6-B8FF-4DEBE4494CFD}">
      <dgm:prSet/>
      <dgm:spPr/>
      <dgm:t>
        <a:bodyPr/>
        <a:lstStyle/>
        <a:p>
          <a:endParaRPr lang="en-US"/>
        </a:p>
      </dgm:t>
    </dgm:pt>
    <dgm:pt modelId="{CE1EB0AC-624E-41D9-AB74-C3FD1911ECE7}">
      <dgm:prSet custT="1"/>
      <dgm:spPr/>
      <dgm:t>
        <a:bodyPr/>
        <a:lstStyle/>
        <a:p>
          <a:r>
            <a:rPr lang="en-US" sz="2800" dirty="0"/>
            <a:t>Limit</a:t>
          </a:r>
        </a:p>
      </dgm:t>
    </dgm:pt>
    <dgm:pt modelId="{5E56861A-D5B3-43DB-8C31-131076BF5F62}" type="parTrans" cxnId="{0D465E8B-6094-40B1-B8C6-29707F596107}">
      <dgm:prSet/>
      <dgm:spPr/>
      <dgm:t>
        <a:bodyPr/>
        <a:lstStyle/>
        <a:p>
          <a:endParaRPr lang="en-US"/>
        </a:p>
      </dgm:t>
    </dgm:pt>
    <dgm:pt modelId="{D50F6FAE-D83C-4E3B-B46D-38CAE0319345}" type="sibTrans" cxnId="{0D465E8B-6094-40B1-B8C6-29707F596107}">
      <dgm:prSet/>
      <dgm:spPr/>
      <dgm:t>
        <a:bodyPr/>
        <a:lstStyle/>
        <a:p>
          <a:endParaRPr lang="en-US"/>
        </a:p>
      </dgm:t>
    </dgm:pt>
    <dgm:pt modelId="{DC229613-7504-4183-8737-FB06EF3F2DF6}">
      <dgm:prSet custT="1"/>
      <dgm:spPr/>
      <dgm:t>
        <a:bodyPr/>
        <a:lstStyle/>
        <a:p>
          <a:r>
            <a:rPr lang="en-US" sz="2800" dirty="0"/>
            <a:t># of colors and shapes</a:t>
          </a:r>
        </a:p>
      </dgm:t>
    </dgm:pt>
    <dgm:pt modelId="{98E54711-F43D-410C-BE16-8F2A11FC8260}" type="parTrans" cxnId="{D98485CE-3525-4EF0-9B7C-669B76B5A1B7}">
      <dgm:prSet/>
      <dgm:spPr/>
      <dgm:t>
        <a:bodyPr/>
        <a:lstStyle/>
        <a:p>
          <a:endParaRPr lang="en-US"/>
        </a:p>
      </dgm:t>
    </dgm:pt>
    <dgm:pt modelId="{37C80106-EE2A-4D17-9ECF-4B0796759B14}" type="sibTrans" cxnId="{D98485CE-3525-4EF0-9B7C-669B76B5A1B7}">
      <dgm:prSet/>
      <dgm:spPr/>
      <dgm:t>
        <a:bodyPr/>
        <a:lstStyle/>
        <a:p>
          <a:endParaRPr lang="en-US"/>
        </a:p>
      </dgm:t>
    </dgm:pt>
    <dgm:pt modelId="{608656E8-3CD2-4212-A2FA-91FEB617D9D3}">
      <dgm:prSet/>
      <dgm:spPr/>
      <dgm:t>
        <a:bodyPr/>
        <a:lstStyle/>
        <a:p>
          <a:r>
            <a:rPr lang="en-US" dirty="0"/>
            <a:t>Inform</a:t>
          </a:r>
        </a:p>
      </dgm:t>
    </dgm:pt>
    <dgm:pt modelId="{3D6D7731-6AED-4355-A083-3586B063C7D7}" type="parTrans" cxnId="{D854A07A-F48F-49EA-BAEE-FFE648CB4FC7}">
      <dgm:prSet/>
      <dgm:spPr/>
      <dgm:t>
        <a:bodyPr/>
        <a:lstStyle/>
        <a:p>
          <a:endParaRPr lang="en-US"/>
        </a:p>
      </dgm:t>
    </dgm:pt>
    <dgm:pt modelId="{6FFF1418-6A9B-4DE6-90B9-EEBF3F49B101}" type="sibTrans" cxnId="{D854A07A-F48F-49EA-BAEE-FFE648CB4FC7}">
      <dgm:prSet/>
      <dgm:spPr/>
      <dgm:t>
        <a:bodyPr/>
        <a:lstStyle/>
        <a:p>
          <a:endParaRPr lang="en-US"/>
        </a:p>
      </dgm:t>
    </dgm:pt>
    <dgm:pt modelId="{79EAE1A5-C84C-4558-976A-121040081F05}">
      <dgm:prSet/>
      <dgm:spPr/>
      <dgm:t>
        <a:bodyPr/>
        <a:lstStyle/>
        <a:p>
          <a:r>
            <a:rPr lang="en-US" dirty="0"/>
            <a:t>through important text</a:t>
          </a:r>
        </a:p>
      </dgm:t>
    </dgm:pt>
    <dgm:pt modelId="{2FE6AE46-D600-4FCC-B01F-1CA97EDF1F85}" type="parTrans" cxnId="{64D3CBB5-911B-4E79-9975-7FC2D6167F3A}">
      <dgm:prSet/>
      <dgm:spPr/>
      <dgm:t>
        <a:bodyPr/>
        <a:lstStyle/>
        <a:p>
          <a:endParaRPr lang="en-US"/>
        </a:p>
      </dgm:t>
    </dgm:pt>
    <dgm:pt modelId="{56927BFB-8D12-413C-BCDA-59EA1CF36D3E}" type="sibTrans" cxnId="{64D3CBB5-911B-4E79-9975-7FC2D6167F3A}">
      <dgm:prSet/>
      <dgm:spPr/>
      <dgm:t>
        <a:bodyPr/>
        <a:lstStyle/>
        <a:p>
          <a:endParaRPr lang="en-US"/>
        </a:p>
      </dgm:t>
    </dgm:pt>
    <dgm:pt modelId="{BDA21D9B-1E96-4AAA-BDF4-F752F5E9D697}" type="pres">
      <dgm:prSet presAssocID="{9B927EEA-EFA4-4D4F-8E13-AE5E3FC4577D}" presName="Name0" presStyleCnt="0">
        <dgm:presLayoutVars>
          <dgm:dir/>
          <dgm:animLvl val="lvl"/>
          <dgm:resizeHandles val="exact"/>
        </dgm:presLayoutVars>
      </dgm:prSet>
      <dgm:spPr/>
    </dgm:pt>
    <dgm:pt modelId="{99BADED3-A97A-4051-9920-251D90D1264F}" type="pres">
      <dgm:prSet presAssocID="{1A79331A-669E-4059-BD07-D27459C2AE1A}" presName="linNode" presStyleCnt="0"/>
      <dgm:spPr/>
    </dgm:pt>
    <dgm:pt modelId="{A82DE2E1-1AB5-4625-968A-63DF6E2566A5}" type="pres">
      <dgm:prSet presAssocID="{1A79331A-669E-4059-BD07-D27459C2AE1A}" presName="parentText" presStyleLbl="alignNode1" presStyleIdx="0" presStyleCnt="6" custScaleX="180905">
        <dgm:presLayoutVars>
          <dgm:chMax val="1"/>
          <dgm:bulletEnabled/>
        </dgm:presLayoutVars>
      </dgm:prSet>
      <dgm:spPr/>
    </dgm:pt>
    <dgm:pt modelId="{D6B295A7-24E8-4344-945C-D4F742ABBA0F}" type="pres">
      <dgm:prSet presAssocID="{1A79331A-669E-4059-BD07-D27459C2AE1A}" presName="descendantText" presStyleLbl="alignAccFollowNode1" presStyleIdx="0" presStyleCnt="6">
        <dgm:presLayoutVars>
          <dgm:bulletEnabled/>
        </dgm:presLayoutVars>
      </dgm:prSet>
      <dgm:spPr/>
    </dgm:pt>
    <dgm:pt modelId="{DE89FC9F-0E68-4159-B86C-53C716293F16}" type="pres">
      <dgm:prSet presAssocID="{9F4940C4-7D65-4D74-9C97-65AB625276FE}" presName="sp" presStyleCnt="0"/>
      <dgm:spPr/>
    </dgm:pt>
    <dgm:pt modelId="{77246591-48AE-4BED-9D00-E5F0E7E39D64}" type="pres">
      <dgm:prSet presAssocID="{9508941F-88C2-413D-9324-0DE9E9781BDF}" presName="linNode" presStyleCnt="0"/>
      <dgm:spPr/>
    </dgm:pt>
    <dgm:pt modelId="{DE7CA4B9-B941-4472-BC24-0F0587D1B6B4}" type="pres">
      <dgm:prSet presAssocID="{9508941F-88C2-413D-9324-0DE9E9781BDF}" presName="parentText" presStyleLbl="alignNode1" presStyleIdx="1" presStyleCnt="6" custScaleX="181383">
        <dgm:presLayoutVars>
          <dgm:chMax val="1"/>
          <dgm:bulletEnabled/>
        </dgm:presLayoutVars>
      </dgm:prSet>
      <dgm:spPr/>
    </dgm:pt>
    <dgm:pt modelId="{EEC56BD4-8C15-42A8-90D1-A11513930071}" type="pres">
      <dgm:prSet presAssocID="{9508941F-88C2-413D-9324-0DE9E9781BDF}" presName="descendantText" presStyleLbl="alignAccFollowNode1" presStyleIdx="1" presStyleCnt="6">
        <dgm:presLayoutVars>
          <dgm:bulletEnabled/>
        </dgm:presLayoutVars>
      </dgm:prSet>
      <dgm:spPr/>
    </dgm:pt>
    <dgm:pt modelId="{D6D32BF3-E2D2-4AF9-8C95-29732E849EE0}" type="pres">
      <dgm:prSet presAssocID="{64C83E75-A513-49A9-818E-D8EBA8BCB644}" presName="sp" presStyleCnt="0"/>
      <dgm:spPr/>
    </dgm:pt>
    <dgm:pt modelId="{2228C8F2-6824-4EC3-9751-150A12F12255}" type="pres">
      <dgm:prSet presAssocID="{A227D3FE-7CE3-4E1A-82F6-BF0A5AFA38B6}" presName="linNode" presStyleCnt="0"/>
      <dgm:spPr/>
    </dgm:pt>
    <dgm:pt modelId="{DD027570-73CA-4212-8480-9E09A3FEC78E}" type="pres">
      <dgm:prSet presAssocID="{A227D3FE-7CE3-4E1A-82F6-BF0A5AFA38B6}" presName="parentText" presStyleLbl="alignNode1" presStyleIdx="2" presStyleCnt="6" custScaleX="181383">
        <dgm:presLayoutVars>
          <dgm:chMax val="1"/>
          <dgm:bulletEnabled/>
        </dgm:presLayoutVars>
      </dgm:prSet>
      <dgm:spPr/>
    </dgm:pt>
    <dgm:pt modelId="{E48B0C90-0A71-4673-BE13-3118EEBC6039}" type="pres">
      <dgm:prSet presAssocID="{A227D3FE-7CE3-4E1A-82F6-BF0A5AFA38B6}" presName="descendantText" presStyleLbl="alignAccFollowNode1" presStyleIdx="2" presStyleCnt="6">
        <dgm:presLayoutVars>
          <dgm:bulletEnabled/>
        </dgm:presLayoutVars>
      </dgm:prSet>
      <dgm:spPr/>
    </dgm:pt>
    <dgm:pt modelId="{9EC0A228-6C99-4B0C-BE5A-A75BC565C58A}" type="pres">
      <dgm:prSet presAssocID="{E72154AD-03C9-4A6D-ABCE-0436B7052E5B}" presName="sp" presStyleCnt="0"/>
      <dgm:spPr/>
    </dgm:pt>
    <dgm:pt modelId="{CFFB1BF0-F263-4E51-A7F4-B125B4647626}" type="pres">
      <dgm:prSet presAssocID="{A1ED6068-93DC-4D4F-9EB9-28C13CE53026}" presName="linNode" presStyleCnt="0"/>
      <dgm:spPr/>
    </dgm:pt>
    <dgm:pt modelId="{F1D4D1D3-AF24-45F4-8DD7-540D5B38E36D}" type="pres">
      <dgm:prSet presAssocID="{A1ED6068-93DC-4D4F-9EB9-28C13CE53026}" presName="parentText" presStyleLbl="alignNode1" presStyleIdx="3" presStyleCnt="6" custScaleX="181383">
        <dgm:presLayoutVars>
          <dgm:chMax val="1"/>
          <dgm:bulletEnabled/>
        </dgm:presLayoutVars>
      </dgm:prSet>
      <dgm:spPr/>
    </dgm:pt>
    <dgm:pt modelId="{44A15CF8-BB58-49F2-A950-51FEAC67F2BB}" type="pres">
      <dgm:prSet presAssocID="{A1ED6068-93DC-4D4F-9EB9-28C13CE53026}" presName="descendantText" presStyleLbl="alignAccFollowNode1" presStyleIdx="3" presStyleCnt="6">
        <dgm:presLayoutVars>
          <dgm:bulletEnabled/>
        </dgm:presLayoutVars>
      </dgm:prSet>
      <dgm:spPr/>
    </dgm:pt>
    <dgm:pt modelId="{6C596F6D-CED3-4116-BC48-0FD2EF18E3DB}" type="pres">
      <dgm:prSet presAssocID="{30B720D2-928D-4A38-993F-724E9D342754}" presName="sp" presStyleCnt="0"/>
      <dgm:spPr/>
    </dgm:pt>
    <dgm:pt modelId="{280A1FB1-8DBF-469D-89B1-0CF8AA0F79FC}" type="pres">
      <dgm:prSet presAssocID="{CE1EB0AC-624E-41D9-AB74-C3FD1911ECE7}" presName="linNode" presStyleCnt="0"/>
      <dgm:spPr/>
    </dgm:pt>
    <dgm:pt modelId="{C54D83CD-20C9-48E1-B1A1-E78C225A5BE4}" type="pres">
      <dgm:prSet presAssocID="{CE1EB0AC-624E-41D9-AB74-C3FD1911ECE7}" presName="parentText" presStyleLbl="alignNode1" presStyleIdx="4" presStyleCnt="6" custScaleX="181383">
        <dgm:presLayoutVars>
          <dgm:chMax val="1"/>
          <dgm:bulletEnabled/>
        </dgm:presLayoutVars>
      </dgm:prSet>
      <dgm:spPr/>
    </dgm:pt>
    <dgm:pt modelId="{4C20412A-F67B-4C48-9EDC-5A778C8E2FAB}" type="pres">
      <dgm:prSet presAssocID="{CE1EB0AC-624E-41D9-AB74-C3FD1911ECE7}" presName="descendantText" presStyleLbl="alignAccFollowNode1" presStyleIdx="4" presStyleCnt="6">
        <dgm:presLayoutVars>
          <dgm:bulletEnabled/>
        </dgm:presLayoutVars>
      </dgm:prSet>
      <dgm:spPr/>
    </dgm:pt>
    <dgm:pt modelId="{70FCC04C-D3D0-4B8E-A512-230EEF439B9D}" type="pres">
      <dgm:prSet presAssocID="{D50F6FAE-D83C-4E3B-B46D-38CAE0319345}" presName="sp" presStyleCnt="0"/>
      <dgm:spPr/>
    </dgm:pt>
    <dgm:pt modelId="{C0D1AAEE-8A78-491F-AC53-942CA017EBBF}" type="pres">
      <dgm:prSet presAssocID="{608656E8-3CD2-4212-A2FA-91FEB617D9D3}" presName="linNode" presStyleCnt="0"/>
      <dgm:spPr/>
    </dgm:pt>
    <dgm:pt modelId="{37C9ECA7-7656-45F0-BF43-5D4DD581AB95}" type="pres">
      <dgm:prSet presAssocID="{608656E8-3CD2-4212-A2FA-91FEB617D9D3}" presName="parentText" presStyleLbl="alignNode1" presStyleIdx="5" presStyleCnt="6" custScaleX="181383">
        <dgm:presLayoutVars>
          <dgm:chMax val="1"/>
          <dgm:bulletEnabled/>
        </dgm:presLayoutVars>
      </dgm:prSet>
      <dgm:spPr/>
    </dgm:pt>
    <dgm:pt modelId="{4A107904-D7CE-47BD-8140-CA280FC6A2E9}" type="pres">
      <dgm:prSet presAssocID="{608656E8-3CD2-4212-A2FA-91FEB617D9D3}" presName="descendantText" presStyleLbl="alignAccFollowNode1" presStyleIdx="5" presStyleCnt="6">
        <dgm:presLayoutVars>
          <dgm:bulletEnabled/>
        </dgm:presLayoutVars>
      </dgm:prSet>
      <dgm:spPr/>
    </dgm:pt>
  </dgm:ptLst>
  <dgm:cxnLst>
    <dgm:cxn modelId="{707C8706-900F-4411-BDE9-02332BFC3D44}" type="presOf" srcId="{1A79331A-669E-4059-BD07-D27459C2AE1A}" destId="{A82DE2E1-1AB5-4625-968A-63DF6E2566A5}" srcOrd="0" destOrd="0" presId="urn:microsoft.com/office/officeart/2016/7/layout/VerticalSolidActionList"/>
    <dgm:cxn modelId="{FEBB2127-D868-417C-820A-320B4B6D6EDE}" srcId="{9B927EEA-EFA4-4D4F-8E13-AE5E3FC4577D}" destId="{A1ED6068-93DC-4D4F-9EB9-28C13CE53026}" srcOrd="3" destOrd="0" parTransId="{8621C3ED-F2FE-4C01-9157-F90EEDEAEDB4}" sibTransId="{30B720D2-928D-4A38-993F-724E9D342754}"/>
    <dgm:cxn modelId="{5CE8834C-B428-494C-A1D4-9358610D756B}" type="presOf" srcId="{608656E8-3CD2-4212-A2FA-91FEB617D9D3}" destId="{37C9ECA7-7656-45F0-BF43-5D4DD581AB95}" srcOrd="0" destOrd="0" presId="urn:microsoft.com/office/officeart/2016/7/layout/VerticalSolidActionList"/>
    <dgm:cxn modelId="{BB254C60-8EF4-4A31-9C67-2AE806BBA823}" type="presOf" srcId="{A227D3FE-7CE3-4E1A-82F6-BF0A5AFA38B6}" destId="{DD027570-73CA-4212-8480-9E09A3FEC78E}" srcOrd="0" destOrd="0" presId="urn:microsoft.com/office/officeart/2016/7/layout/VerticalSolidActionList"/>
    <dgm:cxn modelId="{25906562-75E4-46C2-BD41-40965B72BE8F}" type="presOf" srcId="{9B927EEA-EFA4-4D4F-8E13-AE5E3FC4577D}" destId="{BDA21D9B-1E96-4AAA-BDF4-F752F5E9D697}" srcOrd="0" destOrd="0" presId="urn:microsoft.com/office/officeart/2016/7/layout/VerticalSolidActionList"/>
    <dgm:cxn modelId="{A8C6B163-C0A1-4D66-9846-B774D58C92F4}" type="presOf" srcId="{DC229613-7504-4183-8737-FB06EF3F2DF6}" destId="{4C20412A-F67B-4C48-9EDC-5A778C8E2FAB}" srcOrd="0" destOrd="0" presId="urn:microsoft.com/office/officeart/2016/7/layout/VerticalSolidActionList"/>
    <dgm:cxn modelId="{2620E571-1B63-433C-AD25-DC4165A73F65}" srcId="{9B927EEA-EFA4-4D4F-8E13-AE5E3FC4577D}" destId="{9508941F-88C2-413D-9324-0DE9E9781BDF}" srcOrd="1" destOrd="0" parTransId="{38462FF2-BBBB-4898-B035-89AFA671383E}" sibTransId="{64C83E75-A513-49A9-818E-D8EBA8BCB644}"/>
    <dgm:cxn modelId="{1401DC73-0706-49E3-9EA3-B009635F7AE8}" type="presOf" srcId="{1EC225DA-7A49-4E1C-B462-522CF0C4CBA5}" destId="{E48B0C90-0A71-4673-BE13-3118EEBC6039}" srcOrd="0" destOrd="0" presId="urn:microsoft.com/office/officeart/2016/7/layout/VerticalSolidActionList"/>
    <dgm:cxn modelId="{D854A07A-F48F-49EA-BAEE-FFE648CB4FC7}" srcId="{9B927EEA-EFA4-4D4F-8E13-AE5E3FC4577D}" destId="{608656E8-3CD2-4212-A2FA-91FEB617D9D3}" srcOrd="5" destOrd="0" parTransId="{3D6D7731-6AED-4355-A083-3586B063C7D7}" sibTransId="{6FFF1418-6A9B-4DE6-90B9-EEBF3F49B101}"/>
    <dgm:cxn modelId="{0D465E8B-6094-40B1-B8C6-29707F596107}" srcId="{9B927EEA-EFA4-4D4F-8E13-AE5E3FC4577D}" destId="{CE1EB0AC-624E-41D9-AB74-C3FD1911ECE7}" srcOrd="4" destOrd="0" parTransId="{5E56861A-D5B3-43DB-8C31-131076BF5F62}" sibTransId="{D50F6FAE-D83C-4E3B-B46D-38CAE0319345}"/>
    <dgm:cxn modelId="{92FDC38B-0527-4936-A6EA-6917C204760C}" type="presOf" srcId="{CE1EB0AC-624E-41D9-AB74-C3FD1911ECE7}" destId="{C54D83CD-20C9-48E1-B1A1-E78C225A5BE4}" srcOrd="0" destOrd="0" presId="urn:microsoft.com/office/officeart/2016/7/layout/VerticalSolidActionList"/>
    <dgm:cxn modelId="{5BDA1B95-67C1-4559-A94C-AB43585F45A7}" type="presOf" srcId="{F13F057A-9145-43A2-80F9-61902D1351B8}" destId="{EEC56BD4-8C15-42A8-90D1-A11513930071}" srcOrd="0" destOrd="0" presId="urn:microsoft.com/office/officeart/2016/7/layout/VerticalSolidActionList"/>
    <dgm:cxn modelId="{3F7E3495-2830-4F1A-963E-8AD340AA0DA6}" srcId="{1A79331A-669E-4059-BD07-D27459C2AE1A}" destId="{BA2963C9-E109-47F1-B098-AA4EDA17B2A8}" srcOrd="0" destOrd="0" parTransId="{00E8D500-A5AD-440E-9C7C-616CBF4A7C58}" sibTransId="{21830443-3401-42BB-832E-7C4A851650A8}"/>
    <dgm:cxn modelId="{8F68CD96-7B14-4C07-BF66-E71CA853B2F1}" srcId="{9B927EEA-EFA4-4D4F-8E13-AE5E3FC4577D}" destId="{A227D3FE-7CE3-4E1A-82F6-BF0A5AFA38B6}" srcOrd="2" destOrd="0" parTransId="{27C3D48B-B52B-4E68-9B47-683707E9A304}" sibTransId="{E72154AD-03C9-4A6D-ABCE-0436B7052E5B}"/>
    <dgm:cxn modelId="{4C3F78B4-3A7A-484D-BE3B-8822B25198C7}" type="presOf" srcId="{9508941F-88C2-413D-9324-0DE9E9781BDF}" destId="{DE7CA4B9-B941-4472-BC24-0F0587D1B6B4}" srcOrd="0" destOrd="0" presId="urn:microsoft.com/office/officeart/2016/7/layout/VerticalSolidActionList"/>
    <dgm:cxn modelId="{64D3CBB5-911B-4E79-9975-7FC2D6167F3A}" srcId="{608656E8-3CD2-4212-A2FA-91FEB617D9D3}" destId="{79EAE1A5-C84C-4558-976A-121040081F05}" srcOrd="0" destOrd="0" parTransId="{2FE6AE46-D600-4FCC-B01F-1CA97EDF1F85}" sibTransId="{56927BFB-8D12-413C-BCDA-59EA1CF36D3E}"/>
    <dgm:cxn modelId="{FBBC55B7-8620-4ED6-B8FF-4DEBE4494CFD}" srcId="{A1ED6068-93DC-4D4F-9EB9-28C13CE53026}" destId="{9E6D985F-EA13-4A93-B8FE-C8A10AF18E34}" srcOrd="0" destOrd="0" parTransId="{68C4B19F-D153-42CF-926A-16F37C7A9444}" sibTransId="{11241780-E9E0-4DCE-B6CB-1F840881B47E}"/>
    <dgm:cxn modelId="{E76442BF-94E2-483C-B4A0-4D5CB0C98A67}" srcId="{9B927EEA-EFA4-4D4F-8E13-AE5E3FC4577D}" destId="{1A79331A-669E-4059-BD07-D27459C2AE1A}" srcOrd="0" destOrd="0" parTransId="{D0DCB833-257C-471F-930C-ED73F8861240}" sibTransId="{9F4940C4-7D65-4D74-9C97-65AB625276FE}"/>
    <dgm:cxn modelId="{A2464ECC-E503-4341-B4F8-F27C14A7D852}" srcId="{A227D3FE-7CE3-4E1A-82F6-BF0A5AFA38B6}" destId="{1EC225DA-7A49-4E1C-B462-522CF0C4CBA5}" srcOrd="0" destOrd="0" parTransId="{C1C62FA8-94ED-4357-B1E7-131C5FA82CF9}" sibTransId="{08A7BF71-DB89-4855-98C0-3AC58D65B2FA}"/>
    <dgm:cxn modelId="{D98485CE-3525-4EF0-9B7C-669B76B5A1B7}" srcId="{CE1EB0AC-624E-41D9-AB74-C3FD1911ECE7}" destId="{DC229613-7504-4183-8737-FB06EF3F2DF6}" srcOrd="0" destOrd="0" parTransId="{98E54711-F43D-410C-BE16-8F2A11FC8260}" sibTransId="{37C80106-EE2A-4D17-9ECF-4B0796759B14}"/>
    <dgm:cxn modelId="{31485DD0-C69E-4645-BDDA-8C2D45E5299D}" type="presOf" srcId="{9E6D985F-EA13-4A93-B8FE-C8A10AF18E34}" destId="{44A15CF8-BB58-49F2-A950-51FEAC67F2BB}" srcOrd="0" destOrd="0" presId="urn:microsoft.com/office/officeart/2016/7/layout/VerticalSolidActionList"/>
    <dgm:cxn modelId="{FAFCCED6-3A6C-45A3-827D-A99C8BA6A0B3}" srcId="{9508941F-88C2-413D-9324-0DE9E9781BDF}" destId="{F13F057A-9145-43A2-80F9-61902D1351B8}" srcOrd="0" destOrd="0" parTransId="{DC46214F-48A1-4D4E-86B1-A0979E04ECDD}" sibTransId="{D9B874DD-BB75-48C5-AA76-9B924FB64EE5}"/>
    <dgm:cxn modelId="{2A4999E8-6460-44A3-9A30-FFF9C47C5E2A}" type="presOf" srcId="{BA2963C9-E109-47F1-B098-AA4EDA17B2A8}" destId="{D6B295A7-24E8-4344-945C-D4F742ABBA0F}" srcOrd="0" destOrd="0" presId="urn:microsoft.com/office/officeart/2016/7/layout/VerticalSolidActionList"/>
    <dgm:cxn modelId="{3889B2E8-2889-46D2-8D83-3C6ACF104DBA}" type="presOf" srcId="{79EAE1A5-C84C-4558-976A-121040081F05}" destId="{4A107904-D7CE-47BD-8140-CA280FC6A2E9}" srcOrd="0" destOrd="0" presId="urn:microsoft.com/office/officeart/2016/7/layout/VerticalSolidActionList"/>
    <dgm:cxn modelId="{B04104F3-A2BC-44DC-9054-5B85A3593E95}" type="presOf" srcId="{A1ED6068-93DC-4D4F-9EB9-28C13CE53026}" destId="{F1D4D1D3-AF24-45F4-8DD7-540D5B38E36D}" srcOrd="0" destOrd="0" presId="urn:microsoft.com/office/officeart/2016/7/layout/VerticalSolidActionList"/>
    <dgm:cxn modelId="{190F0A26-BDB3-41CD-BA4A-9976D053DB63}" type="presParOf" srcId="{BDA21D9B-1E96-4AAA-BDF4-F752F5E9D697}" destId="{99BADED3-A97A-4051-9920-251D90D1264F}" srcOrd="0" destOrd="0" presId="urn:microsoft.com/office/officeart/2016/7/layout/VerticalSolidActionList"/>
    <dgm:cxn modelId="{C54A7A36-11B9-4EC7-8947-97C0C9AF2FAE}" type="presParOf" srcId="{99BADED3-A97A-4051-9920-251D90D1264F}" destId="{A82DE2E1-1AB5-4625-968A-63DF6E2566A5}" srcOrd="0" destOrd="0" presId="urn:microsoft.com/office/officeart/2016/7/layout/VerticalSolidActionList"/>
    <dgm:cxn modelId="{87A3E972-60D4-425D-853A-125E440E82F0}" type="presParOf" srcId="{99BADED3-A97A-4051-9920-251D90D1264F}" destId="{D6B295A7-24E8-4344-945C-D4F742ABBA0F}" srcOrd="1" destOrd="0" presId="urn:microsoft.com/office/officeart/2016/7/layout/VerticalSolidActionList"/>
    <dgm:cxn modelId="{3920CEE9-D7DB-493D-804A-AB855E8B9B92}" type="presParOf" srcId="{BDA21D9B-1E96-4AAA-BDF4-F752F5E9D697}" destId="{DE89FC9F-0E68-4159-B86C-53C716293F16}" srcOrd="1" destOrd="0" presId="urn:microsoft.com/office/officeart/2016/7/layout/VerticalSolidActionList"/>
    <dgm:cxn modelId="{C50CF611-88CF-4B00-A0E3-B5A7A2126B5D}" type="presParOf" srcId="{BDA21D9B-1E96-4AAA-BDF4-F752F5E9D697}" destId="{77246591-48AE-4BED-9D00-E5F0E7E39D64}" srcOrd="2" destOrd="0" presId="urn:microsoft.com/office/officeart/2016/7/layout/VerticalSolidActionList"/>
    <dgm:cxn modelId="{EE633EE5-308C-4A8C-B04D-5848C729F5AD}" type="presParOf" srcId="{77246591-48AE-4BED-9D00-E5F0E7E39D64}" destId="{DE7CA4B9-B941-4472-BC24-0F0587D1B6B4}" srcOrd="0" destOrd="0" presId="urn:microsoft.com/office/officeart/2016/7/layout/VerticalSolidActionList"/>
    <dgm:cxn modelId="{2D030636-C751-4671-98E7-C8735AB2EA97}" type="presParOf" srcId="{77246591-48AE-4BED-9D00-E5F0E7E39D64}" destId="{EEC56BD4-8C15-42A8-90D1-A11513930071}" srcOrd="1" destOrd="0" presId="urn:microsoft.com/office/officeart/2016/7/layout/VerticalSolidActionList"/>
    <dgm:cxn modelId="{BAE2A8B9-F1F6-45FE-8B0B-391B4F131BF6}" type="presParOf" srcId="{BDA21D9B-1E96-4AAA-BDF4-F752F5E9D697}" destId="{D6D32BF3-E2D2-4AF9-8C95-29732E849EE0}" srcOrd="3" destOrd="0" presId="urn:microsoft.com/office/officeart/2016/7/layout/VerticalSolidActionList"/>
    <dgm:cxn modelId="{BF01D8DD-9218-4E4F-8B44-178D50AE4E8F}" type="presParOf" srcId="{BDA21D9B-1E96-4AAA-BDF4-F752F5E9D697}" destId="{2228C8F2-6824-4EC3-9751-150A12F12255}" srcOrd="4" destOrd="0" presId="urn:microsoft.com/office/officeart/2016/7/layout/VerticalSolidActionList"/>
    <dgm:cxn modelId="{1AA33139-61EE-42AB-9126-9EA8B354EEF5}" type="presParOf" srcId="{2228C8F2-6824-4EC3-9751-150A12F12255}" destId="{DD027570-73CA-4212-8480-9E09A3FEC78E}" srcOrd="0" destOrd="0" presId="urn:microsoft.com/office/officeart/2016/7/layout/VerticalSolidActionList"/>
    <dgm:cxn modelId="{73552040-4454-463D-8913-131CCDFAAC0A}" type="presParOf" srcId="{2228C8F2-6824-4EC3-9751-150A12F12255}" destId="{E48B0C90-0A71-4673-BE13-3118EEBC6039}" srcOrd="1" destOrd="0" presId="urn:microsoft.com/office/officeart/2016/7/layout/VerticalSolidActionList"/>
    <dgm:cxn modelId="{CE464668-E343-4F00-85F7-5B7A9EC0C8F2}" type="presParOf" srcId="{BDA21D9B-1E96-4AAA-BDF4-F752F5E9D697}" destId="{9EC0A228-6C99-4B0C-BE5A-A75BC565C58A}" srcOrd="5" destOrd="0" presId="urn:microsoft.com/office/officeart/2016/7/layout/VerticalSolidActionList"/>
    <dgm:cxn modelId="{7CE4B44E-C32D-489F-9B17-55CEDE8D7806}" type="presParOf" srcId="{BDA21D9B-1E96-4AAA-BDF4-F752F5E9D697}" destId="{CFFB1BF0-F263-4E51-A7F4-B125B4647626}" srcOrd="6" destOrd="0" presId="urn:microsoft.com/office/officeart/2016/7/layout/VerticalSolidActionList"/>
    <dgm:cxn modelId="{8A9384BF-6A61-4B58-8CB9-5D971F4B73B0}" type="presParOf" srcId="{CFFB1BF0-F263-4E51-A7F4-B125B4647626}" destId="{F1D4D1D3-AF24-45F4-8DD7-540D5B38E36D}" srcOrd="0" destOrd="0" presId="urn:microsoft.com/office/officeart/2016/7/layout/VerticalSolidActionList"/>
    <dgm:cxn modelId="{3A85CBEE-AD41-49DE-948F-B272D0888761}" type="presParOf" srcId="{CFFB1BF0-F263-4E51-A7F4-B125B4647626}" destId="{44A15CF8-BB58-49F2-A950-51FEAC67F2BB}" srcOrd="1" destOrd="0" presId="urn:microsoft.com/office/officeart/2016/7/layout/VerticalSolidActionList"/>
    <dgm:cxn modelId="{BD0ED626-3656-4162-B67A-1591C8913443}" type="presParOf" srcId="{BDA21D9B-1E96-4AAA-BDF4-F752F5E9D697}" destId="{6C596F6D-CED3-4116-BC48-0FD2EF18E3DB}" srcOrd="7" destOrd="0" presId="urn:microsoft.com/office/officeart/2016/7/layout/VerticalSolidActionList"/>
    <dgm:cxn modelId="{A4E04AAA-6449-4D54-92C8-CE107AF0E5D3}" type="presParOf" srcId="{BDA21D9B-1E96-4AAA-BDF4-F752F5E9D697}" destId="{280A1FB1-8DBF-469D-89B1-0CF8AA0F79FC}" srcOrd="8" destOrd="0" presId="urn:microsoft.com/office/officeart/2016/7/layout/VerticalSolidActionList"/>
    <dgm:cxn modelId="{F6808CAA-A2FC-4290-861D-372297373296}" type="presParOf" srcId="{280A1FB1-8DBF-469D-89B1-0CF8AA0F79FC}" destId="{C54D83CD-20C9-48E1-B1A1-E78C225A5BE4}" srcOrd="0" destOrd="0" presId="urn:microsoft.com/office/officeart/2016/7/layout/VerticalSolidActionList"/>
    <dgm:cxn modelId="{C999D6C6-6FE9-4DE9-BBAE-9949DB3D229A}" type="presParOf" srcId="{280A1FB1-8DBF-469D-89B1-0CF8AA0F79FC}" destId="{4C20412A-F67B-4C48-9EDC-5A778C8E2FAB}" srcOrd="1" destOrd="0" presId="urn:microsoft.com/office/officeart/2016/7/layout/VerticalSolidActionList"/>
    <dgm:cxn modelId="{B810597F-39AA-40C0-927E-098E90390B70}" type="presParOf" srcId="{BDA21D9B-1E96-4AAA-BDF4-F752F5E9D697}" destId="{70FCC04C-D3D0-4B8E-A512-230EEF439B9D}" srcOrd="9" destOrd="0" presId="urn:microsoft.com/office/officeart/2016/7/layout/VerticalSolidActionList"/>
    <dgm:cxn modelId="{7F8C79E4-5644-4412-A9D1-6CBC60B5AA86}" type="presParOf" srcId="{BDA21D9B-1E96-4AAA-BDF4-F752F5E9D697}" destId="{C0D1AAEE-8A78-491F-AC53-942CA017EBBF}" srcOrd="10" destOrd="0" presId="urn:microsoft.com/office/officeart/2016/7/layout/VerticalSolidActionList"/>
    <dgm:cxn modelId="{A2086655-AAC7-47AB-B729-BD0198DE0CD4}" type="presParOf" srcId="{C0D1AAEE-8A78-491F-AC53-942CA017EBBF}" destId="{37C9ECA7-7656-45F0-BF43-5D4DD581AB95}" srcOrd="0" destOrd="0" presId="urn:microsoft.com/office/officeart/2016/7/layout/VerticalSolidActionList"/>
    <dgm:cxn modelId="{4CEBBF07-427B-4475-8F60-230DB9348A98}" type="presParOf" srcId="{C0D1AAEE-8A78-491F-AC53-942CA017EBBF}" destId="{4A107904-D7CE-47BD-8140-CA280FC6A2E9}"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F11FB4-9121-4663-A36A-118E521DA92E}">
      <dsp:nvSpPr>
        <dsp:cNvPr id="0" name=""/>
        <dsp:cNvSpPr/>
      </dsp:nvSpPr>
      <dsp:spPr>
        <a:xfrm>
          <a:off x="3192" y="31369"/>
          <a:ext cx="2532608" cy="1519564"/>
        </a:xfrm>
        <a:prstGeom prst="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Time Series</a:t>
          </a:r>
        </a:p>
      </dsp:txBody>
      <dsp:txXfrm>
        <a:off x="3192" y="31369"/>
        <a:ext cx="2532608" cy="1519564"/>
      </dsp:txXfrm>
    </dsp:sp>
    <dsp:sp modelId="{E7192C05-7009-4E77-AEE9-28D580F0ED58}">
      <dsp:nvSpPr>
        <dsp:cNvPr id="0" name=""/>
        <dsp:cNvSpPr/>
      </dsp:nvSpPr>
      <dsp:spPr>
        <a:xfrm>
          <a:off x="2789061" y="31369"/>
          <a:ext cx="2532608" cy="1519564"/>
        </a:xfrm>
        <a:prstGeom prst="rect">
          <a:avLst/>
        </a:prstGeom>
        <a:solidFill>
          <a:schemeClr val="accent2">
            <a:hueOff val="-220562"/>
            <a:satOff val="249"/>
            <a:lumOff val="5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Ranking</a:t>
          </a:r>
        </a:p>
      </dsp:txBody>
      <dsp:txXfrm>
        <a:off x="2789061" y="31369"/>
        <a:ext cx="2532608" cy="1519564"/>
      </dsp:txXfrm>
    </dsp:sp>
    <dsp:sp modelId="{09A9BE77-58EB-43D8-A1F3-3E9B585E3BC7}">
      <dsp:nvSpPr>
        <dsp:cNvPr id="0" name=""/>
        <dsp:cNvSpPr/>
      </dsp:nvSpPr>
      <dsp:spPr>
        <a:xfrm>
          <a:off x="5574930" y="31369"/>
          <a:ext cx="2532608" cy="1519564"/>
        </a:xfrm>
        <a:prstGeom prst="rect">
          <a:avLst/>
        </a:prstGeom>
        <a:solidFill>
          <a:schemeClr val="accent2">
            <a:hueOff val="-441124"/>
            <a:satOff val="497"/>
            <a:lumOff val="1177"/>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Part-To-Whole</a:t>
          </a:r>
        </a:p>
      </dsp:txBody>
      <dsp:txXfrm>
        <a:off x="5574930" y="31369"/>
        <a:ext cx="2532608" cy="1519564"/>
      </dsp:txXfrm>
    </dsp:sp>
    <dsp:sp modelId="{18B43DBC-E6AD-4502-BE26-D3D20767B66C}">
      <dsp:nvSpPr>
        <dsp:cNvPr id="0" name=""/>
        <dsp:cNvSpPr/>
      </dsp:nvSpPr>
      <dsp:spPr>
        <a:xfrm>
          <a:off x="8360799" y="31369"/>
          <a:ext cx="2532608" cy="1519564"/>
        </a:xfrm>
        <a:prstGeom prst="rect">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Deviation</a:t>
          </a:r>
        </a:p>
      </dsp:txBody>
      <dsp:txXfrm>
        <a:off x="8360799" y="31369"/>
        <a:ext cx="2532608" cy="1519564"/>
      </dsp:txXfrm>
    </dsp:sp>
    <dsp:sp modelId="{B396A509-4F05-48D6-AE43-659A82507E2B}">
      <dsp:nvSpPr>
        <dsp:cNvPr id="0" name=""/>
        <dsp:cNvSpPr/>
      </dsp:nvSpPr>
      <dsp:spPr>
        <a:xfrm>
          <a:off x="1396126" y="1804195"/>
          <a:ext cx="2532608" cy="1519564"/>
        </a:xfrm>
        <a:prstGeom prst="rect">
          <a:avLst/>
        </a:prstGeom>
        <a:solidFill>
          <a:schemeClr val="accent2">
            <a:hueOff val="-882249"/>
            <a:satOff val="995"/>
            <a:lumOff val="235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Distribution</a:t>
          </a:r>
        </a:p>
      </dsp:txBody>
      <dsp:txXfrm>
        <a:off x="1396126" y="1804195"/>
        <a:ext cx="2532608" cy="1519564"/>
      </dsp:txXfrm>
    </dsp:sp>
    <dsp:sp modelId="{2E3E8BC2-7D6C-4F22-ACC1-CCBC6E8238A5}">
      <dsp:nvSpPr>
        <dsp:cNvPr id="0" name=""/>
        <dsp:cNvSpPr/>
      </dsp:nvSpPr>
      <dsp:spPr>
        <a:xfrm>
          <a:off x="4181995" y="1804195"/>
          <a:ext cx="2532608" cy="1519564"/>
        </a:xfrm>
        <a:prstGeom prst="rect">
          <a:avLst/>
        </a:prstGeom>
        <a:solidFill>
          <a:schemeClr val="accent2">
            <a:hueOff val="-1102811"/>
            <a:satOff val="1243"/>
            <a:lumOff val="2942"/>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Correlation</a:t>
          </a:r>
        </a:p>
      </dsp:txBody>
      <dsp:txXfrm>
        <a:off x="4181995" y="1804195"/>
        <a:ext cx="2532608" cy="1519564"/>
      </dsp:txXfrm>
    </dsp:sp>
    <dsp:sp modelId="{4B765751-DDF5-40C8-AC5D-830102C14CDD}">
      <dsp:nvSpPr>
        <dsp:cNvPr id="0" name=""/>
        <dsp:cNvSpPr/>
      </dsp:nvSpPr>
      <dsp:spPr>
        <a:xfrm>
          <a:off x="6967864" y="1804195"/>
          <a:ext cx="2532608" cy="1519564"/>
        </a:xfrm>
        <a:prstGeom prst="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a:t>Comparison</a:t>
          </a:r>
        </a:p>
      </dsp:txBody>
      <dsp:txXfrm>
        <a:off x="6967864" y="1804195"/>
        <a:ext cx="2532608" cy="15195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780AA-95F8-49EA-A32A-EA55960A24FA}">
      <dsp:nvSpPr>
        <dsp:cNvPr id="0" name=""/>
        <dsp:cNvSpPr/>
      </dsp:nvSpPr>
      <dsp:spPr>
        <a:xfrm>
          <a:off x="0" y="28909"/>
          <a:ext cx="3310664" cy="616004"/>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Schematics</a:t>
          </a:r>
        </a:p>
      </dsp:txBody>
      <dsp:txXfrm>
        <a:off x="30071" y="58980"/>
        <a:ext cx="3250522" cy="555862"/>
      </dsp:txXfrm>
    </dsp:sp>
    <dsp:sp modelId="{9A33BB72-EC56-46FE-BB77-C3A743255BBA}">
      <dsp:nvSpPr>
        <dsp:cNvPr id="0" name=""/>
        <dsp:cNvSpPr/>
      </dsp:nvSpPr>
      <dsp:spPr>
        <a:xfrm>
          <a:off x="0" y="722674"/>
          <a:ext cx="3310664" cy="616004"/>
        </a:xfrm>
        <a:prstGeom prst="roundRect">
          <a:avLst/>
        </a:prstGeom>
        <a:solidFill>
          <a:schemeClr val="accent2">
            <a:hueOff val="-661686"/>
            <a:satOff val="746"/>
            <a:lumOff val="176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Illustrations</a:t>
          </a:r>
        </a:p>
      </dsp:txBody>
      <dsp:txXfrm>
        <a:off x="30071" y="752745"/>
        <a:ext cx="3250522" cy="555862"/>
      </dsp:txXfrm>
    </dsp:sp>
    <dsp:sp modelId="{14A5A318-F1BA-4B8B-8009-76B9D2F393A7}">
      <dsp:nvSpPr>
        <dsp:cNvPr id="0" name=""/>
        <dsp:cNvSpPr/>
      </dsp:nvSpPr>
      <dsp:spPr>
        <a:xfrm>
          <a:off x="0" y="1416439"/>
          <a:ext cx="3310664" cy="616004"/>
        </a:xfrm>
        <a:prstGeom prst="roundRect">
          <a:avLst/>
        </a:prstGeom>
        <a:solidFill>
          <a:schemeClr val="accent2">
            <a:hueOff val="-1323373"/>
            <a:satOff val="1492"/>
            <a:lumOff val="353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dirty="0"/>
            <a:t>Flow Charts</a:t>
          </a:r>
        </a:p>
      </dsp:txBody>
      <dsp:txXfrm>
        <a:off x="30071" y="1446510"/>
        <a:ext cx="3250522" cy="555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780AA-95F8-49EA-A32A-EA55960A24FA}">
      <dsp:nvSpPr>
        <dsp:cNvPr id="0" name=""/>
        <dsp:cNvSpPr/>
      </dsp:nvSpPr>
      <dsp:spPr>
        <a:xfrm>
          <a:off x="0" y="0"/>
          <a:ext cx="3310664" cy="730079"/>
        </a:xfrm>
        <a:prstGeom prst="roundRect">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Tables</a:t>
          </a:r>
        </a:p>
      </dsp:txBody>
      <dsp:txXfrm>
        <a:off x="35640" y="35640"/>
        <a:ext cx="3239384" cy="65879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B295A7-24E8-4344-945C-D4F742ABBA0F}">
      <dsp:nvSpPr>
        <dsp:cNvPr id="0" name=""/>
        <dsp:cNvSpPr/>
      </dsp:nvSpPr>
      <dsp:spPr>
        <a:xfrm>
          <a:off x="1854735" y="600"/>
          <a:ext cx="4098152" cy="780960"/>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516" tIns="198364" rIns="79516" bIns="198364" numCol="1" spcCol="1270" anchor="ctr" anchorCtr="0">
          <a:noAutofit/>
        </a:bodyPr>
        <a:lstStyle/>
        <a:p>
          <a:pPr marL="0" lvl="0" indent="0" algn="l" defTabSz="1244600">
            <a:lnSpc>
              <a:spcPct val="90000"/>
            </a:lnSpc>
            <a:spcBef>
              <a:spcPct val="0"/>
            </a:spcBef>
            <a:spcAft>
              <a:spcPct val="35000"/>
            </a:spcAft>
            <a:buNone/>
          </a:pPr>
          <a:r>
            <a:rPr lang="en-US" sz="2800" kern="1200" dirty="0"/>
            <a:t>most important data</a:t>
          </a:r>
        </a:p>
      </dsp:txBody>
      <dsp:txXfrm>
        <a:off x="1854735" y="600"/>
        <a:ext cx="4098152" cy="780960"/>
      </dsp:txXfrm>
    </dsp:sp>
    <dsp:sp modelId="{A82DE2E1-1AB5-4625-968A-63DF6E2566A5}">
      <dsp:nvSpPr>
        <dsp:cNvPr id="0" name=""/>
        <dsp:cNvSpPr/>
      </dsp:nvSpPr>
      <dsp:spPr>
        <a:xfrm>
          <a:off x="1294" y="600"/>
          <a:ext cx="1853440" cy="78096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215" tIns="77142" rIns="54215" bIns="77142" numCol="1" spcCol="1270" anchor="ctr" anchorCtr="0">
          <a:noAutofit/>
        </a:bodyPr>
        <a:lstStyle/>
        <a:p>
          <a:pPr marL="0" lvl="0" indent="0" algn="ctr" defTabSz="1244600">
            <a:lnSpc>
              <a:spcPct val="90000"/>
            </a:lnSpc>
            <a:spcBef>
              <a:spcPct val="0"/>
            </a:spcBef>
            <a:spcAft>
              <a:spcPct val="35000"/>
            </a:spcAft>
            <a:buNone/>
          </a:pPr>
          <a:r>
            <a:rPr lang="en-US" sz="2800" kern="1200" dirty="0"/>
            <a:t>Emphasize</a:t>
          </a:r>
        </a:p>
      </dsp:txBody>
      <dsp:txXfrm>
        <a:off x="1294" y="600"/>
        <a:ext cx="1853440" cy="780960"/>
      </dsp:txXfrm>
    </dsp:sp>
    <dsp:sp modelId="{EEC56BD4-8C15-42A8-90D1-A11513930071}">
      <dsp:nvSpPr>
        <dsp:cNvPr id="0" name=""/>
        <dsp:cNvSpPr/>
      </dsp:nvSpPr>
      <dsp:spPr>
        <a:xfrm>
          <a:off x="1857523" y="828418"/>
          <a:ext cx="4093500" cy="780960"/>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25" tIns="198364" rIns="79425" bIns="198364" numCol="1" spcCol="1270" anchor="ctr" anchorCtr="0">
          <a:noAutofit/>
        </a:bodyPr>
        <a:lstStyle/>
        <a:p>
          <a:pPr marL="0" lvl="0" indent="0" algn="l" defTabSz="1244600">
            <a:lnSpc>
              <a:spcPct val="90000"/>
            </a:lnSpc>
            <a:spcBef>
              <a:spcPct val="0"/>
            </a:spcBef>
            <a:spcAft>
              <a:spcPct val="35000"/>
            </a:spcAft>
            <a:buNone/>
          </a:pPr>
          <a:r>
            <a:rPr lang="en-US" sz="2800" kern="1200" dirty="0"/>
            <a:t>graphs for legibility</a:t>
          </a:r>
        </a:p>
      </dsp:txBody>
      <dsp:txXfrm>
        <a:off x="1857523" y="828418"/>
        <a:ext cx="4093500" cy="780960"/>
      </dsp:txXfrm>
    </dsp:sp>
    <dsp:sp modelId="{DE7CA4B9-B941-4472-BC24-0F0587D1B6B4}">
      <dsp:nvSpPr>
        <dsp:cNvPr id="0" name=""/>
        <dsp:cNvSpPr/>
      </dsp:nvSpPr>
      <dsp:spPr>
        <a:xfrm>
          <a:off x="1294" y="828418"/>
          <a:ext cx="1856228" cy="78096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154" tIns="77142" rIns="54154" bIns="77142" numCol="1" spcCol="1270" anchor="ctr" anchorCtr="0">
          <a:noAutofit/>
        </a:bodyPr>
        <a:lstStyle/>
        <a:p>
          <a:pPr marL="0" lvl="0" indent="0" algn="ctr" defTabSz="1244600">
            <a:lnSpc>
              <a:spcPct val="90000"/>
            </a:lnSpc>
            <a:spcBef>
              <a:spcPct val="0"/>
            </a:spcBef>
            <a:spcAft>
              <a:spcPct val="35000"/>
            </a:spcAft>
            <a:buNone/>
          </a:pPr>
          <a:r>
            <a:rPr lang="en-US" sz="2800" kern="1200" dirty="0"/>
            <a:t>Orient</a:t>
          </a:r>
        </a:p>
      </dsp:txBody>
      <dsp:txXfrm>
        <a:off x="1294" y="828418"/>
        <a:ext cx="1856228" cy="780960"/>
      </dsp:txXfrm>
    </dsp:sp>
    <dsp:sp modelId="{E48B0C90-0A71-4673-BE13-3118EEBC6039}">
      <dsp:nvSpPr>
        <dsp:cNvPr id="0" name=""/>
        <dsp:cNvSpPr/>
      </dsp:nvSpPr>
      <dsp:spPr>
        <a:xfrm>
          <a:off x="1857523" y="1656236"/>
          <a:ext cx="4093500" cy="780960"/>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25" tIns="198364" rIns="79425" bIns="198364" numCol="1" spcCol="1270" anchor="ctr" anchorCtr="0">
          <a:noAutofit/>
        </a:bodyPr>
        <a:lstStyle/>
        <a:p>
          <a:pPr marL="0" lvl="0" indent="0" algn="l" defTabSz="1244600">
            <a:lnSpc>
              <a:spcPct val="90000"/>
            </a:lnSpc>
            <a:spcBef>
              <a:spcPct val="0"/>
            </a:spcBef>
            <a:spcAft>
              <a:spcPct val="35000"/>
            </a:spcAft>
            <a:buNone/>
          </a:pPr>
          <a:r>
            <a:rPr lang="en-US" sz="2800" kern="1200" dirty="0"/>
            <a:t>graph/table</a:t>
          </a:r>
        </a:p>
      </dsp:txBody>
      <dsp:txXfrm>
        <a:off x="1857523" y="1656236"/>
        <a:ext cx="4093500" cy="780960"/>
      </dsp:txXfrm>
    </dsp:sp>
    <dsp:sp modelId="{DD027570-73CA-4212-8480-9E09A3FEC78E}">
      <dsp:nvSpPr>
        <dsp:cNvPr id="0" name=""/>
        <dsp:cNvSpPr/>
      </dsp:nvSpPr>
      <dsp:spPr>
        <a:xfrm>
          <a:off x="1294" y="1656236"/>
          <a:ext cx="1856228" cy="78096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154" tIns="77142" rIns="54154" bIns="77142" numCol="1" spcCol="1270" anchor="ctr" anchorCtr="0">
          <a:noAutofit/>
        </a:bodyPr>
        <a:lstStyle/>
        <a:p>
          <a:pPr marL="0" lvl="0" indent="0" algn="ctr" defTabSz="1244600">
            <a:lnSpc>
              <a:spcPct val="90000"/>
            </a:lnSpc>
            <a:spcBef>
              <a:spcPct val="0"/>
            </a:spcBef>
            <a:spcAft>
              <a:spcPct val="35000"/>
            </a:spcAft>
            <a:buNone/>
          </a:pPr>
          <a:r>
            <a:rPr lang="en-US" sz="2800" kern="1200" dirty="0"/>
            <a:t>Organize</a:t>
          </a:r>
        </a:p>
      </dsp:txBody>
      <dsp:txXfrm>
        <a:off x="1294" y="1656236"/>
        <a:ext cx="1856228" cy="780960"/>
      </dsp:txXfrm>
    </dsp:sp>
    <dsp:sp modelId="{44A15CF8-BB58-49F2-A950-51FEAC67F2BB}">
      <dsp:nvSpPr>
        <dsp:cNvPr id="0" name=""/>
        <dsp:cNvSpPr/>
      </dsp:nvSpPr>
      <dsp:spPr>
        <a:xfrm>
          <a:off x="1857523" y="2484053"/>
          <a:ext cx="4093500" cy="780960"/>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25" tIns="198364" rIns="79425" bIns="198364" numCol="1" spcCol="1270" anchor="ctr" anchorCtr="0">
          <a:noAutofit/>
        </a:bodyPr>
        <a:lstStyle/>
        <a:p>
          <a:pPr marL="0" lvl="0" indent="0" algn="l" defTabSz="1244600">
            <a:lnSpc>
              <a:spcPct val="90000"/>
            </a:lnSpc>
            <a:spcBef>
              <a:spcPct val="0"/>
            </a:spcBef>
            <a:spcAft>
              <a:spcPct val="35000"/>
            </a:spcAft>
            <a:buNone/>
          </a:pPr>
          <a:r>
            <a:rPr lang="en-US" sz="2800" kern="1200" dirty="0"/>
            <a:t>overloading graphs</a:t>
          </a:r>
        </a:p>
      </dsp:txBody>
      <dsp:txXfrm>
        <a:off x="1857523" y="2484053"/>
        <a:ext cx="4093500" cy="780960"/>
      </dsp:txXfrm>
    </dsp:sp>
    <dsp:sp modelId="{F1D4D1D3-AF24-45F4-8DD7-540D5B38E36D}">
      <dsp:nvSpPr>
        <dsp:cNvPr id="0" name=""/>
        <dsp:cNvSpPr/>
      </dsp:nvSpPr>
      <dsp:spPr>
        <a:xfrm>
          <a:off x="1294" y="2484053"/>
          <a:ext cx="1856228" cy="78096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154" tIns="77142" rIns="54154" bIns="77142" numCol="1" spcCol="1270" anchor="ctr" anchorCtr="0">
          <a:noAutofit/>
        </a:bodyPr>
        <a:lstStyle/>
        <a:p>
          <a:pPr marL="0" lvl="0" indent="0" algn="ctr" defTabSz="1244600">
            <a:lnSpc>
              <a:spcPct val="90000"/>
            </a:lnSpc>
            <a:spcBef>
              <a:spcPct val="0"/>
            </a:spcBef>
            <a:spcAft>
              <a:spcPct val="35000"/>
            </a:spcAft>
            <a:buNone/>
          </a:pPr>
          <a:r>
            <a:rPr lang="en-US" sz="2800" kern="1200" dirty="0"/>
            <a:t>Avoid</a:t>
          </a:r>
        </a:p>
      </dsp:txBody>
      <dsp:txXfrm>
        <a:off x="1294" y="2484053"/>
        <a:ext cx="1856228" cy="780960"/>
      </dsp:txXfrm>
    </dsp:sp>
    <dsp:sp modelId="{4C20412A-F67B-4C48-9EDC-5A778C8E2FAB}">
      <dsp:nvSpPr>
        <dsp:cNvPr id="0" name=""/>
        <dsp:cNvSpPr/>
      </dsp:nvSpPr>
      <dsp:spPr>
        <a:xfrm>
          <a:off x="1857523" y="3311871"/>
          <a:ext cx="4093500" cy="780960"/>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25" tIns="198364" rIns="79425" bIns="198364" numCol="1" spcCol="1270" anchor="ctr" anchorCtr="0">
          <a:noAutofit/>
        </a:bodyPr>
        <a:lstStyle/>
        <a:p>
          <a:pPr marL="0" lvl="0" indent="0" algn="l" defTabSz="1244600">
            <a:lnSpc>
              <a:spcPct val="90000"/>
            </a:lnSpc>
            <a:spcBef>
              <a:spcPct val="0"/>
            </a:spcBef>
            <a:spcAft>
              <a:spcPct val="35000"/>
            </a:spcAft>
            <a:buNone/>
          </a:pPr>
          <a:r>
            <a:rPr lang="en-US" sz="2800" kern="1200" dirty="0"/>
            <a:t># of colors and shapes</a:t>
          </a:r>
        </a:p>
      </dsp:txBody>
      <dsp:txXfrm>
        <a:off x="1857523" y="3311871"/>
        <a:ext cx="4093500" cy="780960"/>
      </dsp:txXfrm>
    </dsp:sp>
    <dsp:sp modelId="{C54D83CD-20C9-48E1-B1A1-E78C225A5BE4}">
      <dsp:nvSpPr>
        <dsp:cNvPr id="0" name=""/>
        <dsp:cNvSpPr/>
      </dsp:nvSpPr>
      <dsp:spPr>
        <a:xfrm>
          <a:off x="1294" y="3311871"/>
          <a:ext cx="1856228" cy="78096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154" tIns="77142" rIns="54154" bIns="77142" numCol="1" spcCol="1270" anchor="ctr" anchorCtr="0">
          <a:noAutofit/>
        </a:bodyPr>
        <a:lstStyle/>
        <a:p>
          <a:pPr marL="0" lvl="0" indent="0" algn="ctr" defTabSz="1244600">
            <a:lnSpc>
              <a:spcPct val="90000"/>
            </a:lnSpc>
            <a:spcBef>
              <a:spcPct val="0"/>
            </a:spcBef>
            <a:spcAft>
              <a:spcPct val="35000"/>
            </a:spcAft>
            <a:buNone/>
          </a:pPr>
          <a:r>
            <a:rPr lang="en-US" sz="2800" kern="1200" dirty="0"/>
            <a:t>Limit</a:t>
          </a:r>
        </a:p>
      </dsp:txBody>
      <dsp:txXfrm>
        <a:off x="1294" y="3311871"/>
        <a:ext cx="1856228" cy="780960"/>
      </dsp:txXfrm>
    </dsp:sp>
    <dsp:sp modelId="{4A107904-D7CE-47BD-8140-CA280FC6A2E9}">
      <dsp:nvSpPr>
        <dsp:cNvPr id="0" name=""/>
        <dsp:cNvSpPr/>
      </dsp:nvSpPr>
      <dsp:spPr>
        <a:xfrm>
          <a:off x="1857523" y="4139689"/>
          <a:ext cx="4093500" cy="780960"/>
        </a:xfrm>
        <a:prstGeom prst="rect">
          <a:avLst/>
        </a:prstGeom>
        <a:solidFill>
          <a:schemeClr val="accent2">
            <a:alpha val="90000"/>
            <a:tint val="40000"/>
            <a:hueOff val="0"/>
            <a:satOff val="0"/>
            <a:lumOff val="0"/>
            <a:alphaOff val="0"/>
          </a:schemeClr>
        </a:solidFill>
        <a:ln w="15875" cap="flat"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9425" tIns="198364" rIns="79425" bIns="198364" numCol="1" spcCol="1270" anchor="ctr" anchorCtr="0">
          <a:noAutofit/>
        </a:bodyPr>
        <a:lstStyle/>
        <a:p>
          <a:pPr marL="0" lvl="0" indent="0" algn="l" defTabSz="1066800">
            <a:lnSpc>
              <a:spcPct val="90000"/>
            </a:lnSpc>
            <a:spcBef>
              <a:spcPct val="0"/>
            </a:spcBef>
            <a:spcAft>
              <a:spcPct val="35000"/>
            </a:spcAft>
            <a:buNone/>
          </a:pPr>
          <a:r>
            <a:rPr lang="en-US" sz="2400" kern="1200" dirty="0"/>
            <a:t>through important text</a:t>
          </a:r>
        </a:p>
      </dsp:txBody>
      <dsp:txXfrm>
        <a:off x="1857523" y="4139689"/>
        <a:ext cx="4093500" cy="780960"/>
      </dsp:txXfrm>
    </dsp:sp>
    <dsp:sp modelId="{37C9ECA7-7656-45F0-BF43-5D4DD581AB95}">
      <dsp:nvSpPr>
        <dsp:cNvPr id="0" name=""/>
        <dsp:cNvSpPr/>
      </dsp:nvSpPr>
      <dsp:spPr>
        <a:xfrm>
          <a:off x="1294" y="4139689"/>
          <a:ext cx="1856228" cy="780960"/>
        </a:xfrm>
        <a:prstGeom prst="rect">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4154" tIns="77142" rIns="54154" bIns="77142" numCol="1" spcCol="1270" anchor="ctr" anchorCtr="0">
          <a:noAutofit/>
        </a:bodyPr>
        <a:lstStyle/>
        <a:p>
          <a:pPr marL="0" lvl="0" indent="0" algn="ctr" defTabSz="1244600">
            <a:lnSpc>
              <a:spcPct val="90000"/>
            </a:lnSpc>
            <a:spcBef>
              <a:spcPct val="0"/>
            </a:spcBef>
            <a:spcAft>
              <a:spcPct val="35000"/>
            </a:spcAft>
            <a:buNone/>
          </a:pPr>
          <a:r>
            <a:rPr lang="en-US" sz="2800" kern="1200" dirty="0"/>
            <a:t>Inform</a:t>
          </a:r>
        </a:p>
      </dsp:txBody>
      <dsp:txXfrm>
        <a:off x="1294" y="4139689"/>
        <a:ext cx="1856228" cy="780960"/>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6123EA-07F4-1348-88C2-80C761B318CA}" type="datetimeFigureOut">
              <a:rPr lang="en-IT" smtClean="0"/>
              <a:t>01/04/25</a:t>
            </a:fld>
            <a:endParaRPr lang="en-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B1AEAE-D466-AB4C-AF62-BAED13327CB3}" type="slidenum">
              <a:rPr lang="en-IT" smtClean="0"/>
              <a:t>‹#›</a:t>
            </a:fld>
            <a:endParaRPr lang="en-IT"/>
          </a:p>
        </p:txBody>
      </p:sp>
    </p:spTree>
    <p:extLst>
      <p:ext uri="{BB962C8B-B14F-4D97-AF65-F5344CB8AC3E}">
        <p14:creationId xmlns:p14="http://schemas.microsoft.com/office/powerpoint/2010/main" val="38905165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ibm.com/analytics/business-intelligenc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eweek.com/big-data-and-analytics/data-visualiz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3" Type="http://schemas.openxmlformats.org/officeDocument/2006/relationships/hyperlink" Target="https://cfpb.github.io/design-system/guidelines/data-visualization-guidelines" TargetMode="External"/><Relationship Id="rId7" Type="http://schemas.openxmlformats.org/officeDocument/2006/relationships/hyperlink" Target="https://docs.microsoft.com/en-us/power-bi/create-reports/desktop-accessibility-creating-reports" TargetMode="External"/><Relationship Id="rId2" Type="http://schemas.openxmlformats.org/officeDocument/2006/relationships/slide" Target="../slides/slide69.xml"/><Relationship Id="rId1" Type="http://schemas.openxmlformats.org/officeDocument/2006/relationships/notesMaster" Target="../notesMasters/notesMaster1.xml"/><Relationship Id="rId6" Type="http://schemas.openxmlformats.org/officeDocument/2006/relationships/hyperlink" Target="https://www.medicaid.gov/state-resource-center/innovation-accelerator-program/iap-downloads/functional-areas/dataviz-best-practice.pdf" TargetMode="External"/><Relationship Id="rId5" Type="http://schemas.openxmlformats.org/officeDocument/2006/relationships/hyperlink" Target="https://chartability.fizz.studio/" TargetMode="External"/><Relationship Id="rId4" Type="http://schemas.openxmlformats.org/officeDocument/2006/relationships/hyperlink" Target="https://www.w3.org/WAI/test-evaluate/preliminar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microsoft.com/design"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effectLst/>
                <a:latin typeface="Calibri" panose="020F0502020204030204" pitchFamily="34" charset="0"/>
                <a:ea typeface="Calibri" panose="020F0502020204030204" pitchFamily="34" charset="0"/>
                <a:cs typeface="Times New Roman" panose="02020603050405020304" pitchFamily="18" charset="0"/>
              </a:rPr>
              <a:t>books.google.com/</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books?hl</a:t>
            </a:r>
            <a:r>
              <a:rPr lang="en-US" sz="1200" dirty="0">
                <a:effectLst/>
                <a:latin typeface="Calibri" panose="020F0502020204030204" pitchFamily="34" charset="0"/>
                <a:ea typeface="Calibri" panose="020F0502020204030204" pitchFamily="34" charset="0"/>
                <a:cs typeface="Times New Roman" panose="02020603050405020304" pitchFamily="18" charset="0"/>
              </a:rPr>
              <a:t>=</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en&amp;lr</a:t>
            </a:r>
            <a:r>
              <a:rPr lang="en-US" sz="1200" dirty="0">
                <a:effectLst/>
                <a:latin typeface="Calibri" panose="020F0502020204030204" pitchFamily="34" charset="0"/>
                <a:ea typeface="Calibri" panose="020F0502020204030204" pitchFamily="34" charset="0"/>
                <a:cs typeface="Times New Roman" panose="02020603050405020304" pitchFamily="18" charset="0"/>
              </a:rPr>
              <a:t>=&amp;id=I4qBVLfD3t4C&amp;oi=</a:t>
            </a:r>
            <a:r>
              <a:rPr lang="en-US" sz="1200" dirty="0" err="1">
                <a:effectLst/>
                <a:latin typeface="Calibri" panose="020F0502020204030204" pitchFamily="34" charset="0"/>
                <a:ea typeface="Calibri" panose="020F0502020204030204" pitchFamily="34" charset="0"/>
                <a:cs typeface="Times New Roman" panose="02020603050405020304" pitchFamily="18" charset="0"/>
              </a:rPr>
              <a:t>fnd&amp;pg</a:t>
            </a:r>
            <a:r>
              <a:rPr lang="en-US" sz="1200" dirty="0">
                <a:effectLst/>
                <a:latin typeface="Calibri" panose="020F0502020204030204" pitchFamily="34" charset="0"/>
                <a:ea typeface="Calibri" panose="020F0502020204030204" pitchFamily="34" charset="0"/>
                <a:cs typeface="Times New Roman" panose="02020603050405020304" pitchFamily="18" charset="0"/>
              </a:rPr>
              <a:t>=PT6&amp;ots=b7XMtLiI7q&amp;sig=dAUXaw8qLiBX3To80ks1EypMssI</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https://powerbi.microsoft.com/en-us/what-is-business-intelligence/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Calibri" panose="020F0502020204030204" pitchFamily="34" charset="0"/>
                <a:ea typeface="Calibri" panose="020F0502020204030204" pitchFamily="34" charset="0"/>
                <a:hlinkClick r:id="rId3"/>
              </a:rPr>
              <a:t>https://www.ibm.com/analytics/business-intelligence</a:t>
            </a:r>
            <a:r>
              <a:rPr lang="en-US" sz="1000" dirty="0">
                <a:solidFill>
                  <a:srgbClr val="000000"/>
                </a:solidFill>
                <a:effectLst/>
                <a:latin typeface="Calibri" panose="020F0502020204030204" pitchFamily="34" charset="0"/>
                <a:ea typeface="Calibri" panose="020F0502020204030204" pitchFamily="34" charset="0"/>
              </a:rPr>
              <a:t> </a:t>
            </a:r>
            <a:endParaRPr lang="en-US" sz="1000" dirty="0"/>
          </a:p>
          <a:p>
            <a:endParaRPr lang="en-US" dirty="0"/>
          </a:p>
        </p:txBody>
      </p:sp>
      <p:sp>
        <p:nvSpPr>
          <p:cNvPr id="4" name="Slide Number Placeholder 3"/>
          <p:cNvSpPr>
            <a:spLocks noGrp="1"/>
          </p:cNvSpPr>
          <p:nvPr>
            <p:ph type="sldNum" sz="quarter" idx="5"/>
          </p:nvPr>
        </p:nvSpPr>
        <p:spPr/>
        <p:txBody>
          <a:bodyPr/>
          <a:lstStyle/>
          <a:p>
            <a:fld id="{E8CC002B-12CE-4EC0-B9A8-8B434FF895F5}" type="slidenum">
              <a:rPr lang="en-US" smtClean="0"/>
              <a:t>2</a:t>
            </a:fld>
            <a:endParaRPr lang="en-US"/>
          </a:p>
        </p:txBody>
      </p:sp>
    </p:spTree>
    <p:extLst>
      <p:ext uri="{BB962C8B-B14F-4D97-AF65-F5344CB8AC3E}">
        <p14:creationId xmlns:p14="http://schemas.microsoft.com/office/powerpoint/2010/main" val="1479737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https://it.wisc.edu/learn/accessible-content-tech/accessible-images-and-visualizations/</a:t>
            </a:r>
          </a:p>
          <a:p>
            <a:r>
              <a:rPr lang="en-US" dirty="0"/>
              <a:t>https://news.mit.edu/2021/data-visualizations-accessible-blind-1012</a:t>
            </a:r>
          </a:p>
        </p:txBody>
      </p:sp>
      <p:sp>
        <p:nvSpPr>
          <p:cNvPr id="4" name="Slide Number Placeholder 3"/>
          <p:cNvSpPr>
            <a:spLocks noGrp="1"/>
          </p:cNvSpPr>
          <p:nvPr>
            <p:ph type="sldNum" sz="quarter" idx="5"/>
          </p:nvPr>
        </p:nvSpPr>
        <p:spPr/>
        <p:txBody>
          <a:bodyPr/>
          <a:lstStyle/>
          <a:p>
            <a:fld id="{E8CC002B-12CE-4EC0-B9A8-8B434FF895F5}" type="slidenum">
              <a:rPr lang="en-US" smtClean="0"/>
              <a:t>22</a:t>
            </a:fld>
            <a:endParaRPr lang="en-US"/>
          </a:p>
        </p:txBody>
      </p:sp>
    </p:spTree>
    <p:extLst>
      <p:ext uri="{BB962C8B-B14F-4D97-AF65-F5344CB8AC3E}">
        <p14:creationId xmlns:p14="http://schemas.microsoft.com/office/powerpoint/2010/main" val="38571926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CC002B-12CE-4EC0-B9A8-8B434FF895F5}" type="slidenum">
              <a:rPr lang="en-US" smtClean="0"/>
              <a:t>23</a:t>
            </a:fld>
            <a:endParaRPr lang="en-US"/>
          </a:p>
        </p:txBody>
      </p:sp>
    </p:spTree>
    <p:extLst>
      <p:ext uri="{BB962C8B-B14F-4D97-AF65-F5344CB8AC3E}">
        <p14:creationId xmlns:p14="http://schemas.microsoft.com/office/powerpoint/2010/main" val="2141063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b4a53e2e5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eb4a53e2e5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lnSpc>
                <a:spcPct val="115000"/>
              </a:lnSpc>
              <a:spcBef>
                <a:spcPts val="0"/>
              </a:spcBef>
              <a:spcAft>
                <a:spcPts val="0"/>
              </a:spcAft>
              <a:buNone/>
            </a:pPr>
            <a:r>
              <a:rPr lang="en-GB" sz="1100" dirty="0">
                <a:latin typeface="Arial"/>
                <a:ea typeface="Arial"/>
                <a:cs typeface="Arial"/>
                <a:sym typeface="Arial"/>
              </a:rPr>
              <a:t>Data visualisation is one of the most important parts of any analysis journey. Visualisations can be used for many different purposes, such as: </a:t>
            </a:r>
            <a:endParaRPr sz="1100" dirty="0">
              <a:latin typeface="Arial"/>
              <a:ea typeface="Arial"/>
              <a:cs typeface="Arial"/>
              <a:sym typeface="Arial"/>
            </a:endParaRPr>
          </a:p>
          <a:p>
            <a:pPr marL="457200" lvl="0" indent="-298450" algn="l" rtl="0">
              <a:lnSpc>
                <a:spcPct val="115000"/>
              </a:lnSpc>
              <a:spcBef>
                <a:spcPts val="0"/>
              </a:spcBef>
              <a:spcAft>
                <a:spcPts val="0"/>
              </a:spcAft>
              <a:buClr>
                <a:schemeClr val="dk1"/>
              </a:buClr>
              <a:buSzPts val="1100"/>
              <a:buChar char="-"/>
            </a:pPr>
            <a:r>
              <a:rPr lang="en-GB" sz="1100" dirty="0">
                <a:latin typeface="Arial"/>
                <a:ea typeface="Arial"/>
                <a:cs typeface="Arial"/>
                <a:sym typeface="Arial"/>
              </a:rPr>
              <a:t>Exploring the data,</a:t>
            </a:r>
            <a:endParaRPr sz="1100" dirty="0">
              <a:latin typeface="Arial"/>
              <a:ea typeface="Arial"/>
              <a:cs typeface="Arial"/>
              <a:sym typeface="Arial"/>
            </a:endParaRPr>
          </a:p>
          <a:p>
            <a:pPr marL="0" lvl="0" indent="0" algn="l" rtl="0">
              <a:lnSpc>
                <a:spcPct val="115000"/>
              </a:lnSpc>
              <a:spcBef>
                <a:spcPts val="0"/>
              </a:spcBef>
              <a:spcAft>
                <a:spcPts val="0"/>
              </a:spcAft>
              <a:buNone/>
            </a:pPr>
            <a:endParaRPr sz="1100" dirty="0">
              <a:latin typeface="Arial"/>
              <a:ea typeface="Arial"/>
              <a:cs typeface="Arial"/>
              <a:sym typeface="Arial"/>
            </a:endParaRPr>
          </a:p>
        </p:txBody>
      </p:sp>
      <p:sp>
        <p:nvSpPr>
          <p:cNvPr id="94" name="Google Shape;94;g2eb4a53e2e5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25</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eb4a53e2e5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eb4a53e2e5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Including identifying outliers</a:t>
            </a:r>
            <a:endParaRPr/>
          </a:p>
        </p:txBody>
      </p:sp>
      <p:sp>
        <p:nvSpPr>
          <p:cNvPr id="101" name="Google Shape;101;g2eb4a53e2e5_0_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26</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eb4a53e2e5_0_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eb4a53e2e5_0_1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That may be potential errors in the data</a:t>
            </a:r>
            <a:endParaRPr/>
          </a:p>
        </p:txBody>
      </p:sp>
      <p:sp>
        <p:nvSpPr>
          <p:cNvPr id="107" name="Google Shape;107;g2eb4a53e2e5_0_1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27</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eb4a53e2e5_0_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eb4a53e2e5_0_2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Checking assumptions for tests or models</a:t>
            </a:r>
            <a:endParaRPr/>
          </a:p>
        </p:txBody>
      </p:sp>
      <p:sp>
        <p:nvSpPr>
          <p:cNvPr id="113" name="Google Shape;113;g2eb4a53e2e5_0_2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28</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b4a53e2e5_0_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eb4a53e2e5_0_2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A common assumption required for tests of numeric variables is the normal distribution</a:t>
            </a:r>
            <a:endParaRPr/>
          </a:p>
        </p:txBody>
      </p:sp>
      <p:sp>
        <p:nvSpPr>
          <p:cNvPr id="120" name="Google Shape;120;g2eb4a53e2e5_0_2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29</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eb4a53e2e5_0_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eb4a53e2e5_0_3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Histograms can be used to check the shape of a variable and decide whether certain tests are valid</a:t>
            </a:r>
            <a:endParaRPr/>
          </a:p>
        </p:txBody>
      </p:sp>
      <p:sp>
        <p:nvSpPr>
          <p:cNvPr id="126" name="Google Shape;126;g2eb4a53e2e5_0_3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30</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eb4a53e2e5_0_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eb4a53e2e5_0_3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Generating hypotheses about the data</a:t>
            </a:r>
            <a:endParaRPr/>
          </a:p>
        </p:txBody>
      </p:sp>
      <p:sp>
        <p:nvSpPr>
          <p:cNvPr id="132" name="Google Shape;132;g2eb4a53e2e5_0_3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31</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eb4a53e2e5_0_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eb4a53e2e5_0_4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Such as temporal trends or relationships between variables</a:t>
            </a:r>
            <a:endParaRPr/>
          </a:p>
        </p:txBody>
      </p:sp>
      <p:sp>
        <p:nvSpPr>
          <p:cNvPr id="139" name="Google Shape;139;g2eb4a53e2e5_0_44: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32</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solidFill>
                  <a:srgbClr val="000000"/>
                </a:solidFill>
                <a:effectLst/>
                <a:latin typeface="Calibri" panose="020F0502020204030204" pitchFamily="34" charset="0"/>
                <a:ea typeface="Calibri" panose="020F0502020204030204" pitchFamily="34" charset="0"/>
                <a:hlinkClick r:id="rId3"/>
              </a:rPr>
              <a:t>https://www.eweek.com/big-data-and-analytics/data-visualization/</a:t>
            </a:r>
            <a:endParaRPr lang="en-US" sz="1200" dirty="0">
              <a:solidFill>
                <a:srgbClr val="000000"/>
              </a:solidFill>
              <a:effectLst/>
              <a:latin typeface="Calibri" panose="020F0502020204030204" pitchFamily="34" charset="0"/>
              <a:ea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E8CC002B-12CE-4EC0-B9A8-8B434FF895F5}" type="slidenum">
              <a:rPr lang="en-US" smtClean="0"/>
              <a:t>3</a:t>
            </a:fld>
            <a:endParaRPr lang="en-US"/>
          </a:p>
        </p:txBody>
      </p:sp>
    </p:spTree>
    <p:extLst>
      <p:ext uri="{BB962C8B-B14F-4D97-AF65-F5344CB8AC3E}">
        <p14:creationId xmlns:p14="http://schemas.microsoft.com/office/powerpoint/2010/main" val="13798012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eb4a53e2e5_0_5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eb4a53e2e5_0_5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And finally, they are able to convey important messages in a clear,concise way. Often in a more powerful way than simply adding text</a:t>
            </a:r>
            <a:endParaRPr/>
          </a:p>
        </p:txBody>
      </p:sp>
      <p:sp>
        <p:nvSpPr>
          <p:cNvPr id="145" name="Google Shape;145;g2eb4a53e2e5_0_5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33</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2eb4a53e2e5_0_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2eb4a53e2e5_0_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Data visualisation is part art, part science. Tufte describes graphical excellence as a “matter of substance, statistics, and design”. Finding the balance of these elements can be a challenge.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52" name="Google Shape;152;g2eb4a53e2e5_0_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34</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2eb4a53e2e5_0_7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2eb4a53e2e5_0_7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To create compelling, informative data visualisations, we must adhere to four key principles: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159" name="Google Shape;159;g2eb4a53e2e5_0_7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35</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2eb4a53e2e5_0_10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2eb4a53e2e5_0_10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 This does not mean show all of the data. Overloading a plot can lead to confusion, </a:t>
            </a:r>
            <a:endParaRPr/>
          </a:p>
        </p:txBody>
      </p:sp>
      <p:sp>
        <p:nvSpPr>
          <p:cNvPr id="180" name="Google Shape;180;g2eb4a53e2e5_0_10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36</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2eb4a53e2e5_0_1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2eb4a53e2e5_0_1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Multiple, simpler graphs with a clear message is better than a single, confusing graph that hides the message we hope to impart</a:t>
            </a:r>
            <a:endParaRPr/>
          </a:p>
        </p:txBody>
      </p:sp>
      <p:sp>
        <p:nvSpPr>
          <p:cNvPr id="193" name="Google Shape;193;g2eb4a53e2e5_0_11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37</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eb4a53e2e5_0_1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2" name="Google Shape;212;g2eb4a53e2e5_0_12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The choice of visualisation should be driven first and foremost by the context, the audience, and the goal of the graphic. This decision is also driven by the number and type of variables available. The From data to viz website4 is a great resource that gives a list of visualisations that are appropriate for each variable type and combination.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13" name="Google Shape;213;g2eb4a53e2e5_0_129: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39</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eb4a53e2e5_0_1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eb4a53e2e5_0_13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Remove unnecessary clutter and design choices that do not enhance the intended message of the visualisation. This includes unnecessary colours and grid markings that may distract from the data.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GB"/>
              <a:t>However, do not allow the pursuit of a minimalist design detract from interpretation. </a:t>
            </a:r>
            <a:endParaRPr/>
          </a:p>
          <a:p>
            <a:pPr marL="0" lvl="0" indent="0" algn="l" rtl="0">
              <a:spcBef>
                <a:spcPts val="0"/>
              </a:spcBef>
              <a:spcAft>
                <a:spcPts val="0"/>
              </a:spcAft>
              <a:buNone/>
            </a:pPr>
            <a:endParaRPr/>
          </a:p>
        </p:txBody>
      </p:sp>
      <p:sp>
        <p:nvSpPr>
          <p:cNvPr id="220" name="Google Shape;220;g2eb4a53e2e5_0_13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40</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2eb4a53e2e5_0_1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2eb4a53e2e5_0_14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For example, grid lines on a scatterplot can make values of points easier to read than if they are floating in space.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GB"/>
              <a:t>Good visualisation design requires a middle ground that ensures the data are the most important part of the graphic, whilst ensuring there is sufficient context. </a:t>
            </a:r>
            <a:endParaRPr/>
          </a:p>
        </p:txBody>
      </p:sp>
      <p:sp>
        <p:nvSpPr>
          <p:cNvPr id="227" name="Google Shape;227;g2eb4a53e2e5_0_142: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41</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2eb4a53e2e5_0_1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2eb4a53e2e5_0_15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Data visualisations must not distort the data, nor mislead the reader. </a:t>
            </a:r>
            <a:endParaRPr/>
          </a:p>
          <a:p>
            <a:pPr marL="0" lvl="0" indent="0" algn="l" rtl="0">
              <a:spcBef>
                <a:spcPts val="0"/>
              </a:spcBef>
              <a:spcAft>
                <a:spcPts val="0"/>
              </a:spcAft>
              <a:buNone/>
            </a:pPr>
            <a:endParaRPr/>
          </a:p>
          <a:p>
            <a:pPr marL="0" lvl="0" indent="0" algn="l" rtl="0">
              <a:spcBef>
                <a:spcPts val="0"/>
              </a:spcBef>
              <a:spcAft>
                <a:spcPts val="0"/>
              </a:spcAft>
              <a:buNone/>
            </a:pPr>
            <a:r>
              <a:rPr lang="en-GB"/>
              <a:t>To achieve this, we must ensure that the visual representation of data is consistent with the numerical representation. </a:t>
            </a:r>
            <a:endParaRPr/>
          </a:p>
          <a:p>
            <a:pPr marL="0" lvl="0" indent="0" algn="l" rtl="0">
              <a:spcBef>
                <a:spcPts val="0"/>
              </a:spcBef>
              <a:spcAft>
                <a:spcPts val="0"/>
              </a:spcAft>
              <a:buNone/>
            </a:pPr>
            <a:endParaRPr/>
          </a:p>
          <a:p>
            <a:pPr marL="0" lvl="0" indent="0" algn="l" rtl="0">
              <a:spcBef>
                <a:spcPts val="0"/>
              </a:spcBef>
              <a:spcAft>
                <a:spcPts val="0"/>
              </a:spcAft>
              <a:buNone/>
            </a:pPr>
            <a:r>
              <a:rPr lang="en-GB"/>
              <a:t>One of the main obstacles of achieving this is that people perceive things differently, depending on their experience and the context3. We must be mindful of where these perceptions may interfere with the interpretation of a visualisation For example, research shows that people’s perception of dots, lines and bars are more accurate than distinguishing between angles, proportions, and colour hues.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
        <p:nvSpPr>
          <p:cNvPr id="240" name="Google Shape;240;g2eb4a53e2e5_0_15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42</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2eb4a53e2e5_0_1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2eb4a53e2e5_0_16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Pie charts are an example of where differences in perception can be a challenge. The proportion of crimes recorded in Derbyshire, Leicestershire and Nottinghamshire, and the proportion recorded in Lincolnshire and Northamptonshire, are very similar. This makes it hard to identify differences between areas or make inferences about the highest (or lowest) levels of crime in the region.</a:t>
            </a:r>
            <a:endParaRPr/>
          </a:p>
        </p:txBody>
      </p:sp>
      <p:sp>
        <p:nvSpPr>
          <p:cNvPr id="247" name="Google Shape;247;g2eb4a53e2e5_0_16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43</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https://mschermann.github.io/data_viz_reader/ethics.html</a:t>
            </a:r>
          </a:p>
        </p:txBody>
      </p:sp>
      <p:sp>
        <p:nvSpPr>
          <p:cNvPr id="4" name="Slide Number Placeholder 3"/>
          <p:cNvSpPr>
            <a:spLocks noGrp="1"/>
          </p:cNvSpPr>
          <p:nvPr>
            <p:ph type="sldNum" sz="quarter" idx="5"/>
          </p:nvPr>
        </p:nvSpPr>
        <p:spPr/>
        <p:txBody>
          <a:bodyPr/>
          <a:lstStyle/>
          <a:p>
            <a:fld id="{E8CC002B-12CE-4EC0-B9A8-8B434FF895F5}" type="slidenum">
              <a:rPr lang="en-US" smtClean="0"/>
              <a:t>5</a:t>
            </a:fld>
            <a:endParaRPr lang="en-US"/>
          </a:p>
        </p:txBody>
      </p:sp>
    </p:spTree>
    <p:extLst>
      <p:ext uri="{BB962C8B-B14F-4D97-AF65-F5344CB8AC3E}">
        <p14:creationId xmlns:p14="http://schemas.microsoft.com/office/powerpoint/2010/main" val="1604054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2eb4a53e2e5_0_1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2eb4a53e2e5_0_16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A bar chart makes the differences between areas easier to interpret, particularly if we order the bars by length. </a:t>
            </a:r>
            <a:endParaRPr/>
          </a:p>
        </p:txBody>
      </p:sp>
      <p:sp>
        <p:nvSpPr>
          <p:cNvPr id="253" name="Google Shape;253;g2eb4a53e2e5_0_16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44</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eb4a53e2e5_0_17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2eb4a53e2e5_0_17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Be careful to ensure that the amount of ink used in a visualisation is proportional to the quantities that it represents. A common violation of this is where plot axes do not begin at 0, leading to a distortion in the message. Here,  this exaggerates the differences between groups, making the number of crimes in Lincolnshire and Northamptonshire look far smaller than they actually were</a:t>
            </a:r>
            <a:endParaRPr/>
          </a:p>
        </p:txBody>
      </p:sp>
      <p:sp>
        <p:nvSpPr>
          <p:cNvPr id="259" name="Google Shape;259;g2eb4a53e2e5_0_17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45</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2eb4a53e2e5_0_18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2eb4a53e2e5_0_18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Visualisations are useless if they are inaccessible and uninterpretable. We must ensure all design choices are inclusive. Some considerations we can make to ensure this, include</a:t>
            </a:r>
            <a:endParaRPr/>
          </a:p>
        </p:txBody>
      </p:sp>
      <p:sp>
        <p:nvSpPr>
          <p:cNvPr id="272" name="Google Shape;272;g2eb4a53e2e5_0_185: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46</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2eb4a53e2e5_0_19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2eb4a53e2e5_0_19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Ensuring text is legible. This means that it is large enough to be read and using a font size that is accessible to everyone, including those with visual impairments and learning difficulties. </a:t>
            </a:r>
            <a:endParaRPr/>
          </a:p>
          <a:p>
            <a:pPr marL="0" lvl="0" indent="0" algn="l" rtl="0">
              <a:spcBef>
                <a:spcPts val="0"/>
              </a:spcBef>
              <a:spcAft>
                <a:spcPts val="0"/>
              </a:spcAft>
              <a:buNone/>
            </a:pPr>
            <a:r>
              <a:rPr lang="en-GB"/>
              <a:t>Guidelines suggest text should be at least size 12 when plots are printed, e.g. in reports, and 36 where they are included in a presentation. There are specialist fonts designed to aid people with visual impairments but Arial and Verdana are free fonts that are regularly cited as inclusive</a:t>
            </a:r>
            <a:endParaRPr/>
          </a:p>
        </p:txBody>
      </p:sp>
      <p:sp>
        <p:nvSpPr>
          <p:cNvPr id="279" name="Google Shape;279;g2eb4a53e2e5_0_19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47</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2eb4a53e2e5_0_19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2eb4a53e2e5_0_19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Colour palettes should be chosen based on the type of data they represent. Each colour should be distinct to everyone, including those with colour-vision deficiency</a:t>
            </a:r>
            <a:endParaRPr/>
          </a:p>
          <a:p>
            <a:pPr marL="0" lvl="0" indent="0" algn="l" rtl="0">
              <a:spcBef>
                <a:spcPts val="0"/>
              </a:spcBef>
              <a:spcAft>
                <a:spcPts val="0"/>
              </a:spcAft>
              <a:buNone/>
            </a:pPr>
            <a:endParaRPr/>
          </a:p>
        </p:txBody>
      </p:sp>
      <p:sp>
        <p:nvSpPr>
          <p:cNvPr id="286" name="Google Shape;286;g2eb4a53e2e5_0_19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48</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2ebbc295cae_0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2ebbc295cae_0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GB"/>
              <a:t>. A colour blindness simulator7 shows what a visualisation looks like under different types of colour blindness. Some colours are no longer distinct to people with certain colour vision deficiencies</a:t>
            </a:r>
            <a:endParaRPr/>
          </a:p>
          <a:p>
            <a:pPr marL="0" lvl="0" indent="0" algn="l" rtl="0">
              <a:spcBef>
                <a:spcPts val="0"/>
              </a:spcBef>
              <a:spcAft>
                <a:spcPts val="0"/>
              </a:spcAft>
              <a:buNone/>
            </a:pPr>
            <a:endParaRPr/>
          </a:p>
        </p:txBody>
      </p:sp>
      <p:sp>
        <p:nvSpPr>
          <p:cNvPr id="293" name="Google Shape;293;g2ebbc295cae_0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49</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2ebbc295cae_0_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2ebbc295cae_0_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Avoid colour palettes that are cyclical, such as rainbow colours</a:t>
            </a:r>
            <a:endParaRPr/>
          </a:p>
        </p:txBody>
      </p:sp>
      <p:sp>
        <p:nvSpPr>
          <p:cNvPr id="300" name="Google Shape;300;g2ebbc295cae_0_7: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50</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2ebbc295cae_0_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2ebbc295cae_0_13: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Each end merges into one another, making it difficult to distinguish between very high and very low values</a:t>
            </a:r>
            <a:endParaRPr/>
          </a:p>
        </p:txBody>
      </p:sp>
      <p:sp>
        <p:nvSpPr>
          <p:cNvPr id="307" name="Google Shape;307;g2ebbc295cae_0_13: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51</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ebbc295cae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ebbc295cae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GB"/>
              <a:t>Avoid colour schemes that include stereotypes, such as pink for female, blue for male. </a:t>
            </a:r>
            <a:endParaRPr/>
          </a:p>
        </p:txBody>
      </p:sp>
      <p:sp>
        <p:nvSpPr>
          <p:cNvPr id="313" name="Google Shape;313;g2ebbc295cae_0_18: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GB"/>
              <a:t>52</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Data visualization guidelines - CFPB Design System</a:t>
            </a:r>
            <a:endParaRPr lang="en-US" dirty="0"/>
          </a:p>
          <a:p>
            <a:r>
              <a:rPr lang="en-US" dirty="0">
                <a:hlinkClick r:id="rId4"/>
              </a:rPr>
              <a:t>Easy Checks – A First Review of Web Accessibility | Web Accessibility Initiative (WAI) | W3C</a:t>
            </a:r>
            <a:endParaRPr lang="en-US" dirty="0"/>
          </a:p>
          <a:p>
            <a:r>
              <a:rPr lang="en-US" dirty="0" err="1">
                <a:hlinkClick r:id="rId5"/>
              </a:rPr>
              <a:t>Chartability</a:t>
            </a:r>
            <a:r>
              <a:rPr lang="en-US" dirty="0">
                <a:hlinkClick r:id="rId5"/>
              </a:rPr>
              <a:t> (</a:t>
            </a:r>
            <a:r>
              <a:rPr lang="en-US" dirty="0" err="1">
                <a:hlinkClick r:id="rId5"/>
              </a:rPr>
              <a:t>fizz.studio</a:t>
            </a:r>
            <a:r>
              <a:rPr lang="en-US" dirty="0">
                <a:hlinkClick r:id="rId5"/>
              </a:rPr>
              <a:t>)</a:t>
            </a:r>
            <a:endParaRPr lang="en-US" dirty="0"/>
          </a:p>
          <a:p>
            <a:r>
              <a:rPr lang="en-US" dirty="0">
                <a:hlinkClick r:id="rId6"/>
              </a:rPr>
              <a:t>Tables, Graphs, Dashboard &amp; Report Data Visualization Summary Best Practices (medicaid.gov)</a:t>
            </a:r>
            <a:endParaRPr lang="en-US" dirty="0"/>
          </a:p>
          <a:p>
            <a:r>
              <a:rPr lang="en-US" dirty="0">
                <a:hlinkClick r:id="rId7"/>
              </a:rPr>
              <a:t>Creating accessible reports in Power BI - Power BI | Microsoft Docs</a:t>
            </a:r>
            <a:endParaRPr lang="en-US" dirty="0"/>
          </a:p>
          <a:p>
            <a:endParaRPr lang="en-US" dirty="0"/>
          </a:p>
        </p:txBody>
      </p:sp>
      <p:sp>
        <p:nvSpPr>
          <p:cNvPr id="4" name="Slide Number Placeholder 3"/>
          <p:cNvSpPr>
            <a:spLocks noGrp="1"/>
          </p:cNvSpPr>
          <p:nvPr>
            <p:ph type="sldNum" sz="quarter" idx="5"/>
          </p:nvPr>
        </p:nvSpPr>
        <p:spPr/>
        <p:txBody>
          <a:bodyPr/>
          <a:lstStyle/>
          <a:p>
            <a:fld id="{E8CC002B-12CE-4EC0-B9A8-8B434FF895F5}" type="slidenum">
              <a:rPr lang="en-US" smtClean="0"/>
              <a:t>69</a:t>
            </a:fld>
            <a:endParaRPr lang="en-US"/>
          </a:p>
        </p:txBody>
      </p:sp>
    </p:spTree>
    <p:extLst>
      <p:ext uri="{BB962C8B-B14F-4D97-AF65-F5344CB8AC3E}">
        <p14:creationId xmlns:p14="http://schemas.microsoft.com/office/powerpoint/2010/main" val="16663681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https://guides.library.jhu.edu/datavisualization/design</a:t>
            </a:r>
          </a:p>
          <a:p>
            <a:r>
              <a:rPr lang="en-US" dirty="0"/>
              <a:t>https://towardsdatascience.com/visual-perception-how-we-perceive-graphical-information-de5f30516009</a:t>
            </a:r>
          </a:p>
        </p:txBody>
      </p:sp>
      <p:sp>
        <p:nvSpPr>
          <p:cNvPr id="4" name="Slide Number Placeholder 3"/>
          <p:cNvSpPr>
            <a:spLocks noGrp="1"/>
          </p:cNvSpPr>
          <p:nvPr>
            <p:ph type="sldNum" sz="quarter" idx="5"/>
          </p:nvPr>
        </p:nvSpPr>
        <p:spPr/>
        <p:txBody>
          <a:bodyPr/>
          <a:lstStyle/>
          <a:p>
            <a:fld id="{E8CC002B-12CE-4EC0-B9A8-8B434FF895F5}" type="slidenum">
              <a:rPr lang="en-US" smtClean="0"/>
              <a:t>7</a:t>
            </a:fld>
            <a:endParaRPr lang="en-US"/>
          </a:p>
        </p:txBody>
      </p:sp>
    </p:spTree>
    <p:extLst>
      <p:ext uri="{BB962C8B-B14F-4D97-AF65-F5344CB8AC3E}">
        <p14:creationId xmlns:p14="http://schemas.microsoft.com/office/powerpoint/2010/main" val="23762798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https://help.tableau.com/current/blueprint/en-us/bp_why_visual_analytics.html</a:t>
            </a:r>
          </a:p>
        </p:txBody>
      </p:sp>
      <p:sp>
        <p:nvSpPr>
          <p:cNvPr id="4" name="Slide Number Placeholder 3"/>
          <p:cNvSpPr>
            <a:spLocks noGrp="1"/>
          </p:cNvSpPr>
          <p:nvPr>
            <p:ph type="sldNum" sz="quarter" idx="5"/>
          </p:nvPr>
        </p:nvSpPr>
        <p:spPr/>
        <p:txBody>
          <a:bodyPr/>
          <a:lstStyle/>
          <a:p>
            <a:fld id="{E8CC002B-12CE-4EC0-B9A8-8B434FF895F5}" type="slidenum">
              <a:rPr lang="en-US" smtClean="0"/>
              <a:t>8</a:t>
            </a:fld>
            <a:endParaRPr lang="en-US"/>
          </a:p>
        </p:txBody>
      </p:sp>
    </p:spTree>
    <p:extLst>
      <p:ext uri="{BB962C8B-B14F-4D97-AF65-F5344CB8AC3E}">
        <p14:creationId xmlns:p14="http://schemas.microsoft.com/office/powerpoint/2010/main" val="1797431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https://guides.library.jhu.edu/datavisualization/design</a:t>
            </a:r>
          </a:p>
        </p:txBody>
      </p:sp>
      <p:sp>
        <p:nvSpPr>
          <p:cNvPr id="4" name="Slide Number Placeholder 3"/>
          <p:cNvSpPr>
            <a:spLocks noGrp="1"/>
          </p:cNvSpPr>
          <p:nvPr>
            <p:ph type="sldNum" sz="quarter" idx="5"/>
          </p:nvPr>
        </p:nvSpPr>
        <p:spPr/>
        <p:txBody>
          <a:bodyPr/>
          <a:lstStyle/>
          <a:p>
            <a:fld id="{E8CC002B-12CE-4EC0-B9A8-8B434FF895F5}" type="slidenum">
              <a:rPr lang="en-US" smtClean="0"/>
              <a:t>10</a:t>
            </a:fld>
            <a:endParaRPr lang="en-US"/>
          </a:p>
        </p:txBody>
      </p:sp>
    </p:spTree>
    <p:extLst>
      <p:ext uri="{BB962C8B-B14F-4D97-AF65-F5344CB8AC3E}">
        <p14:creationId xmlns:p14="http://schemas.microsoft.com/office/powerpoint/2010/main" val="31654685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Clr>
                <a:srgbClr val="F5C93C"/>
              </a:buClr>
              <a:buNone/>
            </a:pPr>
            <a:r>
              <a:rPr lang="en-US" dirty="0">
                <a:hlinkClick r:id="rId3"/>
              </a:rPr>
              <a:t>https://www.w3.org/WAI/fundamentals/accessibility-intro/</a:t>
            </a:r>
          </a:p>
          <a:p>
            <a:r>
              <a:rPr lang="en-US" dirty="0"/>
              <a:t>https://www.microsoft.com/design/</a:t>
            </a:r>
          </a:p>
          <a:p>
            <a:endParaRPr lang="en-US" dirty="0"/>
          </a:p>
        </p:txBody>
      </p:sp>
      <p:sp>
        <p:nvSpPr>
          <p:cNvPr id="4" name="Slide Number Placeholder 3"/>
          <p:cNvSpPr>
            <a:spLocks noGrp="1"/>
          </p:cNvSpPr>
          <p:nvPr>
            <p:ph type="sldNum" sz="quarter" idx="5"/>
          </p:nvPr>
        </p:nvSpPr>
        <p:spPr/>
        <p:txBody>
          <a:bodyPr/>
          <a:lstStyle/>
          <a:p>
            <a:fld id="{E8CC002B-12CE-4EC0-B9A8-8B434FF895F5}" type="slidenum">
              <a:rPr lang="en-US" smtClean="0"/>
              <a:t>16</a:t>
            </a:fld>
            <a:endParaRPr lang="en-US"/>
          </a:p>
        </p:txBody>
      </p:sp>
    </p:spTree>
    <p:extLst>
      <p:ext uri="{BB962C8B-B14F-4D97-AF65-F5344CB8AC3E}">
        <p14:creationId xmlns:p14="http://schemas.microsoft.com/office/powerpoint/2010/main" val="28072409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https://www.w3.org/WAI/standards-guidelines/wcag/</a:t>
            </a:r>
          </a:p>
        </p:txBody>
      </p:sp>
      <p:sp>
        <p:nvSpPr>
          <p:cNvPr id="4" name="Slide Number Placeholder 3"/>
          <p:cNvSpPr>
            <a:spLocks noGrp="1"/>
          </p:cNvSpPr>
          <p:nvPr>
            <p:ph type="sldNum" sz="quarter" idx="5"/>
          </p:nvPr>
        </p:nvSpPr>
        <p:spPr/>
        <p:txBody>
          <a:bodyPr/>
          <a:lstStyle/>
          <a:p>
            <a:fld id="{E8CC002B-12CE-4EC0-B9A8-8B434FF895F5}" type="slidenum">
              <a:rPr lang="en-US" smtClean="0"/>
              <a:t>17</a:t>
            </a:fld>
            <a:endParaRPr lang="en-US"/>
          </a:p>
        </p:txBody>
      </p:sp>
    </p:spTree>
    <p:extLst>
      <p:ext uri="{BB962C8B-B14F-4D97-AF65-F5344CB8AC3E}">
        <p14:creationId xmlns:p14="http://schemas.microsoft.com/office/powerpoint/2010/main" val="1163163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8CC002B-12CE-4EC0-B9A8-8B434FF895F5}" type="slidenum">
              <a:rPr lang="en-US" smtClean="0"/>
              <a:t>19</a:t>
            </a:fld>
            <a:endParaRPr lang="en-US"/>
          </a:p>
        </p:txBody>
      </p:sp>
    </p:spTree>
    <p:extLst>
      <p:ext uri="{BB962C8B-B14F-4D97-AF65-F5344CB8AC3E}">
        <p14:creationId xmlns:p14="http://schemas.microsoft.com/office/powerpoint/2010/main" val="1806309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t>4/1/25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D73815-2707-4475-8F1A-B873CB631BB4}" type="datetimeFigureOut">
              <a:rPr lang="en-US" dirty="0"/>
              <a:t>4/1/25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4AFB99-0EAB-4182-AFF8-E214C82A68F6}" type="datetimeFigureOut">
              <a:rPr lang="en-US" dirty="0"/>
              <a:t>4/1/25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5D3794B-289A-4A80-97D7-111025398D45}" type="datetimeFigureOut">
              <a:rPr lang="en-US" dirty="0"/>
              <a:t>4/1/25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A61015F-7CC6-4D0A-9D87-873EA4C304CC}" type="datetimeFigureOut">
              <a:rPr lang="en-US" dirty="0"/>
              <a:t>4/1/25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3C6A301-0538-44EC-B09D-202E1042A48B}" type="datetimeFigureOut">
              <a:rPr lang="en-US" dirty="0"/>
              <a:t>4/1/25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789574A-8875-45EF-8EA2-3CAA0F7ABC4C}" type="datetimeFigureOut">
              <a:rPr lang="en-US" dirty="0"/>
              <a:t>4/1/25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EF4D4C-5367-4C26-9E2B-D8088D7FCA81}" type="datetimeFigureOut">
              <a:rPr lang="en-US" dirty="0"/>
              <a:t>4/1/25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t>4/1/25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5C68B11-C5A8-448C-8CE9-B1A273C79CFC}" type="datetimeFigureOut">
              <a:rPr lang="en-US" dirty="0"/>
              <a:t>4/1/25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616CA0-919D-4A49-9C8A-62FDFB3A5183}" type="datetimeFigureOut">
              <a:rPr lang="en-US" dirty="0"/>
              <a:t>4/1/25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7E5644-1E61-4311-A31E-84CB9C7AA8A9}" type="slidenum">
              <a:rPr lang="en-US" dirty="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pPr/>
              <a:t>4/1/25</a:t>
            </a:fld>
            <a:endParaRPr lang="en-US"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pPr/>
              <a:t>‹#›</a:t>
            </a:fld>
            <a:endParaRPr lang="en-US" dirty="0"/>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vizproject.com/" TargetMode="External"/><Relationship Id="rId2" Type="http://schemas.openxmlformats.org/officeDocument/2006/relationships/hyperlink" Target="https://datavizcatalogue.com/search.html" TargetMode="External"/><Relationship Id="rId1" Type="http://schemas.openxmlformats.org/officeDocument/2006/relationships/slideLayout" Target="../slideLayouts/slideLayout2.xml"/><Relationship Id="rId4" Type="http://schemas.openxmlformats.org/officeDocument/2006/relationships/hyperlink" Target="https://www.data-to-viz.com/"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olorbrewer2.org/#type=sequential&amp;scheme=BuGn&amp;n=3" TargetMode="External"/><Relationship Id="rId2" Type="http://schemas.openxmlformats.org/officeDocument/2006/relationships/hyperlink" Target="https://davidmathlogic.com/colorblind/#%23D81B60-%231E88E5-%23FFC107-%23004D40" TargetMode="External"/><Relationship Id="rId1" Type="http://schemas.openxmlformats.org/officeDocument/2006/relationships/slideLayout" Target="../slideLayouts/slideLayout2.xml"/><Relationship Id="rId5" Type="http://schemas.openxmlformats.org/officeDocument/2006/relationships/hyperlink" Target="https://colororacle.org/" TargetMode="External"/><Relationship Id="rId4" Type="http://schemas.openxmlformats.org/officeDocument/2006/relationships/hyperlink" Target="https://www.toptal.com/designers/colorfilter"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railleinstitute.org/freefont" TargetMode="External"/><Relationship Id="rId2" Type="http://schemas.openxmlformats.org/officeDocument/2006/relationships/hyperlink" Target="http://colorsafe.co/"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www.nvaccess.org/download/"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hyperlink" Target="https://www.data-to-viz.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5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61.xml.rels><?xml version="1.0" encoding="UTF-8" standalone="yes"?>
<Relationships xmlns="http://schemas.openxmlformats.org/package/2006/relationships"><Relationship Id="rId8" Type="http://schemas.openxmlformats.org/officeDocument/2006/relationships/image" Target="../media/image39.PNG"/><Relationship Id="rId3" Type="http://schemas.openxmlformats.org/officeDocument/2006/relationships/image" Target="../media/image34.PNG"/><Relationship Id="rId7" Type="http://schemas.openxmlformats.org/officeDocument/2006/relationships/image" Target="../media/image33.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8.PNG"/><Relationship Id="rId4" Type="http://schemas.openxmlformats.org/officeDocument/2006/relationships/image" Target="../media/image30.PNG"/></Relationships>
</file>

<file path=ppt/slides/_rels/slide6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image" Target="../media/image31.PNG"/></Relationships>
</file>

<file path=ppt/slides/_rels/slide6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hyperlink" Target="https://www.tableau.com/academic/teaching" TargetMode="Externa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s://cfpb.github.io/design-system/guidelines/data-visualization-guidelines" TargetMode="External"/><Relationship Id="rId7" Type="http://schemas.openxmlformats.org/officeDocument/2006/relationships/hyperlink" Target="https://docs.microsoft.com/en-us/power-bi/create-reports/desktop-accessibility-creating-reports"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hyperlink" Target="https://www.medicaid.gov/state-resource-center/innovation-accelerator-program/iap-downloads/functional-areas/dataviz-best-practice.pdf" TargetMode="External"/><Relationship Id="rId5" Type="http://schemas.openxmlformats.org/officeDocument/2006/relationships/hyperlink" Target="https://chartability.fizz.studio/" TargetMode="External"/><Relationship Id="rId4" Type="http://schemas.openxmlformats.org/officeDocument/2006/relationships/hyperlink" Target="https://www.w3.org/WAI/test-evaluate/preliminary/"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5713-7A94-F126-D432-5413D27ABBC3}"/>
              </a:ext>
            </a:extLst>
          </p:cNvPr>
          <p:cNvSpPr>
            <a:spLocks noGrp="1"/>
          </p:cNvSpPr>
          <p:nvPr>
            <p:ph type="title"/>
          </p:nvPr>
        </p:nvSpPr>
        <p:spPr/>
        <p:txBody>
          <a:bodyPr>
            <a:normAutofit/>
          </a:bodyPr>
          <a:lstStyle/>
          <a:p>
            <a:r>
              <a:rPr lang="en-US" sz="6600" dirty="0"/>
              <a:t>Visualizing your data effectively</a:t>
            </a:r>
            <a:endParaRPr lang="en-IT" sz="6600" dirty="0"/>
          </a:p>
        </p:txBody>
      </p:sp>
      <p:sp>
        <p:nvSpPr>
          <p:cNvPr id="3" name="Content Placeholder 2">
            <a:extLst>
              <a:ext uri="{FF2B5EF4-FFF2-40B4-BE49-F238E27FC236}">
                <a16:creationId xmlns:a16="http://schemas.microsoft.com/office/drawing/2014/main" id="{BE8B6945-B352-ED0C-5833-53BF36573691}"/>
              </a:ext>
            </a:extLst>
          </p:cNvPr>
          <p:cNvSpPr>
            <a:spLocks noGrp="1"/>
          </p:cNvSpPr>
          <p:nvPr>
            <p:ph idx="1"/>
          </p:nvPr>
        </p:nvSpPr>
        <p:spPr>
          <a:xfrm>
            <a:off x="2075162" y="1781504"/>
            <a:ext cx="9720073" cy="4023360"/>
          </a:xfrm>
        </p:spPr>
        <p:txBody>
          <a:bodyPr>
            <a:normAutofit/>
          </a:bodyPr>
          <a:lstStyle/>
          <a:p>
            <a:r>
              <a:rPr lang="en-IT" sz="3600" dirty="0"/>
              <a:t>Damian A. Tamburri, Ph.D.</a:t>
            </a:r>
          </a:p>
        </p:txBody>
      </p:sp>
    </p:spTree>
    <p:extLst>
      <p:ext uri="{BB962C8B-B14F-4D97-AF65-F5344CB8AC3E}">
        <p14:creationId xmlns:p14="http://schemas.microsoft.com/office/powerpoint/2010/main" val="15562769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85ED9-4EDD-4A97-9B8D-F501D9E51A82}"/>
              </a:ext>
            </a:extLst>
          </p:cNvPr>
          <p:cNvSpPr>
            <a:spLocks noGrp="1"/>
          </p:cNvSpPr>
          <p:nvPr>
            <p:ph type="title"/>
          </p:nvPr>
        </p:nvSpPr>
        <p:spPr/>
        <p:txBody>
          <a:bodyPr/>
          <a:lstStyle/>
          <a:p>
            <a:r>
              <a:rPr lang="en-US" dirty="0">
                <a:latin typeface="Atkinson Hyperlegible" pitchFamily="50" charset="0"/>
              </a:rPr>
              <a:t>Color</a:t>
            </a:r>
          </a:p>
        </p:txBody>
      </p:sp>
      <p:sp>
        <p:nvSpPr>
          <p:cNvPr id="3" name="Content Placeholder 2">
            <a:extLst>
              <a:ext uri="{FF2B5EF4-FFF2-40B4-BE49-F238E27FC236}">
                <a16:creationId xmlns:a16="http://schemas.microsoft.com/office/drawing/2014/main" id="{8CE83B6E-5AF7-4945-AC5C-B3774EE813CF}"/>
              </a:ext>
            </a:extLst>
          </p:cNvPr>
          <p:cNvSpPr>
            <a:spLocks noGrp="1"/>
          </p:cNvSpPr>
          <p:nvPr>
            <p:ph idx="1"/>
          </p:nvPr>
        </p:nvSpPr>
        <p:spPr/>
        <p:txBody>
          <a:bodyPr/>
          <a:lstStyle/>
          <a:p>
            <a:r>
              <a:rPr lang="en-US" dirty="0">
                <a:latin typeface="Atkinson Hyperlegible" pitchFamily="50" charset="0"/>
              </a:rPr>
              <a:t>Color can be used to convey meaning</a:t>
            </a:r>
          </a:p>
          <a:p>
            <a:pPr lvl="1"/>
            <a:r>
              <a:rPr lang="en-US" dirty="0">
                <a:latin typeface="Atkinson Hyperlegible" pitchFamily="50" charset="0"/>
              </a:rPr>
              <a:t>Be careful, meaning can be cultural</a:t>
            </a:r>
          </a:p>
          <a:p>
            <a:r>
              <a:rPr lang="en-US" dirty="0">
                <a:latin typeface="Atkinson Hyperlegible" pitchFamily="50" charset="0"/>
              </a:rPr>
              <a:t>Different types of color palettes based on type of data</a:t>
            </a:r>
          </a:p>
          <a:p>
            <a:pPr lvl="1"/>
            <a:r>
              <a:rPr lang="en-US" dirty="0">
                <a:latin typeface="Atkinson Hyperlegible" pitchFamily="50" charset="0"/>
              </a:rPr>
              <a:t>Qualitative palette- no inherent ordering</a:t>
            </a:r>
          </a:p>
          <a:p>
            <a:pPr marL="457200" lvl="1" indent="0">
              <a:buNone/>
            </a:pPr>
            <a:endParaRPr lang="en-US" dirty="0">
              <a:latin typeface="Atkinson Hyperlegible" pitchFamily="50" charset="0"/>
            </a:endParaRPr>
          </a:p>
          <a:p>
            <a:pPr lvl="1"/>
            <a:r>
              <a:rPr lang="en-US" dirty="0">
                <a:latin typeface="Atkinson Hyperlegible" pitchFamily="50" charset="0"/>
              </a:rPr>
              <a:t>Sequential palette- data is numeric or has natural order</a:t>
            </a:r>
          </a:p>
          <a:p>
            <a:pPr marL="457200" lvl="1" indent="0">
              <a:buNone/>
            </a:pPr>
            <a:endParaRPr lang="en-US" dirty="0">
              <a:latin typeface="Atkinson Hyperlegible" pitchFamily="50" charset="0"/>
            </a:endParaRPr>
          </a:p>
          <a:p>
            <a:pPr lvl="1"/>
            <a:r>
              <a:rPr lang="en-US" dirty="0">
                <a:latin typeface="Atkinson Hyperlegible" pitchFamily="50" charset="0"/>
              </a:rPr>
              <a:t>Diverging palette- data is numeric and diverges from a center value</a:t>
            </a:r>
          </a:p>
          <a:p>
            <a:pPr marL="457200" lvl="1" indent="0">
              <a:buNone/>
            </a:pPr>
            <a:endParaRPr lang="en-US" dirty="0">
              <a:latin typeface="Atkinson Hyperlegible" pitchFamily="50" charset="0"/>
            </a:endParaRPr>
          </a:p>
          <a:p>
            <a:pPr lvl="1"/>
            <a:r>
              <a:rPr lang="en-US" dirty="0">
                <a:latin typeface="Atkinson Hyperlegible" pitchFamily="50" charset="0"/>
              </a:rPr>
              <a:t>Rational palette- data has naturally related color (ex. university, country)</a:t>
            </a:r>
          </a:p>
        </p:txBody>
      </p:sp>
      <p:pic>
        <p:nvPicPr>
          <p:cNvPr id="5" name="Picture 4">
            <a:extLst>
              <a:ext uri="{FF2B5EF4-FFF2-40B4-BE49-F238E27FC236}">
                <a16:creationId xmlns:a16="http://schemas.microsoft.com/office/drawing/2014/main" id="{DF919763-1C7A-45A5-BA1A-87E2A9AF9CFB}"/>
              </a:ext>
            </a:extLst>
          </p:cNvPr>
          <p:cNvPicPr>
            <a:picLocks noChangeAspect="1"/>
          </p:cNvPicPr>
          <p:nvPr/>
        </p:nvPicPr>
        <p:blipFill>
          <a:blip r:embed="rId3"/>
          <a:stretch>
            <a:fillRect/>
          </a:stretch>
        </p:blipFill>
        <p:spPr>
          <a:xfrm>
            <a:off x="5052883" y="3528852"/>
            <a:ext cx="4146874" cy="391649"/>
          </a:xfrm>
          <a:prstGeom prst="rect">
            <a:avLst/>
          </a:prstGeom>
        </p:spPr>
      </p:pic>
      <p:pic>
        <p:nvPicPr>
          <p:cNvPr id="7" name="Picture 6">
            <a:extLst>
              <a:ext uri="{FF2B5EF4-FFF2-40B4-BE49-F238E27FC236}">
                <a16:creationId xmlns:a16="http://schemas.microsoft.com/office/drawing/2014/main" id="{4266FF27-701A-4776-95E0-7698665233DB}"/>
              </a:ext>
            </a:extLst>
          </p:cNvPr>
          <p:cNvPicPr>
            <a:picLocks noChangeAspect="1"/>
          </p:cNvPicPr>
          <p:nvPr/>
        </p:nvPicPr>
        <p:blipFill>
          <a:blip r:embed="rId4"/>
          <a:stretch>
            <a:fillRect/>
          </a:stretch>
        </p:blipFill>
        <p:spPr>
          <a:xfrm>
            <a:off x="5204348" y="4320922"/>
            <a:ext cx="3839291" cy="469364"/>
          </a:xfrm>
          <a:prstGeom prst="rect">
            <a:avLst/>
          </a:prstGeom>
        </p:spPr>
      </p:pic>
      <p:pic>
        <p:nvPicPr>
          <p:cNvPr id="9" name="Picture 8">
            <a:extLst>
              <a:ext uri="{FF2B5EF4-FFF2-40B4-BE49-F238E27FC236}">
                <a16:creationId xmlns:a16="http://schemas.microsoft.com/office/drawing/2014/main" id="{1BCA37CA-91D1-46B6-80C7-6B013440E11D}"/>
              </a:ext>
            </a:extLst>
          </p:cNvPr>
          <p:cNvPicPr>
            <a:picLocks noChangeAspect="1"/>
          </p:cNvPicPr>
          <p:nvPr/>
        </p:nvPicPr>
        <p:blipFill>
          <a:blip r:embed="rId5"/>
          <a:stretch>
            <a:fillRect/>
          </a:stretch>
        </p:blipFill>
        <p:spPr>
          <a:xfrm>
            <a:off x="5204347" y="5098028"/>
            <a:ext cx="3620099" cy="469364"/>
          </a:xfrm>
          <a:prstGeom prst="rect">
            <a:avLst/>
          </a:prstGeom>
        </p:spPr>
      </p:pic>
      <p:sp>
        <p:nvSpPr>
          <p:cNvPr id="8" name="Rectangle 7">
            <a:extLst>
              <a:ext uri="{FF2B5EF4-FFF2-40B4-BE49-F238E27FC236}">
                <a16:creationId xmlns:a16="http://schemas.microsoft.com/office/drawing/2014/main" id="{EA7E167D-1735-4B88-B8DA-53B061A7F6ED}"/>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E4CF26B8-387B-46C9-A21B-EE1DEE277780}"/>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875250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27943-9DCE-4395-9EF1-81FFFFC60EC9}"/>
              </a:ext>
            </a:extLst>
          </p:cNvPr>
          <p:cNvSpPr>
            <a:spLocks noGrp="1"/>
          </p:cNvSpPr>
          <p:nvPr>
            <p:ph type="title"/>
          </p:nvPr>
        </p:nvSpPr>
        <p:spPr/>
        <p:txBody>
          <a:bodyPr/>
          <a:lstStyle/>
          <a:p>
            <a:r>
              <a:rPr lang="en-US" dirty="0">
                <a:latin typeface="Atkinson Hyperlegible" pitchFamily="50" charset="0"/>
              </a:rPr>
              <a:t>Example of meaning behind color </a:t>
            </a:r>
          </a:p>
        </p:txBody>
      </p:sp>
      <p:pic>
        <p:nvPicPr>
          <p:cNvPr id="5" name="Content Placeholder 4">
            <a:extLst>
              <a:ext uri="{FF2B5EF4-FFF2-40B4-BE49-F238E27FC236}">
                <a16:creationId xmlns:a16="http://schemas.microsoft.com/office/drawing/2014/main" id="{8979B1C0-8629-444F-8D82-65A6FA39B645}"/>
              </a:ext>
            </a:extLst>
          </p:cNvPr>
          <p:cNvPicPr>
            <a:picLocks noGrp="1" noChangeAspect="1"/>
          </p:cNvPicPr>
          <p:nvPr>
            <p:ph idx="1"/>
          </p:nvPr>
        </p:nvPicPr>
        <p:blipFill>
          <a:blip r:embed="rId2"/>
          <a:stretch>
            <a:fillRect/>
          </a:stretch>
        </p:blipFill>
        <p:spPr>
          <a:xfrm>
            <a:off x="2052287" y="1825625"/>
            <a:ext cx="8087425" cy="4351338"/>
          </a:xfrm>
        </p:spPr>
      </p:pic>
      <p:sp>
        <p:nvSpPr>
          <p:cNvPr id="4" name="Rectangle 3">
            <a:extLst>
              <a:ext uri="{FF2B5EF4-FFF2-40B4-BE49-F238E27FC236}">
                <a16:creationId xmlns:a16="http://schemas.microsoft.com/office/drawing/2014/main" id="{85CD4A07-4E8B-46FB-84F3-0F82CD6978AB}"/>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7A39368-4066-4670-8964-767FFCD8907D}"/>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988428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D44E-E5D6-4CDE-ADFE-BA6A942B0D62}"/>
              </a:ext>
            </a:extLst>
          </p:cNvPr>
          <p:cNvSpPr>
            <a:spLocks noGrp="1"/>
          </p:cNvSpPr>
          <p:nvPr>
            <p:ph type="title"/>
          </p:nvPr>
        </p:nvSpPr>
        <p:spPr/>
        <p:txBody>
          <a:bodyPr/>
          <a:lstStyle/>
          <a:p>
            <a:r>
              <a:rPr lang="en-US" dirty="0">
                <a:latin typeface="Atkinson Hyperlegible" pitchFamily="50" charset="0"/>
              </a:rPr>
              <a:t>What type of visualization to use?</a:t>
            </a:r>
          </a:p>
        </p:txBody>
      </p:sp>
      <p:sp>
        <p:nvSpPr>
          <p:cNvPr id="3" name="Content Placeholder 2">
            <a:extLst>
              <a:ext uri="{FF2B5EF4-FFF2-40B4-BE49-F238E27FC236}">
                <a16:creationId xmlns:a16="http://schemas.microsoft.com/office/drawing/2014/main" id="{B7D2835C-3FCE-47EF-9068-C213C70A1D4A}"/>
              </a:ext>
            </a:extLst>
          </p:cNvPr>
          <p:cNvSpPr>
            <a:spLocks noGrp="1"/>
          </p:cNvSpPr>
          <p:nvPr>
            <p:ph idx="1"/>
          </p:nvPr>
        </p:nvSpPr>
        <p:spPr/>
        <p:txBody>
          <a:bodyPr/>
          <a:lstStyle/>
          <a:p>
            <a:r>
              <a:rPr lang="en-US" dirty="0">
                <a:latin typeface="Atkinson Hyperlegible" pitchFamily="50" charset="0"/>
              </a:rPr>
              <a:t>Type of data</a:t>
            </a:r>
          </a:p>
          <a:p>
            <a:pPr lvl="1"/>
            <a:r>
              <a:rPr lang="en-US" dirty="0">
                <a:latin typeface="Atkinson Hyperlegible" pitchFamily="50" charset="0"/>
              </a:rPr>
              <a:t>Ex. Geospatial, temporal, network, 2D, 3D</a:t>
            </a:r>
          </a:p>
          <a:p>
            <a:r>
              <a:rPr lang="en-US" dirty="0">
                <a:latin typeface="Atkinson Hyperlegible" pitchFamily="50" charset="0"/>
              </a:rPr>
              <a:t>Purpose of visualization</a:t>
            </a:r>
          </a:p>
          <a:p>
            <a:pPr lvl="1"/>
            <a:r>
              <a:rPr lang="en-US" dirty="0">
                <a:latin typeface="Atkinson Hyperlegible" pitchFamily="50" charset="0"/>
              </a:rPr>
              <a:t>Ex. Comparison, relationship, distribution, range, flow</a:t>
            </a:r>
          </a:p>
          <a:p>
            <a:r>
              <a:rPr lang="en-US" dirty="0">
                <a:latin typeface="Atkinson Hyperlegible" pitchFamily="50" charset="0"/>
              </a:rPr>
              <a:t>Viewing medium</a:t>
            </a:r>
          </a:p>
          <a:p>
            <a:pPr lvl="1"/>
            <a:r>
              <a:rPr lang="en-US" dirty="0">
                <a:latin typeface="Atkinson Hyperlegible" pitchFamily="50" charset="0"/>
              </a:rPr>
              <a:t>Ex. Phone, computer, projector</a:t>
            </a:r>
          </a:p>
          <a:p>
            <a:r>
              <a:rPr lang="en-US" dirty="0">
                <a:latin typeface="Atkinson Hyperlegible" pitchFamily="50" charset="0"/>
              </a:rPr>
              <a:t>Audience</a:t>
            </a:r>
          </a:p>
          <a:p>
            <a:pPr lvl="1"/>
            <a:r>
              <a:rPr lang="en-US" dirty="0">
                <a:latin typeface="Atkinson Hyperlegible" pitchFamily="50" charset="0"/>
              </a:rPr>
              <a:t>Ex. Statisticians, college deans, potential future students</a:t>
            </a:r>
          </a:p>
        </p:txBody>
      </p:sp>
      <p:sp>
        <p:nvSpPr>
          <p:cNvPr id="4" name="Rectangle 3">
            <a:extLst>
              <a:ext uri="{FF2B5EF4-FFF2-40B4-BE49-F238E27FC236}">
                <a16:creationId xmlns:a16="http://schemas.microsoft.com/office/drawing/2014/main" id="{2309A8E9-C800-4B1C-9462-40FA155F9317}"/>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3DBD8B-B26D-42AE-A578-DDD062D82254}"/>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9266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2D44E-E5D6-4CDE-ADFE-BA6A942B0D62}"/>
              </a:ext>
            </a:extLst>
          </p:cNvPr>
          <p:cNvSpPr>
            <a:spLocks noGrp="1"/>
          </p:cNvSpPr>
          <p:nvPr>
            <p:ph type="title"/>
          </p:nvPr>
        </p:nvSpPr>
        <p:spPr/>
        <p:txBody>
          <a:bodyPr/>
          <a:lstStyle/>
          <a:p>
            <a:r>
              <a:rPr lang="en-US" dirty="0">
                <a:latin typeface="Atkinson Hyperlegible" pitchFamily="50" charset="0"/>
              </a:rPr>
              <a:t>What type of visualization to use?</a:t>
            </a:r>
          </a:p>
        </p:txBody>
      </p:sp>
      <p:sp>
        <p:nvSpPr>
          <p:cNvPr id="3" name="Content Placeholder 2">
            <a:extLst>
              <a:ext uri="{FF2B5EF4-FFF2-40B4-BE49-F238E27FC236}">
                <a16:creationId xmlns:a16="http://schemas.microsoft.com/office/drawing/2014/main" id="{B7D2835C-3FCE-47EF-9068-C213C70A1D4A}"/>
              </a:ext>
            </a:extLst>
          </p:cNvPr>
          <p:cNvSpPr>
            <a:spLocks noGrp="1"/>
          </p:cNvSpPr>
          <p:nvPr>
            <p:ph idx="1"/>
          </p:nvPr>
        </p:nvSpPr>
        <p:spPr/>
        <p:txBody>
          <a:bodyPr/>
          <a:lstStyle/>
          <a:p>
            <a:r>
              <a:rPr lang="en-US" dirty="0">
                <a:latin typeface="Atkinson Hyperlegible" pitchFamily="50" charset="0"/>
                <a:hlinkClick r:id="rId2"/>
              </a:rPr>
              <a:t>Data Viz Catalogue</a:t>
            </a:r>
            <a:endParaRPr lang="en-US" dirty="0">
              <a:latin typeface="Atkinson Hyperlegible" pitchFamily="50" charset="0"/>
            </a:endParaRPr>
          </a:p>
          <a:p>
            <a:pPr lvl="1"/>
            <a:r>
              <a:rPr lang="en-US" dirty="0">
                <a:latin typeface="Atkinson Hyperlegible" pitchFamily="50" charset="0"/>
              </a:rPr>
              <a:t>Suggestions based on function/what is trying to be communicated</a:t>
            </a:r>
          </a:p>
          <a:p>
            <a:r>
              <a:rPr lang="en-US" dirty="0">
                <a:latin typeface="Atkinson Hyperlegible" pitchFamily="50" charset="0"/>
                <a:hlinkClick r:id="rId3"/>
              </a:rPr>
              <a:t>Data Viz Project</a:t>
            </a:r>
            <a:endParaRPr lang="en-US" dirty="0">
              <a:latin typeface="Atkinson Hyperlegible" pitchFamily="50" charset="0"/>
            </a:endParaRPr>
          </a:p>
          <a:p>
            <a:pPr lvl="1"/>
            <a:r>
              <a:rPr lang="en-US" dirty="0">
                <a:latin typeface="Atkinson Hyperlegible" pitchFamily="50" charset="0"/>
              </a:rPr>
              <a:t>Suggestions categorized by family, data input, function, and shape</a:t>
            </a:r>
          </a:p>
          <a:p>
            <a:r>
              <a:rPr lang="en-US" dirty="0">
                <a:latin typeface="Atkinson Hyperlegible" pitchFamily="50" charset="0"/>
                <a:hlinkClick r:id="rId4"/>
              </a:rPr>
              <a:t>From Data to Viz</a:t>
            </a:r>
            <a:endParaRPr lang="en-US" dirty="0">
              <a:latin typeface="Atkinson Hyperlegible" pitchFamily="50" charset="0"/>
            </a:endParaRPr>
          </a:p>
          <a:p>
            <a:pPr lvl="1"/>
            <a:r>
              <a:rPr lang="en-US" dirty="0">
                <a:latin typeface="Atkinson Hyperlegible" pitchFamily="50" charset="0"/>
              </a:rPr>
              <a:t>Decision trees based on type of data</a:t>
            </a:r>
          </a:p>
          <a:p>
            <a:pPr marL="457200" lvl="1" indent="0">
              <a:buNone/>
            </a:pPr>
            <a:endParaRPr lang="en-US" dirty="0"/>
          </a:p>
        </p:txBody>
      </p:sp>
      <p:sp>
        <p:nvSpPr>
          <p:cNvPr id="4" name="Rectangle 3">
            <a:extLst>
              <a:ext uri="{FF2B5EF4-FFF2-40B4-BE49-F238E27FC236}">
                <a16:creationId xmlns:a16="http://schemas.microsoft.com/office/drawing/2014/main" id="{065EF3F5-1FBC-4F0B-872A-C450AB9F97DB}"/>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B9DB1D5-E7BE-4F7A-A223-91F77DFFD556}"/>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51741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CDFC1-8724-40BA-AE3C-0B6654209D67}"/>
              </a:ext>
            </a:extLst>
          </p:cNvPr>
          <p:cNvSpPr>
            <a:spLocks noGrp="1"/>
          </p:cNvSpPr>
          <p:nvPr>
            <p:ph type="title"/>
          </p:nvPr>
        </p:nvSpPr>
        <p:spPr/>
        <p:txBody>
          <a:bodyPr/>
          <a:lstStyle/>
          <a:p>
            <a:r>
              <a:rPr lang="en-US" dirty="0">
                <a:latin typeface="Atkinson Hyperlegible" pitchFamily="50" charset="0"/>
              </a:rPr>
              <a:t>Example using From Data to Viz</a:t>
            </a:r>
          </a:p>
        </p:txBody>
      </p:sp>
      <p:sp>
        <p:nvSpPr>
          <p:cNvPr id="3" name="Content Placeholder 2">
            <a:extLst>
              <a:ext uri="{FF2B5EF4-FFF2-40B4-BE49-F238E27FC236}">
                <a16:creationId xmlns:a16="http://schemas.microsoft.com/office/drawing/2014/main" id="{E37540BB-E4D2-4CFB-8C49-726AAB387967}"/>
              </a:ext>
            </a:extLst>
          </p:cNvPr>
          <p:cNvSpPr>
            <a:spLocks noGrp="1"/>
          </p:cNvSpPr>
          <p:nvPr>
            <p:ph idx="1"/>
          </p:nvPr>
        </p:nvSpPr>
        <p:spPr/>
        <p:txBody>
          <a:bodyPr/>
          <a:lstStyle/>
          <a:p>
            <a:r>
              <a:rPr lang="en-US" dirty="0">
                <a:latin typeface="Atkinson Hyperlegible" pitchFamily="50" charset="0"/>
              </a:rPr>
              <a:t>Which of the Friends character had the most lines in the show?</a:t>
            </a:r>
          </a:p>
          <a:p>
            <a:endParaRPr lang="en-US" dirty="0">
              <a:latin typeface="Atkinson Hyperlegible" pitchFamily="50" charset="0"/>
            </a:endParaRPr>
          </a:p>
          <a:p>
            <a:r>
              <a:rPr lang="en-US" dirty="0">
                <a:latin typeface="Atkinson Hyperlegible" pitchFamily="50" charset="0"/>
              </a:rPr>
              <a:t>What kind of data do you have?</a:t>
            </a:r>
          </a:p>
          <a:p>
            <a:pPr lvl="1"/>
            <a:r>
              <a:rPr lang="en-US" dirty="0">
                <a:latin typeface="Atkinson Hyperlegible" pitchFamily="50" charset="0"/>
              </a:rPr>
              <a:t>Categoric</a:t>
            </a:r>
          </a:p>
          <a:p>
            <a:pPr lvl="1"/>
            <a:r>
              <a:rPr lang="en-US" dirty="0">
                <a:latin typeface="Atkinson Hyperlegible" pitchFamily="50" charset="0"/>
              </a:rPr>
              <a:t>One categorical variable</a:t>
            </a:r>
          </a:p>
          <a:p>
            <a:pPr marL="457200" lvl="1" indent="0">
              <a:buNone/>
            </a:pPr>
            <a:endParaRPr lang="en-US" dirty="0"/>
          </a:p>
        </p:txBody>
      </p:sp>
      <p:sp>
        <p:nvSpPr>
          <p:cNvPr id="6" name="Rectangle 5">
            <a:extLst>
              <a:ext uri="{FF2B5EF4-FFF2-40B4-BE49-F238E27FC236}">
                <a16:creationId xmlns:a16="http://schemas.microsoft.com/office/drawing/2014/main" id="{5620B337-C31A-4EC5-A6C9-5AE6F87D53B7}"/>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BA11E5-9973-41EE-A5D7-09347008DBBD}"/>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AAA10CBF-6248-45F8-8D55-C5B4BED3F75F}"/>
              </a:ext>
            </a:extLst>
          </p:cNvPr>
          <p:cNvPicPr>
            <a:picLocks noChangeAspect="1"/>
          </p:cNvPicPr>
          <p:nvPr/>
        </p:nvPicPr>
        <p:blipFill>
          <a:blip r:embed="rId2"/>
          <a:stretch>
            <a:fillRect/>
          </a:stretch>
        </p:blipFill>
        <p:spPr>
          <a:xfrm>
            <a:off x="6556917" y="2376227"/>
            <a:ext cx="1410614" cy="4082981"/>
          </a:xfrm>
          <a:prstGeom prst="rect">
            <a:avLst/>
          </a:prstGeom>
        </p:spPr>
      </p:pic>
      <p:pic>
        <p:nvPicPr>
          <p:cNvPr id="10" name="Picture 9">
            <a:extLst>
              <a:ext uri="{FF2B5EF4-FFF2-40B4-BE49-F238E27FC236}">
                <a16:creationId xmlns:a16="http://schemas.microsoft.com/office/drawing/2014/main" id="{9BE1B4FE-F6DF-4A8B-B591-00019638004B}"/>
              </a:ext>
            </a:extLst>
          </p:cNvPr>
          <p:cNvPicPr>
            <a:picLocks noChangeAspect="1"/>
          </p:cNvPicPr>
          <p:nvPr/>
        </p:nvPicPr>
        <p:blipFill>
          <a:blip r:embed="rId3"/>
          <a:stretch>
            <a:fillRect/>
          </a:stretch>
        </p:blipFill>
        <p:spPr>
          <a:xfrm>
            <a:off x="7967531" y="2376228"/>
            <a:ext cx="1187620" cy="4091495"/>
          </a:xfrm>
          <a:prstGeom prst="rect">
            <a:avLst/>
          </a:prstGeom>
        </p:spPr>
      </p:pic>
    </p:spTree>
    <p:extLst>
      <p:ext uri="{BB962C8B-B14F-4D97-AF65-F5344CB8AC3E}">
        <p14:creationId xmlns:p14="http://schemas.microsoft.com/office/powerpoint/2010/main" val="4174191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CDFC1-8724-40BA-AE3C-0B6654209D67}"/>
              </a:ext>
            </a:extLst>
          </p:cNvPr>
          <p:cNvSpPr>
            <a:spLocks noGrp="1"/>
          </p:cNvSpPr>
          <p:nvPr>
            <p:ph type="title"/>
          </p:nvPr>
        </p:nvSpPr>
        <p:spPr/>
        <p:txBody>
          <a:bodyPr/>
          <a:lstStyle/>
          <a:p>
            <a:r>
              <a:rPr lang="en-US" dirty="0">
                <a:latin typeface="Atkinson Hyperlegible" pitchFamily="50" charset="0"/>
              </a:rPr>
              <a:t>Example of choosing a visualization</a:t>
            </a:r>
          </a:p>
        </p:txBody>
      </p:sp>
      <p:sp>
        <p:nvSpPr>
          <p:cNvPr id="6" name="Rectangle 5">
            <a:extLst>
              <a:ext uri="{FF2B5EF4-FFF2-40B4-BE49-F238E27FC236}">
                <a16:creationId xmlns:a16="http://schemas.microsoft.com/office/drawing/2014/main" id="{5620B337-C31A-4EC5-A6C9-5AE6F87D53B7}"/>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5BA11E5-9973-41EE-A5D7-09347008DBBD}"/>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Content Placeholder 10" descr="Chart, pie chart&#10;&#10;Description automatically generated">
            <a:extLst>
              <a:ext uri="{FF2B5EF4-FFF2-40B4-BE49-F238E27FC236}">
                <a16:creationId xmlns:a16="http://schemas.microsoft.com/office/drawing/2014/main" id="{5852CD91-1695-4199-A861-702A718C82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6651" y="2043633"/>
            <a:ext cx="9478698" cy="3915321"/>
          </a:xfrm>
        </p:spPr>
      </p:pic>
    </p:spTree>
    <p:extLst>
      <p:ext uri="{BB962C8B-B14F-4D97-AF65-F5344CB8AC3E}">
        <p14:creationId xmlns:p14="http://schemas.microsoft.com/office/powerpoint/2010/main" val="2469916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EDE731-53E8-4E89-A8A6-7954C719B3C8}"/>
              </a:ext>
            </a:extLst>
          </p:cNvPr>
          <p:cNvPicPr>
            <a:picLocks noChangeAspect="1"/>
          </p:cNvPicPr>
          <p:nvPr/>
        </p:nvPicPr>
        <p:blipFill>
          <a:blip r:embed="rId3"/>
          <a:stretch>
            <a:fillRect/>
          </a:stretch>
        </p:blipFill>
        <p:spPr>
          <a:xfrm>
            <a:off x="7242580" y="490380"/>
            <a:ext cx="3444142" cy="5840068"/>
          </a:xfrm>
          <a:prstGeom prst="rect">
            <a:avLst/>
          </a:prstGeom>
        </p:spPr>
      </p:pic>
      <p:sp>
        <p:nvSpPr>
          <p:cNvPr id="5" name="Title 4">
            <a:extLst>
              <a:ext uri="{FF2B5EF4-FFF2-40B4-BE49-F238E27FC236}">
                <a16:creationId xmlns:a16="http://schemas.microsoft.com/office/drawing/2014/main" id="{A96CFE07-6358-46DA-A2AD-797A4CADB209}"/>
              </a:ext>
            </a:extLst>
          </p:cNvPr>
          <p:cNvSpPr>
            <a:spLocks noGrp="1"/>
          </p:cNvSpPr>
          <p:nvPr>
            <p:ph type="title"/>
          </p:nvPr>
        </p:nvSpPr>
        <p:spPr/>
        <p:txBody>
          <a:bodyPr/>
          <a:lstStyle/>
          <a:p>
            <a:r>
              <a:rPr lang="en-US" dirty="0">
                <a:latin typeface="Atkinson Hyperlegible" pitchFamily="50" charset="0"/>
              </a:rPr>
              <a:t>Accessibility</a:t>
            </a:r>
          </a:p>
        </p:txBody>
      </p:sp>
      <p:sp>
        <p:nvSpPr>
          <p:cNvPr id="6" name="Content Placeholder 5">
            <a:extLst>
              <a:ext uri="{FF2B5EF4-FFF2-40B4-BE49-F238E27FC236}">
                <a16:creationId xmlns:a16="http://schemas.microsoft.com/office/drawing/2014/main" id="{8B69545B-99E0-4FA0-92B2-E2643D0687FA}"/>
              </a:ext>
            </a:extLst>
          </p:cNvPr>
          <p:cNvSpPr>
            <a:spLocks noGrp="1"/>
          </p:cNvSpPr>
          <p:nvPr>
            <p:ph sz="half" idx="1"/>
          </p:nvPr>
        </p:nvSpPr>
        <p:spPr/>
        <p:txBody>
          <a:bodyPr/>
          <a:lstStyle/>
          <a:p>
            <a:r>
              <a:rPr lang="en-US" dirty="0">
                <a:latin typeface="Atkinson Hyperlegible" pitchFamily="50" charset="0"/>
              </a:rPr>
              <a:t>Web/visualization accessibility affects those with many types of disabilities, including</a:t>
            </a:r>
          </a:p>
          <a:p>
            <a:pPr lvl="1"/>
            <a:r>
              <a:rPr lang="en-US" dirty="0">
                <a:latin typeface="Atkinson Hyperlegible" pitchFamily="50" charset="0"/>
              </a:rPr>
              <a:t>Auditory</a:t>
            </a:r>
          </a:p>
          <a:p>
            <a:pPr lvl="1"/>
            <a:r>
              <a:rPr lang="en-US" dirty="0">
                <a:latin typeface="Atkinson Hyperlegible" pitchFamily="50" charset="0"/>
              </a:rPr>
              <a:t>Neurological</a:t>
            </a:r>
          </a:p>
          <a:p>
            <a:pPr lvl="1"/>
            <a:r>
              <a:rPr lang="en-US" dirty="0">
                <a:latin typeface="Atkinson Hyperlegible" pitchFamily="50" charset="0"/>
              </a:rPr>
              <a:t>Physical</a:t>
            </a:r>
          </a:p>
          <a:p>
            <a:pPr lvl="1"/>
            <a:r>
              <a:rPr lang="en-US" dirty="0">
                <a:latin typeface="Atkinson Hyperlegible" pitchFamily="50" charset="0"/>
              </a:rPr>
              <a:t>Visual</a:t>
            </a:r>
          </a:p>
          <a:p>
            <a:pPr lvl="1"/>
            <a:endParaRPr lang="en-US" dirty="0"/>
          </a:p>
          <a:p>
            <a:endParaRPr lang="en-US" dirty="0"/>
          </a:p>
        </p:txBody>
      </p:sp>
      <p:sp>
        <p:nvSpPr>
          <p:cNvPr id="7" name="Rectangle 6">
            <a:extLst>
              <a:ext uri="{FF2B5EF4-FFF2-40B4-BE49-F238E27FC236}">
                <a16:creationId xmlns:a16="http://schemas.microsoft.com/office/drawing/2014/main" id="{08EDDCEE-0886-499A-A79A-A54D6CA1E049}"/>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886BE15-6E12-4281-B118-0739D35BA877}"/>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77810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43A65-3681-4D51-AB4C-A02D7012AFE1}"/>
              </a:ext>
            </a:extLst>
          </p:cNvPr>
          <p:cNvSpPr>
            <a:spLocks noGrp="1"/>
          </p:cNvSpPr>
          <p:nvPr>
            <p:ph type="title"/>
          </p:nvPr>
        </p:nvSpPr>
        <p:spPr/>
        <p:txBody>
          <a:bodyPr>
            <a:normAutofit/>
          </a:bodyPr>
          <a:lstStyle/>
          <a:p>
            <a:r>
              <a:rPr lang="en-US" sz="3600" dirty="0">
                <a:latin typeface="Atkinson Hyperlegible" pitchFamily="50" charset="0"/>
              </a:rPr>
              <a:t>Web Content Accessibility Guidelines (WCAG) 2.1</a:t>
            </a:r>
          </a:p>
        </p:txBody>
      </p:sp>
      <p:sp>
        <p:nvSpPr>
          <p:cNvPr id="3" name="Content Placeholder 2">
            <a:extLst>
              <a:ext uri="{FF2B5EF4-FFF2-40B4-BE49-F238E27FC236}">
                <a16:creationId xmlns:a16="http://schemas.microsoft.com/office/drawing/2014/main" id="{C5127B01-E3CF-4E4C-AD05-D63F290293D6}"/>
              </a:ext>
            </a:extLst>
          </p:cNvPr>
          <p:cNvSpPr>
            <a:spLocks noGrp="1"/>
          </p:cNvSpPr>
          <p:nvPr>
            <p:ph idx="1"/>
          </p:nvPr>
        </p:nvSpPr>
        <p:spPr/>
        <p:txBody>
          <a:bodyPr/>
          <a:lstStyle/>
          <a:p>
            <a:r>
              <a:rPr lang="en-US" dirty="0">
                <a:latin typeface="Atkinson Hyperlegible" pitchFamily="50" charset="0"/>
              </a:rPr>
              <a:t>Created by the World Wide Web Consortium (W3C) as shared standard for web content accessibility</a:t>
            </a:r>
          </a:p>
          <a:p>
            <a:r>
              <a:rPr lang="en-US" dirty="0">
                <a:latin typeface="Atkinson Hyperlegible" pitchFamily="50" charset="0"/>
              </a:rPr>
              <a:t>13 guidelines organized under 4 principles</a:t>
            </a:r>
          </a:p>
          <a:p>
            <a:pPr lvl="1"/>
            <a:r>
              <a:rPr lang="en-US" dirty="0">
                <a:latin typeface="Atkinson Hyperlegible" pitchFamily="50" charset="0"/>
              </a:rPr>
              <a:t>Perceivable</a:t>
            </a:r>
          </a:p>
          <a:p>
            <a:pPr lvl="1"/>
            <a:r>
              <a:rPr lang="en-US" dirty="0">
                <a:latin typeface="Atkinson Hyperlegible" pitchFamily="50" charset="0"/>
              </a:rPr>
              <a:t>Operable</a:t>
            </a:r>
          </a:p>
          <a:p>
            <a:pPr lvl="1"/>
            <a:r>
              <a:rPr lang="en-US" dirty="0">
                <a:latin typeface="Atkinson Hyperlegible" pitchFamily="50" charset="0"/>
              </a:rPr>
              <a:t>Understandable</a:t>
            </a:r>
          </a:p>
          <a:p>
            <a:pPr lvl="1"/>
            <a:r>
              <a:rPr lang="en-US" dirty="0">
                <a:latin typeface="Atkinson Hyperlegible" pitchFamily="50" charset="0"/>
              </a:rPr>
              <a:t>Robust</a:t>
            </a:r>
          </a:p>
        </p:txBody>
      </p:sp>
      <p:sp>
        <p:nvSpPr>
          <p:cNvPr id="4" name="Rectangle 3">
            <a:extLst>
              <a:ext uri="{FF2B5EF4-FFF2-40B4-BE49-F238E27FC236}">
                <a16:creationId xmlns:a16="http://schemas.microsoft.com/office/drawing/2014/main" id="{21B473C5-9AA4-4C72-BEEC-2CB2E3ADD403}"/>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473DD73-E697-4246-9F12-F857EC064619}"/>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14579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DFDBB-27C8-406E-8C50-03449E5F5178}"/>
              </a:ext>
            </a:extLst>
          </p:cNvPr>
          <p:cNvSpPr>
            <a:spLocks noGrp="1"/>
          </p:cNvSpPr>
          <p:nvPr>
            <p:ph type="title"/>
          </p:nvPr>
        </p:nvSpPr>
        <p:spPr/>
        <p:txBody>
          <a:bodyPr/>
          <a:lstStyle/>
          <a:p>
            <a:r>
              <a:rPr lang="en-US" dirty="0">
                <a:latin typeface="Atkinson Hyperlegible" pitchFamily="50" charset="0"/>
              </a:rPr>
              <a:t>Color</a:t>
            </a:r>
          </a:p>
        </p:txBody>
      </p:sp>
      <p:sp>
        <p:nvSpPr>
          <p:cNvPr id="3" name="Content Placeholder 2">
            <a:extLst>
              <a:ext uri="{FF2B5EF4-FFF2-40B4-BE49-F238E27FC236}">
                <a16:creationId xmlns:a16="http://schemas.microsoft.com/office/drawing/2014/main" id="{2E6BF045-F6A2-45ED-BEA5-3995CDB0C1A0}"/>
              </a:ext>
            </a:extLst>
          </p:cNvPr>
          <p:cNvSpPr>
            <a:spLocks noGrp="1"/>
          </p:cNvSpPr>
          <p:nvPr>
            <p:ph idx="1"/>
          </p:nvPr>
        </p:nvSpPr>
        <p:spPr/>
        <p:txBody>
          <a:bodyPr/>
          <a:lstStyle/>
          <a:p>
            <a:pPr>
              <a:buFont typeface="Atkinson Hyperlegible" pitchFamily="50" charset="0"/>
              <a:buChar char="•"/>
            </a:pPr>
            <a:r>
              <a:rPr lang="en-US" dirty="0">
                <a:latin typeface="Atkinson Hyperlegible" pitchFamily="50" charset="0"/>
              </a:rPr>
              <a:t>When using color, also include text or icons</a:t>
            </a:r>
          </a:p>
          <a:p>
            <a:pPr>
              <a:buFont typeface="Atkinson Hyperlegible" pitchFamily="50" charset="0"/>
              <a:buChar char="•"/>
            </a:pPr>
            <a:r>
              <a:rPr lang="en-US" dirty="0">
                <a:latin typeface="Atkinson Hyperlegible" pitchFamily="50" charset="0"/>
              </a:rPr>
              <a:t>Color blind friendly palettes</a:t>
            </a:r>
          </a:p>
          <a:p>
            <a:pPr lvl="1">
              <a:buFont typeface="Atkinson Hyperlegible" pitchFamily="50" charset="0"/>
              <a:buChar char="•"/>
            </a:pPr>
            <a:r>
              <a:rPr lang="en-US" dirty="0">
                <a:latin typeface="Atkinson Hyperlegible" pitchFamily="50" charset="0"/>
              </a:rPr>
              <a:t>Pre-selected palettes or check your palette online</a:t>
            </a:r>
          </a:p>
          <a:p>
            <a:pPr lvl="1">
              <a:buFont typeface="Atkinson Hyperlegible" pitchFamily="50" charset="0"/>
              <a:buChar char="•"/>
            </a:pPr>
            <a:r>
              <a:rPr lang="en-US" dirty="0">
                <a:latin typeface="Atkinson Hyperlegible" pitchFamily="50" charset="0"/>
                <a:hlinkClick r:id="rId2"/>
              </a:rPr>
              <a:t>Coloring for Colorblindness </a:t>
            </a:r>
            <a:endParaRPr lang="en-US" dirty="0">
              <a:latin typeface="Atkinson Hyperlegible" pitchFamily="50" charset="0"/>
            </a:endParaRPr>
          </a:p>
          <a:p>
            <a:pPr lvl="1">
              <a:buFont typeface="Atkinson Hyperlegible" pitchFamily="50" charset="0"/>
              <a:buChar char="•"/>
            </a:pPr>
            <a:r>
              <a:rPr lang="en-US" dirty="0" err="1">
                <a:latin typeface="Atkinson Hyperlegible" pitchFamily="50" charset="0"/>
                <a:hlinkClick r:id="rId3"/>
              </a:rPr>
              <a:t>ColorBrewer</a:t>
            </a:r>
            <a:endParaRPr lang="en-US" dirty="0">
              <a:latin typeface="Atkinson Hyperlegible" pitchFamily="50" charset="0"/>
            </a:endParaRPr>
          </a:p>
          <a:p>
            <a:pPr lvl="1">
              <a:buFont typeface="Atkinson Hyperlegible" pitchFamily="50" charset="0"/>
              <a:buChar char="•"/>
            </a:pPr>
            <a:r>
              <a:rPr lang="en-US" dirty="0">
                <a:latin typeface="Atkinson Hyperlegible" pitchFamily="50" charset="0"/>
              </a:rPr>
              <a:t>Check your website using </a:t>
            </a:r>
            <a:r>
              <a:rPr lang="en-US" dirty="0" err="1">
                <a:latin typeface="Atkinson Hyperlegible" pitchFamily="50" charset="0"/>
                <a:hlinkClick r:id="rId4"/>
              </a:rPr>
              <a:t>Toptal</a:t>
            </a:r>
            <a:r>
              <a:rPr lang="en-US" dirty="0">
                <a:latin typeface="Atkinson Hyperlegible" pitchFamily="50" charset="0"/>
                <a:hlinkClick r:id="rId4"/>
              </a:rPr>
              <a:t> Color Blind Filter</a:t>
            </a:r>
            <a:r>
              <a:rPr lang="en-US" dirty="0">
                <a:latin typeface="Atkinson Hyperlegible" pitchFamily="50" charset="0"/>
              </a:rPr>
              <a:t> or a web extension</a:t>
            </a:r>
          </a:p>
          <a:p>
            <a:pPr lvl="1">
              <a:buFont typeface="Atkinson Hyperlegible" pitchFamily="50" charset="0"/>
              <a:buChar char="•"/>
            </a:pPr>
            <a:r>
              <a:rPr lang="en-US" dirty="0">
                <a:latin typeface="Atkinson Hyperlegible" pitchFamily="50" charset="0"/>
              </a:rPr>
              <a:t>Download </a:t>
            </a:r>
            <a:r>
              <a:rPr lang="en-US" dirty="0">
                <a:latin typeface="Atkinson Hyperlegible" pitchFamily="50" charset="0"/>
                <a:hlinkClick r:id="rId5"/>
              </a:rPr>
              <a:t>Color Oracle</a:t>
            </a:r>
            <a:r>
              <a:rPr lang="en-US" dirty="0">
                <a:latin typeface="Atkinson Hyperlegible" pitchFamily="50" charset="0"/>
              </a:rPr>
              <a:t> for free to use in any program</a:t>
            </a:r>
          </a:p>
        </p:txBody>
      </p:sp>
      <p:sp>
        <p:nvSpPr>
          <p:cNvPr id="4" name="Rectangle 3">
            <a:extLst>
              <a:ext uri="{FF2B5EF4-FFF2-40B4-BE49-F238E27FC236}">
                <a16:creationId xmlns:a16="http://schemas.microsoft.com/office/drawing/2014/main" id="{94EC4EF7-5352-41C2-93F4-12945C4F4F98}"/>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85003BE-F56A-4FAD-8DBC-A7A863144C60}"/>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07357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76513-080C-4780-ABAE-B2ADEFAD2E11}"/>
              </a:ext>
            </a:extLst>
          </p:cNvPr>
          <p:cNvSpPr>
            <a:spLocks noGrp="1"/>
          </p:cNvSpPr>
          <p:nvPr>
            <p:ph type="title"/>
          </p:nvPr>
        </p:nvSpPr>
        <p:spPr/>
        <p:txBody>
          <a:bodyPr/>
          <a:lstStyle/>
          <a:p>
            <a:r>
              <a:rPr lang="en-US" dirty="0">
                <a:latin typeface="Atkinson Hyperlegible" pitchFamily="50" charset="0"/>
              </a:rPr>
              <a:t>Example of protanopia (red-green) accessibility</a:t>
            </a:r>
          </a:p>
        </p:txBody>
      </p:sp>
      <p:pic>
        <p:nvPicPr>
          <p:cNvPr id="5" name="Content Placeholder 4">
            <a:extLst>
              <a:ext uri="{FF2B5EF4-FFF2-40B4-BE49-F238E27FC236}">
                <a16:creationId xmlns:a16="http://schemas.microsoft.com/office/drawing/2014/main" id="{BF9064CA-6EE6-4056-8C1A-65F834D512CE}"/>
              </a:ext>
            </a:extLst>
          </p:cNvPr>
          <p:cNvPicPr>
            <a:picLocks noGrp="1" noChangeAspect="1"/>
          </p:cNvPicPr>
          <p:nvPr>
            <p:ph idx="1"/>
          </p:nvPr>
        </p:nvPicPr>
        <p:blipFill>
          <a:blip r:embed="rId3"/>
          <a:stretch>
            <a:fillRect/>
          </a:stretch>
        </p:blipFill>
        <p:spPr>
          <a:xfrm>
            <a:off x="1979759" y="2084832"/>
            <a:ext cx="8225052" cy="4481513"/>
          </a:xfrm>
        </p:spPr>
      </p:pic>
      <p:sp>
        <p:nvSpPr>
          <p:cNvPr id="4" name="Rectangle 3">
            <a:extLst>
              <a:ext uri="{FF2B5EF4-FFF2-40B4-BE49-F238E27FC236}">
                <a16:creationId xmlns:a16="http://schemas.microsoft.com/office/drawing/2014/main" id="{65AA3B1D-8D5A-44E2-AD11-1BD13B0D9863}"/>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6B4D4F89-9B9F-4AC9-8BDC-37FF36FE3675}"/>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5285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353CE-F978-472C-BD18-8657F2877552}"/>
              </a:ext>
            </a:extLst>
          </p:cNvPr>
          <p:cNvSpPr>
            <a:spLocks noGrp="1"/>
          </p:cNvSpPr>
          <p:nvPr>
            <p:ph type="title"/>
          </p:nvPr>
        </p:nvSpPr>
        <p:spPr/>
        <p:txBody>
          <a:bodyPr/>
          <a:lstStyle/>
          <a:p>
            <a:r>
              <a:rPr lang="en-US" dirty="0">
                <a:latin typeface="Atkinson Hyperlegible" pitchFamily="50" charset="0"/>
              </a:rPr>
              <a:t>What is data visualization?</a:t>
            </a:r>
          </a:p>
        </p:txBody>
      </p:sp>
      <p:sp>
        <p:nvSpPr>
          <p:cNvPr id="3" name="Content Placeholder 2">
            <a:extLst>
              <a:ext uri="{FF2B5EF4-FFF2-40B4-BE49-F238E27FC236}">
                <a16:creationId xmlns:a16="http://schemas.microsoft.com/office/drawing/2014/main" id="{218662B1-7F1F-4BC4-A6A1-7538EE49477E}"/>
              </a:ext>
            </a:extLst>
          </p:cNvPr>
          <p:cNvSpPr>
            <a:spLocks noGrp="1"/>
          </p:cNvSpPr>
          <p:nvPr>
            <p:ph idx="1"/>
          </p:nvPr>
        </p:nvSpPr>
        <p:spPr/>
        <p:txBody>
          <a:bodyPr/>
          <a:lstStyle/>
          <a:p>
            <a:r>
              <a:rPr lang="en-US" dirty="0">
                <a:latin typeface="Atkinson Hyperlegible" pitchFamily="50" charset="0"/>
              </a:rPr>
              <a:t>“The </a:t>
            </a:r>
            <a:r>
              <a:rPr lang="en-US" u="sng" dirty="0">
                <a:latin typeface="Atkinson Hyperlegible" pitchFamily="50" charset="0"/>
              </a:rPr>
              <a:t>representation and presentation of data</a:t>
            </a:r>
            <a:r>
              <a:rPr lang="en-US" dirty="0">
                <a:latin typeface="Atkinson Hyperlegible" pitchFamily="50" charset="0"/>
              </a:rPr>
              <a:t> that exploits our visual perception abilities in order to </a:t>
            </a:r>
            <a:r>
              <a:rPr lang="en-US" u="sng" dirty="0">
                <a:latin typeface="Atkinson Hyperlegible" pitchFamily="50" charset="0"/>
              </a:rPr>
              <a:t>amplify cognition</a:t>
            </a:r>
            <a:r>
              <a:rPr lang="en-US" dirty="0">
                <a:latin typeface="Atkinson Hyperlegible" pitchFamily="50" charset="0"/>
              </a:rPr>
              <a:t>” –Andy Kirk</a:t>
            </a:r>
          </a:p>
          <a:p>
            <a:r>
              <a:rPr lang="en-US" dirty="0">
                <a:latin typeface="Atkinson Hyperlegible" pitchFamily="50" charset="0"/>
              </a:rPr>
              <a:t>A part of the larger business intelligence (BI) umbrella</a:t>
            </a:r>
          </a:p>
          <a:p>
            <a:pPr lvl="1"/>
            <a:r>
              <a:rPr lang="en-US" dirty="0">
                <a:latin typeface="Atkinson Hyperlegible" pitchFamily="50" charset="0"/>
              </a:rPr>
              <a:t>BI “helps organizations analyze historical and current data, so they can quickly uncover actionable insights for making strategic decisions”</a:t>
            </a:r>
            <a:endParaRPr lang="en-US" sz="800" dirty="0">
              <a:latin typeface="Atkinson Hyperlegible" pitchFamily="50" charset="0"/>
            </a:endParaRPr>
          </a:p>
          <a:p>
            <a:pPr lvl="1"/>
            <a:r>
              <a:rPr lang="en-US" dirty="0">
                <a:latin typeface="Atkinson Hyperlegible" pitchFamily="50" charset="0"/>
              </a:rPr>
              <a:t>Includes data preparation, data mining, data management, and data visualization</a:t>
            </a:r>
            <a:endParaRPr lang="en-US" sz="1200" dirty="0">
              <a:latin typeface="Atkinson Hyperlegible" pitchFamily="50" charset="0"/>
            </a:endParaRPr>
          </a:p>
          <a:p>
            <a:endParaRPr lang="en-US" dirty="0">
              <a:latin typeface="Atkinson Hyperlegible" pitchFamily="50" charset="0"/>
            </a:endParaRPr>
          </a:p>
        </p:txBody>
      </p:sp>
      <p:sp>
        <p:nvSpPr>
          <p:cNvPr id="4" name="Rectangle 3">
            <a:extLst>
              <a:ext uri="{FF2B5EF4-FFF2-40B4-BE49-F238E27FC236}">
                <a16:creationId xmlns:a16="http://schemas.microsoft.com/office/drawing/2014/main" id="{5290346E-8924-4005-A34D-11FCF2CC112F}"/>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803A118-E293-45EF-BF2F-3F63877451BE}"/>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88377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2FE69-83E1-4D06-A160-B8CE6AAB0F83}"/>
              </a:ext>
            </a:extLst>
          </p:cNvPr>
          <p:cNvSpPr>
            <a:spLocks noGrp="1"/>
          </p:cNvSpPr>
          <p:nvPr>
            <p:ph type="title"/>
          </p:nvPr>
        </p:nvSpPr>
        <p:spPr/>
        <p:txBody>
          <a:bodyPr/>
          <a:lstStyle/>
          <a:p>
            <a:r>
              <a:rPr lang="en-US" dirty="0">
                <a:latin typeface="Atkinson Hyperlegible" pitchFamily="50" charset="0"/>
              </a:rPr>
              <a:t>Contrast</a:t>
            </a:r>
          </a:p>
        </p:txBody>
      </p:sp>
      <p:sp>
        <p:nvSpPr>
          <p:cNvPr id="3" name="Content Placeholder 2">
            <a:extLst>
              <a:ext uri="{FF2B5EF4-FFF2-40B4-BE49-F238E27FC236}">
                <a16:creationId xmlns:a16="http://schemas.microsoft.com/office/drawing/2014/main" id="{16D734DD-01BC-4621-A99A-16A73D3FDD64}"/>
              </a:ext>
            </a:extLst>
          </p:cNvPr>
          <p:cNvSpPr>
            <a:spLocks noGrp="1"/>
          </p:cNvSpPr>
          <p:nvPr>
            <p:ph idx="1"/>
          </p:nvPr>
        </p:nvSpPr>
        <p:spPr/>
        <p:txBody>
          <a:bodyPr/>
          <a:lstStyle/>
          <a:p>
            <a:r>
              <a:rPr lang="en-US" dirty="0">
                <a:latin typeface="Atkinson Hyperlegible" pitchFamily="50" charset="0"/>
              </a:rPr>
              <a:t>Some users with low vision cannot read text if there is not enough contrast between text and background</a:t>
            </a:r>
          </a:p>
          <a:p>
            <a:r>
              <a:rPr lang="en-US" dirty="0">
                <a:latin typeface="Atkinson Hyperlegible" pitchFamily="50" charset="0"/>
              </a:rPr>
              <a:t>Others cannot read text in bright colors</a:t>
            </a:r>
          </a:p>
          <a:p>
            <a:r>
              <a:rPr lang="en-US" dirty="0">
                <a:latin typeface="Atkinson Hyperlegible" pitchFamily="50" charset="0"/>
                <a:hlinkClick r:id="rId2"/>
              </a:rPr>
              <a:t>Color Safe - accessible web color combinations</a:t>
            </a:r>
            <a:r>
              <a:rPr lang="en-US" dirty="0">
                <a:latin typeface="Atkinson Hyperlegible" pitchFamily="50" charset="0"/>
              </a:rPr>
              <a:t> </a:t>
            </a:r>
          </a:p>
          <a:p>
            <a:pPr lvl="1"/>
            <a:r>
              <a:rPr lang="en-US" dirty="0">
                <a:latin typeface="Atkinson Hyperlegible" pitchFamily="50" charset="0"/>
              </a:rPr>
              <a:t>WCAG standard- AA is minimum level, AAA is enhanced</a:t>
            </a:r>
          </a:p>
          <a:p>
            <a:r>
              <a:rPr lang="en-US" dirty="0">
                <a:latin typeface="Atkinson Hyperlegible" pitchFamily="50" charset="0"/>
              </a:rPr>
              <a:t>Sans serif or </a:t>
            </a:r>
            <a:r>
              <a:rPr lang="en-US" dirty="0">
                <a:latin typeface="Atkinson Hyperlegible" pitchFamily="50" charset="0"/>
                <a:hlinkClick r:id="rId3"/>
              </a:rPr>
              <a:t>Atkinson Hyperlegible Font</a:t>
            </a:r>
            <a:endParaRPr lang="en-US" dirty="0">
              <a:latin typeface="Atkinson Hyperlegible" pitchFamily="50" charset="0"/>
            </a:endParaRPr>
          </a:p>
        </p:txBody>
      </p:sp>
      <p:sp>
        <p:nvSpPr>
          <p:cNvPr id="4" name="Rectangle 3">
            <a:extLst>
              <a:ext uri="{FF2B5EF4-FFF2-40B4-BE49-F238E27FC236}">
                <a16:creationId xmlns:a16="http://schemas.microsoft.com/office/drawing/2014/main" id="{B3B18DCE-A5BF-41EB-9509-BFFDFB1D358B}"/>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357EC5F-602B-49C8-8EF9-87EEA69E9734}"/>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64524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59E1BB-B2EE-4428-AC20-636763D3F45E}"/>
              </a:ext>
            </a:extLst>
          </p:cNvPr>
          <p:cNvSpPr>
            <a:spLocks noGrp="1"/>
          </p:cNvSpPr>
          <p:nvPr>
            <p:ph type="title"/>
          </p:nvPr>
        </p:nvSpPr>
        <p:spPr>
          <a:xfrm>
            <a:off x="831850" y="1709739"/>
            <a:ext cx="10515600" cy="1172610"/>
          </a:xfrm>
        </p:spPr>
        <p:txBody>
          <a:bodyPr/>
          <a:lstStyle/>
          <a:p>
            <a:r>
              <a:rPr lang="en-US" dirty="0">
                <a:solidFill>
                  <a:srgbClr val="FFFF00"/>
                </a:solidFill>
                <a:latin typeface="Atkinson Hyperlegible" pitchFamily="50" charset="0"/>
              </a:rPr>
              <a:t>This is low contrast</a:t>
            </a:r>
          </a:p>
        </p:txBody>
      </p:sp>
      <p:sp>
        <p:nvSpPr>
          <p:cNvPr id="5" name="Title 1">
            <a:extLst>
              <a:ext uri="{FF2B5EF4-FFF2-40B4-BE49-F238E27FC236}">
                <a16:creationId xmlns:a16="http://schemas.microsoft.com/office/drawing/2014/main" id="{8D47B13D-596C-4364-A9D0-62637CFC25ED}"/>
              </a:ext>
            </a:extLst>
          </p:cNvPr>
          <p:cNvSpPr txBox="1">
            <a:spLocks/>
          </p:cNvSpPr>
          <p:nvPr/>
        </p:nvSpPr>
        <p:spPr>
          <a:xfrm>
            <a:off x="844550" y="2882349"/>
            <a:ext cx="10515600" cy="11726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4400" dirty="0">
                <a:solidFill>
                  <a:srgbClr val="002060"/>
                </a:solidFill>
                <a:highlight>
                  <a:srgbClr val="A3F3F7"/>
                </a:highlight>
                <a:latin typeface="Atkinson Hyperlegible" pitchFamily="50" charset="0"/>
              </a:rPr>
              <a:t>This is high contrast</a:t>
            </a:r>
          </a:p>
        </p:txBody>
      </p:sp>
      <p:sp>
        <p:nvSpPr>
          <p:cNvPr id="4" name="Rectangle 3">
            <a:extLst>
              <a:ext uri="{FF2B5EF4-FFF2-40B4-BE49-F238E27FC236}">
                <a16:creationId xmlns:a16="http://schemas.microsoft.com/office/drawing/2014/main" id="{2892DB17-E825-45B3-BF86-67B7036DA4E4}"/>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3254574C-8268-4B6C-8543-EDDB7453796E}"/>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94828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2F2B9-F54F-4B59-AA6C-25C5BA88A755}"/>
              </a:ext>
            </a:extLst>
          </p:cNvPr>
          <p:cNvSpPr>
            <a:spLocks noGrp="1"/>
          </p:cNvSpPr>
          <p:nvPr>
            <p:ph type="title"/>
          </p:nvPr>
        </p:nvSpPr>
        <p:spPr/>
        <p:txBody>
          <a:bodyPr/>
          <a:lstStyle/>
          <a:p>
            <a:r>
              <a:rPr lang="en-US" dirty="0">
                <a:latin typeface="Atkinson Hyperlegible" pitchFamily="50" charset="0"/>
              </a:rPr>
              <a:t>Screen readers</a:t>
            </a:r>
          </a:p>
        </p:txBody>
      </p:sp>
      <p:sp>
        <p:nvSpPr>
          <p:cNvPr id="3" name="Content Placeholder 2">
            <a:extLst>
              <a:ext uri="{FF2B5EF4-FFF2-40B4-BE49-F238E27FC236}">
                <a16:creationId xmlns:a16="http://schemas.microsoft.com/office/drawing/2014/main" id="{4B0CDD1E-5FD8-475D-BC25-4B41ED520A99}"/>
              </a:ext>
            </a:extLst>
          </p:cNvPr>
          <p:cNvSpPr>
            <a:spLocks noGrp="1"/>
          </p:cNvSpPr>
          <p:nvPr>
            <p:ph idx="1"/>
          </p:nvPr>
        </p:nvSpPr>
        <p:spPr/>
        <p:txBody>
          <a:bodyPr>
            <a:normAutofit/>
          </a:bodyPr>
          <a:lstStyle/>
          <a:p>
            <a:r>
              <a:rPr lang="en-US" dirty="0">
                <a:latin typeface="Atkinson Hyperlegible" pitchFamily="50" charset="0"/>
              </a:rPr>
              <a:t>Not just for blind users</a:t>
            </a:r>
          </a:p>
          <a:p>
            <a:pPr lvl="1"/>
            <a:r>
              <a:rPr lang="en-US" dirty="0">
                <a:latin typeface="Atkinson Hyperlegible" pitchFamily="50" charset="0"/>
              </a:rPr>
              <a:t>Partially sighted, those with reading disorders</a:t>
            </a:r>
          </a:p>
          <a:p>
            <a:r>
              <a:rPr lang="en-US" dirty="0">
                <a:latin typeface="Atkinson Hyperlegible" pitchFamily="50" charset="0"/>
              </a:rPr>
              <a:t>Descriptive, meaningful alt text</a:t>
            </a:r>
          </a:p>
          <a:p>
            <a:pPr lvl="1"/>
            <a:r>
              <a:rPr lang="en-US" dirty="0">
                <a:latin typeface="Atkinson Hyperlegible" pitchFamily="50" charset="0"/>
              </a:rPr>
              <a:t>Should include type of visualization, type of data, and brief description of what visualization conveys</a:t>
            </a:r>
          </a:p>
          <a:p>
            <a:r>
              <a:rPr lang="en-US" dirty="0">
                <a:latin typeface="Atkinson Hyperlegible" pitchFamily="50" charset="0"/>
              </a:rPr>
              <a:t>Can be navigated by keyboard</a:t>
            </a:r>
          </a:p>
          <a:p>
            <a:r>
              <a:rPr lang="en-US" dirty="0">
                <a:latin typeface="Atkinson Hyperlegible" pitchFamily="50" charset="0"/>
              </a:rPr>
              <a:t>Free screen reader </a:t>
            </a:r>
          </a:p>
          <a:p>
            <a:pPr lvl="1"/>
            <a:r>
              <a:rPr lang="en-US" dirty="0">
                <a:latin typeface="Atkinson Hyperlegible" pitchFamily="50" charset="0"/>
              </a:rPr>
              <a:t>For PC - </a:t>
            </a:r>
            <a:r>
              <a:rPr lang="en-US" dirty="0">
                <a:latin typeface="Atkinson Hyperlegible" pitchFamily="50" charset="0"/>
                <a:hlinkClick r:id="rId3"/>
              </a:rPr>
              <a:t>NV Access | Download NVDA</a:t>
            </a:r>
            <a:endParaRPr lang="en-US" dirty="0">
              <a:latin typeface="Atkinson Hyperlegible" pitchFamily="50" charset="0"/>
            </a:endParaRPr>
          </a:p>
          <a:p>
            <a:pPr lvl="1"/>
            <a:r>
              <a:rPr lang="en-US" dirty="0">
                <a:latin typeface="Atkinson Hyperlegible" pitchFamily="50" charset="0"/>
              </a:rPr>
              <a:t>For Apple – Apple </a:t>
            </a:r>
            <a:r>
              <a:rPr lang="en-US" dirty="0" err="1">
                <a:latin typeface="Atkinson Hyperlegible" pitchFamily="50" charset="0"/>
              </a:rPr>
              <a:t>VoiceOver</a:t>
            </a:r>
            <a:endParaRPr lang="en-US" dirty="0">
              <a:latin typeface="Atkinson Hyperlegible" pitchFamily="50" charset="0"/>
            </a:endParaRPr>
          </a:p>
          <a:p>
            <a:pPr lvl="1"/>
            <a:r>
              <a:rPr lang="en-US" dirty="0">
                <a:latin typeface="Atkinson Hyperlegible" pitchFamily="50" charset="0"/>
              </a:rPr>
              <a:t>Also exist for Linux, Internet Explorer, Google Chrome</a:t>
            </a:r>
          </a:p>
          <a:p>
            <a:pPr lvl="1"/>
            <a:endParaRPr lang="en-US" dirty="0">
              <a:latin typeface="Atkinson Hyperlegible" pitchFamily="50" charset="0"/>
            </a:endParaRPr>
          </a:p>
        </p:txBody>
      </p:sp>
      <p:sp>
        <p:nvSpPr>
          <p:cNvPr id="4" name="Rectangle 3">
            <a:extLst>
              <a:ext uri="{FF2B5EF4-FFF2-40B4-BE49-F238E27FC236}">
                <a16:creationId xmlns:a16="http://schemas.microsoft.com/office/drawing/2014/main" id="{552EC6E1-B6B9-41D7-8E4B-55CBFAE78FF0}"/>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947EE34-7E96-41CF-9FEC-9248472D4B69}"/>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12722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FC5E3-51CB-4FF2-8ADC-5A1D9F26A748}"/>
              </a:ext>
            </a:extLst>
          </p:cNvPr>
          <p:cNvSpPr>
            <a:spLocks noGrp="1"/>
          </p:cNvSpPr>
          <p:nvPr>
            <p:ph type="title"/>
          </p:nvPr>
        </p:nvSpPr>
        <p:spPr/>
        <p:txBody>
          <a:bodyPr/>
          <a:lstStyle/>
          <a:p>
            <a:r>
              <a:rPr lang="en-US" dirty="0">
                <a:latin typeface="Atkinson Hyperlegible" pitchFamily="50" charset="0"/>
              </a:rPr>
              <a:t>Example of screen reader alt text</a:t>
            </a:r>
          </a:p>
        </p:txBody>
      </p:sp>
      <p:sp>
        <p:nvSpPr>
          <p:cNvPr id="3" name="Content Placeholder 2">
            <a:extLst>
              <a:ext uri="{FF2B5EF4-FFF2-40B4-BE49-F238E27FC236}">
                <a16:creationId xmlns:a16="http://schemas.microsoft.com/office/drawing/2014/main" id="{4EB0F334-E534-4EBF-916C-B819B521125E}"/>
              </a:ext>
            </a:extLst>
          </p:cNvPr>
          <p:cNvSpPr>
            <a:spLocks noGrp="1"/>
          </p:cNvSpPr>
          <p:nvPr>
            <p:ph idx="1"/>
          </p:nvPr>
        </p:nvSpPr>
        <p:spPr>
          <a:xfrm>
            <a:off x="838200" y="1475949"/>
            <a:ext cx="10515600" cy="1040238"/>
          </a:xfrm>
        </p:spPr>
        <p:txBody>
          <a:bodyPr/>
          <a:lstStyle/>
          <a:p>
            <a:r>
              <a:rPr lang="en-US" dirty="0">
                <a:latin typeface="Atkinson Hyperlegible" pitchFamily="50" charset="0"/>
              </a:rPr>
              <a:t>Bar chart of average episode rating by season shows highest average at season 2 and lowest average at season 7 </a:t>
            </a:r>
          </a:p>
        </p:txBody>
      </p:sp>
      <p:pic>
        <p:nvPicPr>
          <p:cNvPr id="4" name="Picture 3">
            <a:extLst>
              <a:ext uri="{FF2B5EF4-FFF2-40B4-BE49-F238E27FC236}">
                <a16:creationId xmlns:a16="http://schemas.microsoft.com/office/drawing/2014/main" id="{F8598E81-B054-44E3-91CC-46C61B99E3B2}"/>
              </a:ext>
            </a:extLst>
          </p:cNvPr>
          <p:cNvPicPr>
            <a:picLocks noChangeAspect="1"/>
          </p:cNvPicPr>
          <p:nvPr/>
        </p:nvPicPr>
        <p:blipFill>
          <a:blip r:embed="rId3"/>
          <a:stretch>
            <a:fillRect/>
          </a:stretch>
        </p:blipFill>
        <p:spPr>
          <a:xfrm>
            <a:off x="2573597" y="2737330"/>
            <a:ext cx="7044806" cy="3755545"/>
          </a:xfrm>
          <a:prstGeom prst="rect">
            <a:avLst/>
          </a:prstGeom>
        </p:spPr>
      </p:pic>
      <p:sp>
        <p:nvSpPr>
          <p:cNvPr id="5" name="Rectangle 4">
            <a:extLst>
              <a:ext uri="{FF2B5EF4-FFF2-40B4-BE49-F238E27FC236}">
                <a16:creationId xmlns:a16="http://schemas.microsoft.com/office/drawing/2014/main" id="{285F0F58-66E9-40DF-8058-6C241CAFB45E}"/>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7552DA-F677-4F5B-92E8-0A9D30E55647}"/>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608543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B4A0A-FD7A-4386-B7BB-B119D6789E80}"/>
              </a:ext>
            </a:extLst>
          </p:cNvPr>
          <p:cNvSpPr>
            <a:spLocks noGrp="1"/>
          </p:cNvSpPr>
          <p:nvPr>
            <p:ph type="title"/>
          </p:nvPr>
        </p:nvSpPr>
        <p:spPr/>
        <p:txBody>
          <a:bodyPr/>
          <a:lstStyle/>
          <a:p>
            <a:r>
              <a:rPr lang="en-US" dirty="0">
                <a:latin typeface="Atkinson Hyperlegible" pitchFamily="50" charset="0"/>
              </a:rPr>
              <a:t>Clear, actionable takeaways</a:t>
            </a:r>
          </a:p>
        </p:txBody>
      </p:sp>
      <p:sp>
        <p:nvSpPr>
          <p:cNvPr id="3" name="Content Placeholder 2">
            <a:extLst>
              <a:ext uri="{FF2B5EF4-FFF2-40B4-BE49-F238E27FC236}">
                <a16:creationId xmlns:a16="http://schemas.microsoft.com/office/drawing/2014/main" id="{7307A784-2023-41FC-946B-9234B8765E59}"/>
              </a:ext>
            </a:extLst>
          </p:cNvPr>
          <p:cNvSpPr>
            <a:spLocks noGrp="1"/>
          </p:cNvSpPr>
          <p:nvPr>
            <p:ph idx="1"/>
          </p:nvPr>
        </p:nvSpPr>
        <p:spPr/>
        <p:txBody>
          <a:bodyPr/>
          <a:lstStyle/>
          <a:p>
            <a:r>
              <a:rPr lang="en-US" dirty="0">
                <a:latin typeface="Atkinson Hyperlegible" pitchFamily="50" charset="0"/>
              </a:rPr>
              <a:t>Think about the viewer’s perspective</a:t>
            </a:r>
          </a:p>
          <a:p>
            <a:r>
              <a:rPr lang="en-US" dirty="0">
                <a:latin typeface="Atkinson Hyperlegible" pitchFamily="50" charset="0"/>
              </a:rPr>
              <a:t>Draw attention to important information</a:t>
            </a:r>
          </a:p>
          <a:p>
            <a:r>
              <a:rPr lang="en-US" dirty="0">
                <a:latin typeface="Atkinson Hyperlegible" pitchFamily="50" charset="0"/>
              </a:rPr>
              <a:t>Be clear and succinct</a:t>
            </a:r>
          </a:p>
          <a:p>
            <a:r>
              <a:rPr lang="en-US" dirty="0">
                <a:latin typeface="Atkinson Hyperlegible" pitchFamily="50" charset="0"/>
              </a:rPr>
              <a:t>Be honest</a:t>
            </a:r>
          </a:p>
        </p:txBody>
      </p:sp>
      <p:sp>
        <p:nvSpPr>
          <p:cNvPr id="4" name="Rectangle 3">
            <a:extLst>
              <a:ext uri="{FF2B5EF4-FFF2-40B4-BE49-F238E27FC236}">
                <a16:creationId xmlns:a16="http://schemas.microsoft.com/office/drawing/2014/main" id="{69CC0A2F-0F10-4C36-A5D5-D366F7136EA1}"/>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CE7ADCF2-6829-4BF5-87D1-50AEF96A4FD7}"/>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74078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g2eb4a53e2e5_0_6"/>
          <p:cNvSpPr txBox="1">
            <a:spLocks noGrp="1"/>
          </p:cNvSpPr>
          <p:nvPr>
            <p:ph type="title"/>
          </p:nvPr>
        </p:nvSpPr>
        <p:spPr>
          <a:xfrm>
            <a:off x="962344" y="168983"/>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Why is data visualisation so important?</a:t>
            </a:r>
            <a:endParaRPr dirty="0"/>
          </a:p>
        </p:txBody>
      </p:sp>
      <p:sp>
        <p:nvSpPr>
          <p:cNvPr id="97" name="Google Shape;97;g2eb4a53e2e5_0_6"/>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Visualisation is a part of each point in an analysis journey:</a:t>
            </a:r>
            <a:endParaRPr/>
          </a:p>
          <a:p>
            <a:pPr marL="304815" indent="-228611">
              <a:spcBef>
                <a:spcPts val="1000"/>
              </a:spcBef>
              <a:spcAft>
                <a:spcPts val="0"/>
              </a:spcAft>
              <a:buSzPts val="1800"/>
              <a:buChar char="•"/>
            </a:pPr>
            <a:r>
              <a:rPr lang="en-GB"/>
              <a:t>Exploring the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g2eb4a53e2e5_0_12"/>
          <p:cNvPicPr preferRelativeResize="0"/>
          <p:nvPr/>
        </p:nvPicPr>
        <p:blipFill>
          <a:blip r:embed="rId3">
            <a:alphaModFix/>
          </a:blip>
          <a:stretch>
            <a:fillRect/>
          </a:stretch>
        </p:blipFill>
        <p:spPr>
          <a:xfrm>
            <a:off x="210207" y="168165"/>
            <a:ext cx="11824138" cy="65794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eb4a53e2e5_0_17"/>
          <p:cNvPicPr preferRelativeResize="0"/>
          <p:nvPr/>
        </p:nvPicPr>
        <p:blipFill>
          <a:blip r:embed="rId3">
            <a:alphaModFix/>
          </a:blip>
          <a:stretch>
            <a:fillRect/>
          </a:stretch>
        </p:blipFill>
        <p:spPr>
          <a:xfrm>
            <a:off x="168166" y="294289"/>
            <a:ext cx="11708524" cy="645335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g2eb4a53e2e5_0_22"/>
          <p:cNvSpPr txBox="1">
            <a:spLocks noGrp="1"/>
          </p:cNvSpPr>
          <p:nvPr>
            <p:ph type="title"/>
          </p:nvPr>
        </p:nvSpPr>
        <p:spPr>
          <a:xfrm>
            <a:off x="1277654" y="126941"/>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Why is data visualisation so important?</a:t>
            </a:r>
            <a:endParaRPr dirty="0"/>
          </a:p>
        </p:txBody>
      </p:sp>
      <p:sp>
        <p:nvSpPr>
          <p:cNvPr id="116" name="Google Shape;116;g2eb4a53e2e5_0_22"/>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Visualisation is a part of each point in an analysis journey:</a:t>
            </a:r>
            <a:endParaRPr/>
          </a:p>
          <a:p>
            <a:pPr marL="304815" indent="-228611">
              <a:spcBef>
                <a:spcPts val="1000"/>
              </a:spcBef>
              <a:spcAft>
                <a:spcPts val="0"/>
              </a:spcAft>
              <a:buSzPts val="1800"/>
              <a:buChar char="•"/>
            </a:pPr>
            <a:r>
              <a:rPr lang="en-GB"/>
              <a:t>Exploring the data</a:t>
            </a:r>
            <a:endParaRPr/>
          </a:p>
          <a:p>
            <a:pPr marL="304815" indent="-228611">
              <a:spcBef>
                <a:spcPts val="0"/>
              </a:spcBef>
              <a:spcAft>
                <a:spcPts val="0"/>
              </a:spcAft>
              <a:buSzPts val="1800"/>
              <a:buChar char="•"/>
            </a:pPr>
            <a:r>
              <a:rPr lang="en-GB"/>
              <a:t>Checking assumptions for parametric tests and models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pic>
        <p:nvPicPr>
          <p:cNvPr id="122" name="Google Shape;122;g2eb4a53e2e5_0_28"/>
          <p:cNvPicPr preferRelativeResize="0"/>
          <p:nvPr/>
        </p:nvPicPr>
        <p:blipFill>
          <a:blip r:embed="rId3">
            <a:alphaModFix/>
          </a:blip>
          <a:stretch>
            <a:fillRect/>
          </a:stretch>
        </p:blipFill>
        <p:spPr>
          <a:xfrm>
            <a:off x="1333500" y="1047750"/>
            <a:ext cx="9525000" cy="476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AE2D0-BFB1-4AE9-8F78-495D5B4F8E29}"/>
              </a:ext>
            </a:extLst>
          </p:cNvPr>
          <p:cNvSpPr>
            <a:spLocks noGrp="1"/>
          </p:cNvSpPr>
          <p:nvPr>
            <p:ph type="title"/>
          </p:nvPr>
        </p:nvSpPr>
        <p:spPr/>
        <p:txBody>
          <a:bodyPr/>
          <a:lstStyle/>
          <a:p>
            <a:r>
              <a:rPr lang="en-US" dirty="0">
                <a:latin typeface="Atkinson Hyperlegible" pitchFamily="50" charset="0"/>
              </a:rPr>
              <a:t>Importance of data visualization</a:t>
            </a:r>
          </a:p>
        </p:txBody>
      </p:sp>
      <p:sp>
        <p:nvSpPr>
          <p:cNvPr id="3" name="Content Placeholder 2">
            <a:extLst>
              <a:ext uri="{FF2B5EF4-FFF2-40B4-BE49-F238E27FC236}">
                <a16:creationId xmlns:a16="http://schemas.microsoft.com/office/drawing/2014/main" id="{3AC1A182-81FF-4116-91C4-49EDABB0F8E9}"/>
              </a:ext>
            </a:extLst>
          </p:cNvPr>
          <p:cNvSpPr>
            <a:spLocks noGrp="1"/>
          </p:cNvSpPr>
          <p:nvPr>
            <p:ph idx="1"/>
          </p:nvPr>
        </p:nvSpPr>
        <p:spPr/>
        <p:txBody>
          <a:bodyPr/>
          <a:lstStyle/>
          <a:p>
            <a:r>
              <a:rPr lang="en-US" dirty="0">
                <a:latin typeface="Atkinson Hyperlegible" pitchFamily="50" charset="0"/>
              </a:rPr>
              <a:t>Effective method of communication</a:t>
            </a:r>
          </a:p>
          <a:p>
            <a:r>
              <a:rPr lang="en-US" dirty="0">
                <a:latin typeface="Atkinson Hyperlegible" pitchFamily="50" charset="0"/>
              </a:rPr>
              <a:t>Offers different insights like patterns and comparisons</a:t>
            </a:r>
          </a:p>
          <a:p>
            <a:r>
              <a:rPr lang="en-US" dirty="0">
                <a:latin typeface="Atkinson Hyperlegible" pitchFamily="50" charset="0"/>
              </a:rPr>
              <a:t>Visualizations help make data (especially big data)</a:t>
            </a:r>
          </a:p>
          <a:p>
            <a:pPr lvl="1"/>
            <a:r>
              <a:rPr lang="en-US" dirty="0">
                <a:latin typeface="Atkinson Hyperlegible" pitchFamily="50" charset="0"/>
              </a:rPr>
              <a:t>Digestible</a:t>
            </a:r>
          </a:p>
          <a:p>
            <a:pPr lvl="1"/>
            <a:r>
              <a:rPr lang="en-US" dirty="0">
                <a:latin typeface="Atkinson Hyperlegible" pitchFamily="50" charset="0"/>
              </a:rPr>
              <a:t>Accessible</a:t>
            </a:r>
          </a:p>
          <a:p>
            <a:pPr lvl="1"/>
            <a:r>
              <a:rPr lang="en-US" dirty="0">
                <a:latin typeface="Atkinson Hyperlegible" pitchFamily="50" charset="0"/>
              </a:rPr>
              <a:t>And efficient</a:t>
            </a:r>
          </a:p>
          <a:p>
            <a:pPr marL="457200" lvl="1" indent="0">
              <a:buNone/>
            </a:pPr>
            <a:endParaRPr lang="en-US" dirty="0"/>
          </a:p>
        </p:txBody>
      </p:sp>
      <p:sp>
        <p:nvSpPr>
          <p:cNvPr id="4" name="Rectangle 3">
            <a:extLst>
              <a:ext uri="{FF2B5EF4-FFF2-40B4-BE49-F238E27FC236}">
                <a16:creationId xmlns:a16="http://schemas.microsoft.com/office/drawing/2014/main" id="{36119F66-75CF-4677-AE39-7B7A4D7E52EB}"/>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60B49ED-326E-4BB5-B100-7D6C92F5B662}"/>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17542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pic>
        <p:nvPicPr>
          <p:cNvPr id="128" name="Google Shape;128;g2eb4a53e2e5_0_33"/>
          <p:cNvPicPr preferRelativeResize="0"/>
          <p:nvPr/>
        </p:nvPicPr>
        <p:blipFill>
          <a:blip r:embed="rId3">
            <a:alphaModFix/>
          </a:blip>
          <a:stretch>
            <a:fillRect/>
          </a:stretch>
        </p:blipFill>
        <p:spPr>
          <a:xfrm>
            <a:off x="1333500" y="1047750"/>
            <a:ext cx="9525000" cy="4762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g2eb4a53e2e5_0_38"/>
          <p:cNvSpPr txBox="1">
            <a:spLocks noGrp="1"/>
          </p:cNvSpPr>
          <p:nvPr>
            <p:ph type="title"/>
          </p:nvPr>
        </p:nvSpPr>
        <p:spPr>
          <a:xfrm>
            <a:off x="1288164" y="147962"/>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Why is data visualisation so important?</a:t>
            </a:r>
            <a:endParaRPr dirty="0"/>
          </a:p>
        </p:txBody>
      </p:sp>
      <p:sp>
        <p:nvSpPr>
          <p:cNvPr id="135" name="Google Shape;135;g2eb4a53e2e5_0_38"/>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Visualisation is a part of each point in an analysis journey:</a:t>
            </a:r>
            <a:endParaRPr/>
          </a:p>
          <a:p>
            <a:pPr marL="304815" indent="-228611">
              <a:spcBef>
                <a:spcPts val="1000"/>
              </a:spcBef>
              <a:spcAft>
                <a:spcPts val="0"/>
              </a:spcAft>
              <a:buSzPts val="1800"/>
              <a:buChar char="•"/>
            </a:pPr>
            <a:r>
              <a:rPr lang="en-GB"/>
              <a:t>Exploring the data</a:t>
            </a:r>
            <a:endParaRPr/>
          </a:p>
          <a:p>
            <a:pPr marL="304815" indent="-228611">
              <a:spcBef>
                <a:spcPts val="0"/>
              </a:spcBef>
              <a:spcAft>
                <a:spcPts val="0"/>
              </a:spcAft>
              <a:buSzPts val="1800"/>
              <a:buChar char="•"/>
            </a:pPr>
            <a:r>
              <a:rPr lang="en-GB"/>
              <a:t>Checking assumptions for parametric tests and models</a:t>
            </a:r>
            <a:endParaRPr/>
          </a:p>
          <a:p>
            <a:pPr marL="304815" indent="-228611">
              <a:spcBef>
                <a:spcPts val="0"/>
              </a:spcBef>
              <a:spcAft>
                <a:spcPts val="0"/>
              </a:spcAft>
              <a:buSzPts val="1800"/>
              <a:buChar char="•"/>
            </a:pPr>
            <a:r>
              <a:rPr lang="en-GB"/>
              <a:t>Generating hypotheses about trends and relationships in the data</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pic>
        <p:nvPicPr>
          <p:cNvPr id="141" name="Google Shape;141;g2eb4a53e2e5_0_44"/>
          <p:cNvPicPr preferRelativeResize="0"/>
          <p:nvPr/>
        </p:nvPicPr>
        <p:blipFill>
          <a:blip r:embed="rId3">
            <a:alphaModFix/>
          </a:blip>
          <a:stretch>
            <a:fillRect/>
          </a:stretch>
        </p:blipFill>
        <p:spPr>
          <a:xfrm>
            <a:off x="1333500" y="1047750"/>
            <a:ext cx="9525000" cy="4762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g2eb4a53e2e5_0_50"/>
          <p:cNvSpPr txBox="1">
            <a:spLocks noGrp="1"/>
          </p:cNvSpPr>
          <p:nvPr>
            <p:ph type="title"/>
          </p:nvPr>
        </p:nvSpPr>
        <p:spPr>
          <a:xfrm>
            <a:off x="1225102" y="0"/>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Why is data visualisation so important?</a:t>
            </a:r>
            <a:endParaRPr dirty="0"/>
          </a:p>
        </p:txBody>
      </p:sp>
      <p:sp>
        <p:nvSpPr>
          <p:cNvPr id="148" name="Google Shape;148;g2eb4a53e2e5_0_50"/>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Visualisation is a part of each point in an analysis journey:</a:t>
            </a:r>
            <a:endParaRPr/>
          </a:p>
          <a:p>
            <a:pPr marL="304815" indent="-228611">
              <a:spcBef>
                <a:spcPts val="1000"/>
              </a:spcBef>
              <a:spcAft>
                <a:spcPts val="0"/>
              </a:spcAft>
              <a:buSzPts val="1800"/>
              <a:buChar char="•"/>
            </a:pPr>
            <a:r>
              <a:rPr lang="en-GB"/>
              <a:t>Exploring the data</a:t>
            </a:r>
            <a:endParaRPr/>
          </a:p>
          <a:p>
            <a:pPr marL="304815" indent="-228611">
              <a:spcBef>
                <a:spcPts val="0"/>
              </a:spcBef>
              <a:spcAft>
                <a:spcPts val="0"/>
              </a:spcAft>
              <a:buSzPts val="1800"/>
              <a:buChar char="•"/>
            </a:pPr>
            <a:r>
              <a:rPr lang="en-GB"/>
              <a:t>Checking assumptions for parametric tests and models</a:t>
            </a:r>
            <a:endParaRPr/>
          </a:p>
          <a:p>
            <a:pPr marL="304815" indent="-228611">
              <a:spcBef>
                <a:spcPts val="0"/>
              </a:spcBef>
              <a:spcAft>
                <a:spcPts val="0"/>
              </a:spcAft>
              <a:buSzPts val="1800"/>
              <a:buChar char="•"/>
            </a:pPr>
            <a:r>
              <a:rPr lang="en-GB"/>
              <a:t>Generating hypotheses about trends and relationships in the data</a:t>
            </a:r>
            <a:endParaRPr/>
          </a:p>
          <a:p>
            <a:pPr marL="304815" indent="-228611">
              <a:spcBef>
                <a:spcPts val="0"/>
              </a:spcBef>
              <a:spcAft>
                <a:spcPts val="0"/>
              </a:spcAft>
              <a:buSzPts val="1800"/>
              <a:buChar char="•"/>
            </a:pPr>
            <a:r>
              <a:rPr lang="en-GB"/>
              <a:t>Convey important results and messages in a clear, concise way</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g2eb4a53e2e5_0_56"/>
          <p:cNvSpPr txBox="1">
            <a:spLocks noGrp="1"/>
          </p:cNvSpPr>
          <p:nvPr>
            <p:ph type="title"/>
          </p:nvPr>
        </p:nvSpPr>
        <p:spPr>
          <a:xfrm>
            <a:off x="1098978" y="0"/>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What makes a ‘good’ data visualisation?</a:t>
            </a:r>
            <a:endParaRPr dirty="0"/>
          </a:p>
        </p:txBody>
      </p:sp>
      <p:sp>
        <p:nvSpPr>
          <p:cNvPr id="155" name="Google Shape;155;g2eb4a53e2e5_0_56"/>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b="1"/>
              <a:t>“Graphical excellence is the well-designed presentation of interesting data - a matter of substance, statistics and design” </a:t>
            </a:r>
            <a:r>
              <a:rPr lang="en-GB"/>
              <a:t>- Edward Tufte, The Visual Display of Quantitative information</a:t>
            </a:r>
            <a:endParaRPr/>
          </a:p>
          <a:p>
            <a:pPr marL="0" indent="0">
              <a:spcBef>
                <a:spcPts val="1000"/>
              </a:spcBef>
              <a:spcAft>
                <a:spcPts val="0"/>
              </a:spcAft>
              <a:buNone/>
            </a:pPr>
            <a:endParaRPr/>
          </a:p>
          <a:p>
            <a:pPr marL="0" indent="0">
              <a:spcBef>
                <a:spcPts val="1000"/>
              </a:spcBef>
              <a:spcAft>
                <a:spcPts val="0"/>
              </a:spcAft>
              <a:buNone/>
            </a:pPr>
            <a:r>
              <a:rPr lang="en-GB"/>
              <a:t>How do we find the correct balance between these elements?</a:t>
            </a:r>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g2eb4a53e2e5_0_71"/>
          <p:cNvSpPr txBox="1">
            <a:spLocks noGrp="1"/>
          </p:cNvSpPr>
          <p:nvPr>
            <p:ph type="title"/>
          </p:nvPr>
        </p:nvSpPr>
        <p:spPr>
          <a:xfrm>
            <a:off x="756745" y="211024"/>
            <a:ext cx="1201784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Four key principles for good data visualisation</a:t>
            </a:r>
            <a:endParaRPr dirty="0"/>
          </a:p>
        </p:txBody>
      </p:sp>
      <p:sp>
        <p:nvSpPr>
          <p:cNvPr id="162" name="Google Shape;162;g2eb4a53e2e5_0_71"/>
          <p:cNvSpPr txBox="1">
            <a:spLocks noGrp="1"/>
          </p:cNvSpPr>
          <p:nvPr>
            <p:ph type="body" idx="1"/>
          </p:nvPr>
        </p:nvSpPr>
        <p:spPr>
          <a:xfrm>
            <a:off x="756745" y="1749530"/>
            <a:ext cx="1201784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1.  Show the </a:t>
            </a:r>
            <a:r>
              <a:rPr lang="en-GB" b="1"/>
              <a:t>data!</a:t>
            </a:r>
            <a:endParaRPr b="1"/>
          </a:p>
          <a:p>
            <a:pPr marL="0" indent="0">
              <a:spcBef>
                <a:spcPts val="1000"/>
              </a:spcBef>
              <a:spcAft>
                <a:spcPts val="0"/>
              </a:spcAft>
              <a:buNone/>
            </a:pPr>
            <a:endParaRPr b="1"/>
          </a:p>
          <a:p>
            <a:pPr marL="0" indent="0">
              <a:spcBef>
                <a:spcPts val="1000"/>
              </a:spcBef>
              <a:spcAft>
                <a:spcPts val="0"/>
              </a:spcAft>
              <a:buNone/>
            </a:pPr>
            <a:r>
              <a:rPr lang="en-GB"/>
              <a:t>2. Choose an appropriate </a:t>
            </a:r>
            <a:r>
              <a:rPr lang="en-GB" b="1"/>
              <a:t>design</a:t>
            </a:r>
            <a:endParaRPr b="1"/>
          </a:p>
          <a:p>
            <a:pPr marL="0" indent="0">
              <a:spcBef>
                <a:spcPts val="1000"/>
              </a:spcBef>
              <a:spcAft>
                <a:spcPts val="0"/>
              </a:spcAft>
              <a:buNone/>
            </a:pPr>
            <a:endParaRPr b="1"/>
          </a:p>
          <a:p>
            <a:pPr marL="0" indent="0">
              <a:spcBef>
                <a:spcPts val="1000"/>
              </a:spcBef>
              <a:spcAft>
                <a:spcPts val="0"/>
              </a:spcAft>
              <a:buNone/>
            </a:pPr>
            <a:r>
              <a:rPr lang="en-GB"/>
              <a:t>3. Ensure data </a:t>
            </a:r>
            <a:r>
              <a:rPr lang="en-GB" b="1"/>
              <a:t>integrity</a:t>
            </a:r>
            <a:endParaRPr b="1"/>
          </a:p>
          <a:p>
            <a:pPr marL="0" indent="0">
              <a:spcBef>
                <a:spcPts val="1000"/>
              </a:spcBef>
              <a:spcAft>
                <a:spcPts val="0"/>
              </a:spcAft>
              <a:buNone/>
            </a:pPr>
            <a:endParaRPr b="1"/>
          </a:p>
          <a:p>
            <a:pPr marL="0" indent="0">
              <a:spcBef>
                <a:spcPts val="1000"/>
              </a:spcBef>
              <a:spcAft>
                <a:spcPts val="0"/>
              </a:spcAft>
              <a:buNone/>
            </a:pPr>
            <a:r>
              <a:rPr lang="en-GB"/>
              <a:t>4. Make the visualisation </a:t>
            </a:r>
            <a:r>
              <a:rPr lang="en-GB" b="1"/>
              <a:t>accessible</a:t>
            </a:r>
            <a:endParaRPr b="1"/>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g2eb4a53e2e5_0_101"/>
          <p:cNvPicPr preferRelativeResize="0"/>
          <p:nvPr/>
        </p:nvPicPr>
        <p:blipFill>
          <a:blip r:embed="rId3">
            <a:alphaModFix/>
          </a:blip>
          <a:stretch>
            <a:fillRect/>
          </a:stretch>
        </p:blipFill>
        <p:spPr>
          <a:xfrm>
            <a:off x="1333500" y="1047750"/>
            <a:ext cx="9525000" cy="4762500"/>
          </a:xfrm>
          <a:prstGeom prst="rect">
            <a:avLst/>
          </a:prstGeom>
          <a:noFill/>
          <a:ln>
            <a:noFill/>
          </a:ln>
        </p:spPr>
      </p:pic>
      <p:sp>
        <p:nvSpPr>
          <p:cNvPr id="2" name="Google Shape;176;g2eb4a53e2e5_0_86">
            <a:extLst>
              <a:ext uri="{FF2B5EF4-FFF2-40B4-BE49-F238E27FC236}">
                <a16:creationId xmlns:a16="http://schemas.microsoft.com/office/drawing/2014/main" id="{1AE149EB-52EB-3EC8-7831-9C59F16BF07D}"/>
              </a:ext>
            </a:extLst>
          </p:cNvPr>
          <p:cNvSpPr txBox="1">
            <a:spLocks/>
          </p:cNvSpPr>
          <p:nvPr/>
        </p:nvSpPr>
        <p:spPr>
          <a:xfrm>
            <a:off x="363300" y="130937"/>
            <a:ext cx="11465400" cy="3711600"/>
          </a:xfrm>
          <a:prstGeom prst="rect">
            <a:avLst/>
          </a:prstGeom>
        </p:spPr>
        <p:txBody>
          <a:bodyPr spcFirstLastPara="1" vert="horz" wrap="square" lIns="60950" tIns="30467" rIns="60950" bIns="30467" rtlCol="0"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spcBef>
                <a:spcPts val="1000"/>
              </a:spcBef>
              <a:spcAft>
                <a:spcPts val="0"/>
              </a:spcAft>
              <a:buFont typeface="Tw Cen MT" panose="020B0602020104020603" pitchFamily="34" charset="0"/>
              <a:buNone/>
            </a:pPr>
            <a:r>
              <a:rPr lang="en-GB"/>
              <a:t>Maximise the information in the smallest amount of space</a:t>
            </a:r>
          </a:p>
          <a:p>
            <a:pPr marL="0" indent="0">
              <a:spcBef>
                <a:spcPts val="1000"/>
              </a:spcBef>
              <a:spcAft>
                <a:spcPts val="0"/>
              </a:spcAft>
              <a:buFont typeface="Tw Cen MT" panose="020B0602020104020603" pitchFamily="34" charset="0"/>
              <a:buNone/>
            </a:pPr>
            <a:endParaRPr lang="en-GB"/>
          </a:p>
          <a:p>
            <a:pPr marL="0" indent="0">
              <a:spcBef>
                <a:spcPts val="1000"/>
              </a:spcBef>
              <a:spcAft>
                <a:spcPts val="0"/>
              </a:spcAft>
              <a:buFont typeface="Tw Cen MT" panose="020B0602020104020603" pitchFamily="34" charset="0"/>
              <a:buNone/>
            </a:pPr>
            <a:endParaRPr lang="en-GB"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pic>
        <p:nvPicPr>
          <p:cNvPr id="195" name="Google Shape;195;g2eb4a53e2e5_0_112"/>
          <p:cNvPicPr preferRelativeResize="0"/>
          <p:nvPr/>
        </p:nvPicPr>
        <p:blipFill>
          <a:blip r:embed="rId3">
            <a:alphaModFix/>
          </a:blip>
          <a:stretch>
            <a:fillRect/>
          </a:stretch>
        </p:blipFill>
        <p:spPr>
          <a:xfrm>
            <a:off x="3592750" y="0"/>
            <a:ext cx="8235950" cy="6616700"/>
          </a:xfrm>
          <a:prstGeom prst="rect">
            <a:avLst/>
          </a:prstGeom>
          <a:noFill/>
          <a:ln>
            <a:noFill/>
          </a:ln>
        </p:spPr>
      </p:pic>
      <p:sp>
        <p:nvSpPr>
          <p:cNvPr id="2" name="Google Shape;189;g2eb4a53e2e5_0_106">
            <a:extLst>
              <a:ext uri="{FF2B5EF4-FFF2-40B4-BE49-F238E27FC236}">
                <a16:creationId xmlns:a16="http://schemas.microsoft.com/office/drawing/2014/main" id="{268D7AF7-9396-E7EB-60EA-F1E6CF1FB2A6}"/>
              </a:ext>
            </a:extLst>
          </p:cNvPr>
          <p:cNvSpPr txBox="1">
            <a:spLocks/>
          </p:cNvSpPr>
          <p:nvPr/>
        </p:nvSpPr>
        <p:spPr>
          <a:xfrm>
            <a:off x="363300" y="2501461"/>
            <a:ext cx="2926438" cy="1566042"/>
          </a:xfrm>
          <a:prstGeom prst="rect">
            <a:avLst/>
          </a:prstGeom>
        </p:spPr>
        <p:txBody>
          <a:bodyPr spcFirstLastPara="1" vert="horz" wrap="square" lIns="60950" tIns="30467" rIns="60950" bIns="30467" rtlCol="0" anchor="t" anchorCtr="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pPr marL="0" indent="0">
              <a:spcBef>
                <a:spcPts val="1000"/>
              </a:spcBef>
              <a:spcAft>
                <a:spcPts val="0"/>
              </a:spcAft>
              <a:buFont typeface="Tw Cen MT" panose="020B0602020104020603" pitchFamily="34" charset="0"/>
              <a:buNone/>
            </a:pPr>
            <a:r>
              <a:rPr lang="en-GB" sz="2800" dirty="0"/>
              <a:t>Adding too much data can lead to confusion</a:t>
            </a:r>
          </a:p>
          <a:p>
            <a:pPr marL="0" indent="0">
              <a:spcBef>
                <a:spcPts val="1000"/>
              </a:spcBef>
              <a:spcAft>
                <a:spcPts val="0"/>
              </a:spcAft>
              <a:buFont typeface="Tw Cen MT" panose="020B0602020104020603" pitchFamily="34" charset="0"/>
              <a:buNone/>
            </a:pPr>
            <a:endParaRPr lang="en-GB" sz="2800" dirty="0"/>
          </a:p>
          <a:p>
            <a:pPr marL="0" indent="0">
              <a:spcBef>
                <a:spcPts val="1000"/>
              </a:spcBef>
              <a:spcAft>
                <a:spcPts val="0"/>
              </a:spcAft>
              <a:buFont typeface="Tw Cen MT" panose="020B0602020104020603" pitchFamily="34" charset="0"/>
              <a:buNone/>
            </a:pPr>
            <a:endParaRPr lang="en-GB" sz="2800" b="1" dirty="0"/>
          </a:p>
          <a:p>
            <a:pPr marL="0" indent="0">
              <a:spcBef>
                <a:spcPts val="1000"/>
              </a:spcBef>
              <a:spcAft>
                <a:spcPts val="0"/>
              </a:spcAft>
              <a:buFont typeface="Tw Cen MT" panose="020B0602020104020603" pitchFamily="34" charset="0"/>
              <a:buNone/>
            </a:pPr>
            <a:endParaRPr lang="en-GB" sz="2800" dirty="0"/>
          </a:p>
          <a:p>
            <a:pPr marL="0" indent="0">
              <a:spcBef>
                <a:spcPts val="1000"/>
              </a:spcBef>
              <a:spcAft>
                <a:spcPts val="0"/>
              </a:spcAft>
              <a:buFont typeface="Tw Cen MT" panose="020B0602020104020603" pitchFamily="34" charset="0"/>
              <a:buNone/>
            </a:pPr>
            <a:endParaRPr lang="en-GB" sz="2800"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nformation Overload: Unraveling The Paradox Of Investment Knowledge">
            <a:extLst>
              <a:ext uri="{FF2B5EF4-FFF2-40B4-BE49-F238E27FC236}">
                <a16:creationId xmlns:a16="http://schemas.microsoft.com/office/drawing/2014/main" id="{D9C70DD1-BB09-0229-22EF-61465AF0B52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338" y="0"/>
            <a:ext cx="628173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76101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g2eb4a53e2e5_0_129"/>
          <p:cNvSpPr txBox="1">
            <a:spLocks noGrp="1"/>
          </p:cNvSpPr>
          <p:nvPr>
            <p:ph type="title"/>
          </p:nvPr>
        </p:nvSpPr>
        <p:spPr>
          <a:xfrm>
            <a:off x="1708578" y="-22675"/>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Visualisation design</a:t>
            </a:r>
            <a:endParaRPr dirty="0"/>
          </a:p>
        </p:txBody>
      </p:sp>
      <p:sp>
        <p:nvSpPr>
          <p:cNvPr id="216" name="Google Shape;216;g2eb4a53e2e5_0_129"/>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Choice of visualisation should be decided by the </a:t>
            </a:r>
            <a:r>
              <a:rPr lang="en-GB" b="1"/>
              <a:t>context</a:t>
            </a:r>
            <a:r>
              <a:rPr lang="en-GB"/>
              <a:t>, the </a:t>
            </a:r>
            <a:r>
              <a:rPr lang="en-GB" b="1"/>
              <a:t>audience</a:t>
            </a:r>
            <a:r>
              <a:rPr lang="en-GB"/>
              <a:t>, and the </a:t>
            </a:r>
            <a:r>
              <a:rPr lang="en-GB" b="1"/>
              <a:t>goal</a:t>
            </a:r>
            <a:r>
              <a:rPr lang="en-GB"/>
              <a:t> of the graphic</a:t>
            </a:r>
            <a:endParaRPr/>
          </a:p>
          <a:p>
            <a:pPr marL="0" indent="0">
              <a:spcBef>
                <a:spcPts val="1000"/>
              </a:spcBef>
              <a:spcAft>
                <a:spcPts val="0"/>
              </a:spcAft>
              <a:buNone/>
            </a:pPr>
            <a:endParaRPr/>
          </a:p>
          <a:p>
            <a:pPr marL="0" indent="0">
              <a:spcBef>
                <a:spcPts val="1000"/>
              </a:spcBef>
              <a:spcAft>
                <a:spcPts val="0"/>
              </a:spcAft>
              <a:buNone/>
            </a:pPr>
            <a:r>
              <a:rPr lang="en-GB"/>
              <a:t>Choice of visualisation will also depend on the </a:t>
            </a:r>
            <a:r>
              <a:rPr lang="en-GB" b="1"/>
              <a:t>type</a:t>
            </a:r>
            <a:r>
              <a:rPr lang="en-GB"/>
              <a:t> and </a:t>
            </a:r>
            <a:r>
              <a:rPr lang="en-GB" b="1"/>
              <a:t>number of </a:t>
            </a:r>
            <a:r>
              <a:rPr lang="en-GB"/>
              <a:t>variable we wish to show</a:t>
            </a:r>
            <a:endParaRPr/>
          </a:p>
          <a:p>
            <a:pPr marL="0" indent="0">
              <a:spcBef>
                <a:spcPts val="1000"/>
              </a:spcBef>
              <a:spcAft>
                <a:spcPts val="0"/>
              </a:spcAft>
              <a:buNone/>
            </a:pPr>
            <a:endParaRPr/>
          </a:p>
          <a:p>
            <a:pPr marL="0" indent="0">
              <a:spcBef>
                <a:spcPts val="1000"/>
              </a:spcBef>
              <a:spcAft>
                <a:spcPts val="0"/>
              </a:spcAft>
              <a:buNone/>
            </a:pPr>
            <a:r>
              <a:rPr lang="en-GB"/>
              <a:t>Check out </a:t>
            </a:r>
            <a:r>
              <a:rPr lang="en-GB" u="sng">
                <a:solidFill>
                  <a:schemeClr val="hlink"/>
                </a:solidFill>
                <a:hlinkClick r:id="rId4"/>
              </a:rPr>
              <a:t>https://www.data-to-viz.com/</a:t>
            </a:r>
            <a:r>
              <a:rPr lang="en-GB"/>
              <a:t> for visualisation choices based on variable type</a:t>
            </a:r>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B4B6-7C95-4DA9-8BBB-725A6B81E3B4}"/>
              </a:ext>
            </a:extLst>
          </p:cNvPr>
          <p:cNvSpPr>
            <a:spLocks noGrp="1"/>
          </p:cNvSpPr>
          <p:nvPr>
            <p:ph type="title"/>
          </p:nvPr>
        </p:nvSpPr>
        <p:spPr/>
        <p:txBody>
          <a:bodyPr/>
          <a:lstStyle/>
          <a:p>
            <a:r>
              <a:rPr lang="en-US" dirty="0">
                <a:latin typeface="Atkinson Hyperlegible" pitchFamily="50" charset="0"/>
              </a:rPr>
              <a:t>What makes a visualization effective?</a:t>
            </a:r>
          </a:p>
        </p:txBody>
      </p:sp>
      <p:sp>
        <p:nvSpPr>
          <p:cNvPr id="3" name="Content Placeholder 2">
            <a:extLst>
              <a:ext uri="{FF2B5EF4-FFF2-40B4-BE49-F238E27FC236}">
                <a16:creationId xmlns:a16="http://schemas.microsoft.com/office/drawing/2014/main" id="{0F73C180-835C-46EC-B63B-2E3F6BDC0410}"/>
              </a:ext>
            </a:extLst>
          </p:cNvPr>
          <p:cNvSpPr>
            <a:spLocks noGrp="1"/>
          </p:cNvSpPr>
          <p:nvPr>
            <p:ph idx="1"/>
          </p:nvPr>
        </p:nvSpPr>
        <p:spPr/>
        <p:txBody>
          <a:bodyPr/>
          <a:lstStyle/>
          <a:p>
            <a:r>
              <a:rPr lang="en-US" dirty="0">
                <a:latin typeface="Atkinson Hyperlegible" pitchFamily="50" charset="0"/>
              </a:rPr>
              <a:t>Accurately and ethically represents source data</a:t>
            </a:r>
          </a:p>
          <a:p>
            <a:r>
              <a:rPr lang="en-US" dirty="0">
                <a:latin typeface="Atkinson Hyperlegible" pitchFamily="50" charset="0"/>
              </a:rPr>
              <a:t>Made with the user in mind</a:t>
            </a:r>
          </a:p>
          <a:p>
            <a:pPr lvl="1"/>
            <a:r>
              <a:rPr lang="en-US" dirty="0">
                <a:latin typeface="Atkinson Hyperlegible" pitchFamily="50" charset="0"/>
              </a:rPr>
              <a:t>Works with human perception</a:t>
            </a:r>
          </a:p>
          <a:p>
            <a:pPr lvl="1"/>
            <a:r>
              <a:rPr lang="en-US" dirty="0">
                <a:latin typeface="Atkinson Hyperlegible" pitchFamily="50" charset="0"/>
              </a:rPr>
              <a:t>Accessible for all potential viewers</a:t>
            </a:r>
          </a:p>
          <a:p>
            <a:r>
              <a:rPr lang="en-US" dirty="0">
                <a:latin typeface="Atkinson Hyperlegible" pitchFamily="50" charset="0"/>
              </a:rPr>
              <a:t>Leaves the viewer with actionable takeaways</a:t>
            </a:r>
          </a:p>
          <a:p>
            <a:pPr marL="0" indent="0">
              <a:buNone/>
            </a:pPr>
            <a:endParaRPr lang="en-US" dirty="0"/>
          </a:p>
        </p:txBody>
      </p:sp>
      <p:sp>
        <p:nvSpPr>
          <p:cNvPr id="4" name="Rectangle 3">
            <a:extLst>
              <a:ext uri="{FF2B5EF4-FFF2-40B4-BE49-F238E27FC236}">
                <a16:creationId xmlns:a16="http://schemas.microsoft.com/office/drawing/2014/main" id="{F33C29A7-A011-48BB-83EE-4AC7AD17D661}"/>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996DD83-7449-4ACE-BB67-05F5C0EC79C3}"/>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4410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g2eb4a53e2e5_0_136"/>
          <p:cNvSpPr txBox="1">
            <a:spLocks noGrp="1"/>
          </p:cNvSpPr>
          <p:nvPr>
            <p:ph type="title"/>
          </p:nvPr>
        </p:nvSpPr>
        <p:spPr>
          <a:xfrm>
            <a:off x="1361737" y="-22675"/>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Visualisation design</a:t>
            </a:r>
            <a:endParaRPr dirty="0"/>
          </a:p>
        </p:txBody>
      </p:sp>
      <p:sp>
        <p:nvSpPr>
          <p:cNvPr id="223" name="Google Shape;223;g2eb4a53e2e5_0_136"/>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Reduce the amount of </a:t>
            </a:r>
            <a:r>
              <a:rPr lang="en-GB" b="1"/>
              <a:t>chartjunk:</a:t>
            </a:r>
            <a:endParaRPr b="1"/>
          </a:p>
          <a:p>
            <a:pPr marL="304815" indent="-228611">
              <a:spcBef>
                <a:spcPts val="1000"/>
              </a:spcBef>
              <a:spcAft>
                <a:spcPts val="0"/>
              </a:spcAft>
              <a:buSzPts val="1800"/>
              <a:buChar char="-"/>
            </a:pPr>
            <a:r>
              <a:rPr lang="en-GB"/>
              <a:t>Unnecessary colours</a:t>
            </a:r>
            <a:endParaRPr/>
          </a:p>
          <a:p>
            <a:pPr marL="304815" indent="-228611">
              <a:spcBef>
                <a:spcPts val="0"/>
              </a:spcBef>
              <a:spcAft>
                <a:spcPts val="0"/>
              </a:spcAft>
              <a:buSzPts val="1800"/>
              <a:buChar char="-"/>
            </a:pPr>
            <a:r>
              <a:rPr lang="en-GB"/>
              <a:t>Overbearing gridlines</a:t>
            </a:r>
            <a:endParaRPr/>
          </a:p>
          <a:p>
            <a:pPr marL="304815" indent="-228611">
              <a:spcBef>
                <a:spcPts val="0"/>
              </a:spcBef>
              <a:spcAft>
                <a:spcPts val="0"/>
              </a:spcAft>
              <a:buSzPts val="1800"/>
              <a:buChar char="-"/>
            </a:pPr>
            <a:r>
              <a:rPr lang="en-GB"/>
              <a:t>Distracting patterns </a:t>
            </a:r>
            <a:endParaRPr/>
          </a:p>
          <a:p>
            <a:pPr marL="0" indent="0">
              <a:spcBef>
                <a:spcPts val="1000"/>
              </a:spcBef>
              <a:spcAft>
                <a:spcPts val="0"/>
              </a:spcAft>
              <a:buNone/>
            </a:pPr>
            <a:endParaRPr/>
          </a:p>
          <a:p>
            <a:pPr marL="0" indent="0">
              <a:spcBef>
                <a:spcPts val="1000"/>
              </a:spcBef>
              <a:spcAft>
                <a:spcPts val="0"/>
              </a:spcAft>
              <a:buNone/>
            </a:pPr>
            <a:r>
              <a:rPr lang="en-GB" b="1"/>
              <a:t>BUT </a:t>
            </a:r>
            <a:r>
              <a:rPr lang="en-GB"/>
              <a:t>do not sacrifice context for minimalism</a:t>
            </a:r>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g2eb4a53e2e5_0_142"/>
          <p:cNvPicPr preferRelativeResize="0"/>
          <p:nvPr/>
        </p:nvPicPr>
        <p:blipFill>
          <a:blip r:embed="rId3">
            <a:alphaModFix/>
          </a:blip>
          <a:stretch>
            <a:fillRect/>
          </a:stretch>
        </p:blipFill>
        <p:spPr>
          <a:xfrm>
            <a:off x="1333500" y="1047750"/>
            <a:ext cx="9525000" cy="47625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2eb4a53e2e5_0_156"/>
          <p:cNvSpPr txBox="1">
            <a:spLocks noGrp="1"/>
          </p:cNvSpPr>
          <p:nvPr>
            <p:ph type="title"/>
          </p:nvPr>
        </p:nvSpPr>
        <p:spPr>
          <a:xfrm>
            <a:off x="363254" y="967769"/>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a:t>Data integrity</a:t>
            </a:r>
            <a:endParaRPr/>
          </a:p>
        </p:txBody>
      </p:sp>
      <p:sp>
        <p:nvSpPr>
          <p:cNvPr id="243" name="Google Shape;243;g2eb4a53e2e5_0_156"/>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b="1"/>
              <a:t>Do not </a:t>
            </a:r>
            <a:r>
              <a:rPr lang="en-GB"/>
              <a:t>distort the data in any way!</a:t>
            </a:r>
            <a:endParaRPr/>
          </a:p>
          <a:p>
            <a:pPr marL="0" indent="0">
              <a:spcBef>
                <a:spcPts val="1000"/>
              </a:spcBef>
              <a:spcAft>
                <a:spcPts val="0"/>
              </a:spcAft>
              <a:buNone/>
            </a:pPr>
            <a:endParaRPr/>
          </a:p>
          <a:p>
            <a:pPr marL="0" indent="0">
              <a:spcBef>
                <a:spcPts val="1000"/>
              </a:spcBef>
              <a:spcAft>
                <a:spcPts val="0"/>
              </a:spcAft>
              <a:buNone/>
            </a:pPr>
            <a:r>
              <a:rPr lang="en-GB"/>
              <a:t>The </a:t>
            </a:r>
            <a:r>
              <a:rPr lang="en-GB" u="sng"/>
              <a:t>visual representation</a:t>
            </a:r>
            <a:r>
              <a:rPr lang="en-GB"/>
              <a:t> of data is consistent with the </a:t>
            </a:r>
            <a:r>
              <a:rPr lang="en-GB" u="sng"/>
              <a:t>numerical representation</a:t>
            </a:r>
            <a:endParaRPr u="sng"/>
          </a:p>
          <a:p>
            <a:pPr marL="0" indent="0">
              <a:spcBef>
                <a:spcPts val="1000"/>
              </a:spcBef>
              <a:spcAft>
                <a:spcPts val="0"/>
              </a:spcAft>
              <a:buNone/>
            </a:pPr>
            <a:endParaRPr u="sng"/>
          </a:p>
          <a:p>
            <a:pPr marL="0" indent="0">
              <a:spcBef>
                <a:spcPts val="1000"/>
              </a:spcBef>
              <a:spcAft>
                <a:spcPts val="0"/>
              </a:spcAft>
              <a:buNone/>
            </a:pPr>
            <a:r>
              <a:rPr lang="en-GB"/>
              <a:t>Be aware of how perceptions may alter the interpretation of a visualisation</a:t>
            </a:r>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pic>
        <p:nvPicPr>
          <p:cNvPr id="249" name="Google Shape;249;g2eb4a53e2e5_0_163"/>
          <p:cNvPicPr preferRelativeResize="0"/>
          <p:nvPr/>
        </p:nvPicPr>
        <p:blipFill>
          <a:blip r:embed="rId3">
            <a:alphaModFix/>
          </a:blip>
          <a:stretch>
            <a:fillRect/>
          </a:stretch>
        </p:blipFill>
        <p:spPr>
          <a:xfrm>
            <a:off x="1333500" y="1047750"/>
            <a:ext cx="9525000" cy="476250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pic>
        <p:nvPicPr>
          <p:cNvPr id="255" name="Google Shape;255;g2eb4a53e2e5_0_168"/>
          <p:cNvPicPr preferRelativeResize="0"/>
          <p:nvPr/>
        </p:nvPicPr>
        <p:blipFill>
          <a:blip r:embed="rId3">
            <a:alphaModFix/>
          </a:blip>
          <a:stretch>
            <a:fillRect/>
          </a:stretch>
        </p:blipFill>
        <p:spPr>
          <a:xfrm>
            <a:off x="1333500" y="1047750"/>
            <a:ext cx="9525000" cy="47625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pic>
        <p:nvPicPr>
          <p:cNvPr id="261" name="Google Shape;261;g2eb4a53e2e5_0_173"/>
          <p:cNvPicPr preferRelativeResize="0"/>
          <p:nvPr/>
        </p:nvPicPr>
        <p:blipFill>
          <a:blip r:embed="rId3">
            <a:alphaModFix/>
          </a:blip>
          <a:stretch>
            <a:fillRect/>
          </a:stretch>
        </p:blipFill>
        <p:spPr>
          <a:xfrm>
            <a:off x="1333500" y="1047750"/>
            <a:ext cx="9525000" cy="47625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g2eb4a53e2e5_0_185"/>
          <p:cNvSpPr txBox="1">
            <a:spLocks noGrp="1"/>
          </p:cNvSpPr>
          <p:nvPr>
            <p:ph type="title"/>
          </p:nvPr>
        </p:nvSpPr>
        <p:spPr>
          <a:xfrm>
            <a:off x="1351227" y="-22675"/>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Accessibility</a:t>
            </a:r>
            <a:endParaRPr dirty="0"/>
          </a:p>
        </p:txBody>
      </p:sp>
      <p:sp>
        <p:nvSpPr>
          <p:cNvPr id="275" name="Google Shape;275;g2eb4a53e2e5_0_185"/>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All aspects of a visualisation must be interpretable and accessible</a:t>
            </a:r>
            <a:endParaRPr/>
          </a:p>
          <a:p>
            <a:pPr marL="0" indent="0">
              <a:spcBef>
                <a:spcPts val="1000"/>
              </a:spcBef>
              <a:spcAft>
                <a:spcPts val="0"/>
              </a:spcAft>
              <a:buNone/>
            </a:pPr>
            <a:endParaRPr/>
          </a:p>
          <a:p>
            <a:pPr marL="0" indent="0">
              <a:spcBef>
                <a:spcPts val="1000"/>
              </a:spcBef>
              <a:spcAft>
                <a:spcPts val="0"/>
              </a:spcAft>
              <a:buNone/>
            </a:pPr>
            <a:r>
              <a:rPr lang="en-GB"/>
              <a:t>Ensure design choices are </a:t>
            </a:r>
            <a:r>
              <a:rPr lang="en-GB" b="1"/>
              <a:t>inclusive</a:t>
            </a:r>
            <a:endParaRPr b="1"/>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g2eb4a53e2e5_0_191"/>
          <p:cNvSpPr txBox="1">
            <a:spLocks noGrp="1"/>
          </p:cNvSpPr>
          <p:nvPr>
            <p:ph type="title"/>
          </p:nvPr>
        </p:nvSpPr>
        <p:spPr>
          <a:xfrm>
            <a:off x="899282" y="0"/>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Accessibility: text</a:t>
            </a:r>
            <a:endParaRPr dirty="0"/>
          </a:p>
        </p:txBody>
      </p:sp>
      <p:sp>
        <p:nvSpPr>
          <p:cNvPr id="282" name="Google Shape;282;g2eb4a53e2e5_0_191"/>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Make text large enough to be legible</a:t>
            </a:r>
            <a:endParaRPr/>
          </a:p>
          <a:p>
            <a:pPr marL="304815" indent="-228611">
              <a:spcBef>
                <a:spcPts val="1000"/>
              </a:spcBef>
              <a:spcAft>
                <a:spcPts val="0"/>
              </a:spcAft>
              <a:buSzPts val="1800"/>
              <a:buChar char="-"/>
            </a:pPr>
            <a:r>
              <a:rPr lang="en-GB"/>
              <a:t>At least 12pt when printed, 36pt for presentations</a:t>
            </a:r>
            <a:endParaRPr/>
          </a:p>
          <a:p>
            <a:pPr marL="0" indent="0">
              <a:spcBef>
                <a:spcPts val="1000"/>
              </a:spcBef>
              <a:spcAft>
                <a:spcPts val="0"/>
              </a:spcAft>
              <a:buNone/>
            </a:pPr>
            <a:endParaRPr/>
          </a:p>
          <a:p>
            <a:pPr marL="0" indent="0">
              <a:spcBef>
                <a:spcPts val="1000"/>
              </a:spcBef>
              <a:spcAft>
                <a:spcPts val="0"/>
              </a:spcAft>
              <a:buNone/>
            </a:pPr>
            <a:r>
              <a:rPr lang="en-GB"/>
              <a:t>Choose an inclusive font that is accessible for visual impairment and learning difficulties</a:t>
            </a:r>
            <a:endParaRPr/>
          </a:p>
          <a:p>
            <a:pPr marL="304815" indent="-228611">
              <a:spcBef>
                <a:spcPts val="1000"/>
              </a:spcBef>
              <a:spcAft>
                <a:spcPts val="0"/>
              </a:spcAft>
              <a:buSzPts val="1800"/>
              <a:buChar char="-"/>
            </a:pPr>
            <a:r>
              <a:rPr lang="en-GB"/>
              <a:t>Arial and Verdana are often cited as accessible fonts</a:t>
            </a:r>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g2eb4a53e2e5_0_197"/>
          <p:cNvSpPr txBox="1">
            <a:spLocks noGrp="1"/>
          </p:cNvSpPr>
          <p:nvPr>
            <p:ph type="title"/>
          </p:nvPr>
        </p:nvSpPr>
        <p:spPr>
          <a:xfrm>
            <a:off x="1130509" y="0"/>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Inclusive colours</a:t>
            </a:r>
            <a:endParaRPr dirty="0"/>
          </a:p>
        </p:txBody>
      </p:sp>
      <p:sp>
        <p:nvSpPr>
          <p:cNvPr id="289" name="Google Shape;289;g2eb4a53e2e5_0_197"/>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Choose colour palettes where each colour is distinct, including to those with colour-vision deficiencies</a:t>
            </a:r>
            <a:endParaRPr/>
          </a:p>
          <a:p>
            <a:pPr marL="304815" indent="-228611">
              <a:spcBef>
                <a:spcPts val="1000"/>
              </a:spcBef>
              <a:spcAft>
                <a:spcPts val="0"/>
              </a:spcAft>
              <a:buSzPts val="1800"/>
              <a:buChar char="-"/>
            </a:pPr>
            <a:r>
              <a:rPr lang="en-GB"/>
              <a:t>Check palettes using a colour-blindness simulator</a:t>
            </a:r>
            <a:endParaRPr/>
          </a:p>
          <a:p>
            <a:pPr marL="0" indent="0">
              <a:spcBef>
                <a:spcPts val="10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pic>
        <p:nvPicPr>
          <p:cNvPr id="295" name="Google Shape;295;g2ebbc295cae_0_1"/>
          <p:cNvPicPr preferRelativeResize="0"/>
          <p:nvPr/>
        </p:nvPicPr>
        <p:blipFill>
          <a:blip r:embed="rId3">
            <a:alphaModFix/>
          </a:blip>
          <a:stretch>
            <a:fillRect/>
          </a:stretch>
        </p:blipFill>
        <p:spPr>
          <a:xfrm>
            <a:off x="502232" y="1415433"/>
            <a:ext cx="10950917" cy="3080700"/>
          </a:xfrm>
          <a:prstGeom prst="rect">
            <a:avLst/>
          </a:prstGeom>
          <a:noFill/>
          <a:ln>
            <a:noFill/>
          </a:ln>
        </p:spPr>
      </p:pic>
      <p:sp>
        <p:nvSpPr>
          <p:cNvPr id="296" name="Google Shape;296;g2ebbc295cae_0_1"/>
          <p:cNvSpPr txBox="1"/>
          <p:nvPr/>
        </p:nvSpPr>
        <p:spPr>
          <a:xfrm>
            <a:off x="5862883" y="5470400"/>
            <a:ext cx="5809000" cy="626400"/>
          </a:xfrm>
          <a:prstGeom prst="rect">
            <a:avLst/>
          </a:prstGeom>
          <a:noFill/>
          <a:ln>
            <a:noFill/>
          </a:ln>
        </p:spPr>
        <p:txBody>
          <a:bodyPr spcFirstLastPara="1" wrap="square" lIns="60950" tIns="60950" rIns="60950" bIns="60950" anchor="t" anchorCtr="0">
            <a:noAutofit/>
          </a:bodyPr>
          <a:lstStyle/>
          <a:p>
            <a:r>
              <a:rPr lang="en-GB" sz="2400" i="1">
                <a:solidFill>
                  <a:schemeClr val="dk1"/>
                </a:solidFill>
              </a:rPr>
              <a:t>From Fundamentals of Data Visualization, Claus O. Wilke</a:t>
            </a:r>
            <a:endParaRPr sz="2400" i="1">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7AE2E2-9ECD-4681-B92E-76C0D9A09881}"/>
              </a:ext>
            </a:extLst>
          </p:cNvPr>
          <p:cNvSpPr>
            <a:spLocks noGrp="1"/>
          </p:cNvSpPr>
          <p:nvPr>
            <p:ph type="title"/>
          </p:nvPr>
        </p:nvSpPr>
        <p:spPr/>
        <p:txBody>
          <a:bodyPr/>
          <a:lstStyle/>
          <a:p>
            <a:r>
              <a:rPr lang="en-US" dirty="0">
                <a:latin typeface="Atkinson Hyperlegible" pitchFamily="50" charset="0"/>
              </a:rPr>
              <a:t>Ethical data visualization</a:t>
            </a:r>
          </a:p>
        </p:txBody>
      </p:sp>
      <p:sp>
        <p:nvSpPr>
          <p:cNvPr id="3" name="Content Placeholder 2">
            <a:extLst>
              <a:ext uri="{FF2B5EF4-FFF2-40B4-BE49-F238E27FC236}">
                <a16:creationId xmlns:a16="http://schemas.microsoft.com/office/drawing/2014/main" id="{929F1449-83B9-47FB-8ED1-0744AFA64317}"/>
              </a:ext>
            </a:extLst>
          </p:cNvPr>
          <p:cNvSpPr>
            <a:spLocks noGrp="1"/>
          </p:cNvSpPr>
          <p:nvPr>
            <p:ph idx="1"/>
          </p:nvPr>
        </p:nvSpPr>
        <p:spPr/>
        <p:txBody>
          <a:bodyPr>
            <a:normAutofit/>
          </a:bodyPr>
          <a:lstStyle/>
          <a:p>
            <a:r>
              <a:rPr lang="en-US" dirty="0">
                <a:latin typeface="Atkinson Hyperlegible" pitchFamily="50" charset="0"/>
              </a:rPr>
              <a:t>Data people are trusted keyholders</a:t>
            </a:r>
          </a:p>
          <a:p>
            <a:r>
              <a:rPr lang="en-US" dirty="0">
                <a:latin typeface="Atkinson Hyperlegible" pitchFamily="50" charset="0"/>
              </a:rPr>
              <a:t>Ethics are a combination of journalism (reporting) and engineering (technical)</a:t>
            </a:r>
          </a:p>
          <a:p>
            <a:pPr lvl="1"/>
            <a:r>
              <a:rPr lang="en-US" dirty="0">
                <a:latin typeface="Atkinson Hyperlegible" pitchFamily="50" charset="0"/>
              </a:rPr>
              <a:t>Use appropriate data gathering/selection and analysis</a:t>
            </a:r>
          </a:p>
          <a:p>
            <a:pPr lvl="1"/>
            <a:r>
              <a:rPr lang="en-US" dirty="0">
                <a:latin typeface="Atkinson Hyperlegible" pitchFamily="50" charset="0"/>
              </a:rPr>
              <a:t>Choose most appropriate visualization rather than what looks good</a:t>
            </a:r>
          </a:p>
          <a:p>
            <a:pPr lvl="1"/>
            <a:r>
              <a:rPr lang="en-US" dirty="0">
                <a:latin typeface="Atkinson Hyperlegible" pitchFamily="50" charset="0"/>
              </a:rPr>
              <a:t>Being clear</a:t>
            </a:r>
          </a:p>
          <a:p>
            <a:pPr lvl="1"/>
            <a:r>
              <a:rPr lang="en-US" dirty="0">
                <a:latin typeface="Atkinson Hyperlegible" pitchFamily="50" charset="0"/>
              </a:rPr>
              <a:t>Being persuasive but not misleading</a:t>
            </a:r>
          </a:p>
        </p:txBody>
      </p:sp>
      <p:sp>
        <p:nvSpPr>
          <p:cNvPr id="4" name="Rectangle 3">
            <a:extLst>
              <a:ext uri="{FF2B5EF4-FFF2-40B4-BE49-F238E27FC236}">
                <a16:creationId xmlns:a16="http://schemas.microsoft.com/office/drawing/2014/main" id="{BC0EE79E-2372-4B97-BFAA-2E7459CAFEA0}"/>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1F46EBD-17E1-4B7A-AFF9-0096CFF25BE6}"/>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9803926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g2ebbc295cae_0_7"/>
          <p:cNvSpPr txBox="1">
            <a:spLocks noGrp="1"/>
          </p:cNvSpPr>
          <p:nvPr>
            <p:ph type="title"/>
          </p:nvPr>
        </p:nvSpPr>
        <p:spPr>
          <a:xfrm>
            <a:off x="1319695" y="-22675"/>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Inclusive colours</a:t>
            </a:r>
            <a:endParaRPr dirty="0"/>
          </a:p>
        </p:txBody>
      </p:sp>
      <p:sp>
        <p:nvSpPr>
          <p:cNvPr id="303" name="Google Shape;303;g2ebbc295cae_0_7"/>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Choose colour palettes where each colour is distinct, including to those with colour-vision deficiencies</a:t>
            </a:r>
            <a:endParaRPr/>
          </a:p>
          <a:p>
            <a:pPr marL="304815" indent="-228611">
              <a:spcBef>
                <a:spcPts val="1000"/>
              </a:spcBef>
              <a:spcAft>
                <a:spcPts val="0"/>
              </a:spcAft>
              <a:buSzPts val="1800"/>
              <a:buChar char="-"/>
            </a:pPr>
            <a:r>
              <a:rPr lang="en-GB"/>
              <a:t>Check palettes using a colour-blindness simulator</a:t>
            </a:r>
            <a:endParaRPr/>
          </a:p>
          <a:p>
            <a:pPr marL="304815" indent="-228611">
              <a:spcBef>
                <a:spcPts val="0"/>
              </a:spcBef>
              <a:spcAft>
                <a:spcPts val="0"/>
              </a:spcAft>
              <a:buSzPts val="1800"/>
              <a:buChar char="-"/>
            </a:pPr>
            <a:r>
              <a:rPr lang="en-GB"/>
              <a:t>Avoid cyclical palettes like rainbow colours</a:t>
            </a:r>
            <a:endParaRPr/>
          </a:p>
          <a:p>
            <a:pPr marL="0" indent="0">
              <a:spcBef>
                <a:spcPts val="1000"/>
              </a:spcBef>
              <a:spcAft>
                <a:spcPts val="0"/>
              </a:spcAft>
              <a:buNone/>
            </a:pP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pic>
        <p:nvPicPr>
          <p:cNvPr id="309" name="Google Shape;309;g2ebbc295cae_0_13"/>
          <p:cNvPicPr preferRelativeResize="0"/>
          <p:nvPr/>
        </p:nvPicPr>
        <p:blipFill>
          <a:blip r:embed="rId3">
            <a:alphaModFix/>
          </a:blip>
          <a:stretch>
            <a:fillRect/>
          </a:stretch>
        </p:blipFill>
        <p:spPr>
          <a:xfrm>
            <a:off x="572367" y="1862550"/>
            <a:ext cx="10932817" cy="1556700"/>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g2ebbc295cae_0_18"/>
          <p:cNvSpPr txBox="1">
            <a:spLocks noGrp="1"/>
          </p:cNvSpPr>
          <p:nvPr>
            <p:ph type="title"/>
          </p:nvPr>
        </p:nvSpPr>
        <p:spPr>
          <a:xfrm>
            <a:off x="1162041" y="0"/>
            <a:ext cx="11465400" cy="1325600"/>
          </a:xfrm>
          <a:prstGeom prst="rect">
            <a:avLst/>
          </a:prstGeom>
        </p:spPr>
        <p:txBody>
          <a:bodyPr spcFirstLastPara="1" vert="horz" wrap="square" lIns="60950" tIns="30467" rIns="60950" bIns="30467" rtlCol="0" anchor="ctr" anchorCtr="0">
            <a:normAutofit/>
          </a:bodyPr>
          <a:lstStyle/>
          <a:p>
            <a:pPr>
              <a:spcBef>
                <a:spcPts val="0"/>
              </a:spcBef>
            </a:pPr>
            <a:r>
              <a:rPr lang="en-GB" dirty="0"/>
              <a:t>Inclusive colours</a:t>
            </a:r>
            <a:endParaRPr dirty="0"/>
          </a:p>
        </p:txBody>
      </p:sp>
      <p:sp>
        <p:nvSpPr>
          <p:cNvPr id="316" name="Google Shape;316;g2ebbc295cae_0_18"/>
          <p:cNvSpPr txBox="1">
            <a:spLocks noGrp="1"/>
          </p:cNvSpPr>
          <p:nvPr>
            <p:ph type="body" idx="1"/>
          </p:nvPr>
        </p:nvSpPr>
        <p:spPr>
          <a:xfrm>
            <a:off x="363254" y="2506275"/>
            <a:ext cx="11465400" cy="3711600"/>
          </a:xfrm>
          <a:prstGeom prst="rect">
            <a:avLst/>
          </a:prstGeom>
        </p:spPr>
        <p:txBody>
          <a:bodyPr spcFirstLastPara="1" vert="horz" wrap="square" lIns="60950" tIns="30467" rIns="60950" bIns="30467" rtlCol="0" anchor="t" anchorCtr="0">
            <a:normAutofit/>
          </a:bodyPr>
          <a:lstStyle/>
          <a:p>
            <a:pPr marL="0" indent="0">
              <a:spcBef>
                <a:spcPts val="1000"/>
              </a:spcBef>
              <a:spcAft>
                <a:spcPts val="0"/>
              </a:spcAft>
              <a:buNone/>
            </a:pPr>
            <a:r>
              <a:rPr lang="en-GB"/>
              <a:t>Choose colour palettes where each colour is distinct, including to those with colour-vision deficiencies</a:t>
            </a:r>
            <a:endParaRPr/>
          </a:p>
          <a:p>
            <a:pPr marL="304815" indent="-228611">
              <a:spcBef>
                <a:spcPts val="1000"/>
              </a:spcBef>
              <a:spcAft>
                <a:spcPts val="0"/>
              </a:spcAft>
              <a:buSzPts val="1800"/>
              <a:buChar char="-"/>
            </a:pPr>
            <a:r>
              <a:rPr lang="en-GB"/>
              <a:t>Check palettes using a colour-blindness simulator</a:t>
            </a:r>
            <a:endParaRPr/>
          </a:p>
          <a:p>
            <a:pPr marL="304815" indent="-228611">
              <a:spcBef>
                <a:spcPts val="0"/>
              </a:spcBef>
              <a:spcAft>
                <a:spcPts val="0"/>
              </a:spcAft>
              <a:buSzPts val="1800"/>
              <a:buChar char="-"/>
            </a:pPr>
            <a:r>
              <a:rPr lang="en-GB"/>
              <a:t>Avoid cyclical palettes like rainbow colours</a:t>
            </a:r>
            <a:endParaRPr/>
          </a:p>
          <a:p>
            <a:pPr marL="0" indent="0">
              <a:spcBef>
                <a:spcPts val="1000"/>
              </a:spcBef>
              <a:spcAft>
                <a:spcPts val="0"/>
              </a:spcAft>
              <a:buNone/>
            </a:pPr>
            <a:endParaRPr/>
          </a:p>
          <a:p>
            <a:pPr marL="0" indent="0">
              <a:spcBef>
                <a:spcPts val="1000"/>
              </a:spcBef>
              <a:spcAft>
                <a:spcPts val="0"/>
              </a:spcAft>
              <a:buNone/>
            </a:pPr>
            <a:r>
              <a:rPr lang="en-GB"/>
              <a:t>Ensure colour choices make sense, e.g. blue for cold, red for hot and not the other way around</a:t>
            </a:r>
            <a:endParaRPr/>
          </a:p>
          <a:p>
            <a:pPr marL="0" indent="0">
              <a:spcBef>
                <a:spcPts val="1000"/>
              </a:spcBef>
              <a:spcAft>
                <a:spcPts val="0"/>
              </a:spcAft>
              <a:buNone/>
            </a:pPr>
            <a:endParaRPr/>
          </a:p>
          <a:p>
            <a:pPr marL="0" indent="0">
              <a:spcBef>
                <a:spcPts val="1000"/>
              </a:spcBef>
              <a:spcAft>
                <a:spcPts val="0"/>
              </a:spcAft>
              <a:buNone/>
            </a:pPr>
            <a:r>
              <a:rPr lang="en-GB"/>
              <a:t>Avoid stereotypes such as pink for female and blue for male</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Four BI questions</a:t>
            </a:r>
          </a:p>
        </p:txBody>
      </p:sp>
      <p:sp>
        <p:nvSpPr>
          <p:cNvPr id="3" name="Content Placeholder 2">
            <a:extLst>
              <a:ext uri="{FF2B5EF4-FFF2-40B4-BE49-F238E27FC236}">
                <a16:creationId xmlns:a16="http://schemas.microsoft.com/office/drawing/2014/main" id="{5B86549A-84D1-40B1-BC4B-E516DD5C5D04}"/>
              </a:ext>
            </a:extLst>
          </p:cNvPr>
          <p:cNvSpPr>
            <a:spLocks noGrp="1"/>
          </p:cNvSpPr>
          <p:nvPr>
            <p:ph idx="1"/>
          </p:nvPr>
        </p:nvSpPr>
        <p:spPr/>
        <p:txBody>
          <a:bodyPr>
            <a:normAutofit/>
          </a:bodyPr>
          <a:lstStyle/>
          <a:p>
            <a:r>
              <a:rPr lang="en-US" sz="2800" dirty="0"/>
              <a:t>1. What data is </a:t>
            </a:r>
            <a:r>
              <a:rPr lang="en-US" sz="2800" b="1" dirty="0">
                <a:solidFill>
                  <a:schemeClr val="accent2">
                    <a:lumMod val="50000"/>
                  </a:schemeClr>
                </a:solidFill>
              </a:rPr>
              <a:t>important to show</a:t>
            </a:r>
            <a:r>
              <a:rPr lang="en-US" sz="2800" dirty="0"/>
              <a:t>?</a:t>
            </a:r>
          </a:p>
          <a:p>
            <a:r>
              <a:rPr lang="en-US" sz="2800" dirty="0"/>
              <a:t>2. What do I want to </a:t>
            </a:r>
            <a:r>
              <a:rPr lang="en-US" sz="2800" b="1" dirty="0">
                <a:solidFill>
                  <a:schemeClr val="accent2">
                    <a:lumMod val="50000"/>
                  </a:schemeClr>
                </a:solidFill>
              </a:rPr>
              <a:t>emphasize</a:t>
            </a:r>
            <a:r>
              <a:rPr lang="en-US" sz="2800" dirty="0"/>
              <a:t> in the data?</a:t>
            </a:r>
          </a:p>
          <a:p>
            <a:r>
              <a:rPr lang="en-US" sz="2800" dirty="0"/>
              <a:t>3. What </a:t>
            </a:r>
            <a:r>
              <a:rPr lang="en-US" sz="2800" b="1" dirty="0">
                <a:solidFill>
                  <a:schemeClr val="accent2">
                    <a:lumMod val="50000"/>
                  </a:schemeClr>
                </a:solidFill>
              </a:rPr>
              <a:t>options</a:t>
            </a:r>
            <a:r>
              <a:rPr lang="en-US" sz="2800" dirty="0"/>
              <a:t> do I have for displaying this data?</a:t>
            </a:r>
          </a:p>
          <a:p>
            <a:r>
              <a:rPr lang="en-US" sz="2800" dirty="0"/>
              <a:t>4. Which option is </a:t>
            </a:r>
            <a:r>
              <a:rPr lang="en-US" sz="2800" b="1" dirty="0">
                <a:solidFill>
                  <a:schemeClr val="accent2">
                    <a:lumMod val="50000"/>
                  </a:schemeClr>
                </a:solidFill>
              </a:rPr>
              <a:t>most effective </a:t>
            </a:r>
            <a:r>
              <a:rPr lang="en-US" sz="2800" dirty="0"/>
              <a:t>in communicating the data?</a:t>
            </a:r>
          </a:p>
        </p:txBody>
      </p:sp>
    </p:spTree>
    <p:extLst>
      <p:ext uri="{BB962C8B-B14F-4D97-AF65-F5344CB8AC3E}">
        <p14:creationId xmlns:p14="http://schemas.microsoft.com/office/powerpoint/2010/main" val="294629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lose up of a map&#10;&#10;Description generated with high confidence">
            <a:extLst>
              <a:ext uri="{FF2B5EF4-FFF2-40B4-BE49-F238E27FC236}">
                <a16:creationId xmlns:a16="http://schemas.microsoft.com/office/drawing/2014/main" id="{0732E83B-A399-4C8A-A85C-06D4261461D5}"/>
              </a:ext>
            </a:extLst>
          </p:cNvPr>
          <p:cNvPicPr>
            <a:picLocks noChangeAspect="1"/>
          </p:cNvPicPr>
          <p:nvPr/>
        </p:nvPicPr>
        <p:blipFill>
          <a:blip r:embed="rId2"/>
          <a:stretch>
            <a:fillRect/>
          </a:stretch>
        </p:blipFill>
        <p:spPr>
          <a:xfrm>
            <a:off x="1482686" y="0"/>
            <a:ext cx="9226627" cy="6858000"/>
          </a:xfrm>
          <a:prstGeom prst="rect">
            <a:avLst/>
          </a:prstGeom>
        </p:spPr>
      </p:pic>
    </p:spTree>
    <p:extLst>
      <p:ext uri="{BB962C8B-B14F-4D97-AF65-F5344CB8AC3E}">
        <p14:creationId xmlns:p14="http://schemas.microsoft.com/office/powerpoint/2010/main" val="29548573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6"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54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1"/>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457"/>
            <a:ext cx="12188952" cy="228554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3"/>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5242273"/>
            <a:ext cx="0" cy="914400"/>
          </a:xfrm>
          <a:prstGeom prst="line">
            <a:avLst/>
          </a:prstGeom>
          <a:ln w="19050">
            <a:solidFill>
              <a:srgbClr val="FFFFFF">
                <a:alpha val="80000"/>
              </a:srgb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9EC04FC4-C6F3-420F-B36B-D87713FDAD32}"/>
              </a:ext>
            </a:extLst>
          </p:cNvPr>
          <p:cNvSpPr>
            <a:spLocks noGrp="1"/>
          </p:cNvSpPr>
          <p:nvPr>
            <p:ph type="title"/>
          </p:nvPr>
        </p:nvSpPr>
        <p:spPr>
          <a:xfrm>
            <a:off x="1024127" y="4971088"/>
            <a:ext cx="9989493" cy="1499616"/>
          </a:xfrm>
        </p:spPr>
        <p:txBody>
          <a:bodyPr>
            <a:normAutofit/>
          </a:bodyPr>
          <a:lstStyle/>
          <a:p>
            <a:r>
              <a:rPr lang="en-US" dirty="0">
                <a:solidFill>
                  <a:srgbClr val="FFFFFF"/>
                </a:solidFill>
              </a:rPr>
              <a:t>What do you want to show with your data?</a:t>
            </a:r>
          </a:p>
        </p:txBody>
      </p:sp>
      <p:graphicFrame>
        <p:nvGraphicFramePr>
          <p:cNvPr id="19" name="Content Placeholder 2"/>
          <p:cNvGraphicFramePr>
            <a:graphicFrameLocks noGrp="1"/>
          </p:cNvGraphicFramePr>
          <p:nvPr>
            <p:ph idx="1"/>
            <p:extLst>
              <p:ext uri="{D42A27DB-BD31-4B8C-83A1-F6EECF244321}">
                <p14:modId xmlns:p14="http://schemas.microsoft.com/office/powerpoint/2010/main" val="4178791902"/>
              </p:ext>
            </p:extLst>
          </p:nvPr>
        </p:nvGraphicFramePr>
        <p:xfrm>
          <a:off x="642938" y="642938"/>
          <a:ext cx="10896600" cy="335513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37005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graphicEl>
                                              <a:dgm id="{D9F11FB4-9121-4663-A36A-118E521DA92E}"/>
                                            </p:graphic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graphicEl>
                                              <a:dgm id="{E7192C05-7009-4E77-AEE9-28D580F0ED58}"/>
                                            </p:graphic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graphicEl>
                                              <a:dgm id="{09A9BE77-58EB-43D8-A1F3-3E9B585E3BC7}"/>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graphicEl>
                                              <a:dgm id="{18B43DBC-E6AD-4502-BE26-D3D20767B66C}"/>
                                            </p:graphic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9">
                                            <p:graphicEl>
                                              <a:dgm id="{B396A509-4F05-48D6-AE43-659A82507E2B}"/>
                                            </p:graphic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graphicEl>
                                              <a:dgm id="{2E3E8BC2-7D6C-4F22-ACC1-CCBC6E8238A5}"/>
                                            </p:graphic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9">
                                            <p:graphicEl>
                                              <a:dgm id="{4B765751-DDF5-40C8-AC5D-830102C14CDD}"/>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9" grpId="0">
        <p:bldSub>
          <a:bldDgm bld="one"/>
        </p:bldSub>
      </p:bldGraphic>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Time series</a:t>
            </a:r>
            <a:br>
              <a:rPr lang="en-US" dirty="0"/>
            </a:br>
            <a:r>
              <a:rPr lang="en-US" sz="3200" dirty="0">
                <a:latin typeface="Tw Cen MT Condensed" panose="020B0606020104020203" pitchFamily="34" charset="0"/>
              </a:rPr>
              <a:t>values display how something changed over time</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627797" y="2639322"/>
            <a:ext cx="2551151" cy="1795713"/>
          </a:xfrm>
        </p:spPr>
      </p:pic>
      <p:pic>
        <p:nvPicPr>
          <p:cNvPr id="7" name="Picture 6" descr="A close up of a logo&#10;&#10;Description generated with high confidence">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3432607" y="2682667"/>
            <a:ext cx="2551151" cy="1808097"/>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6112948" y="2682667"/>
            <a:ext cx="2513999" cy="1752368"/>
          </a:xfrm>
          <a:prstGeom prst="rect">
            <a:avLst/>
          </a:prstGeom>
        </p:spPr>
      </p:pic>
      <p:pic>
        <p:nvPicPr>
          <p:cNvPr id="11" name="Picture 10">
            <a:extLst>
              <a:ext uri="{FF2B5EF4-FFF2-40B4-BE49-F238E27FC236}">
                <a16:creationId xmlns:a16="http://schemas.microsoft.com/office/drawing/2014/main" id="{1FEFD934-D11B-4318-BEAD-A8D8E109C2C1}"/>
              </a:ext>
            </a:extLst>
          </p:cNvPr>
          <p:cNvPicPr>
            <a:picLocks noChangeAspect="1"/>
          </p:cNvPicPr>
          <p:nvPr/>
        </p:nvPicPr>
        <p:blipFill>
          <a:blip r:embed="rId5"/>
          <a:stretch>
            <a:fillRect/>
          </a:stretch>
        </p:blipFill>
        <p:spPr>
          <a:xfrm>
            <a:off x="9138987" y="1610023"/>
            <a:ext cx="2507806" cy="1758561"/>
          </a:xfrm>
          <a:prstGeom prst="rect">
            <a:avLst/>
          </a:prstGeom>
        </p:spPr>
      </p:pic>
      <p:pic>
        <p:nvPicPr>
          <p:cNvPr id="13" name="Picture 12" descr="A close up of a sign&#10;&#10;Description generated with very high confidence">
            <a:extLst>
              <a:ext uri="{FF2B5EF4-FFF2-40B4-BE49-F238E27FC236}">
                <a16:creationId xmlns:a16="http://schemas.microsoft.com/office/drawing/2014/main" id="{6CDA5690-0FFF-405F-8105-659E3C23755C}"/>
              </a:ext>
            </a:extLst>
          </p:cNvPr>
          <p:cNvPicPr>
            <a:picLocks noChangeAspect="1"/>
          </p:cNvPicPr>
          <p:nvPr/>
        </p:nvPicPr>
        <p:blipFill>
          <a:blip r:embed="rId6"/>
          <a:stretch>
            <a:fillRect/>
          </a:stretch>
        </p:blipFill>
        <p:spPr>
          <a:xfrm>
            <a:off x="9145179" y="4571975"/>
            <a:ext cx="2544959" cy="1783329"/>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627797" y="4442802"/>
            <a:ext cx="2551151" cy="1477328"/>
          </a:xfrm>
          <a:prstGeom prst="rect">
            <a:avLst/>
          </a:prstGeom>
          <a:noFill/>
        </p:spPr>
        <p:txBody>
          <a:bodyPr wrap="square" rtlCol="0">
            <a:spAutoFit/>
          </a:bodyPr>
          <a:lstStyle/>
          <a:p>
            <a:pPr algn="ctr"/>
            <a:r>
              <a:rPr lang="en-US" dirty="0"/>
              <a:t>Bar Graph (vertical)</a:t>
            </a:r>
          </a:p>
          <a:p>
            <a:pPr algn="ctr"/>
            <a:r>
              <a:rPr lang="en-US" dirty="0">
                <a:solidFill>
                  <a:schemeClr val="accent2">
                    <a:lumMod val="50000"/>
                  </a:schemeClr>
                </a:solidFill>
              </a:rPr>
              <a:t>To feature individual values and support their comparisons. Quantitative scale must begin at zero.</a:t>
            </a:r>
          </a:p>
        </p:txBody>
      </p:sp>
      <p:sp>
        <p:nvSpPr>
          <p:cNvPr id="15" name="TextBox 14">
            <a:extLst>
              <a:ext uri="{FF2B5EF4-FFF2-40B4-BE49-F238E27FC236}">
                <a16:creationId xmlns:a16="http://schemas.microsoft.com/office/drawing/2014/main" id="{473E5BF6-A0BD-47B4-815D-5D2F81ABCFD0}"/>
              </a:ext>
            </a:extLst>
          </p:cNvPr>
          <p:cNvSpPr txBox="1"/>
          <p:nvPr/>
        </p:nvSpPr>
        <p:spPr>
          <a:xfrm>
            <a:off x="3561797" y="4439618"/>
            <a:ext cx="2551151" cy="1200329"/>
          </a:xfrm>
          <a:prstGeom prst="rect">
            <a:avLst/>
          </a:prstGeom>
          <a:noFill/>
        </p:spPr>
        <p:txBody>
          <a:bodyPr wrap="square" rtlCol="0">
            <a:spAutoFit/>
          </a:bodyPr>
          <a:lstStyle/>
          <a:p>
            <a:pPr algn="ctr"/>
            <a:r>
              <a:rPr lang="en-US" dirty="0"/>
              <a:t>Line Graph</a:t>
            </a:r>
          </a:p>
          <a:p>
            <a:pPr algn="ctr"/>
            <a:r>
              <a:rPr lang="en-US" dirty="0">
                <a:solidFill>
                  <a:schemeClr val="accent2">
                    <a:lumMod val="50000"/>
                  </a:schemeClr>
                </a:solidFill>
              </a:rPr>
              <a:t>To feature overall trends and patterns and support their comparisons</a:t>
            </a:r>
          </a:p>
        </p:txBody>
      </p:sp>
      <p:sp>
        <p:nvSpPr>
          <p:cNvPr id="16" name="TextBox 15">
            <a:extLst>
              <a:ext uri="{FF2B5EF4-FFF2-40B4-BE49-F238E27FC236}">
                <a16:creationId xmlns:a16="http://schemas.microsoft.com/office/drawing/2014/main" id="{5EF13102-8A68-41EB-96E6-282FB5CCF7FC}"/>
              </a:ext>
            </a:extLst>
          </p:cNvPr>
          <p:cNvSpPr txBox="1"/>
          <p:nvPr/>
        </p:nvSpPr>
        <p:spPr>
          <a:xfrm>
            <a:off x="6180111" y="4462175"/>
            <a:ext cx="2379671" cy="1200329"/>
          </a:xfrm>
          <a:prstGeom prst="rect">
            <a:avLst/>
          </a:prstGeom>
          <a:noFill/>
        </p:spPr>
        <p:txBody>
          <a:bodyPr wrap="square" rtlCol="0">
            <a:spAutoFit/>
          </a:bodyPr>
          <a:lstStyle/>
          <a:p>
            <a:pPr algn="ctr"/>
            <a:r>
              <a:rPr lang="en-US" dirty="0"/>
              <a:t>Dot Plot (vertical)</a:t>
            </a:r>
          </a:p>
          <a:p>
            <a:pPr algn="ctr"/>
            <a:r>
              <a:rPr lang="en-US" dirty="0">
                <a:solidFill>
                  <a:schemeClr val="accent2">
                    <a:lumMod val="50000"/>
                  </a:schemeClr>
                </a:solidFill>
              </a:rPr>
              <a:t>When you do not have a value for every interval of time</a:t>
            </a:r>
          </a:p>
        </p:txBody>
      </p:sp>
      <p:sp>
        <p:nvSpPr>
          <p:cNvPr id="17" name="TextBox 16">
            <a:extLst>
              <a:ext uri="{FF2B5EF4-FFF2-40B4-BE49-F238E27FC236}">
                <a16:creationId xmlns:a16="http://schemas.microsoft.com/office/drawing/2014/main" id="{B27EEEC0-FEE7-42F5-9D5E-1316782A2E31}"/>
              </a:ext>
            </a:extLst>
          </p:cNvPr>
          <p:cNvSpPr txBox="1"/>
          <p:nvPr/>
        </p:nvSpPr>
        <p:spPr>
          <a:xfrm>
            <a:off x="9138987" y="3427662"/>
            <a:ext cx="2551151" cy="1200329"/>
          </a:xfrm>
          <a:prstGeom prst="rect">
            <a:avLst/>
          </a:prstGeom>
          <a:noFill/>
        </p:spPr>
        <p:txBody>
          <a:bodyPr wrap="square" rtlCol="0">
            <a:spAutoFit/>
          </a:bodyPr>
          <a:lstStyle/>
          <a:p>
            <a:pPr algn="ctr"/>
            <a:r>
              <a:rPr lang="en-US" dirty="0"/>
              <a:t>Strip Plot (multiple)</a:t>
            </a:r>
          </a:p>
          <a:p>
            <a:pPr algn="ctr"/>
            <a:endParaRPr lang="en-US" dirty="0">
              <a:solidFill>
                <a:schemeClr val="accent2">
                  <a:lumMod val="50000"/>
                </a:schemeClr>
              </a:solidFill>
            </a:endParaRPr>
          </a:p>
          <a:p>
            <a:pPr algn="ctr"/>
            <a:r>
              <a:rPr lang="en-US" dirty="0">
                <a:solidFill>
                  <a:schemeClr val="accent2">
                    <a:lumMod val="50000"/>
                  </a:schemeClr>
                </a:solidFill>
              </a:rPr>
              <a:t>Only when also featuring distributions</a:t>
            </a:r>
          </a:p>
        </p:txBody>
      </p:sp>
      <p:sp>
        <p:nvSpPr>
          <p:cNvPr id="18" name="TextBox 17">
            <a:extLst>
              <a:ext uri="{FF2B5EF4-FFF2-40B4-BE49-F238E27FC236}">
                <a16:creationId xmlns:a16="http://schemas.microsoft.com/office/drawing/2014/main" id="{0CE23468-79D7-46A2-A602-2F7F043DAF34}"/>
              </a:ext>
            </a:extLst>
          </p:cNvPr>
          <p:cNvSpPr txBox="1"/>
          <p:nvPr/>
        </p:nvSpPr>
        <p:spPr>
          <a:xfrm>
            <a:off x="9138987" y="6355304"/>
            <a:ext cx="2551151" cy="369332"/>
          </a:xfrm>
          <a:prstGeom prst="rect">
            <a:avLst/>
          </a:prstGeom>
          <a:noFill/>
        </p:spPr>
        <p:txBody>
          <a:bodyPr wrap="square" rtlCol="0">
            <a:spAutoFit/>
          </a:bodyPr>
          <a:lstStyle/>
          <a:p>
            <a:pPr algn="ctr"/>
            <a:r>
              <a:rPr lang="en-US" dirty="0"/>
              <a:t>Box Plot (vertical)</a:t>
            </a:r>
          </a:p>
        </p:txBody>
      </p:sp>
    </p:spTree>
    <p:extLst>
      <p:ext uri="{BB962C8B-B14F-4D97-AF65-F5344CB8AC3E}">
        <p14:creationId xmlns:p14="http://schemas.microsoft.com/office/powerpoint/2010/main" val="35990517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ranking</a:t>
            </a:r>
            <a:br>
              <a:rPr lang="en-US" dirty="0"/>
            </a:br>
            <a:r>
              <a:rPr lang="en-US" sz="3200" dirty="0">
                <a:latin typeface="Tw Cen MT Condensed" panose="020B0606020104020203" pitchFamily="34" charset="0"/>
              </a:rPr>
              <a:t>values are ordered by size (descending or ascending)</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544387" y="2994600"/>
            <a:ext cx="2551151" cy="1795713"/>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3095538" y="3018000"/>
            <a:ext cx="2551151" cy="1772313"/>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6483040" y="2994600"/>
            <a:ext cx="2513999" cy="1752368"/>
          </a:xfrm>
          <a:prstGeom prst="rect">
            <a:avLst/>
          </a:prstGeom>
        </p:spPr>
      </p:pic>
      <p:pic>
        <p:nvPicPr>
          <p:cNvPr id="11" name="Picture 10">
            <a:extLst>
              <a:ext uri="{FF2B5EF4-FFF2-40B4-BE49-F238E27FC236}">
                <a16:creationId xmlns:a16="http://schemas.microsoft.com/office/drawing/2014/main" id="{1FEFD934-D11B-4318-BEAD-A8D8E109C2C1}"/>
              </a:ext>
            </a:extLst>
          </p:cNvPr>
          <p:cNvPicPr>
            <a:picLocks noChangeAspect="1"/>
          </p:cNvPicPr>
          <p:nvPr/>
        </p:nvPicPr>
        <p:blipFill>
          <a:blip r:embed="rId5"/>
          <a:stretch>
            <a:fillRect/>
          </a:stretch>
        </p:blipFill>
        <p:spPr>
          <a:xfrm>
            <a:off x="9034191" y="2994600"/>
            <a:ext cx="2457167" cy="1758561"/>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544387" y="4864555"/>
            <a:ext cx="5014202" cy="646331"/>
          </a:xfrm>
          <a:prstGeom prst="rect">
            <a:avLst/>
          </a:prstGeom>
          <a:noFill/>
        </p:spPr>
        <p:txBody>
          <a:bodyPr wrap="square" rtlCol="0">
            <a:spAutoFit/>
          </a:bodyPr>
          <a:lstStyle/>
          <a:p>
            <a:pPr algn="ctr"/>
            <a:r>
              <a:rPr lang="en-US" dirty="0"/>
              <a:t>Bar Graphs</a:t>
            </a:r>
          </a:p>
          <a:p>
            <a:pPr algn="ctr"/>
            <a:r>
              <a:rPr lang="en-US" dirty="0">
                <a:solidFill>
                  <a:schemeClr val="accent2">
                    <a:lumMod val="50000"/>
                  </a:schemeClr>
                </a:solidFill>
              </a:rPr>
              <a:t>Quantitative scale must begin at zero</a:t>
            </a:r>
          </a:p>
        </p:txBody>
      </p:sp>
      <p:sp>
        <p:nvSpPr>
          <p:cNvPr id="12" name="TextBox 11">
            <a:extLst>
              <a:ext uri="{FF2B5EF4-FFF2-40B4-BE49-F238E27FC236}">
                <a16:creationId xmlns:a16="http://schemas.microsoft.com/office/drawing/2014/main" id="{C8507D6B-BC41-41E7-A070-B8DA273ECB4C}"/>
              </a:ext>
            </a:extLst>
          </p:cNvPr>
          <p:cNvSpPr txBox="1"/>
          <p:nvPr/>
        </p:nvSpPr>
        <p:spPr>
          <a:xfrm>
            <a:off x="6527090" y="4746968"/>
            <a:ext cx="5014202" cy="369332"/>
          </a:xfrm>
          <a:prstGeom prst="rect">
            <a:avLst/>
          </a:prstGeom>
          <a:noFill/>
        </p:spPr>
        <p:txBody>
          <a:bodyPr wrap="square" rtlCol="0">
            <a:spAutoFit/>
          </a:bodyPr>
          <a:lstStyle/>
          <a:p>
            <a:pPr algn="ctr"/>
            <a:r>
              <a:rPr lang="en-US" dirty="0"/>
              <a:t>Dot Plots</a:t>
            </a:r>
          </a:p>
        </p:txBody>
      </p:sp>
    </p:spTree>
    <p:extLst>
      <p:ext uri="{BB962C8B-B14F-4D97-AF65-F5344CB8AC3E}">
        <p14:creationId xmlns:p14="http://schemas.microsoft.com/office/powerpoint/2010/main" val="316935258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Part-to-whole</a:t>
            </a:r>
            <a:br>
              <a:rPr lang="en-US" dirty="0"/>
            </a:br>
            <a:r>
              <a:rPr lang="en-US" sz="3200" dirty="0">
                <a:latin typeface="Tw Cen MT Condensed" panose="020B0606020104020203" pitchFamily="34" charset="0"/>
              </a:rPr>
              <a:t>values represent parts (ratios) of a whole</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2505533" y="2632178"/>
            <a:ext cx="2943636" cy="2071977"/>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6040986" y="2639323"/>
            <a:ext cx="2972215" cy="2064832"/>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2505533" y="4842427"/>
            <a:ext cx="6507668" cy="646331"/>
          </a:xfrm>
          <a:prstGeom prst="rect">
            <a:avLst/>
          </a:prstGeom>
          <a:noFill/>
        </p:spPr>
        <p:txBody>
          <a:bodyPr wrap="square" rtlCol="0">
            <a:spAutoFit/>
          </a:bodyPr>
          <a:lstStyle/>
          <a:p>
            <a:pPr algn="ctr"/>
            <a:r>
              <a:rPr lang="en-US" dirty="0"/>
              <a:t>Bar Graphs</a:t>
            </a:r>
          </a:p>
          <a:p>
            <a:pPr algn="ctr"/>
            <a:r>
              <a:rPr lang="en-US" dirty="0">
                <a:solidFill>
                  <a:schemeClr val="accent2">
                    <a:lumMod val="50000"/>
                  </a:schemeClr>
                </a:solidFill>
              </a:rPr>
              <a:t>Quantitative scale must begin at zero</a:t>
            </a:r>
          </a:p>
        </p:txBody>
      </p:sp>
    </p:spTree>
    <p:extLst>
      <p:ext uri="{BB962C8B-B14F-4D97-AF65-F5344CB8AC3E}">
        <p14:creationId xmlns:p14="http://schemas.microsoft.com/office/powerpoint/2010/main" val="1155545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9BDC9-04AE-4B81-A3D4-20037931CAAE}"/>
              </a:ext>
            </a:extLst>
          </p:cNvPr>
          <p:cNvSpPr>
            <a:spLocks noGrp="1"/>
          </p:cNvSpPr>
          <p:nvPr>
            <p:ph type="title"/>
          </p:nvPr>
        </p:nvSpPr>
        <p:spPr/>
        <p:txBody>
          <a:bodyPr/>
          <a:lstStyle/>
          <a:p>
            <a:r>
              <a:rPr lang="en-US" dirty="0"/>
              <a:t>What about pie charts?</a:t>
            </a:r>
          </a:p>
        </p:txBody>
      </p:sp>
      <p:sp>
        <p:nvSpPr>
          <p:cNvPr id="3" name="Content Placeholder 2">
            <a:extLst>
              <a:ext uri="{FF2B5EF4-FFF2-40B4-BE49-F238E27FC236}">
                <a16:creationId xmlns:a16="http://schemas.microsoft.com/office/drawing/2014/main" id="{D7B49CB7-E8F1-4E77-B75A-4BEDFD16A737}"/>
              </a:ext>
            </a:extLst>
          </p:cNvPr>
          <p:cNvSpPr>
            <a:spLocks noGrp="1"/>
          </p:cNvSpPr>
          <p:nvPr>
            <p:ph idx="1"/>
          </p:nvPr>
        </p:nvSpPr>
        <p:spPr/>
        <p:txBody>
          <a:bodyPr>
            <a:normAutofit/>
          </a:bodyPr>
          <a:lstStyle/>
          <a:p>
            <a:r>
              <a:rPr lang="en-US" sz="2800" dirty="0"/>
              <a:t>Commonly used to show parts of a whole</a:t>
            </a:r>
          </a:p>
          <a:p>
            <a:r>
              <a:rPr lang="en-US" sz="2800" dirty="0"/>
              <a:t>However…</a:t>
            </a:r>
          </a:p>
          <a:p>
            <a:pPr lvl="2">
              <a:buFont typeface="Wingdings" panose="05000000000000000000" pitchFamily="2" charset="2"/>
              <a:buChar char="Ø"/>
            </a:pPr>
            <a:r>
              <a:rPr lang="en-US" sz="2400" dirty="0"/>
              <a:t> Hard to judge relative size of pie slices – </a:t>
            </a:r>
            <a:r>
              <a:rPr lang="en-US" sz="2400" b="1" dirty="0">
                <a:solidFill>
                  <a:schemeClr val="accent2">
                    <a:lumMod val="50000"/>
                  </a:schemeClr>
                </a:solidFill>
              </a:rPr>
              <a:t>better at differentiating length</a:t>
            </a:r>
          </a:p>
          <a:p>
            <a:pPr lvl="2">
              <a:buFont typeface="Wingdings" panose="05000000000000000000" pitchFamily="2" charset="2"/>
              <a:buChar char="Ø"/>
            </a:pPr>
            <a:r>
              <a:rPr lang="en-US" sz="2400" dirty="0"/>
              <a:t> Take up a lot of space to </a:t>
            </a:r>
            <a:r>
              <a:rPr lang="en-US" sz="2400" b="1" dirty="0">
                <a:solidFill>
                  <a:schemeClr val="accent2">
                    <a:lumMod val="50000"/>
                  </a:schemeClr>
                </a:solidFill>
              </a:rPr>
              <a:t>present little information</a:t>
            </a:r>
          </a:p>
          <a:p>
            <a:pPr lvl="2">
              <a:buFont typeface="Wingdings" panose="05000000000000000000" pitchFamily="2" charset="2"/>
              <a:buChar char="Ø"/>
            </a:pPr>
            <a:r>
              <a:rPr lang="en-US" sz="2400" b="1" dirty="0">
                <a:solidFill>
                  <a:schemeClr val="accent2">
                    <a:lumMod val="50000"/>
                  </a:schemeClr>
                </a:solidFill>
              </a:rPr>
              <a:t>Require labels and good color contrast </a:t>
            </a:r>
            <a:r>
              <a:rPr lang="en-US" sz="2400" dirty="0"/>
              <a:t>to even be usable (often difficult)</a:t>
            </a:r>
          </a:p>
          <a:p>
            <a:pPr marL="0" indent="0">
              <a:buNone/>
            </a:pPr>
            <a:endParaRPr lang="en-US" sz="2800" dirty="0"/>
          </a:p>
          <a:p>
            <a:pPr marL="0" indent="0" algn="r">
              <a:buNone/>
            </a:pPr>
            <a:r>
              <a:rPr lang="en-US" sz="2800" dirty="0">
                <a:solidFill>
                  <a:srgbClr val="FF0000"/>
                </a:solidFill>
              </a:rPr>
              <a:t>Best use is when one overwhelmingly larger value </a:t>
            </a:r>
            <a:br>
              <a:rPr lang="en-US" sz="2800" dirty="0">
                <a:solidFill>
                  <a:srgbClr val="FF0000"/>
                </a:solidFill>
              </a:rPr>
            </a:br>
            <a:r>
              <a:rPr lang="en-US" sz="2800" dirty="0">
                <a:solidFill>
                  <a:srgbClr val="FF0000"/>
                </a:solidFill>
              </a:rPr>
              <a:t>than the rest – no need to focus on actual values</a:t>
            </a:r>
          </a:p>
          <a:p>
            <a:endParaRPr lang="en-US" dirty="0"/>
          </a:p>
          <a:p>
            <a:endParaRPr lang="en-US" dirty="0"/>
          </a:p>
        </p:txBody>
      </p:sp>
      <p:pic>
        <p:nvPicPr>
          <p:cNvPr id="5" name="Picture 4" descr="A close up of a logo&#10;&#10;Description generated with high confidence">
            <a:extLst>
              <a:ext uri="{FF2B5EF4-FFF2-40B4-BE49-F238E27FC236}">
                <a16:creationId xmlns:a16="http://schemas.microsoft.com/office/drawing/2014/main" id="{35F2BB76-6E49-4993-ACE9-EE1C4C5FA4F9}"/>
              </a:ext>
            </a:extLst>
          </p:cNvPr>
          <p:cNvPicPr>
            <a:picLocks noChangeAspect="1"/>
          </p:cNvPicPr>
          <p:nvPr/>
        </p:nvPicPr>
        <p:blipFill>
          <a:blip r:embed="rId2"/>
          <a:stretch>
            <a:fillRect/>
          </a:stretch>
        </p:blipFill>
        <p:spPr>
          <a:xfrm>
            <a:off x="899573" y="4608296"/>
            <a:ext cx="2494258" cy="2144092"/>
          </a:xfrm>
          <a:prstGeom prst="rect">
            <a:avLst/>
          </a:prstGeom>
        </p:spPr>
      </p:pic>
      <p:pic>
        <p:nvPicPr>
          <p:cNvPr id="7" name="Picture 6" descr="A picture containing vector graphics&#10;&#10;Description generated with high confidence">
            <a:extLst>
              <a:ext uri="{FF2B5EF4-FFF2-40B4-BE49-F238E27FC236}">
                <a16:creationId xmlns:a16="http://schemas.microsoft.com/office/drawing/2014/main" id="{C684695A-5578-417F-BB4D-32C947F07F15}"/>
              </a:ext>
            </a:extLst>
          </p:cNvPr>
          <p:cNvPicPr>
            <a:picLocks noChangeAspect="1"/>
          </p:cNvPicPr>
          <p:nvPr/>
        </p:nvPicPr>
        <p:blipFill>
          <a:blip r:embed="rId3"/>
          <a:stretch>
            <a:fillRect/>
          </a:stretch>
        </p:blipFill>
        <p:spPr>
          <a:xfrm>
            <a:off x="8237052" y="680464"/>
            <a:ext cx="2507148" cy="2146450"/>
          </a:xfrm>
          <a:prstGeom prst="rect">
            <a:avLst/>
          </a:prstGeom>
        </p:spPr>
      </p:pic>
    </p:spTree>
    <p:extLst>
      <p:ext uri="{BB962C8B-B14F-4D97-AF65-F5344CB8AC3E}">
        <p14:creationId xmlns:p14="http://schemas.microsoft.com/office/powerpoint/2010/main" val="3001934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6C07C96-E2D4-46B4-BB6D-94D7180403A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604" r="23347" b="30746"/>
          <a:stretch/>
        </p:blipFill>
        <p:spPr bwMode="auto">
          <a:xfrm>
            <a:off x="1303019" y="1501338"/>
            <a:ext cx="9585961" cy="52195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4F010E2-2DE8-4BF3-B5A3-F4893B127210}"/>
              </a:ext>
            </a:extLst>
          </p:cNvPr>
          <p:cNvSpPr>
            <a:spLocks noGrp="1"/>
          </p:cNvSpPr>
          <p:nvPr>
            <p:ph type="title"/>
          </p:nvPr>
        </p:nvSpPr>
        <p:spPr>
          <a:xfrm>
            <a:off x="1034639" y="215961"/>
            <a:ext cx="9720072" cy="1499616"/>
          </a:xfrm>
        </p:spPr>
        <p:txBody>
          <a:bodyPr/>
          <a:lstStyle/>
          <a:p>
            <a:r>
              <a:rPr lang="en-US" dirty="0">
                <a:latin typeface="Atkinson Hyperlegible" pitchFamily="50" charset="0"/>
              </a:rPr>
              <a:t>Example of a misleading visualization</a:t>
            </a:r>
          </a:p>
        </p:txBody>
      </p:sp>
      <p:sp>
        <p:nvSpPr>
          <p:cNvPr id="4" name="Rectangle 3">
            <a:extLst>
              <a:ext uri="{FF2B5EF4-FFF2-40B4-BE49-F238E27FC236}">
                <a16:creationId xmlns:a16="http://schemas.microsoft.com/office/drawing/2014/main" id="{D0B33956-2B2F-45D9-A093-D8CC6FA06A46}"/>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8BB78A8-11C5-4A0C-8B58-51D0F63C1CD8}"/>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071413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deviation</a:t>
            </a:r>
            <a:br>
              <a:rPr lang="en-US" dirty="0"/>
            </a:br>
            <a:r>
              <a:rPr lang="en-US" sz="3200" dirty="0">
                <a:latin typeface="Tw Cen MT Condensed" panose="020B0606020104020203" pitchFamily="34" charset="0"/>
              </a:rPr>
              <a:t>difference between two sets of values</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652671" y="2830147"/>
            <a:ext cx="2943636" cy="2071977"/>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3596307" y="2844679"/>
            <a:ext cx="2972215" cy="2064832"/>
          </a:xfrm>
          <a:prstGeom prst="rect">
            <a:avLst/>
          </a:prstGeom>
        </p:spPr>
      </p:pic>
      <p:pic>
        <p:nvPicPr>
          <p:cNvPr id="9" name="Picture 8">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7877477" y="2815858"/>
            <a:ext cx="2943636" cy="2086266"/>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770021" y="4909511"/>
            <a:ext cx="5702968" cy="646331"/>
          </a:xfrm>
          <a:prstGeom prst="rect">
            <a:avLst/>
          </a:prstGeom>
          <a:noFill/>
        </p:spPr>
        <p:txBody>
          <a:bodyPr wrap="square" rtlCol="0">
            <a:spAutoFit/>
          </a:bodyPr>
          <a:lstStyle/>
          <a:p>
            <a:pPr algn="ctr"/>
            <a:r>
              <a:rPr lang="en-US" dirty="0"/>
              <a:t>Bar Graphs</a:t>
            </a:r>
          </a:p>
          <a:p>
            <a:pPr algn="ctr"/>
            <a:r>
              <a:rPr lang="en-US" dirty="0">
                <a:solidFill>
                  <a:schemeClr val="accent2">
                    <a:lumMod val="50000"/>
                  </a:schemeClr>
                </a:solidFill>
              </a:rPr>
              <a:t>Quantitative scale must being at zero</a:t>
            </a:r>
          </a:p>
        </p:txBody>
      </p:sp>
      <p:sp>
        <p:nvSpPr>
          <p:cNvPr id="16" name="TextBox 15">
            <a:extLst>
              <a:ext uri="{FF2B5EF4-FFF2-40B4-BE49-F238E27FC236}">
                <a16:creationId xmlns:a16="http://schemas.microsoft.com/office/drawing/2014/main" id="{5EF13102-8A68-41EB-96E6-282FB5CCF7FC}"/>
              </a:ext>
            </a:extLst>
          </p:cNvPr>
          <p:cNvSpPr txBox="1"/>
          <p:nvPr/>
        </p:nvSpPr>
        <p:spPr>
          <a:xfrm>
            <a:off x="7877477" y="4909511"/>
            <a:ext cx="3128960" cy="923330"/>
          </a:xfrm>
          <a:prstGeom prst="rect">
            <a:avLst/>
          </a:prstGeom>
          <a:noFill/>
        </p:spPr>
        <p:txBody>
          <a:bodyPr wrap="square" rtlCol="0">
            <a:spAutoFit/>
          </a:bodyPr>
          <a:lstStyle/>
          <a:p>
            <a:pPr algn="ctr"/>
            <a:r>
              <a:rPr lang="en-US" dirty="0"/>
              <a:t>Line Graph</a:t>
            </a:r>
          </a:p>
          <a:p>
            <a:pPr algn="ctr"/>
            <a:r>
              <a:rPr lang="en-US" dirty="0">
                <a:solidFill>
                  <a:schemeClr val="accent2">
                    <a:lumMod val="50000"/>
                  </a:schemeClr>
                </a:solidFill>
              </a:rPr>
              <a:t>Only when also featuring time series or single distribution</a:t>
            </a:r>
          </a:p>
        </p:txBody>
      </p:sp>
    </p:spTree>
    <p:extLst>
      <p:ext uri="{BB962C8B-B14F-4D97-AF65-F5344CB8AC3E}">
        <p14:creationId xmlns:p14="http://schemas.microsoft.com/office/powerpoint/2010/main" val="231228622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Distribution</a:t>
            </a:r>
            <a:br>
              <a:rPr lang="en-US" dirty="0"/>
            </a:br>
            <a:r>
              <a:rPr lang="en-US" sz="3200" dirty="0">
                <a:latin typeface="Tw Cen MT Condensed" panose="020B0606020104020203" pitchFamily="34" charset="0"/>
              </a:rPr>
              <a:t>count of values per interval along quantitative scale</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637247" y="2004914"/>
            <a:ext cx="2158666" cy="1519450"/>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3203823" y="2088721"/>
            <a:ext cx="2179624" cy="1514210"/>
          </a:xfrm>
          <a:prstGeom prst="rect">
            <a:avLst/>
          </a:prstGeom>
        </p:spPr>
      </p:pic>
      <p:pic>
        <p:nvPicPr>
          <p:cNvPr id="9" name="Picture 8">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1716580" y="4198819"/>
            <a:ext cx="2158666" cy="1529928"/>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745958" y="3449573"/>
            <a:ext cx="4535381" cy="646331"/>
          </a:xfrm>
          <a:prstGeom prst="rect">
            <a:avLst/>
          </a:prstGeom>
          <a:noFill/>
        </p:spPr>
        <p:txBody>
          <a:bodyPr wrap="square" rtlCol="0">
            <a:spAutoFit/>
          </a:bodyPr>
          <a:lstStyle/>
          <a:p>
            <a:pPr algn="ctr"/>
            <a:r>
              <a:rPr lang="en-US" dirty="0"/>
              <a:t>Bar Graphs</a:t>
            </a:r>
          </a:p>
          <a:p>
            <a:pPr algn="ctr"/>
            <a:r>
              <a:rPr lang="en-US" dirty="0">
                <a:solidFill>
                  <a:schemeClr val="accent2">
                    <a:lumMod val="50000"/>
                  </a:schemeClr>
                </a:solidFill>
              </a:rPr>
              <a:t>Quantitative Scale, must begin at zero</a:t>
            </a:r>
          </a:p>
        </p:txBody>
      </p:sp>
      <p:sp>
        <p:nvSpPr>
          <p:cNvPr id="16" name="TextBox 15">
            <a:extLst>
              <a:ext uri="{FF2B5EF4-FFF2-40B4-BE49-F238E27FC236}">
                <a16:creationId xmlns:a16="http://schemas.microsoft.com/office/drawing/2014/main" id="{5EF13102-8A68-41EB-96E6-282FB5CCF7FC}"/>
              </a:ext>
            </a:extLst>
          </p:cNvPr>
          <p:cNvSpPr txBox="1"/>
          <p:nvPr/>
        </p:nvSpPr>
        <p:spPr>
          <a:xfrm>
            <a:off x="1716580" y="5661916"/>
            <a:ext cx="2379671" cy="923330"/>
          </a:xfrm>
          <a:prstGeom prst="rect">
            <a:avLst/>
          </a:prstGeom>
          <a:noFill/>
        </p:spPr>
        <p:txBody>
          <a:bodyPr wrap="square" rtlCol="0">
            <a:spAutoFit/>
          </a:bodyPr>
          <a:lstStyle/>
          <a:p>
            <a:pPr algn="ctr"/>
            <a:r>
              <a:rPr lang="en-US" dirty="0"/>
              <a:t>Line Graph</a:t>
            </a:r>
          </a:p>
          <a:p>
            <a:pPr algn="ctr"/>
            <a:r>
              <a:rPr lang="en-US" dirty="0">
                <a:solidFill>
                  <a:schemeClr val="accent2">
                    <a:lumMod val="50000"/>
                  </a:schemeClr>
                </a:solidFill>
              </a:rPr>
              <a:t>To feature overall shape of distribution</a:t>
            </a:r>
            <a:endParaRPr lang="en-US" dirty="0"/>
          </a:p>
        </p:txBody>
      </p:sp>
      <p:pic>
        <p:nvPicPr>
          <p:cNvPr id="6" name="Picture 5" descr="A close up of a logo&#10;&#10;Description generated with very high confidence">
            <a:extLst>
              <a:ext uri="{FF2B5EF4-FFF2-40B4-BE49-F238E27FC236}">
                <a16:creationId xmlns:a16="http://schemas.microsoft.com/office/drawing/2014/main" id="{4E364C22-A1C6-4460-96A3-171CA7A15755}"/>
              </a:ext>
            </a:extLst>
          </p:cNvPr>
          <p:cNvPicPr>
            <a:picLocks noChangeAspect="1"/>
          </p:cNvPicPr>
          <p:nvPr/>
        </p:nvPicPr>
        <p:blipFill>
          <a:blip r:embed="rId5"/>
          <a:stretch>
            <a:fillRect/>
          </a:stretch>
        </p:blipFill>
        <p:spPr>
          <a:xfrm>
            <a:off x="6243865" y="2405678"/>
            <a:ext cx="2137708" cy="723048"/>
          </a:xfrm>
          <a:prstGeom prst="rect">
            <a:avLst/>
          </a:prstGeom>
        </p:spPr>
      </p:pic>
      <p:pic>
        <p:nvPicPr>
          <p:cNvPr id="10" name="Picture 9">
            <a:extLst>
              <a:ext uri="{FF2B5EF4-FFF2-40B4-BE49-F238E27FC236}">
                <a16:creationId xmlns:a16="http://schemas.microsoft.com/office/drawing/2014/main" id="{208A0B72-B1EB-4A45-A8D5-B0732031DB8D}"/>
              </a:ext>
            </a:extLst>
          </p:cNvPr>
          <p:cNvPicPr>
            <a:picLocks noChangeAspect="1"/>
          </p:cNvPicPr>
          <p:nvPr/>
        </p:nvPicPr>
        <p:blipFill>
          <a:blip r:embed="rId6"/>
          <a:stretch>
            <a:fillRect/>
          </a:stretch>
        </p:blipFill>
        <p:spPr>
          <a:xfrm>
            <a:off x="8980490" y="2080580"/>
            <a:ext cx="2121990" cy="1488013"/>
          </a:xfrm>
          <a:prstGeom prst="rect">
            <a:avLst/>
          </a:prstGeom>
        </p:spPr>
      </p:pic>
      <p:pic>
        <p:nvPicPr>
          <p:cNvPr id="17" name="Picture 16" descr="A close up of a sign&#10;&#10;Description generated with very high confidence">
            <a:extLst>
              <a:ext uri="{FF2B5EF4-FFF2-40B4-BE49-F238E27FC236}">
                <a16:creationId xmlns:a16="http://schemas.microsoft.com/office/drawing/2014/main" id="{1FCA54B7-49D2-4F4C-B75F-57821D7DC162}"/>
              </a:ext>
            </a:extLst>
          </p:cNvPr>
          <p:cNvPicPr>
            <a:picLocks noChangeAspect="1"/>
          </p:cNvPicPr>
          <p:nvPr/>
        </p:nvPicPr>
        <p:blipFill>
          <a:blip r:embed="rId7"/>
          <a:stretch>
            <a:fillRect/>
          </a:stretch>
        </p:blipFill>
        <p:spPr>
          <a:xfrm>
            <a:off x="5383447" y="4309471"/>
            <a:ext cx="2153427" cy="1508971"/>
          </a:xfrm>
          <a:prstGeom prst="rect">
            <a:avLst/>
          </a:prstGeom>
        </p:spPr>
      </p:pic>
      <p:pic>
        <p:nvPicPr>
          <p:cNvPr id="19" name="Picture 18">
            <a:extLst>
              <a:ext uri="{FF2B5EF4-FFF2-40B4-BE49-F238E27FC236}">
                <a16:creationId xmlns:a16="http://schemas.microsoft.com/office/drawing/2014/main" id="{A4F67D54-AEED-4207-A55E-A82F8326E116}"/>
              </a:ext>
            </a:extLst>
          </p:cNvPr>
          <p:cNvPicPr>
            <a:picLocks noChangeAspect="1"/>
          </p:cNvPicPr>
          <p:nvPr/>
        </p:nvPicPr>
        <p:blipFill>
          <a:blip r:embed="rId8"/>
          <a:stretch>
            <a:fillRect/>
          </a:stretch>
        </p:blipFill>
        <p:spPr>
          <a:xfrm>
            <a:off x="7652165" y="4288514"/>
            <a:ext cx="2142948" cy="1529928"/>
          </a:xfrm>
          <a:prstGeom prst="rect">
            <a:avLst/>
          </a:prstGeom>
        </p:spPr>
      </p:pic>
      <p:sp>
        <p:nvSpPr>
          <p:cNvPr id="20" name="TextBox 19">
            <a:extLst>
              <a:ext uri="{FF2B5EF4-FFF2-40B4-BE49-F238E27FC236}">
                <a16:creationId xmlns:a16="http://schemas.microsoft.com/office/drawing/2014/main" id="{51E501B4-B009-4F5A-BEC3-B81A65760F1B}"/>
              </a:ext>
            </a:extLst>
          </p:cNvPr>
          <p:cNvSpPr txBox="1"/>
          <p:nvPr/>
        </p:nvSpPr>
        <p:spPr>
          <a:xfrm>
            <a:off x="5468193" y="5772275"/>
            <a:ext cx="4216294" cy="646331"/>
          </a:xfrm>
          <a:prstGeom prst="rect">
            <a:avLst/>
          </a:prstGeom>
          <a:noFill/>
        </p:spPr>
        <p:txBody>
          <a:bodyPr wrap="square" rtlCol="0">
            <a:spAutoFit/>
          </a:bodyPr>
          <a:lstStyle/>
          <a:p>
            <a:pPr algn="ctr"/>
            <a:r>
              <a:rPr lang="en-US" dirty="0"/>
              <a:t>Box Plots</a:t>
            </a:r>
          </a:p>
          <a:p>
            <a:pPr algn="ctr"/>
            <a:r>
              <a:rPr lang="en-US" dirty="0">
                <a:solidFill>
                  <a:schemeClr val="accent2">
                    <a:lumMod val="50000"/>
                  </a:schemeClr>
                </a:solidFill>
              </a:rPr>
              <a:t>When Comparing Multiple Distributions</a:t>
            </a:r>
          </a:p>
        </p:txBody>
      </p:sp>
      <p:sp>
        <p:nvSpPr>
          <p:cNvPr id="22" name="TextBox 21">
            <a:extLst>
              <a:ext uri="{FF2B5EF4-FFF2-40B4-BE49-F238E27FC236}">
                <a16:creationId xmlns:a16="http://schemas.microsoft.com/office/drawing/2014/main" id="{A1712310-282F-4A07-A165-21DA47821B3E}"/>
              </a:ext>
            </a:extLst>
          </p:cNvPr>
          <p:cNvSpPr txBox="1"/>
          <p:nvPr/>
        </p:nvSpPr>
        <p:spPr>
          <a:xfrm>
            <a:off x="6141756" y="3034071"/>
            <a:ext cx="2378346" cy="923330"/>
          </a:xfrm>
          <a:prstGeom prst="rect">
            <a:avLst/>
          </a:prstGeom>
          <a:noFill/>
        </p:spPr>
        <p:txBody>
          <a:bodyPr wrap="square" rtlCol="0">
            <a:spAutoFit/>
          </a:bodyPr>
          <a:lstStyle/>
          <a:p>
            <a:pPr algn="ctr"/>
            <a:r>
              <a:rPr lang="en-US" dirty="0"/>
              <a:t>Strip Plot (single)</a:t>
            </a:r>
          </a:p>
          <a:p>
            <a:pPr algn="ctr"/>
            <a:r>
              <a:rPr lang="en-US" dirty="0">
                <a:solidFill>
                  <a:schemeClr val="accent2">
                    <a:lumMod val="50000"/>
                  </a:schemeClr>
                </a:solidFill>
              </a:rPr>
              <a:t>When you want to see each value</a:t>
            </a:r>
          </a:p>
        </p:txBody>
      </p:sp>
      <p:sp>
        <p:nvSpPr>
          <p:cNvPr id="23" name="TextBox 22">
            <a:extLst>
              <a:ext uri="{FF2B5EF4-FFF2-40B4-BE49-F238E27FC236}">
                <a16:creationId xmlns:a16="http://schemas.microsoft.com/office/drawing/2014/main" id="{398E9F0D-A2AD-44BA-960A-75ECC13EBA84}"/>
              </a:ext>
            </a:extLst>
          </p:cNvPr>
          <p:cNvSpPr txBox="1"/>
          <p:nvPr/>
        </p:nvSpPr>
        <p:spPr>
          <a:xfrm>
            <a:off x="9045075" y="3495736"/>
            <a:ext cx="2088842" cy="1477328"/>
          </a:xfrm>
          <a:prstGeom prst="rect">
            <a:avLst/>
          </a:prstGeom>
          <a:noFill/>
        </p:spPr>
        <p:txBody>
          <a:bodyPr wrap="square" rtlCol="0">
            <a:spAutoFit/>
          </a:bodyPr>
          <a:lstStyle/>
          <a:p>
            <a:pPr algn="ctr"/>
            <a:r>
              <a:rPr lang="en-US" dirty="0"/>
              <a:t>Strip Plot (multiple)</a:t>
            </a:r>
          </a:p>
          <a:p>
            <a:pPr algn="ctr"/>
            <a:r>
              <a:rPr lang="en-US" dirty="0">
                <a:solidFill>
                  <a:schemeClr val="accent2">
                    <a:lumMod val="50000"/>
                  </a:schemeClr>
                </a:solidFill>
              </a:rPr>
              <a:t>When comparing multiple distributions AND  you want to see each value</a:t>
            </a:r>
          </a:p>
        </p:txBody>
      </p:sp>
    </p:spTree>
    <p:extLst>
      <p:ext uri="{BB962C8B-B14F-4D97-AF65-F5344CB8AC3E}">
        <p14:creationId xmlns:p14="http://schemas.microsoft.com/office/powerpoint/2010/main" val="133302866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a:xfrm>
            <a:off x="1012096" y="789753"/>
            <a:ext cx="9720072" cy="1499616"/>
          </a:xfrm>
        </p:spPr>
        <p:txBody>
          <a:bodyPr/>
          <a:lstStyle/>
          <a:p>
            <a:r>
              <a:rPr lang="en-US" dirty="0"/>
              <a:t>Correlation</a:t>
            </a:r>
            <a:br>
              <a:rPr lang="en-US" dirty="0"/>
            </a:br>
            <a:r>
              <a:rPr lang="en-US" sz="3200" dirty="0">
                <a:latin typeface="Tw Cen MT Condensed" panose="020B0606020104020203" pitchFamily="34" charset="0"/>
              </a:rPr>
              <a:t>Comparison of two paired sets of values to determine if there is a relationship between them</a:t>
            </a:r>
          </a:p>
        </p:txBody>
      </p:sp>
      <p:pic>
        <p:nvPicPr>
          <p:cNvPr id="5" name="Content Placeholder 4">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4234826" y="2794695"/>
            <a:ext cx="3562847" cy="2819794"/>
          </a:xfrm>
        </p:spPr>
      </p:pic>
      <p:sp>
        <p:nvSpPr>
          <p:cNvPr id="14" name="TextBox 13">
            <a:extLst>
              <a:ext uri="{FF2B5EF4-FFF2-40B4-BE49-F238E27FC236}">
                <a16:creationId xmlns:a16="http://schemas.microsoft.com/office/drawing/2014/main" id="{C8C3A124-399A-4B79-A96D-74DFA94847DB}"/>
              </a:ext>
            </a:extLst>
          </p:cNvPr>
          <p:cNvSpPr txBox="1"/>
          <p:nvPr/>
        </p:nvSpPr>
        <p:spPr>
          <a:xfrm>
            <a:off x="4848726" y="5614489"/>
            <a:ext cx="2646948" cy="369332"/>
          </a:xfrm>
          <a:prstGeom prst="rect">
            <a:avLst/>
          </a:prstGeom>
          <a:noFill/>
        </p:spPr>
        <p:txBody>
          <a:bodyPr wrap="square" rtlCol="0">
            <a:spAutoFit/>
          </a:bodyPr>
          <a:lstStyle/>
          <a:p>
            <a:pPr algn="ctr"/>
            <a:r>
              <a:rPr lang="en-US" dirty="0"/>
              <a:t>Scatter Plot</a:t>
            </a:r>
          </a:p>
        </p:txBody>
      </p:sp>
    </p:spTree>
    <p:extLst>
      <p:ext uri="{BB962C8B-B14F-4D97-AF65-F5344CB8AC3E}">
        <p14:creationId xmlns:p14="http://schemas.microsoft.com/office/powerpoint/2010/main" val="28868597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p:txBody>
          <a:bodyPr/>
          <a:lstStyle/>
          <a:p>
            <a:r>
              <a:rPr lang="en-US" dirty="0"/>
              <a:t>Normal comparison</a:t>
            </a:r>
            <a:br>
              <a:rPr lang="en-US" dirty="0"/>
            </a:br>
            <a:r>
              <a:rPr lang="en-US" sz="3200" dirty="0">
                <a:latin typeface="Tw Cen MT Condensed" panose="020B0606020104020203" pitchFamily="34" charset="0"/>
              </a:rPr>
              <a:t>simple comparison of values for a set of ordered items</a:t>
            </a:r>
          </a:p>
        </p:txBody>
      </p:sp>
      <p:pic>
        <p:nvPicPr>
          <p:cNvPr id="5" name="Content Placeholder 4" descr="A picture containing clipart&#10;&#10;Description generated with very high confidence">
            <a:extLst>
              <a:ext uri="{FF2B5EF4-FFF2-40B4-BE49-F238E27FC236}">
                <a16:creationId xmlns:a16="http://schemas.microsoft.com/office/drawing/2014/main" id="{EB4B09FC-ABA4-486A-90B2-260C07F0080A}"/>
              </a:ext>
            </a:extLst>
          </p:cNvPr>
          <p:cNvPicPr>
            <a:picLocks noGrp="1" noChangeAspect="1"/>
          </p:cNvPicPr>
          <p:nvPr>
            <p:ph idx="1"/>
          </p:nvPr>
        </p:nvPicPr>
        <p:blipFill>
          <a:blip r:embed="rId2"/>
          <a:stretch>
            <a:fillRect/>
          </a:stretch>
        </p:blipFill>
        <p:spPr>
          <a:xfrm>
            <a:off x="544387" y="2994600"/>
            <a:ext cx="2551151" cy="1795713"/>
          </a:xfrm>
        </p:spPr>
      </p:pic>
      <p:pic>
        <p:nvPicPr>
          <p:cNvPr id="7" name="Picture 6">
            <a:extLst>
              <a:ext uri="{FF2B5EF4-FFF2-40B4-BE49-F238E27FC236}">
                <a16:creationId xmlns:a16="http://schemas.microsoft.com/office/drawing/2014/main" id="{B565A10C-D44D-4546-BF92-9199A2C82283}"/>
              </a:ext>
            </a:extLst>
          </p:cNvPr>
          <p:cNvPicPr>
            <a:picLocks noChangeAspect="1"/>
          </p:cNvPicPr>
          <p:nvPr/>
        </p:nvPicPr>
        <p:blipFill>
          <a:blip r:embed="rId3"/>
          <a:stretch>
            <a:fillRect/>
          </a:stretch>
        </p:blipFill>
        <p:spPr>
          <a:xfrm>
            <a:off x="3095538" y="3018000"/>
            <a:ext cx="2551151" cy="1772313"/>
          </a:xfrm>
          <a:prstGeom prst="rect">
            <a:avLst/>
          </a:prstGeom>
        </p:spPr>
      </p:pic>
      <p:pic>
        <p:nvPicPr>
          <p:cNvPr id="9" name="Picture 8" descr="A screenshot of a cell phone&#10;&#10;Description generated with very high confidence">
            <a:extLst>
              <a:ext uri="{FF2B5EF4-FFF2-40B4-BE49-F238E27FC236}">
                <a16:creationId xmlns:a16="http://schemas.microsoft.com/office/drawing/2014/main" id="{0CBAFB94-950E-423C-8DE0-D089D131624D}"/>
              </a:ext>
            </a:extLst>
          </p:cNvPr>
          <p:cNvPicPr>
            <a:picLocks noChangeAspect="1"/>
          </p:cNvPicPr>
          <p:nvPr/>
        </p:nvPicPr>
        <p:blipFill>
          <a:blip r:embed="rId4"/>
          <a:stretch>
            <a:fillRect/>
          </a:stretch>
        </p:blipFill>
        <p:spPr>
          <a:xfrm>
            <a:off x="6483040" y="2994600"/>
            <a:ext cx="2513999" cy="1752368"/>
          </a:xfrm>
          <a:prstGeom prst="rect">
            <a:avLst/>
          </a:prstGeom>
        </p:spPr>
      </p:pic>
      <p:pic>
        <p:nvPicPr>
          <p:cNvPr id="11" name="Picture 10">
            <a:extLst>
              <a:ext uri="{FF2B5EF4-FFF2-40B4-BE49-F238E27FC236}">
                <a16:creationId xmlns:a16="http://schemas.microsoft.com/office/drawing/2014/main" id="{1FEFD934-D11B-4318-BEAD-A8D8E109C2C1}"/>
              </a:ext>
            </a:extLst>
          </p:cNvPr>
          <p:cNvPicPr>
            <a:picLocks noChangeAspect="1"/>
          </p:cNvPicPr>
          <p:nvPr/>
        </p:nvPicPr>
        <p:blipFill>
          <a:blip r:embed="rId5"/>
          <a:stretch>
            <a:fillRect/>
          </a:stretch>
        </p:blipFill>
        <p:spPr>
          <a:xfrm>
            <a:off x="9034191" y="2994600"/>
            <a:ext cx="2457167" cy="1758561"/>
          </a:xfrm>
          <a:prstGeom prst="rect">
            <a:avLst/>
          </a:prstGeom>
        </p:spPr>
      </p:pic>
      <p:sp>
        <p:nvSpPr>
          <p:cNvPr id="14" name="TextBox 13">
            <a:extLst>
              <a:ext uri="{FF2B5EF4-FFF2-40B4-BE49-F238E27FC236}">
                <a16:creationId xmlns:a16="http://schemas.microsoft.com/office/drawing/2014/main" id="{C8C3A124-399A-4B79-A96D-74DFA94847DB}"/>
              </a:ext>
            </a:extLst>
          </p:cNvPr>
          <p:cNvSpPr txBox="1"/>
          <p:nvPr/>
        </p:nvSpPr>
        <p:spPr>
          <a:xfrm>
            <a:off x="544387" y="4864555"/>
            <a:ext cx="5014202" cy="646331"/>
          </a:xfrm>
          <a:prstGeom prst="rect">
            <a:avLst/>
          </a:prstGeom>
          <a:noFill/>
        </p:spPr>
        <p:txBody>
          <a:bodyPr wrap="square" rtlCol="0">
            <a:spAutoFit/>
          </a:bodyPr>
          <a:lstStyle/>
          <a:p>
            <a:pPr algn="ctr"/>
            <a:r>
              <a:rPr lang="en-US" dirty="0"/>
              <a:t>Bar Graphs</a:t>
            </a:r>
          </a:p>
          <a:p>
            <a:pPr algn="ctr"/>
            <a:r>
              <a:rPr lang="en-US" dirty="0">
                <a:solidFill>
                  <a:schemeClr val="accent2">
                    <a:lumMod val="50000"/>
                  </a:schemeClr>
                </a:solidFill>
              </a:rPr>
              <a:t>Quantitative scale must begin at zero</a:t>
            </a:r>
          </a:p>
        </p:txBody>
      </p:sp>
      <p:sp>
        <p:nvSpPr>
          <p:cNvPr id="12" name="TextBox 11">
            <a:extLst>
              <a:ext uri="{FF2B5EF4-FFF2-40B4-BE49-F238E27FC236}">
                <a16:creationId xmlns:a16="http://schemas.microsoft.com/office/drawing/2014/main" id="{C8507D6B-BC41-41E7-A070-B8DA273ECB4C}"/>
              </a:ext>
            </a:extLst>
          </p:cNvPr>
          <p:cNvSpPr txBox="1"/>
          <p:nvPr/>
        </p:nvSpPr>
        <p:spPr>
          <a:xfrm>
            <a:off x="6527090" y="4746968"/>
            <a:ext cx="5014202" cy="369332"/>
          </a:xfrm>
          <a:prstGeom prst="rect">
            <a:avLst/>
          </a:prstGeom>
          <a:noFill/>
        </p:spPr>
        <p:txBody>
          <a:bodyPr wrap="square" rtlCol="0">
            <a:spAutoFit/>
          </a:bodyPr>
          <a:lstStyle/>
          <a:p>
            <a:pPr algn="ctr"/>
            <a:r>
              <a:rPr lang="en-US" dirty="0"/>
              <a:t>Dot Plots</a:t>
            </a:r>
          </a:p>
        </p:txBody>
      </p:sp>
    </p:spTree>
    <p:extLst>
      <p:ext uri="{BB962C8B-B14F-4D97-AF65-F5344CB8AC3E}">
        <p14:creationId xmlns:p14="http://schemas.microsoft.com/office/powerpoint/2010/main" val="340480187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7" name="Rectangle 12"/>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4"/>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364288-2529-4BE3-9816-9A3BE87AA500}"/>
              </a:ext>
            </a:extLst>
          </p:cNvPr>
          <p:cNvSpPr>
            <a:spLocks noGrp="1"/>
          </p:cNvSpPr>
          <p:nvPr>
            <p:ph type="title"/>
          </p:nvPr>
        </p:nvSpPr>
        <p:spPr>
          <a:xfrm>
            <a:off x="8187269" y="643467"/>
            <a:ext cx="3415612" cy="5571066"/>
          </a:xfrm>
        </p:spPr>
        <p:txBody>
          <a:bodyPr>
            <a:normAutofit/>
          </a:bodyPr>
          <a:lstStyle/>
          <a:p>
            <a:r>
              <a:rPr lang="en-US" dirty="0">
                <a:solidFill>
                  <a:srgbClr val="FFFFFF"/>
                </a:solidFill>
              </a:rPr>
              <a:t>Other visualizations</a:t>
            </a:r>
            <a:br>
              <a:rPr lang="en-US" dirty="0">
                <a:solidFill>
                  <a:srgbClr val="FFFFFF"/>
                </a:solidFill>
              </a:rPr>
            </a:br>
            <a:r>
              <a:rPr lang="en-US" sz="3600" dirty="0">
                <a:solidFill>
                  <a:srgbClr val="FFFFFF"/>
                </a:solidFill>
                <a:latin typeface="Tw Cen MT Condensed" panose="020B0606020104020203" pitchFamily="34" charset="0"/>
              </a:rPr>
              <a:t>a picture is worth a thousand words</a:t>
            </a:r>
          </a:p>
        </p:txBody>
      </p:sp>
      <p:graphicFrame>
        <p:nvGraphicFramePr>
          <p:cNvPr id="19" name="Content Placeholder 5"/>
          <p:cNvGraphicFramePr>
            <a:graphicFrameLocks noGrp="1"/>
          </p:cNvGraphicFramePr>
          <p:nvPr>
            <p:ph idx="1"/>
            <p:extLst>
              <p:ext uri="{D42A27DB-BD31-4B8C-83A1-F6EECF244321}">
                <p14:modId xmlns:p14="http://schemas.microsoft.com/office/powerpoint/2010/main" val="1930662074"/>
              </p:ext>
            </p:extLst>
          </p:nvPr>
        </p:nvGraphicFramePr>
        <p:xfrm>
          <a:off x="904875" y="976314"/>
          <a:ext cx="3310664" cy="2061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9D1DA280-E59A-4D19-8195-4981C4CE00E5}"/>
              </a:ext>
            </a:extLst>
          </p:cNvPr>
          <p:cNvSpPr txBox="1"/>
          <p:nvPr/>
        </p:nvSpPr>
        <p:spPr>
          <a:xfrm>
            <a:off x="4391586" y="1406826"/>
            <a:ext cx="2417736" cy="1200329"/>
          </a:xfrm>
          <a:prstGeom prst="rect">
            <a:avLst/>
          </a:prstGeom>
          <a:noFill/>
        </p:spPr>
        <p:txBody>
          <a:bodyPr wrap="square" rtlCol="0">
            <a:spAutoFit/>
          </a:bodyPr>
          <a:lstStyle/>
          <a:p>
            <a:r>
              <a:rPr lang="en-US" dirty="0"/>
              <a:t>Explain how experiment was conducted or design concepts for engineering project</a:t>
            </a:r>
          </a:p>
        </p:txBody>
      </p:sp>
      <p:graphicFrame>
        <p:nvGraphicFramePr>
          <p:cNvPr id="22" name="Content Placeholder 5">
            <a:extLst>
              <a:ext uri="{FF2B5EF4-FFF2-40B4-BE49-F238E27FC236}">
                <a16:creationId xmlns:a16="http://schemas.microsoft.com/office/drawing/2014/main" id="{D86004DF-1C76-481B-BA1E-CD2FE451FE85}"/>
              </a:ext>
            </a:extLst>
          </p:cNvPr>
          <p:cNvGraphicFramePr>
            <a:graphicFrameLocks/>
          </p:cNvGraphicFramePr>
          <p:nvPr>
            <p:extLst>
              <p:ext uri="{D42A27DB-BD31-4B8C-83A1-F6EECF244321}">
                <p14:modId xmlns:p14="http://schemas.microsoft.com/office/powerpoint/2010/main" val="1927372393"/>
              </p:ext>
            </p:extLst>
          </p:nvPr>
        </p:nvGraphicFramePr>
        <p:xfrm>
          <a:off x="3938129" y="3429000"/>
          <a:ext cx="3310664" cy="74595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pSp>
        <p:nvGrpSpPr>
          <p:cNvPr id="23" name="Group 22">
            <a:extLst>
              <a:ext uri="{FF2B5EF4-FFF2-40B4-BE49-F238E27FC236}">
                <a16:creationId xmlns:a16="http://schemas.microsoft.com/office/drawing/2014/main" id="{DC4E3D70-95A7-44A5-AD40-14FA6488623B}"/>
              </a:ext>
            </a:extLst>
          </p:cNvPr>
          <p:cNvGrpSpPr/>
          <p:nvPr/>
        </p:nvGrpSpPr>
        <p:grpSpPr>
          <a:xfrm>
            <a:off x="904875" y="4926660"/>
            <a:ext cx="3310664" cy="730079"/>
            <a:chOff x="0" y="7939"/>
            <a:chExt cx="3310664" cy="730079"/>
          </a:xfrm>
        </p:grpSpPr>
        <p:sp>
          <p:nvSpPr>
            <p:cNvPr id="24" name="Rectangle: Rounded Corners 23">
              <a:extLst>
                <a:ext uri="{FF2B5EF4-FFF2-40B4-BE49-F238E27FC236}">
                  <a16:creationId xmlns:a16="http://schemas.microsoft.com/office/drawing/2014/main" id="{69AAF256-B9FF-4099-956E-9C6E099769E4}"/>
                </a:ext>
              </a:extLst>
            </p:cNvPr>
            <p:cNvSpPr/>
            <p:nvPr/>
          </p:nvSpPr>
          <p:spPr>
            <a:xfrm>
              <a:off x="0" y="7939"/>
              <a:ext cx="3310664" cy="730079"/>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IT"/>
            </a:p>
          </p:txBody>
        </p:sp>
        <p:sp>
          <p:nvSpPr>
            <p:cNvPr id="25" name="Rectangle: Rounded Corners 4">
              <a:extLst>
                <a:ext uri="{FF2B5EF4-FFF2-40B4-BE49-F238E27FC236}">
                  <a16:creationId xmlns:a16="http://schemas.microsoft.com/office/drawing/2014/main" id="{1AAD0206-9ED3-4584-9F99-13987A1AE8BC}"/>
                </a:ext>
              </a:extLst>
            </p:cNvPr>
            <p:cNvSpPr txBox="1"/>
            <p:nvPr/>
          </p:nvSpPr>
          <p:spPr>
            <a:xfrm>
              <a:off x="35640" y="43579"/>
              <a:ext cx="3239384" cy="65879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Photographs</a:t>
              </a:r>
            </a:p>
          </p:txBody>
        </p:sp>
      </p:grpSp>
      <p:sp>
        <p:nvSpPr>
          <p:cNvPr id="26" name="TextBox 25">
            <a:extLst>
              <a:ext uri="{FF2B5EF4-FFF2-40B4-BE49-F238E27FC236}">
                <a16:creationId xmlns:a16="http://schemas.microsoft.com/office/drawing/2014/main" id="{F858B3E9-A419-4F3D-BA8E-6E87FA2B1649}"/>
              </a:ext>
            </a:extLst>
          </p:cNvPr>
          <p:cNvSpPr txBox="1"/>
          <p:nvPr/>
        </p:nvSpPr>
        <p:spPr>
          <a:xfrm>
            <a:off x="949313" y="3363609"/>
            <a:ext cx="2693807" cy="1200329"/>
          </a:xfrm>
          <a:prstGeom prst="rect">
            <a:avLst/>
          </a:prstGeom>
          <a:noFill/>
        </p:spPr>
        <p:txBody>
          <a:bodyPr wrap="square" rtlCol="0">
            <a:spAutoFit/>
          </a:bodyPr>
          <a:lstStyle/>
          <a:p>
            <a:pPr algn="r"/>
            <a:r>
              <a:rPr lang="en-US" dirty="0"/>
              <a:t>Raw data or statistical summaries in well-organized manner. </a:t>
            </a:r>
          </a:p>
          <a:p>
            <a:pPr algn="r"/>
            <a:r>
              <a:rPr lang="en-US" dirty="0"/>
              <a:t>Convey important details.</a:t>
            </a:r>
          </a:p>
        </p:txBody>
      </p:sp>
      <p:sp>
        <p:nvSpPr>
          <p:cNvPr id="27" name="TextBox 26">
            <a:extLst>
              <a:ext uri="{FF2B5EF4-FFF2-40B4-BE49-F238E27FC236}">
                <a16:creationId xmlns:a16="http://schemas.microsoft.com/office/drawing/2014/main" id="{A2DB41B7-B34A-4B49-B604-AE70ED284766}"/>
              </a:ext>
            </a:extLst>
          </p:cNvPr>
          <p:cNvSpPr txBox="1"/>
          <p:nvPr/>
        </p:nvSpPr>
        <p:spPr>
          <a:xfrm>
            <a:off x="4536945" y="4835826"/>
            <a:ext cx="2585749" cy="923330"/>
          </a:xfrm>
          <a:prstGeom prst="rect">
            <a:avLst/>
          </a:prstGeom>
          <a:noFill/>
        </p:spPr>
        <p:txBody>
          <a:bodyPr wrap="square" rtlCol="0">
            <a:spAutoFit/>
          </a:bodyPr>
          <a:lstStyle/>
          <a:p>
            <a:r>
              <a:rPr lang="en-US" dirty="0"/>
              <a:t>Great to show experimental setup, or examples of actual results</a:t>
            </a:r>
          </a:p>
        </p:txBody>
      </p:sp>
    </p:spTree>
    <p:extLst>
      <p:ext uri="{BB962C8B-B14F-4D97-AF65-F5344CB8AC3E}">
        <p14:creationId xmlns:p14="http://schemas.microsoft.com/office/powerpoint/2010/main" val="17546005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2B116-A42F-414A-8872-80AB604A3852}"/>
              </a:ext>
            </a:extLst>
          </p:cNvPr>
          <p:cNvSpPr>
            <a:spLocks noGrp="1"/>
          </p:cNvSpPr>
          <p:nvPr>
            <p:ph type="title"/>
          </p:nvPr>
        </p:nvSpPr>
        <p:spPr/>
        <p:txBody>
          <a:bodyPr/>
          <a:lstStyle/>
          <a:p>
            <a:r>
              <a:rPr lang="en-US" dirty="0"/>
              <a:t>Adhere to data presentation standards in your field</a:t>
            </a:r>
          </a:p>
        </p:txBody>
      </p:sp>
      <p:sp>
        <p:nvSpPr>
          <p:cNvPr id="3" name="Content Placeholder 2">
            <a:extLst>
              <a:ext uri="{FF2B5EF4-FFF2-40B4-BE49-F238E27FC236}">
                <a16:creationId xmlns:a16="http://schemas.microsoft.com/office/drawing/2014/main" id="{AC520B13-775A-48A2-9AE7-7221354368C1}"/>
              </a:ext>
            </a:extLst>
          </p:cNvPr>
          <p:cNvSpPr>
            <a:spLocks noGrp="1"/>
          </p:cNvSpPr>
          <p:nvPr>
            <p:ph idx="1"/>
          </p:nvPr>
        </p:nvSpPr>
        <p:spPr/>
        <p:txBody>
          <a:bodyPr/>
          <a:lstStyle/>
          <a:p>
            <a:r>
              <a:rPr lang="en-US" dirty="0"/>
              <a:t>Judged by those often familiar with research field</a:t>
            </a:r>
          </a:p>
          <a:p>
            <a:r>
              <a:rPr lang="en-US" dirty="0"/>
              <a:t>Expected presentations of data in that field</a:t>
            </a:r>
          </a:p>
          <a:p>
            <a:r>
              <a:rPr lang="en-US" dirty="0"/>
              <a:t>Review scientific articles – how is data presented?</a:t>
            </a:r>
          </a:p>
          <a:p>
            <a:pPr lvl="3">
              <a:buFont typeface="Wingdings" panose="05000000000000000000" pitchFamily="2" charset="2"/>
              <a:buChar char="Ø"/>
            </a:pPr>
            <a:r>
              <a:rPr lang="en-US" sz="2000" dirty="0"/>
              <a:t>  Are there graphs?</a:t>
            </a:r>
          </a:p>
          <a:p>
            <a:pPr lvl="3">
              <a:buFont typeface="Wingdings" panose="05000000000000000000" pitchFamily="2" charset="2"/>
              <a:buChar char="Ø"/>
            </a:pPr>
            <a:r>
              <a:rPr lang="en-US" sz="2000" dirty="0"/>
              <a:t>  What kind?</a:t>
            </a:r>
          </a:p>
          <a:p>
            <a:pPr lvl="3">
              <a:buFont typeface="Wingdings" panose="05000000000000000000" pitchFamily="2" charset="2"/>
              <a:buChar char="Ø"/>
            </a:pPr>
            <a:r>
              <a:rPr lang="en-US" sz="2000" dirty="0"/>
              <a:t>  What statistics are used?</a:t>
            </a:r>
          </a:p>
          <a:p>
            <a:pPr lvl="3">
              <a:buFont typeface="Wingdings" panose="05000000000000000000" pitchFamily="2" charset="2"/>
              <a:buChar char="Ø"/>
            </a:pPr>
            <a:r>
              <a:rPr lang="en-US" sz="2000" dirty="0"/>
              <a:t>  Review schematics – are there specific icons?</a:t>
            </a:r>
          </a:p>
          <a:p>
            <a:pPr lvl="3">
              <a:buFont typeface="Wingdings" panose="05000000000000000000" pitchFamily="2" charset="2"/>
              <a:buChar char="Ø"/>
            </a:pPr>
            <a:r>
              <a:rPr lang="en-US" sz="2000" dirty="0"/>
              <a:t>  Does the journal have a style guide?</a:t>
            </a:r>
          </a:p>
        </p:txBody>
      </p:sp>
    </p:spTree>
    <p:extLst>
      <p:ext uri="{BB962C8B-B14F-4D97-AF65-F5344CB8AC3E}">
        <p14:creationId xmlns:p14="http://schemas.microsoft.com/office/powerpoint/2010/main" val="8036207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48199"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DA51D7-BCD4-4DDA-B5AB-76E7680AB8A9}"/>
              </a:ext>
            </a:extLst>
          </p:cNvPr>
          <p:cNvSpPr>
            <a:spLocks noGrp="1"/>
          </p:cNvSpPr>
          <p:nvPr>
            <p:ph type="title"/>
          </p:nvPr>
        </p:nvSpPr>
        <p:spPr>
          <a:xfrm>
            <a:off x="643468" y="643467"/>
            <a:ext cx="3415612" cy="5571066"/>
          </a:xfrm>
        </p:spPr>
        <p:txBody>
          <a:bodyPr>
            <a:normAutofit/>
          </a:bodyPr>
          <a:lstStyle/>
          <a:p>
            <a:r>
              <a:rPr lang="en-US">
                <a:solidFill>
                  <a:srgbClr val="FFFFFF"/>
                </a:solidFill>
              </a:rPr>
              <a:t>Visual best practices</a:t>
            </a:r>
          </a:p>
        </p:txBody>
      </p:sp>
      <p:graphicFrame>
        <p:nvGraphicFramePr>
          <p:cNvPr id="5" name="Content Placeholder 2"/>
          <p:cNvGraphicFramePr>
            <a:graphicFrameLocks noGrp="1"/>
          </p:cNvGraphicFramePr>
          <p:nvPr>
            <p:ph idx="1"/>
            <p:extLst>
              <p:ext uri="{D42A27DB-BD31-4B8C-83A1-F6EECF244321}">
                <p14:modId xmlns:p14="http://schemas.microsoft.com/office/powerpoint/2010/main" val="3614807841"/>
              </p:ext>
            </p:extLst>
          </p:nvPr>
        </p:nvGraphicFramePr>
        <p:xfrm>
          <a:off x="5291667" y="954088"/>
          <a:ext cx="5954183" cy="49212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28023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D35CB-3B77-4C15-9BE9-93D2AE8DE5FE}"/>
              </a:ext>
            </a:extLst>
          </p:cNvPr>
          <p:cNvSpPr>
            <a:spLocks noGrp="1"/>
          </p:cNvSpPr>
          <p:nvPr>
            <p:ph type="title"/>
          </p:nvPr>
        </p:nvSpPr>
        <p:spPr/>
        <p:txBody>
          <a:bodyPr/>
          <a:lstStyle/>
          <a:p>
            <a:r>
              <a:rPr lang="en-US" dirty="0"/>
              <a:t>Data analysis vs data visualization</a:t>
            </a:r>
          </a:p>
        </p:txBody>
      </p:sp>
      <p:sp>
        <p:nvSpPr>
          <p:cNvPr id="3" name="Content Placeholder 2">
            <a:extLst>
              <a:ext uri="{FF2B5EF4-FFF2-40B4-BE49-F238E27FC236}">
                <a16:creationId xmlns:a16="http://schemas.microsoft.com/office/drawing/2014/main" id="{D6D4F30B-956B-45AE-8F15-B260C589B9DF}"/>
              </a:ext>
            </a:extLst>
          </p:cNvPr>
          <p:cNvSpPr>
            <a:spLocks noGrp="1"/>
          </p:cNvSpPr>
          <p:nvPr>
            <p:ph idx="1"/>
          </p:nvPr>
        </p:nvSpPr>
        <p:spPr>
          <a:xfrm>
            <a:off x="1024128" y="2286000"/>
            <a:ext cx="10288641" cy="4023360"/>
          </a:xfrm>
        </p:spPr>
        <p:txBody>
          <a:bodyPr>
            <a:normAutofit lnSpcReduction="10000"/>
          </a:bodyPr>
          <a:lstStyle/>
          <a:p>
            <a:r>
              <a:rPr lang="en-US" sz="2600" dirty="0"/>
              <a:t>Traditionally enter data into spreadsheet (Excel) </a:t>
            </a:r>
          </a:p>
          <a:p>
            <a:r>
              <a:rPr lang="en-US" sz="2600" dirty="0"/>
              <a:t>Satisfactory, but strengths are in data analysis – not visualization</a:t>
            </a:r>
          </a:p>
          <a:p>
            <a:r>
              <a:rPr lang="en-US" sz="2600" dirty="0"/>
              <a:t>Time consuming to create graph variations</a:t>
            </a:r>
          </a:p>
          <a:p>
            <a:endParaRPr lang="en-US" sz="2600" dirty="0"/>
          </a:p>
          <a:p>
            <a:r>
              <a:rPr lang="en-US" sz="2600" dirty="0"/>
              <a:t>Alternative: </a:t>
            </a:r>
            <a:r>
              <a:rPr lang="en-US" sz="2600" b="1" dirty="0">
                <a:solidFill>
                  <a:schemeClr val="accent2">
                    <a:lumMod val="75000"/>
                  </a:schemeClr>
                </a:solidFill>
              </a:rPr>
              <a:t>Use data visualization software</a:t>
            </a:r>
          </a:p>
          <a:p>
            <a:endParaRPr lang="en-US" sz="2600" dirty="0"/>
          </a:p>
          <a:p>
            <a:pPr algn="r"/>
            <a:r>
              <a:rPr lang="en-US" sz="2600" b="1" dirty="0">
                <a:solidFill>
                  <a:srgbClr val="FFC000"/>
                </a:solidFill>
              </a:rPr>
              <a:t>FREE to students and teachers with .</a:t>
            </a:r>
            <a:r>
              <a:rPr lang="en-US" sz="2600" b="1" dirty="0" err="1">
                <a:solidFill>
                  <a:srgbClr val="FFC000"/>
                </a:solidFill>
              </a:rPr>
              <a:t>edu</a:t>
            </a:r>
            <a:r>
              <a:rPr lang="en-US" sz="2600" b="1" dirty="0">
                <a:solidFill>
                  <a:srgbClr val="FFC000"/>
                </a:solidFill>
              </a:rPr>
              <a:t> email</a:t>
            </a:r>
          </a:p>
          <a:p>
            <a:pPr algn="r"/>
            <a:r>
              <a:rPr lang="en-US" sz="2600" dirty="0">
                <a:solidFill>
                  <a:schemeClr val="tx2">
                    <a:lumMod val="75000"/>
                  </a:schemeClr>
                </a:solidFill>
                <a:hlinkClick r:id="rId2"/>
              </a:rPr>
              <a:t>https://www.tableau.com/academic/teaching</a:t>
            </a:r>
            <a:endParaRPr lang="en-US" sz="2600" dirty="0">
              <a:solidFill>
                <a:schemeClr val="tx2">
                  <a:lumMod val="75000"/>
                </a:schemeClr>
              </a:solidFill>
            </a:endParaRPr>
          </a:p>
          <a:p>
            <a:pPr algn="r"/>
            <a:endParaRPr lang="en-US" sz="2600" dirty="0"/>
          </a:p>
          <a:p>
            <a:endParaRPr lang="en-US" sz="2600" dirty="0"/>
          </a:p>
          <a:p>
            <a:endParaRPr lang="en-US" dirty="0"/>
          </a:p>
        </p:txBody>
      </p:sp>
      <p:pic>
        <p:nvPicPr>
          <p:cNvPr id="5" name="Picture 4" descr="A picture containing sky, object&#10;&#10;Description generated with high confidence">
            <a:extLst>
              <a:ext uri="{FF2B5EF4-FFF2-40B4-BE49-F238E27FC236}">
                <a16:creationId xmlns:a16="http://schemas.microsoft.com/office/drawing/2014/main" id="{0A847824-299D-4BE2-870B-D16927BE4908}"/>
              </a:ext>
            </a:extLst>
          </p:cNvPr>
          <p:cNvPicPr>
            <a:picLocks noChangeAspect="1"/>
          </p:cNvPicPr>
          <p:nvPr/>
        </p:nvPicPr>
        <p:blipFill>
          <a:blip r:embed="rId3"/>
          <a:stretch>
            <a:fillRect/>
          </a:stretch>
        </p:blipFill>
        <p:spPr>
          <a:xfrm>
            <a:off x="895174" y="4712948"/>
            <a:ext cx="3532421" cy="1101697"/>
          </a:xfrm>
          <a:prstGeom prst="rect">
            <a:avLst/>
          </a:prstGeom>
        </p:spPr>
      </p:pic>
    </p:spTree>
    <p:extLst>
      <p:ext uri="{BB962C8B-B14F-4D97-AF65-F5344CB8AC3E}">
        <p14:creationId xmlns:p14="http://schemas.microsoft.com/office/powerpoint/2010/main" val="49642578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AF39A-BD01-8FBF-8DCC-2C067A1D3D6E}"/>
              </a:ext>
            </a:extLst>
          </p:cNvPr>
          <p:cNvSpPr>
            <a:spLocks noGrp="1"/>
          </p:cNvSpPr>
          <p:nvPr>
            <p:ph type="title"/>
          </p:nvPr>
        </p:nvSpPr>
        <p:spPr>
          <a:xfrm>
            <a:off x="1024129" y="-172022"/>
            <a:ext cx="9720072" cy="1499616"/>
          </a:xfrm>
        </p:spPr>
        <p:txBody>
          <a:bodyPr/>
          <a:lstStyle/>
          <a:p>
            <a:r>
              <a:rPr lang="en-IT" dirty="0"/>
              <a:t>Exercise Corner!</a:t>
            </a:r>
          </a:p>
        </p:txBody>
      </p:sp>
      <p:sp>
        <p:nvSpPr>
          <p:cNvPr id="3" name="Content Placeholder 2">
            <a:extLst>
              <a:ext uri="{FF2B5EF4-FFF2-40B4-BE49-F238E27FC236}">
                <a16:creationId xmlns:a16="http://schemas.microsoft.com/office/drawing/2014/main" id="{008AD2E5-8BF4-4655-12C4-BA52EAE29D4B}"/>
              </a:ext>
            </a:extLst>
          </p:cNvPr>
          <p:cNvSpPr>
            <a:spLocks noGrp="1"/>
          </p:cNvSpPr>
          <p:nvPr>
            <p:ph idx="1"/>
          </p:nvPr>
        </p:nvSpPr>
        <p:spPr>
          <a:xfrm>
            <a:off x="1024129" y="900864"/>
            <a:ext cx="9720073" cy="4023360"/>
          </a:xfrm>
        </p:spPr>
        <p:txBody>
          <a:bodyPr>
            <a:normAutofit/>
          </a:bodyPr>
          <a:lstStyle/>
          <a:p>
            <a:endParaRPr lang="en-GB" sz="3200" dirty="0"/>
          </a:p>
          <a:p>
            <a:endParaRPr lang="en-GB" sz="3200" dirty="0"/>
          </a:p>
          <a:p>
            <a:r>
              <a:rPr lang="en-GB" sz="3200" dirty="0"/>
              <a:t>L</a:t>
            </a:r>
            <a:r>
              <a:rPr lang="en-IT" sz="3200" dirty="0"/>
              <a:t>et’s get started with PowerBI!</a:t>
            </a:r>
          </a:p>
          <a:p>
            <a:pPr marL="0" indent="0">
              <a:buNone/>
            </a:pPr>
            <a:endParaRPr lang="en-IT" sz="3200" dirty="0"/>
          </a:p>
        </p:txBody>
      </p:sp>
      <p:pic>
        <p:nvPicPr>
          <p:cNvPr id="5" name="Picture 4">
            <a:extLst>
              <a:ext uri="{FF2B5EF4-FFF2-40B4-BE49-F238E27FC236}">
                <a16:creationId xmlns:a16="http://schemas.microsoft.com/office/drawing/2014/main" id="{75F51135-8E10-90CB-1BF4-850ED6CA4C9E}"/>
              </a:ext>
            </a:extLst>
          </p:cNvPr>
          <p:cNvPicPr>
            <a:picLocks noChangeAspect="1"/>
          </p:cNvPicPr>
          <p:nvPr/>
        </p:nvPicPr>
        <p:blipFill>
          <a:blip r:embed="rId2"/>
          <a:stretch>
            <a:fillRect/>
          </a:stretch>
        </p:blipFill>
        <p:spPr>
          <a:xfrm>
            <a:off x="7083972" y="293115"/>
            <a:ext cx="4600028" cy="4631109"/>
          </a:xfrm>
          <a:prstGeom prst="rect">
            <a:avLst/>
          </a:prstGeom>
        </p:spPr>
      </p:pic>
      <p:pic>
        <p:nvPicPr>
          <p:cNvPr id="2050" name="Picture 2" descr="Power BI - Visualizzazione dei dati | Microsoft Power Platform">
            <a:extLst>
              <a:ext uri="{FF2B5EF4-FFF2-40B4-BE49-F238E27FC236}">
                <a16:creationId xmlns:a16="http://schemas.microsoft.com/office/drawing/2014/main" id="{66BAE2AF-968B-B3F5-D7AA-D7C9B3C560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803" t="10625" r="4742" b="10625"/>
          <a:stretch/>
        </p:blipFill>
        <p:spPr bwMode="auto">
          <a:xfrm>
            <a:off x="84329" y="3428999"/>
            <a:ext cx="6067854" cy="3371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348352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2CC6E-BBA2-43BC-AF56-27F381004A48}"/>
              </a:ext>
            </a:extLst>
          </p:cNvPr>
          <p:cNvSpPr>
            <a:spLocks noGrp="1"/>
          </p:cNvSpPr>
          <p:nvPr>
            <p:ph type="title"/>
          </p:nvPr>
        </p:nvSpPr>
        <p:spPr/>
        <p:txBody>
          <a:bodyPr/>
          <a:lstStyle/>
          <a:p>
            <a:r>
              <a:rPr lang="en-US" dirty="0">
                <a:latin typeface="Atkinson Hyperlegible" pitchFamily="50" charset="0"/>
              </a:rPr>
              <a:t>Best </a:t>
            </a:r>
            <a:r>
              <a:rPr lang="en-US" dirty="0" err="1">
                <a:latin typeface="Atkinson Hyperlegible" pitchFamily="50" charset="0"/>
              </a:rPr>
              <a:t>practiceS</a:t>
            </a:r>
            <a:r>
              <a:rPr lang="en-US" dirty="0">
                <a:latin typeface="Atkinson Hyperlegible" pitchFamily="50" charset="0"/>
              </a:rPr>
              <a:t> &amp; resources</a:t>
            </a:r>
          </a:p>
        </p:txBody>
      </p:sp>
      <p:sp>
        <p:nvSpPr>
          <p:cNvPr id="3" name="Content Placeholder 2">
            <a:extLst>
              <a:ext uri="{FF2B5EF4-FFF2-40B4-BE49-F238E27FC236}">
                <a16:creationId xmlns:a16="http://schemas.microsoft.com/office/drawing/2014/main" id="{3C50D617-8D5F-4BE1-87CF-A1B5F20868FE}"/>
              </a:ext>
            </a:extLst>
          </p:cNvPr>
          <p:cNvSpPr>
            <a:spLocks noGrp="1"/>
          </p:cNvSpPr>
          <p:nvPr>
            <p:ph idx="1"/>
          </p:nvPr>
        </p:nvSpPr>
        <p:spPr/>
        <p:txBody>
          <a:bodyPr>
            <a:normAutofit/>
          </a:bodyPr>
          <a:lstStyle/>
          <a:p>
            <a:r>
              <a:rPr lang="en-US" dirty="0">
                <a:latin typeface="Atkinson Hyperlegible" pitchFamily="50" charset="0"/>
                <a:hlinkClick r:id="rId3"/>
              </a:rPr>
              <a:t>Consumer Financial Protection Bureau (CFPB) Design Guidelines</a:t>
            </a:r>
          </a:p>
          <a:p>
            <a:pPr lvl="1"/>
            <a:r>
              <a:rPr lang="en-US" dirty="0">
                <a:latin typeface="Atkinson Hyperlegible" pitchFamily="50" charset="0"/>
              </a:rPr>
              <a:t>Fonts, colors, components (labels, subtitles), accuracy, accessibility</a:t>
            </a:r>
          </a:p>
          <a:p>
            <a:r>
              <a:rPr lang="en-US" dirty="0">
                <a:latin typeface="Atkinson Hyperlegible" pitchFamily="50" charset="0"/>
              </a:rPr>
              <a:t>WCAG guidelines</a:t>
            </a:r>
          </a:p>
          <a:p>
            <a:pPr lvl="1"/>
            <a:r>
              <a:rPr lang="en-US" dirty="0">
                <a:latin typeface="Atkinson Hyperlegible" pitchFamily="50" charset="0"/>
                <a:hlinkClick r:id="rId4"/>
              </a:rPr>
              <a:t>Preliminary quick checklist</a:t>
            </a:r>
            <a:endParaRPr lang="en-US" dirty="0">
              <a:latin typeface="Atkinson Hyperlegible" pitchFamily="50" charset="0"/>
            </a:endParaRPr>
          </a:p>
          <a:p>
            <a:r>
              <a:rPr lang="en-US" dirty="0" err="1">
                <a:latin typeface="Atkinson Hyperlegible" pitchFamily="50" charset="0"/>
                <a:hlinkClick r:id="rId5"/>
              </a:rPr>
              <a:t>Chartability</a:t>
            </a:r>
            <a:r>
              <a:rPr lang="en-US" dirty="0">
                <a:latin typeface="Atkinson Hyperlegible" pitchFamily="50" charset="0"/>
                <a:hlinkClick r:id="rId5"/>
              </a:rPr>
              <a:t> </a:t>
            </a:r>
            <a:endParaRPr lang="en-US" dirty="0">
              <a:latin typeface="Atkinson Hyperlegible" pitchFamily="50" charset="0"/>
            </a:endParaRPr>
          </a:p>
          <a:p>
            <a:pPr lvl="1"/>
            <a:r>
              <a:rPr lang="en-US" dirty="0">
                <a:latin typeface="Atkinson Hyperlegible" pitchFamily="50" charset="0"/>
              </a:rPr>
              <a:t>Provides accessibility-related tests for failure</a:t>
            </a:r>
          </a:p>
          <a:p>
            <a:r>
              <a:rPr lang="en-US" dirty="0">
                <a:latin typeface="Atkinson Hyperlegible" pitchFamily="50" charset="0"/>
                <a:hlinkClick r:id="rId6"/>
              </a:rPr>
              <a:t>Medicaid Data Visualization Best Practices</a:t>
            </a:r>
            <a:endParaRPr lang="en-US" dirty="0">
              <a:latin typeface="Atkinson Hyperlegible" pitchFamily="50" charset="0"/>
            </a:endParaRPr>
          </a:p>
          <a:p>
            <a:r>
              <a:rPr lang="en-US" dirty="0">
                <a:latin typeface="Atkinson Hyperlegible" pitchFamily="50" charset="0"/>
                <a:hlinkClick r:id="rId7"/>
              </a:rPr>
              <a:t>Power BI accessibility recommendations</a:t>
            </a:r>
            <a:endParaRPr lang="en-US" dirty="0">
              <a:latin typeface="Atkinson Hyperlegible" pitchFamily="50" charset="0"/>
            </a:endParaRPr>
          </a:p>
        </p:txBody>
      </p:sp>
      <p:sp>
        <p:nvSpPr>
          <p:cNvPr id="4" name="Rectangle 3">
            <a:extLst>
              <a:ext uri="{FF2B5EF4-FFF2-40B4-BE49-F238E27FC236}">
                <a16:creationId xmlns:a16="http://schemas.microsoft.com/office/drawing/2014/main" id="{188B6852-F72F-4C3E-8314-1721FC6BA1D5}"/>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05B3DE9-FFC4-4D32-AB02-D98F66B1B2A5}"/>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9718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A6E8-EFD2-4879-A88D-F0437BCF6D44}"/>
              </a:ext>
            </a:extLst>
          </p:cNvPr>
          <p:cNvSpPr>
            <a:spLocks noGrp="1"/>
          </p:cNvSpPr>
          <p:nvPr>
            <p:ph type="title"/>
          </p:nvPr>
        </p:nvSpPr>
        <p:spPr/>
        <p:txBody>
          <a:bodyPr/>
          <a:lstStyle/>
          <a:p>
            <a:r>
              <a:rPr lang="en-US" dirty="0">
                <a:latin typeface="Atkinson Hyperlegible" pitchFamily="50" charset="0"/>
              </a:rPr>
              <a:t>Perception</a:t>
            </a:r>
          </a:p>
        </p:txBody>
      </p:sp>
      <p:sp>
        <p:nvSpPr>
          <p:cNvPr id="3" name="Content Placeholder 2">
            <a:extLst>
              <a:ext uri="{FF2B5EF4-FFF2-40B4-BE49-F238E27FC236}">
                <a16:creationId xmlns:a16="http://schemas.microsoft.com/office/drawing/2014/main" id="{D64494A6-CD98-4BD4-BCAB-5E34B9CFA807}"/>
              </a:ext>
            </a:extLst>
          </p:cNvPr>
          <p:cNvSpPr>
            <a:spLocks noGrp="1"/>
          </p:cNvSpPr>
          <p:nvPr>
            <p:ph idx="1"/>
          </p:nvPr>
        </p:nvSpPr>
        <p:spPr/>
        <p:txBody>
          <a:bodyPr/>
          <a:lstStyle/>
          <a:p>
            <a:r>
              <a:rPr lang="en-US" dirty="0">
                <a:latin typeface="Atkinson Hyperlegible" pitchFamily="50" charset="0"/>
              </a:rPr>
              <a:t>Attention usually goes to title first</a:t>
            </a:r>
          </a:p>
          <a:p>
            <a:pPr lvl="1"/>
            <a:r>
              <a:rPr lang="en-US" dirty="0">
                <a:latin typeface="Atkinson Hyperlegible" pitchFamily="50" charset="0"/>
              </a:rPr>
              <a:t>Utilize dynamic titles</a:t>
            </a:r>
          </a:p>
          <a:p>
            <a:pPr lvl="1"/>
            <a:r>
              <a:rPr lang="en-US" dirty="0">
                <a:latin typeface="Atkinson Hyperlegible" pitchFamily="50" charset="0"/>
              </a:rPr>
              <a:t>Include key information and takeaways</a:t>
            </a:r>
          </a:p>
          <a:p>
            <a:pPr lvl="2"/>
            <a:r>
              <a:rPr lang="en-US" dirty="0">
                <a:latin typeface="Atkinson Hyperlegible" pitchFamily="50" charset="0"/>
              </a:rPr>
              <a:t>Ex. “Differences in Friends Episode Ratings by Writer”</a:t>
            </a:r>
          </a:p>
          <a:p>
            <a:r>
              <a:rPr lang="en-US" dirty="0">
                <a:latin typeface="Atkinson Hyperlegible" pitchFamily="50" charset="0"/>
              </a:rPr>
              <a:t>Keep it simple</a:t>
            </a:r>
          </a:p>
          <a:p>
            <a:r>
              <a:rPr lang="en-US" dirty="0">
                <a:latin typeface="Atkinson Hyperlegible" pitchFamily="50" charset="0"/>
              </a:rPr>
              <a:t>Draw attention to important data, patterns</a:t>
            </a:r>
          </a:p>
          <a:p>
            <a:r>
              <a:rPr lang="en-US" dirty="0">
                <a:latin typeface="Atkinson Hyperlegible" pitchFamily="50" charset="0"/>
              </a:rPr>
              <a:t>Adapt scale to visualization medium</a:t>
            </a:r>
          </a:p>
        </p:txBody>
      </p:sp>
      <p:sp>
        <p:nvSpPr>
          <p:cNvPr id="4" name="Rectangle 3">
            <a:extLst>
              <a:ext uri="{FF2B5EF4-FFF2-40B4-BE49-F238E27FC236}">
                <a16:creationId xmlns:a16="http://schemas.microsoft.com/office/drawing/2014/main" id="{1CACBA56-0893-467A-92C9-DADCEAF13AA2}"/>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AEBA34FD-1B34-4CBE-980A-3A6636C032C0}"/>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1191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A4304-26E6-44FF-AD01-68F4CE846058}"/>
              </a:ext>
            </a:extLst>
          </p:cNvPr>
          <p:cNvSpPr>
            <a:spLocks noGrp="1"/>
          </p:cNvSpPr>
          <p:nvPr>
            <p:ph type="title"/>
          </p:nvPr>
        </p:nvSpPr>
        <p:spPr>
          <a:xfrm>
            <a:off x="1089374" y="100361"/>
            <a:ext cx="9720072" cy="1499616"/>
          </a:xfrm>
        </p:spPr>
        <p:txBody>
          <a:bodyPr/>
          <a:lstStyle/>
          <a:p>
            <a:r>
              <a:rPr lang="en-US" dirty="0" err="1">
                <a:latin typeface="Atkinson Hyperlegible" pitchFamily="50" charset="0"/>
              </a:rPr>
              <a:t>Preattentive</a:t>
            </a:r>
            <a:r>
              <a:rPr lang="en-US" dirty="0">
                <a:latin typeface="Atkinson Hyperlegible" pitchFamily="50" charset="0"/>
              </a:rPr>
              <a:t> processing</a:t>
            </a:r>
          </a:p>
        </p:txBody>
      </p:sp>
      <p:pic>
        <p:nvPicPr>
          <p:cNvPr id="2050" name="Picture 2" descr="Visual Attributes">
            <a:extLst>
              <a:ext uri="{FF2B5EF4-FFF2-40B4-BE49-F238E27FC236}">
                <a16:creationId xmlns:a16="http://schemas.microsoft.com/office/drawing/2014/main" id="{31F560BA-222E-49E4-9319-A9212BED53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82553" y="1348855"/>
            <a:ext cx="9426893" cy="514402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5AFAC849-19CD-4630-8895-E91E6805F4A1}"/>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18A5BBBC-470C-4C60-AFC4-C9F3487CFD0D}"/>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52545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4F3E75-9B44-4FBB-B269-1CE11DD4ECFC}"/>
              </a:ext>
            </a:extLst>
          </p:cNvPr>
          <p:cNvSpPr>
            <a:spLocks noGrp="1"/>
          </p:cNvSpPr>
          <p:nvPr>
            <p:ph type="title"/>
          </p:nvPr>
        </p:nvSpPr>
        <p:spPr>
          <a:xfrm>
            <a:off x="838200" y="621598"/>
            <a:ext cx="10515600" cy="1325563"/>
          </a:xfrm>
        </p:spPr>
        <p:txBody>
          <a:bodyPr>
            <a:normAutofit fontScale="90000"/>
          </a:bodyPr>
          <a:lstStyle/>
          <a:p>
            <a:r>
              <a:rPr lang="en-US" dirty="0">
                <a:latin typeface="Atkinson Hyperlegible" pitchFamily="50" charset="0"/>
              </a:rPr>
              <a:t>Example of drawing attention through </a:t>
            </a:r>
            <a:r>
              <a:rPr lang="en-US" dirty="0" err="1">
                <a:latin typeface="Atkinson Hyperlegible" pitchFamily="50" charset="0"/>
              </a:rPr>
              <a:t>preattentive</a:t>
            </a:r>
            <a:r>
              <a:rPr lang="en-US" dirty="0">
                <a:latin typeface="Atkinson Hyperlegible" pitchFamily="50" charset="0"/>
              </a:rPr>
              <a:t> processing </a:t>
            </a:r>
          </a:p>
        </p:txBody>
      </p:sp>
      <p:sp>
        <p:nvSpPr>
          <p:cNvPr id="4" name="Rectangle 3">
            <a:extLst>
              <a:ext uri="{FF2B5EF4-FFF2-40B4-BE49-F238E27FC236}">
                <a16:creationId xmlns:a16="http://schemas.microsoft.com/office/drawing/2014/main" id="{0D785E67-2ADC-4DF5-B52D-A0423475874E}"/>
              </a:ext>
            </a:extLst>
          </p:cNvPr>
          <p:cNvSpPr/>
          <p:nvPr/>
        </p:nvSpPr>
        <p:spPr>
          <a:xfrm>
            <a:off x="122666" y="100361"/>
            <a:ext cx="11954107" cy="6657278"/>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C0C5942-9C58-4EB4-825C-6885FB78432E}"/>
              </a:ext>
            </a:extLst>
          </p:cNvPr>
          <p:cNvSpPr/>
          <p:nvPr/>
        </p:nvSpPr>
        <p:spPr>
          <a:xfrm>
            <a:off x="275067" y="252761"/>
            <a:ext cx="11634436" cy="6315307"/>
          </a:xfrm>
          <a:prstGeom prst="rect">
            <a:avLst/>
          </a:prstGeom>
          <a:noFill/>
          <a:ln w="317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hart, line chart&#10;&#10;Description automatically generated">
            <a:extLst>
              <a:ext uri="{FF2B5EF4-FFF2-40B4-BE49-F238E27FC236}">
                <a16:creationId xmlns:a16="http://schemas.microsoft.com/office/drawing/2014/main" id="{FFBF32EB-E9E6-4BE9-8970-9C505C8D4A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829" y="1947161"/>
            <a:ext cx="11002911" cy="3450029"/>
          </a:xfrm>
          <a:prstGeom prst="rect">
            <a:avLst/>
          </a:prstGeom>
        </p:spPr>
      </p:pic>
    </p:spTree>
    <p:extLst>
      <p:ext uri="{BB962C8B-B14F-4D97-AF65-F5344CB8AC3E}">
        <p14:creationId xmlns:p14="http://schemas.microsoft.com/office/powerpoint/2010/main" val="36233367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8.6|7.5|0.5"/>
</p:tagLst>
</file>

<file path=ppt/tags/tag2.xml><?xml version="1.0" encoding="utf-8"?>
<p:tagLst xmlns:a="http://schemas.openxmlformats.org/drawingml/2006/main" xmlns:r="http://schemas.openxmlformats.org/officeDocument/2006/relationships" xmlns:p="http://schemas.openxmlformats.org/presentationml/2006/main">
  <p:tag name="TIMING" val="|8.3|3.5|0.8|5.4|0.7|3.7|0.7"/>
</p:tagLst>
</file>

<file path=ppt/tags/tag3.xml><?xml version="1.0" encoding="utf-8"?>
<p:tagLst xmlns:a="http://schemas.openxmlformats.org/drawingml/2006/main" xmlns:r="http://schemas.openxmlformats.org/officeDocument/2006/relationships" xmlns:p="http://schemas.openxmlformats.org/presentationml/2006/main">
  <p:tag name="TIMING" val="|3.2|11.8|0.8|9|0.7"/>
</p:tagLst>
</file>

<file path=ppt/tags/tag4.xml><?xml version="1.0" encoding="utf-8"?>
<p:tagLst xmlns:a="http://schemas.openxmlformats.org/drawingml/2006/main" xmlns:r="http://schemas.openxmlformats.org/officeDocument/2006/relationships" xmlns:p="http://schemas.openxmlformats.org/presentationml/2006/main">
  <p:tag name="TIMING" val="|8|4|7.2|6.1|9.4|0.9"/>
</p:tagLst>
</file>

<file path=ppt/tags/tag5.xml><?xml version="1.0" encoding="utf-8"?>
<p:tagLst xmlns:a="http://schemas.openxmlformats.org/drawingml/2006/main" xmlns:r="http://schemas.openxmlformats.org/officeDocument/2006/relationships" xmlns:p="http://schemas.openxmlformats.org/presentationml/2006/main">
  <p:tag name="TIMING" val="|0.9|10.4|0.8|8.9|0.4"/>
</p:tagLst>
</file>

<file path=ppt/tags/tag6.xml><?xml version="1.0" encoding="utf-8"?>
<p:tagLst xmlns:a="http://schemas.openxmlformats.org/drawingml/2006/main" xmlns:r="http://schemas.openxmlformats.org/officeDocument/2006/relationships" xmlns:p="http://schemas.openxmlformats.org/presentationml/2006/main">
  <p:tag name="TIMING" val="|3|11.8|14.9|0.9|13.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3888</TotalTime>
  <Words>3060</Words>
  <Application>Microsoft Macintosh PowerPoint</Application>
  <PresentationFormat>Widescreen</PresentationFormat>
  <Paragraphs>411</Paragraphs>
  <Slides>69</Slides>
  <Notes>39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69</vt:i4>
      </vt:variant>
    </vt:vector>
  </HeadingPairs>
  <TitlesOfParts>
    <vt:vector size="78" baseType="lpstr">
      <vt:lpstr>Aptos</vt:lpstr>
      <vt:lpstr>Arial</vt:lpstr>
      <vt:lpstr>Atkinson Hyperlegible</vt:lpstr>
      <vt:lpstr>Calibri</vt:lpstr>
      <vt:lpstr>Tw Cen MT</vt:lpstr>
      <vt:lpstr>Tw Cen MT Condensed</vt:lpstr>
      <vt:lpstr>Wingdings</vt:lpstr>
      <vt:lpstr>Wingdings 3</vt:lpstr>
      <vt:lpstr>Integral</vt:lpstr>
      <vt:lpstr>Visualizing your data effectively</vt:lpstr>
      <vt:lpstr>What is data visualization?</vt:lpstr>
      <vt:lpstr>Importance of data visualization</vt:lpstr>
      <vt:lpstr>What makes a visualization effective?</vt:lpstr>
      <vt:lpstr>Ethical data visualization</vt:lpstr>
      <vt:lpstr>Example of a misleading visualization</vt:lpstr>
      <vt:lpstr>Perception</vt:lpstr>
      <vt:lpstr>Preattentive processing</vt:lpstr>
      <vt:lpstr>Example of drawing attention through preattentive processing </vt:lpstr>
      <vt:lpstr>Color</vt:lpstr>
      <vt:lpstr>Example of meaning behind color </vt:lpstr>
      <vt:lpstr>What type of visualization to use?</vt:lpstr>
      <vt:lpstr>What type of visualization to use?</vt:lpstr>
      <vt:lpstr>Example using From Data to Viz</vt:lpstr>
      <vt:lpstr>Example of choosing a visualization</vt:lpstr>
      <vt:lpstr>Accessibility</vt:lpstr>
      <vt:lpstr>Web Content Accessibility Guidelines (WCAG) 2.1</vt:lpstr>
      <vt:lpstr>Color</vt:lpstr>
      <vt:lpstr>Example of protanopia (red-green) accessibility</vt:lpstr>
      <vt:lpstr>Contrast</vt:lpstr>
      <vt:lpstr>This is low contrast</vt:lpstr>
      <vt:lpstr>Screen readers</vt:lpstr>
      <vt:lpstr>Example of screen reader alt text</vt:lpstr>
      <vt:lpstr>Clear, actionable takeaways</vt:lpstr>
      <vt:lpstr>Why is data visualisation so important?</vt:lpstr>
      <vt:lpstr>PowerPoint Presentation</vt:lpstr>
      <vt:lpstr>PowerPoint Presentation</vt:lpstr>
      <vt:lpstr>Why is data visualisation so important?</vt:lpstr>
      <vt:lpstr>PowerPoint Presentation</vt:lpstr>
      <vt:lpstr>PowerPoint Presentation</vt:lpstr>
      <vt:lpstr>Why is data visualisation so important?</vt:lpstr>
      <vt:lpstr>PowerPoint Presentation</vt:lpstr>
      <vt:lpstr>Why is data visualisation so important?</vt:lpstr>
      <vt:lpstr>What makes a ‘good’ data visualisation?</vt:lpstr>
      <vt:lpstr>Four key principles for good data visualisation</vt:lpstr>
      <vt:lpstr>PowerPoint Presentation</vt:lpstr>
      <vt:lpstr>PowerPoint Presentation</vt:lpstr>
      <vt:lpstr>PowerPoint Presentation</vt:lpstr>
      <vt:lpstr>Visualisation design</vt:lpstr>
      <vt:lpstr>Visualisation design</vt:lpstr>
      <vt:lpstr>PowerPoint Presentation</vt:lpstr>
      <vt:lpstr>Data integrity</vt:lpstr>
      <vt:lpstr>PowerPoint Presentation</vt:lpstr>
      <vt:lpstr>PowerPoint Presentation</vt:lpstr>
      <vt:lpstr>PowerPoint Presentation</vt:lpstr>
      <vt:lpstr>Accessibility</vt:lpstr>
      <vt:lpstr>Accessibility: text</vt:lpstr>
      <vt:lpstr>Inclusive colours</vt:lpstr>
      <vt:lpstr>PowerPoint Presentation</vt:lpstr>
      <vt:lpstr>Inclusive colours</vt:lpstr>
      <vt:lpstr>PowerPoint Presentation</vt:lpstr>
      <vt:lpstr>Inclusive colours</vt:lpstr>
      <vt:lpstr>Four BI questions</vt:lpstr>
      <vt:lpstr>PowerPoint Presentation</vt:lpstr>
      <vt:lpstr>What do you want to show with your data?</vt:lpstr>
      <vt:lpstr>Time series values display how something changed over time</vt:lpstr>
      <vt:lpstr>ranking values are ordered by size (descending or ascending)</vt:lpstr>
      <vt:lpstr>Part-to-whole values represent parts (ratios) of a whole</vt:lpstr>
      <vt:lpstr>What about pie charts?</vt:lpstr>
      <vt:lpstr>deviation difference between two sets of values</vt:lpstr>
      <vt:lpstr>Distribution count of values per interval along quantitative scale</vt:lpstr>
      <vt:lpstr>Correlation Comparison of two paired sets of values to determine if there is a relationship between them</vt:lpstr>
      <vt:lpstr>Normal comparison simple comparison of values for a set of ordered items</vt:lpstr>
      <vt:lpstr>Other visualizations a picture is worth a thousand words</vt:lpstr>
      <vt:lpstr>Adhere to data presentation standards in your field</vt:lpstr>
      <vt:lpstr>Visual best practices</vt:lpstr>
      <vt:lpstr>Data analysis vs data visualization</vt:lpstr>
      <vt:lpstr>Exercise Corner!</vt:lpstr>
      <vt:lpstr>Best practiceS &amp;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Visualizing your data effectively</dc:title>
  <dc:creator>Kim Unger</dc:creator>
  <cp:lastModifiedBy>Damian Andrew Tamburri</cp:lastModifiedBy>
  <cp:revision>43</cp:revision>
  <dcterms:created xsi:type="dcterms:W3CDTF">2017-08-18T18:06:40Z</dcterms:created>
  <dcterms:modified xsi:type="dcterms:W3CDTF">2025-04-02T12:08:23Z</dcterms:modified>
</cp:coreProperties>
</file>