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5" r:id="rId2"/>
    <p:sldId id="258" r:id="rId3"/>
    <p:sldId id="304" r:id="rId4"/>
    <p:sldId id="274" r:id="rId5"/>
    <p:sldId id="297" r:id="rId6"/>
    <p:sldId id="275" r:id="rId7"/>
    <p:sldId id="281" r:id="rId8"/>
    <p:sldId id="256" r:id="rId9"/>
    <p:sldId id="257" r:id="rId10"/>
    <p:sldId id="305" r:id="rId11"/>
    <p:sldId id="311" r:id="rId12"/>
    <p:sldId id="306" r:id="rId13"/>
    <p:sldId id="307" r:id="rId14"/>
    <p:sldId id="261" r:id="rId15"/>
    <p:sldId id="262" r:id="rId16"/>
    <p:sldId id="308" r:id="rId17"/>
    <p:sldId id="309" r:id="rId18"/>
    <p:sldId id="310" r:id="rId19"/>
    <p:sldId id="298" r:id="rId20"/>
    <p:sldId id="299" r:id="rId21"/>
    <p:sldId id="300" r:id="rId22"/>
    <p:sldId id="301" r:id="rId23"/>
    <p:sldId id="312" r:id="rId24"/>
    <p:sldId id="260" r:id="rId25"/>
    <p:sldId id="302" r:id="rId26"/>
    <p:sldId id="303" r:id="rId27"/>
    <p:sldId id="313" r:id="rId28"/>
    <p:sldId id="314" r:id="rId29"/>
    <p:sldId id="315" r:id="rId30"/>
    <p:sldId id="316" r:id="rId31"/>
    <p:sldId id="270" r:id="rId32"/>
    <p:sldId id="317" r:id="rId33"/>
    <p:sldId id="318" r:id="rId34"/>
    <p:sldId id="319" r:id="rId35"/>
    <p:sldId id="296" r:id="rId36"/>
    <p:sldId id="293" r:id="rId37"/>
    <p:sldId id="264" r:id="rId38"/>
    <p:sldId id="273" r:id="rId39"/>
    <p:sldId id="266" r:id="rId40"/>
    <p:sldId id="272" r:id="rId41"/>
    <p:sldId id="259" r:id="rId42"/>
    <p:sldId id="271" r:id="rId43"/>
    <p:sldId id="265" r:id="rId44"/>
    <p:sldId id="278" r:id="rId45"/>
    <p:sldId id="277" r:id="rId46"/>
    <p:sldId id="280" r:id="rId47"/>
    <p:sldId id="279" r:id="rId48"/>
    <p:sldId id="287" r:id="rId49"/>
    <p:sldId id="267" r:id="rId50"/>
    <p:sldId id="288" r:id="rId51"/>
    <p:sldId id="269" r:id="rId52"/>
    <p:sldId id="286" r:id="rId53"/>
    <p:sldId id="268" r:id="rId54"/>
    <p:sldId id="290" r:id="rId55"/>
    <p:sldId id="282" r:id="rId56"/>
    <p:sldId id="289" r:id="rId57"/>
    <p:sldId id="292" r:id="rId58"/>
    <p:sldId id="263" r:id="rId59"/>
    <p:sldId id="409" r:id="rId60"/>
    <p:sldId id="28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3" autoAdjust="0"/>
    <p:restoredTop sz="94426" autoAdjust="0"/>
  </p:normalViewPr>
  <p:slideViewPr>
    <p:cSldViewPr snapToGrid="0" showGuides="1">
      <p:cViewPr varScale="1">
        <p:scale>
          <a:sx n="97" d="100"/>
          <a:sy n="97" d="100"/>
        </p:scale>
        <p:origin x="256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ED994-16FE-413E-ADD7-E6AAC2A0098C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8CBA1-4472-4628-9C68-3F9C170C0C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8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technical</a:t>
            </a:r>
            <a:r>
              <a:rPr lang="en-GB" baseline="0" dirty="0"/>
              <a:t>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Work you put off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Initial compromises that come home to roast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That missing documentation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aseline="0" dirty="0"/>
              <a:t>Tools we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Static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Issue is that we don’t see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207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see something</a:t>
            </a:r>
            <a:r>
              <a:rPr lang="en-GB" baseline="0" dirty="0"/>
              <a:t> like this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42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2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a build running </a:t>
            </a:r>
          </a:p>
          <a:p>
            <a:r>
              <a:rPr lang="en-GB" dirty="0"/>
              <a:t>Mention uploading</a:t>
            </a:r>
            <a:r>
              <a:rPr lang="en-GB" baseline="0" dirty="0"/>
              <a:t> a task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See process on http://realalm.com/2015/07/31/uploading-a-custom-build-vnext-task/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Install </a:t>
            </a:r>
            <a:r>
              <a:rPr lang="en-GB" baseline="0" dirty="0" err="1"/>
              <a:t>npm</a:t>
            </a:r>
            <a:r>
              <a:rPr lang="en-GB" baseline="0" dirty="0"/>
              <a:t>/gulp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aseline="0" dirty="0"/>
              <a:t>Clone the repo https://github.com/Microsoft/vso-agent-tasks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Run gulp 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Look in the _build folder</a:t>
            </a:r>
          </a:p>
          <a:p>
            <a:pPr marL="228600" indent="-228600">
              <a:buFont typeface="+mj-lt"/>
              <a:buAutoNum type="arabicPeriod"/>
            </a:pPr>
            <a:r>
              <a:rPr lang="en-GB" baseline="0" dirty="0"/>
              <a:t>Use https://www.npmjs.com/package/tfx-cli to upload – remember needs basic </a:t>
            </a:r>
            <a:r>
              <a:rPr lang="en-GB" baseline="0" dirty="0" err="1"/>
              <a:t>auth</a:t>
            </a:r>
            <a:r>
              <a:rPr lang="en-GB" baseline="0" dirty="0"/>
              <a:t> and full TPC name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/>
              <a:t>tfx</a:t>
            </a:r>
            <a:r>
              <a:rPr lang="en-GB" baseline="0" dirty="0"/>
              <a:t> login --</a:t>
            </a:r>
            <a:r>
              <a:rPr lang="en-GB" baseline="0" dirty="0" err="1"/>
              <a:t>authtype</a:t>
            </a:r>
            <a:r>
              <a:rPr lang="en-GB" baseline="0" dirty="0"/>
              <a:t> basic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/>
              <a:t>tfx</a:t>
            </a:r>
            <a:r>
              <a:rPr lang="en-GB" baseline="0" dirty="0"/>
              <a:t> build tasks upload --</a:t>
            </a:r>
            <a:r>
              <a:rPr lang="en-GB" baseline="0" dirty="0" err="1"/>
              <a:t>taskpath</a:t>
            </a:r>
            <a:r>
              <a:rPr lang="en-GB" baseline="0" dirty="0"/>
              <a:t> .\_build\Tasks\</a:t>
            </a:r>
            <a:r>
              <a:rPr lang="en-GB" baseline="0" dirty="0" err="1"/>
              <a:t>SonarQubePostTest</a:t>
            </a:r>
            <a:r>
              <a:rPr lang="en-GB" baseline="0" dirty="0"/>
              <a:t>\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 err="1"/>
              <a:t>tfx</a:t>
            </a:r>
            <a:r>
              <a:rPr lang="en-GB" baseline="0" dirty="0"/>
              <a:t> build tasks upload --</a:t>
            </a:r>
            <a:r>
              <a:rPr lang="en-GB" baseline="0" dirty="0" err="1"/>
              <a:t>taskpath</a:t>
            </a:r>
            <a:r>
              <a:rPr lang="en-GB" baseline="0" dirty="0"/>
              <a:t> .\_build\Tasks\</a:t>
            </a:r>
            <a:r>
              <a:rPr lang="en-GB" baseline="0" dirty="0" err="1"/>
              <a:t>SonarQubePreTest</a:t>
            </a:r>
            <a:r>
              <a:rPr lang="en-GB" baseline="0" dirty="0"/>
              <a:t>\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GB" baseline="0" dirty="0"/>
              <a:t>Add the tasks to the build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/>
              <a:t>Provide the </a:t>
            </a:r>
            <a:r>
              <a:rPr lang="en-GB" baseline="0" dirty="0" err="1"/>
              <a:t>sonarqube</a:t>
            </a:r>
            <a:r>
              <a:rPr lang="en-GB" baseline="0" dirty="0"/>
              <a:t> server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GB" baseline="0" dirty="0"/>
              <a:t>If &lt; </a:t>
            </a:r>
            <a:r>
              <a:rPr lang="en-GB" baseline="0" dirty="0" err="1"/>
              <a:t>SonarQube</a:t>
            </a:r>
            <a:r>
              <a:rPr lang="en-GB" baseline="0" dirty="0"/>
              <a:t> 5.2 need to provide the Db connection strings</a:t>
            </a:r>
          </a:p>
          <a:p>
            <a:pPr marL="228600" lvl="0" indent="-228600">
              <a:buFont typeface="+mj-lt"/>
              <a:buAutoNum type="arabicPeriod"/>
            </a:pPr>
            <a:endParaRPr lang="en-GB" baseline="0" dirty="0"/>
          </a:p>
          <a:p>
            <a:pPr marL="228600" indent="-228600">
              <a:buFont typeface="+mj-lt"/>
              <a:buAutoNum type="arabicPeriod"/>
            </a:pPr>
            <a:endParaRPr lang="en-GB" baseline="0" dirty="0"/>
          </a:p>
          <a:p>
            <a:pPr marL="228600" indent="-228600">
              <a:buFont typeface="+mj-lt"/>
              <a:buAutoNum type="arabicPeriod"/>
            </a:pPr>
            <a:endParaRPr lang="en-GB" baseline="0" dirty="0"/>
          </a:p>
          <a:p>
            <a:pPr marL="228600" indent="-228600">
              <a:buFont typeface="+mj-lt"/>
              <a:buAutoNum type="arabicPeriod"/>
            </a:pPr>
            <a:endParaRPr lang="en-GB" baseline="0" dirty="0"/>
          </a:p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74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builds up over time</a:t>
            </a:r>
          </a:p>
          <a:p>
            <a:r>
              <a:rPr lang="en-GB" dirty="0"/>
              <a:t>It is not as</a:t>
            </a:r>
            <a:r>
              <a:rPr lang="en-GB" baseline="0" dirty="0"/>
              <a:t> if we don’t have tools to measure it</a:t>
            </a:r>
          </a:p>
          <a:p>
            <a:r>
              <a:rPr lang="en-GB" baseline="0" dirty="0"/>
              <a:t>However, unless we enforce a zero level in the Microsoft space it has been hard to manage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6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your old</a:t>
            </a:r>
            <a:r>
              <a:rPr lang="en-GB" baseline="0" dirty="0"/>
              <a:t> Microsoft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Pick a market leader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Work with the team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Leverage what Roslyn can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Provide a viable alternative to </a:t>
            </a:r>
            <a:r>
              <a:rPr lang="en-GB" dirty="0" err="1"/>
              <a:t>StyleCop</a:t>
            </a:r>
            <a:r>
              <a:rPr lang="en-GB" dirty="0"/>
              <a:t>/</a:t>
            </a:r>
            <a:r>
              <a:rPr lang="en-GB" dirty="0" err="1"/>
              <a:t>FxCop</a:t>
            </a:r>
            <a:r>
              <a:rPr lang="en-GB" dirty="0"/>
              <a:t> and more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5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Popular in the Open Source space, used to be called Sonar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89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Currently the runner needs access to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57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Microsoft see it fitting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70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Remember you need a Java patching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easiest is to use the H2 document</a:t>
            </a:r>
            <a:r>
              <a:rPr lang="en-GB" baseline="0" dirty="0"/>
              <a:t> DB, but only works if everything on done box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55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9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8CBA1-4472-4628-9C68-3F9C170C0C4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7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1850" y="3646446"/>
            <a:ext cx="10515600" cy="1730064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831850" y="5403499"/>
            <a:ext cx="10515600" cy="1131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05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5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18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390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chnolog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rik\Pictures\BizTalk_h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12" y="4417455"/>
            <a:ext cx="1258375" cy="44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1" y="1802445"/>
            <a:ext cx="2904905" cy="4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3519888"/>
            <a:ext cx="1707731" cy="42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212" y="2687966"/>
            <a:ext cx="2055340" cy="3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86" y="934265"/>
            <a:ext cx="2850039" cy="421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11" y="5335488"/>
            <a:ext cx="2122983" cy="42387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74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2060979" y="1170679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blogs.blackmarble.co.uk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060979" y="2182345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+44 (0)1274 300175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2060979" y="318843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@</a:t>
            </a:r>
            <a:r>
              <a:rPr lang="en-GB" sz="1800" dirty="0" err="1">
                <a:latin typeface="Segoe UI Light" pitchFamily="34" charset="0"/>
              </a:rPr>
              <a:t>blackmarble</a:t>
            </a:r>
            <a:endParaRPr lang="en-GB" sz="1800" dirty="0">
              <a:latin typeface="Segoe UI Light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060979" y="4194521"/>
            <a:ext cx="1831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 Ltd.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60979" y="5200609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latin typeface="Segoe UI Light" pitchFamily="34" charset="0"/>
              </a:rPr>
              <a:t>Black Marble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4995887"/>
            <a:ext cx="778780" cy="7787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1977621"/>
            <a:ext cx="778780" cy="778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971533"/>
            <a:ext cx="778780" cy="7787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2983709"/>
            <a:ext cx="778780" cy="778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3989797"/>
            <a:ext cx="778780" cy="7787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24" y="3338479"/>
            <a:ext cx="3682224" cy="22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3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393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509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8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76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2815" y="3579541"/>
            <a:ext cx="8084635" cy="1852729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459259"/>
            <a:ext cx="8084635" cy="90808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68719" y="2538297"/>
            <a:ext cx="1939059" cy="38290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</p:spTree>
    <p:extLst>
      <p:ext uri="{BB962C8B-B14F-4D97-AF65-F5344CB8AC3E}">
        <p14:creationId xmlns:p14="http://schemas.microsoft.com/office/powerpoint/2010/main" val="212756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</p:spTree>
    <p:extLst>
      <p:ext uri="{BB962C8B-B14F-4D97-AF65-F5344CB8AC3E}">
        <p14:creationId xmlns:p14="http://schemas.microsoft.com/office/powerpoint/2010/main" val="207543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MV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5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472431" y="1992068"/>
            <a:ext cx="2583003" cy="4698663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2815" y="4152198"/>
            <a:ext cx="7888405" cy="858644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2815" y="5166960"/>
            <a:ext cx="7888405" cy="1621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213" y="3577896"/>
            <a:ext cx="327088" cy="327088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90486" y="3557290"/>
            <a:ext cx="232225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Twitter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15" y="3579542"/>
            <a:ext cx="327671" cy="327671"/>
          </a:xfrm>
          <a:prstGeom prst="rect">
            <a:avLst/>
          </a:prstGeom>
        </p:spPr>
      </p:pic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411302" y="3557290"/>
            <a:ext cx="2772568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Blog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71" y="3577896"/>
            <a:ext cx="338554" cy="338554"/>
          </a:xfrm>
          <a:prstGeom prst="rect">
            <a:avLst/>
          </a:prstGeom>
        </p:spPr>
      </p:pic>
      <p:sp>
        <p:nvSpPr>
          <p:cNvPr id="16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682325" y="3557290"/>
            <a:ext cx="2334184" cy="3683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LinkedIn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63" y="4532736"/>
            <a:ext cx="1001646" cy="157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423424"/>
            <a:ext cx="12192000" cy="34345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72432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74783" y="2765502"/>
            <a:ext cx="2157822" cy="392523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mini-me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13053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2713053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8535424" y="3579542"/>
            <a:ext cx="3342060" cy="8586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Speaker Name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1"/>
          </p:nvPr>
        </p:nvSpPr>
        <p:spPr>
          <a:xfrm>
            <a:off x="8535424" y="4594303"/>
            <a:ext cx="3342060" cy="1773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90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598266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4000"/>
            </a:lvl1pPr>
          </a:lstStyle>
          <a:p>
            <a:r>
              <a:rPr lang="en-US" dirty="0"/>
              <a:t>Click to edit Agenda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4653611"/>
            <a:ext cx="10515600" cy="1730064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Citation</a:t>
            </a:r>
            <a:endParaRPr lang="en-GB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543340"/>
            <a:ext cx="10515600" cy="4002156"/>
          </a:xfrm>
        </p:spPr>
        <p:txBody>
          <a:bodyPr anchor="ctr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942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88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0" y="6575822"/>
            <a:ext cx="12192000" cy="2913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51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6" r:id="rId5"/>
    <p:sldLayoutId id="2147483661" r:id="rId6"/>
    <p:sldLayoutId id="2147483665" r:id="rId7"/>
    <p:sldLayoutId id="2147483664" r:id="rId8"/>
    <p:sldLayoutId id="2147483652" r:id="rId9"/>
    <p:sldLayoutId id="2147483653" r:id="rId10"/>
    <p:sldLayoutId id="2147483654" r:id="rId11"/>
    <p:sldLayoutId id="2147483655" r:id="rId12"/>
    <p:sldLayoutId id="2147483662" r:id="rId13"/>
    <p:sldLayoutId id="2147483663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arsourc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://docs.sonarqube.org/display/HOME/Developers'+Seven+Deadly+Sin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onarqube.org/display/SONAR/Setup+and+Upgrade" TargetMode="External"/><Relationship Id="rId2" Type="http://schemas.openxmlformats.org/officeDocument/2006/relationships/hyperlink" Target="https://github.com/SonarSource/sonar-.net-docum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narqube.org/downloads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fennell/Presentations" TargetMode="External"/><Relationship Id="rId3" Type="http://schemas.openxmlformats.org/officeDocument/2006/relationships/hyperlink" Target="http://www.sonarqube.org/" TargetMode="External"/><Relationship Id="rId7" Type="http://schemas.openxmlformats.org/officeDocument/2006/relationships/hyperlink" Target="http://vs.sonarlin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isualstudioalmrangers/archive/tags/vsartechnicaldebt/" TargetMode="External"/><Relationship Id="rId5" Type="http://schemas.openxmlformats.org/officeDocument/2006/relationships/hyperlink" Target="https://github.com/SonarSource/sonar-.net-documentation" TargetMode="External"/><Relationship Id="rId4" Type="http://schemas.openxmlformats.org/officeDocument/2006/relationships/hyperlink" Target="http://blogs.msdn.com/b/visualstudioalm/archive/tags/managing+technical+deb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72C-AEC6-08E6-1391-7B00C30F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Putting it all Together: Technical Debt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1CB7-4A53-A24A-4A79-D23594321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T" sz="3200" b="1" dirty="0"/>
              <a:t>Damian A. Tamburri, Ph.D.</a:t>
            </a:r>
          </a:p>
        </p:txBody>
      </p:sp>
    </p:spTree>
    <p:extLst>
      <p:ext uri="{BB962C8B-B14F-4D97-AF65-F5344CB8AC3E}">
        <p14:creationId xmlns:p14="http://schemas.microsoft.com/office/powerpoint/2010/main" val="298826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Is debt always bad?</a:t>
            </a:r>
          </a:p>
          <a:p>
            <a:r>
              <a:rPr lang="en-US" sz="2400" dirty="0"/>
              <a:t>Real life is about shipping code that works</a:t>
            </a:r>
          </a:p>
          <a:p>
            <a:r>
              <a:rPr lang="en-US" sz="2400" dirty="0"/>
              <a:t>“Shipping first time code is like going into debt. A little debt speeds development so long as it is paid back promptly with a rewrite – the danger occurs when the debt is not repaid. Every minute spent on not-quite-right code counts as interest on that debt.” – Ward Cunningham</a:t>
            </a:r>
          </a:p>
          <a:p>
            <a:r>
              <a:rPr lang="en-US" sz="2400" dirty="0"/>
              <a:t>Can you afford to do it without debt?</a:t>
            </a:r>
          </a:p>
          <a:p>
            <a:r>
              <a:rPr lang="en-US" sz="2400" dirty="0"/>
              <a:t>Can you afford the interest? </a:t>
            </a:r>
          </a:p>
          <a:p>
            <a:r>
              <a:rPr lang="en-US" sz="2400" dirty="0"/>
              <a:t>Can you keep the debt and interest manageable?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0" y="917312"/>
            <a:ext cx="7366000" cy="5395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Strategic, Intentional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Cunningham’s original definition only considered intentional debt - debt can be “planned debt” or it can be “happened-upon” debt, </a:t>
            </a:r>
            <a:r>
              <a:rPr lang="en-US" sz="2400" u="sng" dirty="0"/>
              <a:t>both can be strategic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“Ship now and deal with the consequences later”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Examples of intentional or strategic debt:</a:t>
            </a:r>
          </a:p>
          <a:p>
            <a:r>
              <a:rPr lang="en-US" sz="2400" dirty="0"/>
              <a:t>Non-modular design</a:t>
            </a:r>
          </a:p>
          <a:p>
            <a:r>
              <a:rPr lang="en-US" sz="2400" dirty="0"/>
              <a:t>Purposefully too-simple/too-complex implementation</a:t>
            </a:r>
          </a:p>
          <a:p>
            <a:r>
              <a:rPr lang="en-US" sz="2400" dirty="0"/>
              <a:t>Performance indifference</a:t>
            </a:r>
          </a:p>
          <a:p>
            <a:r>
              <a:rPr lang="en-US" sz="2400" dirty="0"/>
              <a:t>Lack of generality or extensibility</a:t>
            </a:r>
          </a:p>
          <a:p>
            <a:r>
              <a:rPr lang="en-US" sz="2400" dirty="0"/>
              <a:t>Lack of scalability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Non-Strategic, Unintentional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Debt also accumulates unintentionally, no development process is perfect 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Examples of unintentional or non-strategic debt:</a:t>
            </a:r>
          </a:p>
          <a:p>
            <a:r>
              <a:rPr lang="en-US" sz="2200" dirty="0"/>
              <a:t>Memory leaks</a:t>
            </a:r>
          </a:p>
          <a:p>
            <a:r>
              <a:rPr lang="en-US" sz="2200" dirty="0"/>
              <a:t>Insufficient test coverage</a:t>
            </a:r>
          </a:p>
          <a:p>
            <a:r>
              <a:rPr lang="en-US" sz="2200" dirty="0"/>
              <a:t>Unintentionally complex implementation</a:t>
            </a:r>
          </a:p>
          <a:p>
            <a:r>
              <a:rPr lang="en-US" sz="2200" dirty="0"/>
              <a:t>Rigid/brittle architecture</a:t>
            </a:r>
          </a:p>
          <a:p>
            <a:r>
              <a:rPr lang="en-US" sz="2200" dirty="0"/>
              <a:t>Performance or scalability bottlenecks</a:t>
            </a:r>
          </a:p>
          <a:p>
            <a:r>
              <a:rPr lang="en-US" sz="2200" dirty="0"/>
              <a:t>Sloppy or difficult to maintain code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  <a:p>
            <a:pPr>
              <a:buNone/>
            </a:pP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Too much debt =&gt; too much time paying interest</a:t>
            </a:r>
          </a:p>
          <a:p>
            <a:r>
              <a:rPr lang="en-US" sz="2400" dirty="0"/>
              <a:t>Unpredictability in software planning stage, increased risk of investment</a:t>
            </a:r>
          </a:p>
          <a:p>
            <a:r>
              <a:rPr lang="en-US" sz="2400" dirty="0"/>
              <a:t>Slows down future work</a:t>
            </a:r>
          </a:p>
          <a:p>
            <a:r>
              <a:rPr lang="en-US" sz="2400" dirty="0"/>
              <a:t>More bugs, more expensive to fix them</a:t>
            </a:r>
          </a:p>
          <a:p>
            <a:r>
              <a:rPr lang="en-US" sz="2400" dirty="0"/>
              <a:t>Frustrated, unhappy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6019800" y="1676400"/>
            <a:ext cx="2365310" cy="1600200"/>
          </a:xfrm>
          <a:custGeom>
            <a:avLst/>
            <a:gdLst>
              <a:gd name="connsiteX0" fmla="*/ 0 w 2230017"/>
              <a:gd name="connsiteY0" fmla="*/ 1539551 h 1539551"/>
              <a:gd name="connsiteX1" fmla="*/ 2220686 w 2230017"/>
              <a:gd name="connsiteY1" fmla="*/ 0 h 1539551"/>
              <a:gd name="connsiteX2" fmla="*/ 2230017 w 2230017"/>
              <a:gd name="connsiteY2" fmla="*/ 1324947 h 1539551"/>
              <a:gd name="connsiteX3" fmla="*/ 1390262 w 2230017"/>
              <a:gd name="connsiteY3" fmla="*/ 1390262 h 1539551"/>
              <a:gd name="connsiteX4" fmla="*/ 457200 w 2230017"/>
              <a:gd name="connsiteY4" fmla="*/ 1492898 h 1539551"/>
              <a:gd name="connsiteX5" fmla="*/ 0 w 2230017"/>
              <a:gd name="connsiteY5" fmla="*/ 1539551 h 1539551"/>
              <a:gd name="connsiteX0" fmla="*/ 0 w 2223796"/>
              <a:gd name="connsiteY0" fmla="*/ 1539551 h 1539551"/>
              <a:gd name="connsiteX1" fmla="*/ 2220686 w 2223796"/>
              <a:gd name="connsiteY1" fmla="*/ 0 h 1539551"/>
              <a:gd name="connsiteX2" fmla="*/ 2220686 w 2223796"/>
              <a:gd name="connsiteY2" fmla="*/ 1349829 h 1539551"/>
              <a:gd name="connsiteX3" fmla="*/ 1390262 w 2223796"/>
              <a:gd name="connsiteY3" fmla="*/ 1390262 h 1539551"/>
              <a:gd name="connsiteX4" fmla="*/ 457200 w 2223796"/>
              <a:gd name="connsiteY4" fmla="*/ 1492898 h 1539551"/>
              <a:gd name="connsiteX5" fmla="*/ 0 w 2223796"/>
              <a:gd name="connsiteY5" fmla="*/ 1539551 h 1539551"/>
              <a:gd name="connsiteX0" fmla="*/ 0 w 2289110"/>
              <a:gd name="connsiteY0" fmla="*/ 1578429 h 1578429"/>
              <a:gd name="connsiteX1" fmla="*/ 2286000 w 2289110"/>
              <a:gd name="connsiteY1" fmla="*/ 0 h 1578429"/>
              <a:gd name="connsiteX2" fmla="*/ 2286000 w 2289110"/>
              <a:gd name="connsiteY2" fmla="*/ 1349829 h 1578429"/>
              <a:gd name="connsiteX3" fmla="*/ 1455576 w 2289110"/>
              <a:gd name="connsiteY3" fmla="*/ 1390262 h 1578429"/>
              <a:gd name="connsiteX4" fmla="*/ 522514 w 2289110"/>
              <a:gd name="connsiteY4" fmla="*/ 1492898 h 1578429"/>
              <a:gd name="connsiteX5" fmla="*/ 0 w 2289110"/>
              <a:gd name="connsiteY5" fmla="*/ 1578429 h 1578429"/>
              <a:gd name="connsiteX0" fmla="*/ 0 w 2365310"/>
              <a:gd name="connsiteY0" fmla="*/ 1578429 h 1578429"/>
              <a:gd name="connsiteX1" fmla="*/ 2362200 w 2365310"/>
              <a:gd name="connsiteY1" fmla="*/ 0 h 1578429"/>
              <a:gd name="connsiteX2" fmla="*/ 2362200 w 2365310"/>
              <a:gd name="connsiteY2" fmla="*/ 1349829 h 1578429"/>
              <a:gd name="connsiteX3" fmla="*/ 1531776 w 2365310"/>
              <a:gd name="connsiteY3" fmla="*/ 1390262 h 1578429"/>
              <a:gd name="connsiteX4" fmla="*/ 598714 w 2365310"/>
              <a:gd name="connsiteY4" fmla="*/ 1492898 h 1578429"/>
              <a:gd name="connsiteX5" fmla="*/ 0 w 2365310"/>
              <a:gd name="connsiteY5" fmla="*/ 1578429 h 1578429"/>
              <a:gd name="connsiteX0" fmla="*/ 0 w 2365310"/>
              <a:gd name="connsiteY0" fmla="*/ 1600200 h 1600200"/>
              <a:gd name="connsiteX1" fmla="*/ 2362200 w 2365310"/>
              <a:gd name="connsiteY1" fmla="*/ 0 h 1600200"/>
              <a:gd name="connsiteX2" fmla="*/ 2362200 w 2365310"/>
              <a:gd name="connsiteY2" fmla="*/ 1371600 h 1600200"/>
              <a:gd name="connsiteX3" fmla="*/ 1531776 w 2365310"/>
              <a:gd name="connsiteY3" fmla="*/ 1412033 h 1600200"/>
              <a:gd name="connsiteX4" fmla="*/ 598714 w 2365310"/>
              <a:gd name="connsiteY4" fmla="*/ 1514669 h 1600200"/>
              <a:gd name="connsiteX5" fmla="*/ 0 w 2365310"/>
              <a:gd name="connsiteY5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310" h="1600200">
                <a:moveTo>
                  <a:pt x="0" y="1600200"/>
                </a:moveTo>
                <a:lnTo>
                  <a:pt x="2362200" y="0"/>
                </a:lnTo>
                <a:cubicBezTo>
                  <a:pt x="2365310" y="441649"/>
                  <a:pt x="2359090" y="929951"/>
                  <a:pt x="2362200" y="1371600"/>
                </a:cubicBezTo>
                <a:lnTo>
                  <a:pt x="1531776" y="1412033"/>
                </a:lnTo>
                <a:lnTo>
                  <a:pt x="598714" y="1514669"/>
                </a:lnTo>
                <a:lnTo>
                  <a:pt x="0" y="16002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80000">
                <a:schemeClr val="accent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352800" y="3331030"/>
            <a:ext cx="2593910" cy="1774371"/>
          </a:xfrm>
          <a:custGeom>
            <a:avLst/>
            <a:gdLst>
              <a:gd name="connsiteX0" fmla="*/ 0 w 2575249"/>
              <a:gd name="connsiteY0" fmla="*/ 1744824 h 1744824"/>
              <a:gd name="connsiteX1" fmla="*/ 317241 w 2575249"/>
              <a:gd name="connsiteY1" fmla="*/ 1250302 h 1744824"/>
              <a:gd name="connsiteX2" fmla="*/ 718457 w 2575249"/>
              <a:gd name="connsiteY2" fmla="*/ 774440 h 1744824"/>
              <a:gd name="connsiteX3" fmla="*/ 989045 w 2575249"/>
              <a:gd name="connsiteY3" fmla="*/ 559836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989045 w 2575249"/>
              <a:gd name="connsiteY3" fmla="*/ 559836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315617 w 2575249"/>
              <a:gd name="connsiteY4" fmla="*/ 363893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791478 w 2575249"/>
              <a:gd name="connsiteY5" fmla="*/ 17728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962539 w 2575249"/>
              <a:gd name="connsiteY5" fmla="*/ 97971 h 1744824"/>
              <a:gd name="connsiteX6" fmla="*/ 2267339 w 2575249"/>
              <a:gd name="connsiteY6" fmla="*/ 55983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75249"/>
              <a:gd name="connsiteY0" fmla="*/ 1744824 h 1744824"/>
              <a:gd name="connsiteX1" fmla="*/ 362339 w 2575249"/>
              <a:gd name="connsiteY1" fmla="*/ 1164771 h 1744824"/>
              <a:gd name="connsiteX2" fmla="*/ 718457 w 2575249"/>
              <a:gd name="connsiteY2" fmla="*/ 774440 h 1744824"/>
              <a:gd name="connsiteX3" fmla="*/ 1048139 w 2575249"/>
              <a:gd name="connsiteY3" fmla="*/ 478971 h 1744824"/>
              <a:gd name="connsiteX4" fmla="*/ 1429139 w 2575249"/>
              <a:gd name="connsiteY4" fmla="*/ 250371 h 1744824"/>
              <a:gd name="connsiteX5" fmla="*/ 1962539 w 2575249"/>
              <a:gd name="connsiteY5" fmla="*/ 97971 h 1744824"/>
              <a:gd name="connsiteX6" fmla="*/ 2267339 w 2575249"/>
              <a:gd name="connsiteY6" fmla="*/ 21771 h 1744824"/>
              <a:gd name="connsiteX7" fmla="*/ 2575249 w 2575249"/>
              <a:gd name="connsiteY7" fmla="*/ 0 h 1744824"/>
              <a:gd name="connsiteX8" fmla="*/ 0 w 2575249"/>
              <a:gd name="connsiteY8" fmla="*/ 1744824 h 1744824"/>
              <a:gd name="connsiteX0" fmla="*/ 0 w 2593910"/>
              <a:gd name="connsiteY0" fmla="*/ 1774371 h 1774371"/>
              <a:gd name="connsiteX1" fmla="*/ 381000 w 2593910"/>
              <a:gd name="connsiteY1" fmla="*/ 1164771 h 1774371"/>
              <a:gd name="connsiteX2" fmla="*/ 737118 w 2593910"/>
              <a:gd name="connsiteY2" fmla="*/ 774440 h 1774371"/>
              <a:gd name="connsiteX3" fmla="*/ 1066800 w 2593910"/>
              <a:gd name="connsiteY3" fmla="*/ 478971 h 1774371"/>
              <a:gd name="connsiteX4" fmla="*/ 1447800 w 2593910"/>
              <a:gd name="connsiteY4" fmla="*/ 250371 h 1774371"/>
              <a:gd name="connsiteX5" fmla="*/ 1981200 w 2593910"/>
              <a:gd name="connsiteY5" fmla="*/ 97971 h 1774371"/>
              <a:gd name="connsiteX6" fmla="*/ 2286000 w 2593910"/>
              <a:gd name="connsiteY6" fmla="*/ 21771 h 1774371"/>
              <a:gd name="connsiteX7" fmla="*/ 2593910 w 2593910"/>
              <a:gd name="connsiteY7" fmla="*/ 0 h 1774371"/>
              <a:gd name="connsiteX8" fmla="*/ 0 w 2593910"/>
              <a:gd name="connsiteY8" fmla="*/ 1774371 h 1774371"/>
              <a:gd name="connsiteX0" fmla="*/ 0 w 2593910"/>
              <a:gd name="connsiteY0" fmla="*/ 1774371 h 1774371"/>
              <a:gd name="connsiteX1" fmla="*/ 381000 w 2593910"/>
              <a:gd name="connsiteY1" fmla="*/ 1164771 h 1774371"/>
              <a:gd name="connsiteX2" fmla="*/ 685800 w 2593910"/>
              <a:gd name="connsiteY2" fmla="*/ 783771 h 1774371"/>
              <a:gd name="connsiteX3" fmla="*/ 1066800 w 2593910"/>
              <a:gd name="connsiteY3" fmla="*/ 478971 h 1774371"/>
              <a:gd name="connsiteX4" fmla="*/ 1447800 w 2593910"/>
              <a:gd name="connsiteY4" fmla="*/ 250371 h 1774371"/>
              <a:gd name="connsiteX5" fmla="*/ 1981200 w 2593910"/>
              <a:gd name="connsiteY5" fmla="*/ 97971 h 1774371"/>
              <a:gd name="connsiteX6" fmla="*/ 2286000 w 2593910"/>
              <a:gd name="connsiteY6" fmla="*/ 21771 h 1774371"/>
              <a:gd name="connsiteX7" fmla="*/ 2593910 w 2593910"/>
              <a:gd name="connsiteY7" fmla="*/ 0 h 1774371"/>
              <a:gd name="connsiteX8" fmla="*/ 0 w 2593910"/>
              <a:gd name="connsiteY8" fmla="*/ 1774371 h 177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10" h="1774371">
                <a:moveTo>
                  <a:pt x="0" y="1774371"/>
                </a:moveTo>
                <a:lnTo>
                  <a:pt x="381000" y="1164771"/>
                </a:lnTo>
                <a:lnTo>
                  <a:pt x="685800" y="783771"/>
                </a:lnTo>
                <a:lnTo>
                  <a:pt x="1066800" y="478971"/>
                </a:lnTo>
                <a:lnTo>
                  <a:pt x="1447800" y="250371"/>
                </a:lnTo>
                <a:lnTo>
                  <a:pt x="1981200" y="97971"/>
                </a:lnTo>
                <a:lnTo>
                  <a:pt x="2286000" y="21771"/>
                </a:lnTo>
                <a:lnTo>
                  <a:pt x="2593910" y="0"/>
                </a:lnTo>
                <a:lnTo>
                  <a:pt x="0" y="1774371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Tradeoff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895600" y="5334000"/>
            <a:ext cx="64008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48000" y="1447800"/>
            <a:ext cx="0" cy="403860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276600" y="1676400"/>
            <a:ext cx="5105400" cy="3505200"/>
          </a:xfrm>
          <a:prstGeom prst="line">
            <a:avLst/>
          </a:prstGeom>
          <a:ln w="38100">
            <a:solidFill>
              <a:srgbClr val="47F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278156" y="3048000"/>
            <a:ext cx="5103845" cy="2167812"/>
          </a:xfrm>
          <a:custGeom>
            <a:avLst/>
            <a:gdLst>
              <a:gd name="connsiteX0" fmla="*/ 0 w 5617029"/>
              <a:gd name="connsiteY0" fmla="*/ 2537926 h 2537926"/>
              <a:gd name="connsiteX1" fmla="*/ 1707502 w 5617029"/>
              <a:gd name="connsiteY1" fmla="*/ 643812 h 2537926"/>
              <a:gd name="connsiteX2" fmla="*/ 5617029 w 5617029"/>
              <a:gd name="connsiteY2" fmla="*/ 0 h 253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29" h="2537926">
                <a:moveTo>
                  <a:pt x="0" y="2537926"/>
                </a:moveTo>
                <a:cubicBezTo>
                  <a:pt x="385665" y="1802363"/>
                  <a:pt x="771331" y="1066800"/>
                  <a:pt x="1707502" y="643812"/>
                </a:cubicBezTo>
                <a:cubicBezTo>
                  <a:pt x="2643674" y="220824"/>
                  <a:pt x="4130351" y="110412"/>
                  <a:pt x="5617029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9519506">
            <a:off x="6472292" y="1752900"/>
            <a:ext cx="20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Zero-Debt Product</a:t>
            </a:r>
          </a:p>
        </p:txBody>
      </p:sp>
      <p:sp>
        <p:nvSpPr>
          <p:cNvPr id="21" name="TextBox 20"/>
          <p:cNvSpPr txBox="1"/>
          <p:nvPr/>
        </p:nvSpPr>
        <p:spPr>
          <a:xfrm rot="21371124">
            <a:off x="6571926" y="318440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Indebted Product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1793724" y="2940320"/>
            <a:ext cx="19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Features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5410200"/>
            <a:ext cx="319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Size, Lines-of-Code, etc.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5633" y="2325470"/>
            <a:ext cx="110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Technical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Debt</a:t>
            </a:r>
          </a:p>
        </p:txBody>
      </p:sp>
      <p:sp>
        <p:nvSpPr>
          <p:cNvPr id="27" name="TextBox 26"/>
          <p:cNvSpPr txBox="1"/>
          <p:nvPr/>
        </p:nvSpPr>
        <p:spPr>
          <a:xfrm rot="19562170">
            <a:off x="3873978" y="4209981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Over-Engineered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6068007" y="3334138"/>
            <a:ext cx="304800" cy="7620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96000" y="4038601"/>
            <a:ext cx="3530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Debt Value Inflection</a:t>
            </a:r>
            <a:br>
              <a:rPr lang="en-US" dirty="0"/>
            </a:br>
            <a:r>
              <a:rPr lang="en-US" dirty="0"/>
              <a:t>- Too much time is spent paying</a:t>
            </a:r>
            <a:br>
              <a:rPr lang="en-US" dirty="0"/>
            </a:br>
            <a:r>
              <a:rPr lang="en-US" dirty="0"/>
              <a:t>  interest and development slows</a:t>
            </a:r>
            <a:br>
              <a:rPr lang="en-US" dirty="0"/>
            </a:br>
            <a:r>
              <a:rPr lang="en-US" dirty="0"/>
              <a:t>  to a crawl</a:t>
            </a:r>
          </a:p>
        </p:txBody>
      </p:sp>
      <p:sp>
        <p:nvSpPr>
          <p:cNvPr id="33" name="TextBox 32"/>
          <p:cNvSpPr txBox="1"/>
          <p:nvPr/>
        </p:nvSpPr>
        <p:spPr>
          <a:xfrm rot="19562170">
            <a:off x="3414599" y="3510354"/>
            <a:ext cx="170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Rapid Progress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Communicating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60" y="1436914"/>
            <a:ext cx="10997540" cy="474004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Writing good code isn’t just a matter of professionalism or craftsmanship: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There is no moral or intellectual imperative to produce good code</a:t>
            </a:r>
          </a:p>
          <a:p>
            <a:endParaRPr lang="en-US" sz="2400" dirty="0"/>
          </a:p>
          <a:p>
            <a:r>
              <a:rPr lang="en-US" sz="2400" dirty="0"/>
              <a:t>Every bit of debt incurred today reduces your future ability to produce working features</a:t>
            </a:r>
          </a:p>
          <a:p>
            <a:endParaRPr lang="en-US" sz="2400" dirty="0"/>
          </a:p>
          <a:p>
            <a:r>
              <a:rPr lang="en-US" sz="2400" dirty="0"/>
              <a:t>Technical debt has a real cost- not “interest” as we have described- your future productivity… your manager will literally pay for it later</a:t>
            </a:r>
          </a:p>
          <a:p>
            <a:endParaRPr lang="en-US" sz="2400" dirty="0"/>
          </a:p>
          <a:p>
            <a:r>
              <a:rPr lang="en-US" sz="2400" dirty="0"/>
              <a:t>Likewise, writing good code or refactoring costs more now, but results in savings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Non-strategic debt is not helpful by definition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en-US" sz="2200" dirty="0"/>
              <a:t>Avoid non-strategic debt:</a:t>
            </a:r>
          </a:p>
          <a:p>
            <a:r>
              <a:rPr lang="en-US" sz="2200" dirty="0"/>
              <a:t>Use good engineering practices – test-driven development, good architectural patterns, etc.</a:t>
            </a:r>
          </a:p>
          <a:p>
            <a:pPr lvl="1"/>
            <a:r>
              <a:rPr lang="en-US" sz="2000" dirty="0"/>
              <a:t>If you’re not actively working to make your system simpler and with less </a:t>
            </a:r>
            <a:r>
              <a:rPr lang="en-US" sz="2000" dirty="0" err="1"/>
              <a:t>cruft</a:t>
            </a:r>
            <a:r>
              <a:rPr lang="en-US" sz="2000" dirty="0"/>
              <a:t>, it’s getting worse</a:t>
            </a:r>
          </a:p>
          <a:p>
            <a:r>
              <a:rPr lang="en-US" sz="2200" dirty="0"/>
              <a:t>Strong “definition of done”- user requirements are the baseline, how much debt are you willing to accept each sprint or for each feature?</a:t>
            </a:r>
          </a:p>
          <a:p>
            <a:r>
              <a:rPr lang="en-US" sz="2200" i="1" dirty="0"/>
              <a:t>Refactoring</a:t>
            </a:r>
            <a:r>
              <a:rPr lang="en-US" sz="2200" dirty="0"/>
              <a:t>- reducing debt without changing behavior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Known debt is everything recorded in an issue tracker or product backlog</a:t>
            </a:r>
          </a:p>
          <a:p>
            <a:r>
              <a:rPr lang="en-US" sz="2400" dirty="0"/>
              <a:t>Devoting effort to get rid of that debt is a quantifiable business decision</a:t>
            </a:r>
          </a:p>
          <a:p>
            <a:r>
              <a:rPr lang="en-US" sz="2400" dirty="0"/>
              <a:t>Doesn’t always make sense to work on debt: e.g. prototypes, end-of-life software, small projects</a:t>
            </a:r>
          </a:p>
          <a:p>
            <a:r>
              <a:rPr lang="en-US" sz="2400" dirty="0"/>
              <a:t>Good practice to pay down debt a little at a time versus ignoring it and making a “balloon payment”</a:t>
            </a:r>
          </a:p>
          <a:p>
            <a:r>
              <a:rPr lang="en-US" sz="2400" dirty="0"/>
              <a:t>When you find debt- use the “boy scout principle”: clean up what you can, log the rest as known debt, leave the camp cleaner than you found it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9608D0C6-C6C6-AF06-6581-75EDFA60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Accumulation of</a:t>
            </a:r>
            <a:br>
              <a:rPr lang="en-US" altLang="en-US"/>
            </a:br>
            <a:r>
              <a:rPr lang="en-US" altLang="en-US"/>
              <a:t>Technical Debt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676E868-28AE-592D-8C0E-F3C61038E9AE}"/>
              </a:ext>
            </a:extLst>
          </p:cNvPr>
          <p:cNvSpPr>
            <a:spLocks/>
          </p:cNvSpPr>
          <p:nvPr/>
        </p:nvSpPr>
        <p:spPr bwMode="auto">
          <a:xfrm>
            <a:off x="2032992" y="3357563"/>
            <a:ext cx="2482453" cy="1053703"/>
          </a:xfrm>
          <a:prstGeom prst="roundRect">
            <a:avLst>
              <a:gd name="adj" fmla="val 127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Deadline pressure</a:t>
            </a:r>
          </a:p>
        </p:txBody>
      </p:sp>
      <p:sp>
        <p:nvSpPr>
          <p:cNvPr id="19459" name="AutoShape 3">
            <a:extLst>
              <a:ext uri="{FF2B5EF4-FFF2-40B4-BE49-F238E27FC236}">
                <a16:creationId xmlns:a16="http://schemas.microsoft.com/office/drawing/2014/main" id="{6C36D88A-B645-C003-2627-A0AEDCB8D4B4}"/>
              </a:ext>
            </a:extLst>
          </p:cNvPr>
          <p:cNvSpPr>
            <a:spLocks/>
          </p:cNvSpPr>
          <p:nvPr/>
        </p:nvSpPr>
        <p:spPr bwMode="auto">
          <a:xfrm>
            <a:off x="5149453" y="2062758"/>
            <a:ext cx="2187773" cy="1053703"/>
          </a:xfrm>
          <a:prstGeom prst="roundRect">
            <a:avLst>
              <a:gd name="adj" fmla="val 127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 dirty="0">
                <a:solidFill>
                  <a:srgbClr val="452700"/>
                </a:solidFill>
                <a:ea typeface="MS PGothic" panose="020B0600070205080204" pitchFamily="34" charset="-128"/>
              </a:rPr>
              <a:t>False </a:t>
            </a:r>
            <a:r>
              <a:rPr lang="ja-JP" altLang="en-US" sz="2531">
                <a:solidFill>
                  <a:srgbClr val="4527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ja-JP" sz="2531" dirty="0">
                <a:solidFill>
                  <a:srgbClr val="452700"/>
                </a:solidFill>
                <a:ea typeface="MS PGothic" panose="020B0600070205080204" pitchFamily="34" charset="-128"/>
              </a:rPr>
              <a:t>acceleration</a:t>
            </a:r>
            <a:r>
              <a:rPr lang="ja-JP" altLang="en-US" sz="2531">
                <a:solidFill>
                  <a:srgbClr val="4527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endParaRPr lang="en-US" altLang="en-US" sz="2531" dirty="0">
              <a:solidFill>
                <a:srgbClr val="452700"/>
              </a:solidFill>
              <a:ea typeface="MS PGothic" panose="020B0600070205080204" pitchFamily="34" charset="-128"/>
            </a:endParaRP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43D179B1-906D-FF74-22A1-5D2699FE87DC}"/>
              </a:ext>
            </a:extLst>
          </p:cNvPr>
          <p:cNvSpPr>
            <a:spLocks/>
          </p:cNvSpPr>
          <p:nvPr/>
        </p:nvSpPr>
        <p:spPr bwMode="auto">
          <a:xfrm>
            <a:off x="8140899" y="3429000"/>
            <a:ext cx="1848445" cy="1053703"/>
          </a:xfrm>
          <a:prstGeom prst="roundRect">
            <a:avLst>
              <a:gd name="adj" fmla="val 127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Decreased verification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3778C455-08DF-15B1-4B73-D5A401F110D9}"/>
              </a:ext>
            </a:extLst>
          </p:cNvPr>
          <p:cNvSpPr>
            <a:spLocks/>
          </p:cNvSpPr>
          <p:nvPr/>
        </p:nvSpPr>
        <p:spPr bwMode="auto">
          <a:xfrm>
            <a:off x="4497586" y="5250656"/>
            <a:ext cx="3491508" cy="1053703"/>
          </a:xfrm>
          <a:prstGeom prst="roundRect">
            <a:avLst>
              <a:gd name="adj" fmla="val 1270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Cumulative debt effects (decreasing velocity)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AFAA578-3854-0220-E36C-9F1E6878A034}"/>
              </a:ext>
            </a:extLst>
          </p:cNvPr>
          <p:cNvSpPr/>
          <p:nvPr/>
        </p:nvSpPr>
        <p:spPr>
          <a:xfrm rot="19716003">
            <a:off x="4115135" y="2612023"/>
            <a:ext cx="906488" cy="399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5928E1C-BD3B-16BC-6434-7C9377CA52B3}"/>
              </a:ext>
            </a:extLst>
          </p:cNvPr>
          <p:cNvSpPr/>
          <p:nvPr/>
        </p:nvSpPr>
        <p:spPr>
          <a:xfrm rot="2626579">
            <a:off x="7510328" y="2700431"/>
            <a:ext cx="906488" cy="399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C02D4DB-81C2-0DF8-82FE-24C14A4DB35D}"/>
              </a:ext>
            </a:extLst>
          </p:cNvPr>
          <p:cNvSpPr/>
          <p:nvPr/>
        </p:nvSpPr>
        <p:spPr>
          <a:xfrm rot="8218275">
            <a:off x="7961144" y="4837135"/>
            <a:ext cx="906488" cy="399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AB387F3-D5AA-9DC2-AEBC-3D737AD75655}"/>
              </a:ext>
            </a:extLst>
          </p:cNvPr>
          <p:cNvSpPr/>
          <p:nvPr/>
        </p:nvSpPr>
        <p:spPr>
          <a:xfrm rot="13652684">
            <a:off x="3553528" y="4816191"/>
            <a:ext cx="906488" cy="399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9459" grpId="0" animBg="1" autoUpdateAnimBg="0"/>
      <p:bldP spid="19460" grpId="0" animBg="1" autoUpdateAnimBg="0"/>
      <p:bldP spid="1946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2129197"/>
            <a:ext cx="3789218" cy="1916330"/>
          </a:xfrm>
        </p:spPr>
        <p:txBody>
          <a:bodyPr>
            <a:normAutofit/>
          </a:bodyPr>
          <a:lstStyle/>
          <a:p>
            <a:r>
              <a:rPr lang="en-GB" dirty="0"/>
              <a:t>What is technical debt?</a:t>
            </a:r>
          </a:p>
        </p:txBody>
      </p:sp>
      <p:pic>
        <p:nvPicPr>
          <p:cNvPr id="2050" name="Picture 2" descr="early stage technical deb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2" y="483104"/>
            <a:ext cx="7578435" cy="59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028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The UX of Technical Debt | Technical debt, Debt, Technical">
            <a:extLst>
              <a:ext uri="{FF2B5EF4-FFF2-40B4-BE49-F238E27FC236}">
                <a16:creationId xmlns:a16="http://schemas.microsoft.com/office/drawing/2014/main" id="{CFF9122F-E09E-D8C2-7127-0DDC8182A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156" y="1732360"/>
            <a:ext cx="7000875" cy="47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1">
            <a:extLst>
              <a:ext uri="{FF2B5EF4-FFF2-40B4-BE49-F238E27FC236}">
                <a16:creationId xmlns:a16="http://schemas.microsoft.com/office/drawing/2014/main" id="{4A143249-C811-5C75-A874-902BC2438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75"/>
              <a:t>Accumulation of</a:t>
            </a:r>
            <a:br>
              <a:rPr lang="en-US" altLang="en-US" sz="3375"/>
            </a:br>
            <a:r>
              <a:rPr lang="en-US" altLang="en-US" sz="3375"/>
              <a:t>Technical Debt due to deadline pressure</a:t>
            </a:r>
          </a:p>
        </p:txBody>
      </p:sp>
      <p:sp>
        <p:nvSpPr>
          <p:cNvPr id="21508" name="Isosceles Triangle 4">
            <a:extLst>
              <a:ext uri="{FF2B5EF4-FFF2-40B4-BE49-F238E27FC236}">
                <a16:creationId xmlns:a16="http://schemas.microsoft.com/office/drawing/2014/main" id="{C90B8CEA-3B2A-3CC1-DE7B-146C95C82BAB}"/>
              </a:ext>
            </a:extLst>
          </p:cNvPr>
          <p:cNvSpPr>
            <a:spLocks noChangeArrowheads="1"/>
          </p:cNvSpPr>
          <p:nvPr/>
        </p:nvSpPr>
        <p:spPr bwMode="auto">
          <a:xfrm rot="12554930">
            <a:off x="5620494" y="4684738"/>
            <a:ext cx="2933402" cy="792510"/>
          </a:xfrm>
          <a:prstGeom prst="triangle">
            <a:avLst>
              <a:gd name="adj" fmla="val 48792"/>
            </a:avLst>
          </a:prstGeom>
          <a:solidFill>
            <a:srgbClr val="FF000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IT" altLang="en-IT" sz="2953"/>
          </a:p>
        </p:txBody>
      </p:sp>
      <p:sp>
        <p:nvSpPr>
          <p:cNvPr id="21509" name="Rectangle 6">
            <a:extLst>
              <a:ext uri="{FF2B5EF4-FFF2-40B4-BE49-F238E27FC236}">
                <a16:creationId xmlns:a16="http://schemas.microsoft.com/office/drawing/2014/main" id="{E6AB5A18-CD17-A485-86DC-93D53705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732859"/>
            <a:ext cx="1607344" cy="32146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IT" altLang="en-IT" sz="2953"/>
          </a:p>
        </p:txBody>
      </p:sp>
      <p:sp>
        <p:nvSpPr>
          <p:cNvPr id="21510" name="TextBox 7">
            <a:extLst>
              <a:ext uri="{FF2B5EF4-FFF2-40B4-BE49-F238E27FC236}">
                <a16:creationId xmlns:a16="http://schemas.microsoft.com/office/drawing/2014/main" id="{D575D463-2B65-1BDE-A971-46D40D34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748" y="5774160"/>
            <a:ext cx="2785443" cy="3519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IT" sz="1687"/>
              <a:t>time saved to product release</a:t>
            </a:r>
          </a:p>
        </p:txBody>
      </p:sp>
      <p:sp>
        <p:nvSpPr>
          <p:cNvPr id="21511" name="TextBox 8">
            <a:extLst>
              <a:ext uri="{FF2B5EF4-FFF2-40B4-BE49-F238E27FC236}">
                <a16:creationId xmlns:a16="http://schemas.microsoft.com/office/drawing/2014/main" id="{01C25C2F-AEA2-0B61-1C3D-A9AE7607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516" y="4857750"/>
            <a:ext cx="876226" cy="395365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IT" sz="1969"/>
              <a:t>Debt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6A79977B-A276-23F7-BC81-396FD1672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Consequences of Technical Debt</a:t>
            </a:r>
          </a:p>
        </p:txBody>
      </p:sp>
      <p:sp>
        <p:nvSpPr>
          <p:cNvPr id="18434" name="AutoShape 2">
            <a:extLst>
              <a:ext uri="{FF2B5EF4-FFF2-40B4-BE49-F238E27FC236}">
                <a16:creationId xmlns:a16="http://schemas.microsoft.com/office/drawing/2014/main" id="{B8C12375-4C4B-15EC-0F26-D33F81C00E2F}"/>
              </a:ext>
            </a:extLst>
          </p:cNvPr>
          <p:cNvSpPr>
            <a:spLocks/>
          </p:cNvSpPr>
          <p:nvPr/>
        </p:nvSpPr>
        <p:spPr bwMode="auto">
          <a:xfrm>
            <a:off x="7985746" y="3643313"/>
            <a:ext cx="2482453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Unpredictable tipping point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DAF6CD52-F112-1836-CC97-47626D43153D}"/>
              </a:ext>
            </a:extLst>
          </p:cNvPr>
          <p:cNvSpPr>
            <a:spLocks/>
          </p:cNvSpPr>
          <p:nvPr/>
        </p:nvSpPr>
        <p:spPr bwMode="auto">
          <a:xfrm>
            <a:off x="5149453" y="2035969"/>
            <a:ext cx="2187773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Increased delivery time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49518D11-6C6F-0509-83AF-968837BB7C21}"/>
              </a:ext>
            </a:extLst>
          </p:cNvPr>
          <p:cNvSpPr>
            <a:spLocks/>
          </p:cNvSpPr>
          <p:nvPr/>
        </p:nvSpPr>
        <p:spPr bwMode="auto">
          <a:xfrm>
            <a:off x="7614047" y="2294930"/>
            <a:ext cx="1848445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Significant # of defects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BF5AC75F-2413-D36C-B44B-4515F66A6C8A}"/>
              </a:ext>
            </a:extLst>
          </p:cNvPr>
          <p:cNvSpPr>
            <a:spLocks/>
          </p:cNvSpPr>
          <p:nvPr/>
        </p:nvSpPr>
        <p:spPr bwMode="auto">
          <a:xfrm>
            <a:off x="1939231" y="2160984"/>
            <a:ext cx="2937867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Rising development &amp; support costs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2182AB58-FAE9-C344-DDE9-CED4DA912ECD}"/>
              </a:ext>
            </a:extLst>
          </p:cNvPr>
          <p:cNvSpPr>
            <a:spLocks/>
          </p:cNvSpPr>
          <p:nvPr/>
        </p:nvSpPr>
        <p:spPr bwMode="auto">
          <a:xfrm>
            <a:off x="8498086" y="4866680"/>
            <a:ext cx="2482452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 dirty="0">
                <a:solidFill>
                  <a:srgbClr val="452700"/>
                </a:solidFill>
                <a:ea typeface="MS PGothic" panose="020B0600070205080204" pitchFamily="34" charset="-128"/>
              </a:rPr>
              <a:t>Product atrophy</a:t>
            </a:r>
            <a:br>
              <a:rPr lang="en-US" altLang="en-US" sz="2531" dirty="0">
                <a:solidFill>
                  <a:srgbClr val="452700"/>
                </a:solidFill>
                <a:ea typeface="MS PGothic" panose="020B0600070205080204" pitchFamily="34" charset="-128"/>
              </a:rPr>
            </a:br>
            <a:r>
              <a:rPr lang="en-US" altLang="en-US" sz="2531" dirty="0">
                <a:solidFill>
                  <a:srgbClr val="45270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531" dirty="0">
                <a:solidFill>
                  <a:srgbClr val="0070C0"/>
                </a:solidFill>
                <a:ea typeface="MS PGothic" panose="020B0600070205080204" pitchFamily="34" charset="-128"/>
              </a:rPr>
              <a:t>Defect Sprints</a:t>
            </a:r>
            <a:r>
              <a:rPr lang="en-US" altLang="en-US" sz="2531" dirty="0">
                <a:solidFill>
                  <a:srgbClr val="452700"/>
                </a:solidFill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BEC8F73C-FFDB-F5D8-B3BE-52F4A6A5CDA1}"/>
              </a:ext>
            </a:extLst>
          </p:cNvPr>
          <p:cNvSpPr>
            <a:spLocks/>
          </p:cNvSpPr>
          <p:nvPr/>
        </p:nvSpPr>
        <p:spPr bwMode="auto">
          <a:xfrm>
            <a:off x="6381750" y="5366742"/>
            <a:ext cx="1964531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Decreased predictability</a:t>
            </a:r>
          </a:p>
        </p:txBody>
      </p:sp>
      <p:sp>
        <p:nvSpPr>
          <p:cNvPr id="18440" name="AutoShape 8">
            <a:extLst>
              <a:ext uri="{FF2B5EF4-FFF2-40B4-BE49-F238E27FC236}">
                <a16:creationId xmlns:a16="http://schemas.microsoft.com/office/drawing/2014/main" id="{35A28D27-6C9E-9EFF-AD10-AEFC6948FBE8}"/>
              </a:ext>
            </a:extLst>
          </p:cNvPr>
          <p:cNvSpPr>
            <a:spLocks/>
          </p:cNvSpPr>
          <p:nvPr/>
        </p:nvSpPr>
        <p:spPr bwMode="auto">
          <a:xfrm>
            <a:off x="4265414" y="5366742"/>
            <a:ext cx="2044898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Under-performance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5B5877F1-A526-EE39-24BC-A27797E0E750}"/>
              </a:ext>
            </a:extLst>
          </p:cNvPr>
          <p:cNvSpPr>
            <a:spLocks/>
          </p:cNvSpPr>
          <p:nvPr/>
        </p:nvSpPr>
        <p:spPr bwMode="auto">
          <a:xfrm>
            <a:off x="2149078" y="4866680"/>
            <a:ext cx="1848445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Universal frustration</a:t>
            </a:r>
            <a:b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</a:br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(morale)</a:t>
            </a:r>
          </a:p>
        </p:txBody>
      </p:sp>
      <p:sp>
        <p:nvSpPr>
          <p:cNvPr id="18442" name="AutoShape 10">
            <a:extLst>
              <a:ext uri="{FF2B5EF4-FFF2-40B4-BE49-F238E27FC236}">
                <a16:creationId xmlns:a16="http://schemas.microsoft.com/office/drawing/2014/main" id="{CDD1B8C9-337B-D420-FED3-3D2F2481C55B}"/>
              </a:ext>
            </a:extLst>
          </p:cNvPr>
          <p:cNvSpPr>
            <a:spLocks/>
          </p:cNvSpPr>
          <p:nvPr/>
        </p:nvSpPr>
        <p:spPr bwMode="auto">
          <a:xfrm>
            <a:off x="1720453" y="3580805"/>
            <a:ext cx="3053953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Decreased customer satisfaction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animBg="1" autoUpdateAnimBg="0"/>
      <p:bldP spid="18436" grpId="0" animBg="1" autoUpdateAnimBg="0"/>
      <p:bldP spid="18437" grpId="0" animBg="1" autoUpdateAnimBg="0"/>
      <p:bldP spid="18438" grpId="0" animBg="1" autoUpdateAnimBg="0"/>
      <p:bldP spid="18439" grpId="0" animBg="1" autoUpdateAnimBg="0"/>
      <p:bldP spid="18440" grpId="0" animBg="1" autoUpdateAnimBg="0"/>
      <p:bldP spid="18441" grpId="0" animBg="1" autoUpdateAnimBg="0"/>
      <p:bldP spid="18442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8">
            <a:extLst>
              <a:ext uri="{FF2B5EF4-FFF2-40B4-BE49-F238E27FC236}">
                <a16:creationId xmlns:a16="http://schemas.microsoft.com/office/drawing/2014/main" id="{7580A7C9-0AF5-3EFF-69D5-CB19D9645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625"/>
              <a:t>Paying debt from “false acceleration”</a:t>
            </a:r>
          </a:p>
        </p:txBody>
      </p:sp>
      <p:grpSp>
        <p:nvGrpSpPr>
          <p:cNvPr id="23555" name="Group 47">
            <a:extLst>
              <a:ext uri="{FF2B5EF4-FFF2-40B4-BE49-F238E27FC236}">
                <a16:creationId xmlns:a16="http://schemas.microsoft.com/office/drawing/2014/main" id="{E95762C7-3FB6-2AB9-CD4C-9B05A43FEC7D}"/>
              </a:ext>
            </a:extLst>
          </p:cNvPr>
          <p:cNvGrpSpPr>
            <a:grpSpLocks/>
          </p:cNvGrpSpPr>
          <p:nvPr/>
        </p:nvGrpSpPr>
        <p:grpSpPr bwMode="auto">
          <a:xfrm>
            <a:off x="3149203" y="2035969"/>
            <a:ext cx="4884539" cy="4268391"/>
            <a:chOff x="0" y="0"/>
            <a:chExt cx="4376" cy="3824"/>
          </a:xfrm>
        </p:grpSpPr>
        <p:sp>
          <p:nvSpPr>
            <p:cNvPr id="23557" name="AutoShape 45">
              <a:extLst>
                <a:ext uri="{FF2B5EF4-FFF2-40B4-BE49-F238E27FC236}">
                  <a16:creationId xmlns:a16="http://schemas.microsoft.com/office/drawing/2014/main" id="{6EE9D540-68EA-2F17-40A4-58E3A99EB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76" cy="3824"/>
            </a:xfrm>
            <a:custGeom>
              <a:avLst/>
              <a:gdLst>
                <a:gd name="T0" fmla="*/ 0 w 19260"/>
                <a:gd name="T1" fmla="*/ 0 h 21600"/>
                <a:gd name="T2" fmla="*/ 0 w 19260"/>
                <a:gd name="T3" fmla="*/ 0 h 21600"/>
                <a:gd name="T4" fmla="*/ 0 w 19260"/>
                <a:gd name="T5" fmla="*/ 3 h 21600"/>
                <a:gd name="T6" fmla="*/ -1 w 19260"/>
                <a:gd name="T7" fmla="*/ 3 h 21600"/>
                <a:gd name="T8" fmla="*/ 0 w 19260"/>
                <a:gd name="T9" fmla="*/ 3 h 21600"/>
                <a:gd name="T10" fmla="*/ 0 w 19260"/>
                <a:gd name="T11" fmla="*/ 4 h 21600"/>
                <a:gd name="T12" fmla="*/ 0 w 19260"/>
                <a:gd name="T13" fmla="*/ 4 h 21600"/>
                <a:gd name="T14" fmla="*/ 11 w 19260"/>
                <a:gd name="T15" fmla="*/ 4 h 21600"/>
                <a:gd name="T16" fmla="*/ 12 w 19260"/>
                <a:gd name="T17" fmla="*/ 4 h 21600"/>
                <a:gd name="T18" fmla="*/ 12 w 19260"/>
                <a:gd name="T19" fmla="*/ 0 h 21600"/>
                <a:gd name="T20" fmla="*/ 11 w 19260"/>
                <a:gd name="T21" fmla="*/ 0 h 21600"/>
                <a:gd name="T22" fmla="*/ 0 w 19260"/>
                <a:gd name="T23" fmla="*/ 0 h 21600"/>
                <a:gd name="T24" fmla="*/ 0 w 1926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60"/>
                <a:gd name="T40" fmla="*/ 0 h 21600"/>
                <a:gd name="T41" fmla="*/ 19260 w 19260"/>
                <a:gd name="T42" fmla="*/ 21600 h 216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60" h="21600">
                  <a:moveTo>
                    <a:pt x="705" y="0"/>
                  </a:moveTo>
                  <a:cubicBezTo>
                    <a:pt x="316" y="0"/>
                    <a:pt x="0" y="405"/>
                    <a:pt x="0" y="904"/>
                  </a:cubicBezTo>
                  <a:lnTo>
                    <a:pt x="0" y="18959"/>
                  </a:lnTo>
                  <a:lnTo>
                    <a:pt x="-2340" y="19411"/>
                  </a:lnTo>
                  <a:lnTo>
                    <a:pt x="0" y="19863"/>
                  </a:lnTo>
                  <a:lnTo>
                    <a:pt x="0" y="20696"/>
                  </a:lnTo>
                  <a:cubicBezTo>
                    <a:pt x="0" y="21195"/>
                    <a:pt x="316" y="21600"/>
                    <a:pt x="705" y="21600"/>
                  </a:cubicBezTo>
                  <a:lnTo>
                    <a:pt x="18556" y="21600"/>
                  </a:lnTo>
                  <a:cubicBezTo>
                    <a:pt x="18945" y="21600"/>
                    <a:pt x="19260" y="21195"/>
                    <a:pt x="19260" y="20696"/>
                  </a:cubicBezTo>
                  <a:lnTo>
                    <a:pt x="19260" y="904"/>
                  </a:lnTo>
                  <a:cubicBezTo>
                    <a:pt x="19260" y="405"/>
                    <a:pt x="18945" y="0"/>
                    <a:pt x="18556" y="0"/>
                  </a:cubicBezTo>
                  <a:lnTo>
                    <a:pt x="705" y="0"/>
                  </a:lnTo>
                  <a:close/>
                  <a:moveTo>
                    <a:pt x="705" y="0"/>
                  </a:moveTo>
                </a:path>
              </a:pathLst>
            </a:custGeom>
            <a:solidFill>
              <a:srgbClr val="0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T" sz="1266"/>
            </a:p>
          </p:txBody>
        </p:sp>
        <p:pic>
          <p:nvPicPr>
            <p:cNvPr id="23558" name="Picture 46">
              <a:extLst>
                <a:ext uri="{FF2B5EF4-FFF2-40B4-BE49-F238E27FC236}">
                  <a16:creationId xmlns:a16="http://schemas.microsoft.com/office/drawing/2014/main" id="{64C6976E-93AF-7479-FD16-659E34556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3" r="11804"/>
            <a:stretch>
              <a:fillRect/>
            </a:stretch>
          </p:blipFill>
          <p:spPr bwMode="auto">
            <a:xfrm>
              <a:off x="96" y="364"/>
              <a:ext cx="4177" cy="2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6" name="TextBox 6">
            <a:extLst>
              <a:ext uri="{FF2B5EF4-FFF2-40B4-BE49-F238E27FC236}">
                <a16:creationId xmlns:a16="http://schemas.microsoft.com/office/drawing/2014/main" id="{1659A44B-06C3-2054-D804-C5DD1E22B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90" y="5707187"/>
            <a:ext cx="5848950" cy="61157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r>
              <a:rPr lang="en-US" altLang="en-IT" sz="1687" dirty="0">
                <a:solidFill>
                  <a:schemeClr val="tx1"/>
                </a:solidFill>
              </a:rPr>
              <a:t>Additional time needed to</a:t>
            </a:r>
            <a:br>
              <a:rPr lang="en-US" altLang="en-IT" sz="1687" dirty="0">
                <a:solidFill>
                  <a:schemeClr val="tx1"/>
                </a:solidFill>
              </a:rPr>
            </a:br>
            <a:r>
              <a:rPr lang="en-US" altLang="en-IT" sz="1687" dirty="0">
                <a:solidFill>
                  <a:schemeClr val="tx1"/>
                </a:solidFill>
              </a:rPr>
              <a:t>service previous debt</a:t>
            </a:r>
          </a:p>
        </p:txBody>
      </p:sp>
    </p:spTree>
  </p:cSld>
  <p:clrMapOvr>
    <a:masterClrMapping/>
  </p:clrMapOvr>
  <p:transition spd="med">
    <p:cover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924" y="2448913"/>
            <a:ext cx="4550353" cy="1960174"/>
          </a:xfrm>
        </p:spPr>
        <p:txBody>
          <a:bodyPr/>
          <a:lstStyle/>
          <a:p>
            <a:r>
              <a:rPr lang="en-US" dirty="0"/>
              <a:t>Technical debt is a gap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0"/>
            <a:ext cx="5965247" cy="6510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CA4BA9AD-7E85-6E1C-7855-CF1CAF5FD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Technical Debt Visible</a:t>
            </a:r>
          </a:p>
        </p:txBody>
      </p:sp>
      <p:pic>
        <p:nvPicPr>
          <p:cNvPr id="24579" name="Picture 2" descr="D:\MyDocs\Documents\MSOE\Courses\SE2800\svn-archive\Visual Lexicon\Technical Debt Backlog.png">
            <a:extLst>
              <a:ext uri="{FF2B5EF4-FFF2-40B4-BE49-F238E27FC236}">
                <a16:creationId xmlns:a16="http://schemas.microsoft.com/office/drawing/2014/main" id="{8E0DBBD2-C4F1-0FFE-B4B5-9C65BF9D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469" y="2571750"/>
            <a:ext cx="3013770" cy="1701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6">
            <a:extLst>
              <a:ext uri="{FF2B5EF4-FFF2-40B4-BE49-F238E27FC236}">
                <a16:creationId xmlns:a16="http://schemas.microsoft.com/office/drawing/2014/main" id="{BC4B8A9D-0446-8950-ED77-242BF6B1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7057" y="4554141"/>
            <a:ext cx="4389471" cy="145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953"/>
              <a:t>Technical Debt Backlog </a:t>
            </a:r>
            <a:br>
              <a:rPr lang="en-US" altLang="en-US" sz="2953"/>
            </a:br>
            <a:r>
              <a:rPr lang="en-US" altLang="en-US" sz="2953"/>
              <a:t>(Defect PBIs, </a:t>
            </a:r>
            <a:br>
              <a:rPr lang="en-US" altLang="en-US" sz="2953"/>
            </a:br>
            <a:r>
              <a:rPr lang="en-US" altLang="en-US" sz="2953"/>
              <a:t>Internal Improvement PBIs)</a:t>
            </a:r>
          </a:p>
        </p:txBody>
      </p:sp>
      <p:pic>
        <p:nvPicPr>
          <p:cNvPr id="24581" name="Picture 5" descr="D:\MyDocs\Documents\MSOE\Courses\SE2800\svn-archive\Visual Lexicon\Product Backlog.png">
            <a:extLst>
              <a:ext uri="{FF2B5EF4-FFF2-40B4-BE49-F238E27FC236}">
                <a16:creationId xmlns:a16="http://schemas.microsoft.com/office/drawing/2014/main" id="{9734D870-0BA7-A974-00EB-6E1FD371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09" y="2035969"/>
            <a:ext cx="3013770" cy="3395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9">
            <a:extLst>
              <a:ext uri="{FF2B5EF4-FFF2-40B4-BE49-F238E27FC236}">
                <a16:creationId xmlns:a16="http://schemas.microsoft.com/office/drawing/2014/main" id="{D2C448A6-749E-17ED-68B2-0A0868301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95" y="5572125"/>
            <a:ext cx="2620782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953"/>
              <a:t>Feature Backlog</a:t>
            </a:r>
          </a:p>
        </p:txBody>
      </p:sp>
      <p:sp>
        <p:nvSpPr>
          <p:cNvPr id="24583" name="Right Arrow 10">
            <a:extLst>
              <a:ext uri="{FF2B5EF4-FFF2-40B4-BE49-F238E27FC236}">
                <a16:creationId xmlns:a16="http://schemas.microsoft.com/office/drawing/2014/main" id="{552B83E3-1F85-DFE2-CE11-E988364895C4}"/>
              </a:ext>
            </a:extLst>
          </p:cNvPr>
          <p:cNvSpPr>
            <a:spLocks noChangeArrowheads="1"/>
          </p:cNvSpPr>
          <p:nvPr/>
        </p:nvSpPr>
        <p:spPr bwMode="auto">
          <a:xfrm rot="10308186">
            <a:off x="4819055" y="3233664"/>
            <a:ext cx="1791519" cy="252264"/>
          </a:xfrm>
          <a:prstGeom prst="rightArrow">
            <a:avLst>
              <a:gd name="adj1" fmla="val 50000"/>
              <a:gd name="adj2" fmla="val 4981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en-US" altLang="en-US" sz="2953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1847AB32-F948-EE10-3168-68E5BE4E3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131" y="0"/>
            <a:ext cx="11238807" cy="1482328"/>
          </a:xfrm>
        </p:spPr>
        <p:txBody>
          <a:bodyPr/>
          <a:lstStyle/>
          <a:p>
            <a:pPr eaLnBrk="1" hangingPunct="1"/>
            <a:r>
              <a:rPr lang="en-US" altLang="en-US" sz="4640" dirty="0"/>
              <a:t>Managing Technical Debt</a:t>
            </a:r>
          </a:p>
        </p:txBody>
      </p:sp>
      <p:graphicFrame>
        <p:nvGraphicFramePr>
          <p:cNvPr id="24578" name="Group 2">
            <a:extLst>
              <a:ext uri="{FF2B5EF4-FFF2-40B4-BE49-F238E27FC236}">
                <a16:creationId xmlns:a16="http://schemas.microsoft.com/office/drawing/2014/main" id="{376A0CA4-ED16-E80D-21B6-653D74F0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89970"/>
              </p:ext>
            </p:extLst>
          </p:nvPr>
        </p:nvGraphicFramePr>
        <p:xfrm>
          <a:off x="1704477" y="1332700"/>
          <a:ext cx="8312423" cy="5173638"/>
        </p:xfrm>
        <a:graphic>
          <a:graphicData uri="http://schemas.openxmlformats.org/drawingml/2006/table">
            <a:tbl>
              <a:tblPr/>
              <a:tblGrid>
                <a:gridCol w="299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5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Managing debt </a:t>
                      </a: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accrual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Making debt </a:t>
                      </a: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visible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4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Servicing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the debt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4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Good </a:t>
                      </a: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technical</a:t>
                      </a: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</a:t>
                      </a:r>
                      <a:r>
                        <a:rPr kumimoji="0" lang="en-US" sz="2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practices</a:t>
                      </a:r>
                    </a:p>
                  </a:txBody>
                  <a:tcPr marL="89297" marR="89297" marT="89290" marB="8929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Visibility at the </a:t>
                      </a: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business</a:t>
                      </a: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level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(balance sheet)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Deciding whether to repay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4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Strong </a:t>
                      </a:r>
                      <a:r>
                        <a:rPr kumimoji="0" lang="ja-JP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 pitchFamily="-84" charset="-128"/>
                          <a:sym typeface="Gill Sans" pitchFamily="-84" charset="0"/>
                        </a:rPr>
                        <a:t>“</a:t>
                      </a:r>
                      <a:r>
                        <a:rPr kumimoji="0" lang="en-US" altLang="ja-JP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done</a:t>
                      </a:r>
                      <a:r>
                        <a:rPr kumimoji="0" lang="ja-JP" alt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ヒラギノ角ゴ ProN W3" pitchFamily="-84" charset="-128"/>
                          <a:sym typeface="Gill Sans" pitchFamily="-84" charset="0"/>
                        </a:rPr>
                        <a:t>”</a:t>
                      </a:r>
                      <a:r>
                        <a:rPr kumimoji="0" lang="en-US" altLang="ja-JP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definition</a:t>
                      </a:r>
                      <a:endParaRPr kumimoji="0" lang="en-US" sz="25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Gill Sans" pitchFamily="-84" charset="0"/>
                        <a:ea typeface="ヒラギノ角ゴ ProN W3" pitchFamily="-84" charset="-128"/>
                        <a:sym typeface="Gill Sans" pitchFamily="-84" charset="0"/>
                      </a:endParaRPr>
                    </a:p>
                  </a:txBody>
                  <a:tcPr marL="89297" marR="89297" marT="89290" marB="8929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Visibility at the </a:t>
                      </a: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technical</a:t>
                      </a: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level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(defects, PBIs, cards)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Repay when found, incrementally, high-interest first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Understanding of debt </a:t>
                      </a:r>
                      <a:r>
                        <a:rPr kumimoji="0" lang="en-US" sz="25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economics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 (delay vs repayment costs)</a:t>
                      </a:r>
                    </a:p>
                  </a:txBody>
                  <a:tcPr marL="89297" marR="89297" marT="89290" marB="8929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Technical Debt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Items in Product Backlog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pitchFamily="-84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Repay while producing value</a:t>
                      </a:r>
                      <a:b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</a:b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Gill Sans" pitchFamily="-84" charset="0"/>
                          <a:ea typeface="ヒラギノ角ゴ ProN W3" pitchFamily="-84" charset="-128"/>
                          <a:sym typeface="Gill Sans" pitchFamily="-84" charset="0"/>
                        </a:rPr>
                        <a:t>(avoid balloon payments)</a:t>
                      </a:r>
                    </a:p>
                  </a:txBody>
                  <a:tcPr marL="35719" marR="35719" marT="35716" marB="35716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B4B6456-3404-7144-773D-4DBB5980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Servicing Technical Debt</a:t>
            </a:r>
          </a:p>
        </p:txBody>
      </p:sp>
      <p:pic>
        <p:nvPicPr>
          <p:cNvPr id="26627" name="Picture 2" descr="Tech debt curve | Technical debt, Debt, Technical">
            <a:extLst>
              <a:ext uri="{FF2B5EF4-FFF2-40B4-BE49-F238E27FC236}">
                <a16:creationId xmlns:a16="http://schemas.microsoft.com/office/drawing/2014/main" id="{0716CE7A-F257-7503-440A-E0F8B7151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2303860"/>
            <a:ext cx="7661672" cy="430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Visibility. Significant problems arise when debt is not visible. </a:t>
            </a:r>
            <a:r>
              <a:rPr lang="en-US" sz="2400" dirty="0"/>
              <a:t>In many cases, it is (or was) known to some people but it is not visible enough to others who eventually have to pay for it.</a:t>
            </a:r>
          </a:p>
          <a:p>
            <a:r>
              <a:rPr lang="en-US" sz="2400" i="1" dirty="0"/>
              <a:t>Value. In its financial use, debt when managed correctly is a </a:t>
            </a:r>
            <a:r>
              <a:rPr lang="en-US" sz="2400" dirty="0"/>
              <a:t>device to create value</a:t>
            </a:r>
          </a:p>
          <a:p>
            <a:r>
              <a:rPr lang="en-US" sz="2400" i="1" dirty="0"/>
              <a:t>Present value. In addition to the overall potential system </a:t>
            </a:r>
            <a:r>
              <a:rPr lang="en-US" sz="2400" dirty="0"/>
              <a:t>value enabled by technical debt, the present value of the costs incurred as a result of the debt, including the time-to impact and uncertainty of impact, must be mapped to the overall cost-benefit analysis.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debt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Debt accretion. Debt does not necessarily combine </a:t>
            </a:r>
            <a:r>
              <a:rPr lang="en-US" sz="2400" dirty="0"/>
              <a:t>additively, but super-additively in the sense that taking on too much debt leads a system into a bad, perhaps irreparable state</a:t>
            </a:r>
          </a:p>
          <a:p>
            <a:r>
              <a:rPr lang="en-US" sz="2400" i="1" dirty="0"/>
              <a:t>Environment. In software engineering projects, debt is </a:t>
            </a:r>
            <a:r>
              <a:rPr lang="en-US" sz="2400" dirty="0"/>
              <a:t>relative to a given or assumed environment.</a:t>
            </a:r>
          </a:p>
          <a:p>
            <a:r>
              <a:rPr lang="en-US" sz="2400" i="1" dirty="0"/>
              <a:t>Origin of debt. It is important to distinguish sharply between </a:t>
            </a:r>
            <a:r>
              <a:rPr lang="en-US" sz="2400" dirty="0"/>
              <a:t>strategic debt, taken on for some advantage, and unintentional debt, that is taken on either through poor practices or simply because the environment changed in a way that created a mismatch that reduces system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debt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Impact of debt. The locality (or lack thereof) of debt is </a:t>
            </a:r>
            <a:r>
              <a:rPr lang="en-US" dirty="0"/>
              <a:t>important: are the elements that need to be changed to repay a debt localized or widely scattered?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/>
              <a:t>Whenever code meets functional requirements but is suboptimal or “quick and dirty.”  E.g.:</a:t>
            </a:r>
          </a:p>
          <a:p>
            <a:r>
              <a:rPr lang="en-US" sz="2400" dirty="0"/>
              <a:t>“smelly” code</a:t>
            </a:r>
          </a:p>
          <a:p>
            <a:r>
              <a:rPr lang="en-US" sz="2400" dirty="0"/>
              <a:t>inefficient algorithms</a:t>
            </a:r>
          </a:p>
          <a:p>
            <a:r>
              <a:rPr lang="en-US" sz="2400" dirty="0"/>
              <a:t>sloppy design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Might be fixed at code-review, might generate TODOs or new issues in the issue tracker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Understanding and communicating about technical debt is critical in industry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CSCI 5030 – Principles of Software Development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BFBFB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Technical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Complexity</a:t>
            </a:r>
          </a:p>
          <a:p>
            <a:r>
              <a:rPr lang="en-US" b="1" dirty="0"/>
              <a:t>Code Duplication</a:t>
            </a:r>
          </a:p>
          <a:p>
            <a:r>
              <a:rPr lang="en-US" b="1" dirty="0"/>
              <a:t>Documentation Debt</a:t>
            </a:r>
          </a:p>
          <a:p>
            <a:r>
              <a:rPr lang="en-US" b="1" dirty="0"/>
              <a:t>Testing Debt</a:t>
            </a:r>
          </a:p>
          <a:p>
            <a:r>
              <a:rPr lang="en-US" b="1" dirty="0"/>
              <a:t>Architectural Debt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Refactoring</a:t>
            </a:r>
          </a:p>
          <a:p>
            <a:r>
              <a:rPr lang="en-US" b="1" dirty="0"/>
              <a:t>Architectural issues</a:t>
            </a:r>
          </a:p>
          <a:p>
            <a:r>
              <a:rPr lang="en-US" b="1" dirty="0"/>
              <a:t>Identifying dominant sources of debt</a:t>
            </a:r>
          </a:p>
          <a:p>
            <a:r>
              <a:rPr lang="en-US" b="1" dirty="0"/>
              <a:t>Measurement issues</a:t>
            </a:r>
          </a:p>
          <a:p>
            <a:r>
              <a:rPr lang="en-US" b="1" dirty="0"/>
              <a:t>Non-functional artifacts</a:t>
            </a:r>
          </a:p>
          <a:p>
            <a:r>
              <a:rPr lang="en-US" b="1" dirty="0"/>
              <a:t>Monitoring</a:t>
            </a:r>
          </a:p>
          <a:p>
            <a:r>
              <a:rPr lang="en-US" b="1" dirty="0"/>
              <a:t>Process issues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technical debt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that exist in the current architecture but that should not exist are technical debt.</a:t>
            </a:r>
          </a:p>
          <a:p>
            <a:r>
              <a:rPr lang="en-US" dirty="0"/>
              <a:t>reference architecture </a:t>
            </a:r>
          </a:p>
          <a:p>
            <a:r>
              <a:rPr lang="en-US" dirty="0"/>
              <a:t>meta-architecture</a:t>
            </a:r>
          </a:p>
          <a:p>
            <a:r>
              <a:rPr lang="en-US" dirty="0"/>
              <a:t>enterprise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343223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Use code tags. </a:t>
            </a:r>
            <a:endParaRPr lang="en-US" dirty="0"/>
          </a:p>
          <a:p>
            <a:r>
              <a:rPr lang="en-US" i="1" dirty="0"/>
              <a:t>Establish a rhythm.</a:t>
            </a:r>
          </a:p>
          <a:p>
            <a:r>
              <a:rPr lang="en-US" i="1" dirty="0"/>
              <a:t>Time-box the ER activity</a:t>
            </a:r>
          </a:p>
          <a:p>
            <a:r>
              <a:rPr lang="en-US" i="1" dirty="0"/>
              <a:t>Don’t ship the result</a:t>
            </a:r>
          </a:p>
          <a:p>
            <a:r>
              <a:rPr lang="en-US" i="1" dirty="0"/>
              <a:t>Choose your language carefully</a:t>
            </a:r>
          </a:p>
          <a:p>
            <a:r>
              <a:rPr lang="en-US" i="1" dirty="0"/>
              <a:t>Use ER to reinforce other values you deem important</a:t>
            </a:r>
          </a:p>
          <a:p>
            <a:r>
              <a:rPr lang="en-US" i="1" dirty="0"/>
              <a:t>Don’t commit unless you can deliver.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no-one repays technical debt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people don’t see technical debt.</a:t>
            </a:r>
          </a:p>
          <a:p>
            <a:r>
              <a:rPr lang="en-US" b="1" dirty="0"/>
              <a:t>Perceived low ROI.</a:t>
            </a:r>
          </a:p>
          <a:p>
            <a:r>
              <a:rPr lang="en-US" b="1" dirty="0"/>
              <a:t>Developers don’t like repaying technical debts.</a:t>
            </a:r>
          </a:p>
          <a:p>
            <a:r>
              <a:rPr lang="en-US" b="1" dirty="0"/>
              <a:t>Development processes don’t focus on it.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EB8D-AE5E-F3E6-BAB3-F5A0BCD8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Managing Technical Debt…Where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DB9A-E620-3150-02B0-1EC79FA6D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IT" dirty="0"/>
              <a:t>ools &amp; automations</a:t>
            </a:r>
          </a:p>
          <a:p>
            <a:r>
              <a:rPr lang="en-IT" dirty="0"/>
              <a:t>Org. Culture</a:t>
            </a:r>
          </a:p>
          <a:p>
            <a:r>
              <a:rPr lang="en-IT" dirty="0"/>
              <a:t>Social Debt?</a:t>
            </a:r>
          </a:p>
        </p:txBody>
      </p:sp>
    </p:spTree>
    <p:extLst>
      <p:ext uri="{BB962C8B-B14F-4D97-AF65-F5344CB8AC3E}">
        <p14:creationId xmlns:p14="http://schemas.microsoft.com/office/powerpoint/2010/main" val="3579104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1182" cy="1325563"/>
          </a:xfrm>
        </p:spPr>
        <p:txBody>
          <a:bodyPr/>
          <a:lstStyle/>
          <a:p>
            <a:r>
              <a:rPr lang="en-GB" dirty="0"/>
              <a:t>What tools do we have in </a:t>
            </a:r>
            <a:r>
              <a:rPr lang="en-GB" dirty="0" err="1"/>
              <a:t>Sw.eng</a:t>
            </a:r>
            <a:r>
              <a:rPr lang="en-GB" dirty="0"/>
              <a:t>. land?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Compiler Errors/Warnings</a:t>
            </a:r>
          </a:p>
          <a:p>
            <a:r>
              <a:rPr lang="en-GB" dirty="0" err="1"/>
              <a:t>FXCop</a:t>
            </a:r>
            <a:r>
              <a:rPr lang="en-GB" dirty="0"/>
              <a:t>/Code Analysis</a:t>
            </a:r>
          </a:p>
          <a:p>
            <a:r>
              <a:rPr lang="en-GB" dirty="0" err="1"/>
              <a:t>StyleCop</a:t>
            </a:r>
            <a:endParaRPr lang="en-GB" dirty="0"/>
          </a:p>
          <a:p>
            <a:r>
              <a:rPr lang="en-GB" dirty="0"/>
              <a:t>Unit Test Coverage</a:t>
            </a:r>
          </a:p>
          <a:p>
            <a:r>
              <a:rPr lang="en-GB" dirty="0"/>
              <a:t>Numerous other tools….</a:t>
            </a:r>
          </a:p>
          <a:p>
            <a:endParaRPr lang="en-GB" dirty="0"/>
          </a:p>
          <a:p>
            <a:r>
              <a:rPr lang="en-GB" dirty="0"/>
              <a:t>But they are snapshots in time, we need a better dashboard</a:t>
            </a:r>
          </a:p>
        </p:txBody>
      </p:sp>
    </p:spTree>
    <p:extLst>
      <p:ext uri="{BB962C8B-B14F-4D97-AF65-F5344CB8AC3E}">
        <p14:creationId xmlns:p14="http://schemas.microsoft.com/office/powerpoint/2010/main" val="16391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09313"/>
            <a:ext cx="3722158" cy="5134287"/>
          </a:xfrm>
        </p:spPr>
        <p:txBody>
          <a:bodyPr/>
          <a:lstStyle/>
          <a:p>
            <a:r>
              <a:rPr lang="en-GB" dirty="0"/>
              <a:t>This is not your grandfather’s Microsoft</a:t>
            </a:r>
          </a:p>
        </p:txBody>
      </p:sp>
      <p:sp>
        <p:nvSpPr>
          <p:cNvPr id="6" name="AutoShape 6" descr="Image result for original microsoft sta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2" name="Picture 8" descr="http://i967.photobucket.com/albums/ae159/draynes/mime-attachment.jpg?t=1355737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33" y="809313"/>
            <a:ext cx="7670800" cy="51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268691" y="5943600"/>
            <a:ext cx="44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Microsoft staff in 1978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533" y="542925"/>
            <a:ext cx="771309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Introducting</a:t>
            </a:r>
            <a:r>
              <a:rPr lang="en-GB" dirty="0"/>
              <a:t> </a:t>
            </a:r>
            <a:r>
              <a:rPr lang="en-GB" dirty="0" err="1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quote the product homepage…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“The </a:t>
            </a:r>
            <a:r>
              <a:rPr lang="en-GB" i="1" dirty="0" err="1">
                <a:hlinkClick r:id="rId3"/>
              </a:rPr>
              <a:t>SonarQube</a:t>
            </a:r>
            <a:r>
              <a:rPr lang="en-GB" i="1" dirty="0"/>
              <a:t>® platform is an open source quality management platform, dedicated to continuously </a:t>
            </a:r>
            <a:r>
              <a:rPr lang="en-GB" i="1" dirty="0" err="1"/>
              <a:t>analyzing</a:t>
            </a:r>
            <a:r>
              <a:rPr lang="en-GB" i="1" dirty="0"/>
              <a:t> and measuring the technical quality of source code, from project portfolio down to the method level. To understand what the platform tracks and why it's important, take a look at the </a:t>
            </a:r>
            <a:r>
              <a:rPr lang="en-GB" i="1" dirty="0">
                <a:hlinkClick r:id="rId4"/>
              </a:rPr>
              <a:t>Developers' Seven Deadly Sins</a:t>
            </a:r>
            <a:r>
              <a:rPr lang="en-GB" i="1" dirty="0"/>
              <a:t>.”</a:t>
            </a:r>
          </a:p>
        </p:txBody>
      </p:sp>
      <p:pic>
        <p:nvPicPr>
          <p:cNvPr id="3074" name="Picture 2" descr="http://www.sonarqube.org/wp-content/themes/sonarsource.org/images/sona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92" y="5704067"/>
            <a:ext cx="2601479" cy="62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63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SonarQube</a:t>
            </a:r>
            <a:r>
              <a:rPr lang="en-GB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770419" cy="4351338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Command-line </a:t>
            </a:r>
            <a:r>
              <a:rPr lang="en-GB" dirty="0"/>
              <a:t>Tool to </a:t>
            </a:r>
            <a:r>
              <a:rPr lang="en-GB" dirty="0" err="1"/>
              <a:t>analyze</a:t>
            </a:r>
            <a:r>
              <a:rPr lang="en-GB" dirty="0"/>
              <a:t> source code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Maven </a:t>
            </a:r>
            <a:r>
              <a:rPr lang="en-GB" dirty="0"/>
              <a:t>Integrate source code analysis to Apache Maven builds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</a:t>
            </a:r>
            <a:r>
              <a:rPr lang="en-GB" b="1" dirty="0" err="1"/>
              <a:t>MSBuild</a:t>
            </a:r>
            <a:r>
              <a:rPr lang="en-GB" b="1" dirty="0"/>
              <a:t> </a:t>
            </a:r>
            <a:r>
              <a:rPr lang="en-GB" dirty="0"/>
              <a:t>Integrate source code analysis to any </a:t>
            </a:r>
            <a:r>
              <a:rPr lang="en-GB" dirty="0" err="1"/>
              <a:t>.Net</a:t>
            </a:r>
            <a:r>
              <a:rPr lang="en-GB" dirty="0"/>
              <a:t> projects</a:t>
            </a:r>
            <a:br>
              <a:rPr lang="en-GB" dirty="0"/>
            </a:br>
            <a:endParaRPr lang="en-GB" dirty="0"/>
          </a:p>
          <a:p>
            <a:pPr fontAlgn="base"/>
            <a:r>
              <a:rPr lang="en-GB" b="1" dirty="0" err="1"/>
              <a:t>SonarQube</a:t>
            </a:r>
            <a:r>
              <a:rPr lang="en-GB" b="1" dirty="0"/>
              <a:t> Scanner for Ant  </a:t>
            </a:r>
            <a:br>
              <a:rPr lang="en-GB" b="1" dirty="0"/>
            </a:br>
            <a:r>
              <a:rPr lang="en-GB" dirty="0"/>
              <a:t>Integrate source code analysis to Apache Ant builds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122" name="Picture 2" descr="http://igm.univ-mlv.fr/~dr/XPOSE2012/SONAR/img/archi_son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1505238"/>
            <a:ext cx="45624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6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Debt means you get less done as a code base 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92036" y="1870364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Sprint 1 – new work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2036" y="2715058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Sprint 2 – new work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092035" y="3559752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Sprint 3 – new work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92035" y="4404446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Sprint 4 – new work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092034" y="5249140"/>
            <a:ext cx="7439891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Sprint 5 – new work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49488" y="2715058"/>
            <a:ext cx="1482437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Debt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21237" y="3559752"/>
            <a:ext cx="2410688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Debt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00801" y="4404446"/>
            <a:ext cx="3131124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Debt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04510" y="5249140"/>
            <a:ext cx="4627416" cy="66501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95979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17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69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87892"/>
            <a:ext cx="11345333" cy="5628518"/>
          </a:xfrm>
        </p:spPr>
      </p:pic>
    </p:spTree>
    <p:extLst>
      <p:ext uri="{BB962C8B-B14F-4D97-AF65-F5344CB8AC3E}">
        <p14:creationId xmlns:p14="http://schemas.microsoft.com/office/powerpoint/2010/main" val="442801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 of </a:t>
            </a:r>
            <a:r>
              <a:rPr lang="en-GB" dirty="0" err="1"/>
              <a:t>SonarQube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9533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Has a few </a:t>
            </a:r>
            <a:r>
              <a:rPr lang="en-GB" dirty="0" err="1"/>
              <a:t>gotcha’s</a:t>
            </a:r>
            <a:r>
              <a:rPr lang="en-GB" dirty="0"/>
              <a:t> so</a:t>
            </a:r>
          </a:p>
          <a:p>
            <a:r>
              <a:rPr lang="en-GB" dirty="0"/>
              <a:t>See the ALM Rangers Guide 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https://github.com/SonarSource/sonar-.net-documentation</a:t>
            </a:r>
            <a:r>
              <a:rPr lang="en-GB" dirty="0"/>
              <a:t> </a:t>
            </a:r>
          </a:p>
          <a:p>
            <a:r>
              <a:rPr lang="en-GB" dirty="0"/>
              <a:t>Also see </a:t>
            </a:r>
            <a:r>
              <a:rPr lang="en-GB" dirty="0" err="1"/>
              <a:t>SonarQube</a:t>
            </a:r>
            <a:r>
              <a:rPr lang="en-GB" dirty="0"/>
              <a:t> site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http://docs.sonarqube.org/display/SONAR/</a:t>
            </a:r>
            <a:br>
              <a:rPr lang="en-GB" dirty="0">
                <a:hlinkClick r:id="rId3"/>
              </a:rPr>
            </a:br>
            <a:r>
              <a:rPr lang="en-GB" dirty="0" err="1">
                <a:hlinkClick r:id="rId3"/>
              </a:rPr>
              <a:t>Setup+and+Upgrade</a:t>
            </a:r>
            <a:r>
              <a:rPr lang="en-GB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34090" t="6155" r="34849" b="13007"/>
          <a:stretch/>
        </p:blipFill>
        <p:spPr>
          <a:xfrm>
            <a:off x="8183726" y="1027906"/>
            <a:ext cx="3705013" cy="5223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093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– Server Requirements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VM </a:t>
            </a:r>
          </a:p>
          <a:p>
            <a:pPr lvl="1"/>
            <a:r>
              <a:rPr lang="en-GB" dirty="0"/>
              <a:t>1 Gb of memory</a:t>
            </a:r>
          </a:p>
          <a:p>
            <a:pPr lvl="1"/>
            <a:r>
              <a:rPr lang="en-GB" dirty="0"/>
              <a:t>Can be Windows or Linux</a:t>
            </a:r>
          </a:p>
          <a:p>
            <a:pPr lvl="1"/>
            <a:r>
              <a:rPr lang="en-GB" dirty="0"/>
              <a:t>.NET 4.5.2 (for the </a:t>
            </a:r>
            <a:r>
              <a:rPr lang="en-GB" dirty="0" err="1"/>
              <a:t>MSBuild</a:t>
            </a:r>
            <a:r>
              <a:rPr lang="en-GB" dirty="0"/>
              <a:t> Runner)</a:t>
            </a:r>
          </a:p>
          <a:p>
            <a:r>
              <a:rPr lang="en-GB" dirty="0"/>
              <a:t>Java </a:t>
            </a:r>
          </a:p>
          <a:p>
            <a:pPr lvl="1"/>
            <a:r>
              <a:rPr lang="en-GB" dirty="0"/>
              <a:t>Oracle JRE 7 (or greater)</a:t>
            </a:r>
          </a:p>
          <a:p>
            <a:pPr lvl="1"/>
            <a:r>
              <a:rPr lang="en-GB" dirty="0" err="1"/>
              <a:t>OpenJDK</a:t>
            </a:r>
            <a:r>
              <a:rPr lang="en-GB" dirty="0"/>
              <a:t> 7 (or greater)</a:t>
            </a:r>
          </a:p>
          <a:p>
            <a:r>
              <a:rPr lang="en-GB" dirty="0"/>
              <a:t>Database</a:t>
            </a:r>
          </a:p>
          <a:p>
            <a:pPr lvl="1"/>
            <a:r>
              <a:rPr lang="en-GB" dirty="0"/>
              <a:t>H2 (for demo only)</a:t>
            </a:r>
          </a:p>
          <a:p>
            <a:pPr lvl="1"/>
            <a:r>
              <a:rPr lang="en-GB" dirty="0"/>
              <a:t>Microsoft SQL Server 2008 or later </a:t>
            </a:r>
          </a:p>
          <a:p>
            <a:pPr lvl="1"/>
            <a:r>
              <a:rPr lang="en-GB" dirty="0"/>
              <a:t>Oracle 10G/11G with Oracle 11.2x drivers</a:t>
            </a:r>
          </a:p>
          <a:p>
            <a:pPr lvl="1"/>
            <a:r>
              <a:rPr lang="en-GB" dirty="0"/>
              <a:t>MySQL 5.1 (or greater)</a:t>
            </a:r>
          </a:p>
          <a:p>
            <a:r>
              <a:rPr lang="en-GB" dirty="0"/>
              <a:t>Web Browser</a:t>
            </a:r>
          </a:p>
          <a:p>
            <a:pPr lvl="1"/>
            <a:r>
              <a:rPr lang="en-GB" dirty="0"/>
              <a:t>IE 9+</a:t>
            </a:r>
          </a:p>
          <a:p>
            <a:pPr lvl="1"/>
            <a:r>
              <a:rPr lang="en-GB" dirty="0"/>
              <a:t>And all other current browsers</a:t>
            </a:r>
          </a:p>
        </p:txBody>
      </p:sp>
    </p:spTree>
    <p:extLst>
      <p:ext uri="{BB962C8B-B14F-4D97-AF65-F5344CB8AC3E}">
        <p14:creationId xmlns:p14="http://schemas.microsoft.com/office/powerpoint/2010/main" val="14233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– Setup Microsoft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 need a real DB – but SQL Express is enough</a:t>
            </a:r>
          </a:p>
          <a:p>
            <a:r>
              <a:rPr lang="en-GB" dirty="0"/>
              <a:t>Beware the JDBC drivers, from my experience</a:t>
            </a:r>
          </a:p>
          <a:p>
            <a:pPr lvl="1"/>
            <a:r>
              <a:rPr lang="en-GB" dirty="0"/>
              <a:t>They are not fond of clustering</a:t>
            </a:r>
          </a:p>
          <a:p>
            <a:pPr lvl="1"/>
            <a:r>
              <a:rPr lang="en-GB" dirty="0"/>
              <a:t>Or of integrated Windows security</a:t>
            </a:r>
          </a:p>
          <a:p>
            <a:pPr lvl="1"/>
            <a:r>
              <a:rPr lang="en-GB" dirty="0"/>
              <a:t>DB names are case sensitive</a:t>
            </a:r>
          </a:p>
          <a:p>
            <a:r>
              <a:rPr lang="en-GB" dirty="0"/>
              <a:t>Collation </a:t>
            </a:r>
            <a:r>
              <a:rPr lang="en-GB" u="sng" dirty="0"/>
              <a:t>must</a:t>
            </a:r>
            <a:r>
              <a:rPr lang="en-GB" dirty="0"/>
              <a:t> be set to case-sensitive (CS) and accent-sensitive (AS) e.g. SQL_Latin1_General_CP1_CI_AS </a:t>
            </a:r>
          </a:p>
          <a:p>
            <a:r>
              <a:rPr lang="en-GB" dirty="0"/>
              <a:t>Process</a:t>
            </a:r>
          </a:p>
          <a:p>
            <a:pPr lvl="1"/>
            <a:r>
              <a:rPr lang="en-GB" dirty="0"/>
              <a:t>Create and empty DB</a:t>
            </a:r>
          </a:p>
          <a:p>
            <a:pPr lvl="1"/>
            <a:r>
              <a:rPr lang="en-GB" dirty="0"/>
              <a:t>Create a user and grant rights as owner of the empty DB</a:t>
            </a:r>
          </a:p>
          <a:p>
            <a:pPr lvl="1"/>
            <a:r>
              <a:rPr lang="en-GB" dirty="0"/>
              <a:t>Remember the values as they need to go in a various </a:t>
            </a:r>
            <a:r>
              <a:rPr lang="en-GB" dirty="0" err="1"/>
              <a:t>config</a:t>
            </a:r>
            <a:r>
              <a:rPr lang="en-GB" dirty="0"/>
              <a:t> files</a:t>
            </a:r>
          </a:p>
          <a:p>
            <a:pPr lvl="1"/>
            <a:r>
              <a:rPr lang="en-GB" dirty="0"/>
              <a:t>Open port 1433 in the SQL server firewall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0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– </a:t>
            </a:r>
            <a:r>
              <a:rPr lang="en-GB" dirty="0" err="1"/>
              <a:t>SonarQube</a:t>
            </a:r>
            <a:r>
              <a:rPr lang="en-GB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Install the JRE</a:t>
            </a:r>
          </a:p>
          <a:p>
            <a:r>
              <a:rPr lang="en-GB" dirty="0"/>
              <a:t>Download </a:t>
            </a:r>
            <a:r>
              <a:rPr lang="en-GB" b="1" dirty="0"/>
              <a:t>sonarqube-5.x.zip</a:t>
            </a:r>
          </a:p>
          <a:p>
            <a:r>
              <a:rPr lang="en-GB" dirty="0"/>
              <a:t>Make sure the ZIP is unblocked  </a:t>
            </a:r>
          </a:p>
          <a:p>
            <a:r>
              <a:rPr lang="en-GB" dirty="0"/>
              <a:t>Unzip it to a folder </a:t>
            </a:r>
            <a:r>
              <a:rPr lang="en-GB" dirty="0" err="1"/>
              <a:t>e.g</a:t>
            </a:r>
            <a:r>
              <a:rPr lang="en-GB" dirty="0"/>
              <a:t>: </a:t>
            </a:r>
            <a:r>
              <a:rPr lang="en-GB" b="1" dirty="0"/>
              <a:t>C:\sonarqube</a:t>
            </a:r>
          </a:p>
          <a:p>
            <a:r>
              <a:rPr lang="en-GB" dirty="0"/>
              <a:t>Edit </a:t>
            </a:r>
            <a:r>
              <a:rPr lang="en-GB" b="1" dirty="0"/>
              <a:t>C:\sonarqube\conf\sonar.properties</a:t>
            </a:r>
            <a:r>
              <a:rPr lang="en-GB" dirty="0"/>
              <a:t> to </a:t>
            </a:r>
            <a:br>
              <a:rPr lang="en-GB" dirty="0"/>
            </a:br>
            <a:r>
              <a:rPr lang="en-GB" dirty="0"/>
              <a:t>set the connection string and authentication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  </a:t>
            </a:r>
            <a:r>
              <a:rPr lang="en-GB" sz="2200" dirty="0" err="1"/>
              <a:t>sonar.jdbc.username</a:t>
            </a:r>
            <a:r>
              <a:rPr lang="en-GB" sz="2200" dirty="0"/>
              <a:t>=</a:t>
            </a:r>
            <a:r>
              <a:rPr lang="en-GB" sz="2200" dirty="0" err="1"/>
              <a:t>sonaruser</a:t>
            </a:r>
            <a:br>
              <a:rPr lang="en-GB" sz="2200" dirty="0"/>
            </a:br>
            <a:r>
              <a:rPr lang="en-GB" sz="2200" dirty="0"/>
              <a:t>     </a:t>
            </a:r>
            <a:r>
              <a:rPr lang="en-GB" sz="2200" dirty="0" err="1"/>
              <a:t>sonar.jdbc.password</a:t>
            </a:r>
            <a:r>
              <a:rPr lang="en-GB" sz="2200" dirty="0"/>
              <a:t>=Pass@w0rd1</a:t>
            </a:r>
            <a:br>
              <a:rPr lang="en-GB" sz="2200" dirty="0"/>
            </a:br>
            <a:r>
              <a:rPr lang="en-GB" sz="2200" dirty="0"/>
              <a:t>     sonar.jdbc.url=</a:t>
            </a:r>
            <a:r>
              <a:rPr lang="en-GB" sz="2200" dirty="0" err="1"/>
              <a:t>jdbc:jtds:sqlserver</a:t>
            </a:r>
            <a:r>
              <a:rPr lang="en-GB" sz="2200" dirty="0"/>
              <a:t>://localhost/</a:t>
            </a:r>
            <a:r>
              <a:rPr lang="en-GB" sz="2200" dirty="0" err="1"/>
              <a:t>Sonar;SelectMethod</a:t>
            </a:r>
            <a:r>
              <a:rPr lang="en-GB" sz="2200" dirty="0"/>
              <a:t>=Cursor</a:t>
            </a:r>
          </a:p>
          <a:p>
            <a:pPr marL="0" indent="0">
              <a:buNone/>
            </a:pPr>
            <a:r>
              <a:rPr lang="en-GB" sz="2400" dirty="0"/>
              <a:t>   (There is more settings you can edit, but these should be enough)</a:t>
            </a:r>
          </a:p>
          <a:p>
            <a:r>
              <a:rPr lang="en-GB" sz="2400" dirty="0"/>
              <a:t>Open port 9000 in the server firewall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423" y="1269592"/>
            <a:ext cx="252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– Plug-Ins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be installed manual</a:t>
            </a:r>
          </a:p>
          <a:p>
            <a:pPr lvl="1"/>
            <a:r>
              <a:rPr lang="en-GB" dirty="0"/>
              <a:t>Download the C# Plug-in from </a:t>
            </a:r>
            <a:r>
              <a:rPr lang="en-GB" dirty="0" err="1"/>
              <a:t>SonarQube</a:t>
            </a:r>
            <a:endParaRPr lang="en-GB" dirty="0"/>
          </a:p>
          <a:p>
            <a:pPr lvl="1"/>
            <a:r>
              <a:rPr lang="en-GB" dirty="0"/>
              <a:t>Make sure the ZIP is unblocked</a:t>
            </a:r>
          </a:p>
          <a:p>
            <a:pPr lvl="1"/>
            <a:r>
              <a:rPr lang="en-GB" dirty="0"/>
              <a:t>Unzip it</a:t>
            </a:r>
          </a:p>
          <a:p>
            <a:pPr lvl="1"/>
            <a:r>
              <a:rPr lang="en-GB" dirty="0"/>
              <a:t>Drop the JAR file in </a:t>
            </a:r>
            <a:r>
              <a:rPr lang="en-GB" b="1" dirty="0"/>
              <a:t>C:\sonarqube\extensions\plugins</a:t>
            </a:r>
          </a:p>
          <a:p>
            <a:r>
              <a:rPr lang="en-GB" dirty="0"/>
              <a:t>Or via the </a:t>
            </a:r>
            <a:r>
              <a:rPr lang="en-GB" dirty="0" err="1"/>
              <a:t>SonarQube</a:t>
            </a:r>
            <a:r>
              <a:rPr lang="en-GB" dirty="0"/>
              <a:t> management UI</a:t>
            </a:r>
          </a:p>
        </p:txBody>
      </p:sp>
    </p:spTree>
    <p:extLst>
      <p:ext uri="{BB962C8B-B14F-4D97-AF65-F5344CB8AC3E}">
        <p14:creationId xmlns:p14="http://schemas.microsoft.com/office/powerpoint/2010/main" val="20889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 – Start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a script from </a:t>
            </a:r>
            <a:r>
              <a:rPr lang="en-GB" b="1" dirty="0"/>
              <a:t>C:\sonarqube\bin</a:t>
            </a:r>
          </a:p>
          <a:p>
            <a:r>
              <a:rPr lang="en-GB" dirty="0"/>
              <a:t>Probably best to start using </a:t>
            </a:r>
            <a:r>
              <a:rPr lang="en-GB" b="1" dirty="0"/>
              <a:t>.\windows-x86-64\StartSonar.bat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Look in </a:t>
            </a:r>
            <a:r>
              <a:rPr lang="en-GB" b="1" dirty="0"/>
              <a:t>C:\sonarqube\logs </a:t>
            </a:r>
            <a:r>
              <a:rPr lang="en-GB" dirty="0"/>
              <a:t>if you have problems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65" y="2770788"/>
            <a:ext cx="9829270" cy="27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93"/>
            <a:ext cx="12801599" cy="69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48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– The Sonar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a PC with the code to analyse</a:t>
            </a:r>
          </a:p>
          <a:p>
            <a:r>
              <a:rPr lang="en-GB" dirty="0"/>
              <a:t>Download from </a:t>
            </a:r>
            <a:r>
              <a:rPr lang="en-GB" dirty="0" err="1"/>
              <a:t>SonarQube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http://www.sonarqube.org/downloads/</a:t>
            </a:r>
            <a:r>
              <a:rPr lang="en-GB" dirty="0"/>
              <a:t> </a:t>
            </a:r>
          </a:p>
          <a:p>
            <a:r>
              <a:rPr lang="en-GB" dirty="0"/>
              <a:t>Unblock and unzip</a:t>
            </a:r>
          </a:p>
          <a:p>
            <a:r>
              <a:rPr lang="en-GB" dirty="0"/>
              <a:t>Set the DB connection details in the </a:t>
            </a:r>
            <a:br>
              <a:rPr lang="en-GB" dirty="0"/>
            </a:br>
            <a:r>
              <a:rPr lang="en-GB" dirty="0"/>
              <a:t>			</a:t>
            </a:r>
            <a:r>
              <a:rPr lang="en-GB" b="1" dirty="0"/>
              <a:t>.\</a:t>
            </a:r>
            <a:r>
              <a:rPr lang="en-GB" b="1" dirty="0" err="1"/>
              <a:t>Conf</a:t>
            </a:r>
            <a:r>
              <a:rPr lang="en-GB" b="1" dirty="0"/>
              <a:t>\sonar-</a:t>
            </a:r>
            <a:r>
              <a:rPr lang="en-GB" b="1" dirty="0" err="1"/>
              <a:t>runner.properties</a:t>
            </a:r>
            <a:r>
              <a:rPr lang="en-GB" b="1" dirty="0"/>
              <a:t> </a:t>
            </a:r>
          </a:p>
          <a:p>
            <a:r>
              <a:rPr lang="en-GB" dirty="0"/>
              <a:t>Consider adding editing the Windows Path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2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8E6A9FCE-1892-554A-9E31-CBB929571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6969" y="154037"/>
            <a:ext cx="7358063" cy="1714500"/>
          </a:xfrm>
        </p:spPr>
        <p:txBody>
          <a:bodyPr/>
          <a:lstStyle/>
          <a:p>
            <a:pPr eaLnBrk="1" hangingPunct="1"/>
            <a:r>
              <a:rPr lang="en-US" altLang="en-US"/>
              <a:t>Technical Debt</a:t>
            </a:r>
          </a:p>
        </p:txBody>
      </p:sp>
      <p:pic>
        <p:nvPicPr>
          <p:cNvPr id="15363" name="Picture 4" descr="Technical Debt in High Tech - A CEO's Perspective | ActiveState">
            <a:extLst>
              <a:ext uri="{FF2B5EF4-FFF2-40B4-BE49-F238E27FC236}">
                <a16:creationId xmlns:a16="http://schemas.microsoft.com/office/drawing/2014/main" id="{D9FEC3F8-2EBA-F02E-B5F3-9F3DB422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04" y="1486152"/>
            <a:ext cx="8840391" cy="4889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Create a </a:t>
            </a:r>
            <a:r>
              <a:rPr lang="en-GB" b="1" dirty="0"/>
              <a:t>sonar-</a:t>
            </a:r>
            <a:r>
              <a:rPr lang="en-GB" b="1" dirty="0" err="1"/>
              <a:t>project.properties</a:t>
            </a:r>
            <a:r>
              <a:rPr lang="en-GB" dirty="0"/>
              <a:t> in root of your project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Run the batch file </a:t>
            </a:r>
            <a:r>
              <a:rPr lang="en-GB" b="1" dirty="0"/>
              <a:t>sonar-runner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970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http://docs.sonarqube.org/display/SONAR/Analyzing+with+SonarQube+Runner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205345" y="2355273"/>
            <a:ext cx="7744691" cy="30757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00B050"/>
                </a:solidFill>
              </a:rPr>
              <a:t># must be unique in a given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instance</a:t>
            </a:r>
          </a:p>
          <a:p>
            <a:r>
              <a:rPr lang="en-GB" sz="1200" dirty="0" err="1"/>
              <a:t>sonar.projectKey</a:t>
            </a:r>
            <a:r>
              <a:rPr lang="en-GB" sz="1200" dirty="0"/>
              <a:t>=</a:t>
            </a:r>
            <a:r>
              <a:rPr lang="en-GB" sz="1200" dirty="0" err="1"/>
              <a:t>my:project</a:t>
            </a:r>
            <a:endParaRPr lang="en-GB" sz="1200" dirty="0"/>
          </a:p>
          <a:p>
            <a:r>
              <a:rPr lang="en-GB" sz="1200" dirty="0">
                <a:solidFill>
                  <a:srgbClr val="00B050"/>
                </a:solidFill>
              </a:rPr>
              <a:t># this is the name displayed in the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UI</a:t>
            </a:r>
          </a:p>
          <a:p>
            <a:r>
              <a:rPr lang="en-GB" sz="1200" dirty="0" err="1"/>
              <a:t>sonar.projectName</a:t>
            </a:r>
            <a:r>
              <a:rPr lang="en-GB" sz="1200" dirty="0"/>
              <a:t>=My project</a:t>
            </a:r>
          </a:p>
          <a:p>
            <a:r>
              <a:rPr lang="en-GB" sz="1200" dirty="0" err="1"/>
              <a:t>sonar.projectVersion</a:t>
            </a:r>
            <a:r>
              <a:rPr lang="en-GB" sz="1200" dirty="0"/>
              <a:t>=1.0</a:t>
            </a:r>
          </a:p>
          <a:p>
            <a:r>
              <a:rPr lang="en-GB" sz="1200" dirty="0"/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Path is relative to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 Replace "\" by "/" on Windows.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Since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4.2, this property is optional if </a:t>
            </a:r>
            <a:r>
              <a:rPr lang="en-GB" sz="1200" dirty="0" err="1">
                <a:solidFill>
                  <a:srgbClr val="00B050"/>
                </a:solidFill>
              </a:rPr>
              <a:t>sonar.modules</a:t>
            </a:r>
            <a:r>
              <a:rPr lang="en-GB" sz="1200" dirty="0">
                <a:solidFill>
                  <a:srgbClr val="00B050"/>
                </a:solidFill>
              </a:rPr>
              <a:t> is set.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If not set, </a:t>
            </a:r>
            <a:r>
              <a:rPr lang="en-GB" sz="1200" dirty="0" err="1">
                <a:solidFill>
                  <a:srgbClr val="00B050"/>
                </a:solidFill>
              </a:rPr>
              <a:t>SonarQube</a:t>
            </a:r>
            <a:r>
              <a:rPr lang="en-GB" sz="1200" dirty="0">
                <a:solidFill>
                  <a:srgbClr val="00B050"/>
                </a:solidFill>
              </a:rPr>
              <a:t> starts looking for source code from the directory containing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the sonar-</a:t>
            </a:r>
            <a:r>
              <a:rPr lang="en-GB" sz="1200" dirty="0" err="1">
                <a:solidFill>
                  <a:srgbClr val="00B050"/>
                </a:solidFill>
              </a:rPr>
              <a:t>project.properties</a:t>
            </a:r>
            <a:r>
              <a:rPr lang="en-GB" sz="1200" dirty="0">
                <a:solidFill>
                  <a:srgbClr val="00B050"/>
                </a:solidFill>
              </a:rPr>
              <a:t> file.</a:t>
            </a:r>
          </a:p>
          <a:p>
            <a:r>
              <a:rPr lang="en-GB" sz="1200" dirty="0" err="1"/>
              <a:t>sonar.sources</a:t>
            </a:r>
            <a:r>
              <a:rPr lang="en-GB" sz="1200" dirty="0"/>
              <a:t>=.</a:t>
            </a:r>
          </a:p>
          <a:p>
            <a:r>
              <a:rPr lang="en-GB" sz="1200" dirty="0">
                <a:solidFill>
                  <a:srgbClr val="00B050"/>
                </a:solidFill>
              </a:rPr>
              <a:t> 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 Encoding of the source code. Default is default system encoding</a:t>
            </a:r>
          </a:p>
          <a:p>
            <a:r>
              <a:rPr lang="en-GB" sz="1200" dirty="0">
                <a:solidFill>
                  <a:srgbClr val="00B050"/>
                </a:solidFill>
              </a:rPr>
              <a:t>#</a:t>
            </a:r>
            <a:r>
              <a:rPr lang="en-GB" sz="1200" dirty="0" err="1">
                <a:solidFill>
                  <a:srgbClr val="00B050"/>
                </a:solidFill>
              </a:rPr>
              <a:t>sonar.sourceEncoding</a:t>
            </a:r>
            <a:r>
              <a:rPr lang="en-GB" sz="1200" dirty="0">
                <a:solidFill>
                  <a:srgbClr val="00B050"/>
                </a:solidFill>
              </a:rPr>
              <a:t>=UTF-8</a:t>
            </a:r>
          </a:p>
        </p:txBody>
      </p:sp>
    </p:spTree>
    <p:extLst>
      <p:ext uri="{BB962C8B-B14F-4D97-AF65-F5344CB8AC3E}">
        <p14:creationId xmlns:p14="http://schemas.microsoft.com/office/powerpoint/2010/main" val="123198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as part of a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</a:t>
            </a:r>
          </a:p>
          <a:p>
            <a:pPr lvl="1"/>
            <a:r>
              <a:rPr lang="en-GB" dirty="0"/>
              <a:t>Just use the same command line script</a:t>
            </a:r>
          </a:p>
          <a:p>
            <a:r>
              <a:rPr lang="en-GB" dirty="0"/>
              <a:t>Option 2 </a:t>
            </a:r>
          </a:p>
          <a:p>
            <a:pPr lvl="1"/>
            <a:r>
              <a:rPr lang="en-GB" dirty="0"/>
              <a:t>Use task/activity appropriate to your Build system</a:t>
            </a:r>
          </a:p>
          <a:p>
            <a:pPr lvl="2"/>
            <a:r>
              <a:rPr lang="en-GB" dirty="0"/>
              <a:t>ANT</a:t>
            </a:r>
          </a:p>
          <a:p>
            <a:pPr lvl="2"/>
            <a:r>
              <a:rPr lang="en-GB" dirty="0"/>
              <a:t>Maven</a:t>
            </a:r>
          </a:p>
          <a:p>
            <a:pPr lvl="2"/>
            <a:r>
              <a:rPr lang="en-GB" dirty="0"/>
              <a:t>MSBUILD</a:t>
            </a:r>
          </a:p>
        </p:txBody>
      </p:sp>
    </p:spTree>
    <p:extLst>
      <p:ext uri="{BB962C8B-B14F-4D97-AF65-F5344CB8AC3E}">
        <p14:creationId xmlns:p14="http://schemas.microsoft.com/office/powerpoint/2010/main" val="367423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– The </a:t>
            </a:r>
            <a:r>
              <a:rPr lang="en-GB" dirty="0" err="1"/>
              <a:t>MSBuild</a:t>
            </a:r>
            <a:r>
              <a:rPr lang="en-GB" dirty="0"/>
              <a:t>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generates the </a:t>
            </a:r>
            <a:r>
              <a:rPr lang="en-GB" b="1" dirty="0"/>
              <a:t>sonar-</a:t>
            </a:r>
            <a:r>
              <a:rPr lang="en-GB" b="1" dirty="0" err="1"/>
              <a:t>project.properties</a:t>
            </a:r>
            <a:r>
              <a:rPr lang="en-GB" dirty="0"/>
              <a:t> automatically</a:t>
            </a:r>
          </a:p>
          <a:p>
            <a:r>
              <a:rPr lang="en-GB" dirty="0"/>
              <a:t>Probably need to install this on a build VM (with a JRE)</a:t>
            </a:r>
          </a:p>
          <a:p>
            <a:endParaRPr lang="en-GB" dirty="0"/>
          </a:p>
          <a:p>
            <a:r>
              <a:rPr lang="en-GB" dirty="0"/>
              <a:t>Download from </a:t>
            </a:r>
            <a:r>
              <a:rPr lang="en-GB" dirty="0" err="1"/>
              <a:t>SonarQube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http://www.sonarqube.org/downloads/</a:t>
            </a:r>
            <a:r>
              <a:rPr lang="en-GB" dirty="0"/>
              <a:t> </a:t>
            </a:r>
          </a:p>
          <a:p>
            <a:r>
              <a:rPr lang="en-GB" dirty="0"/>
              <a:t>Unblock and unzip</a:t>
            </a:r>
          </a:p>
          <a:p>
            <a:r>
              <a:rPr lang="en-GB" dirty="0"/>
              <a:t>Set the DB connection details in </a:t>
            </a:r>
            <a:r>
              <a:rPr lang="en-GB" b="1" dirty="0"/>
              <a:t>SonarQube.Analysis.xml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12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552203"/>
            <a:ext cx="10273146" cy="30618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1490" y="2836224"/>
            <a:ext cx="10016837" cy="271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from 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still manually run the processing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C:\myproject&gt;MSBuild.SonarQube.Runner.exe begin /key</a:t>
            </a:r>
            <a:r>
              <a:rPr lang="en-GB" b="1" dirty="0">
                <a:solidFill>
                  <a:schemeClr val="bg2"/>
                </a:solidFill>
              </a:rPr>
              <a:t>:{</a:t>
            </a:r>
            <a:r>
              <a:rPr lang="en-GB" b="1" dirty="0" err="1">
                <a:solidFill>
                  <a:schemeClr val="bg2"/>
                </a:solidFill>
              </a:rPr>
              <a:t>SonarQube</a:t>
            </a:r>
            <a:r>
              <a:rPr lang="en-GB" b="1" dirty="0">
                <a:solidFill>
                  <a:schemeClr val="bg2"/>
                </a:solidFill>
              </a:rPr>
              <a:t> project key} </a:t>
            </a:r>
            <a:r>
              <a:rPr lang="en-GB" dirty="0">
                <a:solidFill>
                  <a:schemeClr val="bg2"/>
                </a:solidFill>
              </a:rPr>
              <a:t>/name:</a:t>
            </a:r>
            <a:r>
              <a:rPr lang="en-GB" b="1" dirty="0">
                <a:solidFill>
                  <a:schemeClr val="bg2"/>
                </a:solidFill>
              </a:rPr>
              <a:t>{SQ project name}</a:t>
            </a:r>
            <a:r>
              <a:rPr lang="en-GB" dirty="0">
                <a:solidFill>
                  <a:schemeClr val="bg2"/>
                </a:solidFill>
              </a:rPr>
              <a:t> /version:</a:t>
            </a:r>
            <a:r>
              <a:rPr lang="en-GB" b="1" dirty="0">
                <a:solidFill>
                  <a:schemeClr val="bg2"/>
                </a:solidFill>
              </a:rPr>
              <a:t>{SQ project version}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C:\myproject&gt;Msbuild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bg2"/>
                </a:solidFill>
              </a:rPr>
              <a:t>C:\myproject&gt;MSBuild.SonarQube.Runner.exe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2218" y="2509548"/>
            <a:ext cx="311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2"/>
                </a:solidFill>
              </a:rPr>
              <a:t>Powershell</a:t>
            </a:r>
            <a:endParaRPr lang="en-GB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7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with TFS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Option 1 </a:t>
            </a:r>
          </a:p>
          <a:p>
            <a:pPr lvl="1"/>
            <a:r>
              <a:rPr lang="en-GB" dirty="0"/>
              <a:t>Call MSBuild.SonarQube.Runner.exe via pre/post scripts</a:t>
            </a:r>
          </a:p>
          <a:p>
            <a:r>
              <a:rPr lang="en-GB" dirty="0"/>
              <a:t>Option 2 </a:t>
            </a:r>
          </a:p>
          <a:p>
            <a:pPr lvl="1"/>
            <a:r>
              <a:rPr lang="en-GB" dirty="0"/>
              <a:t>Use a TFS build task (that does the same behind the scenes)</a:t>
            </a:r>
          </a:p>
        </p:txBody>
      </p:sp>
    </p:spTree>
    <p:extLst>
      <p:ext uri="{BB962C8B-B14F-4D97-AF65-F5344CB8AC3E}">
        <p14:creationId xmlns:p14="http://schemas.microsoft.com/office/powerpoint/2010/main" val="92323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 Automation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53079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do I see in </a:t>
            </a:r>
            <a:r>
              <a:rPr lang="en-GB" dirty="0" err="1"/>
              <a:t>SonarQube</a:t>
            </a:r>
            <a:r>
              <a:rPr lang="en-GB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Dashboards</a:t>
            </a:r>
          </a:p>
          <a:p>
            <a:pPr lvl="1"/>
            <a:r>
              <a:rPr lang="en-GB" dirty="0"/>
              <a:t>Tables and Charts</a:t>
            </a:r>
          </a:p>
          <a:p>
            <a:pPr lvl="1"/>
            <a:r>
              <a:rPr lang="en-GB" dirty="0"/>
              <a:t>Trends over time</a:t>
            </a:r>
          </a:p>
          <a:p>
            <a:pPr lvl="1"/>
            <a:r>
              <a:rPr lang="en-GB" dirty="0"/>
              <a:t>Base-lines based on version</a:t>
            </a:r>
          </a:p>
          <a:p>
            <a:r>
              <a:rPr lang="en-GB" dirty="0"/>
              <a:t>Technical Debt time estimates</a:t>
            </a:r>
          </a:p>
          <a:p>
            <a:r>
              <a:rPr lang="en-GB" dirty="0"/>
              <a:t>Quality Ratings</a:t>
            </a:r>
          </a:p>
          <a:p>
            <a:r>
              <a:rPr lang="en-GB" dirty="0"/>
              <a:t>Quality Gates </a:t>
            </a:r>
          </a:p>
        </p:txBody>
      </p:sp>
    </p:spTree>
    <p:extLst>
      <p:ext uri="{BB962C8B-B14F-4D97-AF65-F5344CB8AC3E}">
        <p14:creationId xmlns:p14="http://schemas.microsoft.com/office/powerpoint/2010/main" val="390134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2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22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7" y="296091"/>
            <a:ext cx="12194897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43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091C-101D-89FB-DAA0-CDDD9FC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D4B7-0132-9DE6-C0C0-E44626F8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/>
              <a:t>Henrik Bærbak Christensen</a:t>
            </a:r>
          </a:p>
        </p:txBody>
      </p:sp>
      <p:pic>
        <p:nvPicPr>
          <p:cNvPr id="5" name="Picture 2" descr="Why does Yoda Speak Funny?. Here is a marvelous question with an… | by &amp; |  Medium">
            <a:extLst>
              <a:ext uri="{FF2B5EF4-FFF2-40B4-BE49-F238E27FC236}">
                <a16:creationId xmlns:a16="http://schemas.microsoft.com/office/drawing/2014/main" id="{90E3DB11-EA1D-19A1-F44F-A6269845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15" y="1801308"/>
            <a:ext cx="5787571" cy="39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580A6F0E-768A-0D82-CF1E-B43FB30E7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23234"/>
            <a:r>
              <a:rPr lang="en-US" altLang="en-US" dirty="0"/>
              <a:t>What is debt (in a financial sense)?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784577D-87FD-C78C-FA56-CBD1B49E8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37584" lvl="1"/>
            <a:r>
              <a:rPr lang="en-US" altLang="en-US"/>
              <a:t>Do you have any financial debts?</a:t>
            </a:r>
          </a:p>
          <a:p>
            <a:pPr marL="937584" lvl="1"/>
            <a:r>
              <a:rPr lang="en-US" altLang="en-US"/>
              <a:t>Is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debt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(always? ever?) a bad thing?</a:t>
            </a:r>
          </a:p>
          <a:p>
            <a:pPr marL="937584" lvl="1"/>
            <a:r>
              <a:rPr lang="en-US" altLang="en-US"/>
              <a:t>Is 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debt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(always? ever?) a good thing?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SonarQube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sz="2000" dirty="0">
                <a:hlinkClick r:id="rId3"/>
              </a:rPr>
              <a:t>http://www.sonarqube.org/</a:t>
            </a:r>
            <a:r>
              <a:rPr lang="en-GB" sz="2000" dirty="0"/>
              <a:t> </a:t>
            </a:r>
          </a:p>
          <a:p>
            <a:r>
              <a:rPr lang="en-GB" dirty="0"/>
              <a:t>Microsoft Product Team on Technical Debt</a:t>
            </a:r>
          </a:p>
          <a:p>
            <a:pPr marL="457200" lvl="1" indent="0">
              <a:buNone/>
            </a:pPr>
            <a:r>
              <a:rPr lang="en-GB" sz="2000" dirty="0">
                <a:hlinkClick r:id="rId4"/>
              </a:rPr>
              <a:t>http://blogs.msdn.com/b/visualstudioalm/archive/tags/managing+technical+debt/</a:t>
            </a:r>
            <a:r>
              <a:rPr lang="en-GB" sz="2000" dirty="0"/>
              <a:t> </a:t>
            </a:r>
          </a:p>
          <a:p>
            <a:r>
              <a:rPr lang="en-GB" dirty="0"/>
              <a:t>ALM Rangers Guide on </a:t>
            </a:r>
            <a:r>
              <a:rPr lang="en-GB" dirty="0" err="1"/>
              <a:t>SonarQube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5"/>
              </a:rPr>
              <a:t>https://github.com/SonarSource/sonar-.net-documentation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>
                <a:hlinkClick r:id="rId6"/>
              </a:rPr>
              <a:t>http://blogs.msdn.com/b/visualstudioalmrangers/archive/tags/vsartechnicaldebt/</a:t>
            </a:r>
            <a:r>
              <a:rPr lang="en-GB" sz="2000" dirty="0"/>
              <a:t> </a:t>
            </a:r>
          </a:p>
          <a:p>
            <a:r>
              <a:rPr lang="en-GB" dirty="0" err="1"/>
              <a:t>SonarLint</a:t>
            </a:r>
            <a:endParaRPr lang="en-GB" dirty="0"/>
          </a:p>
          <a:p>
            <a:pPr marL="457200" lvl="1" indent="0">
              <a:buNone/>
            </a:pPr>
            <a:r>
              <a:rPr lang="en-GB" sz="2000" dirty="0">
                <a:hlinkClick r:id="rId7"/>
              </a:rPr>
              <a:t>http://vs.sonarlint.org/</a:t>
            </a:r>
            <a:r>
              <a:rPr lang="en-GB" sz="2000" dirty="0"/>
              <a:t> </a:t>
            </a:r>
          </a:p>
          <a:p>
            <a:r>
              <a:rPr lang="en-GB" dirty="0"/>
              <a:t>Find these slides </a:t>
            </a:r>
          </a:p>
          <a:p>
            <a:pPr marL="457200" lvl="1" indent="0">
              <a:buNone/>
            </a:pPr>
            <a:r>
              <a:rPr lang="en-GB" sz="2000" dirty="0">
                <a:hlinkClick r:id="rId8"/>
              </a:rPr>
              <a:t>https://github.com/rfennell/Presentations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191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8AD2A6B-DF54-0BF4-0074-C7A230DBF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Compounding</a:t>
            </a:r>
          </a:p>
        </p:txBody>
      </p:sp>
      <p:pic>
        <p:nvPicPr>
          <p:cNvPr id="17411" name="Picture 2" descr="Simplifying The Meaning &amp; Costs of Compound Interest and Debt ...">
            <a:extLst>
              <a:ext uri="{FF2B5EF4-FFF2-40B4-BE49-F238E27FC236}">
                <a16:creationId xmlns:a16="http://schemas.microsoft.com/office/drawing/2014/main" id="{D60C9E91-AEA4-53D7-D5C7-1447A250F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93" y="1456531"/>
            <a:ext cx="8786813" cy="503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31B0068E-63FA-832C-7601-39D46ED92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5625" dirty="0"/>
              <a:t>What is the idea of </a:t>
            </a:r>
            <a:r>
              <a:rPr lang="ja-JP" altLang="en-US" sz="5625">
                <a:latin typeface="Arial" panose="020B0604020202020204" pitchFamily="34" charset="0"/>
              </a:rPr>
              <a:t>“</a:t>
            </a:r>
            <a:r>
              <a:rPr lang="en-US" altLang="ja-JP" sz="5625" dirty="0"/>
              <a:t>technical debt</a:t>
            </a:r>
            <a:r>
              <a:rPr lang="ja-JP" altLang="en-US" sz="5625">
                <a:latin typeface="Arial" panose="020B0604020202020204" pitchFamily="34" charset="0"/>
              </a:rPr>
              <a:t>”</a:t>
            </a:r>
            <a:r>
              <a:rPr lang="en-US" altLang="ja-JP" sz="5625" dirty="0"/>
              <a:t>?</a:t>
            </a:r>
            <a:endParaRPr lang="en-US" altLang="en-US" sz="5625" dirty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EBF8C2B-B2A1-50B1-A28D-21165E4D2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234" indent="0">
              <a:buNone/>
              <a:defRPr/>
            </a:pPr>
            <a:r>
              <a:rPr lang="en-US" altLang="en-US" dirty="0">
                <a:sym typeface="Gill Sans" pitchFamily="-84" charset="0"/>
              </a:rPr>
              <a:t>Sources/Kinds of Technical Debt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Unfit (bad) design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Defects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Insufficient test coverage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Excessive manual testing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Poor integration and release management</a:t>
            </a:r>
          </a:p>
          <a:p>
            <a:pPr marL="882892" lvl="1">
              <a:buFont typeface="Gill Sans" pitchFamily="-84" charset="0"/>
              <a:buChar char="•"/>
              <a:defRPr/>
            </a:pPr>
            <a:r>
              <a:rPr lang="en-US" altLang="en-US" sz="1687" dirty="0">
                <a:solidFill>
                  <a:srgbClr val="00B0F0"/>
                </a:solidFill>
                <a:sym typeface="Gill Sans" pitchFamily="-84" charset="0"/>
              </a:rPr>
              <a:t>Lack of platform experience</a:t>
            </a:r>
          </a:p>
          <a:p>
            <a:pPr marL="535762" lvl="1" indent="0">
              <a:buNone/>
              <a:defRPr/>
            </a:pPr>
            <a:endParaRPr lang="en-US" altLang="en-US" sz="1687" dirty="0">
              <a:solidFill>
                <a:srgbClr val="FFFF00"/>
              </a:solidFill>
              <a:sym typeface="Gill Sans" pitchFamily="-84" charset="0"/>
            </a:endParaRP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FB25740A-859D-5673-2F78-60FAEC5378AB}"/>
              </a:ext>
            </a:extLst>
          </p:cNvPr>
          <p:cNvSpPr>
            <a:spLocks/>
          </p:cNvSpPr>
          <p:nvPr/>
        </p:nvSpPr>
        <p:spPr bwMode="auto">
          <a:xfrm>
            <a:off x="6899672" y="3107531"/>
            <a:ext cx="3348633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3800"/>
              </a:spcBef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38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Briefly, define each kind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368771A9-0C9B-E864-904C-AA362B2D5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Reasons/Causes of Technical Debt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6F8CE7F-5DD5-335E-85A8-54392BE2C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3234" indent="0">
              <a:buNone/>
            </a:pPr>
            <a:r>
              <a:rPr lang="en-US" altLang="en-US" dirty="0"/>
              <a:t>How do the following types differ?</a:t>
            </a:r>
          </a:p>
          <a:p>
            <a:pPr marL="937584" lvl="1"/>
            <a:r>
              <a:rPr lang="en-US" altLang="en-US" dirty="0"/>
              <a:t>Naive technical debt</a:t>
            </a:r>
          </a:p>
          <a:p>
            <a:pPr marL="937584" lvl="1"/>
            <a:r>
              <a:rPr lang="en-US" altLang="en-US" dirty="0"/>
              <a:t>Unavoidable technical debt</a:t>
            </a:r>
          </a:p>
          <a:p>
            <a:pPr marL="937584" lvl="1"/>
            <a:r>
              <a:rPr lang="en-US" altLang="en-US" dirty="0"/>
              <a:t>Strategic/Deliberate technical debt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D1D3FE08-E524-4474-EDAF-20F407BE6D50}"/>
              </a:ext>
            </a:extLst>
          </p:cNvPr>
          <p:cNvSpPr>
            <a:spLocks/>
          </p:cNvSpPr>
          <p:nvPr/>
        </p:nvSpPr>
        <p:spPr bwMode="auto">
          <a:xfrm>
            <a:off x="6953250" y="5250656"/>
            <a:ext cx="3348633" cy="1053703"/>
          </a:xfrm>
          <a:prstGeom prst="roundRect">
            <a:avLst>
              <a:gd name="adj" fmla="val 1270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1pPr>
            <a:lvl2pPr marL="742950" indent="-285750">
              <a:spcBef>
                <a:spcPts val="2400"/>
              </a:spcBef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2pPr>
            <a:lvl3pPr marL="1143000" indent="-228600">
              <a:spcBef>
                <a:spcPts val="2400"/>
              </a:spcBef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3pPr>
            <a:lvl4pPr marL="1600200" indent="-228600">
              <a:spcBef>
                <a:spcPts val="2400"/>
              </a:spcBef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4pPr>
            <a:lvl5pPr marL="2057400" indent="-228600">
              <a:spcBef>
                <a:spcPts val="2400"/>
              </a:spcBef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4200">
                <a:solidFill>
                  <a:schemeClr val="tx1"/>
                </a:solidFill>
                <a:latin typeface="Gill Sans" panose="020B0502020104020203" pitchFamily="34" charset="-79"/>
                <a:ea typeface="ヒラギノ角ゴ ProN W3" pitchFamily="-84" charset="-128"/>
                <a:sym typeface="Gill Sans" panose="020B0502020104020203" pitchFamily="34" charset="-79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531">
                <a:solidFill>
                  <a:srgbClr val="452700"/>
                </a:solidFill>
                <a:ea typeface="MS PGothic" panose="020B0600070205080204" pitchFamily="34" charset="-128"/>
              </a:rPr>
              <a:t>Give an example of each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Black Marble Orange">
      <a:dk1>
        <a:sysClr val="windowText" lastClr="000000"/>
      </a:dk1>
      <a:lt1>
        <a:sysClr val="window" lastClr="FFFFFF"/>
      </a:lt1>
      <a:dk2>
        <a:srgbClr val="3C3C3B"/>
      </a:dk2>
      <a:lt2>
        <a:srgbClr val="F5F5F5"/>
      </a:lt2>
      <a:accent1>
        <a:srgbClr val="F97923"/>
      </a:accent1>
      <a:accent2>
        <a:srgbClr val="21B9EC"/>
      </a:accent2>
      <a:accent3>
        <a:srgbClr val="B6CC22"/>
      </a:accent3>
      <a:accent4>
        <a:srgbClr val="E63B46"/>
      </a:accent4>
      <a:accent5>
        <a:srgbClr val="293A49"/>
      </a:accent5>
      <a:accent6>
        <a:srgbClr val="1B72B7"/>
      </a:accent6>
      <a:hlink>
        <a:srgbClr val="1B72B7"/>
      </a:hlink>
      <a:folHlink>
        <a:srgbClr val="1B72B7"/>
      </a:folHlink>
    </a:clrScheme>
    <a:fontScheme name="Black Marb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Marble 2014.potx" id="{9D187450-6DCF-4F33-B88A-7BD099CC2F2C}" vid="{E6E796D6-3360-43CB-AEC9-4DD74FEF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Black%20Marble%202014</Template>
  <TotalTime>16544</TotalTime>
  <Words>2827</Words>
  <Application>Microsoft Macintosh PowerPoint</Application>
  <PresentationFormat>Widescreen</PresentationFormat>
  <Paragraphs>430</Paragraphs>
  <Slides>60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MS PGothic</vt:lpstr>
      <vt:lpstr>Arial</vt:lpstr>
      <vt:lpstr>Calibri</vt:lpstr>
      <vt:lpstr>Gill Sans</vt:lpstr>
      <vt:lpstr>Segoe UI</vt:lpstr>
      <vt:lpstr>Segoe UI Light</vt:lpstr>
      <vt:lpstr>Segoe UI Semibold</vt:lpstr>
      <vt:lpstr>Office Theme</vt:lpstr>
      <vt:lpstr>Putting it all Together: Technical Debt</vt:lpstr>
      <vt:lpstr>What is technical debt?</vt:lpstr>
      <vt:lpstr>Technical Debt</vt:lpstr>
      <vt:lpstr>Technical Debt means you get less done as a code base ages</vt:lpstr>
      <vt:lpstr>Technical Debt</vt:lpstr>
      <vt:lpstr>What is debt (in a financial sense)?</vt:lpstr>
      <vt:lpstr>Compounding</vt:lpstr>
      <vt:lpstr>What is the idea of “technical debt”?</vt:lpstr>
      <vt:lpstr>Reasons/Causes of Technical Debt</vt:lpstr>
      <vt:lpstr>Debt Analogy</vt:lpstr>
      <vt:lpstr>Classes of debt</vt:lpstr>
      <vt:lpstr>Strategic, Intentional Debt</vt:lpstr>
      <vt:lpstr>Non-Strategic, Unintentional Debt</vt:lpstr>
      <vt:lpstr>Consequences of Debt</vt:lpstr>
      <vt:lpstr>Debt Tradeoff</vt:lpstr>
      <vt:lpstr>Communicating Debt</vt:lpstr>
      <vt:lpstr>Debt Avoidance</vt:lpstr>
      <vt:lpstr>Debt Management</vt:lpstr>
      <vt:lpstr>Accumulation of Technical Debt</vt:lpstr>
      <vt:lpstr>Accumulation of Technical Debt due to deadline pressure</vt:lpstr>
      <vt:lpstr>Consequences of Technical Debt</vt:lpstr>
      <vt:lpstr>Paying debt from “false acceleration”</vt:lpstr>
      <vt:lpstr>Technical debt is a gap</vt:lpstr>
      <vt:lpstr>Making Technical Debt Visible</vt:lpstr>
      <vt:lpstr>Managing Technical Debt</vt:lpstr>
      <vt:lpstr>Servicing Technical Debt</vt:lpstr>
      <vt:lpstr>Properties of debt</vt:lpstr>
      <vt:lpstr>Properties of debt - 2</vt:lpstr>
      <vt:lpstr>Properties of debt - 3</vt:lpstr>
      <vt:lpstr>Assessing Technical Debt</vt:lpstr>
      <vt:lpstr>Research issues</vt:lpstr>
      <vt:lpstr>Architecture technical debt</vt:lpstr>
      <vt:lpstr>Entropy reduction</vt:lpstr>
      <vt:lpstr>Why no-one repays technical debt</vt:lpstr>
      <vt:lpstr>Managing Technical Debt…Where are we?</vt:lpstr>
      <vt:lpstr>What tools do we have in Sw.eng. land?</vt:lpstr>
      <vt:lpstr>This is not your grandfather’s Microsoft</vt:lpstr>
      <vt:lpstr>Introducting SonarQube</vt:lpstr>
      <vt:lpstr>SonarQube Architecture</vt:lpstr>
      <vt:lpstr>PowerPoint Presentation</vt:lpstr>
      <vt:lpstr>PowerPoint Presentation</vt:lpstr>
      <vt:lpstr>Setup of SonarQube</vt:lpstr>
      <vt:lpstr>Installation – Server Requirements </vt:lpstr>
      <vt:lpstr>Installation – Setup Microsoft SQL</vt:lpstr>
      <vt:lpstr>Installation – SonarQube Server</vt:lpstr>
      <vt:lpstr>Installation – Plug-Ins </vt:lpstr>
      <vt:lpstr>Installation – Start the Server</vt:lpstr>
      <vt:lpstr>PowerPoint Presentation</vt:lpstr>
      <vt:lpstr>Install – The Sonar Runner</vt:lpstr>
      <vt:lpstr>Analysis from the command line</vt:lpstr>
      <vt:lpstr>Run as part of a Build</vt:lpstr>
      <vt:lpstr>Install – The MSBuild Runner</vt:lpstr>
      <vt:lpstr>Run from the command line</vt:lpstr>
      <vt:lpstr>Integration with TFS Build</vt:lpstr>
      <vt:lpstr>Demo</vt:lpstr>
      <vt:lpstr>So what do I see in SonarQube?</vt:lpstr>
      <vt:lpstr>PowerPoint Presentation</vt:lpstr>
      <vt:lpstr>PowerPoint Presentation</vt:lpstr>
      <vt:lpstr>Questions?</vt:lpstr>
      <vt:lpstr>Resources</vt:lpstr>
    </vt:vector>
  </TitlesOfParts>
  <Company>Black Marble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Technical Debt</dc:title>
  <dc:creator>Richard Fennell</dc:creator>
  <cp:lastModifiedBy>Damian Andrew Tamburri</cp:lastModifiedBy>
  <cp:revision>93</cp:revision>
  <dcterms:created xsi:type="dcterms:W3CDTF">2015-09-28T21:40:26Z</dcterms:created>
  <dcterms:modified xsi:type="dcterms:W3CDTF">2024-10-18T08:41:32Z</dcterms:modified>
</cp:coreProperties>
</file>