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7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41.xml" ContentType="application/vnd.openxmlformats-officedocument.presentationml.tags+xml"/>
  <Override PartName="/ppt/notesSlides/notesSlide27.xml" ContentType="application/vnd.openxmlformats-officedocument.presentationml.notesSlide+xml"/>
  <Override PartName="/ppt/tags/tag42.xml" ContentType="application/vnd.openxmlformats-officedocument.presentationml.tags+xml"/>
  <Override PartName="/ppt/notesSlides/notesSlide28.xml" ContentType="application/vnd.openxmlformats-officedocument.presentationml.notesSlide+xml"/>
  <Override PartName="/ppt/tags/tag43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40" r:id="rId11"/>
    <p:sldId id="312" r:id="rId12"/>
    <p:sldId id="410" r:id="rId13"/>
    <p:sldId id="313" r:id="rId14"/>
    <p:sldId id="341" r:id="rId15"/>
    <p:sldId id="314" r:id="rId16"/>
    <p:sldId id="317" r:id="rId17"/>
    <p:sldId id="318" r:id="rId18"/>
    <p:sldId id="319" r:id="rId19"/>
    <p:sldId id="320" r:id="rId20"/>
    <p:sldId id="321" r:id="rId21"/>
    <p:sldId id="322" r:id="rId22"/>
    <p:sldId id="324" r:id="rId23"/>
    <p:sldId id="325" r:id="rId24"/>
    <p:sldId id="327" r:id="rId25"/>
    <p:sldId id="338" r:id="rId26"/>
    <p:sldId id="329" r:id="rId27"/>
    <p:sldId id="330" r:id="rId28"/>
    <p:sldId id="258" r:id="rId29"/>
    <p:sldId id="259" r:id="rId30"/>
    <p:sldId id="260" r:id="rId31"/>
    <p:sldId id="261" r:id="rId32"/>
    <p:sldId id="262" r:id="rId33"/>
    <p:sldId id="267" r:id="rId34"/>
    <p:sldId id="263" r:id="rId35"/>
    <p:sldId id="264" r:id="rId36"/>
    <p:sldId id="265" r:id="rId37"/>
    <p:sldId id="266" r:id="rId38"/>
    <p:sldId id="268" r:id="rId39"/>
    <p:sldId id="342" r:id="rId40"/>
    <p:sldId id="288" r:id="rId41"/>
    <p:sldId id="360" r:id="rId42"/>
    <p:sldId id="361" r:id="rId43"/>
    <p:sldId id="362" r:id="rId44"/>
    <p:sldId id="363" r:id="rId45"/>
    <p:sldId id="364" r:id="rId46"/>
    <p:sldId id="365" r:id="rId47"/>
    <p:sldId id="316" r:id="rId48"/>
    <p:sldId id="366" r:id="rId49"/>
    <p:sldId id="367" r:id="rId50"/>
    <p:sldId id="369" r:id="rId51"/>
    <p:sldId id="370" r:id="rId52"/>
    <p:sldId id="371" r:id="rId53"/>
    <p:sldId id="323" r:id="rId54"/>
    <p:sldId id="372" r:id="rId55"/>
    <p:sldId id="373" r:id="rId56"/>
    <p:sldId id="328" r:id="rId57"/>
    <p:sldId id="374" r:id="rId58"/>
    <p:sldId id="375" r:id="rId59"/>
    <p:sldId id="331" r:id="rId60"/>
    <p:sldId id="376" r:id="rId61"/>
    <p:sldId id="377" r:id="rId62"/>
    <p:sldId id="378" r:id="rId63"/>
    <p:sldId id="334" r:id="rId64"/>
    <p:sldId id="337" r:id="rId65"/>
    <p:sldId id="379" r:id="rId66"/>
    <p:sldId id="339" r:id="rId67"/>
    <p:sldId id="387" r:id="rId68"/>
    <p:sldId id="388" r:id="rId69"/>
    <p:sldId id="269" r:id="rId70"/>
    <p:sldId id="350" r:id="rId71"/>
    <p:sldId id="409" r:id="rId7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658"/>
  </p:normalViewPr>
  <p:slideViewPr>
    <p:cSldViewPr snapToGrid="0">
      <p:cViewPr varScale="1">
        <p:scale>
          <a:sx n="120" d="100"/>
          <a:sy n="120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C2321-AD90-CC45-8221-C2AFFB97C09C}" type="datetimeFigureOut">
              <a:rPr lang="en-IT" smtClean="0"/>
              <a:t>04/10/24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FF36A-CD86-344C-BAD1-FE457A792B33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786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FF36A-CD86-344C-BAD1-FE457A792B33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3576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B1BA9-F986-453F-A81A-0C0FB25ABB46}" type="slidenum">
              <a:rPr lang="en-US"/>
              <a:pPr/>
              <a:t>11</a:t>
            </a:fld>
            <a:endParaRPr lang="en-US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4013" y="692150"/>
            <a:ext cx="6151562" cy="3460750"/>
          </a:xfrm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815" y="4342150"/>
            <a:ext cx="5028370" cy="41154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C6CFA-F8E1-8D51-7532-B96782F03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AEE228-8757-486B-176B-4F511DAB12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B1BA9-F986-453F-A81A-0C0FB25ABB46}" type="slidenum">
              <a:rPr lang="en-US"/>
              <a:pPr/>
              <a:t>12</a:t>
            </a:fld>
            <a:endParaRPr lang="en-US"/>
          </a:p>
        </p:txBody>
      </p:sp>
      <p:sp>
        <p:nvSpPr>
          <p:cNvPr id="658434" name="Rectangle 2">
            <a:extLst>
              <a:ext uri="{FF2B5EF4-FFF2-40B4-BE49-F238E27FC236}">
                <a16:creationId xmlns:a16="http://schemas.microsoft.com/office/drawing/2014/main" id="{57A4C7B4-8200-6DEA-8AD5-7ADE7BADD4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4013" y="692150"/>
            <a:ext cx="6151562" cy="3460750"/>
          </a:xfrm>
          <a:ln/>
        </p:spPr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id="{C7FB3F5E-099E-C979-CED1-54BBDFF01A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815" y="4342150"/>
            <a:ext cx="5028370" cy="41154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4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276DF-773D-4025-B1C6-5A666CE971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56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276DF-773D-4025-B1C6-5A666CE971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94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276DF-773D-4025-B1C6-5A666CE971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04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Think about testing … to test tightly coupled, need both in place.  If not, could test independently.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9C80D4-BDAD-4A22-B5EA-29246B5F599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Think about what would happen if we removed one component.  How many modules are affected?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B90FB0-E54E-4E4C-8A17-523592AA4C3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Look at the number of connections between modules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8E07CE-3132-4981-B71F-88263FA664F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276DF-773D-4025-B1C6-5A666CE971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608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85AECA-C9F0-43FB-8AEC-230FCEDD43C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No logical connection between employees and routines that check zip codes, etc.</a:t>
            </a:r>
          </a:p>
          <a:p>
            <a:pPr eaLnBrk="1" hangingPunct="1"/>
            <a:r>
              <a:rPr lang="en-US" dirty="0"/>
              <a:t>SQL details are lower level and break abstraction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276DF-773D-4025-B1C6-5A666CE971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5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276DF-773D-4025-B1C6-5A666CE971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25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276DF-773D-4025-B1C6-5A666CE971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0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66F2F2-22EA-4084-B8F6-01683449A31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Code oriented:   Modules,  data layers</a:t>
            </a:r>
          </a:p>
          <a:p>
            <a:pPr eaLnBrk="1" hangingPunct="1"/>
            <a:r>
              <a:rPr lang="en-US"/>
              <a:t>Implementation:  files, BOD, configuration management menu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b-NO"/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8FEFC9-A309-4E68-B14B-C7A0770B8DF4}" type="slidenum">
              <a:rPr lang="nb-NO" smtClean="0"/>
              <a:pPr/>
              <a:t>43</a:t>
            </a:fld>
            <a:endParaRPr lang="nb-NO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2CFBCB-ACC6-4826-B2E3-F6C27DF57E65}" type="slidenum">
              <a:rPr lang="en-US"/>
              <a:pPr/>
              <a:t>64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7264" indent="-237264">
              <a:buFontTx/>
              <a:buChar char="•"/>
            </a:pPr>
            <a:endParaRPr lang="nb-NO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0E983B-95FD-41D5-9B9C-C48D736FFF00}" type="slidenum">
              <a:rPr lang="en-US"/>
              <a:pPr/>
              <a:t>65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7264" indent="-237264"/>
            <a:endParaRPr lang="nb-NO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E37CD6-B55A-41F4-B322-53CA66AB9F8F}" type="slidenum">
              <a:rPr lang="en-US"/>
              <a:pPr/>
              <a:t>66</a:t>
            </a:fld>
            <a:endParaRPr lang="en-US"/>
          </a:p>
        </p:txBody>
      </p:sp>
      <p:sp>
        <p:nvSpPr>
          <p:cNvPr id="523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276DF-773D-4025-B1C6-5A666CE971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30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276DF-773D-4025-B1C6-5A666CE971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30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276DF-773D-4025-B1C6-5A666CE971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3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276DF-773D-4025-B1C6-5A666CE971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72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B276DF-773D-4025-B1C6-5A666CE971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8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A2D7-7ECA-B9CC-80B1-980580B73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1A909-6D36-FF94-8195-7B4D3B86E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1C04-EA7D-1045-62FD-52EA7B65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4BF0-D29F-6B4F-97AF-E36EC1A92A98}" type="datetime1">
              <a:rPr lang="it-IT" smtClean="0"/>
              <a:t>04/10/24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D6C10-CF26-5D83-4685-6DC881C3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76B1-3E8E-A266-5256-95FE677D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2414-3BFE-7B49-BE39-03F08FDCB93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561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08FE-8046-652E-87CC-5B5E451C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CBBCD-5291-14C4-0C41-F1201D1B5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84923-B9FD-1F6C-2944-F6BA7E695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15828-7A55-6B48-90CA-71EF54E14E20}" type="datetime1">
              <a:rPr lang="it-IT" smtClean="0"/>
              <a:t>04/10/24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8C587-A682-DA40-6F9F-FD5EC381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1C400-3097-E284-1C6C-10202CE0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2414-3BFE-7B49-BE39-03F08FDCB93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5934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E5950-FC82-FDB7-A9A1-A748B0D84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F8479-5E18-E272-A549-AB2E19D4F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0FB26-8062-8772-6234-E37FE6C1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E69E9-6286-6A44-A980-AB83A2256585}" type="datetime1">
              <a:rPr lang="it-IT" smtClean="0"/>
              <a:t>04/10/24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719F2-BBF5-F38A-6B1E-D2E0F953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25460-E7AF-B1A0-6AF9-F0DF6BAF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2414-3BFE-7B49-BE39-03F08FDCB93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1963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01875" y="601800"/>
            <a:ext cx="10421655" cy="11283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02915" y="2031072"/>
            <a:ext cx="4609579" cy="165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12909" y="2031072"/>
            <a:ext cx="4609579" cy="165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402915" y="3836469"/>
            <a:ext cx="4609579" cy="165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2909" y="3836469"/>
            <a:ext cx="4609579" cy="165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9185754" y="5641866"/>
            <a:ext cx="1636735" cy="30089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1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7BAD-9E1B-DF60-2E0C-7A2AFF4B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325D-325F-029F-EC39-A5C02434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FB975-6CB7-FA9E-2EFF-59AA5FCA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E172-A9EB-F143-9673-86D7535547DA}" type="datetime1">
              <a:rPr lang="it-IT" smtClean="0"/>
              <a:t>04/10/24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A0B31-602C-E84E-6FF4-42E960C1D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0E085-2B8A-878B-5804-89CC3F98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2414-3BFE-7B49-BE39-03F08FDCB93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9663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D0956-2224-2562-50C5-0643E242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08116-6AA2-0885-07D0-81D467028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C3AFA-4335-27ED-E7E2-EF486C9C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686F-C054-084B-8E98-D6F569B5293E}" type="datetime1">
              <a:rPr lang="it-IT" smtClean="0"/>
              <a:t>04/10/24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F7DD8-31C5-235F-0A8F-14692FF4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D7116-4E4F-91EA-BB4D-7132601E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2414-3BFE-7B49-BE39-03F08FDCB93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3437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9CB2-8DF4-AE2F-07C2-1DA29385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81F2-1D93-DB00-F34C-5160DE8A6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1FAA3-0173-47A6-E9E7-9A1A55850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7C8AA-28F7-F889-49C6-66307AF3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9D68-7EB8-CD45-813B-99BF6DBAD0F4}" type="datetime1">
              <a:rPr lang="it-IT" smtClean="0"/>
              <a:t>04/10/24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C1892-7919-D983-934E-A99CB261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0025F-4BA2-F88A-546E-B1BBFA6E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2414-3BFE-7B49-BE39-03F08FDCB93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4609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E761-BCC9-24E7-021A-CA4B0101B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FCD90-1406-8AA3-7A9D-039A5B977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EE6DB-7F6D-3085-9B6C-9FE92FCE6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107DE8-7C6D-5DBD-F0B8-E209793F3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DD4A7-841F-B742-2783-E067D731F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97E3E-0ACD-4F70-B51F-53CE9FD3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8D3E-7426-5347-9968-FE722A83ED09}" type="datetime1">
              <a:rPr lang="it-IT" smtClean="0"/>
              <a:t>04/10/24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44631-7C1B-A791-0919-8D187251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6A210-9AFA-E735-08FE-349CF35A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2414-3BFE-7B49-BE39-03F08FDCB93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1577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9B13-FF2A-2632-BF3B-809C06939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6659A-467A-AEB2-94AB-E7B46AE8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65FB-F66A-9B49-BB56-69561D3161BF}" type="datetime1">
              <a:rPr lang="it-IT" smtClean="0"/>
              <a:t>04/10/24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6B374-A48F-7AF5-5F95-AD8B4844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91801-6C49-A471-1E5E-CA93340B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2414-3BFE-7B49-BE39-03F08FDCB93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16356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E6E010-3A53-F65F-46A4-4E71B8B0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BF1A-7064-E141-9BB0-59BF86101E63}" type="datetime1">
              <a:rPr lang="it-IT" smtClean="0"/>
              <a:t>04/10/24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2D335-427C-FE99-8DA4-5112452D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75279-F855-E4D7-304A-E074BB95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2414-3BFE-7B49-BE39-03F08FDCB93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9197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4D29-329E-03A2-CF4F-5886876D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EABE-E832-BAC2-3E4E-1A65EC00F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C2AFF-3CBD-E32C-AEEB-495B71B9A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0C57A-477B-0D87-75A0-86AB0C99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96422-8743-8145-8A5F-6A299371BD57}" type="datetime1">
              <a:rPr lang="it-IT" smtClean="0"/>
              <a:t>04/10/24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AD5F2-1D6E-A179-BE82-3198C8753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53689-91A2-FE0F-5AB1-3096A0F6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2414-3BFE-7B49-BE39-03F08FDCB93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8964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8B08-BBA5-8ABF-FD2D-44F95864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BBDF2-A229-EA94-0AA5-19C439BCC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29306-2993-2191-DBBE-533D48E0C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9282F-0B48-6B1D-F506-8A467587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07BC4-EAEB-0B42-BDE3-4D1ADDF9C1FF}" type="datetime1">
              <a:rPr lang="it-IT" smtClean="0"/>
              <a:t>04/10/24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4DC4F-C500-4EA4-7E9B-5A075429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5B363-229F-469E-20B7-F9C0FA5F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2414-3BFE-7B49-BE39-03F08FDCB93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6793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9E39E-0E55-38E0-8702-1F7549FE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63AF0-F208-75E2-66CE-72B7A1F5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B317-3DD0-3675-0931-149E80858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DA95A9-812C-B540-A8DB-20C881545AE1}" type="datetime1">
              <a:rPr lang="it-IT" smtClean="0"/>
              <a:t>04/10/24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DB639-F12E-A4FF-F3CC-B52D0F176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95E74-A96D-9145-1FDC-2E8D49793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82414-3BFE-7B49-BE39-03F08FDCB935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8015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14.jpeg"/><Relationship Id="rId5" Type="http://schemas.openxmlformats.org/officeDocument/2006/relationships/tags" Target="../tags/tag37.xml"/><Relationship Id="rId10" Type="http://schemas.openxmlformats.org/officeDocument/2006/relationships/notesSlide" Target="../notesSlides/notesSlide25.xml"/><Relationship Id="rId4" Type="http://schemas.openxmlformats.org/officeDocument/2006/relationships/tags" Target="../tags/tag36.xml"/><Relationship Id="rId9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9" Type="http://schemas.openxmlformats.org/officeDocument/2006/relationships/notesSlide" Target="../notesSlides/notesSlide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F66D-FB75-4730-2482-60FB6EBE03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Software Architecture Evolution*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17A47-FCBC-50C0-34FC-7A6D4CE40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T" sz="3200" b="1" dirty="0"/>
              <a:t>Damian A. Tamburri, Ph.D.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CF2B5-1807-0A22-69A6-313EA34E7681}"/>
              </a:ext>
            </a:extLst>
          </p:cNvPr>
          <p:cNvSpPr txBox="1"/>
          <p:nvPr/>
        </p:nvSpPr>
        <p:spPr>
          <a:xfrm>
            <a:off x="138223" y="6549656"/>
            <a:ext cx="4196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*S</a:t>
            </a:r>
            <a:r>
              <a:rPr lang="en-IT" sz="1400" b="1" dirty="0"/>
              <a:t>lides courtesy of Prof. Dr. Alex Serebrenik@TUe</a:t>
            </a:r>
          </a:p>
        </p:txBody>
      </p:sp>
    </p:spTree>
    <p:extLst>
      <p:ext uri="{BB962C8B-B14F-4D97-AF65-F5344CB8AC3E}">
        <p14:creationId xmlns:p14="http://schemas.microsoft.com/office/powerpoint/2010/main" val="429201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(UML?) diagrams (may)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standardized way to describe (draw) architectures </a:t>
            </a:r>
            <a:r>
              <a:rPr lang="en-US" dirty="0">
                <a:sym typeface="Wingdings" pitchFamily="2" charset="2"/>
              </a:rPr>
              <a:t> sharing architectural knowledge &amp; decisions</a:t>
            </a:r>
            <a:endParaRPr lang="en-US" dirty="0"/>
          </a:p>
          <a:p>
            <a:pPr lvl="1"/>
            <a:r>
              <a:rPr lang="en-US" dirty="0"/>
              <a:t>Also implementation/evolution details such as subclassing, uses (dependences), and much more</a:t>
            </a:r>
          </a:p>
          <a:p>
            <a:endParaRPr lang="en-US" dirty="0"/>
          </a:p>
          <a:p>
            <a:r>
              <a:rPr lang="en-US" dirty="0"/>
              <a:t>Widely used in industry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architecture</a:t>
            </a:r>
          </a:p>
        </p:txBody>
      </p:sp>
      <p:sp>
        <p:nvSpPr>
          <p:cNvPr id="6574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Satisfies (changing) functional and performance requirements</a:t>
            </a:r>
          </a:p>
          <a:p>
            <a:endParaRPr lang="en-US" dirty="0"/>
          </a:p>
          <a:p>
            <a:r>
              <a:rPr lang="en-US" dirty="0"/>
              <a:t>Manages complexity</a:t>
            </a:r>
          </a:p>
          <a:p>
            <a:endParaRPr lang="en-US" dirty="0"/>
          </a:p>
          <a:p>
            <a:r>
              <a:rPr lang="en-US" dirty="0"/>
              <a:t>Accommodates for future change (including refactoring &amp; </a:t>
            </a:r>
            <a:r>
              <a:rPr lang="en-US" dirty="0" err="1"/>
              <a:t>evol</a:t>
            </a:r>
            <a:r>
              <a:rPr lang="en-US" dirty="0"/>
              <a:t>.)</a:t>
            </a:r>
          </a:p>
          <a:p>
            <a:endParaRPr lang="en-US" dirty="0"/>
          </a:p>
          <a:p>
            <a:r>
              <a:rPr lang="en-US" dirty="0"/>
              <a:t>Is concerned with:</a:t>
            </a:r>
          </a:p>
          <a:p>
            <a:pPr lvl="1"/>
            <a:r>
              <a:rPr lang="en-US" dirty="0"/>
              <a:t>reliability, safety, understandability, compatibility, robustness, …</a:t>
            </a:r>
          </a:p>
        </p:txBody>
      </p:sp>
    </p:spTree>
    <p:extLst>
      <p:ext uri="{BB962C8B-B14F-4D97-AF65-F5344CB8AC3E}">
        <p14:creationId xmlns:p14="http://schemas.microsoft.com/office/powerpoint/2010/main" val="67722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BCD42-B99B-EB66-95E8-45CD2B3E1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2" name="Rectangle 4">
            <a:extLst>
              <a:ext uri="{FF2B5EF4-FFF2-40B4-BE49-F238E27FC236}">
                <a16:creationId xmlns:a16="http://schemas.microsoft.com/office/drawing/2014/main" id="{C686D3B2-8978-71F0-7A0F-AD616FD2F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architecture</a:t>
            </a:r>
          </a:p>
        </p:txBody>
      </p:sp>
      <p:sp>
        <p:nvSpPr>
          <p:cNvPr id="657413" name="Rectangle 5">
            <a:extLst>
              <a:ext uri="{FF2B5EF4-FFF2-40B4-BE49-F238E27FC236}">
                <a16:creationId xmlns:a16="http://schemas.microsoft.com/office/drawing/2014/main" id="{92805354-CC65-5B24-E33F-322C49CD2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Satisfies (changing) functional and performance requirements</a:t>
            </a:r>
          </a:p>
          <a:p>
            <a:endParaRPr lang="en-US" dirty="0"/>
          </a:p>
          <a:p>
            <a:r>
              <a:rPr lang="en-US" dirty="0"/>
              <a:t>Manages complexity</a:t>
            </a:r>
          </a:p>
          <a:p>
            <a:endParaRPr lang="en-US" dirty="0"/>
          </a:p>
          <a:p>
            <a:r>
              <a:rPr lang="en-US" dirty="0"/>
              <a:t>Accommodates for future change (including refactoring &amp; </a:t>
            </a:r>
            <a:r>
              <a:rPr lang="en-US" dirty="0" err="1"/>
              <a:t>evol</a:t>
            </a:r>
            <a:r>
              <a:rPr lang="en-US" dirty="0"/>
              <a:t>.)</a:t>
            </a:r>
          </a:p>
          <a:p>
            <a:endParaRPr lang="en-US" dirty="0"/>
          </a:p>
          <a:p>
            <a:r>
              <a:rPr lang="en-US" dirty="0"/>
              <a:t>Is concerned with:</a:t>
            </a:r>
          </a:p>
          <a:p>
            <a:pPr lvl="1"/>
            <a:r>
              <a:rPr lang="en-US" dirty="0"/>
              <a:t>reliability, safety, understandability, compatibility, robustness, …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EVOLVABILITY!</a:t>
            </a:r>
          </a:p>
        </p:txBody>
      </p:sp>
    </p:spTree>
    <p:extLst>
      <p:ext uri="{BB962C8B-B14F-4D97-AF65-F5344CB8AC3E}">
        <p14:creationId xmlns:p14="http://schemas.microsoft.com/office/powerpoint/2010/main" val="97349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Approach Divide and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Benefits of decomposition:</a:t>
            </a:r>
          </a:p>
          <a:p>
            <a:pPr lvl="1"/>
            <a:r>
              <a:rPr lang="en-US" dirty="0"/>
              <a:t>Decrease size of tasks</a:t>
            </a:r>
          </a:p>
          <a:p>
            <a:pPr lvl="1"/>
            <a:r>
              <a:rPr lang="en-US" dirty="0"/>
              <a:t>Support independent testing and analysis</a:t>
            </a:r>
          </a:p>
          <a:p>
            <a:pPr lvl="1"/>
            <a:r>
              <a:rPr lang="en-US" dirty="0"/>
              <a:t>Separate work assignments</a:t>
            </a:r>
          </a:p>
          <a:p>
            <a:pPr lvl="1"/>
            <a:r>
              <a:rPr lang="en-US" dirty="0"/>
              <a:t>Ease understanding</a:t>
            </a:r>
          </a:p>
          <a:p>
            <a:r>
              <a:rPr lang="en-US" dirty="0"/>
              <a:t>Use of </a:t>
            </a:r>
            <a:r>
              <a:rPr lang="en-US" dirty="0">
                <a:solidFill>
                  <a:srgbClr val="FF0000"/>
                </a:solidFill>
              </a:rPr>
              <a:t>abstraction</a:t>
            </a:r>
            <a:r>
              <a:rPr lang="en-US" dirty="0"/>
              <a:t> leads to </a:t>
            </a:r>
            <a:r>
              <a:rPr lang="en-US" dirty="0">
                <a:solidFill>
                  <a:srgbClr val="FF0000"/>
                </a:solidFill>
              </a:rPr>
              <a:t>modularity</a:t>
            </a:r>
          </a:p>
          <a:p>
            <a:pPr lvl="1"/>
            <a:r>
              <a:rPr lang="en-US" dirty="0"/>
              <a:t>Implementation techniques:  information hiding, interfaces</a:t>
            </a:r>
          </a:p>
          <a:p>
            <a:r>
              <a:rPr lang="en-US" dirty="0"/>
              <a:t>To achieve modularity, you need: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Strong</a:t>
            </a:r>
            <a:r>
              <a:rPr lang="en-US" dirty="0">
                <a:solidFill>
                  <a:srgbClr val="FF0000"/>
                </a:solidFill>
              </a:rPr>
              <a:t> cohesion</a:t>
            </a:r>
            <a:r>
              <a:rPr lang="en-US" dirty="0"/>
              <a:t> within a component</a:t>
            </a:r>
          </a:p>
          <a:p>
            <a:pPr lvl="1"/>
            <a:r>
              <a:rPr lang="en-US" dirty="0"/>
              <a:t>Loose </a:t>
            </a:r>
            <a:r>
              <a:rPr lang="en-US" dirty="0">
                <a:solidFill>
                  <a:srgbClr val="FF0000"/>
                </a:solidFill>
              </a:rPr>
              <a:t>coupling</a:t>
            </a:r>
            <a:r>
              <a:rPr lang="en-US" dirty="0"/>
              <a:t> between components</a:t>
            </a:r>
          </a:p>
          <a:p>
            <a:pPr lvl="1"/>
            <a:r>
              <a:rPr lang="en-US" dirty="0"/>
              <a:t>And these properties should be true at each level</a:t>
            </a:r>
          </a:p>
        </p:txBody>
      </p:sp>
    </p:spTree>
    <p:extLst>
      <p:ext uri="{BB962C8B-B14F-4D97-AF65-F5344CB8AC3E}">
        <p14:creationId xmlns:p14="http://schemas.microsoft.com/office/powerpoint/2010/main" val="43143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Architecture Evolution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++ System understanding:</a:t>
            </a:r>
            <a:r>
              <a:rPr lang="en-US" dirty="0"/>
              <a:t> interactions between modules</a:t>
            </a:r>
          </a:p>
          <a:p>
            <a:pPr marL="0" indent="0">
              <a:buNone/>
            </a:pPr>
            <a:r>
              <a:rPr lang="en-US" b="1" dirty="0"/>
              <a:t>++ Reuse</a:t>
            </a:r>
            <a:r>
              <a:rPr lang="en-US" dirty="0"/>
              <a:t>: high-level view shows opportunity for reuse</a:t>
            </a:r>
          </a:p>
          <a:p>
            <a:pPr marL="0" indent="0">
              <a:buNone/>
            </a:pPr>
            <a:r>
              <a:rPr lang="en-US" b="1" dirty="0"/>
              <a:t>++ Construction rationale</a:t>
            </a:r>
            <a:r>
              <a:rPr lang="en-US" dirty="0"/>
              <a:t>: breaks development down into work items; provides a path from requirements to code</a:t>
            </a:r>
          </a:p>
          <a:p>
            <a:pPr marL="0" indent="0">
              <a:buNone/>
            </a:pPr>
            <a:r>
              <a:rPr lang="en-US" b="1" dirty="0"/>
              <a:t>++ Fast Evolution</a:t>
            </a:r>
            <a:r>
              <a:rPr lang="en-US" dirty="0"/>
              <a:t>: high-level views accelerate evolution path</a:t>
            </a:r>
          </a:p>
          <a:p>
            <a:pPr marL="0" indent="0">
              <a:buNone/>
            </a:pPr>
            <a:r>
              <a:rPr lang="en-US" b="1" dirty="0"/>
              <a:t>++ Management</a:t>
            </a:r>
            <a:r>
              <a:rPr lang="en-US" dirty="0"/>
              <a:t>: helps understand/change work items and track progress/allocate teamwork</a:t>
            </a:r>
          </a:p>
          <a:p>
            <a:pPr marL="0" indent="0">
              <a:buNone/>
            </a:pPr>
            <a:r>
              <a:rPr lang="en-US" b="1" dirty="0"/>
              <a:t>++ Communication</a:t>
            </a:r>
            <a:r>
              <a:rPr lang="en-US" dirty="0"/>
              <a:t>: provides vocabulary, common understanding; a picture says 1000 words!</a:t>
            </a:r>
          </a:p>
        </p:txBody>
      </p:sp>
    </p:spTree>
    <p:extLst>
      <p:ext uri="{BB962C8B-B14F-4D97-AF65-F5344CB8AC3E}">
        <p14:creationId xmlns:p14="http://schemas.microsoft.com/office/powerpoint/2010/main" val="948973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2382"/>
            <a:ext cx="10515600" cy="1325563"/>
          </a:xfrm>
        </p:spPr>
        <p:txBody>
          <a:bodyPr/>
          <a:lstStyle/>
          <a:p>
            <a:r>
              <a:rPr lang="en-US" dirty="0"/>
              <a:t>Qualities of well-modularized software </a:t>
            </a:r>
            <a:r>
              <a:rPr lang="en-US" dirty="0" err="1"/>
              <a:t>archs</a:t>
            </a:r>
            <a:r>
              <a:rPr lang="en-US" dirty="0"/>
              <a:t>.</a:t>
            </a:r>
          </a:p>
        </p:txBody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decomposable</a:t>
            </a:r>
          </a:p>
          <a:p>
            <a:pPr lvl="1"/>
            <a:r>
              <a:rPr lang="en-US" dirty="0"/>
              <a:t>can be broken down into pieces</a:t>
            </a:r>
          </a:p>
          <a:p>
            <a:pPr lvl="1"/>
            <a:endParaRPr lang="en-US" dirty="0"/>
          </a:p>
          <a:p>
            <a:r>
              <a:rPr lang="en-US" dirty="0" err="1"/>
              <a:t>composable</a:t>
            </a:r>
            <a:endParaRPr lang="en-US" dirty="0"/>
          </a:p>
          <a:p>
            <a:pPr lvl="1"/>
            <a:r>
              <a:rPr lang="en-US" dirty="0"/>
              <a:t>pieces are useful and can be combined</a:t>
            </a:r>
          </a:p>
          <a:p>
            <a:pPr lvl="1"/>
            <a:endParaRPr lang="en-US" dirty="0"/>
          </a:p>
          <a:p>
            <a:r>
              <a:rPr lang="en-US" dirty="0"/>
              <a:t>understandable</a:t>
            </a:r>
          </a:p>
          <a:p>
            <a:pPr lvl="1"/>
            <a:r>
              <a:rPr lang="en-US" dirty="0"/>
              <a:t>one piece can be examined in isolation</a:t>
            </a:r>
          </a:p>
          <a:p>
            <a:pPr lvl="1"/>
            <a:endParaRPr lang="en-US" dirty="0"/>
          </a:p>
          <a:p>
            <a:r>
              <a:rPr lang="en-US" dirty="0"/>
              <a:t>has continuity</a:t>
            </a:r>
          </a:p>
          <a:p>
            <a:pPr lvl="1"/>
            <a:r>
              <a:rPr lang="en-US" dirty="0"/>
              <a:t>change in </a:t>
            </a:r>
            <a:r>
              <a:rPr lang="en-US" dirty="0" err="1"/>
              <a:t>reqs</a:t>
            </a:r>
            <a:r>
              <a:rPr lang="en-US" dirty="0"/>
              <a:t> affects few modules</a:t>
            </a:r>
          </a:p>
          <a:p>
            <a:pPr lvl="1"/>
            <a:endParaRPr lang="en-US" dirty="0"/>
          </a:p>
          <a:p>
            <a:r>
              <a:rPr lang="en-US" dirty="0"/>
              <a:t>protected / safe</a:t>
            </a:r>
          </a:p>
          <a:p>
            <a:pPr lvl="1"/>
            <a:r>
              <a:rPr lang="en-US" dirty="0"/>
              <a:t>an error affects few other modules</a:t>
            </a:r>
          </a:p>
        </p:txBody>
      </p:sp>
      <p:pic>
        <p:nvPicPr>
          <p:cNvPr id="1398788" name="Picture 4" descr="intro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9788" y="1355726"/>
            <a:ext cx="2133600" cy="862013"/>
          </a:xfrm>
          <a:prstGeom prst="rect">
            <a:avLst/>
          </a:prstGeom>
          <a:noFill/>
        </p:spPr>
      </p:pic>
      <p:pic>
        <p:nvPicPr>
          <p:cNvPr id="1398789" name="Picture 5" descr="intro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34400" y="2447926"/>
            <a:ext cx="1981200" cy="866775"/>
          </a:xfrm>
          <a:prstGeom prst="rect">
            <a:avLst/>
          </a:prstGeom>
          <a:noFill/>
        </p:spPr>
      </p:pic>
      <p:pic>
        <p:nvPicPr>
          <p:cNvPr id="1398790" name="Picture 6" descr="intro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0600" y="3579814"/>
            <a:ext cx="1905000" cy="973137"/>
          </a:xfrm>
          <a:prstGeom prst="rect">
            <a:avLst/>
          </a:prstGeom>
          <a:noFill/>
        </p:spPr>
      </p:pic>
      <p:pic>
        <p:nvPicPr>
          <p:cNvPr id="1398791" name="Picture 7" descr="intro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848600" y="4724401"/>
            <a:ext cx="2547938" cy="974725"/>
          </a:xfrm>
          <a:prstGeom prst="rect">
            <a:avLst/>
          </a:prstGeom>
          <a:noFill/>
        </p:spPr>
      </p:pic>
      <p:pic>
        <p:nvPicPr>
          <p:cNvPr id="1398792" name="Picture 8" descr="intro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924801" y="5948364"/>
            <a:ext cx="2435225" cy="909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264389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architecture to evolve into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Looser Coupling</a:t>
            </a:r>
          </a:p>
          <a:p>
            <a:r>
              <a:rPr lang="en-US" dirty="0"/>
              <a:t>Higher Cohesion</a:t>
            </a:r>
          </a:p>
          <a:p>
            <a:r>
              <a:rPr lang="en-US" dirty="0"/>
              <a:t>Style conformity </a:t>
            </a:r>
            <a:r>
              <a:rPr lang="en-US" dirty="0">
                <a:sym typeface="Wingdings" pitchFamily="2" charset="2"/>
              </a:rPr>
              <a:t> conformance checking</a:t>
            </a:r>
            <a:endParaRPr lang="en-US" dirty="0"/>
          </a:p>
          <a:p>
            <a:r>
              <a:rPr lang="en-US" dirty="0"/>
              <a:t>Domain Matching</a:t>
            </a:r>
          </a:p>
          <a:p>
            <a:r>
              <a:rPr lang="en-US" dirty="0"/>
              <a:t>Supply for Erosion (more on this ahead in the course)</a:t>
            </a:r>
          </a:p>
        </p:txBody>
      </p:sp>
    </p:spTree>
    <p:extLst>
      <p:ext uri="{BB962C8B-B14F-4D97-AF65-F5344CB8AC3E}">
        <p14:creationId xmlns:p14="http://schemas.microsoft.com/office/powerpoint/2010/main" val="984856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Loose coupling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905000" y="1524000"/>
            <a:ext cx="8763000" cy="4419600"/>
          </a:xfrm>
        </p:spPr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i="1" dirty="0">
                <a:solidFill>
                  <a:srgbClr val="FF3300"/>
                </a:solidFill>
                <a:latin typeface="Arial" charset="0"/>
                <a:cs typeface="Arial" charset="0"/>
              </a:rPr>
              <a:t>Coupling</a:t>
            </a:r>
            <a:r>
              <a:rPr lang="en-US" dirty="0">
                <a:latin typeface="Arial" charset="0"/>
                <a:cs typeface="Arial" charset="0"/>
              </a:rPr>
              <a:t>:  the kind and quantity of interconnections among modules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Modules that are loosely coupled (or uncoupled) are better than those that are tightly coupled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The more tightly coupled two modules are, the harder it is to work with them separately</a:t>
            </a:r>
          </a:p>
        </p:txBody>
      </p:sp>
    </p:spTree>
    <p:extLst>
      <p:ext uri="{BB962C8B-B14F-4D97-AF65-F5344CB8AC3E}">
        <p14:creationId xmlns:p14="http://schemas.microsoft.com/office/powerpoint/2010/main" val="38299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Tightly or loosely coupled?</a:t>
            </a:r>
          </a:p>
        </p:txBody>
      </p:sp>
      <p:graphicFrame>
        <p:nvGraphicFramePr>
          <p:cNvPr id="1026" name="Object 5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</p:nvPr>
        </p:nvGraphicFramePr>
        <p:xfrm>
          <a:off x="2514601" y="1600200"/>
          <a:ext cx="7199313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7199681" imgH="4470502" progId="Visio.Drawing.11">
                  <p:embed/>
                </p:oleObj>
              </mc:Choice>
              <mc:Fallback>
                <p:oleObj name="Visio" r:id="rId5" imgW="7199681" imgH="4470502" progId="Visio.Drawing.11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1" y="1600200"/>
                        <a:ext cx="7199313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849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Tightly or loosely coupled?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</p:nvPr>
        </p:nvGraphicFramePr>
        <p:xfrm>
          <a:off x="2503489" y="1328738"/>
          <a:ext cx="7185025" cy="446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7185355" imgH="4462882" progId="Visio.Drawing.11">
                  <p:embed/>
                </p:oleObj>
              </mc:Choice>
              <mc:Fallback>
                <p:oleObj name="Visio" r:id="rId5" imgW="7185355" imgH="4462882" progId="Visio.Drawing.11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9" y="1328738"/>
                        <a:ext cx="7185025" cy="446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3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1282C-17D0-2A75-7135-A98111F6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Some Early-set Sources</a:t>
            </a:r>
          </a:p>
        </p:txBody>
      </p:sp>
      <p:pic>
        <p:nvPicPr>
          <p:cNvPr id="5" name="Content Placeholder 4" descr="A person standing next to a book&#10;&#10;Description automatically generated">
            <a:extLst>
              <a:ext uri="{FF2B5EF4-FFF2-40B4-BE49-F238E27FC236}">
                <a16:creationId xmlns:a16="http://schemas.microsoft.com/office/drawing/2014/main" id="{5CD67FE2-A259-1A56-1B15-6A7936982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021" y="1344578"/>
            <a:ext cx="7505612" cy="5377497"/>
          </a:xfrm>
        </p:spPr>
      </p:pic>
    </p:spTree>
    <p:extLst>
      <p:ext uri="{BB962C8B-B14F-4D97-AF65-F5344CB8AC3E}">
        <p14:creationId xmlns:p14="http://schemas.microsoft.com/office/powerpoint/2010/main" val="263735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Strong cohesion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>
              <a:buClr>
                <a:schemeClr val="tx1"/>
              </a:buClr>
            </a:pPr>
            <a:r>
              <a:rPr 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Cohesion</a:t>
            </a:r>
            <a:r>
              <a:rPr lang="en-US" dirty="0">
                <a:latin typeface="Arial" charset="0"/>
                <a:cs typeface="Arial" charset="0"/>
              </a:rPr>
              <a:t>:  how closely the operations in a module are related</a:t>
            </a:r>
          </a:p>
          <a:p>
            <a:pPr eaLnBrk="1" hangingPunct="1">
              <a:buFont typeface="Wingdings 2" pitchFamily="18" charset="2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Tight relationships improve clarity and understanding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Classes with good abstraction usually have strong </a:t>
            </a:r>
            <a:r>
              <a:rPr lang="en-US" dirty="0" err="1">
                <a:latin typeface="Arial" charset="0"/>
                <a:cs typeface="Arial" charset="0"/>
              </a:rPr>
              <a:t>cohension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No schizophrenic classes!</a:t>
            </a:r>
          </a:p>
        </p:txBody>
      </p:sp>
    </p:spTree>
    <p:extLst>
      <p:ext uri="{BB962C8B-B14F-4D97-AF65-F5344CB8AC3E}">
        <p14:creationId xmlns:p14="http://schemas.microsoft.com/office/powerpoint/2010/main" val="2388877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Strong or weak cohesion?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2133600" y="1447801"/>
            <a:ext cx="8229600" cy="4530725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class </a:t>
            </a:r>
            <a:r>
              <a:rPr lang="en-US" sz="2000" u="sng" dirty="0">
                <a:latin typeface="Arial" charset="0"/>
                <a:cs typeface="Arial" charset="0"/>
              </a:rPr>
              <a:t>Employee</a:t>
            </a:r>
            <a:r>
              <a:rPr lang="en-US" sz="2000" dirty="0">
                <a:latin typeface="Arial" charset="0"/>
                <a:cs typeface="Arial" charset="0"/>
              </a:rPr>
              <a:t> {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endParaRPr lang="en-US" sz="20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public: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…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 err="1">
                <a:latin typeface="Arial" charset="0"/>
                <a:cs typeface="Arial" charset="0"/>
              </a:rPr>
              <a:t>FullName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GetName</a:t>
            </a:r>
            <a:r>
              <a:rPr lang="en-US" sz="2000" dirty="0">
                <a:latin typeface="Arial" charset="0"/>
                <a:cs typeface="Arial" charset="0"/>
              </a:rPr>
              <a:t>() const;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Address </a:t>
            </a:r>
            <a:r>
              <a:rPr lang="en-US" sz="2000" dirty="0" err="1">
                <a:latin typeface="Arial" charset="0"/>
                <a:cs typeface="Arial" charset="0"/>
              </a:rPr>
              <a:t>GetAddress</a:t>
            </a:r>
            <a:r>
              <a:rPr lang="en-US" sz="2000" dirty="0">
                <a:latin typeface="Arial" charset="0"/>
                <a:cs typeface="Arial" charset="0"/>
              </a:rPr>
              <a:t>() const;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 err="1">
                <a:latin typeface="Arial" charset="0"/>
                <a:cs typeface="Arial" charset="0"/>
              </a:rPr>
              <a:t>PhoneNumber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GetWorkPhone</a:t>
            </a:r>
            <a:r>
              <a:rPr lang="en-US" sz="2000" dirty="0">
                <a:latin typeface="Arial" charset="0"/>
                <a:cs typeface="Arial" charset="0"/>
              </a:rPr>
              <a:t>() const;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…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 err="1">
                <a:latin typeface="Arial" charset="0"/>
                <a:cs typeface="Arial" charset="0"/>
              </a:rPr>
              <a:t>bool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IsJobClassificationValid</a:t>
            </a:r>
            <a:r>
              <a:rPr lang="en-US" sz="2000" dirty="0">
                <a:latin typeface="Arial" charset="0"/>
                <a:cs typeface="Arial" charset="0"/>
              </a:rPr>
              <a:t>(</a:t>
            </a:r>
            <a:r>
              <a:rPr lang="en-US" sz="2000" dirty="0" err="1">
                <a:latin typeface="Arial" charset="0"/>
                <a:cs typeface="Arial" charset="0"/>
              </a:rPr>
              <a:t>JobClassification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jobClass</a:t>
            </a:r>
            <a:r>
              <a:rPr lang="en-US" sz="2000" dirty="0"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 err="1">
                <a:latin typeface="Arial" charset="0"/>
                <a:cs typeface="Arial" charset="0"/>
              </a:rPr>
              <a:t>bool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IsZipCodeValid</a:t>
            </a:r>
            <a:r>
              <a:rPr lang="en-US" sz="2000" dirty="0">
                <a:latin typeface="Arial" charset="0"/>
                <a:cs typeface="Arial" charset="0"/>
              </a:rPr>
              <a:t> (Address </a:t>
            </a:r>
            <a:r>
              <a:rPr lang="en-US" sz="2000" dirty="0" err="1">
                <a:latin typeface="Arial" charset="0"/>
                <a:cs typeface="Arial" charset="0"/>
              </a:rPr>
              <a:t>address</a:t>
            </a:r>
            <a:r>
              <a:rPr lang="en-US" sz="2000" dirty="0"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 err="1">
                <a:latin typeface="Arial" charset="0"/>
                <a:cs typeface="Arial" charset="0"/>
              </a:rPr>
              <a:t>bool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IsPhoneNumberValid</a:t>
            </a:r>
            <a:r>
              <a:rPr lang="en-US" sz="2000" dirty="0">
                <a:latin typeface="Arial" charset="0"/>
                <a:cs typeface="Arial" charset="0"/>
              </a:rPr>
              <a:t> (</a:t>
            </a:r>
            <a:r>
              <a:rPr lang="en-US" sz="2000" dirty="0" err="1">
                <a:latin typeface="Arial" charset="0"/>
                <a:cs typeface="Arial" charset="0"/>
              </a:rPr>
              <a:t>PhoneNumber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phoneNumber</a:t>
            </a:r>
            <a:r>
              <a:rPr lang="en-US" sz="2000" dirty="0">
                <a:latin typeface="Arial" charset="0"/>
                <a:cs typeface="Arial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…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 err="1">
                <a:latin typeface="Arial" charset="0"/>
                <a:cs typeface="Arial" charset="0"/>
              </a:rPr>
              <a:t>SqlQuery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GetQueryToCreateNewEmployee</a:t>
            </a:r>
            <a:r>
              <a:rPr lang="en-US" sz="2000" dirty="0">
                <a:latin typeface="Arial" charset="0"/>
                <a:cs typeface="Arial" charset="0"/>
              </a:rPr>
              <a:t>() const;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 err="1">
                <a:latin typeface="Arial" charset="0"/>
                <a:cs typeface="Arial" charset="0"/>
              </a:rPr>
              <a:t>SqlQuery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GetQueryToModifyEmployee</a:t>
            </a:r>
            <a:r>
              <a:rPr lang="en-US" sz="2000" dirty="0">
                <a:latin typeface="Arial" charset="0"/>
                <a:cs typeface="Arial" charset="0"/>
              </a:rPr>
              <a:t>() const;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 </a:t>
            </a:r>
            <a:r>
              <a:rPr lang="en-US" sz="2000" dirty="0" err="1">
                <a:latin typeface="Arial" charset="0"/>
                <a:cs typeface="Arial" charset="0"/>
              </a:rPr>
              <a:t>SqlQuery</a:t>
            </a: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cs typeface="Arial" charset="0"/>
              </a:rPr>
              <a:t>GetQueryToRetrieveEmployee</a:t>
            </a:r>
            <a:r>
              <a:rPr lang="en-US" sz="2000" dirty="0">
                <a:latin typeface="Arial" charset="0"/>
                <a:cs typeface="Arial" charset="0"/>
              </a:rPr>
              <a:t>() const;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 …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</a:pPr>
            <a:r>
              <a:rPr lang="en-US" sz="2000" dirty="0">
                <a:latin typeface="Arial" charset="0"/>
                <a:cs typeface="Arial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0495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Architectural style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Defines the vocabulary of components and connectors for a family (style)</a:t>
            </a:r>
          </a:p>
          <a:p>
            <a:r>
              <a:rPr lang="en-US" dirty="0"/>
              <a:t>Constraints on the elements and their combination</a:t>
            </a:r>
          </a:p>
          <a:p>
            <a:pPr lvl="1"/>
            <a:r>
              <a:rPr lang="en-US" dirty="0"/>
              <a:t>Topological constraints (no cycles, register/announce relationships, etc.)</a:t>
            </a:r>
          </a:p>
          <a:p>
            <a:pPr lvl="1"/>
            <a:r>
              <a:rPr lang="en-US" dirty="0"/>
              <a:t>Execution constraints (timing, etc.)</a:t>
            </a:r>
          </a:p>
          <a:p>
            <a:r>
              <a:rPr lang="en-US" dirty="0"/>
              <a:t>By choosing a style, one gets all the known properties of that style (for any architecture in that style)</a:t>
            </a:r>
          </a:p>
          <a:p>
            <a:pPr lvl="1"/>
            <a:r>
              <a:rPr lang="en-US" dirty="0"/>
              <a:t>Ex: performance, lack of deadlock, ease of making particular classes of changes, etc.</a:t>
            </a:r>
          </a:p>
        </p:txBody>
      </p:sp>
    </p:spTree>
    <p:extLst>
      <p:ext uri="{BB962C8B-B14F-4D97-AF65-F5344CB8AC3E}">
        <p14:creationId xmlns:p14="http://schemas.microsoft.com/office/powerpoint/2010/main" val="1778848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Styles are not just boxes and arrows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Consider pipes &amp; filters, for example (</a:t>
            </a:r>
            <a:r>
              <a:rPr lang="en-US" sz="2400" dirty="0" err="1"/>
              <a:t>Garlan</a:t>
            </a:r>
            <a:r>
              <a:rPr lang="en-US" sz="2400" dirty="0"/>
              <a:t> and Shaw)</a:t>
            </a:r>
          </a:p>
          <a:p>
            <a:pPr lvl="1"/>
            <a:r>
              <a:rPr lang="en-US" dirty="0"/>
              <a:t>Pipes must compute local transformations</a:t>
            </a:r>
          </a:p>
          <a:p>
            <a:pPr lvl="1"/>
            <a:r>
              <a:rPr lang="en-US" dirty="0"/>
              <a:t>Filters must not share state with other filters</a:t>
            </a:r>
          </a:p>
          <a:p>
            <a:pPr lvl="1"/>
            <a:r>
              <a:rPr lang="en-US" dirty="0"/>
              <a:t>There must be no cycles</a:t>
            </a:r>
          </a:p>
          <a:p>
            <a:r>
              <a:rPr lang="en-US" sz="2400" dirty="0"/>
              <a:t>If these constraints are violated, it’s not a pipe &amp; filter system</a:t>
            </a:r>
          </a:p>
          <a:p>
            <a:pPr lvl="1"/>
            <a:r>
              <a:rPr lang="en-US" dirty="0"/>
              <a:t>One can’t tell this from a picture</a:t>
            </a:r>
          </a:p>
          <a:p>
            <a:pPr lvl="1"/>
            <a:r>
              <a:rPr lang="en-US" dirty="0"/>
              <a:t>One can formalize these constraints</a:t>
            </a:r>
          </a:p>
        </p:txBody>
      </p:sp>
      <p:sp>
        <p:nvSpPr>
          <p:cNvPr id="424969" name="Rectangle 9"/>
          <p:cNvSpPr>
            <a:spLocks noChangeArrowheads="1"/>
          </p:cNvSpPr>
          <p:nvPr/>
        </p:nvSpPr>
        <p:spPr bwMode="auto">
          <a:xfrm>
            <a:off x="2501031" y="5265741"/>
            <a:ext cx="1427967" cy="60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215" tIns="45107" rIns="90215" bIns="45107" anchor="ctr"/>
          <a:lstStyle/>
          <a:p>
            <a:pPr algn="ctr"/>
            <a:r>
              <a:rPr lang="en-US"/>
              <a:t>scan</a:t>
            </a:r>
          </a:p>
        </p:txBody>
      </p:sp>
      <p:sp>
        <p:nvSpPr>
          <p:cNvPr id="424970" name="Rectangle 10"/>
          <p:cNvSpPr>
            <a:spLocks noChangeArrowheads="1"/>
          </p:cNvSpPr>
          <p:nvPr/>
        </p:nvSpPr>
        <p:spPr bwMode="auto">
          <a:xfrm>
            <a:off x="4455091" y="5265741"/>
            <a:ext cx="1427967" cy="60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215" tIns="45107" rIns="90215" bIns="45107" anchor="ctr"/>
          <a:lstStyle/>
          <a:p>
            <a:pPr algn="ctr"/>
            <a:r>
              <a:rPr lang="en-US"/>
              <a:t>parse</a:t>
            </a:r>
          </a:p>
        </p:txBody>
      </p:sp>
      <p:sp>
        <p:nvSpPr>
          <p:cNvPr id="424971" name="Rectangle 11"/>
          <p:cNvSpPr>
            <a:spLocks noChangeArrowheads="1"/>
          </p:cNvSpPr>
          <p:nvPr/>
        </p:nvSpPr>
        <p:spPr bwMode="auto">
          <a:xfrm>
            <a:off x="6409152" y="5265741"/>
            <a:ext cx="1427967" cy="60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215" tIns="45107" rIns="90215" bIns="45107" anchor="ctr"/>
          <a:lstStyle/>
          <a:p>
            <a:pPr algn="ctr"/>
            <a:r>
              <a:rPr lang="en-US" dirty="0"/>
              <a:t>optimize</a:t>
            </a:r>
          </a:p>
        </p:txBody>
      </p:sp>
      <p:sp>
        <p:nvSpPr>
          <p:cNvPr id="424972" name="Rectangle 12"/>
          <p:cNvSpPr>
            <a:spLocks noChangeArrowheads="1"/>
          </p:cNvSpPr>
          <p:nvPr/>
        </p:nvSpPr>
        <p:spPr bwMode="auto">
          <a:xfrm>
            <a:off x="8363212" y="5265741"/>
            <a:ext cx="1427967" cy="60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215" tIns="45107" rIns="90215" bIns="45107" anchor="ctr"/>
          <a:lstStyle/>
          <a:p>
            <a:pPr algn="ctr"/>
            <a:r>
              <a:rPr lang="en-US"/>
              <a:t>generate</a:t>
            </a:r>
          </a:p>
        </p:txBody>
      </p:sp>
      <p:cxnSp>
        <p:nvCxnSpPr>
          <p:cNvPr id="424973" name="AutoShape 13"/>
          <p:cNvCxnSpPr>
            <a:cxnSpLocks noChangeShapeType="1"/>
            <a:stCxn id="424969" idx="3"/>
            <a:endCxn id="424970" idx="1"/>
          </p:cNvCxnSpPr>
          <p:nvPr/>
        </p:nvCxnSpPr>
        <p:spPr bwMode="auto">
          <a:xfrm>
            <a:off x="3928998" y="5566640"/>
            <a:ext cx="52609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sm"/>
          </a:ln>
          <a:effectLst/>
        </p:spPr>
      </p:cxnSp>
      <p:cxnSp>
        <p:nvCxnSpPr>
          <p:cNvPr id="424974" name="AutoShape 14"/>
          <p:cNvCxnSpPr>
            <a:cxnSpLocks noChangeShapeType="1"/>
          </p:cNvCxnSpPr>
          <p:nvPr/>
        </p:nvCxnSpPr>
        <p:spPr bwMode="auto">
          <a:xfrm>
            <a:off x="5883059" y="5566640"/>
            <a:ext cx="52609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sm"/>
          </a:ln>
          <a:effectLst/>
        </p:spPr>
      </p:cxnSp>
      <p:cxnSp>
        <p:nvCxnSpPr>
          <p:cNvPr id="424975" name="AutoShape 15"/>
          <p:cNvCxnSpPr>
            <a:cxnSpLocks noChangeShapeType="1"/>
          </p:cNvCxnSpPr>
          <p:nvPr/>
        </p:nvCxnSpPr>
        <p:spPr bwMode="auto">
          <a:xfrm>
            <a:off x="7837119" y="5566640"/>
            <a:ext cx="52609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827437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Mars orbiter loss</a:t>
            </a:r>
          </a:p>
          <a:p>
            <a:pPr marL="457200" lvl="1" indent="0">
              <a:buNone/>
            </a:pPr>
            <a:r>
              <a:rPr lang="en-US" dirty="0"/>
              <a:t>NASA lost a 125 million Mars orbiter because one engineering team used metric units while another used English units for a key spacecraft operation</a:t>
            </a:r>
          </a:p>
        </p:txBody>
      </p:sp>
      <p:pic>
        <p:nvPicPr>
          <p:cNvPr id="4098" name="Picture 2" descr="http://nssdc.gsfc.nasa.gov/planetary/image/mars_recon_orbi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663696"/>
            <a:ext cx="4191000" cy="311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258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Architectural mismatch</a:t>
            </a:r>
            <a:endParaRPr lang="en-US" sz="6600" dirty="0"/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err="1"/>
              <a:t>Garlan</a:t>
            </a:r>
            <a:r>
              <a:rPr lang="en-US" sz="2000" dirty="0"/>
              <a:t>, Allen, </a:t>
            </a:r>
            <a:r>
              <a:rPr lang="en-US" sz="2000" dirty="0" err="1"/>
              <a:t>Ockerbloom</a:t>
            </a:r>
            <a:r>
              <a:rPr lang="en-US" sz="2000" dirty="0"/>
              <a:t> tried to build a toolset to support software architecture definition from existing components</a:t>
            </a:r>
          </a:p>
          <a:p>
            <a:pPr lvl="1"/>
            <a:r>
              <a:rPr lang="en-US" sz="2000" dirty="0"/>
              <a:t>OODB (OBST)</a:t>
            </a:r>
          </a:p>
          <a:p>
            <a:pPr lvl="1"/>
            <a:r>
              <a:rPr lang="en-US" sz="2000" dirty="0"/>
              <a:t>graphical user interface toolkit (Interviews)</a:t>
            </a:r>
          </a:p>
          <a:p>
            <a:pPr lvl="1"/>
            <a:r>
              <a:rPr lang="en-US" sz="2000" dirty="0"/>
              <a:t>RPC mechanism (MIG/Mach RPC)</a:t>
            </a:r>
          </a:p>
          <a:p>
            <a:pPr lvl="1"/>
            <a:r>
              <a:rPr lang="en-US" sz="2000" dirty="0"/>
              <a:t>Event-based tool integration mechanism (</a:t>
            </a:r>
            <a:r>
              <a:rPr lang="en-US" sz="2000" dirty="0" err="1"/>
              <a:t>Softbench</a:t>
            </a:r>
            <a:r>
              <a:rPr lang="en-US" sz="2000" dirty="0"/>
              <a:t>)</a:t>
            </a:r>
          </a:p>
          <a:p>
            <a:r>
              <a:rPr lang="en-US" sz="2000" dirty="0"/>
              <a:t>It went to hell in a </a:t>
            </a:r>
            <a:r>
              <a:rPr lang="en-US" sz="2000" dirty="0" err="1"/>
              <a:t>handbasket</a:t>
            </a:r>
            <a:r>
              <a:rPr lang="en-US" sz="2000" dirty="0"/>
              <a:t>, not because the pieces didn’t work, but because they didn’t fit together</a:t>
            </a:r>
          </a:p>
          <a:p>
            <a:pPr lvl="1"/>
            <a:r>
              <a:rPr lang="en-US" sz="1600" dirty="0"/>
              <a:t>Excessive code size</a:t>
            </a:r>
          </a:p>
          <a:p>
            <a:pPr lvl="1"/>
            <a:r>
              <a:rPr lang="en-US" sz="1600" dirty="0"/>
              <a:t>Poor performance</a:t>
            </a:r>
          </a:p>
          <a:p>
            <a:pPr lvl="1"/>
            <a:r>
              <a:rPr lang="en-US" sz="1600" dirty="0"/>
              <a:t>Needed to modify out-of-the-box components (e.g., memory allocation)</a:t>
            </a:r>
          </a:p>
          <a:p>
            <a:pPr lvl="1"/>
            <a:r>
              <a:rPr lang="en-US" sz="1600" dirty="0"/>
              <a:t>Error-prone construction process</a:t>
            </a:r>
            <a:endParaRPr lang="en-US" sz="2000" dirty="0"/>
          </a:p>
          <a:p>
            <a:r>
              <a:rPr lang="en-US" sz="2000" dirty="0"/>
              <a:t>Architectural Mismatch: Why Reuse Is So Hard.  </a:t>
            </a:r>
            <a:r>
              <a:rPr lang="en-US" sz="2000" i="1" dirty="0"/>
              <a:t>IEEE Software 12</a:t>
            </a:r>
            <a:r>
              <a:rPr lang="en-US" sz="2000" dirty="0"/>
              <a:t>, 6 (Nov. 1995)</a:t>
            </a:r>
          </a:p>
          <a:p>
            <a:r>
              <a:rPr lang="en-US" sz="2000" dirty="0"/>
              <a:t>Architecture should warn about such problems (&amp; identify problems)</a:t>
            </a:r>
          </a:p>
        </p:txBody>
      </p:sp>
    </p:spTree>
    <p:extLst>
      <p:ext uri="{BB962C8B-B14F-4D97-AF65-F5344CB8AC3E}">
        <p14:creationId xmlns:p14="http://schemas.microsoft.com/office/powerpoint/2010/main" val="1210023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Views</a:t>
            </a:r>
          </a:p>
        </p:txBody>
      </p:sp>
      <p:sp>
        <p:nvSpPr>
          <p:cNvPr id="1843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05000" y="1676401"/>
            <a:ext cx="8915400" cy="2850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sz="2800" dirty="0">
                <a:latin typeface="Arial Unicode MS" pitchFamily="34" charset="-128"/>
              </a:rPr>
              <a:t>A</a:t>
            </a:r>
            <a:r>
              <a:rPr lang="en-US" sz="2800" b="1" dirty="0">
                <a:latin typeface="Arial Unicode MS" pitchFamily="34" charset="-128"/>
              </a:rPr>
              <a:t> </a:t>
            </a:r>
            <a:r>
              <a:rPr lang="en-US" sz="2800" b="1" u="sng" dirty="0">
                <a:latin typeface="Arial Unicode MS" pitchFamily="34" charset="-128"/>
              </a:rPr>
              <a:t>view</a:t>
            </a:r>
            <a:r>
              <a:rPr lang="en-US" sz="2800" dirty="0">
                <a:latin typeface="Arial Unicode MS" pitchFamily="34" charset="-128"/>
              </a:rPr>
              <a:t> illuminates a set of top-level design decisions</a:t>
            </a:r>
          </a:p>
          <a:p>
            <a:pPr marL="457200" indent="-457200">
              <a:spcBef>
                <a:spcPct val="10000"/>
              </a:spcBef>
              <a:buFont typeface="Arial" pitchFamily="34" charset="0"/>
              <a:buChar char="•"/>
            </a:pPr>
            <a:r>
              <a:rPr lang="en-US" sz="2800" dirty="0">
                <a:latin typeface="Arial Unicode MS" pitchFamily="34" charset="-128"/>
              </a:rPr>
              <a:t> how the system is </a:t>
            </a:r>
            <a:r>
              <a:rPr lang="en-US" sz="2800" dirty="0">
                <a:solidFill>
                  <a:srgbClr val="3333CC"/>
                </a:solidFill>
                <a:latin typeface="Arial Unicode MS" pitchFamily="34" charset="-128"/>
              </a:rPr>
              <a:t>composed </a:t>
            </a:r>
            <a:r>
              <a:rPr lang="en-US" sz="2800" dirty="0">
                <a:latin typeface="Arial Unicode MS" pitchFamily="34" charset="-128"/>
              </a:rPr>
              <a:t>of interacting parts</a:t>
            </a:r>
          </a:p>
          <a:p>
            <a:pPr marL="457200" indent="-457200">
              <a:spcBef>
                <a:spcPct val="10000"/>
              </a:spcBef>
              <a:buFont typeface="Arial" pitchFamily="34" charset="0"/>
              <a:buChar char="•"/>
            </a:pPr>
            <a:r>
              <a:rPr lang="en-US" sz="2800" dirty="0">
                <a:latin typeface="Arial Unicode MS" pitchFamily="34" charset="-128"/>
              </a:rPr>
              <a:t> where are the </a:t>
            </a:r>
            <a:r>
              <a:rPr lang="en-US" sz="2800" dirty="0">
                <a:solidFill>
                  <a:srgbClr val="3333CC"/>
                </a:solidFill>
                <a:latin typeface="Arial Unicode MS" pitchFamily="34" charset="-128"/>
              </a:rPr>
              <a:t>main pathways</a:t>
            </a:r>
            <a:r>
              <a:rPr lang="en-US" sz="2800" dirty="0">
                <a:latin typeface="Arial Unicode MS" pitchFamily="34" charset="-128"/>
              </a:rPr>
              <a:t> of interaction</a:t>
            </a:r>
          </a:p>
          <a:p>
            <a:pPr marL="457200" indent="-457200">
              <a:spcBef>
                <a:spcPct val="10000"/>
              </a:spcBef>
              <a:buFont typeface="Arial" pitchFamily="34" charset="0"/>
              <a:buChar char="•"/>
            </a:pPr>
            <a:r>
              <a:rPr lang="en-US" sz="2800" dirty="0">
                <a:latin typeface="Arial Unicode MS" pitchFamily="34" charset="-128"/>
              </a:rPr>
              <a:t> </a:t>
            </a:r>
            <a:r>
              <a:rPr lang="en-US" sz="2800" dirty="0">
                <a:solidFill>
                  <a:srgbClr val="3333CC"/>
                </a:solidFill>
                <a:latin typeface="Arial Unicode MS" pitchFamily="34" charset="-128"/>
              </a:rPr>
              <a:t>key properties</a:t>
            </a:r>
            <a:r>
              <a:rPr lang="en-US" sz="2800" dirty="0">
                <a:latin typeface="Arial Unicode MS" pitchFamily="34" charset="-128"/>
              </a:rPr>
              <a:t> of the parts</a:t>
            </a:r>
          </a:p>
          <a:p>
            <a:pPr marL="457200" indent="-457200">
              <a:spcBef>
                <a:spcPct val="10000"/>
              </a:spcBef>
              <a:buFont typeface="Arial" pitchFamily="34" charset="0"/>
              <a:buChar char="•"/>
            </a:pPr>
            <a:r>
              <a:rPr lang="en-US" sz="2800" dirty="0">
                <a:latin typeface="Arial Unicode MS" pitchFamily="34" charset="-128"/>
              </a:rPr>
              <a:t> information to allow high-level </a:t>
            </a:r>
            <a:r>
              <a:rPr lang="en-US" sz="2800" dirty="0">
                <a:solidFill>
                  <a:srgbClr val="3333CC"/>
                </a:solidFill>
                <a:latin typeface="Arial Unicode MS" pitchFamily="34" charset="-128"/>
              </a:rPr>
              <a:t>analysis and appraisal</a:t>
            </a:r>
          </a:p>
        </p:txBody>
      </p:sp>
    </p:spTree>
    <p:extLst>
      <p:ext uri="{BB962C8B-B14F-4D97-AF65-F5344CB8AC3E}">
        <p14:creationId xmlns:p14="http://schemas.microsoft.com/office/powerpoint/2010/main" val="23688671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Importance of views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905000" y="1371600"/>
            <a:ext cx="8534400" cy="5105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>
                <a:latin typeface="Arial" charset="0"/>
                <a:cs typeface="Arial" charset="0"/>
              </a:rPr>
              <a:t>Multiple views are needed to understand the different dimensions of systems</a:t>
            </a:r>
          </a:p>
          <a:p>
            <a:pPr eaLnBrk="1" hangingPunct="1">
              <a:buFont typeface="Wingdings 2" pitchFamily="18" charset="2"/>
              <a:buNone/>
            </a:pPr>
            <a:endParaRPr lang="en-US">
              <a:latin typeface="Arial" charset="0"/>
              <a:cs typeface="Arial" charset="0"/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3352800" y="2514600"/>
            <a:ext cx="5791200" cy="4090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9462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28800" y="3048000"/>
            <a:ext cx="1676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>
                <a:latin typeface="Arial Unicode MS" pitchFamily="34" charset="-128"/>
              </a:rPr>
              <a:t>Functional Requirements</a:t>
            </a:r>
          </a:p>
        </p:txBody>
      </p:sp>
      <p:sp>
        <p:nvSpPr>
          <p:cNvPr id="19463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828800" y="5181600"/>
            <a:ext cx="167640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>
                <a:latin typeface="Arial Unicode MS" pitchFamily="34" charset="-128"/>
              </a:rPr>
              <a:t>Performance (execution) Requirements</a:t>
            </a:r>
          </a:p>
        </p:txBody>
      </p:sp>
      <p:sp>
        <p:nvSpPr>
          <p:cNvPr id="19464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991600" y="2819401"/>
            <a:ext cx="16764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>
                <a:latin typeface="Arial Unicode MS" pitchFamily="34" charset="-128"/>
              </a:rPr>
              <a:t>Packaging</a:t>
            </a:r>
          </a:p>
          <a:p>
            <a:pPr>
              <a:buFontTx/>
              <a:buNone/>
            </a:pPr>
            <a:r>
              <a:rPr lang="en-US">
                <a:latin typeface="Arial Unicode MS" pitchFamily="34" charset="-128"/>
              </a:rPr>
              <a:t>Requirements</a:t>
            </a:r>
          </a:p>
        </p:txBody>
      </p:sp>
      <p:sp>
        <p:nvSpPr>
          <p:cNvPr id="19465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991600" y="5334000"/>
            <a:ext cx="16764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>
                <a:latin typeface="Arial Unicode MS" pitchFamily="34" charset="-128"/>
              </a:rPr>
              <a:t>Installation Requirements</a:t>
            </a:r>
          </a:p>
        </p:txBody>
      </p:sp>
      <p:sp>
        <p:nvSpPr>
          <p:cNvPr id="19466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601200" y="6491288"/>
            <a:ext cx="831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latin typeface="Arial Unicode MS" pitchFamily="34" charset="-128"/>
              </a:rPr>
              <a:t>Booch</a:t>
            </a:r>
          </a:p>
        </p:txBody>
      </p:sp>
    </p:spTree>
    <p:extLst>
      <p:ext uri="{BB962C8B-B14F-4D97-AF65-F5344CB8AC3E}">
        <p14:creationId xmlns:p14="http://schemas.microsoft.com/office/powerpoint/2010/main" val="2844236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CB9B-844E-1D6F-4B75-100EABB6C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9210"/>
            <a:ext cx="10515600" cy="1325563"/>
          </a:xfrm>
        </p:spPr>
        <p:txBody>
          <a:bodyPr/>
          <a:lstStyle/>
          <a:p>
            <a:r>
              <a:rPr lang="en-IT" dirty="0"/>
              <a:t>Component Architectures Reimagined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012EC6AD-F1AA-9889-20ED-30B0E6098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7984"/>
          <a:stretch/>
        </p:blipFill>
        <p:spPr>
          <a:xfrm>
            <a:off x="625411" y="986353"/>
            <a:ext cx="10307436" cy="5514787"/>
          </a:xfrm>
        </p:spPr>
      </p:pic>
    </p:spTree>
    <p:extLst>
      <p:ext uri="{BB962C8B-B14F-4D97-AF65-F5344CB8AC3E}">
        <p14:creationId xmlns:p14="http://schemas.microsoft.com/office/powerpoint/2010/main" val="3942464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C685-492B-E87C-D832-3E1467D11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81" y="-404035"/>
            <a:ext cx="10515600" cy="1325563"/>
          </a:xfrm>
        </p:spPr>
        <p:txBody>
          <a:bodyPr/>
          <a:lstStyle/>
          <a:p>
            <a:r>
              <a:rPr lang="en-IT" dirty="0"/>
              <a:t>S</a:t>
            </a:r>
            <a:r>
              <a:rPr lang="en-GB" dirty="0"/>
              <a:t>A’</a:t>
            </a:r>
            <a:r>
              <a:rPr lang="en-IT" dirty="0"/>
              <a:t>s in general….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9B10DF23-27CD-D3F1-0C22-AE97BECAA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381" y="822506"/>
            <a:ext cx="9807677" cy="6035494"/>
          </a:xfrm>
        </p:spPr>
      </p:pic>
    </p:spTree>
    <p:extLst>
      <p:ext uri="{BB962C8B-B14F-4D97-AF65-F5344CB8AC3E}">
        <p14:creationId xmlns:p14="http://schemas.microsoft.com/office/powerpoint/2010/main" val="6172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architecture Evolution?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2895600" y="1905000"/>
            <a:ext cx="6609794" cy="15148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“Good software architecture makes the rest of the project easy.”</a:t>
            </a:r>
          </a:p>
          <a:p>
            <a:pPr algn="r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Arial" charset="0"/>
                <a:cs typeface="Arial" charset="0"/>
              </a:rPr>
              <a:t>Steve McConnell, Survival Guide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>
          <a:xfrm>
            <a:off x="2931994" y="3733800"/>
            <a:ext cx="6609794" cy="27432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“There are two ways of evolving a software design: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one way is to make it so simple that there are obviously no deficiencies;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the other is to make it so complicated that there are no obvious deficiencies.”</a:t>
            </a:r>
          </a:p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rial" charset="0"/>
                <a:cs typeface="Arial" charset="0"/>
              </a:rPr>
              <a:t>C.A.R. Hoare (1985)</a:t>
            </a:r>
          </a:p>
          <a:p>
            <a:pPr algn="l">
              <a:lnSpc>
                <a:spcPct val="90000"/>
              </a:lnSpc>
            </a:pPr>
            <a:endParaRPr lang="en-US" sz="2800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93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F06E-A782-C97F-4D5A-53F3D7D5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3902"/>
            <a:ext cx="10515600" cy="1100752"/>
          </a:xfrm>
        </p:spPr>
        <p:txBody>
          <a:bodyPr>
            <a:normAutofit/>
          </a:bodyPr>
          <a:lstStyle/>
          <a:p>
            <a:r>
              <a:rPr lang="en-GB" dirty="0"/>
              <a:t>Reverse Engineering </a:t>
            </a:r>
            <a:r>
              <a:rPr lang="en-GB" sz="2000" dirty="0"/>
              <a:t>(more on this later in the course)</a:t>
            </a:r>
            <a:endParaRPr lang="en-IT" dirty="0"/>
          </a:p>
        </p:txBody>
      </p:sp>
      <p:pic>
        <p:nvPicPr>
          <p:cNvPr id="5" name="Content Placeholder 4" descr="A diagram of a computer code&#10;&#10;Description automatically generated with medium confidence">
            <a:extLst>
              <a:ext uri="{FF2B5EF4-FFF2-40B4-BE49-F238E27FC236}">
                <a16:creationId xmlns:a16="http://schemas.microsoft.com/office/drawing/2014/main" id="{6F9FB998-CB44-705E-17B6-78283D696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56850"/>
            <a:ext cx="10218174" cy="6001150"/>
          </a:xfrm>
        </p:spPr>
      </p:pic>
    </p:spTree>
    <p:extLst>
      <p:ext uri="{BB962C8B-B14F-4D97-AF65-F5344CB8AC3E}">
        <p14:creationId xmlns:p14="http://schemas.microsoft.com/office/powerpoint/2010/main" val="4260441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CF04-F678-4040-2B2C-6E2412B4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Differently than our Reverse Engineering</a:t>
            </a:r>
          </a:p>
        </p:txBody>
      </p:sp>
      <p:pic>
        <p:nvPicPr>
          <p:cNvPr id="5" name="Content Placeholder 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99373812-FDAA-A595-D42C-08E200F05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4185"/>
            <a:ext cx="8526078" cy="2999479"/>
          </a:xfrm>
        </p:spPr>
      </p:pic>
    </p:spTree>
    <p:extLst>
      <p:ext uri="{BB962C8B-B14F-4D97-AF65-F5344CB8AC3E}">
        <p14:creationId xmlns:p14="http://schemas.microsoft.com/office/powerpoint/2010/main" val="320445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D828-882A-4D7E-4D89-6FB330D1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4903"/>
          </a:xfrm>
        </p:spPr>
        <p:txBody>
          <a:bodyPr/>
          <a:lstStyle/>
          <a:p>
            <a:r>
              <a:rPr lang="en-GB" dirty="0"/>
              <a:t>Basic idea: Object Flow Graphs</a:t>
            </a:r>
            <a:endParaRPr lang="en-IT" dirty="0"/>
          </a:p>
        </p:txBody>
      </p:sp>
      <p:pic>
        <p:nvPicPr>
          <p:cNvPr id="5" name="Content Placeholder 4" descr="A diagram of a function&#10;&#10;Description automatically generated">
            <a:extLst>
              <a:ext uri="{FF2B5EF4-FFF2-40B4-BE49-F238E27FC236}">
                <a16:creationId xmlns:a16="http://schemas.microsoft.com/office/drawing/2014/main" id="{ADD1D3F8-1C14-8B4E-0F66-972062E23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890" y="988142"/>
            <a:ext cx="9725062" cy="5869858"/>
          </a:xfrm>
        </p:spPr>
      </p:pic>
    </p:spTree>
    <p:extLst>
      <p:ext uri="{BB962C8B-B14F-4D97-AF65-F5344CB8AC3E}">
        <p14:creationId xmlns:p14="http://schemas.microsoft.com/office/powerpoint/2010/main" val="3876597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D828-882A-4D7E-4D89-6FB330D1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4903"/>
          </a:xfrm>
        </p:spPr>
        <p:txBody>
          <a:bodyPr/>
          <a:lstStyle/>
          <a:p>
            <a:r>
              <a:rPr lang="en-GB" dirty="0"/>
              <a:t>Basic idea: Object Flow Graphs</a:t>
            </a:r>
            <a:endParaRPr lang="en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DFD65-A030-90D6-0E41-3306FB04A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T" dirty="0"/>
              <a:t>Recover the OFG</a:t>
            </a:r>
          </a:p>
          <a:p>
            <a:endParaRPr lang="en-IT" dirty="0"/>
          </a:p>
          <a:p>
            <a:r>
              <a:rPr lang="en-GB" dirty="0"/>
              <a:t>R</a:t>
            </a:r>
            <a:r>
              <a:rPr lang="en-IT" dirty="0"/>
              <a:t>eason on possible graph transformations/improvement </a:t>
            </a:r>
            <a:r>
              <a:rPr lang="en-IT" dirty="0">
                <a:sym typeface="Wingdings" pitchFamily="2" charset="2"/>
              </a:rPr>
              <a:t> refactoring:</a:t>
            </a:r>
          </a:p>
          <a:p>
            <a:pPr lvl="1"/>
            <a:r>
              <a:rPr lang="en-IT" dirty="0">
                <a:sym typeface="Wingdings" pitchFamily="2" charset="2"/>
              </a:rPr>
              <a:t>Use a design pattern instead of underused classes/functions</a:t>
            </a:r>
          </a:p>
          <a:p>
            <a:pPr lvl="1"/>
            <a:r>
              <a:rPr lang="en-IT" dirty="0">
                <a:sym typeface="Wingdings" pitchFamily="2" charset="2"/>
              </a:rPr>
              <a:t>Use a different template (in C++)</a:t>
            </a:r>
          </a:p>
          <a:p>
            <a:endParaRPr lang="en-IT" dirty="0">
              <a:sym typeface="Wingdings" pitchFamily="2" charset="2"/>
            </a:endParaRPr>
          </a:p>
          <a:p>
            <a:r>
              <a:rPr lang="en-IT" dirty="0">
                <a:sym typeface="Wingdings" pitchFamily="2" charset="2"/>
              </a:rPr>
              <a:t>Improve coupling/cohesion (e.g., using metrics);</a:t>
            </a:r>
          </a:p>
          <a:p>
            <a:endParaRPr lang="en-IT" dirty="0">
              <a:sym typeface="Wingdings" pitchFamily="2" charset="2"/>
            </a:endParaRPr>
          </a:p>
          <a:p>
            <a:r>
              <a:rPr lang="en-IT" dirty="0">
                <a:sym typeface="Wingdings" pitchFamily="2" charset="2"/>
              </a:rPr>
              <a:t>…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3208034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5FA6-8E23-62B4-C628-053EE61C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5" name="Content Placeholder 4" descr="A diagram of a document&#10;&#10;Description automatically generated">
            <a:extLst>
              <a:ext uri="{FF2B5EF4-FFF2-40B4-BE49-F238E27FC236}">
                <a16:creationId xmlns:a16="http://schemas.microsoft.com/office/drawing/2014/main" id="{CFDE6D18-E549-64C8-AD0F-48276CB7E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077" y="-16429"/>
            <a:ext cx="10643421" cy="6874429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DCCD58-18E8-CA98-4C35-78EAFCAADF75}"/>
              </a:ext>
            </a:extLst>
          </p:cNvPr>
          <p:cNvSpPr/>
          <p:nvPr/>
        </p:nvSpPr>
        <p:spPr>
          <a:xfrm>
            <a:off x="1339702" y="6337005"/>
            <a:ext cx="1562986" cy="4465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707105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0A7A-4B0C-191F-AD72-988DB86D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5" name="Content Placeholder 4" descr="A diagram of a document&#10;&#10;Description automatically generated">
            <a:extLst>
              <a:ext uri="{FF2B5EF4-FFF2-40B4-BE49-F238E27FC236}">
                <a16:creationId xmlns:a16="http://schemas.microsoft.com/office/drawing/2014/main" id="{20EA240C-EBE8-A046-1B54-819E3881E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501445"/>
            <a:ext cx="12144036" cy="6223819"/>
          </a:xfrm>
        </p:spPr>
      </p:pic>
    </p:spTree>
    <p:extLst>
      <p:ext uri="{BB962C8B-B14F-4D97-AF65-F5344CB8AC3E}">
        <p14:creationId xmlns:p14="http://schemas.microsoft.com/office/powerpoint/2010/main" val="2390316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0DC41-E038-4550-87DB-41198581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3301"/>
            <a:ext cx="10515600" cy="1325563"/>
          </a:xfrm>
        </p:spPr>
        <p:txBody>
          <a:bodyPr/>
          <a:lstStyle/>
          <a:p>
            <a:r>
              <a:rPr lang="en-GB" dirty="0"/>
              <a:t>Packages Refactoring</a:t>
            </a:r>
            <a:endParaRPr lang="en-IT" dirty="0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39658D55-DA06-3AF4-9C64-B53298536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633" y="714776"/>
            <a:ext cx="9556954" cy="6139943"/>
          </a:xfrm>
        </p:spPr>
      </p:pic>
    </p:spTree>
    <p:extLst>
      <p:ext uri="{BB962C8B-B14F-4D97-AF65-F5344CB8AC3E}">
        <p14:creationId xmlns:p14="http://schemas.microsoft.com/office/powerpoint/2010/main" val="4105677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8A21E9D-BD61-B3FF-3C12-3A85E5CEC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-25668"/>
            <a:ext cx="10324294" cy="6909336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4170A6-06C3-6567-E1AF-B6CD86410CD4}"/>
              </a:ext>
            </a:extLst>
          </p:cNvPr>
          <p:cNvSpPr/>
          <p:nvPr/>
        </p:nvSpPr>
        <p:spPr>
          <a:xfrm>
            <a:off x="501445" y="6504039"/>
            <a:ext cx="5014452" cy="648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69264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4A39-C878-5251-6573-11BEB49F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5314"/>
            <a:ext cx="10515600" cy="1325563"/>
          </a:xfrm>
        </p:spPr>
        <p:txBody>
          <a:bodyPr/>
          <a:lstStyle/>
          <a:p>
            <a:r>
              <a:rPr lang="en-IT" dirty="0"/>
              <a:t>Behavioural Recovery &amp; Evolution</a:t>
            </a:r>
          </a:p>
        </p:txBody>
      </p:sp>
      <p:pic>
        <p:nvPicPr>
          <p:cNvPr id="5" name="Content Placeholder 4" descr="A diagram of a state machine&#10;&#10;Description automatically generated">
            <a:extLst>
              <a:ext uri="{FF2B5EF4-FFF2-40B4-BE49-F238E27FC236}">
                <a16:creationId xmlns:a16="http://schemas.microsoft.com/office/drawing/2014/main" id="{551E273E-DD88-BE26-7E8D-B84972AF7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871" y="745841"/>
            <a:ext cx="9158747" cy="606490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BF233C-9AAF-4527-3EBF-776610C93C22}"/>
              </a:ext>
            </a:extLst>
          </p:cNvPr>
          <p:cNvSpPr/>
          <p:nvPr/>
        </p:nvSpPr>
        <p:spPr>
          <a:xfrm>
            <a:off x="9483213" y="6563032"/>
            <a:ext cx="1870587" cy="1209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86628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A6E8-8244-D34D-09B1-6BD67045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IT" dirty="0"/>
              <a:t>Question: is there a way to automate this s**t?</a:t>
            </a:r>
          </a:p>
        </p:txBody>
      </p:sp>
    </p:spTree>
    <p:extLst>
      <p:ext uri="{BB962C8B-B14F-4D97-AF65-F5344CB8AC3E}">
        <p14:creationId xmlns:p14="http://schemas.microsoft.com/office/powerpoint/2010/main" val="234346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The basic problem</a:t>
            </a:r>
          </a:p>
        </p:txBody>
      </p:sp>
      <p:sp>
        <p:nvSpPr>
          <p:cNvPr id="103428" name="Cloud"/>
          <p:cNvSpPr>
            <a:spLocks noChangeAspect="1" noEditPoints="1" noChangeArrowheads="1"/>
          </p:cNvSpPr>
          <p:nvPr>
            <p:custDataLst>
              <p:tags r:id="rId2"/>
            </p:custDataLst>
          </p:nvPr>
        </p:nvSpPr>
        <p:spPr bwMode="auto">
          <a:xfrm>
            <a:off x="3429000" y="1447800"/>
            <a:ext cx="4267200" cy="1219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66FF66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dirty="0">
                <a:latin typeface="Arial Unicode MS" pitchFamily="34" charset="-128"/>
              </a:rPr>
              <a:t>      Requirements</a:t>
            </a:r>
          </a:p>
        </p:txBody>
      </p:sp>
      <p:sp>
        <p:nvSpPr>
          <p:cNvPr id="103429" name="Cloud"/>
          <p:cNvSpPr>
            <a:spLocks noChangeAspect="1" noEditPoints="1" noChangeArrowheads="1"/>
          </p:cNvSpPr>
          <p:nvPr>
            <p:custDataLst>
              <p:tags r:id="rId3"/>
            </p:custDataLst>
          </p:nvPr>
        </p:nvSpPr>
        <p:spPr bwMode="auto">
          <a:xfrm>
            <a:off x="3657600" y="5029200"/>
            <a:ext cx="4267200" cy="1219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>
                <a:latin typeface="Arial Unicode MS" pitchFamily="34" charset="-128"/>
              </a:rPr>
              <a:t>             Code</a:t>
            </a:r>
          </a:p>
        </p:txBody>
      </p:sp>
      <p:sp>
        <p:nvSpPr>
          <p:cNvPr id="1229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486400" y="4038600"/>
            <a:ext cx="0" cy="8382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5486400" y="2819400"/>
            <a:ext cx="0" cy="8382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05401" y="3633788"/>
            <a:ext cx="84991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b="1"/>
              <a:t>?????</a:t>
            </a:r>
          </a:p>
        </p:txBody>
      </p:sp>
      <p:sp>
        <p:nvSpPr>
          <p:cNvPr id="12297" name="Text Box 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553200" y="3048001"/>
            <a:ext cx="4570482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Arial Unicode MS" pitchFamily="34" charset="-128"/>
              </a:rPr>
              <a:t>How do you bridge the gap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Arial Unicode MS" pitchFamily="34" charset="-128"/>
              </a:rPr>
              <a:t>between changing requirements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Arial Unicode MS" pitchFamily="34" charset="-128"/>
              </a:rPr>
              <a:t>and changing code?</a:t>
            </a:r>
          </a:p>
        </p:txBody>
      </p:sp>
    </p:spTree>
    <p:extLst>
      <p:ext uri="{BB962C8B-B14F-4D97-AF65-F5344CB8AC3E}">
        <p14:creationId xmlns:p14="http://schemas.microsoft.com/office/powerpoint/2010/main" val="12626565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Self-adaptive software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nb-NO" dirty="0" err="1"/>
              <a:t>Definition</a:t>
            </a:r>
            <a:r>
              <a:rPr lang="nb-NO" dirty="0"/>
              <a:t>:</a:t>
            </a:r>
          </a:p>
          <a:p>
            <a:pPr>
              <a:defRPr/>
            </a:pPr>
            <a:endParaRPr lang="nb-NO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1" dirty="0"/>
              <a:t>Behavior</a:t>
            </a:r>
            <a:r>
              <a:rPr lang="en-US" sz="3200" dirty="0"/>
              <a:t>: anything the software is expected to do</a:t>
            </a:r>
          </a:p>
          <a:p>
            <a:pPr>
              <a:defRPr/>
            </a:pPr>
            <a:r>
              <a:rPr lang="en-US" sz="3200" b="1" dirty="0"/>
              <a:t>Run-Time</a:t>
            </a:r>
            <a:r>
              <a:rPr lang="en-US" sz="3200" dirty="0"/>
              <a:t>: </a:t>
            </a:r>
            <a:r>
              <a:rPr lang="en-NZ" sz="3200" dirty="0"/>
              <a:t>do not need to be shut down to make the change</a:t>
            </a:r>
            <a:r>
              <a:rPr lang="en-US" sz="3200" dirty="0"/>
              <a:t> </a:t>
            </a:r>
            <a:endParaRPr lang="en-US" dirty="0"/>
          </a:p>
          <a:p>
            <a:pPr>
              <a:defRPr/>
            </a:pPr>
            <a:r>
              <a:rPr lang="en-US" b="1" dirty="0"/>
              <a:t>Changes in operating </a:t>
            </a:r>
            <a:r>
              <a:rPr lang="nb-NO" b="1" dirty="0" err="1"/>
              <a:t>environment</a:t>
            </a:r>
            <a:r>
              <a:rPr lang="nb-NO" dirty="0"/>
              <a:t>: </a:t>
            </a:r>
            <a:r>
              <a:rPr lang="nb-NO" dirty="0" err="1"/>
              <a:t>anything</a:t>
            </a:r>
            <a:r>
              <a:rPr lang="nb-NO" dirty="0"/>
              <a:t> </a:t>
            </a:r>
            <a:r>
              <a:rPr lang="nb-NO" dirty="0" err="1"/>
              <a:t>observable</a:t>
            </a:r>
            <a:r>
              <a:rPr lang="nb-NO" dirty="0"/>
              <a:t> by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en-US" dirty="0"/>
              <a:t>software system, e.g. end-user input, external hardware devices and sensors, or </a:t>
            </a:r>
            <a:r>
              <a:rPr lang="nb-NO" dirty="0"/>
              <a:t>program </a:t>
            </a:r>
            <a:r>
              <a:rPr lang="nb-NO" dirty="0" err="1"/>
              <a:t>instrumentation</a:t>
            </a:r>
            <a:endParaRPr lang="nb-NO" dirty="0"/>
          </a:p>
        </p:txBody>
      </p:sp>
      <p:sp>
        <p:nvSpPr>
          <p:cNvPr id="6" name="Rectangle 5"/>
          <p:cNvSpPr/>
          <p:nvPr/>
        </p:nvSpPr>
        <p:spPr>
          <a:xfrm>
            <a:off x="3167063" y="1643063"/>
            <a:ext cx="5643562" cy="1714500"/>
          </a:xfrm>
          <a:prstGeom prst="rect">
            <a:avLst/>
          </a:prstGeom>
          <a:solidFill>
            <a:srgbClr val="005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nb-NO" sz="2400" dirty="0" err="1"/>
              <a:t>Self-adaptive</a:t>
            </a:r>
            <a:r>
              <a:rPr lang="nb-NO" sz="2400" dirty="0"/>
              <a:t> software is a software </a:t>
            </a:r>
            <a:r>
              <a:rPr lang="nb-NO" sz="2400" dirty="0" err="1"/>
              <a:t>that</a:t>
            </a:r>
            <a:r>
              <a:rPr lang="nb-NO" sz="2400" dirty="0"/>
              <a:t> </a:t>
            </a:r>
            <a:r>
              <a:rPr lang="nb-NO" sz="2400" dirty="0" err="1"/>
              <a:t>modifies</a:t>
            </a:r>
            <a:r>
              <a:rPr lang="nb-NO" sz="2400" dirty="0"/>
              <a:t> </a:t>
            </a:r>
            <a:r>
              <a:rPr lang="nb-NO" sz="2400" dirty="0" err="1"/>
              <a:t>its</a:t>
            </a:r>
            <a:r>
              <a:rPr lang="nb-NO" sz="2400" dirty="0"/>
              <a:t> </a:t>
            </a:r>
            <a:r>
              <a:rPr lang="nb-NO" sz="2400" dirty="0" err="1"/>
              <a:t>own</a:t>
            </a:r>
            <a:r>
              <a:rPr lang="nb-NO" sz="2400" dirty="0"/>
              <a:t> </a:t>
            </a:r>
            <a:r>
              <a:rPr lang="en-US" sz="2400" u="sng" dirty="0"/>
              <a:t>behavior</a:t>
            </a:r>
            <a:r>
              <a:rPr lang="en-US" sz="2400" dirty="0"/>
              <a:t> at </a:t>
            </a:r>
            <a:r>
              <a:rPr lang="en-US" sz="2400" u="sng" dirty="0"/>
              <a:t>run-time</a:t>
            </a:r>
            <a:r>
              <a:rPr lang="en-US" sz="2400" dirty="0"/>
              <a:t> in response to </a:t>
            </a:r>
            <a:r>
              <a:rPr lang="en-US" sz="2400" u="sng" dirty="0"/>
              <a:t>changes in its operating </a:t>
            </a:r>
            <a:r>
              <a:rPr lang="nb-NO" sz="2400" u="sng" dirty="0" err="1"/>
              <a:t>environment</a:t>
            </a:r>
            <a:endParaRPr lang="nb-NO" sz="2400" u="sng" dirty="0"/>
          </a:p>
        </p:txBody>
      </p:sp>
      <p:sp>
        <p:nvSpPr>
          <p:cNvPr id="19463" name="Rectangle 24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19464" name="Rectangle 25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19465" name="Rectangle 26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19466" name="Rectangle 27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19467" name="Rectangle 28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258763"/>
            <a:ext cx="10515600" cy="1325563"/>
          </a:xfrm>
        </p:spPr>
        <p:txBody>
          <a:bodyPr/>
          <a:lstStyle/>
          <a:p>
            <a:r>
              <a:rPr lang="en-US" sz="4000" dirty="0"/>
              <a:t>Issues for adaptation	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066800"/>
            <a:ext cx="8686800" cy="5257800"/>
          </a:xfrm>
        </p:spPr>
        <p:txBody>
          <a:bodyPr/>
          <a:lstStyle/>
          <a:p>
            <a:pPr algn="l">
              <a:buFont typeface="Wingdings" pitchFamily="2" charset="2"/>
              <a:buChar char="n"/>
            </a:pPr>
            <a:r>
              <a:rPr lang="en-US" dirty="0"/>
              <a:t> What Conditions?</a:t>
            </a:r>
          </a:p>
          <a:p>
            <a:pPr lvl="1">
              <a:buFont typeface="Wingdings" pitchFamily="2" charset="2"/>
              <a:buChar char="n"/>
            </a:pPr>
            <a:r>
              <a:rPr lang="en-US" sz="1800" dirty="0"/>
              <a:t>Performance boost, failure recovery, re-configuration </a:t>
            </a:r>
          </a:p>
          <a:p>
            <a:pPr algn="l">
              <a:buFont typeface="Wingdings" pitchFamily="2" charset="2"/>
              <a:buChar char="n"/>
            </a:pPr>
            <a:r>
              <a:rPr lang="en-US" dirty="0"/>
              <a:t>Open or Closed adaptation</a:t>
            </a:r>
          </a:p>
          <a:p>
            <a:pPr lvl="1">
              <a:buFont typeface="Wingdings" pitchFamily="2" charset="2"/>
              <a:buChar char="n"/>
            </a:pPr>
            <a:r>
              <a:rPr lang="en-US" sz="1800" dirty="0"/>
              <a:t>Is new application behavior can be added at runtime?</a:t>
            </a:r>
          </a:p>
          <a:p>
            <a:pPr>
              <a:buFont typeface="Wingdings" pitchFamily="2" charset="2"/>
              <a:buChar char="n"/>
            </a:pPr>
            <a:r>
              <a:rPr lang="en-US" dirty="0"/>
              <a:t>Type of autonomy</a:t>
            </a:r>
          </a:p>
          <a:p>
            <a:pPr lvl="1">
              <a:buFont typeface="Wingdings" pitchFamily="2" charset="2"/>
              <a:buChar char="n"/>
            </a:pPr>
            <a:r>
              <a:rPr lang="en-US" sz="1800" dirty="0"/>
              <a:t>Fully autonomic, Self-contained, Human-in-the-loop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n"/>
            </a:pPr>
            <a:r>
              <a:rPr lang="en-US" sz="3000" dirty="0"/>
              <a:t>Frequency</a:t>
            </a:r>
          </a:p>
          <a:p>
            <a:pPr lvl="1">
              <a:buFont typeface="Wingdings" pitchFamily="2" charset="2"/>
              <a:buChar char="n"/>
            </a:pPr>
            <a:r>
              <a:rPr lang="en-US" sz="1800" dirty="0"/>
              <a:t>Opportunistic, continuous, or lazy, as needed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n"/>
            </a:pPr>
            <a:r>
              <a:rPr lang="en-US" sz="3000" dirty="0"/>
              <a:t>Cost Effectiveness</a:t>
            </a:r>
          </a:p>
          <a:p>
            <a:pPr lvl="1">
              <a:buFont typeface="Wingdings" pitchFamily="2" charset="2"/>
              <a:buChar char="n"/>
            </a:pPr>
            <a:r>
              <a:rPr lang="en-US" sz="1800" dirty="0"/>
              <a:t>Benefits should outweigh the cost of adaptation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n"/>
            </a:pPr>
            <a:r>
              <a:rPr lang="en-US" sz="3000" dirty="0"/>
              <a:t>Information Type and Accuracy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838200" y="-111125"/>
            <a:ext cx="10515600" cy="1325563"/>
          </a:xfrm>
        </p:spPr>
        <p:txBody>
          <a:bodyPr/>
          <a:lstStyle/>
          <a:p>
            <a:r>
              <a:rPr lang="en-US" dirty="0"/>
              <a:t>Degrees of adaptability </a:t>
            </a:r>
            <a:endParaRPr lang="nb-NO" dirty="0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8439" y="1214438"/>
            <a:ext cx="64484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Rectangle 26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1511" name="Rectangle 27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1512" name="Rectangle 28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1513" name="Rectangle 29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1514" name="Rectangle 30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838200" y="-260350"/>
            <a:ext cx="10515600" cy="1325563"/>
          </a:xfrm>
        </p:spPr>
        <p:txBody>
          <a:bodyPr/>
          <a:lstStyle/>
          <a:p>
            <a:r>
              <a:rPr lang="nb-NO" dirty="0" err="1"/>
              <a:t>Conditional</a:t>
            </a:r>
            <a:r>
              <a:rPr lang="nb-NO" dirty="0"/>
              <a:t> </a:t>
            </a:r>
            <a:r>
              <a:rPr lang="nb-NO" dirty="0" err="1"/>
              <a:t>expressions</a:t>
            </a:r>
            <a:endParaRPr lang="nb-NO" dirty="0"/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8439" y="1214438"/>
            <a:ext cx="64484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919788" y="3752850"/>
            <a:ext cx="1890712" cy="4841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/>
          </a:p>
        </p:txBody>
      </p:sp>
      <p:sp>
        <p:nvSpPr>
          <p:cNvPr id="22533" name="Content Placeholder 7"/>
          <p:cNvSpPr>
            <a:spLocks noGrp="1"/>
          </p:cNvSpPr>
          <p:nvPr>
            <p:ph idx="1"/>
          </p:nvPr>
        </p:nvSpPr>
        <p:spPr>
          <a:xfrm>
            <a:off x="1981201" y="4430713"/>
            <a:ext cx="8258175" cy="1701800"/>
          </a:xfrm>
        </p:spPr>
        <p:txBody>
          <a:bodyPr/>
          <a:lstStyle/>
          <a:p>
            <a:r>
              <a:rPr lang="en-US"/>
              <a:t>Program evaluates an expression and alters its behavior based on the outcome</a:t>
            </a:r>
          </a:p>
          <a:p>
            <a:r>
              <a:rPr lang="nb-NO"/>
              <a:t>E. g. </a:t>
            </a:r>
            <a:r>
              <a:rPr lang="en-NZ" i="1"/>
              <a:t>if/switch statements</a:t>
            </a:r>
            <a:endParaRPr lang="nb-NO" i="1"/>
          </a:p>
          <a:p>
            <a:endParaRPr lang="nb-NO"/>
          </a:p>
        </p:txBody>
      </p:sp>
      <p:sp>
        <p:nvSpPr>
          <p:cNvPr id="22536" name="Rectangle 26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2537" name="Rectangle 27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2538" name="Rectangle 28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2539" name="Rectangle 29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2540" name="Rectangle 30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852488" y="-396875"/>
            <a:ext cx="10515600" cy="1325563"/>
          </a:xfrm>
        </p:spPr>
        <p:txBody>
          <a:bodyPr/>
          <a:lstStyle/>
          <a:p>
            <a:r>
              <a:rPr lang="nb-NO" dirty="0"/>
              <a:t>Online </a:t>
            </a:r>
            <a:r>
              <a:rPr lang="nb-NO" dirty="0" err="1"/>
              <a:t>algorithms</a:t>
            </a:r>
            <a:endParaRPr lang="nb-NO" dirty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8439" y="1214438"/>
            <a:ext cx="64484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2727325" y="3214689"/>
            <a:ext cx="2319338" cy="64293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1981201" y="4429125"/>
            <a:ext cx="8258175" cy="1701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nb-NO" dirty="0" err="1"/>
              <a:t>assume</a:t>
            </a:r>
            <a:r>
              <a:rPr lang="nb-NO" dirty="0"/>
              <a:t> </a:t>
            </a:r>
            <a:r>
              <a:rPr lang="en-US" dirty="0"/>
              <a:t>future events are uncertain</a:t>
            </a:r>
          </a:p>
          <a:p>
            <a:pPr>
              <a:defRPr/>
            </a:pPr>
            <a:r>
              <a:rPr lang="nb-NO" dirty="0" err="1"/>
              <a:t>leverage</a:t>
            </a:r>
            <a:r>
              <a:rPr lang="nb-NO" dirty="0"/>
              <a:t> </a:t>
            </a:r>
            <a:r>
              <a:rPr lang="nb-NO" dirty="0" err="1"/>
              <a:t>knowledge</a:t>
            </a:r>
            <a:r>
              <a:rPr lang="nb-NO" dirty="0"/>
              <a:t> </a:t>
            </a:r>
            <a:r>
              <a:rPr lang="en-US" dirty="0"/>
              <a:t>about the problem and the input domain </a:t>
            </a:r>
            <a:r>
              <a:rPr lang="nb-NO" dirty="0"/>
              <a:t>to </a:t>
            </a:r>
            <a:r>
              <a:rPr lang="nb-NO" dirty="0" err="1"/>
              <a:t>improve</a:t>
            </a:r>
            <a:r>
              <a:rPr lang="nb-NO" dirty="0"/>
              <a:t> </a:t>
            </a:r>
            <a:r>
              <a:rPr lang="nb-NO" dirty="0" err="1"/>
              <a:t>efficiency</a:t>
            </a:r>
            <a:endParaRPr lang="nb-NO" dirty="0"/>
          </a:p>
          <a:p>
            <a:pPr>
              <a:defRPr/>
            </a:pPr>
            <a:r>
              <a:rPr lang="en-US" dirty="0"/>
              <a:t>E. g. </a:t>
            </a:r>
            <a:r>
              <a:rPr lang="nb-NO" dirty="0" err="1"/>
              <a:t>memory-cache</a:t>
            </a:r>
            <a:r>
              <a:rPr lang="nb-NO" dirty="0"/>
              <a:t> </a:t>
            </a:r>
            <a:r>
              <a:rPr lang="nb-NO" dirty="0" err="1"/>
              <a:t>paging</a:t>
            </a:r>
            <a:r>
              <a:rPr lang="nb-NO" dirty="0"/>
              <a:t> </a:t>
            </a:r>
            <a:r>
              <a:rPr lang="en-US" dirty="0"/>
              <a:t>algorithm</a:t>
            </a:r>
            <a:endParaRPr lang="nb-NO" dirty="0"/>
          </a:p>
        </p:txBody>
      </p:sp>
      <p:sp>
        <p:nvSpPr>
          <p:cNvPr id="23560" name="Rectangle 26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3561" name="Rectangle 27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3562" name="Rectangle 28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3563" name="Rectangle 29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3564" name="Rectangle 30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838200" y="-233363"/>
            <a:ext cx="10515600" cy="1325563"/>
          </a:xfrm>
        </p:spPr>
        <p:txBody>
          <a:bodyPr/>
          <a:lstStyle/>
          <a:p>
            <a:r>
              <a:rPr lang="nb-NO" dirty="0" err="1"/>
              <a:t>Generic</a:t>
            </a:r>
            <a:r>
              <a:rPr lang="nb-NO" dirty="0"/>
              <a:t> </a:t>
            </a:r>
            <a:r>
              <a:rPr lang="nb-NO" dirty="0" err="1"/>
              <a:t>algorithms</a:t>
            </a:r>
            <a:endParaRPr lang="nb-NO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8439" y="1214438"/>
            <a:ext cx="64484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918200" y="2914650"/>
            <a:ext cx="2857500" cy="39528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1981201" y="4429125"/>
            <a:ext cx="8258175" cy="1701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Provide behaviors that are parameterized</a:t>
            </a:r>
            <a:endParaRPr lang="nb-NO" dirty="0"/>
          </a:p>
          <a:p>
            <a:pPr>
              <a:defRPr/>
            </a:pPr>
            <a:r>
              <a:rPr lang="nb-NO" dirty="0" err="1"/>
              <a:t>E.g</a:t>
            </a:r>
            <a:r>
              <a:rPr lang="nb-NO" dirty="0"/>
              <a:t>. </a:t>
            </a:r>
            <a:r>
              <a:rPr lang="en-NZ" dirty="0"/>
              <a:t>polymorphic type in </a:t>
            </a:r>
            <a:r>
              <a:rPr lang="en-NZ" dirty="0" err="1"/>
              <a:t>OOPLs</a:t>
            </a:r>
            <a:r>
              <a:rPr lang="nb-NO" dirty="0"/>
              <a:t>,</a:t>
            </a:r>
            <a:r>
              <a:rPr lang="en-US" dirty="0"/>
              <a:t> </a:t>
            </a:r>
            <a:r>
              <a:rPr lang="en-NZ" dirty="0"/>
              <a:t>working with instances of new classes (derived from known classes or implement known interfaces)</a:t>
            </a:r>
          </a:p>
          <a:p>
            <a:pPr>
              <a:buFont typeface="Wingdings" pitchFamily="2" charset="2"/>
              <a:buNone/>
              <a:defRPr/>
            </a:pPr>
            <a:endParaRPr lang="nb-NO" dirty="0"/>
          </a:p>
        </p:txBody>
      </p:sp>
      <p:sp>
        <p:nvSpPr>
          <p:cNvPr id="24584" name="Rectangle 26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4585" name="Rectangle 27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4586" name="Rectangle 28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4587" name="Rectangle 29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4588" name="Rectangle 30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838200" y="-165895"/>
            <a:ext cx="10515600" cy="1325563"/>
          </a:xfrm>
        </p:spPr>
        <p:txBody>
          <a:bodyPr/>
          <a:lstStyle/>
          <a:p>
            <a:r>
              <a:rPr lang="nb-NO" dirty="0" err="1"/>
              <a:t>Algorithm</a:t>
            </a:r>
            <a:r>
              <a:rPr lang="nb-NO" dirty="0"/>
              <a:t> </a:t>
            </a:r>
            <a:r>
              <a:rPr lang="nb-NO" dirty="0" err="1"/>
              <a:t>selection</a:t>
            </a:r>
            <a:endParaRPr lang="nb-NO" dirty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8439" y="1214438"/>
            <a:ext cx="64484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178301" y="2333626"/>
            <a:ext cx="881063" cy="4286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/>
          </a:p>
        </p:txBody>
      </p:sp>
      <p:sp>
        <p:nvSpPr>
          <p:cNvPr id="10" name="Content Placeholder 7"/>
          <p:cNvSpPr>
            <a:spLocks noGrp="1"/>
          </p:cNvSpPr>
          <p:nvPr>
            <p:ph idx="1"/>
          </p:nvPr>
        </p:nvSpPr>
        <p:spPr>
          <a:xfrm>
            <a:off x="1981201" y="4429125"/>
            <a:ext cx="8258175" cy="17018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nb-NO" dirty="0" err="1"/>
              <a:t>Selection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en-US" dirty="0"/>
              <a:t>the effective algorithm among a fixed set of available </a:t>
            </a:r>
            <a:r>
              <a:rPr lang="nb-NO" dirty="0" err="1"/>
              <a:t>algorithms</a:t>
            </a:r>
            <a:r>
              <a:rPr lang="nb-NO" dirty="0"/>
              <a:t> </a:t>
            </a:r>
            <a:r>
              <a:rPr lang="nb-NO" dirty="0" err="1"/>
              <a:t>based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environment</a:t>
            </a:r>
            <a:r>
              <a:rPr lang="nb-NO" dirty="0"/>
              <a:t> </a:t>
            </a:r>
            <a:r>
              <a:rPr lang="nb-NO" dirty="0" err="1"/>
              <a:t>properties</a:t>
            </a:r>
            <a:endParaRPr lang="nb-NO" dirty="0"/>
          </a:p>
          <a:p>
            <a:pPr>
              <a:defRPr/>
            </a:pPr>
            <a:r>
              <a:rPr lang="nb-NO" dirty="0"/>
              <a:t>E. g. </a:t>
            </a:r>
            <a:r>
              <a:rPr lang="nb-NO" dirty="0" err="1"/>
              <a:t>Self</a:t>
            </a:r>
            <a:r>
              <a:rPr lang="nb-NO" dirty="0"/>
              <a:t> </a:t>
            </a:r>
            <a:r>
              <a:rPr lang="nb-NO" dirty="0" err="1"/>
              <a:t>optimizing</a:t>
            </a:r>
            <a:r>
              <a:rPr lang="nb-NO" dirty="0"/>
              <a:t> </a:t>
            </a:r>
            <a:r>
              <a:rPr lang="nb-NO" dirty="0" err="1"/>
              <a:t>compiler</a:t>
            </a:r>
            <a:r>
              <a:rPr lang="en-US" dirty="0"/>
              <a:t> uses program-profiling data collected during program execution to select another </a:t>
            </a:r>
            <a:r>
              <a:rPr lang="nb-NO" dirty="0" err="1"/>
              <a:t>optimization</a:t>
            </a:r>
            <a:r>
              <a:rPr lang="nb-NO" dirty="0"/>
              <a:t> </a:t>
            </a:r>
            <a:r>
              <a:rPr lang="nb-NO" dirty="0" err="1"/>
              <a:t>algorithms</a:t>
            </a:r>
            <a:endParaRPr lang="nb-NO" dirty="0"/>
          </a:p>
          <a:p>
            <a:pPr>
              <a:defRPr/>
            </a:pPr>
            <a:endParaRPr lang="nb-NO" dirty="0"/>
          </a:p>
        </p:txBody>
      </p:sp>
      <p:sp>
        <p:nvSpPr>
          <p:cNvPr id="25608" name="Rectangle 14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5609" name="Rectangle 15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5610" name="Rectangle 16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5611" name="Rectangle 17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5612" name="Rectangle 18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04851" y="-258762"/>
            <a:ext cx="10515600" cy="1325563"/>
          </a:xfrm>
        </p:spPr>
        <p:txBody>
          <a:bodyPr/>
          <a:lstStyle/>
          <a:p>
            <a:r>
              <a:rPr lang="nb-NO" dirty="0" err="1"/>
              <a:t>Evolutionary</a:t>
            </a:r>
            <a:r>
              <a:rPr lang="nb-NO" dirty="0"/>
              <a:t> </a:t>
            </a:r>
            <a:r>
              <a:rPr lang="nb-NO" dirty="0" err="1"/>
              <a:t>programming</a:t>
            </a:r>
            <a:endParaRPr lang="nb-NO" dirty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8439" y="1214438"/>
            <a:ext cx="64484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942014" y="1381125"/>
            <a:ext cx="3214687" cy="64293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/>
          </a:p>
        </p:txBody>
      </p:sp>
      <p:sp>
        <p:nvSpPr>
          <p:cNvPr id="26629" name="Content Placeholder 7"/>
          <p:cNvSpPr>
            <a:spLocks noGrp="1"/>
          </p:cNvSpPr>
          <p:nvPr>
            <p:ph idx="1"/>
          </p:nvPr>
        </p:nvSpPr>
        <p:spPr>
          <a:xfrm>
            <a:off x="1981201" y="4429125"/>
            <a:ext cx="8258175" cy="1701800"/>
          </a:xfrm>
        </p:spPr>
        <p:txBody>
          <a:bodyPr/>
          <a:lstStyle/>
          <a:p>
            <a:r>
              <a:rPr lang="en-US"/>
              <a:t>Using properties of the operating environment and knowledge gained from previous execution to generate new algorithms</a:t>
            </a:r>
          </a:p>
          <a:p>
            <a:endParaRPr lang="nb-NO"/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73125" y="-165895"/>
            <a:ext cx="10515600" cy="1325563"/>
          </a:xfrm>
        </p:spPr>
        <p:txBody>
          <a:bodyPr/>
          <a:lstStyle/>
          <a:p>
            <a:r>
              <a:rPr lang="nb-NO" dirty="0"/>
              <a:t>Adaptation </a:t>
            </a:r>
            <a:r>
              <a:rPr lang="nb-NO" dirty="0" err="1"/>
              <a:t>methodology</a:t>
            </a:r>
            <a:endParaRPr lang="nb-NO" dirty="0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50" y="1165226"/>
            <a:ext cx="52133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524250" y="3381376"/>
            <a:ext cx="5214938" cy="2786063"/>
          </a:xfrm>
          <a:prstGeom prst="rect">
            <a:avLst/>
          </a:prstGeom>
          <a:solidFill>
            <a:srgbClr val="CD9BFF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/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7656" name="Rectangle 10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7657" name="Rectangle 11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7659" name="Rectangle 13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Architectural model</a:t>
            </a:r>
          </a:p>
        </p:txBody>
      </p:sp>
      <p:pic>
        <p:nvPicPr>
          <p:cNvPr id="2867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14" y="2071689"/>
            <a:ext cx="59531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106738" y="3321051"/>
            <a:ext cx="1655762" cy="82232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/>
          </a:p>
        </p:txBody>
      </p:sp>
      <p:sp>
        <p:nvSpPr>
          <p:cNvPr id="28679" name="Rectangle 9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8680" name="Rectangle 10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8681" name="Rectangle 11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8682" name="Rectangle 12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8683" name="Rectangle 13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One answer</a:t>
            </a:r>
          </a:p>
        </p:txBody>
      </p:sp>
      <p:sp>
        <p:nvSpPr>
          <p:cNvPr id="103428" name="Cloud"/>
          <p:cNvSpPr>
            <a:spLocks noChangeAspect="1" noEditPoints="1" noChangeArrowheads="1"/>
          </p:cNvSpPr>
          <p:nvPr>
            <p:custDataLst>
              <p:tags r:id="rId2"/>
            </p:custDataLst>
          </p:nvPr>
        </p:nvSpPr>
        <p:spPr bwMode="auto">
          <a:xfrm>
            <a:off x="3429000" y="1447800"/>
            <a:ext cx="4267200" cy="1219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66FF66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dirty="0">
                <a:latin typeface="Arial Unicode MS" pitchFamily="34" charset="-128"/>
              </a:rPr>
              <a:t>      Requirements</a:t>
            </a:r>
          </a:p>
        </p:txBody>
      </p:sp>
      <p:sp>
        <p:nvSpPr>
          <p:cNvPr id="103429" name="Cloud"/>
          <p:cNvSpPr>
            <a:spLocks noChangeAspect="1" noEditPoints="1" noChangeArrowheads="1"/>
          </p:cNvSpPr>
          <p:nvPr>
            <p:custDataLst>
              <p:tags r:id="rId3"/>
            </p:custDataLst>
          </p:nvPr>
        </p:nvSpPr>
        <p:spPr bwMode="auto">
          <a:xfrm>
            <a:off x="3657600" y="5029200"/>
            <a:ext cx="4267200" cy="1219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>
                <a:latin typeface="Arial Unicode MS" pitchFamily="34" charset="-128"/>
              </a:rPr>
              <a:t>             Code</a:t>
            </a:r>
          </a:p>
        </p:txBody>
      </p:sp>
      <p:sp>
        <p:nvSpPr>
          <p:cNvPr id="1229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486400" y="4038600"/>
            <a:ext cx="0" cy="8382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5486400" y="2819400"/>
            <a:ext cx="0" cy="8382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419600" y="3633788"/>
            <a:ext cx="233147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b="1" dirty="0"/>
              <a:t>a miracle happens</a:t>
            </a:r>
          </a:p>
        </p:txBody>
      </p:sp>
    </p:spTree>
    <p:extLst>
      <p:ext uri="{BB962C8B-B14F-4D97-AF65-F5344CB8AC3E}">
        <p14:creationId xmlns:p14="http://schemas.microsoft.com/office/powerpoint/2010/main" val="4261137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software architecture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NZ" sz="3200" dirty="0"/>
              <a:t>In dynamic systems: modification in behaviour at run-time by making the following architectural changes:</a:t>
            </a:r>
          </a:p>
          <a:p>
            <a:pPr lvl="1">
              <a:lnSpc>
                <a:spcPct val="90000"/>
              </a:lnSpc>
              <a:defRPr/>
            </a:pPr>
            <a:r>
              <a:rPr lang="en-NZ" dirty="0"/>
              <a:t>Adding new components</a:t>
            </a:r>
          </a:p>
          <a:p>
            <a:pPr lvl="1">
              <a:lnSpc>
                <a:spcPct val="90000"/>
              </a:lnSpc>
              <a:defRPr/>
            </a:pPr>
            <a:r>
              <a:rPr lang="en-NZ" dirty="0"/>
              <a:t>Removing existing components</a:t>
            </a:r>
          </a:p>
          <a:p>
            <a:pPr lvl="1">
              <a:lnSpc>
                <a:spcPct val="90000"/>
              </a:lnSpc>
              <a:defRPr/>
            </a:pPr>
            <a:r>
              <a:rPr lang="en-NZ" dirty="0"/>
              <a:t>Replacing existing components</a:t>
            </a:r>
          </a:p>
          <a:p>
            <a:pPr lvl="1">
              <a:lnSpc>
                <a:spcPct val="90000"/>
              </a:lnSpc>
              <a:defRPr/>
            </a:pPr>
            <a:r>
              <a:rPr lang="en-NZ" dirty="0"/>
              <a:t>Changing the connectivity structure between components</a:t>
            </a:r>
          </a:p>
          <a:p>
            <a:pPr>
              <a:defRPr/>
            </a:pPr>
            <a:r>
              <a:rPr lang="nb-NO" dirty="0"/>
              <a:t>Two </a:t>
            </a:r>
            <a:r>
              <a:rPr lang="nb-NO" dirty="0" err="1"/>
              <a:t>approaches</a:t>
            </a:r>
            <a:r>
              <a:rPr lang="nb-NO" dirty="0"/>
              <a:t> to </a:t>
            </a:r>
            <a:r>
              <a:rPr lang="en-US" dirty="0"/>
              <a:t>dynamism at the architectural level:</a:t>
            </a:r>
          </a:p>
          <a:p>
            <a:pPr lvl="1">
              <a:defRPr/>
            </a:pPr>
            <a:r>
              <a:rPr lang="en-US" dirty="0" err="1"/>
              <a:t>C2</a:t>
            </a:r>
            <a:endParaRPr lang="en-US" dirty="0"/>
          </a:p>
          <a:p>
            <a:pPr lvl="1">
              <a:defRPr/>
            </a:pPr>
            <a:r>
              <a:rPr lang="en-US" dirty="0"/>
              <a:t>Weaves</a:t>
            </a:r>
            <a:endParaRPr lang="nb-NO" dirty="0"/>
          </a:p>
        </p:txBody>
      </p:sp>
      <p:sp>
        <p:nvSpPr>
          <p:cNvPr id="30726" name="Rectangle 7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0727" name="Rectangle 8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0729" name="Rectangle 10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0730" name="Rectangle 11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C2 and Weaves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Both</a:t>
            </a:r>
            <a:endParaRPr lang="nb-NO" dirty="0"/>
          </a:p>
          <a:p>
            <a:pPr lvl="1">
              <a:defRPr/>
            </a:pPr>
            <a:r>
              <a:rPr lang="nb-NO" dirty="0" err="1">
                <a:ea typeface="+mn-ea"/>
              </a:rPr>
              <a:t>distinguish between components and connectors</a:t>
            </a:r>
          </a:p>
          <a:p>
            <a:pPr lvl="1">
              <a:defRPr/>
            </a:pPr>
            <a:r>
              <a:rPr lang="nb-NO" dirty="0" err="1">
                <a:ea typeface="+mn-ea"/>
              </a:rPr>
              <a:t>no</a:t>
            </a:r>
            <a:r>
              <a:rPr lang="nb-NO" dirty="0">
                <a:ea typeface="+mn-ea"/>
              </a:rPr>
              <a:t> </a:t>
            </a:r>
            <a:r>
              <a:rPr lang="nb-NO" dirty="0" err="1">
                <a:ea typeface="+mn-ea"/>
              </a:rPr>
              <a:t>restriction</a:t>
            </a:r>
            <a:r>
              <a:rPr lang="nb-NO" dirty="0">
                <a:ea typeface="+mn-ea"/>
              </a:rPr>
              <a:t> </a:t>
            </a:r>
            <a:r>
              <a:rPr lang="nb-NO" dirty="0" err="1">
                <a:ea typeface="+mn-ea"/>
              </a:rPr>
              <a:t>on</a:t>
            </a:r>
            <a:r>
              <a:rPr lang="nb-NO" dirty="0">
                <a:ea typeface="+mn-ea"/>
              </a:rPr>
              <a:t> </a:t>
            </a:r>
            <a:r>
              <a:rPr lang="nb-NO" dirty="0" err="1">
                <a:ea typeface="+mn-ea"/>
              </a:rPr>
              <a:t>their</a:t>
            </a:r>
            <a:r>
              <a:rPr lang="nb-NO" dirty="0">
                <a:ea typeface="+mn-ea"/>
              </a:rPr>
              <a:t> </a:t>
            </a:r>
            <a:r>
              <a:rPr lang="nb-NO" dirty="0" err="1">
                <a:ea typeface="+mn-ea"/>
              </a:rPr>
              <a:t>implementation</a:t>
            </a:r>
            <a:r>
              <a:rPr lang="nb-NO" dirty="0">
                <a:ea typeface="+mn-ea"/>
              </a:rPr>
              <a:t> </a:t>
            </a:r>
            <a:r>
              <a:rPr lang="nb-NO" dirty="0" err="1">
                <a:ea typeface="+mn-ea"/>
              </a:rPr>
              <a:t>language</a:t>
            </a:r>
            <a:endParaRPr lang="nb-NO" dirty="0">
              <a:ea typeface="+mn-ea"/>
            </a:endParaRPr>
          </a:p>
          <a:p>
            <a:pPr lvl="1">
              <a:defRPr/>
            </a:pPr>
            <a:r>
              <a:rPr lang="nb-NO" dirty="0" err="1">
                <a:ea typeface="+mn-ea"/>
              </a:rPr>
              <a:t>communication</a:t>
            </a:r>
            <a:r>
              <a:rPr lang="nb-NO" dirty="0">
                <a:ea typeface="+mn-ea"/>
              </a:rPr>
              <a:t> </a:t>
            </a:r>
            <a:r>
              <a:rPr lang="nb-NO" dirty="0" err="1">
                <a:ea typeface="+mn-ea"/>
              </a:rPr>
              <a:t>between</a:t>
            </a:r>
            <a:r>
              <a:rPr lang="nb-NO" dirty="0">
                <a:ea typeface="+mn-ea"/>
              </a:rPr>
              <a:t> </a:t>
            </a:r>
            <a:r>
              <a:rPr lang="nb-NO" dirty="0" err="1">
                <a:ea typeface="+mn-ea"/>
              </a:rPr>
              <a:t>components</a:t>
            </a:r>
            <a:r>
              <a:rPr lang="nb-NO" dirty="0">
                <a:ea typeface="+mn-ea"/>
              </a:rPr>
              <a:t> by </a:t>
            </a:r>
            <a:r>
              <a:rPr lang="nb-NO" dirty="0" err="1">
                <a:ea typeface="+mn-ea"/>
              </a:rPr>
              <a:t>exchanging</a:t>
            </a:r>
            <a:r>
              <a:rPr lang="nb-NO" dirty="0">
                <a:ea typeface="+mn-ea"/>
              </a:rPr>
              <a:t> </a:t>
            </a:r>
            <a:r>
              <a:rPr lang="en-US" dirty="0">
                <a:ea typeface="+mn-ea"/>
              </a:rPr>
              <a:t>asynchronous messages (</a:t>
            </a:r>
            <a:r>
              <a:rPr lang="en-US" dirty="0" err="1">
                <a:ea typeface="+mn-ea"/>
              </a:rPr>
              <a:t>C2</a:t>
            </a:r>
            <a:r>
              <a:rPr lang="en-US" dirty="0">
                <a:ea typeface="+mn-ea"/>
              </a:rPr>
              <a:t>) or objects </a:t>
            </a:r>
            <a:r>
              <a:rPr lang="nb-NO" dirty="0">
                <a:ea typeface="+mn-ea"/>
              </a:rPr>
              <a:t>(</a:t>
            </a:r>
            <a:r>
              <a:rPr lang="nb-NO" dirty="0" err="1">
                <a:ea typeface="+mn-ea"/>
              </a:rPr>
              <a:t>Weaves</a:t>
            </a:r>
            <a:r>
              <a:rPr lang="nb-NO" dirty="0">
                <a:ea typeface="+mn-ea"/>
              </a:rPr>
              <a:t>)</a:t>
            </a:r>
          </a:p>
          <a:p>
            <a:pPr lvl="1">
              <a:defRPr/>
            </a:pPr>
            <a:r>
              <a:rPr lang="en-NZ" dirty="0">
                <a:ea typeface="+mn-ea"/>
              </a:rPr>
              <a:t>all communication between components must be via connectors</a:t>
            </a:r>
          </a:p>
          <a:p>
            <a:pPr>
              <a:buFont typeface="Wingdings" pitchFamily="2" charset="2"/>
              <a:buNone/>
              <a:defRPr/>
            </a:pPr>
            <a:endParaRPr lang="nb-NO" dirty="0"/>
          </a:p>
        </p:txBody>
      </p:sp>
      <p:sp>
        <p:nvSpPr>
          <p:cNvPr id="31750" name="Rectangle 9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1751" name="Rectangle 10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1752" name="Rectangle 11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1753" name="Rectangle 12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1754" name="Rectangle 13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C2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196975"/>
            <a:ext cx="6043613" cy="52324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System as a </a:t>
            </a:r>
            <a:r>
              <a:rPr lang="en-US" b="1" dirty="0"/>
              <a:t>hierarchy of concurrent </a:t>
            </a:r>
            <a:r>
              <a:rPr lang="en-US" dirty="0"/>
              <a:t>components bound together by connectors</a:t>
            </a:r>
          </a:p>
          <a:p>
            <a:pPr>
              <a:defRPr/>
            </a:pPr>
            <a:r>
              <a:rPr lang="nb-NO" dirty="0" err="1"/>
              <a:t>Component</a:t>
            </a:r>
            <a:r>
              <a:rPr lang="nb-NO" dirty="0"/>
              <a:t> </a:t>
            </a:r>
            <a:r>
              <a:rPr lang="en-US" dirty="0"/>
              <a:t>is aware of components “above” it and unaware of components residing at the same </a:t>
            </a:r>
            <a:r>
              <a:rPr lang="nb-NO" dirty="0" err="1"/>
              <a:t>level</a:t>
            </a:r>
            <a:r>
              <a:rPr lang="nb-NO" dirty="0"/>
              <a:t> or “</a:t>
            </a:r>
            <a:r>
              <a:rPr lang="nb-NO" dirty="0" err="1"/>
              <a:t>beneath</a:t>
            </a:r>
            <a:r>
              <a:rPr lang="nb-NO" dirty="0"/>
              <a:t>” it</a:t>
            </a:r>
          </a:p>
          <a:p>
            <a:pPr>
              <a:lnSpc>
                <a:spcPct val="80000"/>
              </a:lnSpc>
              <a:defRPr/>
            </a:pPr>
            <a:r>
              <a:rPr lang="en-NZ" sz="3400" dirty="0"/>
              <a:t>Communication between a component and those below it is handled implicitly using events</a:t>
            </a:r>
          </a:p>
          <a:p>
            <a:pPr lvl="1">
              <a:lnSpc>
                <a:spcPct val="80000"/>
              </a:lnSpc>
              <a:defRPr/>
            </a:pPr>
            <a:r>
              <a:rPr lang="en-NZ" dirty="0"/>
              <a:t>Whenever a component changes its state, it broadcasts this to all components below it</a:t>
            </a:r>
          </a:p>
          <a:p>
            <a:pPr lvl="1">
              <a:lnSpc>
                <a:spcPct val="80000"/>
              </a:lnSpc>
              <a:defRPr/>
            </a:pPr>
            <a:endParaRPr lang="en-US" sz="1700" dirty="0"/>
          </a:p>
          <a:p>
            <a:pPr>
              <a:defRPr/>
            </a:pPr>
            <a:endParaRPr lang="nb-NO" dirty="0"/>
          </a:p>
        </p:txBody>
      </p:sp>
      <p:sp>
        <p:nvSpPr>
          <p:cNvPr id="6" name="Rounded Rectangle 5"/>
          <p:cNvSpPr/>
          <p:nvPr/>
        </p:nvSpPr>
        <p:spPr>
          <a:xfrm>
            <a:off x="8074025" y="2071689"/>
            <a:ext cx="642938" cy="3571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C1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358314" y="2071689"/>
            <a:ext cx="642937" cy="3571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C2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024814" y="3000375"/>
            <a:ext cx="642937" cy="3571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C3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882064" y="3000375"/>
            <a:ext cx="642937" cy="3571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C4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810750" y="3000375"/>
            <a:ext cx="642938" cy="3571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C5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167689" y="3857625"/>
            <a:ext cx="642937" cy="3571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C6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310689" y="3857625"/>
            <a:ext cx="642937" cy="35718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C7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96189" y="2713039"/>
            <a:ext cx="2928937" cy="1428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/>
          </a:p>
        </p:txBody>
      </p:sp>
      <p:sp>
        <p:nvSpPr>
          <p:cNvPr id="18" name="Rectangle 17"/>
          <p:cNvSpPr/>
          <p:nvPr/>
        </p:nvSpPr>
        <p:spPr>
          <a:xfrm>
            <a:off x="7739064" y="3571876"/>
            <a:ext cx="2428875" cy="1428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/>
          </a:p>
        </p:txBody>
      </p:sp>
      <p:cxnSp>
        <p:nvCxnSpPr>
          <p:cNvPr id="22" name="Straight Connector 21"/>
          <p:cNvCxnSpPr/>
          <p:nvPr/>
        </p:nvCxnSpPr>
        <p:spPr>
          <a:xfrm rot="10800000">
            <a:off x="8382001" y="2571750"/>
            <a:ext cx="1285875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8953501" y="2643188"/>
            <a:ext cx="14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8311357" y="2499519"/>
            <a:ext cx="14287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9596438" y="2500313"/>
            <a:ext cx="14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9105107" y="2928144"/>
            <a:ext cx="144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8239126" y="2927351"/>
            <a:ext cx="144462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10095707" y="2928144"/>
            <a:ext cx="144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454107" y="3213894"/>
            <a:ext cx="71437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8454232" y="3785394"/>
            <a:ext cx="142875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9525001" y="3786188"/>
            <a:ext cx="1428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9064626" y="3459163"/>
            <a:ext cx="215900" cy="9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8207376" y="3460751"/>
            <a:ext cx="215900" cy="9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9983788" y="3460751"/>
            <a:ext cx="215900" cy="95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96" name="Rectangle 10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2797" name="Rectangle 11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2798" name="Rectangle 12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2799" name="Rectangle 13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2800" name="Rectangle 14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Weaves</a:t>
            </a:r>
            <a:endParaRPr lang="nb-NO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981200" y="1196975"/>
            <a:ext cx="5543550" cy="4933950"/>
          </a:xfrm>
        </p:spPr>
        <p:txBody>
          <a:bodyPr/>
          <a:lstStyle/>
          <a:p>
            <a:r>
              <a:rPr lang="nb-NO" dirty="0" err="1"/>
              <a:t>Dynamic</a:t>
            </a:r>
            <a:r>
              <a:rPr lang="nb-NO" dirty="0"/>
              <a:t>, </a:t>
            </a:r>
            <a:r>
              <a:rPr lang="nb-NO" dirty="0" err="1"/>
              <a:t>objectflow-centric</a:t>
            </a:r>
            <a:r>
              <a:rPr lang="nb-NO" dirty="0"/>
              <a:t> </a:t>
            </a:r>
            <a:r>
              <a:rPr lang="nb-NO" dirty="0" err="1"/>
              <a:t>architecture</a:t>
            </a:r>
            <a:endParaRPr lang="nb-NO" dirty="0"/>
          </a:p>
          <a:p>
            <a:r>
              <a:rPr lang="nb-NO" dirty="0"/>
              <a:t>Components </a:t>
            </a:r>
            <a:r>
              <a:rPr lang="nb-NO" dirty="0" err="1"/>
              <a:t>consume</a:t>
            </a:r>
            <a:r>
              <a:rPr lang="nb-NO" dirty="0"/>
              <a:t> </a:t>
            </a:r>
            <a:r>
              <a:rPr lang="en-US" dirty="0"/>
              <a:t>objects as inputs and produce objects as outputs</a:t>
            </a:r>
          </a:p>
          <a:p>
            <a:r>
              <a:rPr lang="en-US" dirty="0"/>
              <a:t>Components do not know the semantics of the connectors that delivered its input objects or transmitted its output </a:t>
            </a:r>
            <a:r>
              <a:rPr lang="nb-NO" dirty="0" err="1"/>
              <a:t>objects</a:t>
            </a:r>
            <a:endParaRPr lang="en-NZ" dirty="0"/>
          </a:p>
          <a:p>
            <a:pPr>
              <a:buFont typeface="Wingdings" pitchFamily="2" charset="2"/>
              <a:buNone/>
            </a:pPr>
            <a:endParaRPr lang="nb-NO" dirty="0"/>
          </a:p>
          <a:p>
            <a:endParaRPr lang="nb-NO" dirty="0"/>
          </a:p>
        </p:txBody>
      </p:sp>
      <p:sp>
        <p:nvSpPr>
          <p:cNvPr id="6" name="Rounded Rectangle 5"/>
          <p:cNvSpPr/>
          <p:nvPr/>
        </p:nvSpPr>
        <p:spPr>
          <a:xfrm>
            <a:off x="7453314" y="2143125"/>
            <a:ext cx="879475" cy="64293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C1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931276" y="2786064"/>
            <a:ext cx="879475" cy="6429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C2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488239" y="3725864"/>
            <a:ext cx="879475" cy="64293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C3</a:t>
            </a:r>
            <a:endParaRPr lang="nb-NO" dirty="0">
              <a:solidFill>
                <a:schemeClr val="tx1"/>
              </a:solidFill>
            </a:endParaRPr>
          </a:p>
        </p:txBody>
      </p:sp>
      <p:cxnSp>
        <p:nvCxnSpPr>
          <p:cNvPr id="9" name="AutoShape 14"/>
          <p:cNvCxnSpPr>
            <a:cxnSpLocks noChangeShapeType="1"/>
          </p:cNvCxnSpPr>
          <p:nvPr/>
        </p:nvCxnSpPr>
        <p:spPr bwMode="auto">
          <a:xfrm>
            <a:off x="8321676" y="2454275"/>
            <a:ext cx="576263" cy="649288"/>
          </a:xfrm>
          <a:prstGeom prst="bentConnector3">
            <a:avLst>
              <a:gd name="adj1" fmla="val 49861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sp>
        <p:nvSpPr>
          <p:cNvPr id="10" name="Rounded Rectangle 9"/>
          <p:cNvSpPr/>
          <p:nvPr/>
        </p:nvSpPr>
        <p:spPr>
          <a:xfrm>
            <a:off x="8953501" y="3714750"/>
            <a:ext cx="879475" cy="64293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C4</a:t>
            </a:r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33801" name="TextBox 10"/>
          <p:cNvSpPr txBox="1">
            <a:spLocks noChangeArrowheads="1"/>
          </p:cNvSpPr>
          <p:nvPr/>
        </p:nvSpPr>
        <p:spPr bwMode="auto">
          <a:xfrm>
            <a:off x="8596313" y="2286000"/>
            <a:ext cx="1428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Obj1 returns</a:t>
            </a:r>
            <a:endParaRPr lang="nb-NO" sz="1600" b="1"/>
          </a:p>
        </p:txBody>
      </p:sp>
      <p:cxnSp>
        <p:nvCxnSpPr>
          <p:cNvPr id="12" name="AutoShape 16"/>
          <p:cNvCxnSpPr>
            <a:cxnSpLocks noChangeShapeType="1"/>
          </p:cNvCxnSpPr>
          <p:nvPr/>
        </p:nvCxnSpPr>
        <p:spPr bwMode="auto">
          <a:xfrm>
            <a:off x="8377238" y="4038600"/>
            <a:ext cx="5762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33803" name="TextBox 12"/>
          <p:cNvSpPr txBox="1">
            <a:spLocks noChangeArrowheads="1"/>
          </p:cNvSpPr>
          <p:nvPr/>
        </p:nvSpPr>
        <p:spPr bwMode="auto">
          <a:xfrm>
            <a:off x="8310564" y="4000500"/>
            <a:ext cx="7143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Obj2</a:t>
            </a:r>
            <a:endParaRPr lang="nb-NO" sz="1600" b="1"/>
          </a:p>
        </p:txBody>
      </p:sp>
      <p:cxnSp>
        <p:nvCxnSpPr>
          <p:cNvPr id="14" name="AutoShape 30"/>
          <p:cNvCxnSpPr>
            <a:cxnSpLocks noChangeShapeType="1"/>
          </p:cNvCxnSpPr>
          <p:nvPr/>
        </p:nvCxnSpPr>
        <p:spPr bwMode="auto">
          <a:xfrm flipV="1">
            <a:off x="9834563" y="3586163"/>
            <a:ext cx="393700" cy="431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cxnSp>
        <p:nvCxnSpPr>
          <p:cNvPr id="15" name="AutoShape 31"/>
          <p:cNvCxnSpPr>
            <a:cxnSpLocks noChangeShapeType="1"/>
          </p:cNvCxnSpPr>
          <p:nvPr/>
        </p:nvCxnSpPr>
        <p:spPr bwMode="auto">
          <a:xfrm>
            <a:off x="9834563" y="3082925"/>
            <a:ext cx="393700" cy="50323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stealth" w="lg" len="lg"/>
          </a:ln>
        </p:spPr>
      </p:cxnSp>
      <p:sp>
        <p:nvSpPr>
          <p:cNvPr id="33808" name="Rectangle 9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3809" name="Rectangle 10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3810" name="Rectangle 11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3811" name="Rectangle 12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3812" name="Rectangle 13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Maintaining consistency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14" y="2071689"/>
            <a:ext cx="59531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095875" y="4619625"/>
            <a:ext cx="1441450" cy="64293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/>
          </a:p>
        </p:txBody>
      </p:sp>
      <p:sp>
        <p:nvSpPr>
          <p:cNvPr id="34823" name="Rectangle 9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4824" name="Rectangle 10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4825" name="Rectangle 11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4826" name="Rectangle 12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4827" name="Rectangle 13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Maintaining consistency and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Preserving an accurate and consistent model of components </a:t>
            </a:r>
            <a:r>
              <a:rPr lang="nb-NO" dirty="0"/>
              <a:t>and </a:t>
            </a:r>
            <a:r>
              <a:rPr lang="nb-NO" dirty="0" err="1"/>
              <a:t>connectors</a:t>
            </a:r>
            <a:endParaRPr lang="nb-NO" dirty="0"/>
          </a:p>
          <a:p>
            <a:pPr>
              <a:defRPr/>
            </a:pPr>
            <a:r>
              <a:rPr lang="nb-NO" dirty="0" err="1"/>
              <a:t>Maintain</a:t>
            </a:r>
            <a:r>
              <a:rPr lang="nb-NO" dirty="0"/>
              <a:t> </a:t>
            </a:r>
            <a:r>
              <a:rPr lang="en-US" dirty="0"/>
              <a:t>a strict correspondence between the architectural model and the executing implementation</a:t>
            </a:r>
          </a:p>
          <a:p>
            <a:pPr>
              <a:defRPr/>
            </a:pPr>
            <a:r>
              <a:rPr lang="nb-NO" i="1" dirty="0" err="1"/>
              <a:t>Architecture</a:t>
            </a:r>
            <a:r>
              <a:rPr lang="nb-NO" i="1" dirty="0"/>
              <a:t> </a:t>
            </a:r>
            <a:r>
              <a:rPr lang="nb-NO" i="1" dirty="0" err="1"/>
              <a:t>Evolution</a:t>
            </a:r>
            <a:r>
              <a:rPr lang="nb-NO" i="1" dirty="0"/>
              <a:t> Manager (</a:t>
            </a:r>
            <a:r>
              <a:rPr lang="nb-NO" i="1" dirty="0" err="1"/>
              <a:t>AEM</a:t>
            </a:r>
            <a:r>
              <a:rPr lang="nb-NO" i="1" dirty="0"/>
              <a:t>)</a:t>
            </a:r>
          </a:p>
          <a:p>
            <a:pPr lvl="1">
              <a:defRPr/>
            </a:pPr>
            <a:r>
              <a:rPr lang="nb-NO" sz="2800" dirty="0" err="1"/>
              <a:t>maintains</a:t>
            </a:r>
            <a:r>
              <a:rPr lang="nb-NO" sz="2800" dirty="0"/>
              <a:t> </a:t>
            </a:r>
            <a:r>
              <a:rPr lang="nb-NO" sz="2800" dirty="0" err="1"/>
              <a:t>the</a:t>
            </a:r>
            <a:r>
              <a:rPr lang="nb-NO" sz="2800" dirty="0"/>
              <a:t> </a:t>
            </a:r>
            <a:r>
              <a:rPr lang="nb-NO" sz="2800" dirty="0" err="1"/>
              <a:t>consistency</a:t>
            </a:r>
            <a:r>
              <a:rPr lang="nb-NO" sz="2800" dirty="0"/>
              <a:t> </a:t>
            </a:r>
            <a:r>
              <a:rPr lang="nb-NO" sz="2800" dirty="0" err="1"/>
              <a:t>between</a:t>
            </a:r>
            <a:r>
              <a:rPr lang="nb-NO" sz="2800" dirty="0"/>
              <a:t> </a:t>
            </a:r>
            <a:r>
              <a:rPr lang="nb-NO" sz="2800" dirty="0" err="1"/>
              <a:t>architectural</a:t>
            </a:r>
            <a:r>
              <a:rPr lang="nb-NO" sz="2800" dirty="0"/>
              <a:t> </a:t>
            </a:r>
            <a:r>
              <a:rPr lang="nb-NO" sz="2800" dirty="0" err="1"/>
              <a:t>model</a:t>
            </a:r>
            <a:r>
              <a:rPr lang="nb-NO" sz="2800" dirty="0"/>
              <a:t> and </a:t>
            </a:r>
            <a:r>
              <a:rPr lang="nb-NO" sz="2800" dirty="0" err="1"/>
              <a:t>implementation</a:t>
            </a:r>
            <a:endParaRPr lang="nb-NO" sz="2800" dirty="0"/>
          </a:p>
          <a:p>
            <a:pPr lvl="1">
              <a:defRPr/>
            </a:pPr>
            <a:r>
              <a:rPr lang="nb-NO" sz="2800" dirty="0" err="1"/>
              <a:t>prevents</a:t>
            </a:r>
            <a:r>
              <a:rPr lang="nb-NO" sz="2800" dirty="0"/>
              <a:t> </a:t>
            </a:r>
            <a:r>
              <a:rPr lang="nb-NO" sz="2800" dirty="0" err="1"/>
              <a:t>changes</a:t>
            </a:r>
            <a:r>
              <a:rPr lang="nb-NO" sz="2800" dirty="0"/>
              <a:t> from violating </a:t>
            </a:r>
            <a:r>
              <a:rPr lang="nb-NO" sz="2800" dirty="0" err="1"/>
              <a:t>architectural</a:t>
            </a:r>
            <a:r>
              <a:rPr lang="nb-NO" sz="2800" dirty="0"/>
              <a:t> </a:t>
            </a:r>
            <a:r>
              <a:rPr lang="nb-NO" sz="2800" dirty="0" err="1"/>
              <a:t>constraints</a:t>
            </a:r>
            <a:endParaRPr lang="nb-NO" i="1" dirty="0">
              <a:ea typeface="+mn-ea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nb-NO" dirty="0"/>
          </a:p>
        </p:txBody>
      </p:sp>
      <p:sp>
        <p:nvSpPr>
          <p:cNvPr id="35846" name="Rectangle 9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5847" name="Rectangle 10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5848" name="Rectangle 11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5849" name="Rectangle 12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5850" name="Rectangle 13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Enacting changes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814" y="2071689"/>
            <a:ext cx="59531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095875" y="2108200"/>
            <a:ext cx="1441450" cy="4635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/>
          </a:p>
        </p:txBody>
      </p:sp>
      <p:sp>
        <p:nvSpPr>
          <p:cNvPr id="36871" name="Rectangle 9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6872" name="Rectangle 10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6873" name="Rectangle 11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6874" name="Rectangle 12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6875" name="Rectangle 13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Enacting changes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b-NO" dirty="0" err="1"/>
              <a:t>Possible</a:t>
            </a:r>
            <a:r>
              <a:rPr lang="nb-NO" dirty="0"/>
              <a:t> </a:t>
            </a:r>
            <a:r>
              <a:rPr lang="nb-NO" dirty="0" err="1"/>
              <a:t>sources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architectural</a:t>
            </a:r>
            <a:r>
              <a:rPr lang="nb-NO" dirty="0"/>
              <a:t> </a:t>
            </a:r>
            <a:r>
              <a:rPr lang="nb-NO" dirty="0" err="1"/>
              <a:t>change</a:t>
            </a:r>
            <a:endParaRPr lang="nb-NO" dirty="0"/>
          </a:p>
          <a:p>
            <a:pPr>
              <a:defRPr/>
            </a:pPr>
            <a:r>
              <a:rPr lang="nb-NO" dirty="0" err="1"/>
              <a:t>Architecture</a:t>
            </a:r>
            <a:r>
              <a:rPr lang="nb-NO" dirty="0"/>
              <a:t> editor</a:t>
            </a:r>
          </a:p>
          <a:p>
            <a:pPr lvl="1">
              <a:defRPr/>
            </a:pPr>
            <a:r>
              <a:rPr lang="en-GB" dirty="0">
                <a:ea typeface="+mn-ea"/>
              </a:rPr>
              <a:t>To construct architecture and describe modifications</a:t>
            </a:r>
          </a:p>
          <a:p>
            <a:pPr lvl="1">
              <a:defRPr/>
            </a:pPr>
            <a:r>
              <a:rPr lang="nb-NO" dirty="0">
                <a:ea typeface="+mn-ea"/>
              </a:rPr>
              <a:t>With </a:t>
            </a:r>
            <a:r>
              <a:rPr lang="nb-NO" dirty="0" err="1">
                <a:ea typeface="+mn-ea"/>
              </a:rPr>
              <a:t>analysis</a:t>
            </a:r>
            <a:r>
              <a:rPr lang="nb-NO" dirty="0">
                <a:ea typeface="+mn-ea"/>
              </a:rPr>
              <a:t> </a:t>
            </a:r>
            <a:r>
              <a:rPr lang="nb-NO" dirty="0" err="1">
                <a:ea typeface="+mn-ea"/>
              </a:rPr>
              <a:t>tools</a:t>
            </a:r>
            <a:r>
              <a:rPr lang="nb-NO" dirty="0">
                <a:ea typeface="+mn-ea"/>
              </a:rPr>
              <a:t> </a:t>
            </a:r>
            <a:r>
              <a:rPr lang="nb-NO" dirty="0" err="1">
                <a:ea typeface="+mn-ea"/>
              </a:rPr>
              <a:t>such</a:t>
            </a:r>
            <a:r>
              <a:rPr lang="nb-NO" dirty="0">
                <a:ea typeface="+mn-ea"/>
              </a:rPr>
              <a:t> as design </a:t>
            </a:r>
            <a:r>
              <a:rPr lang="nb-NO" dirty="0" err="1">
                <a:ea typeface="+mn-ea"/>
              </a:rPr>
              <a:t>analyzer</a:t>
            </a:r>
            <a:r>
              <a:rPr lang="nb-NO" dirty="0">
                <a:ea typeface="+mn-ea"/>
              </a:rPr>
              <a:t> or </a:t>
            </a:r>
            <a:r>
              <a:rPr lang="nb-NO" dirty="0" err="1">
                <a:ea typeface="+mn-ea"/>
              </a:rPr>
              <a:t>domain-dependent</a:t>
            </a:r>
            <a:r>
              <a:rPr lang="nb-NO" dirty="0">
                <a:ea typeface="+mn-ea"/>
              </a:rPr>
              <a:t> </a:t>
            </a:r>
            <a:r>
              <a:rPr lang="nb-NO" dirty="0" err="1">
                <a:ea typeface="+mn-ea"/>
              </a:rPr>
              <a:t>analyzer</a:t>
            </a:r>
            <a:endParaRPr lang="nb-NO" dirty="0">
              <a:ea typeface="+mn-ea"/>
            </a:endParaRPr>
          </a:p>
          <a:p>
            <a:pPr>
              <a:defRPr/>
            </a:pPr>
            <a:r>
              <a:rPr lang="nb-NO" dirty="0" err="1"/>
              <a:t>Modification</a:t>
            </a:r>
            <a:r>
              <a:rPr lang="nb-NO" dirty="0"/>
              <a:t> interpreter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Tool to interpret change scripts written in </a:t>
            </a:r>
            <a:r>
              <a:rPr lang="nb-NO" dirty="0">
                <a:ea typeface="+mn-ea"/>
              </a:rPr>
              <a:t>a </a:t>
            </a:r>
            <a:r>
              <a:rPr lang="nb-NO" dirty="0" err="1">
                <a:ea typeface="+mn-ea"/>
              </a:rPr>
              <a:t>change-description</a:t>
            </a:r>
            <a:r>
              <a:rPr lang="nb-NO" dirty="0">
                <a:ea typeface="+mn-ea"/>
              </a:rPr>
              <a:t> </a:t>
            </a:r>
            <a:r>
              <a:rPr lang="nb-NO" dirty="0" err="1">
                <a:ea typeface="+mn-ea"/>
              </a:rPr>
              <a:t>language</a:t>
            </a:r>
            <a:r>
              <a:rPr lang="nb-NO" dirty="0">
                <a:ea typeface="+mn-ea"/>
              </a:rPr>
              <a:t> to primitive </a:t>
            </a:r>
            <a:r>
              <a:rPr lang="en-US" dirty="0">
                <a:ea typeface="+mn-ea"/>
              </a:rPr>
              <a:t>actions supported by the </a:t>
            </a:r>
            <a:r>
              <a:rPr lang="en-US" dirty="0" err="1">
                <a:ea typeface="+mn-ea"/>
              </a:rPr>
              <a:t>AEM</a:t>
            </a:r>
            <a:endParaRPr lang="nb-NO" dirty="0"/>
          </a:p>
          <a:p>
            <a:pPr>
              <a:defRPr/>
            </a:pPr>
            <a:endParaRPr lang="nb-NO" dirty="0"/>
          </a:p>
        </p:txBody>
      </p:sp>
      <p:sp>
        <p:nvSpPr>
          <p:cNvPr id="37894" name="Rectangle 9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7895" name="Rectangle 10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7896" name="Rectangle 11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7897" name="Rectangle 12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7898" name="Rectangle 13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b-NO" dirty="0"/>
              <a:t>Adaptation </a:t>
            </a:r>
            <a:r>
              <a:rPr lang="nb-NO" dirty="0" err="1"/>
              <a:t>methodology</a:t>
            </a:r>
            <a:endParaRPr lang="nb-NO" dirty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4250" y="1165226"/>
            <a:ext cx="521335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524250" y="1166814"/>
            <a:ext cx="5214938" cy="2619375"/>
          </a:xfrm>
          <a:prstGeom prst="rect">
            <a:avLst/>
          </a:prstGeom>
          <a:solidFill>
            <a:srgbClr val="CD9BFF">
              <a:alpha val="2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/>
          </a:p>
        </p:txBody>
      </p:sp>
      <p:sp>
        <p:nvSpPr>
          <p:cNvPr id="38919" name="Rectangle 9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8920" name="Rectangle 10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8921" name="Rectangle 11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8922" name="Rectangle 12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8923" name="Rectangle 13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838200" y="-128588"/>
            <a:ext cx="10515600" cy="1325563"/>
          </a:xfrm>
        </p:spPr>
        <p:txBody>
          <a:bodyPr/>
          <a:lstStyle/>
          <a:p>
            <a:r>
              <a:rPr lang="nb-NO" dirty="0" err="1"/>
              <a:t>Collecting</a:t>
            </a:r>
            <a:r>
              <a:rPr lang="nb-NO" dirty="0"/>
              <a:t> </a:t>
            </a:r>
            <a:r>
              <a:rPr lang="nb-NO" dirty="0" err="1"/>
              <a:t>observations</a:t>
            </a:r>
            <a:endParaRPr lang="nb-NO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8939" y="1643064"/>
            <a:ext cx="37814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1" y="1196975"/>
            <a:ext cx="4829175" cy="501808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Varieties of </a:t>
            </a:r>
            <a:r>
              <a:rPr lang="nb-NO" dirty="0" err="1"/>
              <a:t>observations</a:t>
            </a:r>
            <a:r>
              <a:rPr lang="nb-NO" dirty="0"/>
              <a:t>: </a:t>
            </a:r>
            <a:r>
              <a:rPr lang="en-US" dirty="0"/>
              <a:t>event generation, …</a:t>
            </a:r>
          </a:p>
          <a:p>
            <a:pPr>
              <a:defRPr/>
            </a:pPr>
            <a:r>
              <a:rPr lang="en-US" i="1" dirty="0"/>
              <a:t>Observers </a:t>
            </a:r>
            <a:r>
              <a:rPr lang="nb-NO" dirty="0"/>
              <a:t>for </a:t>
            </a:r>
            <a:r>
              <a:rPr lang="nb-NO" dirty="0" err="1"/>
              <a:t>notification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exceptional</a:t>
            </a:r>
            <a:r>
              <a:rPr lang="nb-NO" dirty="0"/>
              <a:t> </a:t>
            </a:r>
            <a:r>
              <a:rPr lang="nb-NO" dirty="0" err="1"/>
              <a:t>events</a:t>
            </a:r>
            <a:endParaRPr lang="nb-NO" dirty="0"/>
          </a:p>
          <a:p>
            <a:pPr>
              <a:defRPr/>
            </a:pPr>
            <a:r>
              <a:rPr lang="nb-NO" i="1" dirty="0" err="1"/>
              <a:t>Expectation</a:t>
            </a:r>
            <a:r>
              <a:rPr lang="nb-NO" i="1" dirty="0"/>
              <a:t> agent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detecting and noting single events is not </a:t>
            </a:r>
            <a:r>
              <a:rPr lang="nb-NO" dirty="0" err="1">
                <a:ea typeface="+mn-ea"/>
              </a:rPr>
              <a:t>enough</a:t>
            </a:r>
            <a:endParaRPr lang="nb-NO" dirty="0">
              <a:ea typeface="+mn-ea"/>
            </a:endParaRPr>
          </a:p>
          <a:p>
            <a:pPr lvl="1">
              <a:defRPr/>
            </a:pPr>
            <a:r>
              <a:rPr lang="nb-NO" dirty="0" err="1">
                <a:ea typeface="+mn-ea"/>
              </a:rPr>
              <a:t>responds</a:t>
            </a:r>
            <a:r>
              <a:rPr lang="nb-NO" dirty="0">
                <a:ea typeface="+mn-ea"/>
              </a:rPr>
              <a:t> to </a:t>
            </a:r>
            <a:r>
              <a:rPr lang="nb-NO" dirty="0" err="1">
                <a:ea typeface="+mn-ea"/>
              </a:rPr>
              <a:t>the</a:t>
            </a:r>
            <a:r>
              <a:rPr lang="nb-NO" dirty="0">
                <a:ea typeface="+mn-ea"/>
              </a:rPr>
              <a:t> </a:t>
            </a:r>
            <a:r>
              <a:rPr lang="nb-NO" dirty="0" err="1">
                <a:ea typeface="+mn-ea"/>
              </a:rPr>
              <a:t>occurrence</a:t>
            </a:r>
            <a:r>
              <a:rPr lang="nb-NO" dirty="0">
                <a:ea typeface="+mn-ea"/>
              </a:rPr>
              <a:t> </a:t>
            </a:r>
            <a:r>
              <a:rPr lang="nb-NO" dirty="0" err="1">
                <a:ea typeface="+mn-ea"/>
              </a:rPr>
              <a:t>of</a:t>
            </a:r>
            <a:r>
              <a:rPr lang="nb-NO" dirty="0">
                <a:ea typeface="+mn-ea"/>
              </a:rPr>
              <a:t> </a:t>
            </a:r>
            <a:r>
              <a:rPr lang="nb-NO" dirty="0" err="1">
                <a:ea typeface="+mn-ea"/>
              </a:rPr>
              <a:t>event</a:t>
            </a:r>
            <a:r>
              <a:rPr lang="nb-NO" dirty="0">
                <a:ea typeface="+mn-ea"/>
              </a:rPr>
              <a:t> </a:t>
            </a:r>
            <a:r>
              <a:rPr lang="nb-NO" dirty="0" err="1">
                <a:ea typeface="+mn-ea"/>
              </a:rPr>
              <a:t>patterns</a:t>
            </a:r>
            <a:endParaRPr lang="nb-NO" dirty="0">
              <a:ea typeface="+mn-ea"/>
            </a:endParaRPr>
          </a:p>
          <a:p>
            <a:pPr>
              <a:defRPr/>
            </a:pPr>
            <a:r>
              <a:rPr lang="en-US" sz="3200" dirty="0"/>
              <a:t>New techniques for reducing </a:t>
            </a:r>
            <a:r>
              <a:rPr lang="nb-NO" sz="3200" dirty="0" err="1"/>
              <a:t>the</a:t>
            </a:r>
            <a:r>
              <a:rPr lang="nb-NO" sz="3200" dirty="0"/>
              <a:t> </a:t>
            </a:r>
            <a:r>
              <a:rPr lang="nb-NO" sz="3200" dirty="0" err="1"/>
              <a:t>monitoring</a:t>
            </a:r>
            <a:r>
              <a:rPr lang="nb-NO" sz="3200" dirty="0"/>
              <a:t> overhead</a:t>
            </a:r>
            <a:endParaRPr lang="nb-NO" dirty="0"/>
          </a:p>
        </p:txBody>
      </p:sp>
      <p:sp>
        <p:nvSpPr>
          <p:cNvPr id="9" name="Rectangle 8"/>
          <p:cNvSpPr/>
          <p:nvPr/>
        </p:nvSpPr>
        <p:spPr>
          <a:xfrm>
            <a:off x="8001000" y="4143375"/>
            <a:ext cx="1428750" cy="3937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/>
          </a:p>
        </p:txBody>
      </p:sp>
      <p:sp>
        <p:nvSpPr>
          <p:cNvPr id="39944" name="Rectangle 6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9945" name="Rectangle 7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9946" name="Rectangle 8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9947" name="Rectangle 9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39948" name="Rectangle 10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 better answer</a:t>
            </a:r>
          </a:p>
        </p:txBody>
      </p:sp>
      <p:sp>
        <p:nvSpPr>
          <p:cNvPr id="103428" name="Cloud"/>
          <p:cNvSpPr>
            <a:spLocks noChangeAspect="1" noEditPoints="1" noChangeArrowheads="1"/>
          </p:cNvSpPr>
          <p:nvPr>
            <p:custDataLst>
              <p:tags r:id="rId2"/>
            </p:custDataLst>
          </p:nvPr>
        </p:nvSpPr>
        <p:spPr bwMode="auto">
          <a:xfrm>
            <a:off x="3429000" y="1447800"/>
            <a:ext cx="4267200" cy="1219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66FF66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dirty="0">
                <a:latin typeface="Arial Unicode MS" pitchFamily="34" charset="-128"/>
              </a:rPr>
              <a:t>      Requirements</a:t>
            </a:r>
          </a:p>
        </p:txBody>
      </p:sp>
      <p:sp>
        <p:nvSpPr>
          <p:cNvPr id="103429" name="Cloud"/>
          <p:cNvSpPr>
            <a:spLocks noChangeAspect="1" noEditPoints="1" noChangeArrowheads="1"/>
          </p:cNvSpPr>
          <p:nvPr>
            <p:custDataLst>
              <p:tags r:id="rId3"/>
            </p:custDataLst>
          </p:nvPr>
        </p:nvSpPr>
        <p:spPr bwMode="auto">
          <a:xfrm>
            <a:off x="3657600" y="5029200"/>
            <a:ext cx="4267200" cy="121920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CC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>
                <a:latin typeface="Arial Unicode MS" pitchFamily="34" charset="-128"/>
              </a:rPr>
              <a:t>             Code</a:t>
            </a:r>
          </a:p>
        </p:txBody>
      </p:sp>
      <p:sp>
        <p:nvSpPr>
          <p:cNvPr id="12294" name="Line 6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486400" y="4038600"/>
            <a:ext cx="0" cy="8382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5486400" y="2819400"/>
            <a:ext cx="0" cy="8382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57600" y="3505200"/>
            <a:ext cx="3581400" cy="685800"/>
          </a:xfrm>
          <a:prstGeom prst="rect">
            <a:avLst/>
          </a:prstGeom>
          <a:solidFill>
            <a:srgbClr val="00FFFF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FFFF"/>
            </a:extrusionClr>
          </a:sp3d>
        </p:spPr>
        <p:txBody>
          <a:bodyPr wrap="none" anchor="ctr">
            <a:flatTx/>
          </a:bodyPr>
          <a:lstStyle/>
          <a:p>
            <a:pPr algn="ctr">
              <a:buFontTx/>
              <a:buNone/>
            </a:pPr>
            <a:r>
              <a:rPr lang="en-US" sz="2400" dirty="0">
                <a:latin typeface="Arial Unicode MS" pitchFamily="34" charset="-128"/>
              </a:rPr>
              <a:t>Software Architecture</a:t>
            </a:r>
          </a:p>
        </p:txBody>
      </p:sp>
      <p:sp>
        <p:nvSpPr>
          <p:cNvPr id="9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467599" y="2926140"/>
            <a:ext cx="3886193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latin typeface="Arial Unicode MS" pitchFamily="34" charset="-128"/>
              </a:rPr>
              <a:t>Provides a high-level framework to evolve the system</a:t>
            </a:r>
          </a:p>
        </p:txBody>
      </p:sp>
    </p:spTree>
    <p:extLst>
      <p:ext uri="{BB962C8B-B14F-4D97-AF65-F5344CB8AC3E}">
        <p14:creationId xmlns:p14="http://schemas.microsoft.com/office/powerpoint/2010/main" val="29149270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838200" y="-207168"/>
            <a:ext cx="10515600" cy="1325563"/>
          </a:xfrm>
        </p:spPr>
        <p:txBody>
          <a:bodyPr/>
          <a:lstStyle/>
          <a:p>
            <a:r>
              <a:rPr lang="nb-NO" dirty="0" err="1"/>
              <a:t>Evaluate</a:t>
            </a:r>
            <a:r>
              <a:rPr lang="nb-NO" dirty="0"/>
              <a:t> and monitor </a:t>
            </a:r>
            <a:r>
              <a:rPr lang="nb-NO" dirty="0" err="1"/>
              <a:t>observations</a:t>
            </a:r>
            <a:endParaRPr lang="nb-NO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5764" y="1643064"/>
            <a:ext cx="37814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4" name="Content Placeholder 7"/>
          <p:cNvSpPr>
            <a:spLocks noGrp="1"/>
          </p:cNvSpPr>
          <p:nvPr>
            <p:ph idx="1"/>
          </p:nvPr>
        </p:nvSpPr>
        <p:spPr>
          <a:xfrm>
            <a:off x="1981200" y="1196975"/>
            <a:ext cx="4686300" cy="4933950"/>
          </a:xfrm>
        </p:spPr>
        <p:txBody>
          <a:bodyPr/>
          <a:lstStyle/>
          <a:p>
            <a:r>
              <a:rPr lang="nb-NO"/>
              <a:t>Adaptive demands arise from inconsistencies or suboptimal behavior</a:t>
            </a:r>
          </a:p>
          <a:p>
            <a:r>
              <a:rPr lang="en-US"/>
              <a:t>Evaluating and observing an application’s execution, including, </a:t>
            </a:r>
            <a:r>
              <a:rPr lang="nb-NO"/>
              <a:t>performance monitoring, </a:t>
            </a:r>
            <a:r>
              <a:rPr lang="en-US"/>
              <a:t>constraint verification, …</a:t>
            </a:r>
            <a:endParaRPr lang="nb-NO"/>
          </a:p>
        </p:txBody>
      </p:sp>
      <p:sp>
        <p:nvSpPr>
          <p:cNvPr id="9" name="Rectangle 8"/>
          <p:cNvSpPr/>
          <p:nvPr/>
        </p:nvSpPr>
        <p:spPr>
          <a:xfrm>
            <a:off x="9505951" y="2692401"/>
            <a:ext cx="1071563" cy="62706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/>
          </a:p>
        </p:txBody>
      </p:sp>
      <p:sp>
        <p:nvSpPr>
          <p:cNvPr id="40968" name="Rectangle 14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0969" name="Rectangle 15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0970" name="Rectangle 16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0971" name="Rectangle 17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0972" name="Rectangle 18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838200" y="-235744"/>
            <a:ext cx="10515600" cy="1325563"/>
          </a:xfrm>
        </p:spPr>
        <p:txBody>
          <a:bodyPr/>
          <a:lstStyle/>
          <a:p>
            <a:r>
              <a:rPr lang="nb-NO" dirty="0"/>
              <a:t>Plan </a:t>
            </a:r>
            <a:r>
              <a:rPr lang="nb-NO" dirty="0" err="1"/>
              <a:t>changes</a:t>
            </a:r>
            <a:endParaRPr lang="nb-NO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5764" y="1643064"/>
            <a:ext cx="37814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0" name="Content Placeholder 7"/>
          <p:cNvSpPr>
            <a:spLocks noGrp="1"/>
          </p:cNvSpPr>
          <p:nvPr>
            <p:ph idx="1"/>
          </p:nvPr>
        </p:nvSpPr>
        <p:spPr>
          <a:xfrm>
            <a:off x="1981200" y="1196976"/>
            <a:ext cx="4686300" cy="50895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The task of accepting the evaluations, defining an </a:t>
            </a:r>
            <a:r>
              <a:rPr lang="en-US" dirty="0" err="1"/>
              <a:t>approp</a:t>
            </a:r>
            <a:r>
              <a:rPr lang="nb-NO" dirty="0" err="1"/>
              <a:t>riate</a:t>
            </a:r>
            <a:r>
              <a:rPr lang="nb-NO" dirty="0"/>
              <a:t> </a:t>
            </a:r>
            <a:r>
              <a:rPr lang="en-US" dirty="0"/>
              <a:t>adaptation, and constructing a blueprint </a:t>
            </a:r>
            <a:r>
              <a:rPr lang="nb-NO" dirty="0"/>
              <a:t>for </a:t>
            </a:r>
            <a:r>
              <a:rPr lang="nb-NO" dirty="0" err="1"/>
              <a:t>executing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adaptation</a:t>
            </a:r>
            <a:endParaRPr lang="nb-NO" dirty="0"/>
          </a:p>
          <a:p>
            <a:pPr>
              <a:defRPr/>
            </a:pPr>
            <a:r>
              <a:rPr lang="en-US" dirty="0"/>
              <a:t>Two forms</a:t>
            </a:r>
          </a:p>
          <a:p>
            <a:pPr lvl="1">
              <a:defRPr/>
            </a:pPr>
            <a:r>
              <a:rPr lang="nb-NO" dirty="0" err="1"/>
              <a:t>O</a:t>
            </a:r>
            <a:r>
              <a:rPr lang="nb-NO" dirty="0" err="1">
                <a:ea typeface="+mn-ea"/>
              </a:rPr>
              <a:t>bservation</a:t>
            </a:r>
            <a:r>
              <a:rPr lang="nb-NO" dirty="0">
                <a:ea typeface="+mn-ea"/>
              </a:rPr>
              <a:t> planning: </a:t>
            </a:r>
            <a:r>
              <a:rPr lang="nb-NO" sz="2800" dirty="0" err="1"/>
              <a:t>determines</a:t>
            </a:r>
            <a:r>
              <a:rPr lang="nb-NO" sz="2800" dirty="0"/>
              <a:t> </a:t>
            </a:r>
            <a:r>
              <a:rPr lang="en-US" sz="2800" dirty="0"/>
              <a:t>which observations are necessary for deciding</a:t>
            </a:r>
            <a:endParaRPr lang="nb-NO" dirty="0">
              <a:ea typeface="+mn-ea"/>
            </a:endParaRPr>
          </a:p>
          <a:p>
            <a:pPr lvl="1">
              <a:defRPr/>
            </a:pPr>
            <a:r>
              <a:rPr lang="nb-NO" dirty="0" err="1">
                <a:ea typeface="+mn-ea"/>
              </a:rPr>
              <a:t>Adaptation</a:t>
            </a:r>
            <a:r>
              <a:rPr lang="nb-NO" dirty="0">
                <a:ea typeface="+mn-ea"/>
              </a:rPr>
              <a:t> planning: </a:t>
            </a:r>
            <a:r>
              <a:rPr lang="nb-NO" sz="2800" dirty="0" err="1"/>
              <a:t>determines</a:t>
            </a:r>
            <a:r>
              <a:rPr lang="nb-NO" sz="2800" dirty="0"/>
              <a:t> </a:t>
            </a:r>
            <a:r>
              <a:rPr lang="nb-NO" sz="2800" dirty="0" err="1"/>
              <a:t>exactly</a:t>
            </a:r>
            <a:r>
              <a:rPr lang="nb-NO" sz="2800" dirty="0"/>
              <a:t> </a:t>
            </a:r>
            <a:r>
              <a:rPr lang="en-US" sz="2800" dirty="0"/>
              <a:t>which adaptations to make and when</a:t>
            </a:r>
            <a:endParaRPr lang="nb-NO" dirty="0"/>
          </a:p>
        </p:txBody>
      </p:sp>
      <p:sp>
        <p:nvSpPr>
          <p:cNvPr id="9" name="Rectangle 8"/>
          <p:cNvSpPr/>
          <p:nvPr/>
        </p:nvSpPr>
        <p:spPr>
          <a:xfrm>
            <a:off x="8167688" y="1428750"/>
            <a:ext cx="1071562" cy="6286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/>
          </a:p>
        </p:txBody>
      </p:sp>
      <p:sp>
        <p:nvSpPr>
          <p:cNvPr id="41992" name="Rectangle 14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993" name="Rectangle 15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994" name="Rectangle 16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995" name="Rectangle 17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1996" name="Rectangle 18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838200" y="-243682"/>
            <a:ext cx="10515600" cy="1325563"/>
          </a:xfrm>
        </p:spPr>
        <p:txBody>
          <a:bodyPr/>
          <a:lstStyle/>
          <a:p>
            <a:r>
              <a:rPr lang="nb-NO" dirty="0" err="1"/>
              <a:t>Deploy</a:t>
            </a:r>
            <a:r>
              <a:rPr lang="nb-NO" dirty="0"/>
              <a:t>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descriptions</a:t>
            </a:r>
            <a:endParaRPr lang="nb-NO" dirty="0"/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5764" y="1643064"/>
            <a:ext cx="37814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1" y="1196975"/>
            <a:ext cx="4829175" cy="50180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descriptions</a:t>
            </a:r>
            <a:endParaRPr lang="nb-NO" dirty="0"/>
          </a:p>
          <a:p>
            <a:pPr lvl="1">
              <a:defRPr/>
            </a:pPr>
            <a:r>
              <a:rPr lang="nb-NO" dirty="0" err="1">
                <a:ea typeface="+mn-ea"/>
              </a:rPr>
              <a:t>Included</a:t>
            </a:r>
            <a:r>
              <a:rPr lang="nb-NO" dirty="0">
                <a:ea typeface="+mn-ea"/>
              </a:rPr>
              <a:t> </a:t>
            </a:r>
            <a:r>
              <a:rPr lang="en-US" dirty="0">
                <a:ea typeface="+mn-ea"/>
              </a:rPr>
              <a:t>are any new required components or connectors and their affiliated </a:t>
            </a:r>
            <a:r>
              <a:rPr lang="nb-NO" dirty="0" err="1">
                <a:ea typeface="+mn-ea"/>
              </a:rPr>
              <a:t>annotations</a:t>
            </a:r>
            <a:endParaRPr lang="nb-NO" dirty="0">
              <a:ea typeface="+mn-ea"/>
            </a:endParaRPr>
          </a:p>
          <a:p>
            <a:pPr lvl="1">
              <a:defRPr/>
            </a:pPr>
            <a:r>
              <a:rPr lang="en-US" dirty="0">
                <a:ea typeface="+mn-ea"/>
              </a:rPr>
              <a:t>Interact with the </a:t>
            </a:r>
            <a:r>
              <a:rPr lang="en-US" dirty="0" err="1">
                <a:ea typeface="+mn-ea"/>
              </a:rPr>
              <a:t>AEM</a:t>
            </a:r>
            <a:r>
              <a:rPr lang="en-US" dirty="0">
                <a:ea typeface="+mn-ea"/>
              </a:rPr>
              <a:t> to translates the change in </a:t>
            </a:r>
            <a:r>
              <a:rPr lang="nb-NO" dirty="0" err="1">
                <a:ea typeface="+mn-ea"/>
              </a:rPr>
              <a:t>descriptions</a:t>
            </a:r>
            <a:r>
              <a:rPr lang="nb-NO" dirty="0">
                <a:ea typeface="+mn-ea"/>
              </a:rPr>
              <a:t> </a:t>
            </a:r>
            <a:r>
              <a:rPr lang="nb-NO" dirty="0" err="1">
                <a:ea typeface="+mn-ea"/>
              </a:rPr>
              <a:t>into</a:t>
            </a:r>
            <a:r>
              <a:rPr lang="nb-NO" dirty="0">
                <a:ea typeface="+mn-ea"/>
              </a:rPr>
              <a:t> </a:t>
            </a:r>
            <a:r>
              <a:rPr lang="nb-NO" dirty="0" err="1">
                <a:ea typeface="+mn-ea"/>
              </a:rPr>
              <a:t>specific</a:t>
            </a:r>
            <a:r>
              <a:rPr lang="nb-NO" dirty="0">
                <a:ea typeface="+mn-ea"/>
              </a:rPr>
              <a:t> </a:t>
            </a:r>
            <a:r>
              <a:rPr lang="nb-NO" dirty="0" err="1">
                <a:ea typeface="+mn-ea"/>
              </a:rPr>
              <a:t>updates</a:t>
            </a:r>
            <a:r>
              <a:rPr lang="nb-NO" dirty="0">
                <a:ea typeface="+mn-ea"/>
              </a:rPr>
              <a:t> </a:t>
            </a:r>
            <a:r>
              <a:rPr lang="nb-NO" dirty="0" err="1">
                <a:ea typeface="+mn-ea"/>
              </a:rPr>
              <a:t>of</a:t>
            </a:r>
            <a:r>
              <a:rPr lang="nb-NO" dirty="0">
                <a:ea typeface="+mn-ea"/>
              </a:rPr>
              <a:t> </a:t>
            </a:r>
            <a:r>
              <a:rPr lang="nb-NO" dirty="0" err="1">
                <a:ea typeface="+mn-ea"/>
              </a:rPr>
              <a:t>implementation</a:t>
            </a:r>
            <a:endParaRPr lang="nb-NO" dirty="0"/>
          </a:p>
        </p:txBody>
      </p:sp>
      <p:sp>
        <p:nvSpPr>
          <p:cNvPr id="9" name="Rectangle 8"/>
          <p:cNvSpPr/>
          <p:nvPr/>
        </p:nvSpPr>
        <p:spPr>
          <a:xfrm>
            <a:off x="6738938" y="2714625"/>
            <a:ext cx="1071562" cy="62865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b-NO"/>
          </a:p>
        </p:txBody>
      </p:sp>
      <p:sp>
        <p:nvSpPr>
          <p:cNvPr id="43016" name="Rectangle 14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3017" name="Rectangle 15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3018" name="Rectangle 16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3019" name="Rectangle 17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3020" name="Rectangle 18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Interesting points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sz="3200" dirty="0"/>
              <a:t>Key issues for adaptive software: open-closed, cost effective, ...</a:t>
            </a:r>
          </a:p>
          <a:p>
            <a:pPr marL="342900" lvl="1" indent="-342900">
              <a:buClr>
                <a:schemeClr val="tx2"/>
              </a:buClr>
              <a:defRPr/>
            </a:pPr>
            <a:r>
              <a:rPr lang="en-GB" sz="3200" dirty="0"/>
              <a:t>Classification of self-adaptability, ranging from conditional expressions to evolutionary programming</a:t>
            </a:r>
          </a:p>
          <a:p>
            <a:pPr marL="342900" lvl="1" indent="-342900">
              <a:buClr>
                <a:schemeClr val="tx2"/>
              </a:buClr>
              <a:defRPr/>
            </a:pPr>
            <a:r>
              <a:rPr lang="en-GB" sz="3200" dirty="0"/>
              <a:t>Making effort to connect software development process with adaptation process</a:t>
            </a:r>
          </a:p>
          <a:p>
            <a:pPr>
              <a:defRPr/>
            </a:pPr>
            <a:r>
              <a:rPr lang="nb-NO" sz="3200" dirty="0"/>
              <a:t> </a:t>
            </a:r>
            <a:r>
              <a:rPr lang="nb-NO" sz="3200" dirty="0" err="1"/>
              <a:t>Does</a:t>
            </a:r>
            <a:r>
              <a:rPr lang="nb-NO" sz="3200" dirty="0"/>
              <a:t> not </a:t>
            </a:r>
            <a:r>
              <a:rPr lang="nb-NO" sz="3200" dirty="0" err="1"/>
              <a:t>bode</a:t>
            </a:r>
            <a:r>
              <a:rPr lang="nb-NO" sz="3200" dirty="0"/>
              <a:t> </a:t>
            </a:r>
            <a:r>
              <a:rPr lang="nb-NO" sz="3200" dirty="0" err="1"/>
              <a:t>well</a:t>
            </a:r>
            <a:r>
              <a:rPr lang="nb-NO" sz="3200" dirty="0"/>
              <a:t> for CI/CD</a:t>
            </a:r>
          </a:p>
        </p:txBody>
      </p:sp>
      <p:sp>
        <p:nvSpPr>
          <p:cNvPr id="45062" name="Rectangle 14"/>
          <p:cNvSpPr>
            <a:spLocks noChangeArrowheads="1"/>
          </p:cNvSpPr>
          <p:nvPr/>
        </p:nvSpPr>
        <p:spPr bwMode="auto">
          <a:xfrm>
            <a:off x="10396538" y="6253163"/>
            <a:ext cx="107950" cy="1079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5063" name="Rectangle 15"/>
          <p:cNvSpPr>
            <a:spLocks noChangeArrowheads="1"/>
          </p:cNvSpPr>
          <p:nvPr/>
        </p:nvSpPr>
        <p:spPr bwMode="auto">
          <a:xfrm>
            <a:off x="102536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5064" name="Rectangle 16"/>
          <p:cNvSpPr>
            <a:spLocks noChangeArrowheads="1"/>
          </p:cNvSpPr>
          <p:nvPr/>
        </p:nvSpPr>
        <p:spPr bwMode="auto">
          <a:xfrm>
            <a:off x="10109200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5065" name="Rectangle 17"/>
          <p:cNvSpPr>
            <a:spLocks noChangeArrowheads="1"/>
          </p:cNvSpPr>
          <p:nvPr/>
        </p:nvSpPr>
        <p:spPr bwMode="auto">
          <a:xfrm>
            <a:off x="9964738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45066" name="Rectangle 18"/>
          <p:cNvSpPr>
            <a:spLocks noChangeArrowheads="1"/>
          </p:cNvSpPr>
          <p:nvPr/>
        </p:nvSpPr>
        <p:spPr bwMode="auto">
          <a:xfrm>
            <a:off x="9821863" y="6253163"/>
            <a:ext cx="107950" cy="1079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45" name="Freeform 113"/>
          <p:cNvSpPr>
            <a:spLocks/>
          </p:cNvSpPr>
          <p:nvPr/>
        </p:nvSpPr>
        <p:spPr bwMode="auto">
          <a:xfrm>
            <a:off x="3733800" y="4008438"/>
            <a:ext cx="5181600" cy="1371600"/>
          </a:xfrm>
          <a:custGeom>
            <a:avLst/>
            <a:gdLst/>
            <a:ahLst/>
            <a:cxnLst>
              <a:cxn ang="0">
                <a:pos x="91" y="291"/>
              </a:cxn>
              <a:cxn ang="0">
                <a:pos x="29" y="325"/>
              </a:cxn>
              <a:cxn ang="0">
                <a:pos x="3" y="357"/>
              </a:cxn>
              <a:cxn ang="0">
                <a:pos x="4" y="400"/>
              </a:cxn>
              <a:cxn ang="0">
                <a:pos x="47" y="445"/>
              </a:cxn>
              <a:cxn ang="0">
                <a:pos x="114" y="473"/>
              </a:cxn>
              <a:cxn ang="0">
                <a:pos x="72" y="504"/>
              </a:cxn>
              <a:cxn ang="0">
                <a:pos x="51" y="539"/>
              </a:cxn>
              <a:cxn ang="0">
                <a:pos x="59" y="576"/>
              </a:cxn>
              <a:cxn ang="0">
                <a:pos x="91" y="611"/>
              </a:cxn>
              <a:cxn ang="0">
                <a:pos x="155" y="640"/>
              </a:cxn>
              <a:cxn ang="0">
                <a:pos x="302" y="660"/>
              </a:cxn>
              <a:cxn ang="0">
                <a:pos x="381" y="701"/>
              </a:cxn>
              <a:cxn ang="0">
                <a:pos x="543" y="748"/>
              </a:cxn>
              <a:cxn ang="0">
                <a:pos x="735" y="756"/>
              </a:cxn>
              <a:cxn ang="0">
                <a:pos x="893" y="730"/>
              </a:cxn>
              <a:cxn ang="0">
                <a:pos x="1006" y="781"/>
              </a:cxn>
              <a:cxn ang="0">
                <a:pos x="1153" y="806"/>
              </a:cxn>
              <a:cxn ang="0">
                <a:pos x="1342" y="793"/>
              </a:cxn>
              <a:cxn ang="0">
                <a:pos x="1470" y="751"/>
              </a:cxn>
              <a:cxn ang="0">
                <a:pos x="1527" y="711"/>
              </a:cxn>
              <a:cxn ang="0">
                <a:pos x="1589" y="695"/>
              </a:cxn>
              <a:cxn ang="0">
                <a:pos x="1733" y="708"/>
              </a:cxn>
              <a:cxn ang="0">
                <a:pos x="1879" y="687"/>
              </a:cxn>
              <a:cxn ang="0">
                <a:pos x="1959" y="655"/>
              </a:cxn>
              <a:cxn ang="0">
                <a:pos x="2012" y="613"/>
              </a:cxn>
              <a:cxn ang="0">
                <a:pos x="2031" y="563"/>
              </a:cxn>
              <a:cxn ang="0">
                <a:pos x="2157" y="542"/>
              </a:cxn>
              <a:cxn ang="0">
                <a:pos x="2246" y="510"/>
              </a:cxn>
              <a:cxn ang="0">
                <a:pos x="2309" y="466"/>
              </a:cxn>
              <a:cxn ang="0">
                <a:pos x="2343" y="414"/>
              </a:cxn>
              <a:cxn ang="0">
                <a:pos x="2342" y="363"/>
              </a:cxn>
              <a:cxn ang="0">
                <a:pos x="2309" y="316"/>
              </a:cxn>
              <a:cxn ang="0">
                <a:pos x="2276" y="279"/>
              </a:cxn>
              <a:cxn ang="0">
                <a:pos x="2293" y="232"/>
              </a:cxn>
              <a:cxn ang="0">
                <a:pos x="2281" y="194"/>
              </a:cxn>
              <a:cxn ang="0">
                <a:pos x="2246" y="159"/>
              </a:cxn>
              <a:cxn ang="0">
                <a:pos x="2166" y="121"/>
              </a:cxn>
              <a:cxn ang="0">
                <a:pos x="2075" y="90"/>
              </a:cxn>
              <a:cxn ang="0">
                <a:pos x="2042" y="56"/>
              </a:cxn>
              <a:cxn ang="0">
                <a:pos x="1953" y="17"/>
              </a:cxn>
              <a:cxn ang="0">
                <a:pos x="1806" y="0"/>
              </a:cxn>
              <a:cxn ang="0">
                <a:pos x="1673" y="21"/>
              </a:cxn>
              <a:cxn ang="0">
                <a:pos x="1611" y="39"/>
              </a:cxn>
              <a:cxn ang="0">
                <a:pos x="1536" y="11"/>
              </a:cxn>
              <a:cxn ang="0">
                <a:pos x="1398" y="0"/>
              </a:cxn>
              <a:cxn ang="0">
                <a:pos x="1293" y="21"/>
              </a:cxn>
              <a:cxn ang="0">
                <a:pos x="1219" y="62"/>
              </a:cxn>
              <a:cxn ang="0">
                <a:pos x="1127" y="34"/>
              </a:cxn>
              <a:cxn ang="0">
                <a:pos x="958" y="27"/>
              </a:cxn>
              <a:cxn ang="0">
                <a:pos x="835" y="53"/>
              </a:cxn>
              <a:cxn ang="0">
                <a:pos x="760" y="97"/>
              </a:cxn>
              <a:cxn ang="0">
                <a:pos x="599" y="74"/>
              </a:cxn>
              <a:cxn ang="0">
                <a:pos x="465" y="81"/>
              </a:cxn>
              <a:cxn ang="0">
                <a:pos x="355" y="108"/>
              </a:cxn>
              <a:cxn ang="0">
                <a:pos x="270" y="149"/>
              </a:cxn>
              <a:cxn ang="0">
                <a:pos x="219" y="203"/>
              </a:cxn>
              <a:cxn ang="0">
                <a:pos x="208" y="257"/>
              </a:cxn>
            </a:cxnLst>
            <a:rect l="0" t="0" r="r" b="b"/>
            <a:pathLst>
              <a:path w="2346" h="808">
                <a:moveTo>
                  <a:pt x="211" y="268"/>
                </a:moveTo>
                <a:lnTo>
                  <a:pt x="189" y="269"/>
                </a:lnTo>
                <a:lnTo>
                  <a:pt x="167" y="272"/>
                </a:lnTo>
                <a:lnTo>
                  <a:pt x="147" y="276"/>
                </a:lnTo>
                <a:lnTo>
                  <a:pt x="128" y="279"/>
                </a:lnTo>
                <a:lnTo>
                  <a:pt x="109" y="285"/>
                </a:lnTo>
                <a:lnTo>
                  <a:pt x="91" y="291"/>
                </a:lnTo>
                <a:lnTo>
                  <a:pt x="75" y="297"/>
                </a:lnTo>
                <a:lnTo>
                  <a:pt x="60" y="304"/>
                </a:lnTo>
                <a:lnTo>
                  <a:pt x="53" y="309"/>
                </a:lnTo>
                <a:lnTo>
                  <a:pt x="47" y="312"/>
                </a:lnTo>
                <a:lnTo>
                  <a:pt x="41" y="316"/>
                </a:lnTo>
                <a:lnTo>
                  <a:pt x="35" y="320"/>
                </a:lnTo>
                <a:lnTo>
                  <a:pt x="29" y="325"/>
                </a:lnTo>
                <a:lnTo>
                  <a:pt x="23" y="329"/>
                </a:lnTo>
                <a:lnTo>
                  <a:pt x="19" y="334"/>
                </a:lnTo>
                <a:lnTo>
                  <a:pt x="16" y="338"/>
                </a:lnTo>
                <a:lnTo>
                  <a:pt x="12" y="342"/>
                </a:lnTo>
                <a:lnTo>
                  <a:pt x="9" y="348"/>
                </a:lnTo>
                <a:lnTo>
                  <a:pt x="6" y="353"/>
                </a:lnTo>
                <a:lnTo>
                  <a:pt x="3" y="357"/>
                </a:lnTo>
                <a:lnTo>
                  <a:pt x="1" y="363"/>
                </a:lnTo>
                <a:lnTo>
                  <a:pt x="0" y="367"/>
                </a:lnTo>
                <a:lnTo>
                  <a:pt x="0" y="373"/>
                </a:lnTo>
                <a:lnTo>
                  <a:pt x="0" y="379"/>
                </a:lnTo>
                <a:lnTo>
                  <a:pt x="0" y="387"/>
                </a:lnTo>
                <a:lnTo>
                  <a:pt x="1" y="394"/>
                </a:lnTo>
                <a:lnTo>
                  <a:pt x="4" y="400"/>
                </a:lnTo>
                <a:lnTo>
                  <a:pt x="7" y="407"/>
                </a:lnTo>
                <a:lnTo>
                  <a:pt x="12" y="414"/>
                </a:lnTo>
                <a:lnTo>
                  <a:pt x="18" y="422"/>
                </a:lnTo>
                <a:lnTo>
                  <a:pt x="23" y="428"/>
                </a:lnTo>
                <a:lnTo>
                  <a:pt x="31" y="433"/>
                </a:lnTo>
                <a:lnTo>
                  <a:pt x="38" y="439"/>
                </a:lnTo>
                <a:lnTo>
                  <a:pt x="47" y="445"/>
                </a:lnTo>
                <a:lnTo>
                  <a:pt x="57" y="451"/>
                </a:lnTo>
                <a:lnTo>
                  <a:pt x="67" y="457"/>
                </a:lnTo>
                <a:lnTo>
                  <a:pt x="79" y="461"/>
                </a:lnTo>
                <a:lnTo>
                  <a:pt x="91" y="466"/>
                </a:lnTo>
                <a:lnTo>
                  <a:pt x="103" y="470"/>
                </a:lnTo>
                <a:lnTo>
                  <a:pt x="116" y="475"/>
                </a:lnTo>
                <a:lnTo>
                  <a:pt x="114" y="473"/>
                </a:lnTo>
                <a:lnTo>
                  <a:pt x="107" y="478"/>
                </a:lnTo>
                <a:lnTo>
                  <a:pt x="100" y="482"/>
                </a:lnTo>
                <a:lnTo>
                  <a:pt x="94" y="485"/>
                </a:lnTo>
                <a:lnTo>
                  <a:pt x="88" y="489"/>
                </a:lnTo>
                <a:lnTo>
                  <a:pt x="82" y="494"/>
                </a:lnTo>
                <a:lnTo>
                  <a:pt x="76" y="500"/>
                </a:lnTo>
                <a:lnTo>
                  <a:pt x="72" y="504"/>
                </a:lnTo>
                <a:lnTo>
                  <a:pt x="67" y="508"/>
                </a:lnTo>
                <a:lnTo>
                  <a:pt x="63" y="513"/>
                </a:lnTo>
                <a:lnTo>
                  <a:pt x="60" y="519"/>
                </a:lnTo>
                <a:lnTo>
                  <a:pt x="57" y="523"/>
                </a:lnTo>
                <a:lnTo>
                  <a:pt x="56" y="527"/>
                </a:lnTo>
                <a:lnTo>
                  <a:pt x="53" y="533"/>
                </a:lnTo>
                <a:lnTo>
                  <a:pt x="51" y="539"/>
                </a:lnTo>
                <a:lnTo>
                  <a:pt x="51" y="544"/>
                </a:lnTo>
                <a:lnTo>
                  <a:pt x="51" y="549"/>
                </a:lnTo>
                <a:lnTo>
                  <a:pt x="51" y="555"/>
                </a:lnTo>
                <a:lnTo>
                  <a:pt x="53" y="560"/>
                </a:lnTo>
                <a:lnTo>
                  <a:pt x="54" y="566"/>
                </a:lnTo>
                <a:lnTo>
                  <a:pt x="56" y="571"/>
                </a:lnTo>
                <a:lnTo>
                  <a:pt x="59" y="576"/>
                </a:lnTo>
                <a:lnTo>
                  <a:pt x="62" y="582"/>
                </a:lnTo>
                <a:lnTo>
                  <a:pt x="66" y="588"/>
                </a:lnTo>
                <a:lnTo>
                  <a:pt x="69" y="592"/>
                </a:lnTo>
                <a:lnTo>
                  <a:pt x="75" y="596"/>
                </a:lnTo>
                <a:lnTo>
                  <a:pt x="79" y="602"/>
                </a:lnTo>
                <a:lnTo>
                  <a:pt x="85" y="607"/>
                </a:lnTo>
                <a:lnTo>
                  <a:pt x="91" y="611"/>
                </a:lnTo>
                <a:lnTo>
                  <a:pt x="98" y="616"/>
                </a:lnTo>
                <a:lnTo>
                  <a:pt x="106" y="620"/>
                </a:lnTo>
                <a:lnTo>
                  <a:pt x="113" y="623"/>
                </a:lnTo>
                <a:lnTo>
                  <a:pt x="120" y="627"/>
                </a:lnTo>
                <a:lnTo>
                  <a:pt x="129" y="630"/>
                </a:lnTo>
                <a:lnTo>
                  <a:pt x="138" y="635"/>
                </a:lnTo>
                <a:lnTo>
                  <a:pt x="155" y="640"/>
                </a:lnTo>
                <a:lnTo>
                  <a:pt x="175" y="646"/>
                </a:lnTo>
                <a:lnTo>
                  <a:pt x="195" y="651"/>
                </a:lnTo>
                <a:lnTo>
                  <a:pt x="217" y="655"/>
                </a:lnTo>
                <a:lnTo>
                  <a:pt x="241" y="657"/>
                </a:lnTo>
                <a:lnTo>
                  <a:pt x="264" y="660"/>
                </a:lnTo>
                <a:lnTo>
                  <a:pt x="288" y="660"/>
                </a:lnTo>
                <a:lnTo>
                  <a:pt x="302" y="660"/>
                </a:lnTo>
                <a:lnTo>
                  <a:pt x="315" y="660"/>
                </a:lnTo>
                <a:lnTo>
                  <a:pt x="314" y="660"/>
                </a:lnTo>
                <a:lnTo>
                  <a:pt x="321" y="665"/>
                </a:lnTo>
                <a:lnTo>
                  <a:pt x="329" y="671"/>
                </a:lnTo>
                <a:lnTo>
                  <a:pt x="345" y="682"/>
                </a:lnTo>
                <a:lnTo>
                  <a:pt x="362" y="692"/>
                </a:lnTo>
                <a:lnTo>
                  <a:pt x="381" y="701"/>
                </a:lnTo>
                <a:lnTo>
                  <a:pt x="402" y="709"/>
                </a:lnTo>
                <a:lnTo>
                  <a:pt x="422" y="718"/>
                </a:lnTo>
                <a:lnTo>
                  <a:pt x="445" y="726"/>
                </a:lnTo>
                <a:lnTo>
                  <a:pt x="468" y="731"/>
                </a:lnTo>
                <a:lnTo>
                  <a:pt x="491" y="737"/>
                </a:lnTo>
                <a:lnTo>
                  <a:pt x="516" y="743"/>
                </a:lnTo>
                <a:lnTo>
                  <a:pt x="543" y="748"/>
                </a:lnTo>
                <a:lnTo>
                  <a:pt x="568" y="752"/>
                </a:lnTo>
                <a:lnTo>
                  <a:pt x="596" y="755"/>
                </a:lnTo>
                <a:lnTo>
                  <a:pt x="622" y="756"/>
                </a:lnTo>
                <a:lnTo>
                  <a:pt x="650" y="758"/>
                </a:lnTo>
                <a:lnTo>
                  <a:pt x="678" y="758"/>
                </a:lnTo>
                <a:lnTo>
                  <a:pt x="707" y="758"/>
                </a:lnTo>
                <a:lnTo>
                  <a:pt x="735" y="756"/>
                </a:lnTo>
                <a:lnTo>
                  <a:pt x="763" y="755"/>
                </a:lnTo>
                <a:lnTo>
                  <a:pt x="791" y="752"/>
                </a:lnTo>
                <a:lnTo>
                  <a:pt x="817" y="748"/>
                </a:lnTo>
                <a:lnTo>
                  <a:pt x="844" y="743"/>
                </a:lnTo>
                <a:lnTo>
                  <a:pt x="870" y="737"/>
                </a:lnTo>
                <a:lnTo>
                  <a:pt x="895" y="730"/>
                </a:lnTo>
                <a:lnTo>
                  <a:pt x="893" y="730"/>
                </a:lnTo>
                <a:lnTo>
                  <a:pt x="907" y="739"/>
                </a:lnTo>
                <a:lnTo>
                  <a:pt x="921" y="748"/>
                </a:lnTo>
                <a:lnTo>
                  <a:pt x="936" y="755"/>
                </a:lnTo>
                <a:lnTo>
                  <a:pt x="952" y="762"/>
                </a:lnTo>
                <a:lnTo>
                  <a:pt x="970" y="770"/>
                </a:lnTo>
                <a:lnTo>
                  <a:pt x="987" y="775"/>
                </a:lnTo>
                <a:lnTo>
                  <a:pt x="1006" y="781"/>
                </a:lnTo>
                <a:lnTo>
                  <a:pt x="1026" y="787"/>
                </a:lnTo>
                <a:lnTo>
                  <a:pt x="1046" y="792"/>
                </a:lnTo>
                <a:lnTo>
                  <a:pt x="1067" y="796"/>
                </a:lnTo>
                <a:lnTo>
                  <a:pt x="1087" y="799"/>
                </a:lnTo>
                <a:lnTo>
                  <a:pt x="1109" y="802"/>
                </a:lnTo>
                <a:lnTo>
                  <a:pt x="1131" y="803"/>
                </a:lnTo>
                <a:lnTo>
                  <a:pt x="1153" y="806"/>
                </a:lnTo>
                <a:lnTo>
                  <a:pt x="1175" y="806"/>
                </a:lnTo>
                <a:lnTo>
                  <a:pt x="1199" y="808"/>
                </a:lnTo>
                <a:lnTo>
                  <a:pt x="1229" y="806"/>
                </a:lnTo>
                <a:lnTo>
                  <a:pt x="1259" y="805"/>
                </a:lnTo>
                <a:lnTo>
                  <a:pt x="1287" y="802"/>
                </a:lnTo>
                <a:lnTo>
                  <a:pt x="1315" y="798"/>
                </a:lnTo>
                <a:lnTo>
                  <a:pt x="1342" y="793"/>
                </a:lnTo>
                <a:lnTo>
                  <a:pt x="1369" y="787"/>
                </a:lnTo>
                <a:lnTo>
                  <a:pt x="1394" y="781"/>
                </a:lnTo>
                <a:lnTo>
                  <a:pt x="1417" y="773"/>
                </a:lnTo>
                <a:lnTo>
                  <a:pt x="1439" y="765"/>
                </a:lnTo>
                <a:lnTo>
                  <a:pt x="1451" y="761"/>
                </a:lnTo>
                <a:lnTo>
                  <a:pt x="1461" y="755"/>
                </a:lnTo>
                <a:lnTo>
                  <a:pt x="1470" y="751"/>
                </a:lnTo>
                <a:lnTo>
                  <a:pt x="1480" y="745"/>
                </a:lnTo>
                <a:lnTo>
                  <a:pt x="1489" y="740"/>
                </a:lnTo>
                <a:lnTo>
                  <a:pt x="1498" y="734"/>
                </a:lnTo>
                <a:lnTo>
                  <a:pt x="1507" y="729"/>
                </a:lnTo>
                <a:lnTo>
                  <a:pt x="1514" y="723"/>
                </a:lnTo>
                <a:lnTo>
                  <a:pt x="1521" y="717"/>
                </a:lnTo>
                <a:lnTo>
                  <a:pt x="1527" y="711"/>
                </a:lnTo>
                <a:lnTo>
                  <a:pt x="1535" y="705"/>
                </a:lnTo>
                <a:lnTo>
                  <a:pt x="1541" y="698"/>
                </a:lnTo>
                <a:lnTo>
                  <a:pt x="1545" y="692"/>
                </a:lnTo>
                <a:lnTo>
                  <a:pt x="1549" y="684"/>
                </a:lnTo>
                <a:lnTo>
                  <a:pt x="1551" y="686"/>
                </a:lnTo>
                <a:lnTo>
                  <a:pt x="1570" y="690"/>
                </a:lnTo>
                <a:lnTo>
                  <a:pt x="1589" y="695"/>
                </a:lnTo>
                <a:lnTo>
                  <a:pt x="1609" y="699"/>
                </a:lnTo>
                <a:lnTo>
                  <a:pt x="1630" y="702"/>
                </a:lnTo>
                <a:lnTo>
                  <a:pt x="1652" y="705"/>
                </a:lnTo>
                <a:lnTo>
                  <a:pt x="1673" y="707"/>
                </a:lnTo>
                <a:lnTo>
                  <a:pt x="1695" y="708"/>
                </a:lnTo>
                <a:lnTo>
                  <a:pt x="1717" y="708"/>
                </a:lnTo>
                <a:lnTo>
                  <a:pt x="1733" y="708"/>
                </a:lnTo>
                <a:lnTo>
                  <a:pt x="1749" y="708"/>
                </a:lnTo>
                <a:lnTo>
                  <a:pt x="1780" y="705"/>
                </a:lnTo>
                <a:lnTo>
                  <a:pt x="1810" y="702"/>
                </a:lnTo>
                <a:lnTo>
                  <a:pt x="1838" y="696"/>
                </a:lnTo>
                <a:lnTo>
                  <a:pt x="1853" y="693"/>
                </a:lnTo>
                <a:lnTo>
                  <a:pt x="1866" y="690"/>
                </a:lnTo>
                <a:lnTo>
                  <a:pt x="1879" y="687"/>
                </a:lnTo>
                <a:lnTo>
                  <a:pt x="1891" y="683"/>
                </a:lnTo>
                <a:lnTo>
                  <a:pt x="1904" y="679"/>
                </a:lnTo>
                <a:lnTo>
                  <a:pt x="1916" y="674"/>
                </a:lnTo>
                <a:lnTo>
                  <a:pt x="1928" y="670"/>
                </a:lnTo>
                <a:lnTo>
                  <a:pt x="1938" y="665"/>
                </a:lnTo>
                <a:lnTo>
                  <a:pt x="1948" y="661"/>
                </a:lnTo>
                <a:lnTo>
                  <a:pt x="1959" y="655"/>
                </a:lnTo>
                <a:lnTo>
                  <a:pt x="1967" y="649"/>
                </a:lnTo>
                <a:lnTo>
                  <a:pt x="1976" y="643"/>
                </a:lnTo>
                <a:lnTo>
                  <a:pt x="1985" y="638"/>
                </a:lnTo>
                <a:lnTo>
                  <a:pt x="1992" y="632"/>
                </a:lnTo>
                <a:lnTo>
                  <a:pt x="2000" y="626"/>
                </a:lnTo>
                <a:lnTo>
                  <a:pt x="2006" y="618"/>
                </a:lnTo>
                <a:lnTo>
                  <a:pt x="2012" y="613"/>
                </a:lnTo>
                <a:lnTo>
                  <a:pt x="2016" y="605"/>
                </a:lnTo>
                <a:lnTo>
                  <a:pt x="2020" y="599"/>
                </a:lnTo>
                <a:lnTo>
                  <a:pt x="2025" y="592"/>
                </a:lnTo>
                <a:lnTo>
                  <a:pt x="2028" y="585"/>
                </a:lnTo>
                <a:lnTo>
                  <a:pt x="2029" y="577"/>
                </a:lnTo>
                <a:lnTo>
                  <a:pt x="2031" y="570"/>
                </a:lnTo>
                <a:lnTo>
                  <a:pt x="2031" y="563"/>
                </a:lnTo>
                <a:lnTo>
                  <a:pt x="2031" y="561"/>
                </a:lnTo>
                <a:lnTo>
                  <a:pt x="2064" y="558"/>
                </a:lnTo>
                <a:lnTo>
                  <a:pt x="2097" y="554"/>
                </a:lnTo>
                <a:lnTo>
                  <a:pt x="2111" y="552"/>
                </a:lnTo>
                <a:lnTo>
                  <a:pt x="2127" y="549"/>
                </a:lnTo>
                <a:lnTo>
                  <a:pt x="2142" y="545"/>
                </a:lnTo>
                <a:lnTo>
                  <a:pt x="2157" y="542"/>
                </a:lnTo>
                <a:lnTo>
                  <a:pt x="2170" y="538"/>
                </a:lnTo>
                <a:lnTo>
                  <a:pt x="2185" y="535"/>
                </a:lnTo>
                <a:lnTo>
                  <a:pt x="2198" y="530"/>
                </a:lnTo>
                <a:lnTo>
                  <a:pt x="2210" y="524"/>
                </a:lnTo>
                <a:lnTo>
                  <a:pt x="2223" y="520"/>
                </a:lnTo>
                <a:lnTo>
                  <a:pt x="2235" y="516"/>
                </a:lnTo>
                <a:lnTo>
                  <a:pt x="2246" y="510"/>
                </a:lnTo>
                <a:lnTo>
                  <a:pt x="2257" y="504"/>
                </a:lnTo>
                <a:lnTo>
                  <a:pt x="2267" y="498"/>
                </a:lnTo>
                <a:lnTo>
                  <a:pt x="2277" y="492"/>
                </a:lnTo>
                <a:lnTo>
                  <a:pt x="2286" y="486"/>
                </a:lnTo>
                <a:lnTo>
                  <a:pt x="2295" y="479"/>
                </a:lnTo>
                <a:lnTo>
                  <a:pt x="2302" y="473"/>
                </a:lnTo>
                <a:lnTo>
                  <a:pt x="2309" y="466"/>
                </a:lnTo>
                <a:lnTo>
                  <a:pt x="2317" y="460"/>
                </a:lnTo>
                <a:lnTo>
                  <a:pt x="2323" y="453"/>
                </a:lnTo>
                <a:lnTo>
                  <a:pt x="2328" y="445"/>
                </a:lnTo>
                <a:lnTo>
                  <a:pt x="2333" y="438"/>
                </a:lnTo>
                <a:lnTo>
                  <a:pt x="2337" y="431"/>
                </a:lnTo>
                <a:lnTo>
                  <a:pt x="2340" y="423"/>
                </a:lnTo>
                <a:lnTo>
                  <a:pt x="2343" y="414"/>
                </a:lnTo>
                <a:lnTo>
                  <a:pt x="2345" y="407"/>
                </a:lnTo>
                <a:lnTo>
                  <a:pt x="2346" y="400"/>
                </a:lnTo>
                <a:lnTo>
                  <a:pt x="2346" y="391"/>
                </a:lnTo>
                <a:lnTo>
                  <a:pt x="2346" y="384"/>
                </a:lnTo>
                <a:lnTo>
                  <a:pt x="2346" y="378"/>
                </a:lnTo>
                <a:lnTo>
                  <a:pt x="2343" y="370"/>
                </a:lnTo>
                <a:lnTo>
                  <a:pt x="2342" y="363"/>
                </a:lnTo>
                <a:lnTo>
                  <a:pt x="2339" y="356"/>
                </a:lnTo>
                <a:lnTo>
                  <a:pt x="2336" y="350"/>
                </a:lnTo>
                <a:lnTo>
                  <a:pt x="2331" y="342"/>
                </a:lnTo>
                <a:lnTo>
                  <a:pt x="2327" y="335"/>
                </a:lnTo>
                <a:lnTo>
                  <a:pt x="2323" y="329"/>
                </a:lnTo>
                <a:lnTo>
                  <a:pt x="2317" y="323"/>
                </a:lnTo>
                <a:lnTo>
                  <a:pt x="2309" y="316"/>
                </a:lnTo>
                <a:lnTo>
                  <a:pt x="2303" y="310"/>
                </a:lnTo>
                <a:lnTo>
                  <a:pt x="2296" y="304"/>
                </a:lnTo>
                <a:lnTo>
                  <a:pt x="2287" y="298"/>
                </a:lnTo>
                <a:lnTo>
                  <a:pt x="2280" y="293"/>
                </a:lnTo>
                <a:lnTo>
                  <a:pt x="2270" y="287"/>
                </a:lnTo>
                <a:lnTo>
                  <a:pt x="2270" y="287"/>
                </a:lnTo>
                <a:lnTo>
                  <a:pt x="2276" y="279"/>
                </a:lnTo>
                <a:lnTo>
                  <a:pt x="2280" y="273"/>
                </a:lnTo>
                <a:lnTo>
                  <a:pt x="2284" y="266"/>
                </a:lnTo>
                <a:lnTo>
                  <a:pt x="2287" y="260"/>
                </a:lnTo>
                <a:lnTo>
                  <a:pt x="2290" y="253"/>
                </a:lnTo>
                <a:lnTo>
                  <a:pt x="2292" y="247"/>
                </a:lnTo>
                <a:lnTo>
                  <a:pt x="2293" y="240"/>
                </a:lnTo>
                <a:lnTo>
                  <a:pt x="2293" y="232"/>
                </a:lnTo>
                <a:lnTo>
                  <a:pt x="2293" y="227"/>
                </a:lnTo>
                <a:lnTo>
                  <a:pt x="2292" y="221"/>
                </a:lnTo>
                <a:lnTo>
                  <a:pt x="2290" y="216"/>
                </a:lnTo>
                <a:lnTo>
                  <a:pt x="2289" y="210"/>
                </a:lnTo>
                <a:lnTo>
                  <a:pt x="2287" y="205"/>
                </a:lnTo>
                <a:lnTo>
                  <a:pt x="2284" y="199"/>
                </a:lnTo>
                <a:lnTo>
                  <a:pt x="2281" y="194"/>
                </a:lnTo>
                <a:lnTo>
                  <a:pt x="2277" y="188"/>
                </a:lnTo>
                <a:lnTo>
                  <a:pt x="2273" y="184"/>
                </a:lnTo>
                <a:lnTo>
                  <a:pt x="2268" y="178"/>
                </a:lnTo>
                <a:lnTo>
                  <a:pt x="2264" y="174"/>
                </a:lnTo>
                <a:lnTo>
                  <a:pt x="2258" y="168"/>
                </a:lnTo>
                <a:lnTo>
                  <a:pt x="2254" y="163"/>
                </a:lnTo>
                <a:lnTo>
                  <a:pt x="2246" y="159"/>
                </a:lnTo>
                <a:lnTo>
                  <a:pt x="2240" y="155"/>
                </a:lnTo>
                <a:lnTo>
                  <a:pt x="2233" y="150"/>
                </a:lnTo>
                <a:lnTo>
                  <a:pt x="2226" y="146"/>
                </a:lnTo>
                <a:lnTo>
                  <a:pt x="2218" y="141"/>
                </a:lnTo>
                <a:lnTo>
                  <a:pt x="2202" y="134"/>
                </a:lnTo>
                <a:lnTo>
                  <a:pt x="2185" y="127"/>
                </a:lnTo>
                <a:lnTo>
                  <a:pt x="2166" y="121"/>
                </a:lnTo>
                <a:lnTo>
                  <a:pt x="2146" y="115"/>
                </a:lnTo>
                <a:lnTo>
                  <a:pt x="2124" y="109"/>
                </a:lnTo>
                <a:lnTo>
                  <a:pt x="2102" y="105"/>
                </a:lnTo>
                <a:lnTo>
                  <a:pt x="2079" y="102"/>
                </a:lnTo>
                <a:lnTo>
                  <a:pt x="2080" y="102"/>
                </a:lnTo>
                <a:lnTo>
                  <a:pt x="2078" y="96"/>
                </a:lnTo>
                <a:lnTo>
                  <a:pt x="2075" y="90"/>
                </a:lnTo>
                <a:lnTo>
                  <a:pt x="2072" y="86"/>
                </a:lnTo>
                <a:lnTo>
                  <a:pt x="2067" y="80"/>
                </a:lnTo>
                <a:lnTo>
                  <a:pt x="2064" y="75"/>
                </a:lnTo>
                <a:lnTo>
                  <a:pt x="2058" y="69"/>
                </a:lnTo>
                <a:lnTo>
                  <a:pt x="2054" y="65"/>
                </a:lnTo>
                <a:lnTo>
                  <a:pt x="2048" y="61"/>
                </a:lnTo>
                <a:lnTo>
                  <a:pt x="2042" y="56"/>
                </a:lnTo>
                <a:lnTo>
                  <a:pt x="2036" y="52"/>
                </a:lnTo>
                <a:lnTo>
                  <a:pt x="2029" y="47"/>
                </a:lnTo>
                <a:lnTo>
                  <a:pt x="2022" y="43"/>
                </a:lnTo>
                <a:lnTo>
                  <a:pt x="2007" y="36"/>
                </a:lnTo>
                <a:lnTo>
                  <a:pt x="1989" y="28"/>
                </a:lnTo>
                <a:lnTo>
                  <a:pt x="1972" y="22"/>
                </a:lnTo>
                <a:lnTo>
                  <a:pt x="1953" y="17"/>
                </a:lnTo>
                <a:lnTo>
                  <a:pt x="1932" y="11"/>
                </a:lnTo>
                <a:lnTo>
                  <a:pt x="1912" y="8"/>
                </a:lnTo>
                <a:lnTo>
                  <a:pt x="1890" y="3"/>
                </a:lnTo>
                <a:lnTo>
                  <a:pt x="1868" y="2"/>
                </a:lnTo>
                <a:lnTo>
                  <a:pt x="1844" y="0"/>
                </a:lnTo>
                <a:lnTo>
                  <a:pt x="1821" y="0"/>
                </a:lnTo>
                <a:lnTo>
                  <a:pt x="1806" y="0"/>
                </a:lnTo>
                <a:lnTo>
                  <a:pt x="1791" y="0"/>
                </a:lnTo>
                <a:lnTo>
                  <a:pt x="1764" y="3"/>
                </a:lnTo>
                <a:lnTo>
                  <a:pt x="1736" y="6"/>
                </a:lnTo>
                <a:lnTo>
                  <a:pt x="1709" y="11"/>
                </a:lnTo>
                <a:lnTo>
                  <a:pt x="1698" y="14"/>
                </a:lnTo>
                <a:lnTo>
                  <a:pt x="1684" y="18"/>
                </a:lnTo>
                <a:lnTo>
                  <a:pt x="1673" y="21"/>
                </a:lnTo>
                <a:lnTo>
                  <a:pt x="1661" y="25"/>
                </a:lnTo>
                <a:lnTo>
                  <a:pt x="1649" y="30"/>
                </a:lnTo>
                <a:lnTo>
                  <a:pt x="1639" y="34"/>
                </a:lnTo>
                <a:lnTo>
                  <a:pt x="1629" y="39"/>
                </a:lnTo>
                <a:lnTo>
                  <a:pt x="1620" y="43"/>
                </a:lnTo>
                <a:lnTo>
                  <a:pt x="1620" y="43"/>
                </a:lnTo>
                <a:lnTo>
                  <a:pt x="1611" y="39"/>
                </a:lnTo>
                <a:lnTo>
                  <a:pt x="1602" y="34"/>
                </a:lnTo>
                <a:lnTo>
                  <a:pt x="1592" y="30"/>
                </a:lnTo>
                <a:lnTo>
                  <a:pt x="1582" y="25"/>
                </a:lnTo>
                <a:lnTo>
                  <a:pt x="1571" y="21"/>
                </a:lnTo>
                <a:lnTo>
                  <a:pt x="1560" y="18"/>
                </a:lnTo>
                <a:lnTo>
                  <a:pt x="1548" y="14"/>
                </a:lnTo>
                <a:lnTo>
                  <a:pt x="1536" y="11"/>
                </a:lnTo>
                <a:lnTo>
                  <a:pt x="1511" y="6"/>
                </a:lnTo>
                <a:lnTo>
                  <a:pt x="1485" y="3"/>
                </a:lnTo>
                <a:lnTo>
                  <a:pt x="1458" y="0"/>
                </a:lnTo>
                <a:lnTo>
                  <a:pt x="1445" y="0"/>
                </a:lnTo>
                <a:lnTo>
                  <a:pt x="1430" y="0"/>
                </a:lnTo>
                <a:lnTo>
                  <a:pt x="1414" y="0"/>
                </a:lnTo>
                <a:lnTo>
                  <a:pt x="1398" y="0"/>
                </a:lnTo>
                <a:lnTo>
                  <a:pt x="1382" y="2"/>
                </a:lnTo>
                <a:lnTo>
                  <a:pt x="1366" y="3"/>
                </a:lnTo>
                <a:lnTo>
                  <a:pt x="1350" y="6"/>
                </a:lnTo>
                <a:lnTo>
                  <a:pt x="1335" y="9"/>
                </a:lnTo>
                <a:lnTo>
                  <a:pt x="1320" y="12"/>
                </a:lnTo>
                <a:lnTo>
                  <a:pt x="1306" y="17"/>
                </a:lnTo>
                <a:lnTo>
                  <a:pt x="1293" y="21"/>
                </a:lnTo>
                <a:lnTo>
                  <a:pt x="1279" y="25"/>
                </a:lnTo>
                <a:lnTo>
                  <a:pt x="1268" y="30"/>
                </a:lnTo>
                <a:lnTo>
                  <a:pt x="1256" y="36"/>
                </a:lnTo>
                <a:lnTo>
                  <a:pt x="1246" y="42"/>
                </a:lnTo>
                <a:lnTo>
                  <a:pt x="1235" y="47"/>
                </a:lnTo>
                <a:lnTo>
                  <a:pt x="1227" y="55"/>
                </a:lnTo>
                <a:lnTo>
                  <a:pt x="1219" y="62"/>
                </a:lnTo>
                <a:lnTo>
                  <a:pt x="1219" y="64"/>
                </a:lnTo>
                <a:lnTo>
                  <a:pt x="1209" y="59"/>
                </a:lnTo>
                <a:lnTo>
                  <a:pt x="1199" y="55"/>
                </a:lnTo>
                <a:lnTo>
                  <a:pt x="1187" y="50"/>
                </a:lnTo>
                <a:lnTo>
                  <a:pt x="1175" y="46"/>
                </a:lnTo>
                <a:lnTo>
                  <a:pt x="1152" y="40"/>
                </a:lnTo>
                <a:lnTo>
                  <a:pt x="1127" y="34"/>
                </a:lnTo>
                <a:lnTo>
                  <a:pt x="1100" y="30"/>
                </a:lnTo>
                <a:lnTo>
                  <a:pt x="1072" y="27"/>
                </a:lnTo>
                <a:lnTo>
                  <a:pt x="1045" y="25"/>
                </a:lnTo>
                <a:lnTo>
                  <a:pt x="1017" y="24"/>
                </a:lnTo>
                <a:lnTo>
                  <a:pt x="996" y="24"/>
                </a:lnTo>
                <a:lnTo>
                  <a:pt x="977" y="25"/>
                </a:lnTo>
                <a:lnTo>
                  <a:pt x="958" y="27"/>
                </a:lnTo>
                <a:lnTo>
                  <a:pt x="939" y="30"/>
                </a:lnTo>
                <a:lnTo>
                  <a:pt x="920" y="31"/>
                </a:lnTo>
                <a:lnTo>
                  <a:pt x="902" y="36"/>
                </a:lnTo>
                <a:lnTo>
                  <a:pt x="885" y="39"/>
                </a:lnTo>
                <a:lnTo>
                  <a:pt x="867" y="43"/>
                </a:lnTo>
                <a:lnTo>
                  <a:pt x="851" y="49"/>
                </a:lnTo>
                <a:lnTo>
                  <a:pt x="835" y="53"/>
                </a:lnTo>
                <a:lnTo>
                  <a:pt x="820" y="59"/>
                </a:lnTo>
                <a:lnTo>
                  <a:pt x="807" y="67"/>
                </a:lnTo>
                <a:lnTo>
                  <a:pt x="794" y="74"/>
                </a:lnTo>
                <a:lnTo>
                  <a:pt x="782" y="80"/>
                </a:lnTo>
                <a:lnTo>
                  <a:pt x="770" y="89"/>
                </a:lnTo>
                <a:lnTo>
                  <a:pt x="760" y="96"/>
                </a:lnTo>
                <a:lnTo>
                  <a:pt x="760" y="97"/>
                </a:lnTo>
                <a:lnTo>
                  <a:pt x="738" y="91"/>
                </a:lnTo>
                <a:lnTo>
                  <a:pt x="716" y="87"/>
                </a:lnTo>
                <a:lnTo>
                  <a:pt x="694" y="83"/>
                </a:lnTo>
                <a:lnTo>
                  <a:pt x="670" y="80"/>
                </a:lnTo>
                <a:lnTo>
                  <a:pt x="647" y="77"/>
                </a:lnTo>
                <a:lnTo>
                  <a:pt x="622" y="75"/>
                </a:lnTo>
                <a:lnTo>
                  <a:pt x="599" y="74"/>
                </a:lnTo>
                <a:lnTo>
                  <a:pt x="574" y="74"/>
                </a:lnTo>
                <a:lnTo>
                  <a:pt x="555" y="74"/>
                </a:lnTo>
                <a:lnTo>
                  <a:pt x="537" y="74"/>
                </a:lnTo>
                <a:lnTo>
                  <a:pt x="518" y="75"/>
                </a:lnTo>
                <a:lnTo>
                  <a:pt x="500" y="77"/>
                </a:lnTo>
                <a:lnTo>
                  <a:pt x="483" y="78"/>
                </a:lnTo>
                <a:lnTo>
                  <a:pt x="465" y="81"/>
                </a:lnTo>
                <a:lnTo>
                  <a:pt x="447" y="84"/>
                </a:lnTo>
                <a:lnTo>
                  <a:pt x="431" y="87"/>
                </a:lnTo>
                <a:lnTo>
                  <a:pt x="415" y="90"/>
                </a:lnTo>
                <a:lnTo>
                  <a:pt x="399" y="94"/>
                </a:lnTo>
                <a:lnTo>
                  <a:pt x="384" y="99"/>
                </a:lnTo>
                <a:lnTo>
                  <a:pt x="368" y="103"/>
                </a:lnTo>
                <a:lnTo>
                  <a:pt x="355" y="108"/>
                </a:lnTo>
                <a:lnTo>
                  <a:pt x="340" y="112"/>
                </a:lnTo>
                <a:lnTo>
                  <a:pt x="327" y="118"/>
                </a:lnTo>
                <a:lnTo>
                  <a:pt x="314" y="124"/>
                </a:lnTo>
                <a:lnTo>
                  <a:pt x="302" y="130"/>
                </a:lnTo>
                <a:lnTo>
                  <a:pt x="290" y="136"/>
                </a:lnTo>
                <a:lnTo>
                  <a:pt x="280" y="143"/>
                </a:lnTo>
                <a:lnTo>
                  <a:pt x="270" y="149"/>
                </a:lnTo>
                <a:lnTo>
                  <a:pt x="260" y="156"/>
                </a:lnTo>
                <a:lnTo>
                  <a:pt x="251" y="163"/>
                </a:lnTo>
                <a:lnTo>
                  <a:pt x="243" y="171"/>
                </a:lnTo>
                <a:lnTo>
                  <a:pt x="236" y="178"/>
                </a:lnTo>
                <a:lnTo>
                  <a:pt x="229" y="187"/>
                </a:lnTo>
                <a:lnTo>
                  <a:pt x="223" y="194"/>
                </a:lnTo>
                <a:lnTo>
                  <a:pt x="219" y="203"/>
                </a:lnTo>
                <a:lnTo>
                  <a:pt x="214" y="210"/>
                </a:lnTo>
                <a:lnTo>
                  <a:pt x="211" y="219"/>
                </a:lnTo>
                <a:lnTo>
                  <a:pt x="210" y="228"/>
                </a:lnTo>
                <a:lnTo>
                  <a:pt x="208" y="237"/>
                </a:lnTo>
                <a:lnTo>
                  <a:pt x="207" y="246"/>
                </a:lnTo>
                <a:lnTo>
                  <a:pt x="207" y="251"/>
                </a:lnTo>
                <a:lnTo>
                  <a:pt x="208" y="257"/>
                </a:lnTo>
                <a:lnTo>
                  <a:pt x="208" y="263"/>
                </a:lnTo>
                <a:lnTo>
                  <a:pt x="210" y="269"/>
                </a:lnTo>
                <a:lnTo>
                  <a:pt x="211" y="268"/>
                </a:lnTo>
                <a:close/>
              </a:path>
            </a:pathLst>
          </a:custGeom>
          <a:solidFill>
            <a:srgbClr val="99FF99"/>
          </a:solidFill>
          <a:ln w="9525" cap="flat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274465" name="Freeform 33"/>
          <p:cNvSpPr>
            <a:spLocks/>
          </p:cNvSpPr>
          <p:nvPr/>
        </p:nvSpPr>
        <p:spPr bwMode="auto">
          <a:xfrm>
            <a:off x="3352800" y="3856038"/>
            <a:ext cx="5181600" cy="1371600"/>
          </a:xfrm>
          <a:custGeom>
            <a:avLst/>
            <a:gdLst/>
            <a:ahLst/>
            <a:cxnLst>
              <a:cxn ang="0">
                <a:pos x="91" y="291"/>
              </a:cxn>
              <a:cxn ang="0">
                <a:pos x="29" y="325"/>
              </a:cxn>
              <a:cxn ang="0">
                <a:pos x="3" y="357"/>
              </a:cxn>
              <a:cxn ang="0">
                <a:pos x="4" y="400"/>
              </a:cxn>
              <a:cxn ang="0">
                <a:pos x="47" y="445"/>
              </a:cxn>
              <a:cxn ang="0">
                <a:pos x="114" y="473"/>
              </a:cxn>
              <a:cxn ang="0">
                <a:pos x="72" y="504"/>
              </a:cxn>
              <a:cxn ang="0">
                <a:pos x="51" y="539"/>
              </a:cxn>
              <a:cxn ang="0">
                <a:pos x="59" y="576"/>
              </a:cxn>
              <a:cxn ang="0">
                <a:pos x="91" y="611"/>
              </a:cxn>
              <a:cxn ang="0">
                <a:pos x="155" y="640"/>
              </a:cxn>
              <a:cxn ang="0">
                <a:pos x="302" y="660"/>
              </a:cxn>
              <a:cxn ang="0">
                <a:pos x="381" y="701"/>
              </a:cxn>
              <a:cxn ang="0">
                <a:pos x="543" y="748"/>
              </a:cxn>
              <a:cxn ang="0">
                <a:pos x="735" y="756"/>
              </a:cxn>
              <a:cxn ang="0">
                <a:pos x="893" y="730"/>
              </a:cxn>
              <a:cxn ang="0">
                <a:pos x="1006" y="781"/>
              </a:cxn>
              <a:cxn ang="0">
                <a:pos x="1153" y="806"/>
              </a:cxn>
              <a:cxn ang="0">
                <a:pos x="1342" y="793"/>
              </a:cxn>
              <a:cxn ang="0">
                <a:pos x="1470" y="751"/>
              </a:cxn>
              <a:cxn ang="0">
                <a:pos x="1527" y="711"/>
              </a:cxn>
              <a:cxn ang="0">
                <a:pos x="1589" y="695"/>
              </a:cxn>
              <a:cxn ang="0">
                <a:pos x="1733" y="708"/>
              </a:cxn>
              <a:cxn ang="0">
                <a:pos x="1879" y="687"/>
              </a:cxn>
              <a:cxn ang="0">
                <a:pos x="1959" y="655"/>
              </a:cxn>
              <a:cxn ang="0">
                <a:pos x="2012" y="613"/>
              </a:cxn>
              <a:cxn ang="0">
                <a:pos x="2031" y="563"/>
              </a:cxn>
              <a:cxn ang="0">
                <a:pos x="2157" y="542"/>
              </a:cxn>
              <a:cxn ang="0">
                <a:pos x="2246" y="510"/>
              </a:cxn>
              <a:cxn ang="0">
                <a:pos x="2309" y="466"/>
              </a:cxn>
              <a:cxn ang="0">
                <a:pos x="2343" y="414"/>
              </a:cxn>
              <a:cxn ang="0">
                <a:pos x="2342" y="363"/>
              </a:cxn>
              <a:cxn ang="0">
                <a:pos x="2309" y="316"/>
              </a:cxn>
              <a:cxn ang="0">
                <a:pos x="2276" y="279"/>
              </a:cxn>
              <a:cxn ang="0">
                <a:pos x="2293" y="232"/>
              </a:cxn>
              <a:cxn ang="0">
                <a:pos x="2281" y="194"/>
              </a:cxn>
              <a:cxn ang="0">
                <a:pos x="2246" y="159"/>
              </a:cxn>
              <a:cxn ang="0">
                <a:pos x="2166" y="121"/>
              </a:cxn>
              <a:cxn ang="0">
                <a:pos x="2075" y="90"/>
              </a:cxn>
              <a:cxn ang="0">
                <a:pos x="2042" y="56"/>
              </a:cxn>
              <a:cxn ang="0">
                <a:pos x="1953" y="17"/>
              </a:cxn>
              <a:cxn ang="0">
                <a:pos x="1806" y="0"/>
              </a:cxn>
              <a:cxn ang="0">
                <a:pos x="1673" y="21"/>
              </a:cxn>
              <a:cxn ang="0">
                <a:pos x="1611" y="39"/>
              </a:cxn>
              <a:cxn ang="0">
                <a:pos x="1536" y="11"/>
              </a:cxn>
              <a:cxn ang="0">
                <a:pos x="1398" y="0"/>
              </a:cxn>
              <a:cxn ang="0">
                <a:pos x="1293" y="21"/>
              </a:cxn>
              <a:cxn ang="0">
                <a:pos x="1219" y="62"/>
              </a:cxn>
              <a:cxn ang="0">
                <a:pos x="1127" y="34"/>
              </a:cxn>
              <a:cxn ang="0">
                <a:pos x="958" y="27"/>
              </a:cxn>
              <a:cxn ang="0">
                <a:pos x="835" y="53"/>
              </a:cxn>
              <a:cxn ang="0">
                <a:pos x="760" y="97"/>
              </a:cxn>
              <a:cxn ang="0">
                <a:pos x="599" y="74"/>
              </a:cxn>
              <a:cxn ang="0">
                <a:pos x="465" y="81"/>
              </a:cxn>
              <a:cxn ang="0">
                <a:pos x="355" y="108"/>
              </a:cxn>
              <a:cxn ang="0">
                <a:pos x="270" y="149"/>
              </a:cxn>
              <a:cxn ang="0">
                <a:pos x="219" y="203"/>
              </a:cxn>
              <a:cxn ang="0">
                <a:pos x="208" y="257"/>
              </a:cxn>
            </a:cxnLst>
            <a:rect l="0" t="0" r="r" b="b"/>
            <a:pathLst>
              <a:path w="2346" h="808">
                <a:moveTo>
                  <a:pt x="211" y="268"/>
                </a:moveTo>
                <a:lnTo>
                  <a:pt x="189" y="269"/>
                </a:lnTo>
                <a:lnTo>
                  <a:pt x="167" y="272"/>
                </a:lnTo>
                <a:lnTo>
                  <a:pt x="147" y="276"/>
                </a:lnTo>
                <a:lnTo>
                  <a:pt x="128" y="279"/>
                </a:lnTo>
                <a:lnTo>
                  <a:pt x="109" y="285"/>
                </a:lnTo>
                <a:lnTo>
                  <a:pt x="91" y="291"/>
                </a:lnTo>
                <a:lnTo>
                  <a:pt x="75" y="297"/>
                </a:lnTo>
                <a:lnTo>
                  <a:pt x="60" y="304"/>
                </a:lnTo>
                <a:lnTo>
                  <a:pt x="53" y="309"/>
                </a:lnTo>
                <a:lnTo>
                  <a:pt x="47" y="312"/>
                </a:lnTo>
                <a:lnTo>
                  <a:pt x="41" y="316"/>
                </a:lnTo>
                <a:lnTo>
                  <a:pt x="35" y="320"/>
                </a:lnTo>
                <a:lnTo>
                  <a:pt x="29" y="325"/>
                </a:lnTo>
                <a:lnTo>
                  <a:pt x="23" y="329"/>
                </a:lnTo>
                <a:lnTo>
                  <a:pt x="19" y="334"/>
                </a:lnTo>
                <a:lnTo>
                  <a:pt x="16" y="338"/>
                </a:lnTo>
                <a:lnTo>
                  <a:pt x="12" y="342"/>
                </a:lnTo>
                <a:lnTo>
                  <a:pt x="9" y="348"/>
                </a:lnTo>
                <a:lnTo>
                  <a:pt x="6" y="353"/>
                </a:lnTo>
                <a:lnTo>
                  <a:pt x="3" y="357"/>
                </a:lnTo>
                <a:lnTo>
                  <a:pt x="1" y="363"/>
                </a:lnTo>
                <a:lnTo>
                  <a:pt x="0" y="367"/>
                </a:lnTo>
                <a:lnTo>
                  <a:pt x="0" y="373"/>
                </a:lnTo>
                <a:lnTo>
                  <a:pt x="0" y="379"/>
                </a:lnTo>
                <a:lnTo>
                  <a:pt x="0" y="387"/>
                </a:lnTo>
                <a:lnTo>
                  <a:pt x="1" y="394"/>
                </a:lnTo>
                <a:lnTo>
                  <a:pt x="4" y="400"/>
                </a:lnTo>
                <a:lnTo>
                  <a:pt x="7" y="407"/>
                </a:lnTo>
                <a:lnTo>
                  <a:pt x="12" y="414"/>
                </a:lnTo>
                <a:lnTo>
                  <a:pt x="18" y="422"/>
                </a:lnTo>
                <a:lnTo>
                  <a:pt x="23" y="428"/>
                </a:lnTo>
                <a:lnTo>
                  <a:pt x="31" y="433"/>
                </a:lnTo>
                <a:lnTo>
                  <a:pt x="38" y="439"/>
                </a:lnTo>
                <a:lnTo>
                  <a:pt x="47" y="445"/>
                </a:lnTo>
                <a:lnTo>
                  <a:pt x="57" y="451"/>
                </a:lnTo>
                <a:lnTo>
                  <a:pt x="67" y="457"/>
                </a:lnTo>
                <a:lnTo>
                  <a:pt x="79" y="461"/>
                </a:lnTo>
                <a:lnTo>
                  <a:pt x="91" y="466"/>
                </a:lnTo>
                <a:lnTo>
                  <a:pt x="103" y="470"/>
                </a:lnTo>
                <a:lnTo>
                  <a:pt x="116" y="475"/>
                </a:lnTo>
                <a:lnTo>
                  <a:pt x="114" y="473"/>
                </a:lnTo>
                <a:lnTo>
                  <a:pt x="107" y="478"/>
                </a:lnTo>
                <a:lnTo>
                  <a:pt x="100" y="482"/>
                </a:lnTo>
                <a:lnTo>
                  <a:pt x="94" y="485"/>
                </a:lnTo>
                <a:lnTo>
                  <a:pt x="88" y="489"/>
                </a:lnTo>
                <a:lnTo>
                  <a:pt x="82" y="494"/>
                </a:lnTo>
                <a:lnTo>
                  <a:pt x="76" y="500"/>
                </a:lnTo>
                <a:lnTo>
                  <a:pt x="72" y="504"/>
                </a:lnTo>
                <a:lnTo>
                  <a:pt x="67" y="508"/>
                </a:lnTo>
                <a:lnTo>
                  <a:pt x="63" y="513"/>
                </a:lnTo>
                <a:lnTo>
                  <a:pt x="60" y="519"/>
                </a:lnTo>
                <a:lnTo>
                  <a:pt x="57" y="523"/>
                </a:lnTo>
                <a:lnTo>
                  <a:pt x="56" y="527"/>
                </a:lnTo>
                <a:lnTo>
                  <a:pt x="53" y="533"/>
                </a:lnTo>
                <a:lnTo>
                  <a:pt x="51" y="539"/>
                </a:lnTo>
                <a:lnTo>
                  <a:pt x="51" y="544"/>
                </a:lnTo>
                <a:lnTo>
                  <a:pt x="51" y="549"/>
                </a:lnTo>
                <a:lnTo>
                  <a:pt x="51" y="555"/>
                </a:lnTo>
                <a:lnTo>
                  <a:pt x="53" y="560"/>
                </a:lnTo>
                <a:lnTo>
                  <a:pt x="54" y="566"/>
                </a:lnTo>
                <a:lnTo>
                  <a:pt x="56" y="571"/>
                </a:lnTo>
                <a:lnTo>
                  <a:pt x="59" y="576"/>
                </a:lnTo>
                <a:lnTo>
                  <a:pt x="62" y="582"/>
                </a:lnTo>
                <a:lnTo>
                  <a:pt x="66" y="588"/>
                </a:lnTo>
                <a:lnTo>
                  <a:pt x="69" y="592"/>
                </a:lnTo>
                <a:lnTo>
                  <a:pt x="75" y="596"/>
                </a:lnTo>
                <a:lnTo>
                  <a:pt x="79" y="602"/>
                </a:lnTo>
                <a:lnTo>
                  <a:pt x="85" y="607"/>
                </a:lnTo>
                <a:lnTo>
                  <a:pt x="91" y="611"/>
                </a:lnTo>
                <a:lnTo>
                  <a:pt x="98" y="616"/>
                </a:lnTo>
                <a:lnTo>
                  <a:pt x="106" y="620"/>
                </a:lnTo>
                <a:lnTo>
                  <a:pt x="113" y="623"/>
                </a:lnTo>
                <a:lnTo>
                  <a:pt x="120" y="627"/>
                </a:lnTo>
                <a:lnTo>
                  <a:pt x="129" y="630"/>
                </a:lnTo>
                <a:lnTo>
                  <a:pt x="138" y="635"/>
                </a:lnTo>
                <a:lnTo>
                  <a:pt x="155" y="640"/>
                </a:lnTo>
                <a:lnTo>
                  <a:pt x="175" y="646"/>
                </a:lnTo>
                <a:lnTo>
                  <a:pt x="195" y="651"/>
                </a:lnTo>
                <a:lnTo>
                  <a:pt x="217" y="655"/>
                </a:lnTo>
                <a:lnTo>
                  <a:pt x="241" y="657"/>
                </a:lnTo>
                <a:lnTo>
                  <a:pt x="264" y="660"/>
                </a:lnTo>
                <a:lnTo>
                  <a:pt x="288" y="660"/>
                </a:lnTo>
                <a:lnTo>
                  <a:pt x="302" y="660"/>
                </a:lnTo>
                <a:lnTo>
                  <a:pt x="315" y="660"/>
                </a:lnTo>
                <a:lnTo>
                  <a:pt x="314" y="660"/>
                </a:lnTo>
                <a:lnTo>
                  <a:pt x="321" y="665"/>
                </a:lnTo>
                <a:lnTo>
                  <a:pt x="329" y="671"/>
                </a:lnTo>
                <a:lnTo>
                  <a:pt x="345" y="682"/>
                </a:lnTo>
                <a:lnTo>
                  <a:pt x="362" y="692"/>
                </a:lnTo>
                <a:lnTo>
                  <a:pt x="381" y="701"/>
                </a:lnTo>
                <a:lnTo>
                  <a:pt x="402" y="709"/>
                </a:lnTo>
                <a:lnTo>
                  <a:pt x="422" y="718"/>
                </a:lnTo>
                <a:lnTo>
                  <a:pt x="445" y="726"/>
                </a:lnTo>
                <a:lnTo>
                  <a:pt x="468" y="731"/>
                </a:lnTo>
                <a:lnTo>
                  <a:pt x="491" y="737"/>
                </a:lnTo>
                <a:lnTo>
                  <a:pt x="516" y="743"/>
                </a:lnTo>
                <a:lnTo>
                  <a:pt x="543" y="748"/>
                </a:lnTo>
                <a:lnTo>
                  <a:pt x="568" y="752"/>
                </a:lnTo>
                <a:lnTo>
                  <a:pt x="596" y="755"/>
                </a:lnTo>
                <a:lnTo>
                  <a:pt x="622" y="756"/>
                </a:lnTo>
                <a:lnTo>
                  <a:pt x="650" y="758"/>
                </a:lnTo>
                <a:lnTo>
                  <a:pt x="678" y="758"/>
                </a:lnTo>
                <a:lnTo>
                  <a:pt x="707" y="758"/>
                </a:lnTo>
                <a:lnTo>
                  <a:pt x="735" y="756"/>
                </a:lnTo>
                <a:lnTo>
                  <a:pt x="763" y="755"/>
                </a:lnTo>
                <a:lnTo>
                  <a:pt x="791" y="752"/>
                </a:lnTo>
                <a:lnTo>
                  <a:pt x="817" y="748"/>
                </a:lnTo>
                <a:lnTo>
                  <a:pt x="844" y="743"/>
                </a:lnTo>
                <a:lnTo>
                  <a:pt x="870" y="737"/>
                </a:lnTo>
                <a:lnTo>
                  <a:pt x="895" y="730"/>
                </a:lnTo>
                <a:lnTo>
                  <a:pt x="893" y="730"/>
                </a:lnTo>
                <a:lnTo>
                  <a:pt x="907" y="739"/>
                </a:lnTo>
                <a:lnTo>
                  <a:pt x="921" y="748"/>
                </a:lnTo>
                <a:lnTo>
                  <a:pt x="936" y="755"/>
                </a:lnTo>
                <a:lnTo>
                  <a:pt x="952" y="762"/>
                </a:lnTo>
                <a:lnTo>
                  <a:pt x="970" y="770"/>
                </a:lnTo>
                <a:lnTo>
                  <a:pt x="987" y="775"/>
                </a:lnTo>
                <a:lnTo>
                  <a:pt x="1006" y="781"/>
                </a:lnTo>
                <a:lnTo>
                  <a:pt x="1026" y="787"/>
                </a:lnTo>
                <a:lnTo>
                  <a:pt x="1046" y="792"/>
                </a:lnTo>
                <a:lnTo>
                  <a:pt x="1067" y="796"/>
                </a:lnTo>
                <a:lnTo>
                  <a:pt x="1087" y="799"/>
                </a:lnTo>
                <a:lnTo>
                  <a:pt x="1109" y="802"/>
                </a:lnTo>
                <a:lnTo>
                  <a:pt x="1131" y="803"/>
                </a:lnTo>
                <a:lnTo>
                  <a:pt x="1153" y="806"/>
                </a:lnTo>
                <a:lnTo>
                  <a:pt x="1175" y="806"/>
                </a:lnTo>
                <a:lnTo>
                  <a:pt x="1199" y="808"/>
                </a:lnTo>
                <a:lnTo>
                  <a:pt x="1229" y="806"/>
                </a:lnTo>
                <a:lnTo>
                  <a:pt x="1259" y="805"/>
                </a:lnTo>
                <a:lnTo>
                  <a:pt x="1287" y="802"/>
                </a:lnTo>
                <a:lnTo>
                  <a:pt x="1315" y="798"/>
                </a:lnTo>
                <a:lnTo>
                  <a:pt x="1342" y="793"/>
                </a:lnTo>
                <a:lnTo>
                  <a:pt x="1369" y="787"/>
                </a:lnTo>
                <a:lnTo>
                  <a:pt x="1394" y="781"/>
                </a:lnTo>
                <a:lnTo>
                  <a:pt x="1417" y="773"/>
                </a:lnTo>
                <a:lnTo>
                  <a:pt x="1439" y="765"/>
                </a:lnTo>
                <a:lnTo>
                  <a:pt x="1451" y="761"/>
                </a:lnTo>
                <a:lnTo>
                  <a:pt x="1461" y="755"/>
                </a:lnTo>
                <a:lnTo>
                  <a:pt x="1470" y="751"/>
                </a:lnTo>
                <a:lnTo>
                  <a:pt x="1480" y="745"/>
                </a:lnTo>
                <a:lnTo>
                  <a:pt x="1489" y="740"/>
                </a:lnTo>
                <a:lnTo>
                  <a:pt x="1498" y="734"/>
                </a:lnTo>
                <a:lnTo>
                  <a:pt x="1507" y="729"/>
                </a:lnTo>
                <a:lnTo>
                  <a:pt x="1514" y="723"/>
                </a:lnTo>
                <a:lnTo>
                  <a:pt x="1521" y="717"/>
                </a:lnTo>
                <a:lnTo>
                  <a:pt x="1527" y="711"/>
                </a:lnTo>
                <a:lnTo>
                  <a:pt x="1535" y="705"/>
                </a:lnTo>
                <a:lnTo>
                  <a:pt x="1541" y="698"/>
                </a:lnTo>
                <a:lnTo>
                  <a:pt x="1545" y="692"/>
                </a:lnTo>
                <a:lnTo>
                  <a:pt x="1549" y="684"/>
                </a:lnTo>
                <a:lnTo>
                  <a:pt x="1551" y="686"/>
                </a:lnTo>
                <a:lnTo>
                  <a:pt x="1570" y="690"/>
                </a:lnTo>
                <a:lnTo>
                  <a:pt x="1589" y="695"/>
                </a:lnTo>
                <a:lnTo>
                  <a:pt x="1609" y="699"/>
                </a:lnTo>
                <a:lnTo>
                  <a:pt x="1630" y="702"/>
                </a:lnTo>
                <a:lnTo>
                  <a:pt x="1652" y="705"/>
                </a:lnTo>
                <a:lnTo>
                  <a:pt x="1673" y="707"/>
                </a:lnTo>
                <a:lnTo>
                  <a:pt x="1695" y="708"/>
                </a:lnTo>
                <a:lnTo>
                  <a:pt x="1717" y="708"/>
                </a:lnTo>
                <a:lnTo>
                  <a:pt x="1733" y="708"/>
                </a:lnTo>
                <a:lnTo>
                  <a:pt x="1749" y="708"/>
                </a:lnTo>
                <a:lnTo>
                  <a:pt x="1780" y="705"/>
                </a:lnTo>
                <a:lnTo>
                  <a:pt x="1810" y="702"/>
                </a:lnTo>
                <a:lnTo>
                  <a:pt x="1838" y="696"/>
                </a:lnTo>
                <a:lnTo>
                  <a:pt x="1853" y="693"/>
                </a:lnTo>
                <a:lnTo>
                  <a:pt x="1866" y="690"/>
                </a:lnTo>
                <a:lnTo>
                  <a:pt x="1879" y="687"/>
                </a:lnTo>
                <a:lnTo>
                  <a:pt x="1891" y="683"/>
                </a:lnTo>
                <a:lnTo>
                  <a:pt x="1904" y="679"/>
                </a:lnTo>
                <a:lnTo>
                  <a:pt x="1916" y="674"/>
                </a:lnTo>
                <a:lnTo>
                  <a:pt x="1928" y="670"/>
                </a:lnTo>
                <a:lnTo>
                  <a:pt x="1938" y="665"/>
                </a:lnTo>
                <a:lnTo>
                  <a:pt x="1948" y="661"/>
                </a:lnTo>
                <a:lnTo>
                  <a:pt x="1959" y="655"/>
                </a:lnTo>
                <a:lnTo>
                  <a:pt x="1967" y="649"/>
                </a:lnTo>
                <a:lnTo>
                  <a:pt x="1976" y="643"/>
                </a:lnTo>
                <a:lnTo>
                  <a:pt x="1985" y="638"/>
                </a:lnTo>
                <a:lnTo>
                  <a:pt x="1992" y="632"/>
                </a:lnTo>
                <a:lnTo>
                  <a:pt x="2000" y="626"/>
                </a:lnTo>
                <a:lnTo>
                  <a:pt x="2006" y="618"/>
                </a:lnTo>
                <a:lnTo>
                  <a:pt x="2012" y="613"/>
                </a:lnTo>
                <a:lnTo>
                  <a:pt x="2016" y="605"/>
                </a:lnTo>
                <a:lnTo>
                  <a:pt x="2020" y="599"/>
                </a:lnTo>
                <a:lnTo>
                  <a:pt x="2025" y="592"/>
                </a:lnTo>
                <a:lnTo>
                  <a:pt x="2028" y="585"/>
                </a:lnTo>
                <a:lnTo>
                  <a:pt x="2029" y="577"/>
                </a:lnTo>
                <a:lnTo>
                  <a:pt x="2031" y="570"/>
                </a:lnTo>
                <a:lnTo>
                  <a:pt x="2031" y="563"/>
                </a:lnTo>
                <a:lnTo>
                  <a:pt x="2031" y="561"/>
                </a:lnTo>
                <a:lnTo>
                  <a:pt x="2064" y="558"/>
                </a:lnTo>
                <a:lnTo>
                  <a:pt x="2097" y="554"/>
                </a:lnTo>
                <a:lnTo>
                  <a:pt x="2111" y="552"/>
                </a:lnTo>
                <a:lnTo>
                  <a:pt x="2127" y="549"/>
                </a:lnTo>
                <a:lnTo>
                  <a:pt x="2142" y="545"/>
                </a:lnTo>
                <a:lnTo>
                  <a:pt x="2157" y="542"/>
                </a:lnTo>
                <a:lnTo>
                  <a:pt x="2170" y="538"/>
                </a:lnTo>
                <a:lnTo>
                  <a:pt x="2185" y="535"/>
                </a:lnTo>
                <a:lnTo>
                  <a:pt x="2198" y="530"/>
                </a:lnTo>
                <a:lnTo>
                  <a:pt x="2210" y="524"/>
                </a:lnTo>
                <a:lnTo>
                  <a:pt x="2223" y="520"/>
                </a:lnTo>
                <a:lnTo>
                  <a:pt x="2235" y="516"/>
                </a:lnTo>
                <a:lnTo>
                  <a:pt x="2246" y="510"/>
                </a:lnTo>
                <a:lnTo>
                  <a:pt x="2257" y="504"/>
                </a:lnTo>
                <a:lnTo>
                  <a:pt x="2267" y="498"/>
                </a:lnTo>
                <a:lnTo>
                  <a:pt x="2277" y="492"/>
                </a:lnTo>
                <a:lnTo>
                  <a:pt x="2286" y="486"/>
                </a:lnTo>
                <a:lnTo>
                  <a:pt x="2295" y="479"/>
                </a:lnTo>
                <a:lnTo>
                  <a:pt x="2302" y="473"/>
                </a:lnTo>
                <a:lnTo>
                  <a:pt x="2309" y="466"/>
                </a:lnTo>
                <a:lnTo>
                  <a:pt x="2317" y="460"/>
                </a:lnTo>
                <a:lnTo>
                  <a:pt x="2323" y="453"/>
                </a:lnTo>
                <a:lnTo>
                  <a:pt x="2328" y="445"/>
                </a:lnTo>
                <a:lnTo>
                  <a:pt x="2333" y="438"/>
                </a:lnTo>
                <a:lnTo>
                  <a:pt x="2337" y="431"/>
                </a:lnTo>
                <a:lnTo>
                  <a:pt x="2340" y="423"/>
                </a:lnTo>
                <a:lnTo>
                  <a:pt x="2343" y="414"/>
                </a:lnTo>
                <a:lnTo>
                  <a:pt x="2345" y="407"/>
                </a:lnTo>
                <a:lnTo>
                  <a:pt x="2346" y="400"/>
                </a:lnTo>
                <a:lnTo>
                  <a:pt x="2346" y="391"/>
                </a:lnTo>
                <a:lnTo>
                  <a:pt x="2346" y="384"/>
                </a:lnTo>
                <a:lnTo>
                  <a:pt x="2346" y="378"/>
                </a:lnTo>
                <a:lnTo>
                  <a:pt x="2343" y="370"/>
                </a:lnTo>
                <a:lnTo>
                  <a:pt x="2342" y="363"/>
                </a:lnTo>
                <a:lnTo>
                  <a:pt x="2339" y="356"/>
                </a:lnTo>
                <a:lnTo>
                  <a:pt x="2336" y="350"/>
                </a:lnTo>
                <a:lnTo>
                  <a:pt x="2331" y="342"/>
                </a:lnTo>
                <a:lnTo>
                  <a:pt x="2327" y="335"/>
                </a:lnTo>
                <a:lnTo>
                  <a:pt x="2323" y="329"/>
                </a:lnTo>
                <a:lnTo>
                  <a:pt x="2317" y="323"/>
                </a:lnTo>
                <a:lnTo>
                  <a:pt x="2309" y="316"/>
                </a:lnTo>
                <a:lnTo>
                  <a:pt x="2303" y="310"/>
                </a:lnTo>
                <a:lnTo>
                  <a:pt x="2296" y="304"/>
                </a:lnTo>
                <a:lnTo>
                  <a:pt x="2287" y="298"/>
                </a:lnTo>
                <a:lnTo>
                  <a:pt x="2280" y="293"/>
                </a:lnTo>
                <a:lnTo>
                  <a:pt x="2270" y="287"/>
                </a:lnTo>
                <a:lnTo>
                  <a:pt x="2270" y="287"/>
                </a:lnTo>
                <a:lnTo>
                  <a:pt x="2276" y="279"/>
                </a:lnTo>
                <a:lnTo>
                  <a:pt x="2280" y="273"/>
                </a:lnTo>
                <a:lnTo>
                  <a:pt x="2284" y="266"/>
                </a:lnTo>
                <a:lnTo>
                  <a:pt x="2287" y="260"/>
                </a:lnTo>
                <a:lnTo>
                  <a:pt x="2290" y="253"/>
                </a:lnTo>
                <a:lnTo>
                  <a:pt x="2292" y="247"/>
                </a:lnTo>
                <a:lnTo>
                  <a:pt x="2293" y="240"/>
                </a:lnTo>
                <a:lnTo>
                  <a:pt x="2293" y="232"/>
                </a:lnTo>
                <a:lnTo>
                  <a:pt x="2293" y="227"/>
                </a:lnTo>
                <a:lnTo>
                  <a:pt x="2292" y="221"/>
                </a:lnTo>
                <a:lnTo>
                  <a:pt x="2290" y="216"/>
                </a:lnTo>
                <a:lnTo>
                  <a:pt x="2289" y="210"/>
                </a:lnTo>
                <a:lnTo>
                  <a:pt x="2287" y="205"/>
                </a:lnTo>
                <a:lnTo>
                  <a:pt x="2284" y="199"/>
                </a:lnTo>
                <a:lnTo>
                  <a:pt x="2281" y="194"/>
                </a:lnTo>
                <a:lnTo>
                  <a:pt x="2277" y="188"/>
                </a:lnTo>
                <a:lnTo>
                  <a:pt x="2273" y="184"/>
                </a:lnTo>
                <a:lnTo>
                  <a:pt x="2268" y="178"/>
                </a:lnTo>
                <a:lnTo>
                  <a:pt x="2264" y="174"/>
                </a:lnTo>
                <a:lnTo>
                  <a:pt x="2258" y="168"/>
                </a:lnTo>
                <a:lnTo>
                  <a:pt x="2254" y="163"/>
                </a:lnTo>
                <a:lnTo>
                  <a:pt x="2246" y="159"/>
                </a:lnTo>
                <a:lnTo>
                  <a:pt x="2240" y="155"/>
                </a:lnTo>
                <a:lnTo>
                  <a:pt x="2233" y="150"/>
                </a:lnTo>
                <a:lnTo>
                  <a:pt x="2226" y="146"/>
                </a:lnTo>
                <a:lnTo>
                  <a:pt x="2218" y="141"/>
                </a:lnTo>
                <a:lnTo>
                  <a:pt x="2202" y="134"/>
                </a:lnTo>
                <a:lnTo>
                  <a:pt x="2185" y="127"/>
                </a:lnTo>
                <a:lnTo>
                  <a:pt x="2166" y="121"/>
                </a:lnTo>
                <a:lnTo>
                  <a:pt x="2146" y="115"/>
                </a:lnTo>
                <a:lnTo>
                  <a:pt x="2124" y="109"/>
                </a:lnTo>
                <a:lnTo>
                  <a:pt x="2102" y="105"/>
                </a:lnTo>
                <a:lnTo>
                  <a:pt x="2079" y="102"/>
                </a:lnTo>
                <a:lnTo>
                  <a:pt x="2080" y="102"/>
                </a:lnTo>
                <a:lnTo>
                  <a:pt x="2078" y="96"/>
                </a:lnTo>
                <a:lnTo>
                  <a:pt x="2075" y="90"/>
                </a:lnTo>
                <a:lnTo>
                  <a:pt x="2072" y="86"/>
                </a:lnTo>
                <a:lnTo>
                  <a:pt x="2067" y="80"/>
                </a:lnTo>
                <a:lnTo>
                  <a:pt x="2064" y="75"/>
                </a:lnTo>
                <a:lnTo>
                  <a:pt x="2058" y="69"/>
                </a:lnTo>
                <a:lnTo>
                  <a:pt x="2054" y="65"/>
                </a:lnTo>
                <a:lnTo>
                  <a:pt x="2048" y="61"/>
                </a:lnTo>
                <a:lnTo>
                  <a:pt x="2042" y="56"/>
                </a:lnTo>
                <a:lnTo>
                  <a:pt x="2036" y="52"/>
                </a:lnTo>
                <a:lnTo>
                  <a:pt x="2029" y="47"/>
                </a:lnTo>
                <a:lnTo>
                  <a:pt x="2022" y="43"/>
                </a:lnTo>
                <a:lnTo>
                  <a:pt x="2007" y="36"/>
                </a:lnTo>
                <a:lnTo>
                  <a:pt x="1989" y="28"/>
                </a:lnTo>
                <a:lnTo>
                  <a:pt x="1972" y="22"/>
                </a:lnTo>
                <a:lnTo>
                  <a:pt x="1953" y="17"/>
                </a:lnTo>
                <a:lnTo>
                  <a:pt x="1932" y="11"/>
                </a:lnTo>
                <a:lnTo>
                  <a:pt x="1912" y="8"/>
                </a:lnTo>
                <a:lnTo>
                  <a:pt x="1890" y="3"/>
                </a:lnTo>
                <a:lnTo>
                  <a:pt x="1868" y="2"/>
                </a:lnTo>
                <a:lnTo>
                  <a:pt x="1844" y="0"/>
                </a:lnTo>
                <a:lnTo>
                  <a:pt x="1821" y="0"/>
                </a:lnTo>
                <a:lnTo>
                  <a:pt x="1806" y="0"/>
                </a:lnTo>
                <a:lnTo>
                  <a:pt x="1791" y="0"/>
                </a:lnTo>
                <a:lnTo>
                  <a:pt x="1764" y="3"/>
                </a:lnTo>
                <a:lnTo>
                  <a:pt x="1736" y="6"/>
                </a:lnTo>
                <a:lnTo>
                  <a:pt x="1709" y="11"/>
                </a:lnTo>
                <a:lnTo>
                  <a:pt x="1698" y="14"/>
                </a:lnTo>
                <a:lnTo>
                  <a:pt x="1684" y="18"/>
                </a:lnTo>
                <a:lnTo>
                  <a:pt x="1673" y="21"/>
                </a:lnTo>
                <a:lnTo>
                  <a:pt x="1661" y="25"/>
                </a:lnTo>
                <a:lnTo>
                  <a:pt x="1649" y="30"/>
                </a:lnTo>
                <a:lnTo>
                  <a:pt x="1639" y="34"/>
                </a:lnTo>
                <a:lnTo>
                  <a:pt x="1629" y="39"/>
                </a:lnTo>
                <a:lnTo>
                  <a:pt x="1620" y="43"/>
                </a:lnTo>
                <a:lnTo>
                  <a:pt x="1620" y="43"/>
                </a:lnTo>
                <a:lnTo>
                  <a:pt x="1611" y="39"/>
                </a:lnTo>
                <a:lnTo>
                  <a:pt x="1602" y="34"/>
                </a:lnTo>
                <a:lnTo>
                  <a:pt x="1592" y="30"/>
                </a:lnTo>
                <a:lnTo>
                  <a:pt x="1582" y="25"/>
                </a:lnTo>
                <a:lnTo>
                  <a:pt x="1571" y="21"/>
                </a:lnTo>
                <a:lnTo>
                  <a:pt x="1560" y="18"/>
                </a:lnTo>
                <a:lnTo>
                  <a:pt x="1548" y="14"/>
                </a:lnTo>
                <a:lnTo>
                  <a:pt x="1536" y="11"/>
                </a:lnTo>
                <a:lnTo>
                  <a:pt x="1511" y="6"/>
                </a:lnTo>
                <a:lnTo>
                  <a:pt x="1485" y="3"/>
                </a:lnTo>
                <a:lnTo>
                  <a:pt x="1458" y="0"/>
                </a:lnTo>
                <a:lnTo>
                  <a:pt x="1445" y="0"/>
                </a:lnTo>
                <a:lnTo>
                  <a:pt x="1430" y="0"/>
                </a:lnTo>
                <a:lnTo>
                  <a:pt x="1414" y="0"/>
                </a:lnTo>
                <a:lnTo>
                  <a:pt x="1398" y="0"/>
                </a:lnTo>
                <a:lnTo>
                  <a:pt x="1382" y="2"/>
                </a:lnTo>
                <a:lnTo>
                  <a:pt x="1366" y="3"/>
                </a:lnTo>
                <a:lnTo>
                  <a:pt x="1350" y="6"/>
                </a:lnTo>
                <a:lnTo>
                  <a:pt x="1335" y="9"/>
                </a:lnTo>
                <a:lnTo>
                  <a:pt x="1320" y="12"/>
                </a:lnTo>
                <a:lnTo>
                  <a:pt x="1306" y="17"/>
                </a:lnTo>
                <a:lnTo>
                  <a:pt x="1293" y="21"/>
                </a:lnTo>
                <a:lnTo>
                  <a:pt x="1279" y="25"/>
                </a:lnTo>
                <a:lnTo>
                  <a:pt x="1268" y="30"/>
                </a:lnTo>
                <a:lnTo>
                  <a:pt x="1256" y="36"/>
                </a:lnTo>
                <a:lnTo>
                  <a:pt x="1246" y="42"/>
                </a:lnTo>
                <a:lnTo>
                  <a:pt x="1235" y="47"/>
                </a:lnTo>
                <a:lnTo>
                  <a:pt x="1227" y="55"/>
                </a:lnTo>
                <a:lnTo>
                  <a:pt x="1219" y="62"/>
                </a:lnTo>
                <a:lnTo>
                  <a:pt x="1219" y="64"/>
                </a:lnTo>
                <a:lnTo>
                  <a:pt x="1209" y="59"/>
                </a:lnTo>
                <a:lnTo>
                  <a:pt x="1199" y="55"/>
                </a:lnTo>
                <a:lnTo>
                  <a:pt x="1187" y="50"/>
                </a:lnTo>
                <a:lnTo>
                  <a:pt x="1175" y="46"/>
                </a:lnTo>
                <a:lnTo>
                  <a:pt x="1152" y="40"/>
                </a:lnTo>
                <a:lnTo>
                  <a:pt x="1127" y="34"/>
                </a:lnTo>
                <a:lnTo>
                  <a:pt x="1100" y="30"/>
                </a:lnTo>
                <a:lnTo>
                  <a:pt x="1072" y="27"/>
                </a:lnTo>
                <a:lnTo>
                  <a:pt x="1045" y="25"/>
                </a:lnTo>
                <a:lnTo>
                  <a:pt x="1017" y="24"/>
                </a:lnTo>
                <a:lnTo>
                  <a:pt x="996" y="24"/>
                </a:lnTo>
                <a:lnTo>
                  <a:pt x="977" y="25"/>
                </a:lnTo>
                <a:lnTo>
                  <a:pt x="958" y="27"/>
                </a:lnTo>
                <a:lnTo>
                  <a:pt x="939" y="30"/>
                </a:lnTo>
                <a:lnTo>
                  <a:pt x="920" y="31"/>
                </a:lnTo>
                <a:lnTo>
                  <a:pt x="902" y="36"/>
                </a:lnTo>
                <a:lnTo>
                  <a:pt x="885" y="39"/>
                </a:lnTo>
                <a:lnTo>
                  <a:pt x="867" y="43"/>
                </a:lnTo>
                <a:lnTo>
                  <a:pt x="851" y="49"/>
                </a:lnTo>
                <a:lnTo>
                  <a:pt x="835" y="53"/>
                </a:lnTo>
                <a:lnTo>
                  <a:pt x="820" y="59"/>
                </a:lnTo>
                <a:lnTo>
                  <a:pt x="807" y="67"/>
                </a:lnTo>
                <a:lnTo>
                  <a:pt x="794" y="74"/>
                </a:lnTo>
                <a:lnTo>
                  <a:pt x="782" y="80"/>
                </a:lnTo>
                <a:lnTo>
                  <a:pt x="770" y="89"/>
                </a:lnTo>
                <a:lnTo>
                  <a:pt x="760" y="96"/>
                </a:lnTo>
                <a:lnTo>
                  <a:pt x="760" y="97"/>
                </a:lnTo>
                <a:lnTo>
                  <a:pt x="738" y="91"/>
                </a:lnTo>
                <a:lnTo>
                  <a:pt x="716" y="87"/>
                </a:lnTo>
                <a:lnTo>
                  <a:pt x="694" y="83"/>
                </a:lnTo>
                <a:lnTo>
                  <a:pt x="670" y="80"/>
                </a:lnTo>
                <a:lnTo>
                  <a:pt x="647" y="77"/>
                </a:lnTo>
                <a:lnTo>
                  <a:pt x="622" y="75"/>
                </a:lnTo>
                <a:lnTo>
                  <a:pt x="599" y="74"/>
                </a:lnTo>
                <a:lnTo>
                  <a:pt x="574" y="74"/>
                </a:lnTo>
                <a:lnTo>
                  <a:pt x="555" y="74"/>
                </a:lnTo>
                <a:lnTo>
                  <a:pt x="537" y="74"/>
                </a:lnTo>
                <a:lnTo>
                  <a:pt x="518" y="75"/>
                </a:lnTo>
                <a:lnTo>
                  <a:pt x="500" y="77"/>
                </a:lnTo>
                <a:lnTo>
                  <a:pt x="483" y="78"/>
                </a:lnTo>
                <a:lnTo>
                  <a:pt x="465" y="81"/>
                </a:lnTo>
                <a:lnTo>
                  <a:pt x="447" y="84"/>
                </a:lnTo>
                <a:lnTo>
                  <a:pt x="431" y="87"/>
                </a:lnTo>
                <a:lnTo>
                  <a:pt x="415" y="90"/>
                </a:lnTo>
                <a:lnTo>
                  <a:pt x="399" y="94"/>
                </a:lnTo>
                <a:lnTo>
                  <a:pt x="384" y="99"/>
                </a:lnTo>
                <a:lnTo>
                  <a:pt x="368" y="103"/>
                </a:lnTo>
                <a:lnTo>
                  <a:pt x="355" y="108"/>
                </a:lnTo>
                <a:lnTo>
                  <a:pt x="340" y="112"/>
                </a:lnTo>
                <a:lnTo>
                  <a:pt x="327" y="118"/>
                </a:lnTo>
                <a:lnTo>
                  <a:pt x="314" y="124"/>
                </a:lnTo>
                <a:lnTo>
                  <a:pt x="302" y="130"/>
                </a:lnTo>
                <a:lnTo>
                  <a:pt x="290" y="136"/>
                </a:lnTo>
                <a:lnTo>
                  <a:pt x="280" y="143"/>
                </a:lnTo>
                <a:lnTo>
                  <a:pt x="270" y="149"/>
                </a:lnTo>
                <a:lnTo>
                  <a:pt x="260" y="156"/>
                </a:lnTo>
                <a:lnTo>
                  <a:pt x="251" y="163"/>
                </a:lnTo>
                <a:lnTo>
                  <a:pt x="243" y="171"/>
                </a:lnTo>
                <a:lnTo>
                  <a:pt x="236" y="178"/>
                </a:lnTo>
                <a:lnTo>
                  <a:pt x="229" y="187"/>
                </a:lnTo>
                <a:lnTo>
                  <a:pt x="223" y="194"/>
                </a:lnTo>
                <a:lnTo>
                  <a:pt x="219" y="203"/>
                </a:lnTo>
                <a:lnTo>
                  <a:pt x="214" y="210"/>
                </a:lnTo>
                <a:lnTo>
                  <a:pt x="211" y="219"/>
                </a:lnTo>
                <a:lnTo>
                  <a:pt x="210" y="228"/>
                </a:lnTo>
                <a:lnTo>
                  <a:pt x="208" y="237"/>
                </a:lnTo>
                <a:lnTo>
                  <a:pt x="207" y="246"/>
                </a:lnTo>
                <a:lnTo>
                  <a:pt x="207" y="251"/>
                </a:lnTo>
                <a:lnTo>
                  <a:pt x="208" y="257"/>
                </a:lnTo>
                <a:lnTo>
                  <a:pt x="208" y="263"/>
                </a:lnTo>
                <a:lnTo>
                  <a:pt x="210" y="269"/>
                </a:lnTo>
                <a:lnTo>
                  <a:pt x="211" y="268"/>
                </a:lnTo>
                <a:close/>
              </a:path>
            </a:pathLst>
          </a:custGeom>
          <a:solidFill>
            <a:srgbClr val="99FF99"/>
          </a:solidFill>
          <a:ln w="9525" cap="flat">
            <a:solidFill>
              <a:schemeClr val="accent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nb-NO"/>
          </a:p>
        </p:txBody>
      </p:sp>
      <p:sp>
        <p:nvSpPr>
          <p:cNvPr id="274542" name="AutoShape 110"/>
          <p:cNvSpPr>
            <a:spLocks noChangeArrowheads="1"/>
          </p:cNvSpPr>
          <p:nvPr/>
        </p:nvSpPr>
        <p:spPr bwMode="auto">
          <a:xfrm>
            <a:off x="7010400" y="4389438"/>
            <a:ext cx="533400" cy="22860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74436" name="Rectangle 4"/>
          <p:cNvSpPr>
            <a:spLocks noGrp="1" noChangeArrowheads="1"/>
          </p:cNvSpPr>
          <p:nvPr>
            <p:ph type="title"/>
          </p:nvPr>
        </p:nvSpPr>
        <p:spPr>
          <a:xfrm>
            <a:off x="854185" y="9524"/>
            <a:ext cx="10515600" cy="1325563"/>
          </a:xfrm>
        </p:spPr>
        <p:txBody>
          <a:bodyPr/>
          <a:lstStyle/>
          <a:p>
            <a:r>
              <a:rPr lang="en-US" dirty="0"/>
              <a:t>Many Things Can Go Wrong</a:t>
            </a:r>
          </a:p>
        </p:txBody>
      </p:sp>
      <p:sp>
        <p:nvSpPr>
          <p:cNvPr id="274466" name="Rectangle 34"/>
          <p:cNvSpPr>
            <a:spLocks noChangeArrowheads="1"/>
          </p:cNvSpPr>
          <p:nvPr/>
        </p:nvSpPr>
        <p:spPr bwMode="auto">
          <a:xfrm>
            <a:off x="4038601" y="4846639"/>
            <a:ext cx="50895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i="1">
                <a:solidFill>
                  <a:srgbClr val="000000"/>
                </a:solidFill>
                <a:latin typeface="Comic Sans MS" pitchFamily="66" charset="0"/>
              </a:rPr>
              <a:t>Wireless device moves into a different network</a:t>
            </a:r>
            <a:endParaRPr lang="en-US" i="1">
              <a:latin typeface="Comic Sans MS" pitchFamily="66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100264" y="3475038"/>
            <a:ext cx="1176337" cy="1562100"/>
            <a:chOff x="2326" y="1884"/>
            <a:chExt cx="741" cy="984"/>
          </a:xfrm>
        </p:grpSpPr>
        <p:sp>
          <p:nvSpPr>
            <p:cNvPr id="274468" name="Freeform 36"/>
            <p:cNvSpPr>
              <a:spLocks/>
            </p:cNvSpPr>
            <p:nvPr/>
          </p:nvSpPr>
          <p:spPr bwMode="auto">
            <a:xfrm>
              <a:off x="2652" y="1895"/>
              <a:ext cx="216" cy="102"/>
            </a:xfrm>
            <a:custGeom>
              <a:avLst/>
              <a:gdLst/>
              <a:ahLst/>
              <a:cxnLst>
                <a:cxn ang="0">
                  <a:pos x="194" y="85"/>
                </a:cxn>
                <a:cxn ang="0">
                  <a:pos x="200" y="86"/>
                </a:cxn>
                <a:cxn ang="0">
                  <a:pos x="218" y="92"/>
                </a:cxn>
                <a:cxn ang="0">
                  <a:pos x="243" y="100"/>
                </a:cxn>
                <a:cxn ang="0">
                  <a:pos x="274" y="111"/>
                </a:cxn>
                <a:cxn ang="0">
                  <a:pos x="305" y="124"/>
                </a:cxn>
                <a:cxn ang="0">
                  <a:pos x="335" y="140"/>
                </a:cxn>
                <a:cxn ang="0">
                  <a:pos x="361" y="160"/>
                </a:cxn>
                <a:cxn ang="0">
                  <a:pos x="377" y="181"/>
                </a:cxn>
                <a:cxn ang="0">
                  <a:pos x="389" y="196"/>
                </a:cxn>
                <a:cxn ang="0">
                  <a:pos x="403" y="197"/>
                </a:cxn>
                <a:cxn ang="0">
                  <a:pos x="416" y="188"/>
                </a:cxn>
                <a:cxn ang="0">
                  <a:pos x="426" y="169"/>
                </a:cxn>
                <a:cxn ang="0">
                  <a:pos x="432" y="146"/>
                </a:cxn>
                <a:cxn ang="0">
                  <a:pos x="431" y="120"/>
                </a:cxn>
                <a:cxn ang="0">
                  <a:pos x="420" y="93"/>
                </a:cxn>
                <a:cxn ang="0">
                  <a:pos x="399" y="69"/>
                </a:cxn>
                <a:cxn ang="0">
                  <a:pos x="384" y="58"/>
                </a:cxn>
                <a:cxn ang="0">
                  <a:pos x="366" y="47"/>
                </a:cxn>
                <a:cxn ang="0">
                  <a:pos x="348" y="37"/>
                </a:cxn>
                <a:cxn ang="0">
                  <a:pos x="327" y="28"/>
                </a:cxn>
                <a:cxn ang="0">
                  <a:pos x="305" y="20"/>
                </a:cxn>
                <a:cxn ang="0">
                  <a:pos x="282" y="13"/>
                </a:cxn>
                <a:cxn ang="0">
                  <a:pos x="258" y="7"/>
                </a:cxn>
                <a:cxn ang="0">
                  <a:pos x="235" y="2"/>
                </a:cxn>
                <a:cxn ang="0">
                  <a:pos x="210" y="0"/>
                </a:cxn>
                <a:cxn ang="0">
                  <a:pos x="187" y="0"/>
                </a:cxn>
                <a:cxn ang="0">
                  <a:pos x="162" y="1"/>
                </a:cxn>
                <a:cxn ang="0">
                  <a:pos x="139" y="5"/>
                </a:cxn>
                <a:cxn ang="0">
                  <a:pos x="118" y="10"/>
                </a:cxn>
                <a:cxn ang="0">
                  <a:pos x="97" y="18"/>
                </a:cxn>
                <a:cxn ang="0">
                  <a:pos x="77" y="30"/>
                </a:cxn>
                <a:cxn ang="0">
                  <a:pos x="60" y="44"/>
                </a:cxn>
                <a:cxn ang="0">
                  <a:pos x="32" y="74"/>
                </a:cxn>
                <a:cxn ang="0">
                  <a:pos x="14" y="100"/>
                </a:cxn>
                <a:cxn ang="0">
                  <a:pos x="4" y="124"/>
                </a:cxn>
                <a:cxn ang="0">
                  <a:pos x="0" y="145"/>
                </a:cxn>
                <a:cxn ang="0">
                  <a:pos x="2" y="164"/>
                </a:cxn>
                <a:cxn ang="0">
                  <a:pos x="7" y="177"/>
                </a:cxn>
                <a:cxn ang="0">
                  <a:pos x="15" y="189"/>
                </a:cxn>
                <a:cxn ang="0">
                  <a:pos x="24" y="197"/>
                </a:cxn>
                <a:cxn ang="0">
                  <a:pos x="33" y="202"/>
                </a:cxn>
                <a:cxn ang="0">
                  <a:pos x="40" y="204"/>
                </a:cxn>
                <a:cxn ang="0">
                  <a:pos x="47" y="203"/>
                </a:cxn>
                <a:cxn ang="0">
                  <a:pos x="53" y="199"/>
                </a:cxn>
                <a:cxn ang="0">
                  <a:pos x="57" y="192"/>
                </a:cxn>
                <a:cxn ang="0">
                  <a:pos x="60" y="182"/>
                </a:cxn>
                <a:cxn ang="0">
                  <a:pos x="61" y="169"/>
                </a:cxn>
                <a:cxn ang="0">
                  <a:pos x="60" y="153"/>
                </a:cxn>
                <a:cxn ang="0">
                  <a:pos x="60" y="137"/>
                </a:cxn>
                <a:cxn ang="0">
                  <a:pos x="65" y="121"/>
                </a:cxn>
                <a:cxn ang="0">
                  <a:pos x="74" y="108"/>
                </a:cxn>
                <a:cxn ang="0">
                  <a:pos x="88" y="98"/>
                </a:cxn>
                <a:cxn ang="0">
                  <a:pos x="107" y="90"/>
                </a:cxn>
                <a:cxn ang="0">
                  <a:pos x="130" y="84"/>
                </a:cxn>
                <a:cxn ang="0">
                  <a:pos x="159" y="83"/>
                </a:cxn>
                <a:cxn ang="0">
                  <a:pos x="194" y="85"/>
                </a:cxn>
              </a:cxnLst>
              <a:rect l="0" t="0" r="r" b="b"/>
              <a:pathLst>
                <a:path w="432" h="204">
                  <a:moveTo>
                    <a:pt x="194" y="85"/>
                  </a:moveTo>
                  <a:lnTo>
                    <a:pt x="200" y="86"/>
                  </a:lnTo>
                  <a:lnTo>
                    <a:pt x="218" y="92"/>
                  </a:lnTo>
                  <a:lnTo>
                    <a:pt x="243" y="100"/>
                  </a:lnTo>
                  <a:lnTo>
                    <a:pt x="274" y="111"/>
                  </a:lnTo>
                  <a:lnTo>
                    <a:pt x="305" y="124"/>
                  </a:lnTo>
                  <a:lnTo>
                    <a:pt x="335" y="140"/>
                  </a:lnTo>
                  <a:lnTo>
                    <a:pt x="361" y="160"/>
                  </a:lnTo>
                  <a:lnTo>
                    <a:pt x="377" y="181"/>
                  </a:lnTo>
                  <a:lnTo>
                    <a:pt x="389" y="196"/>
                  </a:lnTo>
                  <a:lnTo>
                    <a:pt x="403" y="197"/>
                  </a:lnTo>
                  <a:lnTo>
                    <a:pt x="416" y="188"/>
                  </a:lnTo>
                  <a:lnTo>
                    <a:pt x="426" y="169"/>
                  </a:lnTo>
                  <a:lnTo>
                    <a:pt x="432" y="146"/>
                  </a:lnTo>
                  <a:lnTo>
                    <a:pt x="431" y="120"/>
                  </a:lnTo>
                  <a:lnTo>
                    <a:pt x="420" y="93"/>
                  </a:lnTo>
                  <a:lnTo>
                    <a:pt x="399" y="69"/>
                  </a:lnTo>
                  <a:lnTo>
                    <a:pt x="384" y="58"/>
                  </a:lnTo>
                  <a:lnTo>
                    <a:pt x="366" y="47"/>
                  </a:lnTo>
                  <a:lnTo>
                    <a:pt x="348" y="37"/>
                  </a:lnTo>
                  <a:lnTo>
                    <a:pt x="327" y="28"/>
                  </a:lnTo>
                  <a:lnTo>
                    <a:pt x="305" y="20"/>
                  </a:lnTo>
                  <a:lnTo>
                    <a:pt x="282" y="13"/>
                  </a:lnTo>
                  <a:lnTo>
                    <a:pt x="258" y="7"/>
                  </a:lnTo>
                  <a:lnTo>
                    <a:pt x="235" y="2"/>
                  </a:lnTo>
                  <a:lnTo>
                    <a:pt x="210" y="0"/>
                  </a:lnTo>
                  <a:lnTo>
                    <a:pt x="187" y="0"/>
                  </a:lnTo>
                  <a:lnTo>
                    <a:pt x="162" y="1"/>
                  </a:lnTo>
                  <a:lnTo>
                    <a:pt x="139" y="5"/>
                  </a:lnTo>
                  <a:lnTo>
                    <a:pt x="118" y="10"/>
                  </a:lnTo>
                  <a:lnTo>
                    <a:pt x="97" y="18"/>
                  </a:lnTo>
                  <a:lnTo>
                    <a:pt x="77" y="30"/>
                  </a:lnTo>
                  <a:lnTo>
                    <a:pt x="60" y="44"/>
                  </a:lnTo>
                  <a:lnTo>
                    <a:pt x="32" y="74"/>
                  </a:lnTo>
                  <a:lnTo>
                    <a:pt x="14" y="100"/>
                  </a:lnTo>
                  <a:lnTo>
                    <a:pt x="4" y="124"/>
                  </a:lnTo>
                  <a:lnTo>
                    <a:pt x="0" y="145"/>
                  </a:lnTo>
                  <a:lnTo>
                    <a:pt x="2" y="164"/>
                  </a:lnTo>
                  <a:lnTo>
                    <a:pt x="7" y="177"/>
                  </a:lnTo>
                  <a:lnTo>
                    <a:pt x="15" y="189"/>
                  </a:lnTo>
                  <a:lnTo>
                    <a:pt x="24" y="197"/>
                  </a:lnTo>
                  <a:lnTo>
                    <a:pt x="33" y="202"/>
                  </a:lnTo>
                  <a:lnTo>
                    <a:pt x="40" y="204"/>
                  </a:lnTo>
                  <a:lnTo>
                    <a:pt x="47" y="203"/>
                  </a:lnTo>
                  <a:lnTo>
                    <a:pt x="53" y="199"/>
                  </a:lnTo>
                  <a:lnTo>
                    <a:pt x="57" y="192"/>
                  </a:lnTo>
                  <a:lnTo>
                    <a:pt x="60" y="182"/>
                  </a:lnTo>
                  <a:lnTo>
                    <a:pt x="61" y="169"/>
                  </a:lnTo>
                  <a:lnTo>
                    <a:pt x="60" y="153"/>
                  </a:lnTo>
                  <a:lnTo>
                    <a:pt x="60" y="137"/>
                  </a:lnTo>
                  <a:lnTo>
                    <a:pt x="65" y="121"/>
                  </a:lnTo>
                  <a:lnTo>
                    <a:pt x="74" y="108"/>
                  </a:lnTo>
                  <a:lnTo>
                    <a:pt x="88" y="98"/>
                  </a:lnTo>
                  <a:lnTo>
                    <a:pt x="107" y="90"/>
                  </a:lnTo>
                  <a:lnTo>
                    <a:pt x="130" y="84"/>
                  </a:lnTo>
                  <a:lnTo>
                    <a:pt x="159" y="83"/>
                  </a:lnTo>
                  <a:lnTo>
                    <a:pt x="194" y="8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69" name="Freeform 37"/>
            <p:cNvSpPr>
              <a:spLocks/>
            </p:cNvSpPr>
            <p:nvPr/>
          </p:nvSpPr>
          <p:spPr bwMode="auto">
            <a:xfrm>
              <a:off x="2654" y="1898"/>
              <a:ext cx="209" cy="95"/>
            </a:xfrm>
            <a:custGeom>
              <a:avLst/>
              <a:gdLst/>
              <a:ahLst/>
              <a:cxnLst>
                <a:cxn ang="0">
                  <a:pos x="53" y="122"/>
                </a:cxn>
                <a:cxn ang="0">
                  <a:pos x="70" y="93"/>
                </a:cxn>
                <a:cxn ang="0">
                  <a:pos x="104" y="73"/>
                </a:cxn>
                <a:cxn ang="0">
                  <a:pos x="157" y="69"/>
                </a:cxn>
                <a:cxn ang="0">
                  <a:pos x="203" y="78"/>
                </a:cxn>
                <a:cxn ang="0">
                  <a:pos x="249" y="93"/>
                </a:cxn>
                <a:cxn ang="0">
                  <a:pos x="308" y="116"/>
                </a:cxn>
                <a:cxn ang="0">
                  <a:pos x="357" y="147"/>
                </a:cxn>
                <a:cxn ang="0">
                  <a:pos x="378" y="176"/>
                </a:cxn>
                <a:cxn ang="0">
                  <a:pos x="393" y="183"/>
                </a:cxn>
                <a:cxn ang="0">
                  <a:pos x="407" y="175"/>
                </a:cxn>
                <a:cxn ang="0">
                  <a:pos x="416" y="155"/>
                </a:cxn>
                <a:cxn ang="0">
                  <a:pos x="419" y="133"/>
                </a:cxn>
                <a:cxn ang="0">
                  <a:pos x="416" y="113"/>
                </a:cxn>
                <a:cxn ang="0">
                  <a:pos x="408" y="93"/>
                </a:cxn>
                <a:cxn ang="0">
                  <a:pos x="393" y="72"/>
                </a:cxn>
                <a:cxn ang="0">
                  <a:pos x="368" y="52"/>
                </a:cxn>
                <a:cxn ang="0">
                  <a:pos x="330" y="31"/>
                </a:cxn>
                <a:cxn ang="0">
                  <a:pos x="286" y="14"/>
                </a:cxn>
                <a:cxn ang="0">
                  <a:pos x="238" y="3"/>
                </a:cxn>
                <a:cxn ang="0">
                  <a:pos x="192" y="0"/>
                </a:cxn>
                <a:cxn ang="0">
                  <a:pos x="149" y="3"/>
                </a:cxn>
                <a:cxn ang="0">
                  <a:pos x="110" y="12"/>
                </a:cxn>
                <a:cxn ang="0">
                  <a:pos x="74" y="30"/>
                </a:cxn>
                <a:cxn ang="0">
                  <a:pos x="50" y="49"/>
                </a:cxn>
                <a:cxn ang="0">
                  <a:pos x="35" y="67"/>
                </a:cxn>
                <a:cxn ang="0">
                  <a:pos x="23" y="83"/>
                </a:cxn>
                <a:cxn ang="0">
                  <a:pos x="12" y="99"/>
                </a:cxn>
                <a:cxn ang="0">
                  <a:pos x="2" y="123"/>
                </a:cxn>
                <a:cxn ang="0">
                  <a:pos x="1" y="151"/>
                </a:cxn>
                <a:cxn ang="0">
                  <a:pos x="5" y="167"/>
                </a:cxn>
                <a:cxn ang="0">
                  <a:pos x="15" y="181"/>
                </a:cxn>
                <a:cxn ang="0">
                  <a:pos x="34" y="190"/>
                </a:cxn>
                <a:cxn ang="0">
                  <a:pos x="49" y="166"/>
                </a:cxn>
              </a:cxnLst>
              <a:rect l="0" t="0" r="r" b="b"/>
              <a:pathLst>
                <a:path w="419" h="190">
                  <a:moveTo>
                    <a:pt x="50" y="138"/>
                  </a:moveTo>
                  <a:lnTo>
                    <a:pt x="53" y="122"/>
                  </a:lnTo>
                  <a:lnTo>
                    <a:pt x="59" y="107"/>
                  </a:lnTo>
                  <a:lnTo>
                    <a:pt x="70" y="93"/>
                  </a:lnTo>
                  <a:lnTo>
                    <a:pt x="85" y="82"/>
                  </a:lnTo>
                  <a:lnTo>
                    <a:pt x="104" y="73"/>
                  </a:lnTo>
                  <a:lnTo>
                    <a:pt x="129" y="69"/>
                  </a:lnTo>
                  <a:lnTo>
                    <a:pt x="157" y="69"/>
                  </a:lnTo>
                  <a:lnTo>
                    <a:pt x="190" y="75"/>
                  </a:lnTo>
                  <a:lnTo>
                    <a:pt x="203" y="78"/>
                  </a:lnTo>
                  <a:lnTo>
                    <a:pt x="224" y="84"/>
                  </a:lnTo>
                  <a:lnTo>
                    <a:pt x="249" y="93"/>
                  </a:lnTo>
                  <a:lnTo>
                    <a:pt x="279" y="103"/>
                  </a:lnTo>
                  <a:lnTo>
                    <a:pt x="308" y="116"/>
                  </a:lnTo>
                  <a:lnTo>
                    <a:pt x="335" y="131"/>
                  </a:lnTo>
                  <a:lnTo>
                    <a:pt x="357" y="147"/>
                  </a:lnTo>
                  <a:lnTo>
                    <a:pt x="372" y="166"/>
                  </a:lnTo>
                  <a:lnTo>
                    <a:pt x="378" y="176"/>
                  </a:lnTo>
                  <a:lnTo>
                    <a:pt x="385" y="181"/>
                  </a:lnTo>
                  <a:lnTo>
                    <a:pt x="393" y="183"/>
                  </a:lnTo>
                  <a:lnTo>
                    <a:pt x="400" y="181"/>
                  </a:lnTo>
                  <a:lnTo>
                    <a:pt x="407" y="175"/>
                  </a:lnTo>
                  <a:lnTo>
                    <a:pt x="413" y="167"/>
                  </a:lnTo>
                  <a:lnTo>
                    <a:pt x="416" y="155"/>
                  </a:lnTo>
                  <a:lnTo>
                    <a:pt x="419" y="143"/>
                  </a:lnTo>
                  <a:lnTo>
                    <a:pt x="419" y="133"/>
                  </a:lnTo>
                  <a:lnTo>
                    <a:pt x="419" y="123"/>
                  </a:lnTo>
                  <a:lnTo>
                    <a:pt x="416" y="113"/>
                  </a:lnTo>
                  <a:lnTo>
                    <a:pt x="413" y="102"/>
                  </a:lnTo>
                  <a:lnTo>
                    <a:pt x="408" y="93"/>
                  </a:lnTo>
                  <a:lnTo>
                    <a:pt x="401" y="83"/>
                  </a:lnTo>
                  <a:lnTo>
                    <a:pt x="393" y="72"/>
                  </a:lnTo>
                  <a:lnTo>
                    <a:pt x="383" y="63"/>
                  </a:lnTo>
                  <a:lnTo>
                    <a:pt x="368" y="52"/>
                  </a:lnTo>
                  <a:lnTo>
                    <a:pt x="350" y="41"/>
                  </a:lnTo>
                  <a:lnTo>
                    <a:pt x="330" y="31"/>
                  </a:lnTo>
                  <a:lnTo>
                    <a:pt x="309" y="22"/>
                  </a:lnTo>
                  <a:lnTo>
                    <a:pt x="286" y="14"/>
                  </a:lnTo>
                  <a:lnTo>
                    <a:pt x="262" y="8"/>
                  </a:lnTo>
                  <a:lnTo>
                    <a:pt x="238" y="3"/>
                  </a:lnTo>
                  <a:lnTo>
                    <a:pt x="214" y="1"/>
                  </a:lnTo>
                  <a:lnTo>
                    <a:pt x="192" y="0"/>
                  </a:lnTo>
                  <a:lnTo>
                    <a:pt x="170" y="1"/>
                  </a:lnTo>
                  <a:lnTo>
                    <a:pt x="149" y="3"/>
                  </a:lnTo>
                  <a:lnTo>
                    <a:pt x="129" y="7"/>
                  </a:lnTo>
                  <a:lnTo>
                    <a:pt x="110" y="12"/>
                  </a:lnTo>
                  <a:lnTo>
                    <a:pt x="92" y="20"/>
                  </a:lnTo>
                  <a:lnTo>
                    <a:pt x="74" y="30"/>
                  </a:lnTo>
                  <a:lnTo>
                    <a:pt x="59" y="41"/>
                  </a:lnTo>
                  <a:lnTo>
                    <a:pt x="50" y="49"/>
                  </a:lnTo>
                  <a:lnTo>
                    <a:pt x="42" y="58"/>
                  </a:lnTo>
                  <a:lnTo>
                    <a:pt x="35" y="67"/>
                  </a:lnTo>
                  <a:lnTo>
                    <a:pt x="28" y="75"/>
                  </a:lnTo>
                  <a:lnTo>
                    <a:pt x="23" y="83"/>
                  </a:lnTo>
                  <a:lnTo>
                    <a:pt x="17" y="91"/>
                  </a:lnTo>
                  <a:lnTo>
                    <a:pt x="12" y="99"/>
                  </a:lnTo>
                  <a:lnTo>
                    <a:pt x="9" y="107"/>
                  </a:lnTo>
                  <a:lnTo>
                    <a:pt x="2" y="123"/>
                  </a:lnTo>
                  <a:lnTo>
                    <a:pt x="0" y="138"/>
                  </a:lnTo>
                  <a:lnTo>
                    <a:pt x="1" y="151"/>
                  </a:lnTo>
                  <a:lnTo>
                    <a:pt x="3" y="160"/>
                  </a:lnTo>
                  <a:lnTo>
                    <a:pt x="5" y="167"/>
                  </a:lnTo>
                  <a:lnTo>
                    <a:pt x="10" y="174"/>
                  </a:lnTo>
                  <a:lnTo>
                    <a:pt x="15" y="181"/>
                  </a:lnTo>
                  <a:lnTo>
                    <a:pt x="20" y="185"/>
                  </a:lnTo>
                  <a:lnTo>
                    <a:pt x="34" y="190"/>
                  </a:lnTo>
                  <a:lnTo>
                    <a:pt x="43" y="183"/>
                  </a:lnTo>
                  <a:lnTo>
                    <a:pt x="49" y="166"/>
                  </a:lnTo>
                  <a:lnTo>
                    <a:pt x="50" y="138"/>
                  </a:lnTo>
                  <a:close/>
                </a:path>
              </a:pathLst>
            </a:custGeom>
            <a:solidFill>
              <a:srgbClr val="D1BA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70" name="Freeform 38"/>
            <p:cNvSpPr>
              <a:spLocks/>
            </p:cNvSpPr>
            <p:nvPr/>
          </p:nvSpPr>
          <p:spPr bwMode="auto">
            <a:xfrm>
              <a:off x="2657" y="1901"/>
              <a:ext cx="204" cy="87"/>
            </a:xfrm>
            <a:custGeom>
              <a:avLst/>
              <a:gdLst/>
              <a:ahLst/>
              <a:cxnLst>
                <a:cxn ang="0">
                  <a:pos x="44" y="107"/>
                </a:cxn>
                <a:cxn ang="0">
                  <a:pos x="65" y="79"/>
                </a:cxn>
                <a:cxn ang="0">
                  <a:pos x="102" y="61"/>
                </a:cxn>
                <a:cxn ang="0">
                  <a:pos x="155" y="57"/>
                </a:cxn>
                <a:cxn ang="0">
                  <a:pos x="207" y="69"/>
                </a:cxn>
                <a:cxn ang="0">
                  <a:pos x="256" y="84"/>
                </a:cxn>
                <a:cxn ang="0">
                  <a:pos x="310" y="107"/>
                </a:cxn>
                <a:cxn ang="0">
                  <a:pos x="353" y="134"/>
                </a:cxn>
                <a:cxn ang="0">
                  <a:pos x="372" y="158"/>
                </a:cxn>
                <a:cxn ang="0">
                  <a:pos x="387" y="165"/>
                </a:cxn>
                <a:cxn ang="0">
                  <a:pos x="400" y="160"/>
                </a:cxn>
                <a:cxn ang="0">
                  <a:pos x="408" y="141"/>
                </a:cxn>
                <a:cxn ang="0">
                  <a:pos x="407" y="119"/>
                </a:cxn>
                <a:cxn ang="0">
                  <a:pos x="401" y="101"/>
                </a:cxn>
                <a:cxn ang="0">
                  <a:pos x="392" y="82"/>
                </a:cxn>
                <a:cxn ang="0">
                  <a:pos x="377" y="64"/>
                </a:cxn>
                <a:cxn ang="0">
                  <a:pos x="353" y="44"/>
                </a:cxn>
                <a:cxn ang="0">
                  <a:pos x="317" y="25"/>
                </a:cxn>
                <a:cxn ang="0">
                  <a:pos x="276" y="10"/>
                </a:cxn>
                <a:cxn ang="0">
                  <a:pos x="230" y="1"/>
                </a:cxn>
                <a:cxn ang="0">
                  <a:pos x="185" y="0"/>
                </a:cxn>
                <a:cxn ang="0">
                  <a:pos x="143" y="3"/>
                </a:cxn>
                <a:cxn ang="0">
                  <a:pos x="106" y="12"/>
                </a:cxn>
                <a:cxn ang="0">
                  <a:pos x="74" y="26"/>
                </a:cxn>
                <a:cxn ang="0">
                  <a:pos x="52" y="43"/>
                </a:cxn>
                <a:cxn ang="0">
                  <a:pos x="37" y="58"/>
                </a:cxn>
                <a:cxn ang="0">
                  <a:pos x="26" y="73"/>
                </a:cxn>
                <a:cxn ang="0">
                  <a:pos x="15" y="88"/>
                </a:cxn>
                <a:cxn ang="0">
                  <a:pos x="4" y="111"/>
                </a:cxn>
                <a:cxn ang="0">
                  <a:pos x="0" y="138"/>
                </a:cxn>
                <a:cxn ang="0">
                  <a:pos x="4" y="152"/>
                </a:cxn>
                <a:cxn ang="0">
                  <a:pos x="10" y="166"/>
                </a:cxn>
                <a:cxn ang="0">
                  <a:pos x="28" y="173"/>
                </a:cxn>
                <a:cxn ang="0">
                  <a:pos x="37" y="146"/>
                </a:cxn>
              </a:cxnLst>
              <a:rect l="0" t="0" r="r" b="b"/>
              <a:pathLst>
                <a:path w="408" h="173">
                  <a:moveTo>
                    <a:pt x="41" y="120"/>
                  </a:moveTo>
                  <a:lnTo>
                    <a:pt x="44" y="107"/>
                  </a:lnTo>
                  <a:lnTo>
                    <a:pt x="52" y="92"/>
                  </a:lnTo>
                  <a:lnTo>
                    <a:pt x="65" y="79"/>
                  </a:lnTo>
                  <a:lnTo>
                    <a:pt x="81" y="69"/>
                  </a:lnTo>
                  <a:lnTo>
                    <a:pt x="102" y="61"/>
                  </a:lnTo>
                  <a:lnTo>
                    <a:pt x="126" y="57"/>
                  </a:lnTo>
                  <a:lnTo>
                    <a:pt x="155" y="57"/>
                  </a:lnTo>
                  <a:lnTo>
                    <a:pt x="187" y="63"/>
                  </a:lnTo>
                  <a:lnTo>
                    <a:pt x="207" y="69"/>
                  </a:lnTo>
                  <a:lnTo>
                    <a:pt x="230" y="76"/>
                  </a:lnTo>
                  <a:lnTo>
                    <a:pt x="256" y="84"/>
                  </a:lnTo>
                  <a:lnTo>
                    <a:pt x="284" y="94"/>
                  </a:lnTo>
                  <a:lnTo>
                    <a:pt x="310" y="107"/>
                  </a:lnTo>
                  <a:lnTo>
                    <a:pt x="334" y="119"/>
                  </a:lnTo>
                  <a:lnTo>
                    <a:pt x="353" y="134"/>
                  </a:lnTo>
                  <a:lnTo>
                    <a:pt x="366" y="149"/>
                  </a:lnTo>
                  <a:lnTo>
                    <a:pt x="372" y="158"/>
                  </a:lnTo>
                  <a:lnTo>
                    <a:pt x="379" y="164"/>
                  </a:lnTo>
                  <a:lnTo>
                    <a:pt x="387" y="165"/>
                  </a:lnTo>
                  <a:lnTo>
                    <a:pt x="394" y="164"/>
                  </a:lnTo>
                  <a:lnTo>
                    <a:pt x="400" y="160"/>
                  </a:lnTo>
                  <a:lnTo>
                    <a:pt x="405" y="152"/>
                  </a:lnTo>
                  <a:lnTo>
                    <a:pt x="408" y="141"/>
                  </a:lnTo>
                  <a:lnTo>
                    <a:pt x="408" y="127"/>
                  </a:lnTo>
                  <a:lnTo>
                    <a:pt x="407" y="119"/>
                  </a:lnTo>
                  <a:lnTo>
                    <a:pt x="405" y="110"/>
                  </a:lnTo>
                  <a:lnTo>
                    <a:pt x="401" y="101"/>
                  </a:lnTo>
                  <a:lnTo>
                    <a:pt x="398" y="92"/>
                  </a:lnTo>
                  <a:lnTo>
                    <a:pt x="392" y="82"/>
                  </a:lnTo>
                  <a:lnTo>
                    <a:pt x="385" y="73"/>
                  </a:lnTo>
                  <a:lnTo>
                    <a:pt x="377" y="64"/>
                  </a:lnTo>
                  <a:lnTo>
                    <a:pt x="368" y="56"/>
                  </a:lnTo>
                  <a:lnTo>
                    <a:pt x="353" y="44"/>
                  </a:lnTo>
                  <a:lnTo>
                    <a:pt x="336" y="34"/>
                  </a:lnTo>
                  <a:lnTo>
                    <a:pt x="317" y="25"/>
                  </a:lnTo>
                  <a:lnTo>
                    <a:pt x="296" y="17"/>
                  </a:lnTo>
                  <a:lnTo>
                    <a:pt x="276" y="10"/>
                  </a:lnTo>
                  <a:lnTo>
                    <a:pt x="253" y="4"/>
                  </a:lnTo>
                  <a:lnTo>
                    <a:pt x="230" y="1"/>
                  </a:lnTo>
                  <a:lnTo>
                    <a:pt x="207" y="0"/>
                  </a:lnTo>
                  <a:lnTo>
                    <a:pt x="185" y="0"/>
                  </a:lnTo>
                  <a:lnTo>
                    <a:pt x="164" y="1"/>
                  </a:lnTo>
                  <a:lnTo>
                    <a:pt x="143" y="3"/>
                  </a:lnTo>
                  <a:lnTo>
                    <a:pt x="125" y="6"/>
                  </a:lnTo>
                  <a:lnTo>
                    <a:pt x="106" y="12"/>
                  </a:lnTo>
                  <a:lnTo>
                    <a:pt x="90" y="18"/>
                  </a:lnTo>
                  <a:lnTo>
                    <a:pt x="74" y="26"/>
                  </a:lnTo>
                  <a:lnTo>
                    <a:pt x="60" y="36"/>
                  </a:lnTo>
                  <a:lnTo>
                    <a:pt x="52" y="43"/>
                  </a:lnTo>
                  <a:lnTo>
                    <a:pt x="44" y="51"/>
                  </a:lnTo>
                  <a:lnTo>
                    <a:pt x="37" y="58"/>
                  </a:lnTo>
                  <a:lnTo>
                    <a:pt x="32" y="65"/>
                  </a:lnTo>
                  <a:lnTo>
                    <a:pt x="26" y="73"/>
                  </a:lnTo>
                  <a:lnTo>
                    <a:pt x="20" y="80"/>
                  </a:lnTo>
                  <a:lnTo>
                    <a:pt x="15" y="88"/>
                  </a:lnTo>
                  <a:lnTo>
                    <a:pt x="11" y="95"/>
                  </a:lnTo>
                  <a:lnTo>
                    <a:pt x="4" y="111"/>
                  </a:lnTo>
                  <a:lnTo>
                    <a:pt x="0" y="126"/>
                  </a:lnTo>
                  <a:lnTo>
                    <a:pt x="0" y="138"/>
                  </a:lnTo>
                  <a:lnTo>
                    <a:pt x="2" y="146"/>
                  </a:lnTo>
                  <a:lnTo>
                    <a:pt x="4" y="152"/>
                  </a:lnTo>
                  <a:lnTo>
                    <a:pt x="6" y="158"/>
                  </a:lnTo>
                  <a:lnTo>
                    <a:pt x="10" y="166"/>
                  </a:lnTo>
                  <a:lnTo>
                    <a:pt x="17" y="172"/>
                  </a:lnTo>
                  <a:lnTo>
                    <a:pt x="28" y="173"/>
                  </a:lnTo>
                  <a:lnTo>
                    <a:pt x="34" y="164"/>
                  </a:lnTo>
                  <a:lnTo>
                    <a:pt x="37" y="146"/>
                  </a:lnTo>
                  <a:lnTo>
                    <a:pt x="41" y="120"/>
                  </a:lnTo>
                  <a:close/>
                </a:path>
              </a:pathLst>
            </a:custGeom>
            <a:solidFill>
              <a:srgbClr val="A072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71" name="Freeform 39"/>
            <p:cNvSpPr>
              <a:spLocks/>
            </p:cNvSpPr>
            <p:nvPr/>
          </p:nvSpPr>
          <p:spPr bwMode="auto">
            <a:xfrm>
              <a:off x="2660" y="1902"/>
              <a:ext cx="199" cy="82"/>
            </a:xfrm>
            <a:custGeom>
              <a:avLst/>
              <a:gdLst/>
              <a:ahLst/>
              <a:cxnLst>
                <a:cxn ang="0">
                  <a:pos x="38" y="93"/>
                </a:cxn>
                <a:cxn ang="0">
                  <a:pos x="61" y="68"/>
                </a:cxn>
                <a:cxn ang="0">
                  <a:pos x="99" y="51"/>
                </a:cxn>
                <a:cxn ang="0">
                  <a:pos x="152" y="47"/>
                </a:cxn>
                <a:cxn ang="0">
                  <a:pos x="210" y="61"/>
                </a:cxn>
                <a:cxn ang="0">
                  <a:pos x="264" y="79"/>
                </a:cxn>
                <a:cxn ang="0">
                  <a:pos x="313" y="100"/>
                </a:cxn>
                <a:cxn ang="0">
                  <a:pos x="351" y="123"/>
                </a:cxn>
                <a:cxn ang="0">
                  <a:pos x="369" y="144"/>
                </a:cxn>
                <a:cxn ang="0">
                  <a:pos x="382" y="152"/>
                </a:cxn>
                <a:cxn ang="0">
                  <a:pos x="394" y="146"/>
                </a:cxn>
                <a:cxn ang="0">
                  <a:pos x="400" y="129"/>
                </a:cxn>
                <a:cxn ang="0">
                  <a:pos x="395" y="107"/>
                </a:cxn>
                <a:cxn ang="0">
                  <a:pos x="388" y="92"/>
                </a:cxn>
                <a:cxn ang="0">
                  <a:pos x="378" y="75"/>
                </a:cxn>
                <a:cxn ang="0">
                  <a:pos x="363" y="60"/>
                </a:cxn>
                <a:cxn ang="0">
                  <a:pos x="339" y="41"/>
                </a:cxn>
                <a:cxn ang="0">
                  <a:pos x="305" y="22"/>
                </a:cxn>
                <a:cxn ang="0">
                  <a:pos x="266" y="8"/>
                </a:cxn>
                <a:cxn ang="0">
                  <a:pos x="223" y="0"/>
                </a:cxn>
                <a:cxn ang="0">
                  <a:pos x="180" y="1"/>
                </a:cxn>
                <a:cxn ang="0">
                  <a:pos x="139" y="6"/>
                </a:cxn>
                <a:cxn ang="0">
                  <a:pos x="105" y="14"/>
                </a:cxn>
                <a:cxn ang="0">
                  <a:pos x="75" y="26"/>
                </a:cxn>
                <a:cxn ang="0">
                  <a:pos x="54" y="41"/>
                </a:cxn>
                <a:cxn ang="0">
                  <a:pos x="42" y="53"/>
                </a:cxn>
                <a:cxn ang="0">
                  <a:pos x="29" y="66"/>
                </a:cxn>
                <a:cxn ang="0">
                  <a:pos x="18" y="79"/>
                </a:cxn>
                <a:cxn ang="0">
                  <a:pos x="6" y="104"/>
                </a:cxn>
                <a:cxn ang="0">
                  <a:pos x="0" y="129"/>
                </a:cxn>
                <a:cxn ang="0">
                  <a:pos x="2" y="139"/>
                </a:cxn>
                <a:cxn ang="0">
                  <a:pos x="8" y="157"/>
                </a:cxn>
                <a:cxn ang="0">
                  <a:pos x="23" y="162"/>
                </a:cxn>
                <a:cxn ang="0">
                  <a:pos x="27" y="130"/>
                </a:cxn>
              </a:cxnLst>
              <a:rect l="0" t="0" r="r" b="b"/>
              <a:pathLst>
                <a:path w="400" h="162">
                  <a:moveTo>
                    <a:pt x="32" y="106"/>
                  </a:moveTo>
                  <a:lnTo>
                    <a:pt x="38" y="93"/>
                  </a:lnTo>
                  <a:lnTo>
                    <a:pt x="47" y="79"/>
                  </a:lnTo>
                  <a:lnTo>
                    <a:pt x="61" y="68"/>
                  </a:lnTo>
                  <a:lnTo>
                    <a:pt x="78" y="58"/>
                  </a:lnTo>
                  <a:lnTo>
                    <a:pt x="99" y="51"/>
                  </a:lnTo>
                  <a:lnTo>
                    <a:pt x="124" y="47"/>
                  </a:lnTo>
                  <a:lnTo>
                    <a:pt x="152" y="47"/>
                  </a:lnTo>
                  <a:lnTo>
                    <a:pt x="184" y="54"/>
                  </a:lnTo>
                  <a:lnTo>
                    <a:pt x="210" y="61"/>
                  </a:lnTo>
                  <a:lnTo>
                    <a:pt x="237" y="70"/>
                  </a:lnTo>
                  <a:lnTo>
                    <a:pt x="264" y="79"/>
                  </a:lnTo>
                  <a:lnTo>
                    <a:pt x="290" y="90"/>
                  </a:lnTo>
                  <a:lnTo>
                    <a:pt x="313" y="100"/>
                  </a:lnTo>
                  <a:lnTo>
                    <a:pt x="334" y="112"/>
                  </a:lnTo>
                  <a:lnTo>
                    <a:pt x="351" y="123"/>
                  </a:lnTo>
                  <a:lnTo>
                    <a:pt x="362" y="136"/>
                  </a:lnTo>
                  <a:lnTo>
                    <a:pt x="369" y="144"/>
                  </a:lnTo>
                  <a:lnTo>
                    <a:pt x="376" y="150"/>
                  </a:lnTo>
                  <a:lnTo>
                    <a:pt x="382" y="152"/>
                  </a:lnTo>
                  <a:lnTo>
                    <a:pt x="389" y="151"/>
                  </a:lnTo>
                  <a:lnTo>
                    <a:pt x="394" y="146"/>
                  </a:lnTo>
                  <a:lnTo>
                    <a:pt x="399" y="139"/>
                  </a:lnTo>
                  <a:lnTo>
                    <a:pt x="400" y="129"/>
                  </a:lnTo>
                  <a:lnTo>
                    <a:pt x="397" y="115"/>
                  </a:lnTo>
                  <a:lnTo>
                    <a:pt x="395" y="107"/>
                  </a:lnTo>
                  <a:lnTo>
                    <a:pt x="392" y="100"/>
                  </a:lnTo>
                  <a:lnTo>
                    <a:pt x="388" y="92"/>
                  </a:lnTo>
                  <a:lnTo>
                    <a:pt x="384" y="83"/>
                  </a:lnTo>
                  <a:lnTo>
                    <a:pt x="378" y="75"/>
                  </a:lnTo>
                  <a:lnTo>
                    <a:pt x="371" y="67"/>
                  </a:lnTo>
                  <a:lnTo>
                    <a:pt x="363" y="60"/>
                  </a:lnTo>
                  <a:lnTo>
                    <a:pt x="354" y="52"/>
                  </a:lnTo>
                  <a:lnTo>
                    <a:pt x="339" y="41"/>
                  </a:lnTo>
                  <a:lnTo>
                    <a:pt x="323" y="31"/>
                  </a:lnTo>
                  <a:lnTo>
                    <a:pt x="305" y="22"/>
                  </a:lnTo>
                  <a:lnTo>
                    <a:pt x="286" y="14"/>
                  </a:lnTo>
                  <a:lnTo>
                    <a:pt x="266" y="8"/>
                  </a:lnTo>
                  <a:lnTo>
                    <a:pt x="245" y="3"/>
                  </a:lnTo>
                  <a:lnTo>
                    <a:pt x="223" y="0"/>
                  </a:lnTo>
                  <a:lnTo>
                    <a:pt x="202" y="0"/>
                  </a:lnTo>
                  <a:lnTo>
                    <a:pt x="180" y="1"/>
                  </a:lnTo>
                  <a:lnTo>
                    <a:pt x="159" y="3"/>
                  </a:lnTo>
                  <a:lnTo>
                    <a:pt x="139" y="6"/>
                  </a:lnTo>
                  <a:lnTo>
                    <a:pt x="122" y="9"/>
                  </a:lnTo>
                  <a:lnTo>
                    <a:pt x="105" y="14"/>
                  </a:lnTo>
                  <a:lnTo>
                    <a:pt x="90" y="20"/>
                  </a:lnTo>
                  <a:lnTo>
                    <a:pt x="75" y="26"/>
                  </a:lnTo>
                  <a:lnTo>
                    <a:pt x="62" y="36"/>
                  </a:lnTo>
                  <a:lnTo>
                    <a:pt x="54" y="41"/>
                  </a:lnTo>
                  <a:lnTo>
                    <a:pt x="47" y="47"/>
                  </a:lnTo>
                  <a:lnTo>
                    <a:pt x="42" y="53"/>
                  </a:lnTo>
                  <a:lnTo>
                    <a:pt x="35" y="59"/>
                  </a:lnTo>
                  <a:lnTo>
                    <a:pt x="29" y="66"/>
                  </a:lnTo>
                  <a:lnTo>
                    <a:pt x="24" y="73"/>
                  </a:lnTo>
                  <a:lnTo>
                    <a:pt x="18" y="79"/>
                  </a:lnTo>
                  <a:lnTo>
                    <a:pt x="14" y="86"/>
                  </a:lnTo>
                  <a:lnTo>
                    <a:pt x="6" y="104"/>
                  </a:lnTo>
                  <a:lnTo>
                    <a:pt x="1" y="119"/>
                  </a:lnTo>
                  <a:lnTo>
                    <a:pt x="0" y="129"/>
                  </a:lnTo>
                  <a:lnTo>
                    <a:pt x="1" y="135"/>
                  </a:lnTo>
                  <a:lnTo>
                    <a:pt x="2" y="139"/>
                  </a:lnTo>
                  <a:lnTo>
                    <a:pt x="4" y="147"/>
                  </a:lnTo>
                  <a:lnTo>
                    <a:pt x="8" y="157"/>
                  </a:lnTo>
                  <a:lnTo>
                    <a:pt x="15" y="162"/>
                  </a:lnTo>
                  <a:lnTo>
                    <a:pt x="23" y="162"/>
                  </a:lnTo>
                  <a:lnTo>
                    <a:pt x="25" y="150"/>
                  </a:lnTo>
                  <a:lnTo>
                    <a:pt x="27" y="130"/>
                  </a:lnTo>
                  <a:lnTo>
                    <a:pt x="32" y="106"/>
                  </a:lnTo>
                  <a:close/>
                </a:path>
              </a:pathLst>
            </a:custGeom>
            <a:solidFill>
              <a:srgbClr val="722B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72" name="Freeform 40"/>
            <p:cNvSpPr>
              <a:spLocks/>
            </p:cNvSpPr>
            <p:nvPr/>
          </p:nvSpPr>
          <p:spPr bwMode="auto">
            <a:xfrm>
              <a:off x="2662" y="1904"/>
              <a:ext cx="196" cy="76"/>
            </a:xfrm>
            <a:custGeom>
              <a:avLst/>
              <a:gdLst/>
              <a:ahLst/>
              <a:cxnLst>
                <a:cxn ang="0">
                  <a:pos x="0" y="125"/>
                </a:cxn>
                <a:cxn ang="0">
                  <a:pos x="0" y="128"/>
                </a:cxn>
                <a:cxn ang="0">
                  <a:pos x="1" y="136"/>
                </a:cxn>
                <a:cxn ang="0">
                  <a:pos x="3" y="146"/>
                </a:cxn>
                <a:cxn ang="0">
                  <a:pos x="11" y="152"/>
                </a:cxn>
                <a:cxn ang="0">
                  <a:pos x="17" y="149"/>
                </a:cxn>
                <a:cxn ang="0">
                  <a:pos x="16" y="135"/>
                </a:cxn>
                <a:cxn ang="0">
                  <a:pos x="15" y="114"/>
                </a:cxn>
                <a:cxn ang="0">
                  <a:pos x="22" y="91"/>
                </a:cxn>
                <a:cxn ang="0">
                  <a:pos x="30" y="80"/>
                </a:cxn>
                <a:cxn ang="0">
                  <a:pos x="41" y="67"/>
                </a:cxn>
                <a:cxn ang="0">
                  <a:pos x="56" y="57"/>
                </a:cxn>
                <a:cxn ang="0">
                  <a:pos x="75" y="46"/>
                </a:cxn>
                <a:cxn ang="0">
                  <a:pos x="97" y="40"/>
                </a:cxn>
                <a:cxn ang="0">
                  <a:pos x="121" y="36"/>
                </a:cxn>
                <a:cxn ang="0">
                  <a:pos x="150" y="38"/>
                </a:cxn>
                <a:cxn ang="0">
                  <a:pos x="181" y="45"/>
                </a:cxn>
                <a:cxn ang="0">
                  <a:pos x="213" y="56"/>
                </a:cxn>
                <a:cxn ang="0">
                  <a:pos x="243" y="65"/>
                </a:cxn>
                <a:cxn ang="0">
                  <a:pos x="270" y="75"/>
                </a:cxn>
                <a:cxn ang="0">
                  <a:pos x="295" y="84"/>
                </a:cxn>
                <a:cxn ang="0">
                  <a:pos x="317" y="94"/>
                </a:cxn>
                <a:cxn ang="0">
                  <a:pos x="334" y="103"/>
                </a:cxn>
                <a:cxn ang="0">
                  <a:pos x="348" y="112"/>
                </a:cxn>
                <a:cxn ang="0">
                  <a:pos x="356" y="121"/>
                </a:cxn>
                <a:cxn ang="0">
                  <a:pos x="363" y="129"/>
                </a:cxn>
                <a:cxn ang="0">
                  <a:pos x="370" y="135"/>
                </a:cxn>
                <a:cxn ang="0">
                  <a:pos x="376" y="137"/>
                </a:cxn>
                <a:cxn ang="0">
                  <a:pos x="383" y="136"/>
                </a:cxn>
                <a:cxn ang="0">
                  <a:pos x="388" y="133"/>
                </a:cxn>
                <a:cxn ang="0">
                  <a:pos x="390" y="126"/>
                </a:cxn>
                <a:cxn ang="0">
                  <a:pos x="390" y="117"/>
                </a:cxn>
                <a:cxn ang="0">
                  <a:pos x="386" y="103"/>
                </a:cxn>
                <a:cxn ang="0">
                  <a:pos x="382" y="95"/>
                </a:cxn>
                <a:cxn ang="0">
                  <a:pos x="376" y="87"/>
                </a:cxn>
                <a:cxn ang="0">
                  <a:pos x="370" y="78"/>
                </a:cxn>
                <a:cxn ang="0">
                  <a:pos x="363" y="68"/>
                </a:cxn>
                <a:cxn ang="0">
                  <a:pos x="353" y="59"/>
                </a:cxn>
                <a:cxn ang="0">
                  <a:pos x="343" y="50"/>
                </a:cxn>
                <a:cxn ang="0">
                  <a:pos x="332" y="42"/>
                </a:cxn>
                <a:cxn ang="0">
                  <a:pos x="319" y="34"/>
                </a:cxn>
                <a:cxn ang="0">
                  <a:pos x="306" y="26"/>
                </a:cxn>
                <a:cxn ang="0">
                  <a:pos x="291" y="19"/>
                </a:cxn>
                <a:cxn ang="0">
                  <a:pos x="277" y="13"/>
                </a:cxn>
                <a:cxn ang="0">
                  <a:pos x="261" y="8"/>
                </a:cxn>
                <a:cxn ang="0">
                  <a:pos x="245" y="4"/>
                </a:cxn>
                <a:cxn ang="0">
                  <a:pos x="229" y="2"/>
                </a:cxn>
                <a:cxn ang="0">
                  <a:pos x="212" y="0"/>
                </a:cxn>
                <a:cxn ang="0">
                  <a:pos x="194" y="2"/>
                </a:cxn>
                <a:cxn ang="0">
                  <a:pos x="162" y="5"/>
                </a:cxn>
                <a:cxn ang="0">
                  <a:pos x="133" y="10"/>
                </a:cxn>
                <a:cxn ang="0">
                  <a:pos x="108" y="14"/>
                </a:cxn>
                <a:cxn ang="0">
                  <a:pos x="86" y="22"/>
                </a:cxn>
                <a:cxn ang="0">
                  <a:pos x="67" y="32"/>
                </a:cxn>
                <a:cxn ang="0">
                  <a:pos x="48" y="43"/>
                </a:cxn>
                <a:cxn ang="0">
                  <a:pos x="32" y="59"/>
                </a:cxn>
                <a:cxn ang="0">
                  <a:pos x="17" y="78"/>
                </a:cxn>
                <a:cxn ang="0">
                  <a:pos x="7" y="96"/>
                </a:cxn>
                <a:cxn ang="0">
                  <a:pos x="2" y="111"/>
                </a:cxn>
                <a:cxn ang="0">
                  <a:pos x="0" y="121"/>
                </a:cxn>
                <a:cxn ang="0">
                  <a:pos x="0" y="125"/>
                </a:cxn>
              </a:cxnLst>
              <a:rect l="0" t="0" r="r" b="b"/>
              <a:pathLst>
                <a:path w="390" h="152">
                  <a:moveTo>
                    <a:pt x="0" y="125"/>
                  </a:moveTo>
                  <a:lnTo>
                    <a:pt x="0" y="128"/>
                  </a:lnTo>
                  <a:lnTo>
                    <a:pt x="1" y="136"/>
                  </a:lnTo>
                  <a:lnTo>
                    <a:pt x="3" y="146"/>
                  </a:lnTo>
                  <a:lnTo>
                    <a:pt x="11" y="152"/>
                  </a:lnTo>
                  <a:lnTo>
                    <a:pt x="17" y="149"/>
                  </a:lnTo>
                  <a:lnTo>
                    <a:pt x="16" y="135"/>
                  </a:lnTo>
                  <a:lnTo>
                    <a:pt x="15" y="114"/>
                  </a:lnTo>
                  <a:lnTo>
                    <a:pt x="22" y="91"/>
                  </a:lnTo>
                  <a:lnTo>
                    <a:pt x="30" y="80"/>
                  </a:lnTo>
                  <a:lnTo>
                    <a:pt x="41" y="67"/>
                  </a:lnTo>
                  <a:lnTo>
                    <a:pt x="56" y="57"/>
                  </a:lnTo>
                  <a:lnTo>
                    <a:pt x="75" y="46"/>
                  </a:lnTo>
                  <a:lnTo>
                    <a:pt x="97" y="40"/>
                  </a:lnTo>
                  <a:lnTo>
                    <a:pt x="121" y="36"/>
                  </a:lnTo>
                  <a:lnTo>
                    <a:pt x="150" y="38"/>
                  </a:lnTo>
                  <a:lnTo>
                    <a:pt x="181" y="45"/>
                  </a:lnTo>
                  <a:lnTo>
                    <a:pt x="213" y="56"/>
                  </a:lnTo>
                  <a:lnTo>
                    <a:pt x="243" y="65"/>
                  </a:lnTo>
                  <a:lnTo>
                    <a:pt x="270" y="75"/>
                  </a:lnTo>
                  <a:lnTo>
                    <a:pt x="295" y="84"/>
                  </a:lnTo>
                  <a:lnTo>
                    <a:pt x="317" y="94"/>
                  </a:lnTo>
                  <a:lnTo>
                    <a:pt x="334" y="103"/>
                  </a:lnTo>
                  <a:lnTo>
                    <a:pt x="348" y="112"/>
                  </a:lnTo>
                  <a:lnTo>
                    <a:pt x="356" y="121"/>
                  </a:lnTo>
                  <a:lnTo>
                    <a:pt x="363" y="129"/>
                  </a:lnTo>
                  <a:lnTo>
                    <a:pt x="370" y="135"/>
                  </a:lnTo>
                  <a:lnTo>
                    <a:pt x="376" y="137"/>
                  </a:lnTo>
                  <a:lnTo>
                    <a:pt x="383" y="136"/>
                  </a:lnTo>
                  <a:lnTo>
                    <a:pt x="388" y="133"/>
                  </a:lnTo>
                  <a:lnTo>
                    <a:pt x="390" y="126"/>
                  </a:lnTo>
                  <a:lnTo>
                    <a:pt x="390" y="117"/>
                  </a:lnTo>
                  <a:lnTo>
                    <a:pt x="386" y="103"/>
                  </a:lnTo>
                  <a:lnTo>
                    <a:pt x="382" y="95"/>
                  </a:lnTo>
                  <a:lnTo>
                    <a:pt x="376" y="87"/>
                  </a:lnTo>
                  <a:lnTo>
                    <a:pt x="370" y="78"/>
                  </a:lnTo>
                  <a:lnTo>
                    <a:pt x="363" y="68"/>
                  </a:lnTo>
                  <a:lnTo>
                    <a:pt x="353" y="59"/>
                  </a:lnTo>
                  <a:lnTo>
                    <a:pt x="343" y="50"/>
                  </a:lnTo>
                  <a:lnTo>
                    <a:pt x="332" y="42"/>
                  </a:lnTo>
                  <a:lnTo>
                    <a:pt x="319" y="34"/>
                  </a:lnTo>
                  <a:lnTo>
                    <a:pt x="306" y="26"/>
                  </a:lnTo>
                  <a:lnTo>
                    <a:pt x="291" y="19"/>
                  </a:lnTo>
                  <a:lnTo>
                    <a:pt x="277" y="13"/>
                  </a:lnTo>
                  <a:lnTo>
                    <a:pt x="261" y="8"/>
                  </a:lnTo>
                  <a:lnTo>
                    <a:pt x="245" y="4"/>
                  </a:lnTo>
                  <a:lnTo>
                    <a:pt x="229" y="2"/>
                  </a:lnTo>
                  <a:lnTo>
                    <a:pt x="212" y="0"/>
                  </a:lnTo>
                  <a:lnTo>
                    <a:pt x="194" y="2"/>
                  </a:lnTo>
                  <a:lnTo>
                    <a:pt x="162" y="5"/>
                  </a:lnTo>
                  <a:lnTo>
                    <a:pt x="133" y="10"/>
                  </a:lnTo>
                  <a:lnTo>
                    <a:pt x="108" y="14"/>
                  </a:lnTo>
                  <a:lnTo>
                    <a:pt x="86" y="22"/>
                  </a:lnTo>
                  <a:lnTo>
                    <a:pt x="67" y="32"/>
                  </a:lnTo>
                  <a:lnTo>
                    <a:pt x="48" y="43"/>
                  </a:lnTo>
                  <a:lnTo>
                    <a:pt x="32" y="59"/>
                  </a:lnTo>
                  <a:lnTo>
                    <a:pt x="17" y="78"/>
                  </a:lnTo>
                  <a:lnTo>
                    <a:pt x="7" y="96"/>
                  </a:lnTo>
                  <a:lnTo>
                    <a:pt x="2" y="111"/>
                  </a:lnTo>
                  <a:lnTo>
                    <a:pt x="0" y="12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4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73" name="Freeform 41"/>
            <p:cNvSpPr>
              <a:spLocks/>
            </p:cNvSpPr>
            <p:nvPr/>
          </p:nvSpPr>
          <p:spPr bwMode="auto">
            <a:xfrm>
              <a:off x="2904" y="2699"/>
              <a:ext cx="163" cy="123"/>
            </a:xfrm>
            <a:custGeom>
              <a:avLst/>
              <a:gdLst/>
              <a:ahLst/>
              <a:cxnLst>
                <a:cxn ang="0">
                  <a:pos x="10" y="150"/>
                </a:cxn>
                <a:cxn ang="0">
                  <a:pos x="11" y="149"/>
                </a:cxn>
                <a:cxn ang="0">
                  <a:pos x="13" y="145"/>
                </a:cxn>
                <a:cxn ang="0">
                  <a:pos x="18" y="139"/>
                </a:cxn>
                <a:cxn ang="0">
                  <a:pos x="23" y="131"/>
                </a:cxn>
                <a:cxn ang="0">
                  <a:pos x="31" y="122"/>
                </a:cxn>
                <a:cxn ang="0">
                  <a:pos x="40" y="110"/>
                </a:cxn>
                <a:cxn ang="0">
                  <a:pos x="51" y="99"/>
                </a:cxn>
                <a:cxn ang="0">
                  <a:pos x="63" y="86"/>
                </a:cxn>
                <a:cxn ang="0">
                  <a:pos x="75" y="73"/>
                </a:cxn>
                <a:cxn ang="0">
                  <a:pos x="89" y="61"/>
                </a:cxn>
                <a:cxn ang="0">
                  <a:pos x="105" y="48"/>
                </a:cxn>
                <a:cxn ang="0">
                  <a:pos x="121" y="36"/>
                </a:cxn>
                <a:cxn ang="0">
                  <a:pos x="139" y="26"/>
                </a:cxn>
                <a:cxn ang="0">
                  <a:pos x="157" y="17"/>
                </a:cxn>
                <a:cxn ang="0">
                  <a:pos x="177" y="9"/>
                </a:cxn>
                <a:cxn ang="0">
                  <a:pos x="196" y="3"/>
                </a:cxn>
                <a:cxn ang="0">
                  <a:pos x="216" y="0"/>
                </a:cxn>
                <a:cxn ang="0">
                  <a:pos x="235" y="0"/>
                </a:cxn>
                <a:cxn ang="0">
                  <a:pos x="254" y="2"/>
                </a:cxn>
                <a:cxn ang="0">
                  <a:pos x="270" y="6"/>
                </a:cxn>
                <a:cxn ang="0">
                  <a:pos x="285" y="13"/>
                </a:cxn>
                <a:cxn ang="0">
                  <a:pos x="299" y="21"/>
                </a:cxn>
                <a:cxn ang="0">
                  <a:pos x="309" y="33"/>
                </a:cxn>
                <a:cxn ang="0">
                  <a:pos x="318" y="44"/>
                </a:cxn>
                <a:cxn ang="0">
                  <a:pos x="324" y="59"/>
                </a:cxn>
                <a:cxn ang="0">
                  <a:pos x="327" y="74"/>
                </a:cxn>
                <a:cxn ang="0">
                  <a:pos x="327" y="91"/>
                </a:cxn>
                <a:cxn ang="0">
                  <a:pos x="324" y="108"/>
                </a:cxn>
                <a:cxn ang="0">
                  <a:pos x="316" y="125"/>
                </a:cxn>
                <a:cxn ang="0">
                  <a:pos x="306" y="144"/>
                </a:cxn>
                <a:cxn ang="0">
                  <a:pos x="289" y="162"/>
                </a:cxn>
                <a:cxn ang="0">
                  <a:pos x="270" y="180"/>
                </a:cxn>
                <a:cxn ang="0">
                  <a:pos x="247" y="198"/>
                </a:cxn>
                <a:cxn ang="0">
                  <a:pos x="223" y="211"/>
                </a:cxn>
                <a:cxn ang="0">
                  <a:pos x="197" y="224"/>
                </a:cxn>
                <a:cxn ang="0">
                  <a:pos x="172" y="233"/>
                </a:cxn>
                <a:cxn ang="0">
                  <a:pos x="145" y="240"/>
                </a:cxn>
                <a:cxn ang="0">
                  <a:pos x="121" y="244"/>
                </a:cxn>
                <a:cxn ang="0">
                  <a:pos x="97" y="246"/>
                </a:cxn>
                <a:cxn ang="0">
                  <a:pos x="75" y="245"/>
                </a:cxn>
                <a:cxn ang="0">
                  <a:pos x="54" y="241"/>
                </a:cxn>
                <a:cxn ang="0">
                  <a:pos x="37" y="236"/>
                </a:cxn>
                <a:cxn ang="0">
                  <a:pos x="22" y="228"/>
                </a:cxn>
                <a:cxn ang="0">
                  <a:pos x="11" y="217"/>
                </a:cxn>
                <a:cxn ang="0">
                  <a:pos x="4" y="203"/>
                </a:cxn>
                <a:cxn ang="0">
                  <a:pos x="0" y="188"/>
                </a:cxn>
                <a:cxn ang="0">
                  <a:pos x="3" y="171"/>
                </a:cxn>
                <a:cxn ang="0">
                  <a:pos x="10" y="150"/>
                </a:cxn>
              </a:cxnLst>
              <a:rect l="0" t="0" r="r" b="b"/>
              <a:pathLst>
                <a:path w="327" h="246">
                  <a:moveTo>
                    <a:pt x="10" y="150"/>
                  </a:moveTo>
                  <a:lnTo>
                    <a:pt x="11" y="149"/>
                  </a:lnTo>
                  <a:lnTo>
                    <a:pt x="13" y="145"/>
                  </a:lnTo>
                  <a:lnTo>
                    <a:pt x="18" y="139"/>
                  </a:lnTo>
                  <a:lnTo>
                    <a:pt x="23" y="131"/>
                  </a:lnTo>
                  <a:lnTo>
                    <a:pt x="31" y="122"/>
                  </a:lnTo>
                  <a:lnTo>
                    <a:pt x="40" y="110"/>
                  </a:lnTo>
                  <a:lnTo>
                    <a:pt x="51" y="99"/>
                  </a:lnTo>
                  <a:lnTo>
                    <a:pt x="63" y="86"/>
                  </a:lnTo>
                  <a:lnTo>
                    <a:pt x="75" y="73"/>
                  </a:lnTo>
                  <a:lnTo>
                    <a:pt x="89" y="61"/>
                  </a:lnTo>
                  <a:lnTo>
                    <a:pt x="105" y="48"/>
                  </a:lnTo>
                  <a:lnTo>
                    <a:pt x="121" y="36"/>
                  </a:lnTo>
                  <a:lnTo>
                    <a:pt x="139" y="26"/>
                  </a:lnTo>
                  <a:lnTo>
                    <a:pt x="157" y="17"/>
                  </a:lnTo>
                  <a:lnTo>
                    <a:pt x="177" y="9"/>
                  </a:lnTo>
                  <a:lnTo>
                    <a:pt x="196" y="3"/>
                  </a:lnTo>
                  <a:lnTo>
                    <a:pt x="216" y="0"/>
                  </a:lnTo>
                  <a:lnTo>
                    <a:pt x="235" y="0"/>
                  </a:lnTo>
                  <a:lnTo>
                    <a:pt x="254" y="2"/>
                  </a:lnTo>
                  <a:lnTo>
                    <a:pt x="270" y="6"/>
                  </a:lnTo>
                  <a:lnTo>
                    <a:pt x="285" y="13"/>
                  </a:lnTo>
                  <a:lnTo>
                    <a:pt x="299" y="21"/>
                  </a:lnTo>
                  <a:lnTo>
                    <a:pt x="309" y="33"/>
                  </a:lnTo>
                  <a:lnTo>
                    <a:pt x="318" y="44"/>
                  </a:lnTo>
                  <a:lnTo>
                    <a:pt x="324" y="59"/>
                  </a:lnTo>
                  <a:lnTo>
                    <a:pt x="327" y="74"/>
                  </a:lnTo>
                  <a:lnTo>
                    <a:pt x="327" y="91"/>
                  </a:lnTo>
                  <a:lnTo>
                    <a:pt x="324" y="108"/>
                  </a:lnTo>
                  <a:lnTo>
                    <a:pt x="316" y="125"/>
                  </a:lnTo>
                  <a:lnTo>
                    <a:pt x="306" y="144"/>
                  </a:lnTo>
                  <a:lnTo>
                    <a:pt x="289" y="162"/>
                  </a:lnTo>
                  <a:lnTo>
                    <a:pt x="270" y="180"/>
                  </a:lnTo>
                  <a:lnTo>
                    <a:pt x="247" y="198"/>
                  </a:lnTo>
                  <a:lnTo>
                    <a:pt x="223" y="211"/>
                  </a:lnTo>
                  <a:lnTo>
                    <a:pt x="197" y="224"/>
                  </a:lnTo>
                  <a:lnTo>
                    <a:pt x="172" y="233"/>
                  </a:lnTo>
                  <a:lnTo>
                    <a:pt x="145" y="240"/>
                  </a:lnTo>
                  <a:lnTo>
                    <a:pt x="121" y="244"/>
                  </a:lnTo>
                  <a:lnTo>
                    <a:pt x="97" y="246"/>
                  </a:lnTo>
                  <a:lnTo>
                    <a:pt x="75" y="245"/>
                  </a:lnTo>
                  <a:lnTo>
                    <a:pt x="54" y="241"/>
                  </a:lnTo>
                  <a:lnTo>
                    <a:pt x="37" y="236"/>
                  </a:lnTo>
                  <a:lnTo>
                    <a:pt x="22" y="228"/>
                  </a:lnTo>
                  <a:lnTo>
                    <a:pt x="11" y="217"/>
                  </a:lnTo>
                  <a:lnTo>
                    <a:pt x="4" y="203"/>
                  </a:lnTo>
                  <a:lnTo>
                    <a:pt x="0" y="188"/>
                  </a:lnTo>
                  <a:lnTo>
                    <a:pt x="3" y="171"/>
                  </a:lnTo>
                  <a:lnTo>
                    <a:pt x="10" y="15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74" name="Freeform 42"/>
            <p:cNvSpPr>
              <a:spLocks/>
            </p:cNvSpPr>
            <p:nvPr/>
          </p:nvSpPr>
          <p:spPr bwMode="auto">
            <a:xfrm>
              <a:off x="2913" y="2704"/>
              <a:ext cx="150" cy="112"/>
            </a:xfrm>
            <a:custGeom>
              <a:avLst/>
              <a:gdLst/>
              <a:ahLst/>
              <a:cxnLst>
                <a:cxn ang="0">
                  <a:pos x="8" y="138"/>
                </a:cxn>
                <a:cxn ang="0">
                  <a:pos x="11" y="134"/>
                </a:cxn>
                <a:cxn ang="0">
                  <a:pos x="21" y="121"/>
                </a:cxn>
                <a:cxn ang="0">
                  <a:pos x="35" y="101"/>
                </a:cxn>
                <a:cxn ang="0">
                  <a:pos x="56" y="79"/>
                </a:cxn>
                <a:cxn ang="0">
                  <a:pos x="80" y="56"/>
                </a:cxn>
                <a:cxn ang="0">
                  <a:pos x="110" y="34"/>
                </a:cxn>
                <a:cxn ang="0">
                  <a:pos x="143" y="16"/>
                </a:cxn>
                <a:cxn ang="0">
                  <a:pos x="178" y="3"/>
                </a:cxn>
                <a:cxn ang="0">
                  <a:pos x="214" y="0"/>
                </a:cxn>
                <a:cxn ang="0">
                  <a:pos x="246" y="7"/>
                </a:cxn>
                <a:cxn ang="0">
                  <a:pos x="273" y="21"/>
                </a:cxn>
                <a:cxn ang="0">
                  <a:pos x="290" y="43"/>
                </a:cxn>
                <a:cxn ang="0">
                  <a:pos x="299" y="68"/>
                </a:cxn>
                <a:cxn ang="0">
                  <a:pos x="296" y="99"/>
                </a:cxn>
                <a:cxn ang="0">
                  <a:pos x="278" y="131"/>
                </a:cxn>
                <a:cxn ang="0">
                  <a:pos x="246" y="165"/>
                </a:cxn>
                <a:cxn ang="0">
                  <a:pos x="226" y="181"/>
                </a:cxn>
                <a:cxn ang="0">
                  <a:pos x="202" y="193"/>
                </a:cxn>
                <a:cxn ang="0">
                  <a:pos x="179" y="205"/>
                </a:cxn>
                <a:cxn ang="0">
                  <a:pos x="156" y="213"/>
                </a:cxn>
                <a:cxn ang="0">
                  <a:pos x="133" y="219"/>
                </a:cxn>
                <a:cxn ang="0">
                  <a:pos x="110" y="223"/>
                </a:cxn>
                <a:cxn ang="0">
                  <a:pos x="88" y="224"/>
                </a:cxn>
                <a:cxn ang="0">
                  <a:pos x="68" y="223"/>
                </a:cxn>
                <a:cxn ang="0">
                  <a:pos x="49" y="221"/>
                </a:cxn>
                <a:cxn ang="0">
                  <a:pos x="33" y="215"/>
                </a:cxn>
                <a:cxn ang="0">
                  <a:pos x="19" y="208"/>
                </a:cxn>
                <a:cxn ang="0">
                  <a:pos x="9" y="199"/>
                </a:cxn>
                <a:cxn ang="0">
                  <a:pos x="2" y="186"/>
                </a:cxn>
                <a:cxn ang="0">
                  <a:pos x="0" y="173"/>
                </a:cxn>
                <a:cxn ang="0">
                  <a:pos x="1" y="157"/>
                </a:cxn>
                <a:cxn ang="0">
                  <a:pos x="8" y="138"/>
                </a:cxn>
              </a:cxnLst>
              <a:rect l="0" t="0" r="r" b="b"/>
              <a:pathLst>
                <a:path w="299" h="224">
                  <a:moveTo>
                    <a:pt x="8" y="138"/>
                  </a:moveTo>
                  <a:lnTo>
                    <a:pt x="11" y="134"/>
                  </a:lnTo>
                  <a:lnTo>
                    <a:pt x="21" y="121"/>
                  </a:lnTo>
                  <a:lnTo>
                    <a:pt x="35" y="101"/>
                  </a:lnTo>
                  <a:lnTo>
                    <a:pt x="56" y="79"/>
                  </a:lnTo>
                  <a:lnTo>
                    <a:pt x="80" y="56"/>
                  </a:lnTo>
                  <a:lnTo>
                    <a:pt x="110" y="34"/>
                  </a:lnTo>
                  <a:lnTo>
                    <a:pt x="143" y="16"/>
                  </a:lnTo>
                  <a:lnTo>
                    <a:pt x="178" y="3"/>
                  </a:lnTo>
                  <a:lnTo>
                    <a:pt x="214" y="0"/>
                  </a:lnTo>
                  <a:lnTo>
                    <a:pt x="246" y="7"/>
                  </a:lnTo>
                  <a:lnTo>
                    <a:pt x="273" y="21"/>
                  </a:lnTo>
                  <a:lnTo>
                    <a:pt x="290" y="43"/>
                  </a:lnTo>
                  <a:lnTo>
                    <a:pt x="299" y="68"/>
                  </a:lnTo>
                  <a:lnTo>
                    <a:pt x="296" y="99"/>
                  </a:lnTo>
                  <a:lnTo>
                    <a:pt x="278" y="131"/>
                  </a:lnTo>
                  <a:lnTo>
                    <a:pt x="246" y="165"/>
                  </a:lnTo>
                  <a:lnTo>
                    <a:pt x="226" y="181"/>
                  </a:lnTo>
                  <a:lnTo>
                    <a:pt x="202" y="193"/>
                  </a:lnTo>
                  <a:lnTo>
                    <a:pt x="179" y="205"/>
                  </a:lnTo>
                  <a:lnTo>
                    <a:pt x="156" y="213"/>
                  </a:lnTo>
                  <a:lnTo>
                    <a:pt x="133" y="219"/>
                  </a:lnTo>
                  <a:lnTo>
                    <a:pt x="110" y="223"/>
                  </a:lnTo>
                  <a:lnTo>
                    <a:pt x="88" y="224"/>
                  </a:lnTo>
                  <a:lnTo>
                    <a:pt x="68" y="223"/>
                  </a:lnTo>
                  <a:lnTo>
                    <a:pt x="49" y="221"/>
                  </a:lnTo>
                  <a:lnTo>
                    <a:pt x="33" y="215"/>
                  </a:lnTo>
                  <a:lnTo>
                    <a:pt x="19" y="208"/>
                  </a:lnTo>
                  <a:lnTo>
                    <a:pt x="9" y="199"/>
                  </a:lnTo>
                  <a:lnTo>
                    <a:pt x="2" y="186"/>
                  </a:lnTo>
                  <a:lnTo>
                    <a:pt x="0" y="173"/>
                  </a:lnTo>
                  <a:lnTo>
                    <a:pt x="1" y="157"/>
                  </a:lnTo>
                  <a:lnTo>
                    <a:pt x="8" y="138"/>
                  </a:lnTo>
                  <a:close/>
                </a:path>
              </a:pathLst>
            </a:custGeom>
            <a:solidFill>
              <a:srgbClr val="EDDDD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75" name="Freeform 43"/>
            <p:cNvSpPr>
              <a:spLocks/>
            </p:cNvSpPr>
            <p:nvPr/>
          </p:nvSpPr>
          <p:spPr bwMode="auto">
            <a:xfrm>
              <a:off x="2918" y="2710"/>
              <a:ext cx="136" cy="101"/>
            </a:xfrm>
            <a:custGeom>
              <a:avLst/>
              <a:gdLst/>
              <a:ahLst/>
              <a:cxnLst>
                <a:cxn ang="0">
                  <a:pos x="8" y="125"/>
                </a:cxn>
                <a:cxn ang="0">
                  <a:pos x="12" y="120"/>
                </a:cxn>
                <a:cxn ang="0">
                  <a:pos x="20" y="109"/>
                </a:cxn>
                <a:cxn ang="0">
                  <a:pos x="33" y="91"/>
                </a:cxn>
                <a:cxn ang="0">
                  <a:pos x="52" y="72"/>
                </a:cxn>
                <a:cxn ang="0">
                  <a:pos x="74" y="50"/>
                </a:cxn>
                <a:cxn ang="0">
                  <a:pos x="100" y="30"/>
                </a:cxn>
                <a:cxn ang="0">
                  <a:pos x="130" y="14"/>
                </a:cxn>
                <a:cxn ang="0">
                  <a:pos x="162" y="3"/>
                </a:cxn>
                <a:cxn ang="0">
                  <a:pos x="196" y="0"/>
                </a:cxn>
                <a:cxn ang="0">
                  <a:pos x="225" y="6"/>
                </a:cxn>
                <a:cxn ang="0">
                  <a:pos x="248" y="19"/>
                </a:cxn>
                <a:cxn ang="0">
                  <a:pos x="265" y="38"/>
                </a:cxn>
                <a:cxn ang="0">
                  <a:pos x="273" y="63"/>
                </a:cxn>
                <a:cxn ang="0">
                  <a:pos x="269" y="89"/>
                </a:cxn>
                <a:cxn ang="0">
                  <a:pos x="255" y="119"/>
                </a:cxn>
                <a:cxn ang="0">
                  <a:pos x="225" y="149"/>
                </a:cxn>
                <a:cxn ang="0">
                  <a:pos x="205" y="163"/>
                </a:cxn>
                <a:cxn ang="0">
                  <a:pos x="185" y="175"/>
                </a:cxn>
                <a:cxn ang="0">
                  <a:pos x="164" y="185"/>
                </a:cxn>
                <a:cxn ang="0">
                  <a:pos x="143" y="193"/>
                </a:cxn>
                <a:cxn ang="0">
                  <a:pos x="121" y="197"/>
                </a:cxn>
                <a:cxn ang="0">
                  <a:pos x="100" y="201"/>
                </a:cxn>
                <a:cxn ang="0">
                  <a:pos x="81" y="203"/>
                </a:cxn>
                <a:cxn ang="0">
                  <a:pos x="62" y="202"/>
                </a:cxn>
                <a:cxn ang="0">
                  <a:pos x="45" y="200"/>
                </a:cxn>
                <a:cxn ang="0">
                  <a:pos x="31" y="195"/>
                </a:cxn>
                <a:cxn ang="0">
                  <a:pos x="18" y="188"/>
                </a:cxn>
                <a:cxn ang="0">
                  <a:pos x="9" y="179"/>
                </a:cxn>
                <a:cxn ang="0">
                  <a:pos x="2" y="169"/>
                </a:cxn>
                <a:cxn ang="0">
                  <a:pos x="0" y="156"/>
                </a:cxn>
                <a:cxn ang="0">
                  <a:pos x="2" y="141"/>
                </a:cxn>
                <a:cxn ang="0">
                  <a:pos x="8" y="125"/>
                </a:cxn>
              </a:cxnLst>
              <a:rect l="0" t="0" r="r" b="b"/>
              <a:pathLst>
                <a:path w="273" h="203">
                  <a:moveTo>
                    <a:pt x="8" y="125"/>
                  </a:moveTo>
                  <a:lnTo>
                    <a:pt x="12" y="120"/>
                  </a:lnTo>
                  <a:lnTo>
                    <a:pt x="20" y="109"/>
                  </a:lnTo>
                  <a:lnTo>
                    <a:pt x="33" y="91"/>
                  </a:lnTo>
                  <a:lnTo>
                    <a:pt x="52" y="72"/>
                  </a:lnTo>
                  <a:lnTo>
                    <a:pt x="74" y="50"/>
                  </a:lnTo>
                  <a:lnTo>
                    <a:pt x="100" y="30"/>
                  </a:lnTo>
                  <a:lnTo>
                    <a:pt x="130" y="14"/>
                  </a:lnTo>
                  <a:lnTo>
                    <a:pt x="162" y="3"/>
                  </a:lnTo>
                  <a:lnTo>
                    <a:pt x="196" y="0"/>
                  </a:lnTo>
                  <a:lnTo>
                    <a:pt x="225" y="6"/>
                  </a:lnTo>
                  <a:lnTo>
                    <a:pt x="248" y="19"/>
                  </a:lnTo>
                  <a:lnTo>
                    <a:pt x="265" y="38"/>
                  </a:lnTo>
                  <a:lnTo>
                    <a:pt x="273" y="63"/>
                  </a:lnTo>
                  <a:lnTo>
                    <a:pt x="269" y="89"/>
                  </a:lnTo>
                  <a:lnTo>
                    <a:pt x="255" y="119"/>
                  </a:lnTo>
                  <a:lnTo>
                    <a:pt x="225" y="149"/>
                  </a:lnTo>
                  <a:lnTo>
                    <a:pt x="205" y="163"/>
                  </a:lnTo>
                  <a:lnTo>
                    <a:pt x="185" y="175"/>
                  </a:lnTo>
                  <a:lnTo>
                    <a:pt x="164" y="185"/>
                  </a:lnTo>
                  <a:lnTo>
                    <a:pt x="143" y="193"/>
                  </a:lnTo>
                  <a:lnTo>
                    <a:pt x="121" y="197"/>
                  </a:lnTo>
                  <a:lnTo>
                    <a:pt x="100" y="201"/>
                  </a:lnTo>
                  <a:lnTo>
                    <a:pt x="81" y="203"/>
                  </a:lnTo>
                  <a:lnTo>
                    <a:pt x="62" y="202"/>
                  </a:lnTo>
                  <a:lnTo>
                    <a:pt x="45" y="200"/>
                  </a:lnTo>
                  <a:lnTo>
                    <a:pt x="31" y="195"/>
                  </a:lnTo>
                  <a:lnTo>
                    <a:pt x="18" y="188"/>
                  </a:lnTo>
                  <a:lnTo>
                    <a:pt x="9" y="179"/>
                  </a:lnTo>
                  <a:lnTo>
                    <a:pt x="2" y="169"/>
                  </a:lnTo>
                  <a:lnTo>
                    <a:pt x="0" y="156"/>
                  </a:lnTo>
                  <a:lnTo>
                    <a:pt x="2" y="141"/>
                  </a:lnTo>
                  <a:lnTo>
                    <a:pt x="8" y="125"/>
                  </a:lnTo>
                  <a:close/>
                </a:path>
              </a:pathLst>
            </a:custGeom>
            <a:solidFill>
              <a:srgbClr val="D6B7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76" name="Freeform 44"/>
            <p:cNvSpPr>
              <a:spLocks/>
            </p:cNvSpPr>
            <p:nvPr/>
          </p:nvSpPr>
          <p:spPr bwMode="auto">
            <a:xfrm>
              <a:off x="2924" y="2715"/>
              <a:ext cx="123" cy="90"/>
            </a:xfrm>
            <a:custGeom>
              <a:avLst/>
              <a:gdLst/>
              <a:ahLst/>
              <a:cxnLst>
                <a:cxn ang="0">
                  <a:pos x="7" y="111"/>
                </a:cxn>
                <a:cxn ang="0">
                  <a:pos x="9" y="107"/>
                </a:cxn>
                <a:cxn ang="0">
                  <a:pos x="17" y="96"/>
                </a:cxn>
                <a:cxn ang="0">
                  <a:pos x="30" y="81"/>
                </a:cxn>
                <a:cxn ang="0">
                  <a:pos x="46" y="63"/>
                </a:cxn>
                <a:cxn ang="0">
                  <a:pos x="67" y="44"/>
                </a:cxn>
                <a:cxn ang="0">
                  <a:pos x="91" y="26"/>
                </a:cxn>
                <a:cxn ang="0">
                  <a:pos x="117" y="11"/>
                </a:cxn>
                <a:cxn ang="0">
                  <a:pos x="146" y="2"/>
                </a:cxn>
                <a:cxn ang="0">
                  <a:pos x="176" y="0"/>
                </a:cxn>
                <a:cxn ang="0">
                  <a:pos x="201" y="5"/>
                </a:cxn>
                <a:cxn ang="0">
                  <a:pos x="223" y="16"/>
                </a:cxn>
                <a:cxn ang="0">
                  <a:pos x="238" y="33"/>
                </a:cxn>
                <a:cxn ang="0">
                  <a:pos x="245" y="54"/>
                </a:cxn>
                <a:cxn ang="0">
                  <a:pos x="242" y="79"/>
                </a:cxn>
                <a:cxn ang="0">
                  <a:pos x="228" y="105"/>
                </a:cxn>
                <a:cxn ang="0">
                  <a:pos x="201" y="132"/>
                </a:cxn>
                <a:cxn ang="0">
                  <a:pos x="184" y="145"/>
                </a:cxn>
                <a:cxn ang="0">
                  <a:pos x="166" y="155"/>
                </a:cxn>
                <a:cxn ang="0">
                  <a:pos x="147" y="163"/>
                </a:cxn>
                <a:cxn ang="0">
                  <a:pos x="128" y="170"/>
                </a:cxn>
                <a:cxn ang="0">
                  <a:pos x="109" y="176"/>
                </a:cxn>
                <a:cxn ang="0">
                  <a:pos x="90" y="178"/>
                </a:cxn>
                <a:cxn ang="0">
                  <a:pos x="72" y="180"/>
                </a:cxn>
                <a:cxn ang="0">
                  <a:pos x="56" y="180"/>
                </a:cxn>
                <a:cxn ang="0">
                  <a:pos x="40" y="177"/>
                </a:cxn>
                <a:cxn ang="0">
                  <a:pos x="27" y="173"/>
                </a:cxn>
                <a:cxn ang="0">
                  <a:pos x="16" y="167"/>
                </a:cxn>
                <a:cxn ang="0">
                  <a:pos x="8" y="159"/>
                </a:cxn>
                <a:cxn ang="0">
                  <a:pos x="2" y="150"/>
                </a:cxn>
                <a:cxn ang="0">
                  <a:pos x="0" y="138"/>
                </a:cxn>
                <a:cxn ang="0">
                  <a:pos x="1" y="125"/>
                </a:cxn>
                <a:cxn ang="0">
                  <a:pos x="7" y="111"/>
                </a:cxn>
              </a:cxnLst>
              <a:rect l="0" t="0" r="r" b="b"/>
              <a:pathLst>
                <a:path w="245" h="180">
                  <a:moveTo>
                    <a:pt x="7" y="111"/>
                  </a:moveTo>
                  <a:lnTo>
                    <a:pt x="9" y="107"/>
                  </a:lnTo>
                  <a:lnTo>
                    <a:pt x="17" y="96"/>
                  </a:lnTo>
                  <a:lnTo>
                    <a:pt x="30" y="81"/>
                  </a:lnTo>
                  <a:lnTo>
                    <a:pt x="46" y="63"/>
                  </a:lnTo>
                  <a:lnTo>
                    <a:pt x="67" y="44"/>
                  </a:lnTo>
                  <a:lnTo>
                    <a:pt x="91" y="26"/>
                  </a:lnTo>
                  <a:lnTo>
                    <a:pt x="117" y="11"/>
                  </a:lnTo>
                  <a:lnTo>
                    <a:pt x="146" y="2"/>
                  </a:lnTo>
                  <a:lnTo>
                    <a:pt x="176" y="0"/>
                  </a:lnTo>
                  <a:lnTo>
                    <a:pt x="201" y="5"/>
                  </a:lnTo>
                  <a:lnTo>
                    <a:pt x="223" y="16"/>
                  </a:lnTo>
                  <a:lnTo>
                    <a:pt x="238" y="33"/>
                  </a:lnTo>
                  <a:lnTo>
                    <a:pt x="245" y="54"/>
                  </a:lnTo>
                  <a:lnTo>
                    <a:pt x="242" y="79"/>
                  </a:lnTo>
                  <a:lnTo>
                    <a:pt x="228" y="105"/>
                  </a:lnTo>
                  <a:lnTo>
                    <a:pt x="201" y="132"/>
                  </a:lnTo>
                  <a:lnTo>
                    <a:pt x="184" y="145"/>
                  </a:lnTo>
                  <a:lnTo>
                    <a:pt x="166" y="155"/>
                  </a:lnTo>
                  <a:lnTo>
                    <a:pt x="147" y="163"/>
                  </a:lnTo>
                  <a:lnTo>
                    <a:pt x="128" y="170"/>
                  </a:lnTo>
                  <a:lnTo>
                    <a:pt x="109" y="176"/>
                  </a:lnTo>
                  <a:lnTo>
                    <a:pt x="90" y="178"/>
                  </a:lnTo>
                  <a:lnTo>
                    <a:pt x="72" y="180"/>
                  </a:lnTo>
                  <a:lnTo>
                    <a:pt x="56" y="180"/>
                  </a:lnTo>
                  <a:lnTo>
                    <a:pt x="40" y="177"/>
                  </a:lnTo>
                  <a:lnTo>
                    <a:pt x="27" y="173"/>
                  </a:lnTo>
                  <a:lnTo>
                    <a:pt x="16" y="167"/>
                  </a:lnTo>
                  <a:lnTo>
                    <a:pt x="8" y="159"/>
                  </a:lnTo>
                  <a:lnTo>
                    <a:pt x="2" y="150"/>
                  </a:lnTo>
                  <a:lnTo>
                    <a:pt x="0" y="138"/>
                  </a:lnTo>
                  <a:lnTo>
                    <a:pt x="1" y="125"/>
                  </a:lnTo>
                  <a:lnTo>
                    <a:pt x="7" y="111"/>
                  </a:lnTo>
                  <a:close/>
                </a:path>
              </a:pathLst>
            </a:custGeom>
            <a:solidFill>
              <a:srgbClr val="C196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77" name="Freeform 45"/>
            <p:cNvSpPr>
              <a:spLocks/>
            </p:cNvSpPr>
            <p:nvPr/>
          </p:nvSpPr>
          <p:spPr bwMode="auto">
            <a:xfrm>
              <a:off x="2931" y="2721"/>
              <a:ext cx="109" cy="79"/>
            </a:xfrm>
            <a:custGeom>
              <a:avLst/>
              <a:gdLst/>
              <a:ahLst/>
              <a:cxnLst>
                <a:cxn ang="0">
                  <a:pos x="7" y="98"/>
                </a:cxn>
                <a:cxn ang="0">
                  <a:pos x="9" y="95"/>
                </a:cxn>
                <a:cxn ang="0">
                  <a:pos x="16" y="86"/>
                </a:cxn>
                <a:cxn ang="0">
                  <a:pos x="26" y="72"/>
                </a:cxn>
                <a:cxn ang="0">
                  <a:pos x="41" y="57"/>
                </a:cxn>
                <a:cxn ang="0">
                  <a:pos x="58" y="39"/>
                </a:cxn>
                <a:cxn ang="0">
                  <a:pos x="80" y="25"/>
                </a:cxn>
                <a:cxn ang="0">
                  <a:pos x="103" y="12"/>
                </a:cxn>
                <a:cxn ang="0">
                  <a:pos x="130" y="3"/>
                </a:cxn>
                <a:cxn ang="0">
                  <a:pos x="156" y="0"/>
                </a:cxn>
                <a:cxn ang="0">
                  <a:pos x="179" y="5"/>
                </a:cxn>
                <a:cxn ang="0">
                  <a:pos x="198" y="15"/>
                </a:cxn>
                <a:cxn ang="0">
                  <a:pos x="212" y="30"/>
                </a:cxn>
                <a:cxn ang="0">
                  <a:pos x="217" y="49"/>
                </a:cxn>
                <a:cxn ang="0">
                  <a:pos x="215" y="69"/>
                </a:cxn>
                <a:cxn ang="0">
                  <a:pos x="203" y="92"/>
                </a:cxn>
                <a:cxn ang="0">
                  <a:pos x="179" y="117"/>
                </a:cxn>
                <a:cxn ang="0">
                  <a:pos x="164" y="128"/>
                </a:cxn>
                <a:cxn ang="0">
                  <a:pos x="147" y="137"/>
                </a:cxn>
                <a:cxn ang="0">
                  <a:pos x="131" y="144"/>
                </a:cxn>
                <a:cxn ang="0">
                  <a:pos x="114" y="151"/>
                </a:cxn>
                <a:cxn ang="0">
                  <a:pos x="96" y="155"/>
                </a:cxn>
                <a:cxn ang="0">
                  <a:pos x="80" y="158"/>
                </a:cxn>
                <a:cxn ang="0">
                  <a:pos x="64" y="159"/>
                </a:cxn>
                <a:cxn ang="0">
                  <a:pos x="49" y="158"/>
                </a:cxn>
                <a:cxn ang="0">
                  <a:pos x="35" y="156"/>
                </a:cxn>
                <a:cxn ang="0">
                  <a:pos x="24" y="152"/>
                </a:cxn>
                <a:cxn ang="0">
                  <a:pos x="15" y="148"/>
                </a:cxn>
                <a:cxn ang="0">
                  <a:pos x="7" y="141"/>
                </a:cxn>
                <a:cxn ang="0">
                  <a:pos x="2" y="133"/>
                </a:cxn>
                <a:cxn ang="0">
                  <a:pos x="0" y="122"/>
                </a:cxn>
                <a:cxn ang="0">
                  <a:pos x="2" y="111"/>
                </a:cxn>
                <a:cxn ang="0">
                  <a:pos x="7" y="98"/>
                </a:cxn>
              </a:cxnLst>
              <a:rect l="0" t="0" r="r" b="b"/>
              <a:pathLst>
                <a:path w="217" h="159">
                  <a:moveTo>
                    <a:pt x="7" y="98"/>
                  </a:moveTo>
                  <a:lnTo>
                    <a:pt x="9" y="95"/>
                  </a:lnTo>
                  <a:lnTo>
                    <a:pt x="16" y="86"/>
                  </a:lnTo>
                  <a:lnTo>
                    <a:pt x="26" y="72"/>
                  </a:lnTo>
                  <a:lnTo>
                    <a:pt x="41" y="57"/>
                  </a:lnTo>
                  <a:lnTo>
                    <a:pt x="58" y="39"/>
                  </a:lnTo>
                  <a:lnTo>
                    <a:pt x="80" y="25"/>
                  </a:lnTo>
                  <a:lnTo>
                    <a:pt x="103" y="12"/>
                  </a:lnTo>
                  <a:lnTo>
                    <a:pt x="130" y="3"/>
                  </a:lnTo>
                  <a:lnTo>
                    <a:pt x="156" y="0"/>
                  </a:lnTo>
                  <a:lnTo>
                    <a:pt x="179" y="5"/>
                  </a:lnTo>
                  <a:lnTo>
                    <a:pt x="198" y="15"/>
                  </a:lnTo>
                  <a:lnTo>
                    <a:pt x="212" y="30"/>
                  </a:lnTo>
                  <a:lnTo>
                    <a:pt x="217" y="49"/>
                  </a:lnTo>
                  <a:lnTo>
                    <a:pt x="215" y="69"/>
                  </a:lnTo>
                  <a:lnTo>
                    <a:pt x="203" y="92"/>
                  </a:lnTo>
                  <a:lnTo>
                    <a:pt x="179" y="117"/>
                  </a:lnTo>
                  <a:lnTo>
                    <a:pt x="164" y="128"/>
                  </a:lnTo>
                  <a:lnTo>
                    <a:pt x="147" y="137"/>
                  </a:lnTo>
                  <a:lnTo>
                    <a:pt x="131" y="144"/>
                  </a:lnTo>
                  <a:lnTo>
                    <a:pt x="114" y="151"/>
                  </a:lnTo>
                  <a:lnTo>
                    <a:pt x="96" y="155"/>
                  </a:lnTo>
                  <a:lnTo>
                    <a:pt x="80" y="158"/>
                  </a:lnTo>
                  <a:lnTo>
                    <a:pt x="64" y="159"/>
                  </a:lnTo>
                  <a:lnTo>
                    <a:pt x="49" y="158"/>
                  </a:lnTo>
                  <a:lnTo>
                    <a:pt x="35" y="156"/>
                  </a:lnTo>
                  <a:lnTo>
                    <a:pt x="24" y="152"/>
                  </a:lnTo>
                  <a:lnTo>
                    <a:pt x="15" y="148"/>
                  </a:lnTo>
                  <a:lnTo>
                    <a:pt x="7" y="141"/>
                  </a:lnTo>
                  <a:lnTo>
                    <a:pt x="2" y="133"/>
                  </a:lnTo>
                  <a:lnTo>
                    <a:pt x="0" y="122"/>
                  </a:lnTo>
                  <a:lnTo>
                    <a:pt x="2" y="111"/>
                  </a:lnTo>
                  <a:lnTo>
                    <a:pt x="7" y="98"/>
                  </a:lnTo>
                  <a:close/>
                </a:path>
              </a:pathLst>
            </a:custGeom>
            <a:solidFill>
              <a:srgbClr val="AF755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78" name="Freeform 46"/>
            <p:cNvSpPr>
              <a:spLocks/>
            </p:cNvSpPr>
            <p:nvPr/>
          </p:nvSpPr>
          <p:spPr bwMode="auto">
            <a:xfrm>
              <a:off x="2346" y="2214"/>
              <a:ext cx="711" cy="619"/>
            </a:xfrm>
            <a:custGeom>
              <a:avLst/>
              <a:gdLst/>
              <a:ahLst/>
              <a:cxnLst>
                <a:cxn ang="0">
                  <a:pos x="0" y="634"/>
                </a:cxn>
                <a:cxn ang="0">
                  <a:pos x="2" y="608"/>
                </a:cxn>
                <a:cxn ang="0">
                  <a:pos x="9" y="560"/>
                </a:cxn>
                <a:cxn ang="0">
                  <a:pos x="25" y="494"/>
                </a:cxn>
                <a:cxn ang="0">
                  <a:pos x="53" y="416"/>
                </a:cxn>
                <a:cxn ang="0">
                  <a:pos x="95" y="332"/>
                </a:cxn>
                <a:cxn ang="0">
                  <a:pos x="156" y="244"/>
                </a:cxn>
                <a:cxn ang="0">
                  <a:pos x="240" y="160"/>
                </a:cxn>
                <a:cxn ang="0">
                  <a:pos x="363" y="75"/>
                </a:cxn>
                <a:cxn ang="0">
                  <a:pos x="495" y="17"/>
                </a:cxn>
                <a:cxn ang="0">
                  <a:pos x="609" y="0"/>
                </a:cxn>
                <a:cxn ang="0">
                  <a:pos x="708" y="14"/>
                </a:cxn>
                <a:cxn ang="0">
                  <a:pos x="793" y="49"/>
                </a:cxn>
                <a:cxn ang="0">
                  <a:pos x="868" y="98"/>
                </a:cxn>
                <a:cxn ang="0">
                  <a:pos x="934" y="150"/>
                </a:cxn>
                <a:cxn ang="0">
                  <a:pos x="992" y="197"/>
                </a:cxn>
                <a:cxn ang="0">
                  <a:pos x="1048" y="235"/>
                </a:cxn>
                <a:cxn ang="0">
                  <a:pos x="1106" y="289"/>
                </a:cxn>
                <a:cxn ang="0">
                  <a:pos x="1167" y="358"/>
                </a:cxn>
                <a:cxn ang="0">
                  <a:pos x="1228" y="436"/>
                </a:cxn>
                <a:cxn ang="0">
                  <a:pos x="1286" y="520"/>
                </a:cxn>
                <a:cxn ang="0">
                  <a:pos x="1338" y="603"/>
                </a:cxn>
                <a:cxn ang="0">
                  <a:pos x="1379" y="679"/>
                </a:cxn>
                <a:cxn ang="0">
                  <a:pos x="1409" y="744"/>
                </a:cxn>
                <a:cxn ang="0">
                  <a:pos x="1422" y="795"/>
                </a:cxn>
                <a:cxn ang="0">
                  <a:pos x="1403" y="842"/>
                </a:cxn>
                <a:cxn ang="0">
                  <a:pos x="1361" y="887"/>
                </a:cxn>
                <a:cxn ang="0">
                  <a:pos x="1301" y="932"/>
                </a:cxn>
                <a:cxn ang="0">
                  <a:pos x="1231" y="976"/>
                </a:cxn>
                <a:cxn ang="0">
                  <a:pos x="1158" y="1020"/>
                </a:cxn>
                <a:cxn ang="0">
                  <a:pos x="1092" y="1064"/>
                </a:cxn>
                <a:cxn ang="0">
                  <a:pos x="1040" y="1109"/>
                </a:cxn>
                <a:cxn ang="0">
                  <a:pos x="1002" y="1152"/>
                </a:cxn>
                <a:cxn ang="0">
                  <a:pos x="952" y="1186"/>
                </a:cxn>
                <a:cxn ang="0">
                  <a:pos x="887" y="1211"/>
                </a:cxn>
                <a:cxn ang="0">
                  <a:pos x="813" y="1228"/>
                </a:cxn>
                <a:cxn ang="0">
                  <a:pos x="730" y="1236"/>
                </a:cxn>
                <a:cxn ang="0">
                  <a:pos x="646" y="1237"/>
                </a:cxn>
                <a:cxn ang="0">
                  <a:pos x="560" y="1231"/>
                </a:cxn>
                <a:cxn ang="0">
                  <a:pos x="481" y="1217"/>
                </a:cxn>
                <a:cxn ang="0">
                  <a:pos x="408" y="1198"/>
                </a:cxn>
                <a:cxn ang="0">
                  <a:pos x="338" y="1157"/>
                </a:cxn>
                <a:cxn ang="0">
                  <a:pos x="270" y="1101"/>
                </a:cxn>
                <a:cxn ang="0">
                  <a:pos x="206" y="1031"/>
                </a:cxn>
                <a:cxn ang="0">
                  <a:pos x="147" y="950"/>
                </a:cxn>
                <a:cxn ang="0">
                  <a:pos x="94" y="862"/>
                </a:cxn>
                <a:cxn ang="0">
                  <a:pos x="50" y="773"/>
                </a:cxn>
                <a:cxn ang="0">
                  <a:pos x="13" y="682"/>
                </a:cxn>
              </a:cxnLst>
              <a:rect l="0" t="0" r="r" b="b"/>
              <a:pathLst>
                <a:path w="1422" h="1238">
                  <a:moveTo>
                    <a:pt x="0" y="638"/>
                  </a:moveTo>
                  <a:lnTo>
                    <a:pt x="0" y="634"/>
                  </a:lnTo>
                  <a:lnTo>
                    <a:pt x="1" y="624"/>
                  </a:lnTo>
                  <a:lnTo>
                    <a:pt x="2" y="608"/>
                  </a:lnTo>
                  <a:lnTo>
                    <a:pt x="4" y="586"/>
                  </a:lnTo>
                  <a:lnTo>
                    <a:pt x="9" y="560"/>
                  </a:lnTo>
                  <a:lnTo>
                    <a:pt x="16" y="529"/>
                  </a:lnTo>
                  <a:lnTo>
                    <a:pt x="25" y="494"/>
                  </a:lnTo>
                  <a:lnTo>
                    <a:pt x="36" y="456"/>
                  </a:lnTo>
                  <a:lnTo>
                    <a:pt x="53" y="416"/>
                  </a:lnTo>
                  <a:lnTo>
                    <a:pt x="72" y="374"/>
                  </a:lnTo>
                  <a:lnTo>
                    <a:pt x="95" y="332"/>
                  </a:lnTo>
                  <a:lnTo>
                    <a:pt x="124" y="288"/>
                  </a:lnTo>
                  <a:lnTo>
                    <a:pt x="156" y="244"/>
                  </a:lnTo>
                  <a:lnTo>
                    <a:pt x="195" y="201"/>
                  </a:lnTo>
                  <a:lnTo>
                    <a:pt x="240" y="160"/>
                  </a:lnTo>
                  <a:lnTo>
                    <a:pt x="291" y="121"/>
                  </a:lnTo>
                  <a:lnTo>
                    <a:pt x="363" y="75"/>
                  </a:lnTo>
                  <a:lnTo>
                    <a:pt x="431" y="40"/>
                  </a:lnTo>
                  <a:lnTo>
                    <a:pt x="495" y="17"/>
                  </a:lnTo>
                  <a:lnTo>
                    <a:pt x="554" y="5"/>
                  </a:lnTo>
                  <a:lnTo>
                    <a:pt x="609" y="0"/>
                  </a:lnTo>
                  <a:lnTo>
                    <a:pt x="659" y="3"/>
                  </a:lnTo>
                  <a:lnTo>
                    <a:pt x="708" y="14"/>
                  </a:lnTo>
                  <a:lnTo>
                    <a:pt x="752" y="30"/>
                  </a:lnTo>
                  <a:lnTo>
                    <a:pt x="793" y="49"/>
                  </a:lnTo>
                  <a:lnTo>
                    <a:pt x="832" y="73"/>
                  </a:lnTo>
                  <a:lnTo>
                    <a:pt x="868" y="98"/>
                  </a:lnTo>
                  <a:lnTo>
                    <a:pt x="902" y="123"/>
                  </a:lnTo>
                  <a:lnTo>
                    <a:pt x="934" y="150"/>
                  </a:lnTo>
                  <a:lnTo>
                    <a:pt x="964" y="174"/>
                  </a:lnTo>
                  <a:lnTo>
                    <a:pt x="992" y="197"/>
                  </a:lnTo>
                  <a:lnTo>
                    <a:pt x="1020" y="215"/>
                  </a:lnTo>
                  <a:lnTo>
                    <a:pt x="1048" y="235"/>
                  </a:lnTo>
                  <a:lnTo>
                    <a:pt x="1076" y="259"/>
                  </a:lnTo>
                  <a:lnTo>
                    <a:pt x="1106" y="289"/>
                  </a:lnTo>
                  <a:lnTo>
                    <a:pt x="1137" y="321"/>
                  </a:lnTo>
                  <a:lnTo>
                    <a:pt x="1167" y="358"/>
                  </a:lnTo>
                  <a:lnTo>
                    <a:pt x="1198" y="396"/>
                  </a:lnTo>
                  <a:lnTo>
                    <a:pt x="1228" y="436"/>
                  </a:lnTo>
                  <a:lnTo>
                    <a:pt x="1258" y="478"/>
                  </a:lnTo>
                  <a:lnTo>
                    <a:pt x="1286" y="520"/>
                  </a:lnTo>
                  <a:lnTo>
                    <a:pt x="1312" y="562"/>
                  </a:lnTo>
                  <a:lnTo>
                    <a:pt x="1338" y="603"/>
                  </a:lnTo>
                  <a:lnTo>
                    <a:pt x="1360" y="643"/>
                  </a:lnTo>
                  <a:lnTo>
                    <a:pt x="1379" y="679"/>
                  </a:lnTo>
                  <a:lnTo>
                    <a:pt x="1395" y="714"/>
                  </a:lnTo>
                  <a:lnTo>
                    <a:pt x="1409" y="744"/>
                  </a:lnTo>
                  <a:lnTo>
                    <a:pt x="1418" y="770"/>
                  </a:lnTo>
                  <a:lnTo>
                    <a:pt x="1422" y="795"/>
                  </a:lnTo>
                  <a:lnTo>
                    <a:pt x="1416" y="818"/>
                  </a:lnTo>
                  <a:lnTo>
                    <a:pt x="1403" y="842"/>
                  </a:lnTo>
                  <a:lnTo>
                    <a:pt x="1385" y="865"/>
                  </a:lnTo>
                  <a:lnTo>
                    <a:pt x="1361" y="887"/>
                  </a:lnTo>
                  <a:lnTo>
                    <a:pt x="1332" y="910"/>
                  </a:lnTo>
                  <a:lnTo>
                    <a:pt x="1301" y="932"/>
                  </a:lnTo>
                  <a:lnTo>
                    <a:pt x="1266" y="953"/>
                  </a:lnTo>
                  <a:lnTo>
                    <a:pt x="1231" y="976"/>
                  </a:lnTo>
                  <a:lnTo>
                    <a:pt x="1194" y="998"/>
                  </a:lnTo>
                  <a:lnTo>
                    <a:pt x="1158" y="1020"/>
                  </a:lnTo>
                  <a:lnTo>
                    <a:pt x="1124" y="1042"/>
                  </a:lnTo>
                  <a:lnTo>
                    <a:pt x="1092" y="1064"/>
                  </a:lnTo>
                  <a:lnTo>
                    <a:pt x="1064" y="1086"/>
                  </a:lnTo>
                  <a:lnTo>
                    <a:pt x="1040" y="1109"/>
                  </a:lnTo>
                  <a:lnTo>
                    <a:pt x="1020" y="1131"/>
                  </a:lnTo>
                  <a:lnTo>
                    <a:pt x="1002" y="1152"/>
                  </a:lnTo>
                  <a:lnTo>
                    <a:pt x="978" y="1170"/>
                  </a:lnTo>
                  <a:lnTo>
                    <a:pt x="952" y="1186"/>
                  </a:lnTo>
                  <a:lnTo>
                    <a:pt x="921" y="1200"/>
                  </a:lnTo>
                  <a:lnTo>
                    <a:pt x="887" y="1211"/>
                  </a:lnTo>
                  <a:lnTo>
                    <a:pt x="851" y="1221"/>
                  </a:lnTo>
                  <a:lnTo>
                    <a:pt x="813" y="1228"/>
                  </a:lnTo>
                  <a:lnTo>
                    <a:pt x="772" y="1233"/>
                  </a:lnTo>
                  <a:lnTo>
                    <a:pt x="730" y="1236"/>
                  </a:lnTo>
                  <a:lnTo>
                    <a:pt x="688" y="1238"/>
                  </a:lnTo>
                  <a:lnTo>
                    <a:pt x="646" y="1237"/>
                  </a:lnTo>
                  <a:lnTo>
                    <a:pt x="603" y="1234"/>
                  </a:lnTo>
                  <a:lnTo>
                    <a:pt x="560" y="1231"/>
                  </a:lnTo>
                  <a:lnTo>
                    <a:pt x="520" y="1225"/>
                  </a:lnTo>
                  <a:lnTo>
                    <a:pt x="481" y="1217"/>
                  </a:lnTo>
                  <a:lnTo>
                    <a:pt x="444" y="1209"/>
                  </a:lnTo>
                  <a:lnTo>
                    <a:pt x="408" y="1198"/>
                  </a:lnTo>
                  <a:lnTo>
                    <a:pt x="373" y="1180"/>
                  </a:lnTo>
                  <a:lnTo>
                    <a:pt x="338" y="1157"/>
                  </a:lnTo>
                  <a:lnTo>
                    <a:pt x="304" y="1132"/>
                  </a:lnTo>
                  <a:lnTo>
                    <a:pt x="270" y="1101"/>
                  </a:lnTo>
                  <a:lnTo>
                    <a:pt x="237" y="1067"/>
                  </a:lnTo>
                  <a:lnTo>
                    <a:pt x="206" y="1031"/>
                  </a:lnTo>
                  <a:lnTo>
                    <a:pt x="176" y="991"/>
                  </a:lnTo>
                  <a:lnTo>
                    <a:pt x="147" y="950"/>
                  </a:lnTo>
                  <a:lnTo>
                    <a:pt x="119" y="907"/>
                  </a:lnTo>
                  <a:lnTo>
                    <a:pt x="94" y="862"/>
                  </a:lnTo>
                  <a:lnTo>
                    <a:pt x="71" y="818"/>
                  </a:lnTo>
                  <a:lnTo>
                    <a:pt x="50" y="773"/>
                  </a:lnTo>
                  <a:lnTo>
                    <a:pt x="31" y="727"/>
                  </a:lnTo>
                  <a:lnTo>
                    <a:pt x="13" y="682"/>
                  </a:lnTo>
                  <a:lnTo>
                    <a:pt x="0" y="6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79" name="Freeform 47"/>
            <p:cNvSpPr>
              <a:spLocks/>
            </p:cNvSpPr>
            <p:nvPr/>
          </p:nvSpPr>
          <p:spPr bwMode="auto">
            <a:xfrm>
              <a:off x="2358" y="2231"/>
              <a:ext cx="688" cy="593"/>
            </a:xfrm>
            <a:custGeom>
              <a:avLst/>
              <a:gdLst/>
              <a:ahLst/>
              <a:cxnLst>
                <a:cxn ang="0">
                  <a:pos x="347" y="65"/>
                </a:cxn>
                <a:cxn ang="0">
                  <a:pos x="471" y="15"/>
                </a:cxn>
                <a:cxn ang="0">
                  <a:pos x="580" y="0"/>
                </a:cxn>
                <a:cxn ang="0">
                  <a:pos x="676" y="12"/>
                </a:cxn>
                <a:cxn ang="0">
                  <a:pos x="761" y="44"/>
                </a:cxn>
                <a:cxn ang="0">
                  <a:pos x="837" y="88"/>
                </a:cxn>
                <a:cxn ang="0">
                  <a:pos x="902" y="135"/>
                </a:cxn>
                <a:cxn ang="0">
                  <a:pos x="961" y="178"/>
                </a:cxn>
                <a:cxn ang="0">
                  <a:pos x="1014" y="215"/>
                </a:cxn>
                <a:cxn ang="0">
                  <a:pos x="1072" y="266"/>
                </a:cxn>
                <a:cxn ang="0">
                  <a:pos x="1131" y="333"/>
                </a:cxn>
                <a:cxn ang="0">
                  <a:pos x="1189" y="410"/>
                </a:cxn>
                <a:cxn ang="0">
                  <a:pos x="1245" y="491"/>
                </a:cxn>
                <a:cxn ang="0">
                  <a:pos x="1294" y="572"/>
                </a:cxn>
                <a:cxn ang="0">
                  <a:pos x="1336" y="645"/>
                </a:cxn>
                <a:cxn ang="0">
                  <a:pos x="1364" y="709"/>
                </a:cxn>
                <a:cxn ang="0">
                  <a:pos x="1376" y="757"/>
                </a:cxn>
                <a:cxn ang="0">
                  <a:pos x="1360" y="802"/>
                </a:cxn>
                <a:cxn ang="0">
                  <a:pos x="1317" y="847"/>
                </a:cxn>
                <a:cxn ang="0">
                  <a:pos x="1260" y="889"/>
                </a:cxn>
                <a:cxn ang="0">
                  <a:pos x="1192" y="933"/>
                </a:cxn>
                <a:cxn ang="0">
                  <a:pos x="1121" y="976"/>
                </a:cxn>
                <a:cxn ang="0">
                  <a:pos x="1057" y="1018"/>
                </a:cxn>
                <a:cxn ang="0">
                  <a:pos x="1006" y="1061"/>
                </a:cxn>
                <a:cxn ang="0">
                  <a:pos x="969" y="1104"/>
                </a:cxn>
                <a:cxn ang="0">
                  <a:pos x="921" y="1137"/>
                </a:cxn>
                <a:cxn ang="0">
                  <a:pos x="859" y="1161"/>
                </a:cxn>
                <a:cxn ang="0">
                  <a:pos x="786" y="1177"/>
                </a:cxn>
                <a:cxn ang="0">
                  <a:pos x="707" y="1185"/>
                </a:cxn>
                <a:cxn ang="0">
                  <a:pos x="624" y="1185"/>
                </a:cxn>
                <a:cxn ang="0">
                  <a:pos x="542" y="1180"/>
                </a:cxn>
                <a:cxn ang="0">
                  <a:pos x="465" y="1167"/>
                </a:cxn>
                <a:cxn ang="0">
                  <a:pos x="395" y="1147"/>
                </a:cxn>
                <a:cxn ang="0">
                  <a:pos x="329" y="1112"/>
                </a:cxn>
                <a:cxn ang="0">
                  <a:pos x="264" y="1059"/>
                </a:cxn>
                <a:cxn ang="0">
                  <a:pos x="203" y="992"/>
                </a:cxn>
                <a:cxn ang="0">
                  <a:pos x="147" y="917"/>
                </a:cxn>
                <a:cxn ang="0">
                  <a:pos x="97" y="834"/>
                </a:cxn>
                <a:cxn ang="0">
                  <a:pos x="54" y="749"/>
                </a:cxn>
                <a:cxn ang="0">
                  <a:pos x="18" y="662"/>
                </a:cxn>
                <a:cxn ang="0">
                  <a:pos x="3" y="616"/>
                </a:cxn>
                <a:cxn ang="0">
                  <a:pos x="1" y="610"/>
                </a:cxn>
                <a:cxn ang="0">
                  <a:pos x="0" y="600"/>
                </a:cxn>
                <a:cxn ang="0">
                  <a:pos x="1" y="574"/>
                </a:cxn>
                <a:cxn ang="0">
                  <a:pos x="8" y="525"/>
                </a:cxn>
                <a:cxn ang="0">
                  <a:pos x="23" y="461"/>
                </a:cxn>
                <a:cxn ang="0">
                  <a:pos x="49" y="386"/>
                </a:cxn>
                <a:cxn ang="0">
                  <a:pos x="91" y="304"/>
                </a:cxn>
                <a:cxn ang="0">
                  <a:pos x="149" y="221"/>
                </a:cxn>
                <a:cxn ang="0">
                  <a:pos x="231" y="142"/>
                </a:cxn>
              </a:cxnLst>
              <a:rect l="0" t="0" r="r" b="b"/>
              <a:pathLst>
                <a:path w="1376" h="1186">
                  <a:moveTo>
                    <a:pt x="281" y="105"/>
                  </a:moveTo>
                  <a:lnTo>
                    <a:pt x="347" y="65"/>
                  </a:lnTo>
                  <a:lnTo>
                    <a:pt x="411" y="35"/>
                  </a:lnTo>
                  <a:lnTo>
                    <a:pt x="471" y="15"/>
                  </a:lnTo>
                  <a:lnTo>
                    <a:pt x="527" y="4"/>
                  </a:lnTo>
                  <a:lnTo>
                    <a:pt x="580" y="0"/>
                  </a:lnTo>
                  <a:lnTo>
                    <a:pt x="630" y="4"/>
                  </a:lnTo>
                  <a:lnTo>
                    <a:pt x="676" y="12"/>
                  </a:lnTo>
                  <a:lnTo>
                    <a:pt x="721" y="26"/>
                  </a:lnTo>
                  <a:lnTo>
                    <a:pt x="761" y="44"/>
                  </a:lnTo>
                  <a:lnTo>
                    <a:pt x="800" y="65"/>
                  </a:lnTo>
                  <a:lnTo>
                    <a:pt x="837" y="88"/>
                  </a:lnTo>
                  <a:lnTo>
                    <a:pt x="870" y="111"/>
                  </a:lnTo>
                  <a:lnTo>
                    <a:pt x="902" y="135"/>
                  </a:lnTo>
                  <a:lnTo>
                    <a:pt x="932" y="157"/>
                  </a:lnTo>
                  <a:lnTo>
                    <a:pt x="961" y="178"/>
                  </a:lnTo>
                  <a:lnTo>
                    <a:pt x="988" y="196"/>
                  </a:lnTo>
                  <a:lnTo>
                    <a:pt x="1014" y="215"/>
                  </a:lnTo>
                  <a:lnTo>
                    <a:pt x="1042" y="239"/>
                  </a:lnTo>
                  <a:lnTo>
                    <a:pt x="1072" y="266"/>
                  </a:lnTo>
                  <a:lnTo>
                    <a:pt x="1101" y="299"/>
                  </a:lnTo>
                  <a:lnTo>
                    <a:pt x="1131" y="333"/>
                  </a:lnTo>
                  <a:lnTo>
                    <a:pt x="1160" y="371"/>
                  </a:lnTo>
                  <a:lnTo>
                    <a:pt x="1189" y="410"/>
                  </a:lnTo>
                  <a:lnTo>
                    <a:pt x="1218" y="451"/>
                  </a:lnTo>
                  <a:lnTo>
                    <a:pt x="1245" y="491"/>
                  </a:lnTo>
                  <a:lnTo>
                    <a:pt x="1271" y="531"/>
                  </a:lnTo>
                  <a:lnTo>
                    <a:pt x="1294" y="572"/>
                  </a:lnTo>
                  <a:lnTo>
                    <a:pt x="1316" y="610"/>
                  </a:lnTo>
                  <a:lnTo>
                    <a:pt x="1336" y="645"/>
                  </a:lnTo>
                  <a:lnTo>
                    <a:pt x="1352" y="679"/>
                  </a:lnTo>
                  <a:lnTo>
                    <a:pt x="1364" y="709"/>
                  </a:lnTo>
                  <a:lnTo>
                    <a:pt x="1374" y="734"/>
                  </a:lnTo>
                  <a:lnTo>
                    <a:pt x="1376" y="757"/>
                  </a:lnTo>
                  <a:lnTo>
                    <a:pt x="1371" y="780"/>
                  </a:lnTo>
                  <a:lnTo>
                    <a:pt x="1360" y="802"/>
                  </a:lnTo>
                  <a:lnTo>
                    <a:pt x="1341" y="825"/>
                  </a:lnTo>
                  <a:lnTo>
                    <a:pt x="1317" y="847"/>
                  </a:lnTo>
                  <a:lnTo>
                    <a:pt x="1289" y="869"/>
                  </a:lnTo>
                  <a:lnTo>
                    <a:pt x="1260" y="889"/>
                  </a:lnTo>
                  <a:lnTo>
                    <a:pt x="1226" y="911"/>
                  </a:lnTo>
                  <a:lnTo>
                    <a:pt x="1192" y="933"/>
                  </a:lnTo>
                  <a:lnTo>
                    <a:pt x="1156" y="954"/>
                  </a:lnTo>
                  <a:lnTo>
                    <a:pt x="1121" y="976"/>
                  </a:lnTo>
                  <a:lnTo>
                    <a:pt x="1088" y="996"/>
                  </a:lnTo>
                  <a:lnTo>
                    <a:pt x="1057" y="1018"/>
                  </a:lnTo>
                  <a:lnTo>
                    <a:pt x="1029" y="1039"/>
                  </a:lnTo>
                  <a:lnTo>
                    <a:pt x="1006" y="1061"/>
                  </a:lnTo>
                  <a:lnTo>
                    <a:pt x="988" y="1083"/>
                  </a:lnTo>
                  <a:lnTo>
                    <a:pt x="969" y="1104"/>
                  </a:lnTo>
                  <a:lnTo>
                    <a:pt x="947" y="1121"/>
                  </a:lnTo>
                  <a:lnTo>
                    <a:pt x="921" y="1137"/>
                  </a:lnTo>
                  <a:lnTo>
                    <a:pt x="891" y="1150"/>
                  </a:lnTo>
                  <a:lnTo>
                    <a:pt x="859" y="1161"/>
                  </a:lnTo>
                  <a:lnTo>
                    <a:pt x="823" y="1170"/>
                  </a:lnTo>
                  <a:lnTo>
                    <a:pt x="786" y="1177"/>
                  </a:lnTo>
                  <a:lnTo>
                    <a:pt x="747" y="1182"/>
                  </a:lnTo>
                  <a:lnTo>
                    <a:pt x="707" y="1185"/>
                  </a:lnTo>
                  <a:lnTo>
                    <a:pt x="665" y="1186"/>
                  </a:lnTo>
                  <a:lnTo>
                    <a:pt x="624" y="1185"/>
                  </a:lnTo>
                  <a:lnTo>
                    <a:pt x="583" y="1183"/>
                  </a:lnTo>
                  <a:lnTo>
                    <a:pt x="542" y="1180"/>
                  </a:lnTo>
                  <a:lnTo>
                    <a:pt x="503" y="1174"/>
                  </a:lnTo>
                  <a:lnTo>
                    <a:pt x="465" y="1167"/>
                  </a:lnTo>
                  <a:lnTo>
                    <a:pt x="429" y="1159"/>
                  </a:lnTo>
                  <a:lnTo>
                    <a:pt x="395" y="1147"/>
                  </a:lnTo>
                  <a:lnTo>
                    <a:pt x="361" y="1131"/>
                  </a:lnTo>
                  <a:lnTo>
                    <a:pt x="329" y="1112"/>
                  </a:lnTo>
                  <a:lnTo>
                    <a:pt x="296" y="1086"/>
                  </a:lnTo>
                  <a:lnTo>
                    <a:pt x="264" y="1059"/>
                  </a:lnTo>
                  <a:lnTo>
                    <a:pt x="233" y="1026"/>
                  </a:lnTo>
                  <a:lnTo>
                    <a:pt x="203" y="992"/>
                  </a:lnTo>
                  <a:lnTo>
                    <a:pt x="175" y="955"/>
                  </a:lnTo>
                  <a:lnTo>
                    <a:pt x="147" y="917"/>
                  </a:lnTo>
                  <a:lnTo>
                    <a:pt x="122" y="877"/>
                  </a:lnTo>
                  <a:lnTo>
                    <a:pt x="97" y="834"/>
                  </a:lnTo>
                  <a:lnTo>
                    <a:pt x="74" y="791"/>
                  </a:lnTo>
                  <a:lnTo>
                    <a:pt x="54" y="749"/>
                  </a:lnTo>
                  <a:lnTo>
                    <a:pt x="35" y="706"/>
                  </a:lnTo>
                  <a:lnTo>
                    <a:pt x="18" y="662"/>
                  </a:lnTo>
                  <a:lnTo>
                    <a:pt x="4" y="621"/>
                  </a:lnTo>
                  <a:lnTo>
                    <a:pt x="3" y="616"/>
                  </a:lnTo>
                  <a:lnTo>
                    <a:pt x="2" y="613"/>
                  </a:lnTo>
                  <a:lnTo>
                    <a:pt x="1" y="610"/>
                  </a:lnTo>
                  <a:lnTo>
                    <a:pt x="0" y="605"/>
                  </a:lnTo>
                  <a:lnTo>
                    <a:pt x="0" y="600"/>
                  </a:lnTo>
                  <a:lnTo>
                    <a:pt x="0" y="590"/>
                  </a:lnTo>
                  <a:lnTo>
                    <a:pt x="1" y="574"/>
                  </a:lnTo>
                  <a:lnTo>
                    <a:pt x="3" y="552"/>
                  </a:lnTo>
                  <a:lnTo>
                    <a:pt x="8" y="525"/>
                  </a:lnTo>
                  <a:lnTo>
                    <a:pt x="13" y="496"/>
                  </a:lnTo>
                  <a:lnTo>
                    <a:pt x="23" y="461"/>
                  </a:lnTo>
                  <a:lnTo>
                    <a:pt x="34" y="424"/>
                  </a:lnTo>
                  <a:lnTo>
                    <a:pt x="49" y="386"/>
                  </a:lnTo>
                  <a:lnTo>
                    <a:pt x="68" y="346"/>
                  </a:lnTo>
                  <a:lnTo>
                    <a:pt x="91" y="304"/>
                  </a:lnTo>
                  <a:lnTo>
                    <a:pt x="117" y="263"/>
                  </a:lnTo>
                  <a:lnTo>
                    <a:pt x="149" y="221"/>
                  </a:lnTo>
                  <a:lnTo>
                    <a:pt x="187" y="181"/>
                  </a:lnTo>
                  <a:lnTo>
                    <a:pt x="231" y="142"/>
                  </a:lnTo>
                  <a:lnTo>
                    <a:pt x="281" y="105"/>
                  </a:lnTo>
                  <a:close/>
                </a:path>
              </a:pathLst>
            </a:custGeom>
            <a:solidFill>
              <a:srgbClr val="F7EFE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80" name="Freeform 48"/>
            <p:cNvSpPr>
              <a:spLocks/>
            </p:cNvSpPr>
            <p:nvPr/>
          </p:nvSpPr>
          <p:spPr bwMode="auto">
            <a:xfrm>
              <a:off x="2369" y="2247"/>
              <a:ext cx="665" cy="568"/>
            </a:xfrm>
            <a:custGeom>
              <a:avLst/>
              <a:gdLst/>
              <a:ahLst/>
              <a:cxnLst>
                <a:cxn ang="0">
                  <a:pos x="334" y="55"/>
                </a:cxn>
                <a:cxn ang="0">
                  <a:pos x="448" y="12"/>
                </a:cxn>
                <a:cxn ang="0">
                  <a:pos x="552" y="0"/>
                </a:cxn>
                <a:cxn ang="0">
                  <a:pos x="647" y="11"/>
                </a:cxn>
                <a:cxn ang="0">
                  <a:pos x="731" y="39"/>
                </a:cxn>
                <a:cxn ang="0">
                  <a:pos x="805" y="78"/>
                </a:cxn>
                <a:cxn ang="0">
                  <a:pos x="872" y="121"/>
                </a:cxn>
                <a:cxn ang="0">
                  <a:pos x="930" y="160"/>
                </a:cxn>
                <a:cxn ang="0">
                  <a:pos x="983" y="195"/>
                </a:cxn>
                <a:cxn ang="0">
                  <a:pos x="1038" y="246"/>
                </a:cxn>
                <a:cxn ang="0">
                  <a:pos x="1096" y="311"/>
                </a:cxn>
                <a:cxn ang="0">
                  <a:pos x="1152" y="384"/>
                </a:cxn>
                <a:cxn ang="0">
                  <a:pos x="1206" y="463"/>
                </a:cxn>
                <a:cxn ang="0">
                  <a:pos x="1253" y="541"/>
                </a:cxn>
                <a:cxn ang="0">
                  <a:pos x="1293" y="612"/>
                </a:cxn>
                <a:cxn ang="0">
                  <a:pos x="1320" y="673"/>
                </a:cxn>
                <a:cxn ang="0">
                  <a:pos x="1332" y="719"/>
                </a:cxn>
                <a:cxn ang="0">
                  <a:pos x="1316" y="763"/>
                </a:cxn>
                <a:cxn ang="0">
                  <a:pos x="1275" y="807"/>
                </a:cxn>
                <a:cxn ang="0">
                  <a:pos x="1219" y="848"/>
                </a:cxn>
                <a:cxn ang="0">
                  <a:pos x="1153" y="890"/>
                </a:cxn>
                <a:cxn ang="0">
                  <a:pos x="1086" y="931"/>
                </a:cxn>
                <a:cxn ang="0">
                  <a:pos x="1024" y="973"/>
                </a:cxn>
                <a:cxn ang="0">
                  <a:pos x="975" y="1014"/>
                </a:cxn>
                <a:cxn ang="0">
                  <a:pos x="939" y="1054"/>
                </a:cxn>
                <a:cxn ang="0">
                  <a:pos x="892" y="1087"/>
                </a:cxn>
                <a:cxn ang="0">
                  <a:pos x="832" y="1111"/>
                </a:cxn>
                <a:cxn ang="0">
                  <a:pos x="762" y="1126"/>
                </a:cxn>
                <a:cxn ang="0">
                  <a:pos x="685" y="1134"/>
                </a:cxn>
                <a:cxn ang="0">
                  <a:pos x="605" y="1134"/>
                </a:cxn>
                <a:cxn ang="0">
                  <a:pos x="526" y="1128"/>
                </a:cxn>
                <a:cxn ang="0">
                  <a:pos x="451" y="1117"/>
                </a:cxn>
                <a:cxn ang="0">
                  <a:pos x="383" y="1098"/>
                </a:cxn>
                <a:cxn ang="0">
                  <a:pos x="318" y="1062"/>
                </a:cxn>
                <a:cxn ang="0">
                  <a:pos x="256" y="1011"/>
                </a:cxn>
                <a:cxn ang="0">
                  <a:pos x="197" y="947"/>
                </a:cxn>
                <a:cxn ang="0">
                  <a:pos x="143" y="874"/>
                </a:cxn>
                <a:cxn ang="0">
                  <a:pos x="95" y="794"/>
                </a:cxn>
                <a:cxn ang="0">
                  <a:pos x="53" y="711"/>
                </a:cxn>
                <a:cxn ang="0">
                  <a:pos x="19" y="627"/>
                </a:cxn>
                <a:cxn ang="0">
                  <a:pos x="4" y="583"/>
                </a:cxn>
                <a:cxn ang="0">
                  <a:pos x="2" y="577"/>
                </a:cxn>
                <a:cxn ang="0">
                  <a:pos x="0" y="567"/>
                </a:cxn>
                <a:cxn ang="0">
                  <a:pos x="2" y="540"/>
                </a:cxn>
                <a:cxn ang="0">
                  <a:pos x="7" y="492"/>
                </a:cxn>
                <a:cxn ang="0">
                  <a:pos x="22" y="429"/>
                </a:cxn>
                <a:cxn ang="0">
                  <a:pos x="48" y="355"/>
                </a:cxn>
                <a:cxn ang="0">
                  <a:pos x="88" y="277"/>
                </a:cxn>
                <a:cxn ang="0">
                  <a:pos x="146" y="198"/>
                </a:cxn>
                <a:cxn ang="0">
                  <a:pos x="225" y="123"/>
                </a:cxn>
              </a:cxnLst>
              <a:rect l="0" t="0" r="r" b="b"/>
              <a:pathLst>
                <a:path w="1332" h="1135">
                  <a:moveTo>
                    <a:pt x="273" y="89"/>
                  </a:moveTo>
                  <a:lnTo>
                    <a:pt x="334" y="55"/>
                  </a:lnTo>
                  <a:lnTo>
                    <a:pt x="393" y="30"/>
                  </a:lnTo>
                  <a:lnTo>
                    <a:pt x="448" y="12"/>
                  </a:lnTo>
                  <a:lnTo>
                    <a:pt x="501" y="3"/>
                  </a:lnTo>
                  <a:lnTo>
                    <a:pt x="552" y="0"/>
                  </a:lnTo>
                  <a:lnTo>
                    <a:pt x="600" y="3"/>
                  </a:lnTo>
                  <a:lnTo>
                    <a:pt x="647" y="11"/>
                  </a:lnTo>
                  <a:lnTo>
                    <a:pt x="689" y="23"/>
                  </a:lnTo>
                  <a:lnTo>
                    <a:pt x="731" y="39"/>
                  </a:lnTo>
                  <a:lnTo>
                    <a:pt x="770" y="57"/>
                  </a:lnTo>
                  <a:lnTo>
                    <a:pt x="805" y="78"/>
                  </a:lnTo>
                  <a:lnTo>
                    <a:pt x="840" y="99"/>
                  </a:lnTo>
                  <a:lnTo>
                    <a:pt x="872" y="121"/>
                  </a:lnTo>
                  <a:lnTo>
                    <a:pt x="902" y="141"/>
                  </a:lnTo>
                  <a:lnTo>
                    <a:pt x="930" y="160"/>
                  </a:lnTo>
                  <a:lnTo>
                    <a:pt x="956" y="177"/>
                  </a:lnTo>
                  <a:lnTo>
                    <a:pt x="983" y="195"/>
                  </a:lnTo>
                  <a:lnTo>
                    <a:pt x="1009" y="218"/>
                  </a:lnTo>
                  <a:lnTo>
                    <a:pt x="1038" y="246"/>
                  </a:lnTo>
                  <a:lnTo>
                    <a:pt x="1066" y="276"/>
                  </a:lnTo>
                  <a:lnTo>
                    <a:pt x="1096" y="311"/>
                  </a:lnTo>
                  <a:lnTo>
                    <a:pt x="1123" y="346"/>
                  </a:lnTo>
                  <a:lnTo>
                    <a:pt x="1152" y="384"/>
                  </a:lnTo>
                  <a:lnTo>
                    <a:pt x="1180" y="423"/>
                  </a:lnTo>
                  <a:lnTo>
                    <a:pt x="1206" y="463"/>
                  </a:lnTo>
                  <a:lnTo>
                    <a:pt x="1230" y="502"/>
                  </a:lnTo>
                  <a:lnTo>
                    <a:pt x="1253" y="541"/>
                  </a:lnTo>
                  <a:lnTo>
                    <a:pt x="1274" y="578"/>
                  </a:lnTo>
                  <a:lnTo>
                    <a:pt x="1293" y="612"/>
                  </a:lnTo>
                  <a:lnTo>
                    <a:pt x="1309" y="644"/>
                  </a:lnTo>
                  <a:lnTo>
                    <a:pt x="1320" y="673"/>
                  </a:lnTo>
                  <a:lnTo>
                    <a:pt x="1329" y="697"/>
                  </a:lnTo>
                  <a:lnTo>
                    <a:pt x="1332" y="719"/>
                  </a:lnTo>
                  <a:lnTo>
                    <a:pt x="1327" y="741"/>
                  </a:lnTo>
                  <a:lnTo>
                    <a:pt x="1316" y="763"/>
                  </a:lnTo>
                  <a:lnTo>
                    <a:pt x="1298" y="785"/>
                  </a:lnTo>
                  <a:lnTo>
                    <a:pt x="1275" y="807"/>
                  </a:lnTo>
                  <a:lnTo>
                    <a:pt x="1249" y="828"/>
                  </a:lnTo>
                  <a:lnTo>
                    <a:pt x="1219" y="848"/>
                  </a:lnTo>
                  <a:lnTo>
                    <a:pt x="1187" y="869"/>
                  </a:lnTo>
                  <a:lnTo>
                    <a:pt x="1153" y="890"/>
                  </a:lnTo>
                  <a:lnTo>
                    <a:pt x="1120" y="910"/>
                  </a:lnTo>
                  <a:lnTo>
                    <a:pt x="1086" y="931"/>
                  </a:lnTo>
                  <a:lnTo>
                    <a:pt x="1054" y="952"/>
                  </a:lnTo>
                  <a:lnTo>
                    <a:pt x="1024" y="973"/>
                  </a:lnTo>
                  <a:lnTo>
                    <a:pt x="997" y="993"/>
                  </a:lnTo>
                  <a:lnTo>
                    <a:pt x="975" y="1014"/>
                  </a:lnTo>
                  <a:lnTo>
                    <a:pt x="956" y="1035"/>
                  </a:lnTo>
                  <a:lnTo>
                    <a:pt x="939" y="1054"/>
                  </a:lnTo>
                  <a:lnTo>
                    <a:pt x="917" y="1072"/>
                  </a:lnTo>
                  <a:lnTo>
                    <a:pt x="892" y="1087"/>
                  </a:lnTo>
                  <a:lnTo>
                    <a:pt x="864" y="1100"/>
                  </a:lnTo>
                  <a:lnTo>
                    <a:pt x="832" y="1111"/>
                  </a:lnTo>
                  <a:lnTo>
                    <a:pt x="797" y="1119"/>
                  </a:lnTo>
                  <a:lnTo>
                    <a:pt x="762" y="1126"/>
                  </a:lnTo>
                  <a:lnTo>
                    <a:pt x="724" y="1130"/>
                  </a:lnTo>
                  <a:lnTo>
                    <a:pt x="685" y="1134"/>
                  </a:lnTo>
                  <a:lnTo>
                    <a:pt x="645" y="1135"/>
                  </a:lnTo>
                  <a:lnTo>
                    <a:pt x="605" y="1134"/>
                  </a:lnTo>
                  <a:lnTo>
                    <a:pt x="565" y="1133"/>
                  </a:lnTo>
                  <a:lnTo>
                    <a:pt x="526" y="1128"/>
                  </a:lnTo>
                  <a:lnTo>
                    <a:pt x="488" y="1124"/>
                  </a:lnTo>
                  <a:lnTo>
                    <a:pt x="451" y="1117"/>
                  </a:lnTo>
                  <a:lnTo>
                    <a:pt x="416" y="1109"/>
                  </a:lnTo>
                  <a:lnTo>
                    <a:pt x="383" y="1098"/>
                  </a:lnTo>
                  <a:lnTo>
                    <a:pt x="351" y="1082"/>
                  </a:lnTo>
                  <a:lnTo>
                    <a:pt x="318" y="1062"/>
                  </a:lnTo>
                  <a:lnTo>
                    <a:pt x="287" y="1038"/>
                  </a:lnTo>
                  <a:lnTo>
                    <a:pt x="256" y="1011"/>
                  </a:lnTo>
                  <a:lnTo>
                    <a:pt x="226" y="981"/>
                  </a:lnTo>
                  <a:lnTo>
                    <a:pt x="197" y="947"/>
                  </a:lnTo>
                  <a:lnTo>
                    <a:pt x="170" y="912"/>
                  </a:lnTo>
                  <a:lnTo>
                    <a:pt x="143" y="874"/>
                  </a:lnTo>
                  <a:lnTo>
                    <a:pt x="119" y="834"/>
                  </a:lnTo>
                  <a:lnTo>
                    <a:pt x="95" y="794"/>
                  </a:lnTo>
                  <a:lnTo>
                    <a:pt x="73" y="753"/>
                  </a:lnTo>
                  <a:lnTo>
                    <a:pt x="53" y="711"/>
                  </a:lnTo>
                  <a:lnTo>
                    <a:pt x="35" y="669"/>
                  </a:lnTo>
                  <a:lnTo>
                    <a:pt x="19" y="627"/>
                  </a:lnTo>
                  <a:lnTo>
                    <a:pt x="5" y="587"/>
                  </a:lnTo>
                  <a:lnTo>
                    <a:pt x="4" y="583"/>
                  </a:lnTo>
                  <a:lnTo>
                    <a:pt x="3" y="580"/>
                  </a:lnTo>
                  <a:lnTo>
                    <a:pt x="2" y="577"/>
                  </a:lnTo>
                  <a:lnTo>
                    <a:pt x="0" y="572"/>
                  </a:lnTo>
                  <a:lnTo>
                    <a:pt x="0" y="567"/>
                  </a:lnTo>
                  <a:lnTo>
                    <a:pt x="0" y="557"/>
                  </a:lnTo>
                  <a:lnTo>
                    <a:pt x="2" y="540"/>
                  </a:lnTo>
                  <a:lnTo>
                    <a:pt x="4" y="519"/>
                  </a:lnTo>
                  <a:lnTo>
                    <a:pt x="7" y="492"/>
                  </a:lnTo>
                  <a:lnTo>
                    <a:pt x="14" y="463"/>
                  </a:lnTo>
                  <a:lnTo>
                    <a:pt x="22" y="429"/>
                  </a:lnTo>
                  <a:lnTo>
                    <a:pt x="34" y="393"/>
                  </a:lnTo>
                  <a:lnTo>
                    <a:pt x="48" y="355"/>
                  </a:lnTo>
                  <a:lnTo>
                    <a:pt x="66" y="316"/>
                  </a:lnTo>
                  <a:lnTo>
                    <a:pt x="88" y="277"/>
                  </a:lnTo>
                  <a:lnTo>
                    <a:pt x="114" y="237"/>
                  </a:lnTo>
                  <a:lnTo>
                    <a:pt x="146" y="198"/>
                  </a:lnTo>
                  <a:lnTo>
                    <a:pt x="182" y="160"/>
                  </a:lnTo>
                  <a:lnTo>
                    <a:pt x="225" y="123"/>
                  </a:lnTo>
                  <a:lnTo>
                    <a:pt x="273" y="89"/>
                  </a:lnTo>
                  <a:close/>
                </a:path>
              </a:pathLst>
            </a:custGeom>
            <a:solidFill>
              <a:srgbClr val="F2E2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81" name="Freeform 49"/>
            <p:cNvSpPr>
              <a:spLocks/>
            </p:cNvSpPr>
            <p:nvPr/>
          </p:nvSpPr>
          <p:spPr bwMode="auto">
            <a:xfrm>
              <a:off x="2380" y="2263"/>
              <a:ext cx="643" cy="543"/>
            </a:xfrm>
            <a:custGeom>
              <a:avLst/>
              <a:gdLst/>
              <a:ahLst/>
              <a:cxnLst>
                <a:cxn ang="0">
                  <a:pos x="319" y="46"/>
                </a:cxn>
                <a:cxn ang="0">
                  <a:pos x="425" y="10"/>
                </a:cxn>
                <a:cxn ang="0">
                  <a:pos x="524" y="0"/>
                </a:cxn>
                <a:cxn ang="0">
                  <a:pos x="615" y="10"/>
                </a:cxn>
                <a:cxn ang="0">
                  <a:pos x="699" y="34"/>
                </a:cxn>
                <a:cxn ang="0">
                  <a:pos x="774" y="68"/>
                </a:cxn>
                <a:cxn ang="0">
                  <a:pos x="841" y="106"/>
                </a:cxn>
                <a:cxn ang="0">
                  <a:pos x="900" y="143"/>
                </a:cxn>
                <a:cxn ang="0">
                  <a:pos x="950" y="176"/>
                </a:cxn>
                <a:cxn ang="0">
                  <a:pos x="1003" y="226"/>
                </a:cxn>
                <a:cxn ang="0">
                  <a:pos x="1059" y="288"/>
                </a:cxn>
                <a:cxn ang="0">
                  <a:pos x="1114" y="360"/>
                </a:cxn>
                <a:cxn ang="0">
                  <a:pos x="1166" y="435"/>
                </a:cxn>
                <a:cxn ang="0">
                  <a:pos x="1212" y="510"/>
                </a:cxn>
                <a:cxn ang="0">
                  <a:pos x="1250" y="580"/>
                </a:cxn>
                <a:cxn ang="0">
                  <a:pos x="1278" y="638"/>
                </a:cxn>
                <a:cxn ang="0">
                  <a:pos x="1288" y="684"/>
                </a:cxn>
                <a:cxn ang="0">
                  <a:pos x="1272" y="726"/>
                </a:cxn>
                <a:cxn ang="0">
                  <a:pos x="1234" y="768"/>
                </a:cxn>
                <a:cxn ang="0">
                  <a:pos x="1179" y="808"/>
                </a:cxn>
                <a:cxn ang="0">
                  <a:pos x="1115" y="849"/>
                </a:cxn>
                <a:cxn ang="0">
                  <a:pos x="1051" y="889"/>
                </a:cxn>
                <a:cxn ang="0">
                  <a:pos x="990" y="929"/>
                </a:cxn>
                <a:cxn ang="0">
                  <a:pos x="942" y="968"/>
                </a:cxn>
                <a:cxn ang="0">
                  <a:pos x="909" y="1007"/>
                </a:cxn>
                <a:cxn ang="0">
                  <a:pos x="863" y="1040"/>
                </a:cxn>
                <a:cxn ang="0">
                  <a:pos x="804" y="1062"/>
                </a:cxn>
                <a:cxn ang="0">
                  <a:pos x="736" y="1077"/>
                </a:cxn>
                <a:cxn ang="0">
                  <a:pos x="663" y="1085"/>
                </a:cxn>
                <a:cxn ang="0">
                  <a:pos x="585" y="1085"/>
                </a:cxn>
                <a:cxn ang="0">
                  <a:pos x="508" y="1079"/>
                </a:cxn>
                <a:cxn ang="0">
                  <a:pos x="436" y="1068"/>
                </a:cxn>
                <a:cxn ang="0">
                  <a:pos x="370" y="1050"/>
                </a:cxn>
                <a:cxn ang="0">
                  <a:pos x="308" y="1016"/>
                </a:cxn>
                <a:cxn ang="0">
                  <a:pos x="248" y="965"/>
                </a:cxn>
                <a:cxn ang="0">
                  <a:pos x="190" y="903"/>
                </a:cxn>
                <a:cxn ang="0">
                  <a:pos x="139" y="831"/>
                </a:cxn>
                <a:cxn ang="0">
                  <a:pos x="91" y="754"/>
                </a:cxn>
                <a:cxn ang="0">
                  <a:pos x="50" y="673"/>
                </a:cxn>
                <a:cxn ang="0">
                  <a:pos x="18" y="593"/>
                </a:cxn>
                <a:cxn ang="0">
                  <a:pos x="3" y="550"/>
                </a:cxn>
                <a:cxn ang="0">
                  <a:pos x="2" y="545"/>
                </a:cxn>
                <a:cxn ang="0">
                  <a:pos x="0" y="536"/>
                </a:cxn>
                <a:cxn ang="0">
                  <a:pos x="0" y="508"/>
                </a:cxn>
                <a:cxn ang="0">
                  <a:pos x="6" y="460"/>
                </a:cxn>
                <a:cxn ang="0">
                  <a:pos x="20" y="398"/>
                </a:cxn>
                <a:cxn ang="0">
                  <a:pos x="44" y="327"/>
                </a:cxn>
                <a:cxn ang="0">
                  <a:pos x="83" y="251"/>
                </a:cxn>
                <a:cxn ang="0">
                  <a:pos x="140" y="175"/>
                </a:cxn>
                <a:cxn ang="0">
                  <a:pos x="217" y="106"/>
                </a:cxn>
              </a:cxnLst>
              <a:rect l="0" t="0" r="r" b="b"/>
              <a:pathLst>
                <a:path w="1288" h="1086">
                  <a:moveTo>
                    <a:pt x="264" y="75"/>
                  </a:moveTo>
                  <a:lnTo>
                    <a:pt x="319" y="46"/>
                  </a:lnTo>
                  <a:lnTo>
                    <a:pt x="373" y="24"/>
                  </a:lnTo>
                  <a:lnTo>
                    <a:pt x="425" y="10"/>
                  </a:lnTo>
                  <a:lnTo>
                    <a:pt x="475" y="2"/>
                  </a:lnTo>
                  <a:lnTo>
                    <a:pt x="524" y="0"/>
                  </a:lnTo>
                  <a:lnTo>
                    <a:pt x="570" y="2"/>
                  </a:lnTo>
                  <a:lnTo>
                    <a:pt x="615" y="10"/>
                  </a:lnTo>
                  <a:lnTo>
                    <a:pt x="658" y="21"/>
                  </a:lnTo>
                  <a:lnTo>
                    <a:pt x="699" y="34"/>
                  </a:lnTo>
                  <a:lnTo>
                    <a:pt x="737" y="51"/>
                  </a:lnTo>
                  <a:lnTo>
                    <a:pt x="774" y="68"/>
                  </a:lnTo>
                  <a:lnTo>
                    <a:pt x="809" y="87"/>
                  </a:lnTo>
                  <a:lnTo>
                    <a:pt x="841" y="106"/>
                  </a:lnTo>
                  <a:lnTo>
                    <a:pt x="872" y="124"/>
                  </a:lnTo>
                  <a:lnTo>
                    <a:pt x="900" y="143"/>
                  </a:lnTo>
                  <a:lnTo>
                    <a:pt x="925" y="159"/>
                  </a:lnTo>
                  <a:lnTo>
                    <a:pt x="950" y="176"/>
                  </a:lnTo>
                  <a:lnTo>
                    <a:pt x="976" y="199"/>
                  </a:lnTo>
                  <a:lnTo>
                    <a:pt x="1003" y="226"/>
                  </a:lnTo>
                  <a:lnTo>
                    <a:pt x="1031" y="255"/>
                  </a:lnTo>
                  <a:lnTo>
                    <a:pt x="1059" y="288"/>
                  </a:lnTo>
                  <a:lnTo>
                    <a:pt x="1086" y="323"/>
                  </a:lnTo>
                  <a:lnTo>
                    <a:pt x="1114" y="360"/>
                  </a:lnTo>
                  <a:lnTo>
                    <a:pt x="1141" y="397"/>
                  </a:lnTo>
                  <a:lnTo>
                    <a:pt x="1166" y="435"/>
                  </a:lnTo>
                  <a:lnTo>
                    <a:pt x="1190" y="473"/>
                  </a:lnTo>
                  <a:lnTo>
                    <a:pt x="1212" y="510"/>
                  </a:lnTo>
                  <a:lnTo>
                    <a:pt x="1233" y="546"/>
                  </a:lnTo>
                  <a:lnTo>
                    <a:pt x="1250" y="580"/>
                  </a:lnTo>
                  <a:lnTo>
                    <a:pt x="1265" y="610"/>
                  </a:lnTo>
                  <a:lnTo>
                    <a:pt x="1278" y="638"/>
                  </a:lnTo>
                  <a:lnTo>
                    <a:pt x="1286" y="662"/>
                  </a:lnTo>
                  <a:lnTo>
                    <a:pt x="1288" y="684"/>
                  </a:lnTo>
                  <a:lnTo>
                    <a:pt x="1283" y="705"/>
                  </a:lnTo>
                  <a:lnTo>
                    <a:pt x="1272" y="726"/>
                  </a:lnTo>
                  <a:lnTo>
                    <a:pt x="1256" y="747"/>
                  </a:lnTo>
                  <a:lnTo>
                    <a:pt x="1234" y="768"/>
                  </a:lnTo>
                  <a:lnTo>
                    <a:pt x="1207" y="787"/>
                  </a:lnTo>
                  <a:lnTo>
                    <a:pt x="1179" y="808"/>
                  </a:lnTo>
                  <a:lnTo>
                    <a:pt x="1147" y="829"/>
                  </a:lnTo>
                  <a:lnTo>
                    <a:pt x="1115" y="849"/>
                  </a:lnTo>
                  <a:lnTo>
                    <a:pt x="1083" y="868"/>
                  </a:lnTo>
                  <a:lnTo>
                    <a:pt x="1051" y="889"/>
                  </a:lnTo>
                  <a:lnTo>
                    <a:pt x="1020" y="908"/>
                  </a:lnTo>
                  <a:lnTo>
                    <a:pt x="990" y="929"/>
                  </a:lnTo>
                  <a:lnTo>
                    <a:pt x="964" y="949"/>
                  </a:lnTo>
                  <a:lnTo>
                    <a:pt x="942" y="968"/>
                  </a:lnTo>
                  <a:lnTo>
                    <a:pt x="925" y="989"/>
                  </a:lnTo>
                  <a:lnTo>
                    <a:pt x="909" y="1007"/>
                  </a:lnTo>
                  <a:lnTo>
                    <a:pt x="887" y="1025"/>
                  </a:lnTo>
                  <a:lnTo>
                    <a:pt x="863" y="1040"/>
                  </a:lnTo>
                  <a:lnTo>
                    <a:pt x="835" y="1051"/>
                  </a:lnTo>
                  <a:lnTo>
                    <a:pt x="804" y="1062"/>
                  </a:lnTo>
                  <a:lnTo>
                    <a:pt x="772" y="1071"/>
                  </a:lnTo>
                  <a:lnTo>
                    <a:pt x="736" y="1077"/>
                  </a:lnTo>
                  <a:lnTo>
                    <a:pt x="701" y="1081"/>
                  </a:lnTo>
                  <a:lnTo>
                    <a:pt x="663" y="1085"/>
                  </a:lnTo>
                  <a:lnTo>
                    <a:pt x="623" y="1086"/>
                  </a:lnTo>
                  <a:lnTo>
                    <a:pt x="585" y="1085"/>
                  </a:lnTo>
                  <a:lnTo>
                    <a:pt x="546" y="1082"/>
                  </a:lnTo>
                  <a:lnTo>
                    <a:pt x="508" y="1079"/>
                  </a:lnTo>
                  <a:lnTo>
                    <a:pt x="471" y="1074"/>
                  </a:lnTo>
                  <a:lnTo>
                    <a:pt x="436" y="1068"/>
                  </a:lnTo>
                  <a:lnTo>
                    <a:pt x="402" y="1060"/>
                  </a:lnTo>
                  <a:lnTo>
                    <a:pt x="370" y="1050"/>
                  </a:lnTo>
                  <a:lnTo>
                    <a:pt x="339" y="1035"/>
                  </a:lnTo>
                  <a:lnTo>
                    <a:pt x="308" y="1016"/>
                  </a:lnTo>
                  <a:lnTo>
                    <a:pt x="278" y="992"/>
                  </a:lnTo>
                  <a:lnTo>
                    <a:pt x="248" y="965"/>
                  </a:lnTo>
                  <a:lnTo>
                    <a:pt x="219" y="936"/>
                  </a:lnTo>
                  <a:lnTo>
                    <a:pt x="190" y="903"/>
                  </a:lnTo>
                  <a:lnTo>
                    <a:pt x="164" y="868"/>
                  </a:lnTo>
                  <a:lnTo>
                    <a:pt x="139" y="831"/>
                  </a:lnTo>
                  <a:lnTo>
                    <a:pt x="114" y="793"/>
                  </a:lnTo>
                  <a:lnTo>
                    <a:pt x="91" y="754"/>
                  </a:lnTo>
                  <a:lnTo>
                    <a:pt x="69" y="714"/>
                  </a:lnTo>
                  <a:lnTo>
                    <a:pt x="50" y="673"/>
                  </a:lnTo>
                  <a:lnTo>
                    <a:pt x="33" y="633"/>
                  </a:lnTo>
                  <a:lnTo>
                    <a:pt x="18" y="593"/>
                  </a:lnTo>
                  <a:lnTo>
                    <a:pt x="4" y="554"/>
                  </a:lnTo>
                  <a:lnTo>
                    <a:pt x="3" y="550"/>
                  </a:lnTo>
                  <a:lnTo>
                    <a:pt x="3" y="547"/>
                  </a:lnTo>
                  <a:lnTo>
                    <a:pt x="2" y="545"/>
                  </a:lnTo>
                  <a:lnTo>
                    <a:pt x="0" y="541"/>
                  </a:lnTo>
                  <a:lnTo>
                    <a:pt x="0" y="536"/>
                  </a:lnTo>
                  <a:lnTo>
                    <a:pt x="0" y="525"/>
                  </a:lnTo>
                  <a:lnTo>
                    <a:pt x="0" y="508"/>
                  </a:lnTo>
                  <a:lnTo>
                    <a:pt x="3" y="486"/>
                  </a:lnTo>
                  <a:lnTo>
                    <a:pt x="6" y="460"/>
                  </a:lnTo>
                  <a:lnTo>
                    <a:pt x="12" y="431"/>
                  </a:lnTo>
                  <a:lnTo>
                    <a:pt x="20" y="398"/>
                  </a:lnTo>
                  <a:lnTo>
                    <a:pt x="30" y="363"/>
                  </a:lnTo>
                  <a:lnTo>
                    <a:pt x="44" y="327"/>
                  </a:lnTo>
                  <a:lnTo>
                    <a:pt x="63" y="289"/>
                  </a:lnTo>
                  <a:lnTo>
                    <a:pt x="83" y="251"/>
                  </a:lnTo>
                  <a:lnTo>
                    <a:pt x="110" y="213"/>
                  </a:lnTo>
                  <a:lnTo>
                    <a:pt x="140" y="175"/>
                  </a:lnTo>
                  <a:lnTo>
                    <a:pt x="175" y="139"/>
                  </a:lnTo>
                  <a:lnTo>
                    <a:pt x="217" y="106"/>
                  </a:lnTo>
                  <a:lnTo>
                    <a:pt x="264" y="75"/>
                  </a:lnTo>
                  <a:close/>
                </a:path>
              </a:pathLst>
            </a:custGeom>
            <a:solidFill>
              <a:srgbClr val="EAD3C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82" name="Freeform 50"/>
            <p:cNvSpPr>
              <a:spLocks/>
            </p:cNvSpPr>
            <p:nvPr/>
          </p:nvSpPr>
          <p:spPr bwMode="auto">
            <a:xfrm>
              <a:off x="2391" y="2279"/>
              <a:ext cx="622" cy="518"/>
            </a:xfrm>
            <a:custGeom>
              <a:avLst/>
              <a:gdLst/>
              <a:ahLst/>
              <a:cxnLst>
                <a:cxn ang="0">
                  <a:pos x="304" y="37"/>
                </a:cxn>
                <a:cxn ang="0">
                  <a:pos x="401" y="8"/>
                </a:cxn>
                <a:cxn ang="0">
                  <a:pos x="495" y="0"/>
                </a:cxn>
                <a:cxn ang="0">
                  <a:pos x="584" y="8"/>
                </a:cxn>
                <a:cxn ang="0">
                  <a:pos x="667" y="30"/>
                </a:cxn>
                <a:cxn ang="0">
                  <a:pos x="743" y="59"/>
                </a:cxn>
                <a:cxn ang="0">
                  <a:pos x="810" y="93"/>
                </a:cxn>
                <a:cxn ang="0">
                  <a:pos x="869" y="127"/>
                </a:cxn>
                <a:cxn ang="0">
                  <a:pos x="917" y="159"/>
                </a:cxn>
                <a:cxn ang="0">
                  <a:pos x="969" y="206"/>
                </a:cxn>
                <a:cxn ang="0">
                  <a:pos x="1023" y="266"/>
                </a:cxn>
                <a:cxn ang="0">
                  <a:pos x="1076" y="335"/>
                </a:cxn>
                <a:cxn ang="0">
                  <a:pos x="1127" y="409"/>
                </a:cxn>
                <a:cxn ang="0">
                  <a:pos x="1170" y="481"/>
                </a:cxn>
                <a:cxn ang="0">
                  <a:pos x="1207" y="548"/>
                </a:cxn>
                <a:cxn ang="0">
                  <a:pos x="1234" y="605"/>
                </a:cxn>
                <a:cxn ang="0">
                  <a:pos x="1244" y="648"/>
                </a:cxn>
                <a:cxn ang="0">
                  <a:pos x="1229" y="690"/>
                </a:cxn>
                <a:cxn ang="0">
                  <a:pos x="1191" y="729"/>
                </a:cxn>
                <a:cxn ang="0">
                  <a:pos x="1138" y="768"/>
                </a:cxn>
                <a:cxn ang="0">
                  <a:pos x="1077" y="807"/>
                </a:cxn>
                <a:cxn ang="0">
                  <a:pos x="1014" y="845"/>
                </a:cxn>
                <a:cxn ang="0">
                  <a:pos x="956" y="884"/>
                </a:cxn>
                <a:cxn ang="0">
                  <a:pos x="909" y="922"/>
                </a:cxn>
                <a:cxn ang="0">
                  <a:pos x="877" y="960"/>
                </a:cxn>
                <a:cxn ang="0">
                  <a:pos x="833" y="992"/>
                </a:cxn>
                <a:cxn ang="0">
                  <a:pos x="776" y="1013"/>
                </a:cxn>
                <a:cxn ang="0">
                  <a:pos x="711" y="1027"/>
                </a:cxn>
                <a:cxn ang="0">
                  <a:pos x="639" y="1035"/>
                </a:cxn>
                <a:cxn ang="0">
                  <a:pos x="565" y="1035"/>
                </a:cxn>
                <a:cxn ang="0">
                  <a:pos x="491" y="1030"/>
                </a:cxn>
                <a:cxn ang="0">
                  <a:pos x="421" y="1019"/>
                </a:cxn>
                <a:cxn ang="0">
                  <a:pos x="357" y="1001"/>
                </a:cxn>
                <a:cxn ang="0">
                  <a:pos x="296" y="967"/>
                </a:cxn>
                <a:cxn ang="0">
                  <a:pos x="239" y="919"/>
                </a:cxn>
                <a:cxn ang="0">
                  <a:pos x="183" y="859"/>
                </a:cxn>
                <a:cxn ang="0">
                  <a:pos x="133" y="790"/>
                </a:cxn>
                <a:cxn ang="0">
                  <a:pos x="88" y="714"/>
                </a:cxn>
                <a:cxn ang="0">
                  <a:pos x="49" y="637"/>
                </a:cxn>
                <a:cxn ang="0">
                  <a:pos x="16" y="559"/>
                </a:cxn>
                <a:cxn ang="0">
                  <a:pos x="3" y="518"/>
                </a:cxn>
                <a:cxn ang="0">
                  <a:pos x="1" y="513"/>
                </a:cxn>
                <a:cxn ang="0">
                  <a:pos x="0" y="504"/>
                </a:cxn>
                <a:cxn ang="0">
                  <a:pos x="0" y="476"/>
                </a:cxn>
                <a:cxn ang="0">
                  <a:pos x="5" y="428"/>
                </a:cxn>
                <a:cxn ang="0">
                  <a:pos x="18" y="367"/>
                </a:cxn>
                <a:cxn ang="0">
                  <a:pos x="42" y="298"/>
                </a:cxn>
                <a:cxn ang="0">
                  <a:pos x="79" y="225"/>
                </a:cxn>
                <a:cxn ang="0">
                  <a:pos x="134" y="153"/>
                </a:cxn>
                <a:cxn ang="0">
                  <a:pos x="209" y="89"/>
                </a:cxn>
              </a:cxnLst>
              <a:rect l="0" t="0" r="r" b="b"/>
              <a:pathLst>
                <a:path w="1244" h="1036">
                  <a:moveTo>
                    <a:pt x="255" y="60"/>
                  </a:moveTo>
                  <a:lnTo>
                    <a:pt x="304" y="37"/>
                  </a:lnTo>
                  <a:lnTo>
                    <a:pt x="353" y="20"/>
                  </a:lnTo>
                  <a:lnTo>
                    <a:pt x="401" y="8"/>
                  </a:lnTo>
                  <a:lnTo>
                    <a:pt x="448" y="1"/>
                  </a:lnTo>
                  <a:lnTo>
                    <a:pt x="495" y="0"/>
                  </a:lnTo>
                  <a:lnTo>
                    <a:pt x="540" y="2"/>
                  </a:lnTo>
                  <a:lnTo>
                    <a:pt x="584" y="8"/>
                  </a:lnTo>
                  <a:lnTo>
                    <a:pt x="627" y="17"/>
                  </a:lnTo>
                  <a:lnTo>
                    <a:pt x="667" y="30"/>
                  </a:lnTo>
                  <a:lnTo>
                    <a:pt x="706" y="44"/>
                  </a:lnTo>
                  <a:lnTo>
                    <a:pt x="743" y="59"/>
                  </a:lnTo>
                  <a:lnTo>
                    <a:pt x="778" y="76"/>
                  </a:lnTo>
                  <a:lnTo>
                    <a:pt x="810" y="93"/>
                  </a:lnTo>
                  <a:lnTo>
                    <a:pt x="841" y="109"/>
                  </a:lnTo>
                  <a:lnTo>
                    <a:pt x="869" y="127"/>
                  </a:lnTo>
                  <a:lnTo>
                    <a:pt x="893" y="142"/>
                  </a:lnTo>
                  <a:lnTo>
                    <a:pt x="917" y="159"/>
                  </a:lnTo>
                  <a:lnTo>
                    <a:pt x="942" y="180"/>
                  </a:lnTo>
                  <a:lnTo>
                    <a:pt x="969" y="206"/>
                  </a:lnTo>
                  <a:lnTo>
                    <a:pt x="995" y="235"/>
                  </a:lnTo>
                  <a:lnTo>
                    <a:pt x="1023" y="266"/>
                  </a:lnTo>
                  <a:lnTo>
                    <a:pt x="1049" y="299"/>
                  </a:lnTo>
                  <a:lnTo>
                    <a:pt x="1076" y="335"/>
                  </a:lnTo>
                  <a:lnTo>
                    <a:pt x="1101" y="372"/>
                  </a:lnTo>
                  <a:lnTo>
                    <a:pt x="1127" y="409"/>
                  </a:lnTo>
                  <a:lnTo>
                    <a:pt x="1150" y="446"/>
                  </a:lnTo>
                  <a:lnTo>
                    <a:pt x="1170" y="481"/>
                  </a:lnTo>
                  <a:lnTo>
                    <a:pt x="1190" y="516"/>
                  </a:lnTo>
                  <a:lnTo>
                    <a:pt x="1207" y="548"/>
                  </a:lnTo>
                  <a:lnTo>
                    <a:pt x="1222" y="578"/>
                  </a:lnTo>
                  <a:lnTo>
                    <a:pt x="1234" y="605"/>
                  </a:lnTo>
                  <a:lnTo>
                    <a:pt x="1242" y="628"/>
                  </a:lnTo>
                  <a:lnTo>
                    <a:pt x="1244" y="648"/>
                  </a:lnTo>
                  <a:lnTo>
                    <a:pt x="1239" y="669"/>
                  </a:lnTo>
                  <a:lnTo>
                    <a:pt x="1229" y="690"/>
                  </a:lnTo>
                  <a:lnTo>
                    <a:pt x="1212" y="709"/>
                  </a:lnTo>
                  <a:lnTo>
                    <a:pt x="1191" y="729"/>
                  </a:lnTo>
                  <a:lnTo>
                    <a:pt x="1166" y="749"/>
                  </a:lnTo>
                  <a:lnTo>
                    <a:pt x="1138" y="768"/>
                  </a:lnTo>
                  <a:lnTo>
                    <a:pt x="1108" y="788"/>
                  </a:lnTo>
                  <a:lnTo>
                    <a:pt x="1077" y="807"/>
                  </a:lnTo>
                  <a:lnTo>
                    <a:pt x="1045" y="827"/>
                  </a:lnTo>
                  <a:lnTo>
                    <a:pt x="1014" y="845"/>
                  </a:lnTo>
                  <a:lnTo>
                    <a:pt x="984" y="865"/>
                  </a:lnTo>
                  <a:lnTo>
                    <a:pt x="956" y="884"/>
                  </a:lnTo>
                  <a:lnTo>
                    <a:pt x="931" y="903"/>
                  </a:lnTo>
                  <a:lnTo>
                    <a:pt x="909" y="922"/>
                  </a:lnTo>
                  <a:lnTo>
                    <a:pt x="893" y="942"/>
                  </a:lnTo>
                  <a:lnTo>
                    <a:pt x="877" y="960"/>
                  </a:lnTo>
                  <a:lnTo>
                    <a:pt x="857" y="977"/>
                  </a:lnTo>
                  <a:lnTo>
                    <a:pt x="833" y="992"/>
                  </a:lnTo>
                  <a:lnTo>
                    <a:pt x="806" y="1003"/>
                  </a:lnTo>
                  <a:lnTo>
                    <a:pt x="776" y="1013"/>
                  </a:lnTo>
                  <a:lnTo>
                    <a:pt x="744" y="1022"/>
                  </a:lnTo>
                  <a:lnTo>
                    <a:pt x="711" y="1027"/>
                  </a:lnTo>
                  <a:lnTo>
                    <a:pt x="675" y="1032"/>
                  </a:lnTo>
                  <a:lnTo>
                    <a:pt x="639" y="1035"/>
                  </a:lnTo>
                  <a:lnTo>
                    <a:pt x="603" y="1036"/>
                  </a:lnTo>
                  <a:lnTo>
                    <a:pt x="565" y="1035"/>
                  </a:lnTo>
                  <a:lnTo>
                    <a:pt x="528" y="1033"/>
                  </a:lnTo>
                  <a:lnTo>
                    <a:pt x="491" y="1030"/>
                  </a:lnTo>
                  <a:lnTo>
                    <a:pt x="455" y="1025"/>
                  </a:lnTo>
                  <a:lnTo>
                    <a:pt x="421" y="1019"/>
                  </a:lnTo>
                  <a:lnTo>
                    <a:pt x="388" y="1011"/>
                  </a:lnTo>
                  <a:lnTo>
                    <a:pt x="357" y="1001"/>
                  </a:lnTo>
                  <a:lnTo>
                    <a:pt x="327" y="986"/>
                  </a:lnTo>
                  <a:lnTo>
                    <a:pt x="296" y="967"/>
                  </a:lnTo>
                  <a:lnTo>
                    <a:pt x="267" y="944"/>
                  </a:lnTo>
                  <a:lnTo>
                    <a:pt x="239" y="919"/>
                  </a:lnTo>
                  <a:lnTo>
                    <a:pt x="211" y="890"/>
                  </a:lnTo>
                  <a:lnTo>
                    <a:pt x="183" y="859"/>
                  </a:lnTo>
                  <a:lnTo>
                    <a:pt x="158" y="825"/>
                  </a:lnTo>
                  <a:lnTo>
                    <a:pt x="133" y="790"/>
                  </a:lnTo>
                  <a:lnTo>
                    <a:pt x="110" y="752"/>
                  </a:lnTo>
                  <a:lnTo>
                    <a:pt x="88" y="714"/>
                  </a:lnTo>
                  <a:lnTo>
                    <a:pt x="67" y="676"/>
                  </a:lnTo>
                  <a:lnTo>
                    <a:pt x="49" y="637"/>
                  </a:lnTo>
                  <a:lnTo>
                    <a:pt x="31" y="598"/>
                  </a:lnTo>
                  <a:lnTo>
                    <a:pt x="16" y="559"/>
                  </a:lnTo>
                  <a:lnTo>
                    <a:pt x="4" y="521"/>
                  </a:lnTo>
                  <a:lnTo>
                    <a:pt x="3" y="518"/>
                  </a:lnTo>
                  <a:lnTo>
                    <a:pt x="3" y="515"/>
                  </a:lnTo>
                  <a:lnTo>
                    <a:pt x="1" y="513"/>
                  </a:lnTo>
                  <a:lnTo>
                    <a:pt x="0" y="510"/>
                  </a:lnTo>
                  <a:lnTo>
                    <a:pt x="0" y="504"/>
                  </a:lnTo>
                  <a:lnTo>
                    <a:pt x="0" y="493"/>
                  </a:lnTo>
                  <a:lnTo>
                    <a:pt x="0" y="476"/>
                  </a:lnTo>
                  <a:lnTo>
                    <a:pt x="3" y="455"/>
                  </a:lnTo>
                  <a:lnTo>
                    <a:pt x="5" y="428"/>
                  </a:lnTo>
                  <a:lnTo>
                    <a:pt x="11" y="400"/>
                  </a:lnTo>
                  <a:lnTo>
                    <a:pt x="18" y="367"/>
                  </a:lnTo>
                  <a:lnTo>
                    <a:pt x="28" y="333"/>
                  </a:lnTo>
                  <a:lnTo>
                    <a:pt x="42" y="298"/>
                  </a:lnTo>
                  <a:lnTo>
                    <a:pt x="58" y="261"/>
                  </a:lnTo>
                  <a:lnTo>
                    <a:pt x="79" y="225"/>
                  </a:lnTo>
                  <a:lnTo>
                    <a:pt x="104" y="188"/>
                  </a:lnTo>
                  <a:lnTo>
                    <a:pt x="134" y="153"/>
                  </a:lnTo>
                  <a:lnTo>
                    <a:pt x="168" y="120"/>
                  </a:lnTo>
                  <a:lnTo>
                    <a:pt x="209" y="89"/>
                  </a:lnTo>
                  <a:lnTo>
                    <a:pt x="255" y="60"/>
                  </a:lnTo>
                  <a:close/>
                </a:path>
              </a:pathLst>
            </a:custGeom>
            <a:solidFill>
              <a:srgbClr val="E2C1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83" name="Freeform 51"/>
            <p:cNvSpPr>
              <a:spLocks/>
            </p:cNvSpPr>
            <p:nvPr/>
          </p:nvSpPr>
          <p:spPr bwMode="auto">
            <a:xfrm>
              <a:off x="2401" y="2295"/>
              <a:ext cx="600" cy="494"/>
            </a:xfrm>
            <a:custGeom>
              <a:avLst/>
              <a:gdLst/>
              <a:ahLst/>
              <a:cxnLst>
                <a:cxn ang="0">
                  <a:pos x="290" y="28"/>
                </a:cxn>
                <a:cxn ang="0">
                  <a:pos x="379" y="6"/>
                </a:cxn>
                <a:cxn ang="0">
                  <a:pos x="466" y="0"/>
                </a:cxn>
                <a:cxn ang="0">
                  <a:pos x="554" y="8"/>
                </a:cxn>
                <a:cxn ang="0">
                  <a:pos x="636" y="27"/>
                </a:cxn>
                <a:cxn ang="0">
                  <a:pos x="713" y="52"/>
                </a:cxn>
                <a:cxn ang="0">
                  <a:pos x="781" y="81"/>
                </a:cxn>
                <a:cxn ang="0">
                  <a:pos x="838" y="111"/>
                </a:cxn>
                <a:cxn ang="0">
                  <a:pos x="886" y="142"/>
                </a:cxn>
                <a:cxn ang="0">
                  <a:pos x="935" y="188"/>
                </a:cxn>
                <a:cxn ang="0">
                  <a:pos x="987" y="245"/>
                </a:cxn>
                <a:cxn ang="0">
                  <a:pos x="1039" y="312"/>
                </a:cxn>
                <a:cxn ang="0">
                  <a:pos x="1087" y="382"/>
                </a:cxn>
                <a:cxn ang="0">
                  <a:pos x="1130" y="453"/>
                </a:cxn>
                <a:cxn ang="0">
                  <a:pos x="1165" y="517"/>
                </a:cxn>
                <a:cxn ang="0">
                  <a:pos x="1190" y="572"/>
                </a:cxn>
                <a:cxn ang="0">
                  <a:pos x="1200" y="614"/>
                </a:cxn>
                <a:cxn ang="0">
                  <a:pos x="1185" y="654"/>
                </a:cxn>
                <a:cxn ang="0">
                  <a:pos x="1149" y="692"/>
                </a:cxn>
                <a:cxn ang="0">
                  <a:pos x="1099" y="730"/>
                </a:cxn>
                <a:cxn ang="0">
                  <a:pos x="1040" y="767"/>
                </a:cxn>
                <a:cxn ang="0">
                  <a:pos x="979" y="804"/>
                </a:cxn>
                <a:cxn ang="0">
                  <a:pos x="924" y="841"/>
                </a:cxn>
                <a:cxn ang="0">
                  <a:pos x="879" y="879"/>
                </a:cxn>
                <a:cxn ang="0">
                  <a:pos x="846" y="916"/>
                </a:cxn>
                <a:cxn ang="0">
                  <a:pos x="805" y="944"/>
                </a:cxn>
                <a:cxn ang="0">
                  <a:pos x="750" y="966"/>
                </a:cxn>
                <a:cxn ang="0">
                  <a:pos x="686" y="980"/>
                </a:cxn>
                <a:cxn ang="0">
                  <a:pos x="617" y="987"/>
                </a:cxn>
                <a:cxn ang="0">
                  <a:pos x="546" y="987"/>
                </a:cxn>
                <a:cxn ang="0">
                  <a:pos x="476" y="982"/>
                </a:cxn>
                <a:cxn ang="0">
                  <a:pos x="408" y="971"/>
                </a:cxn>
                <a:cxn ang="0">
                  <a:pos x="347" y="954"/>
                </a:cxn>
                <a:cxn ang="0">
                  <a:pos x="288" y="921"/>
                </a:cxn>
                <a:cxn ang="0">
                  <a:pos x="230" y="874"/>
                </a:cxn>
                <a:cxn ang="0">
                  <a:pos x="177" y="817"/>
                </a:cxn>
                <a:cxn ang="0">
                  <a:pos x="129" y="750"/>
                </a:cxn>
                <a:cxn ang="0">
                  <a:pos x="84" y="676"/>
                </a:cxn>
                <a:cxn ang="0">
                  <a:pos x="47" y="601"/>
                </a:cxn>
                <a:cxn ang="0">
                  <a:pos x="16" y="525"/>
                </a:cxn>
                <a:cxn ang="0">
                  <a:pos x="3" y="486"/>
                </a:cxn>
                <a:cxn ang="0">
                  <a:pos x="2" y="483"/>
                </a:cxn>
                <a:cxn ang="0">
                  <a:pos x="1" y="475"/>
                </a:cxn>
                <a:cxn ang="0">
                  <a:pos x="1" y="445"/>
                </a:cxn>
                <a:cxn ang="0">
                  <a:pos x="6" y="397"/>
                </a:cxn>
                <a:cxn ang="0">
                  <a:pos x="17" y="338"/>
                </a:cxn>
                <a:cxn ang="0">
                  <a:pos x="39" y="270"/>
                </a:cxn>
                <a:cxn ang="0">
                  <a:pos x="76" y="199"/>
                </a:cxn>
                <a:cxn ang="0">
                  <a:pos x="129" y="131"/>
                </a:cxn>
                <a:cxn ang="0">
                  <a:pos x="203" y="72"/>
                </a:cxn>
              </a:cxnLst>
              <a:rect l="0" t="0" r="r" b="b"/>
              <a:pathLst>
                <a:path w="1200" h="988">
                  <a:moveTo>
                    <a:pt x="248" y="46"/>
                  </a:moveTo>
                  <a:lnTo>
                    <a:pt x="290" y="28"/>
                  </a:lnTo>
                  <a:lnTo>
                    <a:pt x="334" y="15"/>
                  </a:lnTo>
                  <a:lnTo>
                    <a:pt x="379" y="6"/>
                  </a:lnTo>
                  <a:lnTo>
                    <a:pt x="423" y="1"/>
                  </a:lnTo>
                  <a:lnTo>
                    <a:pt x="466" y="0"/>
                  </a:lnTo>
                  <a:lnTo>
                    <a:pt x="510" y="4"/>
                  </a:lnTo>
                  <a:lnTo>
                    <a:pt x="554" y="8"/>
                  </a:lnTo>
                  <a:lnTo>
                    <a:pt x="595" y="16"/>
                  </a:lnTo>
                  <a:lnTo>
                    <a:pt x="636" y="27"/>
                  </a:lnTo>
                  <a:lnTo>
                    <a:pt x="675" y="38"/>
                  </a:lnTo>
                  <a:lnTo>
                    <a:pt x="713" y="52"/>
                  </a:lnTo>
                  <a:lnTo>
                    <a:pt x="747" y="66"/>
                  </a:lnTo>
                  <a:lnTo>
                    <a:pt x="781" y="81"/>
                  </a:lnTo>
                  <a:lnTo>
                    <a:pt x="811" y="96"/>
                  </a:lnTo>
                  <a:lnTo>
                    <a:pt x="838" y="111"/>
                  </a:lnTo>
                  <a:lnTo>
                    <a:pt x="863" y="126"/>
                  </a:lnTo>
                  <a:lnTo>
                    <a:pt x="886" y="142"/>
                  </a:lnTo>
                  <a:lnTo>
                    <a:pt x="911" y="163"/>
                  </a:lnTo>
                  <a:lnTo>
                    <a:pt x="935" y="188"/>
                  </a:lnTo>
                  <a:lnTo>
                    <a:pt x="962" y="216"/>
                  </a:lnTo>
                  <a:lnTo>
                    <a:pt x="987" y="245"/>
                  </a:lnTo>
                  <a:lnTo>
                    <a:pt x="1013" y="279"/>
                  </a:lnTo>
                  <a:lnTo>
                    <a:pt x="1039" y="312"/>
                  </a:lnTo>
                  <a:lnTo>
                    <a:pt x="1063" y="348"/>
                  </a:lnTo>
                  <a:lnTo>
                    <a:pt x="1087" y="382"/>
                  </a:lnTo>
                  <a:lnTo>
                    <a:pt x="1109" y="418"/>
                  </a:lnTo>
                  <a:lnTo>
                    <a:pt x="1130" y="453"/>
                  </a:lnTo>
                  <a:lnTo>
                    <a:pt x="1148" y="486"/>
                  </a:lnTo>
                  <a:lnTo>
                    <a:pt x="1165" y="517"/>
                  </a:lnTo>
                  <a:lnTo>
                    <a:pt x="1179" y="546"/>
                  </a:lnTo>
                  <a:lnTo>
                    <a:pt x="1190" y="572"/>
                  </a:lnTo>
                  <a:lnTo>
                    <a:pt x="1198" y="594"/>
                  </a:lnTo>
                  <a:lnTo>
                    <a:pt x="1200" y="614"/>
                  </a:lnTo>
                  <a:lnTo>
                    <a:pt x="1195" y="635"/>
                  </a:lnTo>
                  <a:lnTo>
                    <a:pt x="1185" y="654"/>
                  </a:lnTo>
                  <a:lnTo>
                    <a:pt x="1170" y="674"/>
                  </a:lnTo>
                  <a:lnTo>
                    <a:pt x="1149" y="692"/>
                  </a:lnTo>
                  <a:lnTo>
                    <a:pt x="1125" y="712"/>
                  </a:lnTo>
                  <a:lnTo>
                    <a:pt x="1099" y="730"/>
                  </a:lnTo>
                  <a:lnTo>
                    <a:pt x="1070" y="749"/>
                  </a:lnTo>
                  <a:lnTo>
                    <a:pt x="1040" y="767"/>
                  </a:lnTo>
                  <a:lnTo>
                    <a:pt x="1009" y="786"/>
                  </a:lnTo>
                  <a:lnTo>
                    <a:pt x="979" y="804"/>
                  </a:lnTo>
                  <a:lnTo>
                    <a:pt x="950" y="822"/>
                  </a:lnTo>
                  <a:lnTo>
                    <a:pt x="924" y="841"/>
                  </a:lnTo>
                  <a:lnTo>
                    <a:pt x="899" y="860"/>
                  </a:lnTo>
                  <a:lnTo>
                    <a:pt x="879" y="879"/>
                  </a:lnTo>
                  <a:lnTo>
                    <a:pt x="863" y="897"/>
                  </a:lnTo>
                  <a:lnTo>
                    <a:pt x="846" y="916"/>
                  </a:lnTo>
                  <a:lnTo>
                    <a:pt x="828" y="931"/>
                  </a:lnTo>
                  <a:lnTo>
                    <a:pt x="805" y="944"/>
                  </a:lnTo>
                  <a:lnTo>
                    <a:pt x="778" y="956"/>
                  </a:lnTo>
                  <a:lnTo>
                    <a:pt x="750" y="966"/>
                  </a:lnTo>
                  <a:lnTo>
                    <a:pt x="720" y="974"/>
                  </a:lnTo>
                  <a:lnTo>
                    <a:pt x="686" y="980"/>
                  </a:lnTo>
                  <a:lnTo>
                    <a:pt x="653" y="984"/>
                  </a:lnTo>
                  <a:lnTo>
                    <a:pt x="617" y="987"/>
                  </a:lnTo>
                  <a:lnTo>
                    <a:pt x="582" y="988"/>
                  </a:lnTo>
                  <a:lnTo>
                    <a:pt x="546" y="987"/>
                  </a:lnTo>
                  <a:lnTo>
                    <a:pt x="510" y="985"/>
                  </a:lnTo>
                  <a:lnTo>
                    <a:pt x="476" y="982"/>
                  </a:lnTo>
                  <a:lnTo>
                    <a:pt x="441" y="977"/>
                  </a:lnTo>
                  <a:lnTo>
                    <a:pt x="408" y="971"/>
                  </a:lnTo>
                  <a:lnTo>
                    <a:pt x="377" y="964"/>
                  </a:lnTo>
                  <a:lnTo>
                    <a:pt x="347" y="954"/>
                  </a:lnTo>
                  <a:lnTo>
                    <a:pt x="317" y="940"/>
                  </a:lnTo>
                  <a:lnTo>
                    <a:pt x="288" y="921"/>
                  </a:lnTo>
                  <a:lnTo>
                    <a:pt x="259" y="900"/>
                  </a:lnTo>
                  <a:lnTo>
                    <a:pt x="230" y="874"/>
                  </a:lnTo>
                  <a:lnTo>
                    <a:pt x="204" y="847"/>
                  </a:lnTo>
                  <a:lnTo>
                    <a:pt x="177" y="817"/>
                  </a:lnTo>
                  <a:lnTo>
                    <a:pt x="152" y="783"/>
                  </a:lnTo>
                  <a:lnTo>
                    <a:pt x="129" y="750"/>
                  </a:lnTo>
                  <a:lnTo>
                    <a:pt x="106" y="713"/>
                  </a:lnTo>
                  <a:lnTo>
                    <a:pt x="84" y="676"/>
                  </a:lnTo>
                  <a:lnTo>
                    <a:pt x="64" y="639"/>
                  </a:lnTo>
                  <a:lnTo>
                    <a:pt x="47" y="601"/>
                  </a:lnTo>
                  <a:lnTo>
                    <a:pt x="30" y="563"/>
                  </a:lnTo>
                  <a:lnTo>
                    <a:pt x="16" y="525"/>
                  </a:lnTo>
                  <a:lnTo>
                    <a:pt x="3" y="488"/>
                  </a:lnTo>
                  <a:lnTo>
                    <a:pt x="3" y="486"/>
                  </a:lnTo>
                  <a:lnTo>
                    <a:pt x="2" y="485"/>
                  </a:lnTo>
                  <a:lnTo>
                    <a:pt x="2" y="483"/>
                  </a:lnTo>
                  <a:lnTo>
                    <a:pt x="1" y="480"/>
                  </a:lnTo>
                  <a:lnTo>
                    <a:pt x="1" y="475"/>
                  </a:lnTo>
                  <a:lnTo>
                    <a:pt x="0" y="462"/>
                  </a:lnTo>
                  <a:lnTo>
                    <a:pt x="1" y="445"/>
                  </a:lnTo>
                  <a:lnTo>
                    <a:pt x="2" y="424"/>
                  </a:lnTo>
                  <a:lnTo>
                    <a:pt x="6" y="397"/>
                  </a:lnTo>
                  <a:lnTo>
                    <a:pt x="10" y="369"/>
                  </a:lnTo>
                  <a:lnTo>
                    <a:pt x="17" y="338"/>
                  </a:lnTo>
                  <a:lnTo>
                    <a:pt x="26" y="304"/>
                  </a:lnTo>
                  <a:lnTo>
                    <a:pt x="39" y="270"/>
                  </a:lnTo>
                  <a:lnTo>
                    <a:pt x="55" y="234"/>
                  </a:lnTo>
                  <a:lnTo>
                    <a:pt x="76" y="199"/>
                  </a:lnTo>
                  <a:lnTo>
                    <a:pt x="100" y="165"/>
                  </a:lnTo>
                  <a:lnTo>
                    <a:pt x="129" y="131"/>
                  </a:lnTo>
                  <a:lnTo>
                    <a:pt x="162" y="100"/>
                  </a:lnTo>
                  <a:lnTo>
                    <a:pt x="203" y="72"/>
                  </a:lnTo>
                  <a:lnTo>
                    <a:pt x="248" y="46"/>
                  </a:lnTo>
                  <a:close/>
                </a:path>
              </a:pathLst>
            </a:custGeom>
            <a:solidFill>
              <a:srgbClr val="DBB2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84" name="Freeform 52"/>
            <p:cNvSpPr>
              <a:spLocks/>
            </p:cNvSpPr>
            <p:nvPr/>
          </p:nvSpPr>
          <p:spPr bwMode="auto">
            <a:xfrm>
              <a:off x="2413" y="2311"/>
              <a:ext cx="577" cy="470"/>
            </a:xfrm>
            <a:custGeom>
              <a:avLst/>
              <a:gdLst/>
              <a:ahLst/>
              <a:cxnLst>
                <a:cxn ang="0">
                  <a:pos x="274" y="20"/>
                </a:cxn>
                <a:cxn ang="0">
                  <a:pos x="354" y="4"/>
                </a:cxn>
                <a:cxn ang="0">
                  <a:pos x="436" y="0"/>
                </a:cxn>
                <a:cxn ang="0">
                  <a:pos x="521" y="7"/>
                </a:cxn>
                <a:cxn ang="0">
                  <a:pos x="602" y="22"/>
                </a:cxn>
                <a:cxn ang="0">
                  <a:pos x="679" y="44"/>
                </a:cxn>
                <a:cxn ang="0">
                  <a:pos x="749" y="70"/>
                </a:cxn>
                <a:cxn ang="0">
                  <a:pos x="806" y="96"/>
                </a:cxn>
                <a:cxn ang="0">
                  <a:pos x="852" y="126"/>
                </a:cxn>
                <a:cxn ang="0">
                  <a:pos x="901" y="169"/>
                </a:cxn>
                <a:cxn ang="0">
                  <a:pos x="950" y="225"/>
                </a:cxn>
                <a:cxn ang="0">
                  <a:pos x="998" y="289"/>
                </a:cxn>
                <a:cxn ang="0">
                  <a:pos x="1046" y="357"/>
                </a:cxn>
                <a:cxn ang="0">
                  <a:pos x="1087" y="424"/>
                </a:cxn>
                <a:cxn ang="0">
                  <a:pos x="1121" y="486"/>
                </a:cxn>
                <a:cxn ang="0">
                  <a:pos x="1145" y="538"/>
                </a:cxn>
                <a:cxn ang="0">
                  <a:pos x="1155" y="580"/>
                </a:cxn>
                <a:cxn ang="0">
                  <a:pos x="1141" y="618"/>
                </a:cxn>
                <a:cxn ang="0">
                  <a:pos x="1107" y="654"/>
                </a:cxn>
                <a:cxn ang="0">
                  <a:pos x="1057" y="691"/>
                </a:cxn>
                <a:cxn ang="0">
                  <a:pos x="1001" y="727"/>
                </a:cxn>
                <a:cxn ang="0">
                  <a:pos x="942" y="763"/>
                </a:cxn>
                <a:cxn ang="0">
                  <a:pos x="889" y="798"/>
                </a:cxn>
                <a:cxn ang="0">
                  <a:pos x="845" y="834"/>
                </a:cxn>
                <a:cxn ang="0">
                  <a:pos x="815" y="870"/>
                </a:cxn>
                <a:cxn ang="0">
                  <a:pos x="774" y="897"/>
                </a:cxn>
                <a:cxn ang="0">
                  <a:pos x="722" y="918"/>
                </a:cxn>
                <a:cxn ang="0">
                  <a:pos x="661" y="932"/>
                </a:cxn>
                <a:cxn ang="0">
                  <a:pos x="594" y="939"/>
                </a:cxn>
                <a:cxn ang="0">
                  <a:pos x="525" y="939"/>
                </a:cxn>
                <a:cxn ang="0">
                  <a:pos x="456" y="934"/>
                </a:cxn>
                <a:cxn ang="0">
                  <a:pos x="392" y="924"/>
                </a:cxn>
                <a:cxn ang="0">
                  <a:pos x="333" y="908"/>
                </a:cxn>
                <a:cxn ang="0">
                  <a:pos x="275" y="876"/>
                </a:cxn>
                <a:cxn ang="0">
                  <a:pos x="221" y="831"/>
                </a:cxn>
                <a:cxn ang="0">
                  <a:pos x="169" y="774"/>
                </a:cxn>
                <a:cxn ang="0">
                  <a:pos x="122" y="709"/>
                </a:cxn>
                <a:cxn ang="0">
                  <a:pos x="79" y="638"/>
                </a:cxn>
                <a:cxn ang="0">
                  <a:pos x="44" y="566"/>
                </a:cxn>
                <a:cxn ang="0">
                  <a:pos x="14" y="493"/>
                </a:cxn>
                <a:cxn ang="0">
                  <a:pos x="2" y="455"/>
                </a:cxn>
                <a:cxn ang="0">
                  <a:pos x="1" y="452"/>
                </a:cxn>
                <a:cxn ang="0">
                  <a:pos x="0" y="444"/>
                </a:cxn>
                <a:cxn ang="0">
                  <a:pos x="0" y="415"/>
                </a:cxn>
                <a:cxn ang="0">
                  <a:pos x="3" y="367"/>
                </a:cxn>
                <a:cxn ang="0">
                  <a:pos x="14" y="308"/>
                </a:cxn>
                <a:cxn ang="0">
                  <a:pos x="35" y="241"/>
                </a:cxn>
                <a:cxn ang="0">
                  <a:pos x="69" y="173"/>
                </a:cxn>
                <a:cxn ang="0">
                  <a:pos x="121" y="110"/>
                </a:cxn>
                <a:cxn ang="0">
                  <a:pos x="192" y="55"/>
                </a:cxn>
              </a:cxnLst>
              <a:rect l="0" t="0" r="r" b="b"/>
              <a:pathLst>
                <a:path w="1155" h="940">
                  <a:moveTo>
                    <a:pt x="237" y="33"/>
                  </a:moveTo>
                  <a:lnTo>
                    <a:pt x="274" y="20"/>
                  </a:lnTo>
                  <a:lnTo>
                    <a:pt x="313" y="10"/>
                  </a:lnTo>
                  <a:lnTo>
                    <a:pt x="354" y="4"/>
                  </a:lnTo>
                  <a:lnTo>
                    <a:pt x="394" y="0"/>
                  </a:lnTo>
                  <a:lnTo>
                    <a:pt x="436" y="0"/>
                  </a:lnTo>
                  <a:lnTo>
                    <a:pt x="478" y="3"/>
                  </a:lnTo>
                  <a:lnTo>
                    <a:pt x="521" y="7"/>
                  </a:lnTo>
                  <a:lnTo>
                    <a:pt x="562" y="14"/>
                  </a:lnTo>
                  <a:lnTo>
                    <a:pt x="602" y="22"/>
                  </a:lnTo>
                  <a:lnTo>
                    <a:pt x="641" y="33"/>
                  </a:lnTo>
                  <a:lnTo>
                    <a:pt x="679" y="44"/>
                  </a:lnTo>
                  <a:lnTo>
                    <a:pt x="715" y="56"/>
                  </a:lnTo>
                  <a:lnTo>
                    <a:pt x="749" y="70"/>
                  </a:lnTo>
                  <a:lnTo>
                    <a:pt x="780" y="82"/>
                  </a:lnTo>
                  <a:lnTo>
                    <a:pt x="806" y="96"/>
                  </a:lnTo>
                  <a:lnTo>
                    <a:pt x="830" y="110"/>
                  </a:lnTo>
                  <a:lnTo>
                    <a:pt x="852" y="126"/>
                  </a:lnTo>
                  <a:lnTo>
                    <a:pt x="876" y="146"/>
                  </a:lnTo>
                  <a:lnTo>
                    <a:pt x="901" y="169"/>
                  </a:lnTo>
                  <a:lnTo>
                    <a:pt x="925" y="196"/>
                  </a:lnTo>
                  <a:lnTo>
                    <a:pt x="950" y="225"/>
                  </a:lnTo>
                  <a:lnTo>
                    <a:pt x="974" y="256"/>
                  </a:lnTo>
                  <a:lnTo>
                    <a:pt x="998" y="289"/>
                  </a:lnTo>
                  <a:lnTo>
                    <a:pt x="1023" y="323"/>
                  </a:lnTo>
                  <a:lnTo>
                    <a:pt x="1046" y="357"/>
                  </a:lnTo>
                  <a:lnTo>
                    <a:pt x="1066" y="391"/>
                  </a:lnTo>
                  <a:lnTo>
                    <a:pt x="1087" y="424"/>
                  </a:lnTo>
                  <a:lnTo>
                    <a:pt x="1106" y="456"/>
                  </a:lnTo>
                  <a:lnTo>
                    <a:pt x="1121" y="486"/>
                  </a:lnTo>
                  <a:lnTo>
                    <a:pt x="1134" y="514"/>
                  </a:lnTo>
                  <a:lnTo>
                    <a:pt x="1145" y="538"/>
                  </a:lnTo>
                  <a:lnTo>
                    <a:pt x="1153" y="560"/>
                  </a:lnTo>
                  <a:lnTo>
                    <a:pt x="1155" y="580"/>
                  </a:lnTo>
                  <a:lnTo>
                    <a:pt x="1151" y="599"/>
                  </a:lnTo>
                  <a:lnTo>
                    <a:pt x="1141" y="618"/>
                  </a:lnTo>
                  <a:lnTo>
                    <a:pt x="1126" y="636"/>
                  </a:lnTo>
                  <a:lnTo>
                    <a:pt x="1107" y="654"/>
                  </a:lnTo>
                  <a:lnTo>
                    <a:pt x="1084" y="673"/>
                  </a:lnTo>
                  <a:lnTo>
                    <a:pt x="1057" y="691"/>
                  </a:lnTo>
                  <a:lnTo>
                    <a:pt x="1030" y="710"/>
                  </a:lnTo>
                  <a:lnTo>
                    <a:pt x="1001" y="727"/>
                  </a:lnTo>
                  <a:lnTo>
                    <a:pt x="971" y="745"/>
                  </a:lnTo>
                  <a:lnTo>
                    <a:pt x="942" y="763"/>
                  </a:lnTo>
                  <a:lnTo>
                    <a:pt x="914" y="781"/>
                  </a:lnTo>
                  <a:lnTo>
                    <a:pt x="889" y="798"/>
                  </a:lnTo>
                  <a:lnTo>
                    <a:pt x="865" y="817"/>
                  </a:lnTo>
                  <a:lnTo>
                    <a:pt x="845" y="834"/>
                  </a:lnTo>
                  <a:lnTo>
                    <a:pt x="830" y="853"/>
                  </a:lnTo>
                  <a:lnTo>
                    <a:pt x="815" y="870"/>
                  </a:lnTo>
                  <a:lnTo>
                    <a:pt x="797" y="885"/>
                  </a:lnTo>
                  <a:lnTo>
                    <a:pt x="774" y="897"/>
                  </a:lnTo>
                  <a:lnTo>
                    <a:pt x="750" y="909"/>
                  </a:lnTo>
                  <a:lnTo>
                    <a:pt x="722" y="918"/>
                  </a:lnTo>
                  <a:lnTo>
                    <a:pt x="692" y="926"/>
                  </a:lnTo>
                  <a:lnTo>
                    <a:pt x="661" y="932"/>
                  </a:lnTo>
                  <a:lnTo>
                    <a:pt x="628" y="937"/>
                  </a:lnTo>
                  <a:lnTo>
                    <a:pt x="594" y="939"/>
                  </a:lnTo>
                  <a:lnTo>
                    <a:pt x="560" y="940"/>
                  </a:lnTo>
                  <a:lnTo>
                    <a:pt x="525" y="939"/>
                  </a:lnTo>
                  <a:lnTo>
                    <a:pt x="491" y="938"/>
                  </a:lnTo>
                  <a:lnTo>
                    <a:pt x="456" y="934"/>
                  </a:lnTo>
                  <a:lnTo>
                    <a:pt x="424" y="930"/>
                  </a:lnTo>
                  <a:lnTo>
                    <a:pt x="392" y="924"/>
                  </a:lnTo>
                  <a:lnTo>
                    <a:pt x="362" y="917"/>
                  </a:lnTo>
                  <a:lnTo>
                    <a:pt x="333" y="908"/>
                  </a:lnTo>
                  <a:lnTo>
                    <a:pt x="304" y="893"/>
                  </a:lnTo>
                  <a:lnTo>
                    <a:pt x="275" y="876"/>
                  </a:lnTo>
                  <a:lnTo>
                    <a:pt x="248" y="855"/>
                  </a:lnTo>
                  <a:lnTo>
                    <a:pt x="221" y="831"/>
                  </a:lnTo>
                  <a:lnTo>
                    <a:pt x="195" y="803"/>
                  </a:lnTo>
                  <a:lnTo>
                    <a:pt x="169" y="774"/>
                  </a:lnTo>
                  <a:lnTo>
                    <a:pt x="145" y="742"/>
                  </a:lnTo>
                  <a:lnTo>
                    <a:pt x="122" y="709"/>
                  </a:lnTo>
                  <a:lnTo>
                    <a:pt x="100" y="674"/>
                  </a:lnTo>
                  <a:lnTo>
                    <a:pt x="79" y="638"/>
                  </a:lnTo>
                  <a:lnTo>
                    <a:pt x="61" y="603"/>
                  </a:lnTo>
                  <a:lnTo>
                    <a:pt x="44" y="566"/>
                  </a:lnTo>
                  <a:lnTo>
                    <a:pt x="28" y="529"/>
                  </a:lnTo>
                  <a:lnTo>
                    <a:pt x="14" y="493"/>
                  </a:lnTo>
                  <a:lnTo>
                    <a:pt x="2" y="458"/>
                  </a:lnTo>
                  <a:lnTo>
                    <a:pt x="2" y="455"/>
                  </a:lnTo>
                  <a:lnTo>
                    <a:pt x="2" y="454"/>
                  </a:lnTo>
                  <a:lnTo>
                    <a:pt x="1" y="452"/>
                  </a:lnTo>
                  <a:lnTo>
                    <a:pt x="1" y="451"/>
                  </a:lnTo>
                  <a:lnTo>
                    <a:pt x="0" y="444"/>
                  </a:lnTo>
                  <a:lnTo>
                    <a:pt x="0" y="432"/>
                  </a:lnTo>
                  <a:lnTo>
                    <a:pt x="0" y="415"/>
                  </a:lnTo>
                  <a:lnTo>
                    <a:pt x="1" y="393"/>
                  </a:lnTo>
                  <a:lnTo>
                    <a:pt x="3" y="367"/>
                  </a:lnTo>
                  <a:lnTo>
                    <a:pt x="8" y="339"/>
                  </a:lnTo>
                  <a:lnTo>
                    <a:pt x="14" y="308"/>
                  </a:lnTo>
                  <a:lnTo>
                    <a:pt x="23" y="274"/>
                  </a:lnTo>
                  <a:lnTo>
                    <a:pt x="35" y="241"/>
                  </a:lnTo>
                  <a:lnTo>
                    <a:pt x="51" y="208"/>
                  </a:lnTo>
                  <a:lnTo>
                    <a:pt x="69" y="173"/>
                  </a:lnTo>
                  <a:lnTo>
                    <a:pt x="93" y="141"/>
                  </a:lnTo>
                  <a:lnTo>
                    <a:pt x="121" y="110"/>
                  </a:lnTo>
                  <a:lnTo>
                    <a:pt x="154" y="81"/>
                  </a:lnTo>
                  <a:lnTo>
                    <a:pt x="192" y="55"/>
                  </a:lnTo>
                  <a:lnTo>
                    <a:pt x="237" y="33"/>
                  </a:lnTo>
                  <a:close/>
                </a:path>
              </a:pathLst>
            </a:custGeom>
            <a:solidFill>
              <a:srgbClr val="D6A58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85" name="Freeform 53"/>
            <p:cNvSpPr>
              <a:spLocks/>
            </p:cNvSpPr>
            <p:nvPr/>
          </p:nvSpPr>
          <p:spPr bwMode="auto">
            <a:xfrm>
              <a:off x="2423" y="2326"/>
              <a:ext cx="556" cy="446"/>
            </a:xfrm>
            <a:custGeom>
              <a:avLst/>
              <a:gdLst/>
              <a:ahLst/>
              <a:cxnLst>
                <a:cxn ang="0">
                  <a:pos x="259" y="11"/>
                </a:cxn>
                <a:cxn ang="0">
                  <a:pos x="329" y="2"/>
                </a:cxn>
                <a:cxn ang="0">
                  <a:pos x="406" y="0"/>
                </a:cxn>
                <a:cxn ang="0">
                  <a:pos x="488" y="5"/>
                </a:cxn>
                <a:cxn ang="0">
                  <a:pos x="570" y="18"/>
                </a:cxn>
                <a:cxn ang="0">
                  <a:pos x="648" y="35"/>
                </a:cxn>
                <a:cxn ang="0">
                  <a:pos x="719" y="56"/>
                </a:cxn>
                <a:cxn ang="0">
                  <a:pos x="776" y="80"/>
                </a:cxn>
                <a:cxn ang="0">
                  <a:pos x="821" y="108"/>
                </a:cxn>
                <a:cxn ang="0">
                  <a:pos x="866" y="150"/>
                </a:cxn>
                <a:cxn ang="0">
                  <a:pos x="914" y="204"/>
                </a:cxn>
                <a:cxn ang="0">
                  <a:pos x="962" y="266"/>
                </a:cxn>
                <a:cxn ang="0">
                  <a:pos x="1006" y="331"/>
                </a:cxn>
                <a:cxn ang="0">
                  <a:pos x="1046" y="396"/>
                </a:cxn>
                <a:cxn ang="0">
                  <a:pos x="1079" y="456"/>
                </a:cxn>
                <a:cxn ang="0">
                  <a:pos x="1102" y="506"/>
                </a:cxn>
                <a:cxn ang="0">
                  <a:pos x="1111" y="545"/>
                </a:cxn>
                <a:cxn ang="0">
                  <a:pos x="1097" y="582"/>
                </a:cxn>
                <a:cxn ang="0">
                  <a:pos x="1064" y="618"/>
                </a:cxn>
                <a:cxn ang="0">
                  <a:pos x="1018" y="652"/>
                </a:cxn>
                <a:cxn ang="0">
                  <a:pos x="963" y="687"/>
                </a:cxn>
                <a:cxn ang="0">
                  <a:pos x="907" y="722"/>
                </a:cxn>
                <a:cxn ang="0">
                  <a:pos x="856" y="756"/>
                </a:cxn>
                <a:cxn ang="0">
                  <a:pos x="814" y="791"/>
                </a:cxn>
                <a:cxn ang="0">
                  <a:pos x="784" y="824"/>
                </a:cxn>
                <a:cxn ang="0">
                  <a:pos x="745" y="852"/>
                </a:cxn>
                <a:cxn ang="0">
                  <a:pos x="694" y="871"/>
                </a:cxn>
                <a:cxn ang="0">
                  <a:pos x="636" y="884"/>
                </a:cxn>
                <a:cxn ang="0">
                  <a:pos x="572" y="891"/>
                </a:cxn>
                <a:cxn ang="0">
                  <a:pos x="505" y="891"/>
                </a:cxn>
                <a:cxn ang="0">
                  <a:pos x="440" y="886"/>
                </a:cxn>
                <a:cxn ang="0">
                  <a:pos x="376" y="876"/>
                </a:cxn>
                <a:cxn ang="0">
                  <a:pos x="320" y="860"/>
                </a:cxn>
                <a:cxn ang="0">
                  <a:pos x="265" y="830"/>
                </a:cxn>
                <a:cxn ang="0">
                  <a:pos x="212" y="786"/>
                </a:cxn>
                <a:cxn ang="0">
                  <a:pos x="162" y="731"/>
                </a:cxn>
                <a:cxn ang="0">
                  <a:pos x="117" y="669"/>
                </a:cxn>
                <a:cxn ang="0">
                  <a:pos x="77" y="601"/>
                </a:cxn>
                <a:cxn ang="0">
                  <a:pos x="41" y="530"/>
                </a:cxn>
                <a:cxn ang="0">
                  <a:pos x="14" y="460"/>
                </a:cxn>
                <a:cxn ang="0">
                  <a:pos x="2" y="424"/>
                </a:cxn>
                <a:cxn ang="0">
                  <a:pos x="2" y="422"/>
                </a:cxn>
                <a:cxn ang="0">
                  <a:pos x="0" y="414"/>
                </a:cxn>
                <a:cxn ang="0">
                  <a:pos x="0" y="383"/>
                </a:cxn>
                <a:cxn ang="0">
                  <a:pos x="2" y="336"/>
                </a:cxn>
                <a:cxn ang="0">
                  <a:pos x="11" y="276"/>
                </a:cxn>
                <a:cxn ang="0">
                  <a:pos x="31" y="211"/>
                </a:cxn>
                <a:cxn ang="0">
                  <a:pos x="64" y="146"/>
                </a:cxn>
                <a:cxn ang="0">
                  <a:pos x="115" y="87"/>
                </a:cxn>
                <a:cxn ang="0">
                  <a:pos x="185" y="39"/>
                </a:cxn>
              </a:cxnLst>
              <a:rect l="0" t="0" r="r" b="b"/>
              <a:pathLst>
                <a:path w="1111" h="892">
                  <a:moveTo>
                    <a:pt x="229" y="20"/>
                  </a:moveTo>
                  <a:lnTo>
                    <a:pt x="259" y="11"/>
                  </a:lnTo>
                  <a:lnTo>
                    <a:pt x="292" y="5"/>
                  </a:lnTo>
                  <a:lnTo>
                    <a:pt x="329" y="2"/>
                  </a:lnTo>
                  <a:lnTo>
                    <a:pt x="367" y="0"/>
                  </a:lnTo>
                  <a:lnTo>
                    <a:pt x="406" y="0"/>
                  </a:lnTo>
                  <a:lnTo>
                    <a:pt x="447" y="2"/>
                  </a:lnTo>
                  <a:lnTo>
                    <a:pt x="488" y="5"/>
                  </a:lnTo>
                  <a:lnTo>
                    <a:pt x="530" y="11"/>
                  </a:lnTo>
                  <a:lnTo>
                    <a:pt x="570" y="18"/>
                  </a:lnTo>
                  <a:lnTo>
                    <a:pt x="610" y="26"/>
                  </a:lnTo>
                  <a:lnTo>
                    <a:pt x="648" y="35"/>
                  </a:lnTo>
                  <a:lnTo>
                    <a:pt x="684" y="44"/>
                  </a:lnTo>
                  <a:lnTo>
                    <a:pt x="719" y="56"/>
                  </a:lnTo>
                  <a:lnTo>
                    <a:pt x="748" y="67"/>
                  </a:lnTo>
                  <a:lnTo>
                    <a:pt x="776" y="80"/>
                  </a:lnTo>
                  <a:lnTo>
                    <a:pt x="799" y="93"/>
                  </a:lnTo>
                  <a:lnTo>
                    <a:pt x="821" y="108"/>
                  </a:lnTo>
                  <a:lnTo>
                    <a:pt x="843" y="127"/>
                  </a:lnTo>
                  <a:lnTo>
                    <a:pt x="866" y="150"/>
                  </a:lnTo>
                  <a:lnTo>
                    <a:pt x="890" y="176"/>
                  </a:lnTo>
                  <a:lnTo>
                    <a:pt x="914" y="204"/>
                  </a:lnTo>
                  <a:lnTo>
                    <a:pt x="937" y="234"/>
                  </a:lnTo>
                  <a:lnTo>
                    <a:pt x="962" y="266"/>
                  </a:lnTo>
                  <a:lnTo>
                    <a:pt x="985" y="298"/>
                  </a:lnTo>
                  <a:lnTo>
                    <a:pt x="1006" y="331"/>
                  </a:lnTo>
                  <a:lnTo>
                    <a:pt x="1027" y="363"/>
                  </a:lnTo>
                  <a:lnTo>
                    <a:pt x="1046" y="396"/>
                  </a:lnTo>
                  <a:lnTo>
                    <a:pt x="1064" y="427"/>
                  </a:lnTo>
                  <a:lnTo>
                    <a:pt x="1079" y="456"/>
                  </a:lnTo>
                  <a:lnTo>
                    <a:pt x="1092" y="482"/>
                  </a:lnTo>
                  <a:lnTo>
                    <a:pt x="1102" y="506"/>
                  </a:lnTo>
                  <a:lnTo>
                    <a:pt x="1109" y="527"/>
                  </a:lnTo>
                  <a:lnTo>
                    <a:pt x="1111" y="545"/>
                  </a:lnTo>
                  <a:lnTo>
                    <a:pt x="1108" y="564"/>
                  </a:lnTo>
                  <a:lnTo>
                    <a:pt x="1097" y="582"/>
                  </a:lnTo>
                  <a:lnTo>
                    <a:pt x="1084" y="599"/>
                  </a:lnTo>
                  <a:lnTo>
                    <a:pt x="1064" y="618"/>
                  </a:lnTo>
                  <a:lnTo>
                    <a:pt x="1042" y="635"/>
                  </a:lnTo>
                  <a:lnTo>
                    <a:pt x="1018" y="652"/>
                  </a:lnTo>
                  <a:lnTo>
                    <a:pt x="990" y="670"/>
                  </a:lnTo>
                  <a:lnTo>
                    <a:pt x="963" y="687"/>
                  </a:lnTo>
                  <a:lnTo>
                    <a:pt x="935" y="704"/>
                  </a:lnTo>
                  <a:lnTo>
                    <a:pt x="907" y="722"/>
                  </a:lnTo>
                  <a:lnTo>
                    <a:pt x="880" y="739"/>
                  </a:lnTo>
                  <a:lnTo>
                    <a:pt x="856" y="756"/>
                  </a:lnTo>
                  <a:lnTo>
                    <a:pt x="833" y="773"/>
                  </a:lnTo>
                  <a:lnTo>
                    <a:pt x="814" y="791"/>
                  </a:lnTo>
                  <a:lnTo>
                    <a:pt x="799" y="808"/>
                  </a:lnTo>
                  <a:lnTo>
                    <a:pt x="784" y="824"/>
                  </a:lnTo>
                  <a:lnTo>
                    <a:pt x="767" y="839"/>
                  </a:lnTo>
                  <a:lnTo>
                    <a:pt x="745" y="852"/>
                  </a:lnTo>
                  <a:lnTo>
                    <a:pt x="721" y="862"/>
                  </a:lnTo>
                  <a:lnTo>
                    <a:pt x="694" y="871"/>
                  </a:lnTo>
                  <a:lnTo>
                    <a:pt x="667" y="878"/>
                  </a:lnTo>
                  <a:lnTo>
                    <a:pt x="636" y="884"/>
                  </a:lnTo>
                  <a:lnTo>
                    <a:pt x="605" y="889"/>
                  </a:lnTo>
                  <a:lnTo>
                    <a:pt x="572" y="891"/>
                  </a:lnTo>
                  <a:lnTo>
                    <a:pt x="539" y="892"/>
                  </a:lnTo>
                  <a:lnTo>
                    <a:pt x="505" y="891"/>
                  </a:lnTo>
                  <a:lnTo>
                    <a:pt x="472" y="889"/>
                  </a:lnTo>
                  <a:lnTo>
                    <a:pt x="440" y="886"/>
                  </a:lnTo>
                  <a:lnTo>
                    <a:pt x="408" y="882"/>
                  </a:lnTo>
                  <a:lnTo>
                    <a:pt x="376" y="876"/>
                  </a:lnTo>
                  <a:lnTo>
                    <a:pt x="348" y="869"/>
                  </a:lnTo>
                  <a:lnTo>
                    <a:pt x="320" y="860"/>
                  </a:lnTo>
                  <a:lnTo>
                    <a:pt x="292" y="846"/>
                  </a:lnTo>
                  <a:lnTo>
                    <a:pt x="265" y="830"/>
                  </a:lnTo>
                  <a:lnTo>
                    <a:pt x="238" y="809"/>
                  </a:lnTo>
                  <a:lnTo>
                    <a:pt x="212" y="786"/>
                  </a:lnTo>
                  <a:lnTo>
                    <a:pt x="188" y="760"/>
                  </a:lnTo>
                  <a:lnTo>
                    <a:pt x="162" y="731"/>
                  </a:lnTo>
                  <a:lnTo>
                    <a:pt x="139" y="701"/>
                  </a:lnTo>
                  <a:lnTo>
                    <a:pt x="117" y="669"/>
                  </a:lnTo>
                  <a:lnTo>
                    <a:pt x="97" y="635"/>
                  </a:lnTo>
                  <a:lnTo>
                    <a:pt x="77" y="601"/>
                  </a:lnTo>
                  <a:lnTo>
                    <a:pt x="59" y="565"/>
                  </a:lnTo>
                  <a:lnTo>
                    <a:pt x="41" y="530"/>
                  </a:lnTo>
                  <a:lnTo>
                    <a:pt x="26" y="495"/>
                  </a:lnTo>
                  <a:lnTo>
                    <a:pt x="14" y="460"/>
                  </a:lnTo>
                  <a:lnTo>
                    <a:pt x="2" y="426"/>
                  </a:lnTo>
                  <a:lnTo>
                    <a:pt x="2" y="424"/>
                  </a:lnTo>
                  <a:lnTo>
                    <a:pt x="2" y="423"/>
                  </a:lnTo>
                  <a:lnTo>
                    <a:pt x="2" y="422"/>
                  </a:lnTo>
                  <a:lnTo>
                    <a:pt x="1" y="421"/>
                  </a:lnTo>
                  <a:lnTo>
                    <a:pt x="0" y="414"/>
                  </a:lnTo>
                  <a:lnTo>
                    <a:pt x="0" y="401"/>
                  </a:lnTo>
                  <a:lnTo>
                    <a:pt x="0" y="383"/>
                  </a:lnTo>
                  <a:lnTo>
                    <a:pt x="0" y="361"/>
                  </a:lnTo>
                  <a:lnTo>
                    <a:pt x="2" y="336"/>
                  </a:lnTo>
                  <a:lnTo>
                    <a:pt x="6" y="307"/>
                  </a:lnTo>
                  <a:lnTo>
                    <a:pt x="11" y="276"/>
                  </a:lnTo>
                  <a:lnTo>
                    <a:pt x="21" y="244"/>
                  </a:lnTo>
                  <a:lnTo>
                    <a:pt x="31" y="211"/>
                  </a:lnTo>
                  <a:lnTo>
                    <a:pt x="46" y="178"/>
                  </a:lnTo>
                  <a:lnTo>
                    <a:pt x="64" y="146"/>
                  </a:lnTo>
                  <a:lnTo>
                    <a:pt x="87" y="115"/>
                  </a:lnTo>
                  <a:lnTo>
                    <a:pt x="115" y="87"/>
                  </a:lnTo>
                  <a:lnTo>
                    <a:pt x="147" y="61"/>
                  </a:lnTo>
                  <a:lnTo>
                    <a:pt x="185" y="39"/>
                  </a:lnTo>
                  <a:lnTo>
                    <a:pt x="229" y="20"/>
                  </a:lnTo>
                  <a:close/>
                </a:path>
              </a:pathLst>
            </a:custGeom>
            <a:solidFill>
              <a:srgbClr val="CE96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86" name="Freeform 54"/>
            <p:cNvSpPr>
              <a:spLocks/>
            </p:cNvSpPr>
            <p:nvPr/>
          </p:nvSpPr>
          <p:spPr bwMode="auto">
            <a:xfrm>
              <a:off x="2434" y="2339"/>
              <a:ext cx="534" cy="423"/>
            </a:xfrm>
            <a:custGeom>
              <a:avLst/>
              <a:gdLst/>
              <a:ahLst/>
              <a:cxnLst>
                <a:cxn ang="0">
                  <a:pos x="2" y="393"/>
                </a:cxn>
                <a:cxn ang="0">
                  <a:pos x="0" y="365"/>
                </a:cxn>
                <a:cxn ang="0">
                  <a:pos x="1" y="318"/>
                </a:cxn>
                <a:cxn ang="0">
                  <a:pos x="8" y="258"/>
                </a:cxn>
                <a:cxn ang="0">
                  <a:pos x="24" y="191"/>
                </a:cxn>
                <a:cxn ang="0">
                  <a:pos x="55" y="125"/>
                </a:cxn>
                <a:cxn ang="0">
                  <a:pos x="104" y="67"/>
                </a:cxn>
                <a:cxn ang="0">
                  <a:pos x="176" y="23"/>
                </a:cxn>
                <a:cxn ang="0">
                  <a:pos x="245" y="4"/>
                </a:cxn>
                <a:cxn ang="0">
                  <a:pos x="305" y="0"/>
                </a:cxn>
                <a:cxn ang="0">
                  <a:pos x="377" y="0"/>
                </a:cxn>
                <a:cxn ang="0">
                  <a:pos x="456" y="6"/>
                </a:cxn>
                <a:cxn ang="0">
                  <a:pos x="537" y="15"/>
                </a:cxn>
                <a:cxn ang="0">
                  <a:pos x="616" y="29"/>
                </a:cxn>
                <a:cxn ang="0">
                  <a:pos x="687" y="46"/>
                </a:cxn>
                <a:cxn ang="0">
                  <a:pos x="745" y="68"/>
                </a:cxn>
                <a:cxn ang="0">
                  <a:pos x="789" y="94"/>
                </a:cxn>
                <a:cxn ang="0">
                  <a:pos x="832" y="135"/>
                </a:cxn>
                <a:cxn ang="0">
                  <a:pos x="878" y="186"/>
                </a:cxn>
                <a:cxn ang="0">
                  <a:pos x="924" y="245"/>
                </a:cxn>
                <a:cxn ang="0">
                  <a:pos x="967" y="308"/>
                </a:cxn>
                <a:cxn ang="0">
                  <a:pos x="1005" y="371"/>
                </a:cxn>
                <a:cxn ang="0">
                  <a:pos x="1036" y="427"/>
                </a:cxn>
                <a:cxn ang="0">
                  <a:pos x="1059" y="477"/>
                </a:cxn>
                <a:cxn ang="0">
                  <a:pos x="1068" y="513"/>
                </a:cxn>
                <a:cxn ang="0">
                  <a:pos x="1055" y="549"/>
                </a:cxn>
                <a:cxn ang="0">
                  <a:pos x="1022" y="583"/>
                </a:cxn>
                <a:cxn ang="0">
                  <a:pos x="977" y="616"/>
                </a:cxn>
                <a:cxn ang="0">
                  <a:pos x="924" y="649"/>
                </a:cxn>
                <a:cxn ang="0">
                  <a:pos x="870" y="683"/>
                </a:cxn>
                <a:cxn ang="0">
                  <a:pos x="821" y="716"/>
                </a:cxn>
                <a:cxn ang="0">
                  <a:pos x="782" y="748"/>
                </a:cxn>
                <a:cxn ang="0">
                  <a:pos x="754" y="782"/>
                </a:cxn>
                <a:cxn ang="0">
                  <a:pos x="716" y="807"/>
                </a:cxn>
                <a:cxn ang="0">
                  <a:pos x="668" y="827"/>
                </a:cxn>
                <a:cxn ang="0">
                  <a:pos x="611" y="838"/>
                </a:cxn>
                <a:cxn ang="0">
                  <a:pos x="550" y="845"/>
                </a:cxn>
                <a:cxn ang="0">
                  <a:pos x="486" y="845"/>
                </a:cxn>
                <a:cxn ang="0">
                  <a:pos x="422" y="840"/>
                </a:cxn>
                <a:cxn ang="0">
                  <a:pos x="362" y="831"/>
                </a:cxn>
                <a:cxn ang="0">
                  <a:pos x="308" y="815"/>
                </a:cxn>
                <a:cxn ang="0">
                  <a:pos x="255" y="786"/>
                </a:cxn>
                <a:cxn ang="0">
                  <a:pos x="205" y="744"/>
                </a:cxn>
                <a:cxn ang="0">
                  <a:pos x="156" y="691"/>
                </a:cxn>
                <a:cxn ang="0">
                  <a:pos x="112" y="631"/>
                </a:cxn>
                <a:cxn ang="0">
                  <a:pos x="73" y="565"/>
                </a:cxn>
                <a:cxn ang="0">
                  <a:pos x="40" y="497"/>
                </a:cxn>
                <a:cxn ang="0">
                  <a:pos x="12" y="429"/>
                </a:cxn>
              </a:cxnLst>
              <a:rect l="0" t="0" r="r" b="b"/>
              <a:pathLst>
                <a:path w="1068" h="845">
                  <a:moveTo>
                    <a:pt x="2" y="396"/>
                  </a:moveTo>
                  <a:lnTo>
                    <a:pt x="2" y="393"/>
                  </a:lnTo>
                  <a:lnTo>
                    <a:pt x="1" y="382"/>
                  </a:lnTo>
                  <a:lnTo>
                    <a:pt x="0" y="365"/>
                  </a:lnTo>
                  <a:lnTo>
                    <a:pt x="0" y="344"/>
                  </a:lnTo>
                  <a:lnTo>
                    <a:pt x="1" y="318"/>
                  </a:lnTo>
                  <a:lnTo>
                    <a:pt x="3" y="289"/>
                  </a:lnTo>
                  <a:lnTo>
                    <a:pt x="8" y="258"/>
                  </a:lnTo>
                  <a:lnTo>
                    <a:pt x="15" y="224"/>
                  </a:lnTo>
                  <a:lnTo>
                    <a:pt x="24" y="191"/>
                  </a:lnTo>
                  <a:lnTo>
                    <a:pt x="38" y="158"/>
                  </a:lnTo>
                  <a:lnTo>
                    <a:pt x="55" y="125"/>
                  </a:lnTo>
                  <a:lnTo>
                    <a:pt x="77" y="94"/>
                  </a:lnTo>
                  <a:lnTo>
                    <a:pt x="104" y="67"/>
                  </a:lnTo>
                  <a:lnTo>
                    <a:pt x="137" y="42"/>
                  </a:lnTo>
                  <a:lnTo>
                    <a:pt x="176" y="23"/>
                  </a:lnTo>
                  <a:lnTo>
                    <a:pt x="221" y="9"/>
                  </a:lnTo>
                  <a:lnTo>
                    <a:pt x="245" y="4"/>
                  </a:lnTo>
                  <a:lnTo>
                    <a:pt x="273" y="2"/>
                  </a:lnTo>
                  <a:lnTo>
                    <a:pt x="305" y="0"/>
                  </a:lnTo>
                  <a:lnTo>
                    <a:pt x="339" y="0"/>
                  </a:lnTo>
                  <a:lnTo>
                    <a:pt x="377" y="0"/>
                  </a:lnTo>
                  <a:lnTo>
                    <a:pt x="415" y="2"/>
                  </a:lnTo>
                  <a:lnTo>
                    <a:pt x="456" y="6"/>
                  </a:lnTo>
                  <a:lnTo>
                    <a:pt x="497" y="9"/>
                  </a:lnTo>
                  <a:lnTo>
                    <a:pt x="537" y="15"/>
                  </a:lnTo>
                  <a:lnTo>
                    <a:pt x="578" y="21"/>
                  </a:lnTo>
                  <a:lnTo>
                    <a:pt x="616" y="29"/>
                  </a:lnTo>
                  <a:lnTo>
                    <a:pt x="653" y="37"/>
                  </a:lnTo>
                  <a:lnTo>
                    <a:pt x="687" y="46"/>
                  </a:lnTo>
                  <a:lnTo>
                    <a:pt x="718" y="56"/>
                  </a:lnTo>
                  <a:lnTo>
                    <a:pt x="745" y="68"/>
                  </a:lnTo>
                  <a:lnTo>
                    <a:pt x="768" y="79"/>
                  </a:lnTo>
                  <a:lnTo>
                    <a:pt x="789" y="94"/>
                  </a:lnTo>
                  <a:lnTo>
                    <a:pt x="810" y="113"/>
                  </a:lnTo>
                  <a:lnTo>
                    <a:pt x="832" y="135"/>
                  </a:lnTo>
                  <a:lnTo>
                    <a:pt x="855" y="159"/>
                  </a:lnTo>
                  <a:lnTo>
                    <a:pt x="878" y="186"/>
                  </a:lnTo>
                  <a:lnTo>
                    <a:pt x="901" y="215"/>
                  </a:lnTo>
                  <a:lnTo>
                    <a:pt x="924" y="245"/>
                  </a:lnTo>
                  <a:lnTo>
                    <a:pt x="946" y="276"/>
                  </a:lnTo>
                  <a:lnTo>
                    <a:pt x="967" y="308"/>
                  </a:lnTo>
                  <a:lnTo>
                    <a:pt x="987" y="340"/>
                  </a:lnTo>
                  <a:lnTo>
                    <a:pt x="1005" y="371"/>
                  </a:lnTo>
                  <a:lnTo>
                    <a:pt x="1022" y="399"/>
                  </a:lnTo>
                  <a:lnTo>
                    <a:pt x="1036" y="427"/>
                  </a:lnTo>
                  <a:lnTo>
                    <a:pt x="1049" y="454"/>
                  </a:lnTo>
                  <a:lnTo>
                    <a:pt x="1059" y="477"/>
                  </a:lnTo>
                  <a:lnTo>
                    <a:pt x="1066" y="496"/>
                  </a:lnTo>
                  <a:lnTo>
                    <a:pt x="1068" y="513"/>
                  </a:lnTo>
                  <a:lnTo>
                    <a:pt x="1064" y="532"/>
                  </a:lnTo>
                  <a:lnTo>
                    <a:pt x="1055" y="549"/>
                  </a:lnTo>
                  <a:lnTo>
                    <a:pt x="1041" y="566"/>
                  </a:lnTo>
                  <a:lnTo>
                    <a:pt x="1022" y="583"/>
                  </a:lnTo>
                  <a:lnTo>
                    <a:pt x="1002" y="600"/>
                  </a:lnTo>
                  <a:lnTo>
                    <a:pt x="977" y="616"/>
                  </a:lnTo>
                  <a:lnTo>
                    <a:pt x="952" y="633"/>
                  </a:lnTo>
                  <a:lnTo>
                    <a:pt x="924" y="649"/>
                  </a:lnTo>
                  <a:lnTo>
                    <a:pt x="898" y="667"/>
                  </a:lnTo>
                  <a:lnTo>
                    <a:pt x="870" y="683"/>
                  </a:lnTo>
                  <a:lnTo>
                    <a:pt x="845" y="699"/>
                  </a:lnTo>
                  <a:lnTo>
                    <a:pt x="821" y="716"/>
                  </a:lnTo>
                  <a:lnTo>
                    <a:pt x="800" y="732"/>
                  </a:lnTo>
                  <a:lnTo>
                    <a:pt x="782" y="748"/>
                  </a:lnTo>
                  <a:lnTo>
                    <a:pt x="768" y="766"/>
                  </a:lnTo>
                  <a:lnTo>
                    <a:pt x="754" y="782"/>
                  </a:lnTo>
                  <a:lnTo>
                    <a:pt x="737" y="796"/>
                  </a:lnTo>
                  <a:lnTo>
                    <a:pt x="716" y="807"/>
                  </a:lnTo>
                  <a:lnTo>
                    <a:pt x="693" y="817"/>
                  </a:lnTo>
                  <a:lnTo>
                    <a:pt x="668" y="827"/>
                  </a:lnTo>
                  <a:lnTo>
                    <a:pt x="640" y="834"/>
                  </a:lnTo>
                  <a:lnTo>
                    <a:pt x="611" y="838"/>
                  </a:lnTo>
                  <a:lnTo>
                    <a:pt x="581" y="843"/>
                  </a:lnTo>
                  <a:lnTo>
                    <a:pt x="550" y="845"/>
                  </a:lnTo>
                  <a:lnTo>
                    <a:pt x="518" y="845"/>
                  </a:lnTo>
                  <a:lnTo>
                    <a:pt x="486" y="845"/>
                  </a:lnTo>
                  <a:lnTo>
                    <a:pt x="455" y="843"/>
                  </a:lnTo>
                  <a:lnTo>
                    <a:pt x="422" y="840"/>
                  </a:lnTo>
                  <a:lnTo>
                    <a:pt x="392" y="836"/>
                  </a:lnTo>
                  <a:lnTo>
                    <a:pt x="362" y="831"/>
                  </a:lnTo>
                  <a:lnTo>
                    <a:pt x="335" y="824"/>
                  </a:lnTo>
                  <a:lnTo>
                    <a:pt x="308" y="815"/>
                  </a:lnTo>
                  <a:lnTo>
                    <a:pt x="282" y="802"/>
                  </a:lnTo>
                  <a:lnTo>
                    <a:pt x="255" y="786"/>
                  </a:lnTo>
                  <a:lnTo>
                    <a:pt x="229" y="767"/>
                  </a:lnTo>
                  <a:lnTo>
                    <a:pt x="205" y="744"/>
                  </a:lnTo>
                  <a:lnTo>
                    <a:pt x="179" y="718"/>
                  </a:lnTo>
                  <a:lnTo>
                    <a:pt x="156" y="691"/>
                  </a:lnTo>
                  <a:lnTo>
                    <a:pt x="134" y="662"/>
                  </a:lnTo>
                  <a:lnTo>
                    <a:pt x="112" y="631"/>
                  </a:lnTo>
                  <a:lnTo>
                    <a:pt x="92" y="599"/>
                  </a:lnTo>
                  <a:lnTo>
                    <a:pt x="73" y="565"/>
                  </a:lnTo>
                  <a:lnTo>
                    <a:pt x="56" y="531"/>
                  </a:lnTo>
                  <a:lnTo>
                    <a:pt x="40" y="497"/>
                  </a:lnTo>
                  <a:lnTo>
                    <a:pt x="25" y="463"/>
                  </a:lnTo>
                  <a:lnTo>
                    <a:pt x="12" y="429"/>
                  </a:lnTo>
                  <a:lnTo>
                    <a:pt x="2" y="396"/>
                  </a:lnTo>
                  <a:close/>
                </a:path>
              </a:pathLst>
            </a:custGeom>
            <a:solidFill>
              <a:srgbClr val="C6875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87" name="Freeform 55"/>
            <p:cNvSpPr>
              <a:spLocks/>
            </p:cNvSpPr>
            <p:nvPr/>
          </p:nvSpPr>
          <p:spPr bwMode="auto">
            <a:xfrm>
              <a:off x="2636" y="2164"/>
              <a:ext cx="205" cy="489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15" y="9"/>
                </a:cxn>
                <a:cxn ang="0">
                  <a:pos x="7" y="26"/>
                </a:cxn>
                <a:cxn ang="0">
                  <a:pos x="1" y="53"/>
                </a:cxn>
                <a:cxn ang="0">
                  <a:pos x="2" y="88"/>
                </a:cxn>
                <a:cxn ang="0">
                  <a:pos x="14" y="133"/>
                </a:cxn>
                <a:cxn ang="0">
                  <a:pos x="41" y="189"/>
                </a:cxn>
                <a:cxn ang="0">
                  <a:pos x="88" y="253"/>
                </a:cxn>
                <a:cxn ang="0">
                  <a:pos x="153" y="328"/>
                </a:cxn>
                <a:cxn ang="0">
                  <a:pos x="212" y="407"/>
                </a:cxn>
                <a:cxn ang="0">
                  <a:pos x="258" y="490"/>
                </a:cxn>
                <a:cxn ang="0">
                  <a:pos x="294" y="574"/>
                </a:cxn>
                <a:cxn ang="0">
                  <a:pos x="318" y="662"/>
                </a:cxn>
                <a:cxn ang="0">
                  <a:pos x="332" y="751"/>
                </a:cxn>
                <a:cxn ang="0">
                  <a:pos x="336" y="840"/>
                </a:cxn>
                <a:cxn ang="0">
                  <a:pos x="333" y="933"/>
                </a:cxn>
                <a:cxn ang="0">
                  <a:pos x="329" y="974"/>
                </a:cxn>
                <a:cxn ang="0">
                  <a:pos x="344" y="939"/>
                </a:cxn>
                <a:cxn ang="0">
                  <a:pos x="367" y="876"/>
                </a:cxn>
                <a:cxn ang="0">
                  <a:pos x="392" y="786"/>
                </a:cxn>
                <a:cxn ang="0">
                  <a:pos x="407" y="677"/>
                </a:cxn>
                <a:cxn ang="0">
                  <a:pos x="408" y="550"/>
                </a:cxn>
                <a:cxn ang="0">
                  <a:pos x="386" y="413"/>
                </a:cxn>
                <a:cxn ang="0">
                  <a:pos x="333" y="269"/>
                </a:cxn>
                <a:cxn ang="0">
                  <a:pos x="290" y="197"/>
                </a:cxn>
                <a:cxn ang="0">
                  <a:pos x="274" y="193"/>
                </a:cxn>
                <a:cxn ang="0">
                  <a:pos x="245" y="185"/>
                </a:cxn>
                <a:cxn ang="0">
                  <a:pos x="207" y="170"/>
                </a:cxn>
                <a:cxn ang="0">
                  <a:pos x="165" y="149"/>
                </a:cxn>
                <a:cxn ang="0">
                  <a:pos x="120" y="120"/>
                </a:cxn>
                <a:cxn ang="0">
                  <a:pos x="76" y="80"/>
                </a:cxn>
                <a:cxn ang="0">
                  <a:pos x="38" y="30"/>
                </a:cxn>
              </a:cxnLst>
              <a:rect l="0" t="0" r="r" b="b"/>
              <a:pathLst>
                <a:path w="410" h="979">
                  <a:moveTo>
                    <a:pt x="22" y="0"/>
                  </a:moveTo>
                  <a:lnTo>
                    <a:pt x="21" y="1"/>
                  </a:lnTo>
                  <a:lnTo>
                    <a:pt x="18" y="4"/>
                  </a:lnTo>
                  <a:lnTo>
                    <a:pt x="15" y="9"/>
                  </a:lnTo>
                  <a:lnTo>
                    <a:pt x="10" y="17"/>
                  </a:lnTo>
                  <a:lnTo>
                    <a:pt x="7" y="26"/>
                  </a:lnTo>
                  <a:lnTo>
                    <a:pt x="3" y="39"/>
                  </a:lnTo>
                  <a:lnTo>
                    <a:pt x="1" y="53"/>
                  </a:lnTo>
                  <a:lnTo>
                    <a:pt x="0" y="69"/>
                  </a:lnTo>
                  <a:lnTo>
                    <a:pt x="2" y="88"/>
                  </a:lnTo>
                  <a:lnTo>
                    <a:pt x="6" y="109"/>
                  </a:lnTo>
                  <a:lnTo>
                    <a:pt x="14" y="133"/>
                  </a:lnTo>
                  <a:lnTo>
                    <a:pt x="25" y="160"/>
                  </a:lnTo>
                  <a:lnTo>
                    <a:pt x="41" y="189"/>
                  </a:lnTo>
                  <a:lnTo>
                    <a:pt x="62" y="220"/>
                  </a:lnTo>
                  <a:lnTo>
                    <a:pt x="88" y="253"/>
                  </a:lnTo>
                  <a:lnTo>
                    <a:pt x="120" y="290"/>
                  </a:lnTo>
                  <a:lnTo>
                    <a:pt x="153" y="328"/>
                  </a:lnTo>
                  <a:lnTo>
                    <a:pt x="184" y="367"/>
                  </a:lnTo>
                  <a:lnTo>
                    <a:pt x="212" y="407"/>
                  </a:lnTo>
                  <a:lnTo>
                    <a:pt x="236" y="449"/>
                  </a:lnTo>
                  <a:lnTo>
                    <a:pt x="258" y="490"/>
                  </a:lnTo>
                  <a:lnTo>
                    <a:pt x="276" y="532"/>
                  </a:lnTo>
                  <a:lnTo>
                    <a:pt x="294" y="574"/>
                  </a:lnTo>
                  <a:lnTo>
                    <a:pt x="306" y="618"/>
                  </a:lnTo>
                  <a:lnTo>
                    <a:pt x="318" y="662"/>
                  </a:lnTo>
                  <a:lnTo>
                    <a:pt x="326" y="706"/>
                  </a:lnTo>
                  <a:lnTo>
                    <a:pt x="332" y="751"/>
                  </a:lnTo>
                  <a:lnTo>
                    <a:pt x="335" y="795"/>
                  </a:lnTo>
                  <a:lnTo>
                    <a:pt x="336" y="840"/>
                  </a:lnTo>
                  <a:lnTo>
                    <a:pt x="336" y="886"/>
                  </a:lnTo>
                  <a:lnTo>
                    <a:pt x="333" y="933"/>
                  </a:lnTo>
                  <a:lnTo>
                    <a:pt x="327" y="979"/>
                  </a:lnTo>
                  <a:lnTo>
                    <a:pt x="329" y="974"/>
                  </a:lnTo>
                  <a:lnTo>
                    <a:pt x="335" y="961"/>
                  </a:lnTo>
                  <a:lnTo>
                    <a:pt x="344" y="939"/>
                  </a:lnTo>
                  <a:lnTo>
                    <a:pt x="356" y="911"/>
                  </a:lnTo>
                  <a:lnTo>
                    <a:pt x="367" y="876"/>
                  </a:lnTo>
                  <a:lnTo>
                    <a:pt x="380" y="833"/>
                  </a:lnTo>
                  <a:lnTo>
                    <a:pt x="392" y="786"/>
                  </a:lnTo>
                  <a:lnTo>
                    <a:pt x="401" y="733"/>
                  </a:lnTo>
                  <a:lnTo>
                    <a:pt x="407" y="677"/>
                  </a:lnTo>
                  <a:lnTo>
                    <a:pt x="410" y="615"/>
                  </a:lnTo>
                  <a:lnTo>
                    <a:pt x="408" y="550"/>
                  </a:lnTo>
                  <a:lnTo>
                    <a:pt x="400" y="483"/>
                  </a:lnTo>
                  <a:lnTo>
                    <a:pt x="386" y="413"/>
                  </a:lnTo>
                  <a:lnTo>
                    <a:pt x="364" y="342"/>
                  </a:lnTo>
                  <a:lnTo>
                    <a:pt x="333" y="269"/>
                  </a:lnTo>
                  <a:lnTo>
                    <a:pt x="293" y="197"/>
                  </a:lnTo>
                  <a:lnTo>
                    <a:pt x="290" y="197"/>
                  </a:lnTo>
                  <a:lnTo>
                    <a:pt x="284" y="196"/>
                  </a:lnTo>
                  <a:lnTo>
                    <a:pt x="274" y="193"/>
                  </a:lnTo>
                  <a:lnTo>
                    <a:pt x="261" y="190"/>
                  </a:lnTo>
                  <a:lnTo>
                    <a:pt x="245" y="185"/>
                  </a:lnTo>
                  <a:lnTo>
                    <a:pt x="228" y="178"/>
                  </a:lnTo>
                  <a:lnTo>
                    <a:pt x="207" y="170"/>
                  </a:lnTo>
                  <a:lnTo>
                    <a:pt x="187" y="161"/>
                  </a:lnTo>
                  <a:lnTo>
                    <a:pt x="165" y="149"/>
                  </a:lnTo>
                  <a:lnTo>
                    <a:pt x="142" y="136"/>
                  </a:lnTo>
                  <a:lnTo>
                    <a:pt x="120" y="120"/>
                  </a:lnTo>
                  <a:lnTo>
                    <a:pt x="97" y="101"/>
                  </a:lnTo>
                  <a:lnTo>
                    <a:pt x="76" y="80"/>
                  </a:lnTo>
                  <a:lnTo>
                    <a:pt x="56" y="56"/>
                  </a:lnTo>
                  <a:lnTo>
                    <a:pt x="38" y="3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88" name="Freeform 56"/>
            <p:cNvSpPr>
              <a:spLocks/>
            </p:cNvSpPr>
            <p:nvPr/>
          </p:nvSpPr>
          <p:spPr bwMode="auto">
            <a:xfrm>
              <a:off x="2650" y="1962"/>
              <a:ext cx="223" cy="322"/>
            </a:xfrm>
            <a:custGeom>
              <a:avLst/>
              <a:gdLst/>
              <a:ahLst/>
              <a:cxnLst>
                <a:cxn ang="0">
                  <a:pos x="120" y="642"/>
                </a:cxn>
                <a:cxn ang="0">
                  <a:pos x="116" y="640"/>
                </a:cxn>
                <a:cxn ang="0">
                  <a:pos x="103" y="633"/>
                </a:cxn>
                <a:cxn ang="0">
                  <a:pos x="86" y="619"/>
                </a:cxn>
                <a:cxn ang="0">
                  <a:pos x="65" y="601"/>
                </a:cxn>
                <a:cxn ang="0">
                  <a:pos x="44" y="576"/>
                </a:cxn>
                <a:cxn ang="0">
                  <a:pos x="25" y="543"/>
                </a:cxn>
                <a:cxn ang="0">
                  <a:pos x="10" y="504"/>
                </a:cxn>
                <a:cxn ang="0">
                  <a:pos x="2" y="457"/>
                </a:cxn>
                <a:cxn ang="0">
                  <a:pos x="0" y="402"/>
                </a:cxn>
                <a:cxn ang="0">
                  <a:pos x="4" y="339"/>
                </a:cxn>
                <a:cxn ang="0">
                  <a:pos x="12" y="275"/>
                </a:cxn>
                <a:cxn ang="0">
                  <a:pos x="27" y="210"/>
                </a:cxn>
                <a:cxn ang="0">
                  <a:pos x="45" y="149"/>
                </a:cxn>
                <a:cxn ang="0">
                  <a:pos x="70" y="96"/>
                </a:cxn>
                <a:cxn ang="0">
                  <a:pos x="100" y="53"/>
                </a:cxn>
                <a:cxn ang="0">
                  <a:pos x="134" y="24"/>
                </a:cxn>
                <a:cxn ang="0">
                  <a:pos x="155" y="15"/>
                </a:cxn>
                <a:cxn ang="0">
                  <a:pos x="180" y="7"/>
                </a:cxn>
                <a:cxn ang="0">
                  <a:pos x="208" y="2"/>
                </a:cxn>
                <a:cxn ang="0">
                  <a:pos x="239" y="0"/>
                </a:cxn>
                <a:cxn ang="0">
                  <a:pos x="270" y="1"/>
                </a:cxn>
                <a:cxn ang="0">
                  <a:pos x="302" y="5"/>
                </a:cxn>
                <a:cxn ang="0">
                  <a:pos x="333" y="14"/>
                </a:cxn>
                <a:cxn ang="0">
                  <a:pos x="362" y="26"/>
                </a:cxn>
                <a:cxn ang="0">
                  <a:pos x="389" y="42"/>
                </a:cxn>
                <a:cxn ang="0">
                  <a:pos x="412" y="64"/>
                </a:cxn>
                <a:cxn ang="0">
                  <a:pos x="429" y="91"/>
                </a:cxn>
                <a:cxn ang="0">
                  <a:pos x="442" y="122"/>
                </a:cxn>
                <a:cxn ang="0">
                  <a:pos x="446" y="160"/>
                </a:cxn>
                <a:cxn ang="0">
                  <a:pos x="444" y="202"/>
                </a:cxn>
                <a:cxn ang="0">
                  <a:pos x="432" y="252"/>
                </a:cxn>
                <a:cxn ang="0">
                  <a:pos x="410" y="308"/>
                </a:cxn>
                <a:cxn ang="0">
                  <a:pos x="394" y="344"/>
                </a:cxn>
                <a:cxn ang="0">
                  <a:pos x="377" y="377"/>
                </a:cxn>
                <a:cxn ang="0">
                  <a:pos x="359" y="411"/>
                </a:cxn>
                <a:cxn ang="0">
                  <a:pos x="340" y="442"/>
                </a:cxn>
                <a:cxn ang="0">
                  <a:pos x="322" y="472"/>
                </a:cxn>
                <a:cxn ang="0">
                  <a:pos x="302" y="500"/>
                </a:cxn>
                <a:cxn ang="0">
                  <a:pos x="283" y="526"/>
                </a:cxn>
                <a:cxn ang="0">
                  <a:pos x="264" y="550"/>
                </a:cxn>
                <a:cxn ang="0">
                  <a:pos x="245" y="572"/>
                </a:cxn>
                <a:cxn ang="0">
                  <a:pos x="225" y="590"/>
                </a:cxn>
                <a:cxn ang="0">
                  <a:pos x="207" y="608"/>
                </a:cxn>
                <a:cxn ang="0">
                  <a:pos x="188" y="620"/>
                </a:cxn>
                <a:cxn ang="0">
                  <a:pos x="170" y="631"/>
                </a:cxn>
                <a:cxn ang="0">
                  <a:pos x="153" y="639"/>
                </a:cxn>
                <a:cxn ang="0">
                  <a:pos x="136" y="642"/>
                </a:cxn>
                <a:cxn ang="0">
                  <a:pos x="120" y="642"/>
                </a:cxn>
              </a:cxnLst>
              <a:rect l="0" t="0" r="r" b="b"/>
              <a:pathLst>
                <a:path w="446" h="642">
                  <a:moveTo>
                    <a:pt x="120" y="642"/>
                  </a:moveTo>
                  <a:lnTo>
                    <a:pt x="116" y="640"/>
                  </a:lnTo>
                  <a:lnTo>
                    <a:pt x="103" y="633"/>
                  </a:lnTo>
                  <a:lnTo>
                    <a:pt x="86" y="619"/>
                  </a:lnTo>
                  <a:lnTo>
                    <a:pt x="65" y="601"/>
                  </a:lnTo>
                  <a:lnTo>
                    <a:pt x="44" y="576"/>
                  </a:lnTo>
                  <a:lnTo>
                    <a:pt x="25" y="543"/>
                  </a:lnTo>
                  <a:lnTo>
                    <a:pt x="10" y="504"/>
                  </a:lnTo>
                  <a:lnTo>
                    <a:pt x="2" y="457"/>
                  </a:lnTo>
                  <a:lnTo>
                    <a:pt x="0" y="402"/>
                  </a:lnTo>
                  <a:lnTo>
                    <a:pt x="4" y="339"/>
                  </a:lnTo>
                  <a:lnTo>
                    <a:pt x="12" y="275"/>
                  </a:lnTo>
                  <a:lnTo>
                    <a:pt x="27" y="210"/>
                  </a:lnTo>
                  <a:lnTo>
                    <a:pt x="45" y="149"/>
                  </a:lnTo>
                  <a:lnTo>
                    <a:pt x="70" y="96"/>
                  </a:lnTo>
                  <a:lnTo>
                    <a:pt x="100" y="53"/>
                  </a:lnTo>
                  <a:lnTo>
                    <a:pt x="134" y="24"/>
                  </a:lnTo>
                  <a:lnTo>
                    <a:pt x="155" y="15"/>
                  </a:lnTo>
                  <a:lnTo>
                    <a:pt x="180" y="7"/>
                  </a:lnTo>
                  <a:lnTo>
                    <a:pt x="208" y="2"/>
                  </a:lnTo>
                  <a:lnTo>
                    <a:pt x="239" y="0"/>
                  </a:lnTo>
                  <a:lnTo>
                    <a:pt x="270" y="1"/>
                  </a:lnTo>
                  <a:lnTo>
                    <a:pt x="302" y="5"/>
                  </a:lnTo>
                  <a:lnTo>
                    <a:pt x="333" y="14"/>
                  </a:lnTo>
                  <a:lnTo>
                    <a:pt x="362" y="26"/>
                  </a:lnTo>
                  <a:lnTo>
                    <a:pt x="389" y="42"/>
                  </a:lnTo>
                  <a:lnTo>
                    <a:pt x="412" y="64"/>
                  </a:lnTo>
                  <a:lnTo>
                    <a:pt x="429" y="91"/>
                  </a:lnTo>
                  <a:lnTo>
                    <a:pt x="442" y="122"/>
                  </a:lnTo>
                  <a:lnTo>
                    <a:pt x="446" y="160"/>
                  </a:lnTo>
                  <a:lnTo>
                    <a:pt x="444" y="202"/>
                  </a:lnTo>
                  <a:lnTo>
                    <a:pt x="432" y="252"/>
                  </a:lnTo>
                  <a:lnTo>
                    <a:pt x="410" y="308"/>
                  </a:lnTo>
                  <a:lnTo>
                    <a:pt x="394" y="344"/>
                  </a:lnTo>
                  <a:lnTo>
                    <a:pt x="377" y="377"/>
                  </a:lnTo>
                  <a:lnTo>
                    <a:pt x="359" y="411"/>
                  </a:lnTo>
                  <a:lnTo>
                    <a:pt x="340" y="442"/>
                  </a:lnTo>
                  <a:lnTo>
                    <a:pt x="322" y="472"/>
                  </a:lnTo>
                  <a:lnTo>
                    <a:pt x="302" y="500"/>
                  </a:lnTo>
                  <a:lnTo>
                    <a:pt x="283" y="526"/>
                  </a:lnTo>
                  <a:lnTo>
                    <a:pt x="264" y="550"/>
                  </a:lnTo>
                  <a:lnTo>
                    <a:pt x="245" y="572"/>
                  </a:lnTo>
                  <a:lnTo>
                    <a:pt x="225" y="590"/>
                  </a:lnTo>
                  <a:lnTo>
                    <a:pt x="207" y="608"/>
                  </a:lnTo>
                  <a:lnTo>
                    <a:pt x="188" y="620"/>
                  </a:lnTo>
                  <a:lnTo>
                    <a:pt x="170" y="631"/>
                  </a:lnTo>
                  <a:lnTo>
                    <a:pt x="153" y="639"/>
                  </a:lnTo>
                  <a:lnTo>
                    <a:pt x="136" y="642"/>
                  </a:lnTo>
                  <a:lnTo>
                    <a:pt x="120" y="6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89" name="Freeform 57"/>
            <p:cNvSpPr>
              <a:spLocks/>
            </p:cNvSpPr>
            <p:nvPr/>
          </p:nvSpPr>
          <p:spPr bwMode="auto">
            <a:xfrm>
              <a:off x="2654" y="1972"/>
              <a:ext cx="209" cy="304"/>
            </a:xfrm>
            <a:custGeom>
              <a:avLst/>
              <a:gdLst/>
              <a:ahLst/>
              <a:cxnLst>
                <a:cxn ang="0">
                  <a:pos x="126" y="22"/>
                </a:cxn>
                <a:cxn ang="0">
                  <a:pos x="146" y="13"/>
                </a:cxn>
                <a:cxn ang="0">
                  <a:pos x="169" y="6"/>
                </a:cxn>
                <a:cxn ang="0">
                  <a:pos x="195" y="1"/>
                </a:cxn>
                <a:cxn ang="0">
                  <a:pos x="224" y="0"/>
                </a:cxn>
                <a:cxn ang="0">
                  <a:pos x="253" y="1"/>
                </a:cxn>
                <a:cxn ang="0">
                  <a:pos x="283" y="7"/>
                </a:cxn>
                <a:cxn ang="0">
                  <a:pos x="312" y="15"/>
                </a:cxn>
                <a:cxn ang="0">
                  <a:pos x="338" y="27"/>
                </a:cxn>
                <a:cxn ang="0">
                  <a:pos x="362" y="43"/>
                </a:cxn>
                <a:cxn ang="0">
                  <a:pos x="384" y="63"/>
                </a:cxn>
                <a:cxn ang="0">
                  <a:pos x="400" y="89"/>
                </a:cxn>
                <a:cxn ang="0">
                  <a:pos x="412" y="118"/>
                </a:cxn>
                <a:cxn ang="0">
                  <a:pos x="418" y="152"/>
                </a:cxn>
                <a:cxn ang="0">
                  <a:pos x="415" y="192"/>
                </a:cxn>
                <a:cxn ang="0">
                  <a:pos x="406" y="239"/>
                </a:cxn>
                <a:cxn ang="0">
                  <a:pos x="388" y="289"/>
                </a:cxn>
                <a:cxn ang="0">
                  <a:pos x="373" y="323"/>
                </a:cxn>
                <a:cxn ang="0">
                  <a:pos x="357" y="356"/>
                </a:cxn>
                <a:cxn ang="0">
                  <a:pos x="341" y="387"/>
                </a:cxn>
                <a:cxn ang="0">
                  <a:pos x="323" y="417"/>
                </a:cxn>
                <a:cxn ang="0">
                  <a:pos x="305" y="446"/>
                </a:cxn>
                <a:cxn ang="0">
                  <a:pos x="288" y="473"/>
                </a:cxn>
                <a:cxn ang="0">
                  <a:pos x="269" y="498"/>
                </a:cxn>
                <a:cxn ang="0">
                  <a:pos x="251" y="521"/>
                </a:cxn>
                <a:cxn ang="0">
                  <a:pos x="232" y="541"/>
                </a:cxn>
                <a:cxn ang="0">
                  <a:pos x="214" y="560"/>
                </a:cxn>
                <a:cxn ang="0">
                  <a:pos x="195" y="576"/>
                </a:cxn>
                <a:cxn ang="0">
                  <a:pos x="178" y="589"/>
                </a:cxn>
                <a:cxn ang="0">
                  <a:pos x="161" y="599"/>
                </a:cxn>
                <a:cxn ang="0">
                  <a:pos x="144" y="606"/>
                </a:cxn>
                <a:cxn ang="0">
                  <a:pos x="129" y="609"/>
                </a:cxn>
                <a:cxn ang="0">
                  <a:pos x="114" y="609"/>
                </a:cxn>
                <a:cxn ang="0">
                  <a:pos x="109" y="607"/>
                </a:cxn>
                <a:cxn ang="0">
                  <a:pos x="98" y="600"/>
                </a:cxn>
                <a:cxn ang="0">
                  <a:pos x="80" y="587"/>
                </a:cxn>
                <a:cxn ang="0">
                  <a:pos x="61" y="570"/>
                </a:cxn>
                <a:cxn ang="0">
                  <a:pos x="41" y="546"/>
                </a:cxn>
                <a:cxn ang="0">
                  <a:pos x="23" y="516"/>
                </a:cxn>
                <a:cxn ang="0">
                  <a:pos x="9" y="478"/>
                </a:cxn>
                <a:cxn ang="0">
                  <a:pos x="1" y="433"/>
                </a:cxn>
                <a:cxn ang="0">
                  <a:pos x="0" y="380"/>
                </a:cxn>
                <a:cxn ang="0">
                  <a:pos x="3" y="321"/>
                </a:cxn>
                <a:cxn ang="0">
                  <a:pos x="11" y="259"/>
                </a:cxn>
                <a:cxn ang="0">
                  <a:pos x="25" y="198"/>
                </a:cxn>
                <a:cxn ang="0">
                  <a:pos x="43" y="142"/>
                </a:cxn>
                <a:cxn ang="0">
                  <a:pos x="66" y="91"/>
                </a:cxn>
                <a:cxn ang="0">
                  <a:pos x="94" y="50"/>
                </a:cxn>
                <a:cxn ang="0">
                  <a:pos x="126" y="22"/>
                </a:cxn>
              </a:cxnLst>
              <a:rect l="0" t="0" r="r" b="b"/>
              <a:pathLst>
                <a:path w="418" h="609">
                  <a:moveTo>
                    <a:pt x="126" y="22"/>
                  </a:moveTo>
                  <a:lnTo>
                    <a:pt x="146" y="13"/>
                  </a:lnTo>
                  <a:lnTo>
                    <a:pt x="169" y="6"/>
                  </a:lnTo>
                  <a:lnTo>
                    <a:pt x="195" y="1"/>
                  </a:lnTo>
                  <a:lnTo>
                    <a:pt x="224" y="0"/>
                  </a:lnTo>
                  <a:lnTo>
                    <a:pt x="253" y="1"/>
                  </a:lnTo>
                  <a:lnTo>
                    <a:pt x="283" y="7"/>
                  </a:lnTo>
                  <a:lnTo>
                    <a:pt x="312" y="15"/>
                  </a:lnTo>
                  <a:lnTo>
                    <a:pt x="338" y="27"/>
                  </a:lnTo>
                  <a:lnTo>
                    <a:pt x="362" y="43"/>
                  </a:lnTo>
                  <a:lnTo>
                    <a:pt x="384" y="63"/>
                  </a:lnTo>
                  <a:lnTo>
                    <a:pt x="400" y="89"/>
                  </a:lnTo>
                  <a:lnTo>
                    <a:pt x="412" y="118"/>
                  </a:lnTo>
                  <a:lnTo>
                    <a:pt x="418" y="152"/>
                  </a:lnTo>
                  <a:lnTo>
                    <a:pt x="415" y="192"/>
                  </a:lnTo>
                  <a:lnTo>
                    <a:pt x="406" y="239"/>
                  </a:lnTo>
                  <a:lnTo>
                    <a:pt x="388" y="289"/>
                  </a:lnTo>
                  <a:lnTo>
                    <a:pt x="373" y="323"/>
                  </a:lnTo>
                  <a:lnTo>
                    <a:pt x="357" y="356"/>
                  </a:lnTo>
                  <a:lnTo>
                    <a:pt x="341" y="387"/>
                  </a:lnTo>
                  <a:lnTo>
                    <a:pt x="323" y="417"/>
                  </a:lnTo>
                  <a:lnTo>
                    <a:pt x="305" y="446"/>
                  </a:lnTo>
                  <a:lnTo>
                    <a:pt x="288" y="473"/>
                  </a:lnTo>
                  <a:lnTo>
                    <a:pt x="269" y="498"/>
                  </a:lnTo>
                  <a:lnTo>
                    <a:pt x="251" y="521"/>
                  </a:lnTo>
                  <a:lnTo>
                    <a:pt x="232" y="541"/>
                  </a:lnTo>
                  <a:lnTo>
                    <a:pt x="214" y="560"/>
                  </a:lnTo>
                  <a:lnTo>
                    <a:pt x="195" y="576"/>
                  </a:lnTo>
                  <a:lnTo>
                    <a:pt x="178" y="589"/>
                  </a:lnTo>
                  <a:lnTo>
                    <a:pt x="161" y="599"/>
                  </a:lnTo>
                  <a:lnTo>
                    <a:pt x="144" y="606"/>
                  </a:lnTo>
                  <a:lnTo>
                    <a:pt x="129" y="609"/>
                  </a:lnTo>
                  <a:lnTo>
                    <a:pt x="114" y="609"/>
                  </a:lnTo>
                  <a:lnTo>
                    <a:pt x="109" y="607"/>
                  </a:lnTo>
                  <a:lnTo>
                    <a:pt x="98" y="600"/>
                  </a:lnTo>
                  <a:lnTo>
                    <a:pt x="80" y="587"/>
                  </a:lnTo>
                  <a:lnTo>
                    <a:pt x="61" y="570"/>
                  </a:lnTo>
                  <a:lnTo>
                    <a:pt x="41" y="546"/>
                  </a:lnTo>
                  <a:lnTo>
                    <a:pt x="23" y="516"/>
                  </a:lnTo>
                  <a:lnTo>
                    <a:pt x="9" y="478"/>
                  </a:lnTo>
                  <a:lnTo>
                    <a:pt x="1" y="433"/>
                  </a:lnTo>
                  <a:lnTo>
                    <a:pt x="0" y="380"/>
                  </a:lnTo>
                  <a:lnTo>
                    <a:pt x="3" y="321"/>
                  </a:lnTo>
                  <a:lnTo>
                    <a:pt x="11" y="259"/>
                  </a:lnTo>
                  <a:lnTo>
                    <a:pt x="25" y="198"/>
                  </a:lnTo>
                  <a:lnTo>
                    <a:pt x="43" y="142"/>
                  </a:lnTo>
                  <a:lnTo>
                    <a:pt x="66" y="91"/>
                  </a:lnTo>
                  <a:lnTo>
                    <a:pt x="94" y="50"/>
                  </a:lnTo>
                  <a:lnTo>
                    <a:pt x="126" y="22"/>
                  </a:lnTo>
                  <a:close/>
                </a:path>
              </a:pathLst>
            </a:custGeom>
            <a:solidFill>
              <a:srgbClr val="F2E8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90" name="Freeform 58"/>
            <p:cNvSpPr>
              <a:spLocks/>
            </p:cNvSpPr>
            <p:nvPr/>
          </p:nvSpPr>
          <p:spPr bwMode="auto">
            <a:xfrm>
              <a:off x="2660" y="1981"/>
              <a:ext cx="194" cy="288"/>
            </a:xfrm>
            <a:custGeom>
              <a:avLst/>
              <a:gdLst/>
              <a:ahLst/>
              <a:cxnLst>
                <a:cxn ang="0">
                  <a:pos x="120" y="19"/>
                </a:cxn>
                <a:cxn ang="0">
                  <a:pos x="138" y="11"/>
                </a:cxn>
                <a:cxn ang="0">
                  <a:pos x="160" y="4"/>
                </a:cxn>
                <a:cxn ang="0">
                  <a:pos x="184" y="1"/>
                </a:cxn>
                <a:cxn ang="0">
                  <a:pos x="211" y="0"/>
                </a:cxn>
                <a:cxn ang="0">
                  <a:pos x="237" y="2"/>
                </a:cxn>
                <a:cxn ang="0">
                  <a:pos x="264" y="6"/>
                </a:cxn>
                <a:cxn ang="0">
                  <a:pos x="290" y="15"/>
                </a:cxn>
                <a:cxn ang="0">
                  <a:pos x="316" y="27"/>
                </a:cxn>
                <a:cxn ang="0">
                  <a:pos x="338" y="42"/>
                </a:cxn>
                <a:cxn ang="0">
                  <a:pos x="357" y="62"/>
                </a:cxn>
                <a:cxn ang="0">
                  <a:pos x="372" y="85"/>
                </a:cxn>
                <a:cxn ang="0">
                  <a:pos x="384" y="112"/>
                </a:cxn>
                <a:cxn ang="0">
                  <a:pos x="389" y="145"/>
                </a:cxn>
                <a:cxn ang="0">
                  <a:pos x="388" y="180"/>
                </a:cxn>
                <a:cxn ang="0">
                  <a:pos x="380" y="222"/>
                </a:cxn>
                <a:cxn ang="0">
                  <a:pos x="365" y="268"/>
                </a:cxn>
                <a:cxn ang="0">
                  <a:pos x="351" y="300"/>
                </a:cxn>
                <a:cxn ang="0">
                  <a:pos x="336" y="331"/>
                </a:cxn>
                <a:cxn ang="0">
                  <a:pos x="321" y="361"/>
                </a:cxn>
                <a:cxn ang="0">
                  <a:pos x="305" y="390"/>
                </a:cxn>
                <a:cxn ang="0">
                  <a:pos x="289" y="418"/>
                </a:cxn>
                <a:cxn ang="0">
                  <a:pos x="272" y="444"/>
                </a:cxn>
                <a:cxn ang="0">
                  <a:pos x="255" y="468"/>
                </a:cxn>
                <a:cxn ang="0">
                  <a:pos x="237" y="490"/>
                </a:cxn>
                <a:cxn ang="0">
                  <a:pos x="220" y="510"/>
                </a:cxn>
                <a:cxn ang="0">
                  <a:pos x="202" y="527"/>
                </a:cxn>
                <a:cxn ang="0">
                  <a:pos x="185" y="543"/>
                </a:cxn>
                <a:cxn ang="0">
                  <a:pos x="168" y="555"/>
                </a:cxn>
                <a:cxn ang="0">
                  <a:pos x="152" y="565"/>
                </a:cxn>
                <a:cxn ang="0">
                  <a:pos x="136" y="572"/>
                </a:cxn>
                <a:cxn ang="0">
                  <a:pos x="121" y="575"/>
                </a:cxn>
                <a:cxn ang="0">
                  <a:pos x="107" y="575"/>
                </a:cxn>
                <a:cxn ang="0">
                  <a:pos x="103" y="573"/>
                </a:cxn>
                <a:cxn ang="0">
                  <a:pos x="92" y="566"/>
                </a:cxn>
                <a:cxn ang="0">
                  <a:pos x="76" y="555"/>
                </a:cxn>
                <a:cxn ang="0">
                  <a:pos x="58" y="539"/>
                </a:cxn>
                <a:cxn ang="0">
                  <a:pos x="39" y="515"/>
                </a:cxn>
                <a:cxn ang="0">
                  <a:pos x="22" y="487"/>
                </a:cxn>
                <a:cxn ang="0">
                  <a:pos x="8" y="451"/>
                </a:cxn>
                <a:cxn ang="0">
                  <a:pos x="1" y="408"/>
                </a:cxn>
                <a:cxn ang="0">
                  <a:pos x="0" y="358"/>
                </a:cxn>
                <a:cxn ang="0">
                  <a:pos x="2" y="302"/>
                </a:cxn>
                <a:cxn ang="0">
                  <a:pos x="10" y="244"/>
                </a:cxn>
                <a:cxn ang="0">
                  <a:pos x="23" y="186"/>
                </a:cxn>
                <a:cxn ang="0">
                  <a:pos x="40" y="132"/>
                </a:cxn>
                <a:cxn ang="0">
                  <a:pos x="62" y="84"/>
                </a:cxn>
                <a:cxn ang="0">
                  <a:pos x="89" y="46"/>
                </a:cxn>
                <a:cxn ang="0">
                  <a:pos x="120" y="19"/>
                </a:cxn>
              </a:cxnLst>
              <a:rect l="0" t="0" r="r" b="b"/>
              <a:pathLst>
                <a:path w="389" h="575">
                  <a:moveTo>
                    <a:pt x="120" y="19"/>
                  </a:moveTo>
                  <a:lnTo>
                    <a:pt x="138" y="11"/>
                  </a:lnTo>
                  <a:lnTo>
                    <a:pt x="160" y="4"/>
                  </a:lnTo>
                  <a:lnTo>
                    <a:pt x="184" y="1"/>
                  </a:lnTo>
                  <a:lnTo>
                    <a:pt x="211" y="0"/>
                  </a:lnTo>
                  <a:lnTo>
                    <a:pt x="237" y="2"/>
                  </a:lnTo>
                  <a:lnTo>
                    <a:pt x="264" y="6"/>
                  </a:lnTo>
                  <a:lnTo>
                    <a:pt x="290" y="15"/>
                  </a:lnTo>
                  <a:lnTo>
                    <a:pt x="316" y="27"/>
                  </a:lnTo>
                  <a:lnTo>
                    <a:pt x="338" y="42"/>
                  </a:lnTo>
                  <a:lnTo>
                    <a:pt x="357" y="62"/>
                  </a:lnTo>
                  <a:lnTo>
                    <a:pt x="372" y="85"/>
                  </a:lnTo>
                  <a:lnTo>
                    <a:pt x="384" y="112"/>
                  </a:lnTo>
                  <a:lnTo>
                    <a:pt x="389" y="145"/>
                  </a:lnTo>
                  <a:lnTo>
                    <a:pt x="388" y="180"/>
                  </a:lnTo>
                  <a:lnTo>
                    <a:pt x="380" y="222"/>
                  </a:lnTo>
                  <a:lnTo>
                    <a:pt x="365" y="268"/>
                  </a:lnTo>
                  <a:lnTo>
                    <a:pt x="351" y="300"/>
                  </a:lnTo>
                  <a:lnTo>
                    <a:pt x="336" y="331"/>
                  </a:lnTo>
                  <a:lnTo>
                    <a:pt x="321" y="361"/>
                  </a:lnTo>
                  <a:lnTo>
                    <a:pt x="305" y="390"/>
                  </a:lnTo>
                  <a:lnTo>
                    <a:pt x="289" y="418"/>
                  </a:lnTo>
                  <a:lnTo>
                    <a:pt x="272" y="444"/>
                  </a:lnTo>
                  <a:lnTo>
                    <a:pt x="255" y="468"/>
                  </a:lnTo>
                  <a:lnTo>
                    <a:pt x="237" y="490"/>
                  </a:lnTo>
                  <a:lnTo>
                    <a:pt x="220" y="510"/>
                  </a:lnTo>
                  <a:lnTo>
                    <a:pt x="202" y="527"/>
                  </a:lnTo>
                  <a:lnTo>
                    <a:pt x="185" y="543"/>
                  </a:lnTo>
                  <a:lnTo>
                    <a:pt x="168" y="555"/>
                  </a:lnTo>
                  <a:lnTo>
                    <a:pt x="152" y="565"/>
                  </a:lnTo>
                  <a:lnTo>
                    <a:pt x="136" y="572"/>
                  </a:lnTo>
                  <a:lnTo>
                    <a:pt x="121" y="575"/>
                  </a:lnTo>
                  <a:lnTo>
                    <a:pt x="107" y="575"/>
                  </a:lnTo>
                  <a:lnTo>
                    <a:pt x="103" y="573"/>
                  </a:lnTo>
                  <a:lnTo>
                    <a:pt x="92" y="566"/>
                  </a:lnTo>
                  <a:lnTo>
                    <a:pt x="76" y="555"/>
                  </a:lnTo>
                  <a:lnTo>
                    <a:pt x="58" y="539"/>
                  </a:lnTo>
                  <a:lnTo>
                    <a:pt x="39" y="515"/>
                  </a:lnTo>
                  <a:lnTo>
                    <a:pt x="22" y="487"/>
                  </a:lnTo>
                  <a:lnTo>
                    <a:pt x="8" y="451"/>
                  </a:lnTo>
                  <a:lnTo>
                    <a:pt x="1" y="408"/>
                  </a:lnTo>
                  <a:lnTo>
                    <a:pt x="0" y="358"/>
                  </a:lnTo>
                  <a:lnTo>
                    <a:pt x="2" y="302"/>
                  </a:lnTo>
                  <a:lnTo>
                    <a:pt x="10" y="244"/>
                  </a:lnTo>
                  <a:lnTo>
                    <a:pt x="23" y="186"/>
                  </a:lnTo>
                  <a:lnTo>
                    <a:pt x="40" y="132"/>
                  </a:lnTo>
                  <a:lnTo>
                    <a:pt x="62" y="84"/>
                  </a:lnTo>
                  <a:lnTo>
                    <a:pt x="89" y="46"/>
                  </a:lnTo>
                  <a:lnTo>
                    <a:pt x="120" y="19"/>
                  </a:lnTo>
                  <a:close/>
                </a:path>
              </a:pathLst>
            </a:custGeom>
            <a:solidFill>
              <a:srgbClr val="E5D1C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91" name="Freeform 59"/>
            <p:cNvSpPr>
              <a:spLocks/>
            </p:cNvSpPr>
            <p:nvPr/>
          </p:nvSpPr>
          <p:spPr bwMode="auto">
            <a:xfrm>
              <a:off x="2664" y="1991"/>
              <a:ext cx="181" cy="270"/>
            </a:xfrm>
            <a:custGeom>
              <a:avLst/>
              <a:gdLst/>
              <a:ahLst/>
              <a:cxnLst>
                <a:cxn ang="0">
                  <a:pos x="114" y="16"/>
                </a:cxn>
                <a:cxn ang="0">
                  <a:pos x="132" y="8"/>
                </a:cxn>
                <a:cxn ang="0">
                  <a:pos x="151" y="2"/>
                </a:cxn>
                <a:cxn ang="0">
                  <a:pos x="174" y="0"/>
                </a:cxn>
                <a:cxn ang="0">
                  <a:pos x="197" y="0"/>
                </a:cxn>
                <a:cxn ang="0">
                  <a:pos x="221" y="2"/>
                </a:cxn>
                <a:cxn ang="0">
                  <a:pos x="247" y="7"/>
                </a:cxn>
                <a:cxn ang="0">
                  <a:pos x="270" y="16"/>
                </a:cxn>
                <a:cxn ang="0">
                  <a:pos x="293" y="28"/>
                </a:cxn>
                <a:cxn ang="0">
                  <a:pos x="314" y="43"/>
                </a:cxn>
                <a:cxn ang="0">
                  <a:pos x="331" y="60"/>
                </a:cxn>
                <a:cxn ang="0">
                  <a:pos x="346" y="82"/>
                </a:cxn>
                <a:cxn ang="0">
                  <a:pos x="356" y="107"/>
                </a:cxn>
                <a:cxn ang="0">
                  <a:pos x="362" y="137"/>
                </a:cxn>
                <a:cxn ang="0">
                  <a:pos x="362" y="169"/>
                </a:cxn>
                <a:cxn ang="0">
                  <a:pos x="356" y="206"/>
                </a:cxn>
                <a:cxn ang="0">
                  <a:pos x="343" y="248"/>
                </a:cxn>
                <a:cxn ang="0">
                  <a:pos x="331" y="279"/>
                </a:cxn>
                <a:cxn ang="0">
                  <a:pos x="318" y="309"/>
                </a:cxn>
                <a:cxn ang="0">
                  <a:pos x="304" y="338"/>
                </a:cxn>
                <a:cxn ang="0">
                  <a:pos x="289" y="365"/>
                </a:cxn>
                <a:cxn ang="0">
                  <a:pos x="273" y="391"/>
                </a:cxn>
                <a:cxn ang="0">
                  <a:pos x="258" y="416"/>
                </a:cxn>
                <a:cxn ang="0">
                  <a:pos x="242" y="439"/>
                </a:cxn>
                <a:cxn ang="0">
                  <a:pos x="225" y="460"/>
                </a:cxn>
                <a:cxn ang="0">
                  <a:pos x="209" y="479"/>
                </a:cxn>
                <a:cxn ang="0">
                  <a:pos x="193" y="495"/>
                </a:cxn>
                <a:cxn ang="0">
                  <a:pos x="176" y="510"/>
                </a:cxn>
                <a:cxn ang="0">
                  <a:pos x="160" y="522"/>
                </a:cxn>
                <a:cxn ang="0">
                  <a:pos x="145" y="531"/>
                </a:cxn>
                <a:cxn ang="0">
                  <a:pos x="130" y="538"/>
                </a:cxn>
                <a:cxn ang="0">
                  <a:pos x="115" y="541"/>
                </a:cxn>
                <a:cxn ang="0">
                  <a:pos x="103" y="541"/>
                </a:cxn>
                <a:cxn ang="0">
                  <a:pos x="99" y="539"/>
                </a:cxn>
                <a:cxn ang="0">
                  <a:pos x="88" y="533"/>
                </a:cxn>
                <a:cxn ang="0">
                  <a:pos x="73" y="522"/>
                </a:cxn>
                <a:cxn ang="0">
                  <a:pos x="56" y="506"/>
                </a:cxn>
                <a:cxn ang="0">
                  <a:pos x="37" y="485"/>
                </a:cxn>
                <a:cxn ang="0">
                  <a:pos x="21" y="457"/>
                </a:cxn>
                <a:cxn ang="0">
                  <a:pos x="8" y="424"/>
                </a:cxn>
                <a:cxn ang="0">
                  <a:pos x="1" y="384"/>
                </a:cxn>
                <a:cxn ang="0">
                  <a:pos x="0" y="336"/>
                </a:cxn>
                <a:cxn ang="0">
                  <a:pos x="4" y="283"/>
                </a:cxn>
                <a:cxn ang="0">
                  <a:pos x="11" y="228"/>
                </a:cxn>
                <a:cxn ang="0">
                  <a:pos x="23" y="174"/>
                </a:cxn>
                <a:cxn ang="0">
                  <a:pos x="39" y="122"/>
                </a:cxn>
                <a:cxn ang="0">
                  <a:pos x="60" y="77"/>
                </a:cxn>
                <a:cxn ang="0">
                  <a:pos x="86" y="40"/>
                </a:cxn>
                <a:cxn ang="0">
                  <a:pos x="114" y="16"/>
                </a:cxn>
              </a:cxnLst>
              <a:rect l="0" t="0" r="r" b="b"/>
              <a:pathLst>
                <a:path w="362" h="541">
                  <a:moveTo>
                    <a:pt x="114" y="16"/>
                  </a:moveTo>
                  <a:lnTo>
                    <a:pt x="132" y="8"/>
                  </a:lnTo>
                  <a:lnTo>
                    <a:pt x="151" y="2"/>
                  </a:lnTo>
                  <a:lnTo>
                    <a:pt x="174" y="0"/>
                  </a:lnTo>
                  <a:lnTo>
                    <a:pt x="197" y="0"/>
                  </a:lnTo>
                  <a:lnTo>
                    <a:pt x="221" y="2"/>
                  </a:lnTo>
                  <a:lnTo>
                    <a:pt x="247" y="7"/>
                  </a:lnTo>
                  <a:lnTo>
                    <a:pt x="270" y="16"/>
                  </a:lnTo>
                  <a:lnTo>
                    <a:pt x="293" y="28"/>
                  </a:lnTo>
                  <a:lnTo>
                    <a:pt x="314" y="43"/>
                  </a:lnTo>
                  <a:lnTo>
                    <a:pt x="331" y="60"/>
                  </a:lnTo>
                  <a:lnTo>
                    <a:pt x="346" y="82"/>
                  </a:lnTo>
                  <a:lnTo>
                    <a:pt x="356" y="107"/>
                  </a:lnTo>
                  <a:lnTo>
                    <a:pt x="362" y="137"/>
                  </a:lnTo>
                  <a:lnTo>
                    <a:pt x="362" y="169"/>
                  </a:lnTo>
                  <a:lnTo>
                    <a:pt x="356" y="206"/>
                  </a:lnTo>
                  <a:lnTo>
                    <a:pt x="343" y="248"/>
                  </a:lnTo>
                  <a:lnTo>
                    <a:pt x="331" y="279"/>
                  </a:lnTo>
                  <a:lnTo>
                    <a:pt x="318" y="309"/>
                  </a:lnTo>
                  <a:lnTo>
                    <a:pt x="304" y="338"/>
                  </a:lnTo>
                  <a:lnTo>
                    <a:pt x="289" y="365"/>
                  </a:lnTo>
                  <a:lnTo>
                    <a:pt x="273" y="391"/>
                  </a:lnTo>
                  <a:lnTo>
                    <a:pt x="258" y="416"/>
                  </a:lnTo>
                  <a:lnTo>
                    <a:pt x="242" y="439"/>
                  </a:lnTo>
                  <a:lnTo>
                    <a:pt x="225" y="460"/>
                  </a:lnTo>
                  <a:lnTo>
                    <a:pt x="209" y="479"/>
                  </a:lnTo>
                  <a:lnTo>
                    <a:pt x="193" y="495"/>
                  </a:lnTo>
                  <a:lnTo>
                    <a:pt x="176" y="510"/>
                  </a:lnTo>
                  <a:lnTo>
                    <a:pt x="160" y="522"/>
                  </a:lnTo>
                  <a:lnTo>
                    <a:pt x="145" y="531"/>
                  </a:lnTo>
                  <a:lnTo>
                    <a:pt x="130" y="538"/>
                  </a:lnTo>
                  <a:lnTo>
                    <a:pt x="115" y="541"/>
                  </a:lnTo>
                  <a:lnTo>
                    <a:pt x="103" y="541"/>
                  </a:lnTo>
                  <a:lnTo>
                    <a:pt x="99" y="539"/>
                  </a:lnTo>
                  <a:lnTo>
                    <a:pt x="88" y="533"/>
                  </a:lnTo>
                  <a:lnTo>
                    <a:pt x="73" y="522"/>
                  </a:lnTo>
                  <a:lnTo>
                    <a:pt x="56" y="506"/>
                  </a:lnTo>
                  <a:lnTo>
                    <a:pt x="37" y="485"/>
                  </a:lnTo>
                  <a:lnTo>
                    <a:pt x="21" y="457"/>
                  </a:lnTo>
                  <a:lnTo>
                    <a:pt x="8" y="424"/>
                  </a:lnTo>
                  <a:lnTo>
                    <a:pt x="1" y="384"/>
                  </a:lnTo>
                  <a:lnTo>
                    <a:pt x="0" y="336"/>
                  </a:lnTo>
                  <a:lnTo>
                    <a:pt x="4" y="283"/>
                  </a:lnTo>
                  <a:lnTo>
                    <a:pt x="11" y="228"/>
                  </a:lnTo>
                  <a:lnTo>
                    <a:pt x="23" y="174"/>
                  </a:lnTo>
                  <a:lnTo>
                    <a:pt x="39" y="122"/>
                  </a:lnTo>
                  <a:lnTo>
                    <a:pt x="60" y="77"/>
                  </a:lnTo>
                  <a:lnTo>
                    <a:pt x="86" y="40"/>
                  </a:lnTo>
                  <a:lnTo>
                    <a:pt x="114" y="16"/>
                  </a:lnTo>
                  <a:close/>
                </a:path>
              </a:pathLst>
            </a:custGeom>
            <a:solidFill>
              <a:srgbClr val="D6B7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92" name="Freeform 60"/>
            <p:cNvSpPr>
              <a:spLocks/>
            </p:cNvSpPr>
            <p:nvPr/>
          </p:nvSpPr>
          <p:spPr bwMode="auto">
            <a:xfrm>
              <a:off x="2671" y="1999"/>
              <a:ext cx="167" cy="255"/>
            </a:xfrm>
            <a:custGeom>
              <a:avLst/>
              <a:gdLst/>
              <a:ahLst/>
              <a:cxnLst>
                <a:cxn ang="0">
                  <a:pos x="106" y="14"/>
                </a:cxn>
                <a:cxn ang="0">
                  <a:pos x="122" y="7"/>
                </a:cxn>
                <a:cxn ang="0">
                  <a:pos x="141" y="3"/>
                </a:cxn>
                <a:cxn ang="0">
                  <a:pos x="161" y="0"/>
                </a:cxn>
                <a:cxn ang="0">
                  <a:pos x="182" y="0"/>
                </a:cxn>
                <a:cxn ang="0">
                  <a:pos x="204" y="4"/>
                </a:cxn>
                <a:cxn ang="0">
                  <a:pos x="227" y="10"/>
                </a:cxn>
                <a:cxn ang="0">
                  <a:pos x="248" y="18"/>
                </a:cxn>
                <a:cxn ang="0">
                  <a:pos x="268" y="29"/>
                </a:cxn>
                <a:cxn ang="0">
                  <a:pos x="287" y="44"/>
                </a:cxn>
                <a:cxn ang="0">
                  <a:pos x="303" y="61"/>
                </a:cxn>
                <a:cxn ang="0">
                  <a:pos x="317" y="81"/>
                </a:cxn>
                <a:cxn ang="0">
                  <a:pos x="327" y="104"/>
                </a:cxn>
                <a:cxn ang="0">
                  <a:pos x="333" y="131"/>
                </a:cxn>
                <a:cxn ang="0">
                  <a:pos x="334" y="160"/>
                </a:cxn>
                <a:cxn ang="0">
                  <a:pos x="331" y="194"/>
                </a:cxn>
                <a:cxn ang="0">
                  <a:pos x="320" y="230"/>
                </a:cxn>
                <a:cxn ang="0">
                  <a:pos x="310" y="258"/>
                </a:cxn>
                <a:cxn ang="0">
                  <a:pos x="297" y="287"/>
                </a:cxn>
                <a:cxn ang="0">
                  <a:pos x="285" y="314"/>
                </a:cxn>
                <a:cxn ang="0">
                  <a:pos x="271" y="340"/>
                </a:cxn>
                <a:cxn ang="0">
                  <a:pos x="257" y="365"/>
                </a:cxn>
                <a:cxn ang="0">
                  <a:pos x="242" y="389"/>
                </a:cxn>
                <a:cxn ang="0">
                  <a:pos x="227" y="410"/>
                </a:cxn>
                <a:cxn ang="0">
                  <a:pos x="211" y="431"/>
                </a:cxn>
                <a:cxn ang="0">
                  <a:pos x="196" y="450"/>
                </a:cxn>
                <a:cxn ang="0">
                  <a:pos x="180" y="466"/>
                </a:cxn>
                <a:cxn ang="0">
                  <a:pos x="165" y="479"/>
                </a:cxn>
                <a:cxn ang="0">
                  <a:pos x="150" y="491"/>
                </a:cxn>
                <a:cxn ang="0">
                  <a:pos x="135" y="499"/>
                </a:cxn>
                <a:cxn ang="0">
                  <a:pos x="121" y="506"/>
                </a:cxn>
                <a:cxn ang="0">
                  <a:pos x="108" y="509"/>
                </a:cxn>
                <a:cxn ang="0">
                  <a:pos x="96" y="509"/>
                </a:cxn>
                <a:cxn ang="0">
                  <a:pos x="92" y="507"/>
                </a:cxn>
                <a:cxn ang="0">
                  <a:pos x="82" y="501"/>
                </a:cxn>
                <a:cxn ang="0">
                  <a:pos x="68" y="491"/>
                </a:cxn>
                <a:cxn ang="0">
                  <a:pos x="52" y="476"/>
                </a:cxn>
                <a:cxn ang="0">
                  <a:pos x="35" y="456"/>
                </a:cxn>
                <a:cxn ang="0">
                  <a:pos x="20" y="430"/>
                </a:cxn>
                <a:cxn ang="0">
                  <a:pos x="8" y="399"/>
                </a:cxn>
                <a:cxn ang="0">
                  <a:pos x="1" y="361"/>
                </a:cxn>
                <a:cxn ang="0">
                  <a:pos x="0" y="316"/>
                </a:cxn>
                <a:cxn ang="0">
                  <a:pos x="2" y="266"/>
                </a:cxn>
                <a:cxn ang="0">
                  <a:pos x="9" y="215"/>
                </a:cxn>
                <a:cxn ang="0">
                  <a:pos x="21" y="163"/>
                </a:cxn>
                <a:cxn ang="0">
                  <a:pos x="36" y="116"/>
                </a:cxn>
                <a:cxn ang="0">
                  <a:pos x="55" y="72"/>
                </a:cxn>
                <a:cxn ang="0">
                  <a:pos x="78" y="37"/>
                </a:cxn>
                <a:cxn ang="0">
                  <a:pos x="106" y="14"/>
                </a:cxn>
              </a:cxnLst>
              <a:rect l="0" t="0" r="r" b="b"/>
              <a:pathLst>
                <a:path w="334" h="509">
                  <a:moveTo>
                    <a:pt x="106" y="14"/>
                  </a:moveTo>
                  <a:lnTo>
                    <a:pt x="122" y="7"/>
                  </a:lnTo>
                  <a:lnTo>
                    <a:pt x="141" y="3"/>
                  </a:lnTo>
                  <a:lnTo>
                    <a:pt x="161" y="0"/>
                  </a:lnTo>
                  <a:lnTo>
                    <a:pt x="182" y="0"/>
                  </a:lnTo>
                  <a:lnTo>
                    <a:pt x="204" y="4"/>
                  </a:lnTo>
                  <a:lnTo>
                    <a:pt x="227" y="10"/>
                  </a:lnTo>
                  <a:lnTo>
                    <a:pt x="248" y="18"/>
                  </a:lnTo>
                  <a:lnTo>
                    <a:pt x="268" y="29"/>
                  </a:lnTo>
                  <a:lnTo>
                    <a:pt x="287" y="44"/>
                  </a:lnTo>
                  <a:lnTo>
                    <a:pt x="303" y="61"/>
                  </a:lnTo>
                  <a:lnTo>
                    <a:pt x="317" y="81"/>
                  </a:lnTo>
                  <a:lnTo>
                    <a:pt x="327" y="104"/>
                  </a:lnTo>
                  <a:lnTo>
                    <a:pt x="333" y="131"/>
                  </a:lnTo>
                  <a:lnTo>
                    <a:pt x="334" y="160"/>
                  </a:lnTo>
                  <a:lnTo>
                    <a:pt x="331" y="194"/>
                  </a:lnTo>
                  <a:lnTo>
                    <a:pt x="320" y="230"/>
                  </a:lnTo>
                  <a:lnTo>
                    <a:pt x="310" y="258"/>
                  </a:lnTo>
                  <a:lnTo>
                    <a:pt x="297" y="287"/>
                  </a:lnTo>
                  <a:lnTo>
                    <a:pt x="285" y="314"/>
                  </a:lnTo>
                  <a:lnTo>
                    <a:pt x="271" y="340"/>
                  </a:lnTo>
                  <a:lnTo>
                    <a:pt x="257" y="365"/>
                  </a:lnTo>
                  <a:lnTo>
                    <a:pt x="242" y="389"/>
                  </a:lnTo>
                  <a:lnTo>
                    <a:pt x="227" y="410"/>
                  </a:lnTo>
                  <a:lnTo>
                    <a:pt x="211" y="431"/>
                  </a:lnTo>
                  <a:lnTo>
                    <a:pt x="196" y="450"/>
                  </a:lnTo>
                  <a:lnTo>
                    <a:pt x="180" y="466"/>
                  </a:lnTo>
                  <a:lnTo>
                    <a:pt x="165" y="479"/>
                  </a:lnTo>
                  <a:lnTo>
                    <a:pt x="150" y="491"/>
                  </a:lnTo>
                  <a:lnTo>
                    <a:pt x="135" y="499"/>
                  </a:lnTo>
                  <a:lnTo>
                    <a:pt x="121" y="506"/>
                  </a:lnTo>
                  <a:lnTo>
                    <a:pt x="108" y="509"/>
                  </a:lnTo>
                  <a:lnTo>
                    <a:pt x="96" y="509"/>
                  </a:lnTo>
                  <a:lnTo>
                    <a:pt x="92" y="507"/>
                  </a:lnTo>
                  <a:lnTo>
                    <a:pt x="82" y="501"/>
                  </a:lnTo>
                  <a:lnTo>
                    <a:pt x="68" y="491"/>
                  </a:lnTo>
                  <a:lnTo>
                    <a:pt x="52" y="476"/>
                  </a:lnTo>
                  <a:lnTo>
                    <a:pt x="35" y="456"/>
                  </a:lnTo>
                  <a:lnTo>
                    <a:pt x="20" y="430"/>
                  </a:lnTo>
                  <a:lnTo>
                    <a:pt x="8" y="399"/>
                  </a:lnTo>
                  <a:lnTo>
                    <a:pt x="1" y="361"/>
                  </a:lnTo>
                  <a:lnTo>
                    <a:pt x="0" y="316"/>
                  </a:lnTo>
                  <a:lnTo>
                    <a:pt x="2" y="266"/>
                  </a:lnTo>
                  <a:lnTo>
                    <a:pt x="9" y="215"/>
                  </a:lnTo>
                  <a:lnTo>
                    <a:pt x="21" y="163"/>
                  </a:lnTo>
                  <a:lnTo>
                    <a:pt x="36" y="116"/>
                  </a:lnTo>
                  <a:lnTo>
                    <a:pt x="55" y="72"/>
                  </a:lnTo>
                  <a:lnTo>
                    <a:pt x="78" y="37"/>
                  </a:lnTo>
                  <a:lnTo>
                    <a:pt x="106" y="14"/>
                  </a:lnTo>
                  <a:close/>
                </a:path>
              </a:pathLst>
            </a:custGeom>
            <a:solidFill>
              <a:srgbClr val="CCA3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93" name="Freeform 61"/>
            <p:cNvSpPr>
              <a:spLocks/>
            </p:cNvSpPr>
            <p:nvPr/>
          </p:nvSpPr>
          <p:spPr bwMode="auto">
            <a:xfrm>
              <a:off x="2676" y="2008"/>
              <a:ext cx="153" cy="238"/>
            </a:xfrm>
            <a:custGeom>
              <a:avLst/>
              <a:gdLst/>
              <a:ahLst/>
              <a:cxnLst>
                <a:cxn ang="0">
                  <a:pos x="100" y="12"/>
                </a:cxn>
                <a:cxn ang="0">
                  <a:pos x="114" y="5"/>
                </a:cxn>
                <a:cxn ang="0">
                  <a:pos x="132" y="2"/>
                </a:cxn>
                <a:cxn ang="0">
                  <a:pos x="150" y="0"/>
                </a:cxn>
                <a:cxn ang="0">
                  <a:pos x="169" y="1"/>
                </a:cxn>
                <a:cxn ang="0">
                  <a:pos x="189" y="4"/>
                </a:cxn>
                <a:cxn ang="0">
                  <a:pos x="209" y="11"/>
                </a:cxn>
                <a:cxn ang="0">
                  <a:pos x="227" y="19"/>
                </a:cxn>
                <a:cxn ang="0">
                  <a:pos x="246" y="31"/>
                </a:cxn>
                <a:cxn ang="0">
                  <a:pos x="263" y="45"/>
                </a:cxn>
                <a:cxn ang="0">
                  <a:pos x="278" y="61"/>
                </a:cxn>
                <a:cxn ang="0">
                  <a:pos x="290" y="80"/>
                </a:cxn>
                <a:cxn ang="0">
                  <a:pos x="300" y="101"/>
                </a:cxn>
                <a:cxn ang="0">
                  <a:pos x="306" y="125"/>
                </a:cxn>
                <a:cxn ang="0">
                  <a:pos x="307" y="151"/>
                </a:cxn>
                <a:cxn ang="0">
                  <a:pos x="305" y="179"/>
                </a:cxn>
                <a:cxn ang="0">
                  <a:pos x="298" y="210"/>
                </a:cxn>
                <a:cxn ang="0">
                  <a:pos x="288" y="238"/>
                </a:cxn>
                <a:cxn ang="0">
                  <a:pos x="278" y="265"/>
                </a:cxn>
                <a:cxn ang="0">
                  <a:pos x="266" y="291"/>
                </a:cxn>
                <a:cxn ang="0">
                  <a:pos x="254" y="315"/>
                </a:cxn>
                <a:cxn ang="0">
                  <a:pos x="241" y="339"/>
                </a:cxn>
                <a:cxn ang="0">
                  <a:pos x="227" y="361"/>
                </a:cxn>
                <a:cxn ang="0">
                  <a:pos x="214" y="382"/>
                </a:cxn>
                <a:cxn ang="0">
                  <a:pos x="199" y="402"/>
                </a:cxn>
                <a:cxn ang="0">
                  <a:pos x="184" y="419"/>
                </a:cxn>
                <a:cxn ang="0">
                  <a:pos x="170" y="435"/>
                </a:cxn>
                <a:cxn ang="0">
                  <a:pos x="155" y="448"/>
                </a:cxn>
                <a:cxn ang="0">
                  <a:pos x="141" y="459"/>
                </a:cxn>
                <a:cxn ang="0">
                  <a:pos x="127" y="467"/>
                </a:cxn>
                <a:cxn ang="0">
                  <a:pos x="113" y="473"/>
                </a:cxn>
                <a:cxn ang="0">
                  <a:pos x="101" y="476"/>
                </a:cxn>
                <a:cxn ang="0">
                  <a:pos x="89" y="476"/>
                </a:cxn>
                <a:cxn ang="0">
                  <a:pos x="86" y="474"/>
                </a:cxn>
                <a:cxn ang="0">
                  <a:pos x="76" y="470"/>
                </a:cxn>
                <a:cxn ang="0">
                  <a:pos x="64" y="459"/>
                </a:cxn>
                <a:cxn ang="0">
                  <a:pos x="48" y="445"/>
                </a:cxn>
                <a:cxn ang="0">
                  <a:pos x="33" y="426"/>
                </a:cxn>
                <a:cxn ang="0">
                  <a:pos x="18" y="402"/>
                </a:cxn>
                <a:cxn ang="0">
                  <a:pos x="7" y="373"/>
                </a:cxn>
                <a:cxn ang="0">
                  <a:pos x="2" y="337"/>
                </a:cxn>
                <a:cxn ang="0">
                  <a:pos x="0" y="296"/>
                </a:cxn>
                <a:cxn ang="0">
                  <a:pos x="3" y="248"/>
                </a:cxn>
                <a:cxn ang="0">
                  <a:pos x="10" y="200"/>
                </a:cxn>
                <a:cxn ang="0">
                  <a:pos x="20" y="152"/>
                </a:cxn>
                <a:cxn ang="0">
                  <a:pos x="35" y="107"/>
                </a:cxn>
                <a:cxn ang="0">
                  <a:pos x="52" y="66"/>
                </a:cxn>
                <a:cxn ang="0">
                  <a:pos x="74" y="34"/>
                </a:cxn>
                <a:cxn ang="0">
                  <a:pos x="100" y="12"/>
                </a:cxn>
              </a:cxnLst>
              <a:rect l="0" t="0" r="r" b="b"/>
              <a:pathLst>
                <a:path w="307" h="476">
                  <a:moveTo>
                    <a:pt x="100" y="12"/>
                  </a:moveTo>
                  <a:lnTo>
                    <a:pt x="114" y="5"/>
                  </a:lnTo>
                  <a:lnTo>
                    <a:pt x="132" y="2"/>
                  </a:lnTo>
                  <a:lnTo>
                    <a:pt x="150" y="0"/>
                  </a:lnTo>
                  <a:lnTo>
                    <a:pt x="169" y="1"/>
                  </a:lnTo>
                  <a:lnTo>
                    <a:pt x="189" y="4"/>
                  </a:lnTo>
                  <a:lnTo>
                    <a:pt x="209" y="11"/>
                  </a:lnTo>
                  <a:lnTo>
                    <a:pt x="227" y="19"/>
                  </a:lnTo>
                  <a:lnTo>
                    <a:pt x="246" y="31"/>
                  </a:lnTo>
                  <a:lnTo>
                    <a:pt x="263" y="45"/>
                  </a:lnTo>
                  <a:lnTo>
                    <a:pt x="278" y="61"/>
                  </a:lnTo>
                  <a:lnTo>
                    <a:pt x="290" y="80"/>
                  </a:lnTo>
                  <a:lnTo>
                    <a:pt x="300" y="101"/>
                  </a:lnTo>
                  <a:lnTo>
                    <a:pt x="306" y="125"/>
                  </a:lnTo>
                  <a:lnTo>
                    <a:pt x="307" y="151"/>
                  </a:lnTo>
                  <a:lnTo>
                    <a:pt x="305" y="179"/>
                  </a:lnTo>
                  <a:lnTo>
                    <a:pt x="298" y="210"/>
                  </a:lnTo>
                  <a:lnTo>
                    <a:pt x="288" y="238"/>
                  </a:lnTo>
                  <a:lnTo>
                    <a:pt x="278" y="265"/>
                  </a:lnTo>
                  <a:lnTo>
                    <a:pt x="266" y="291"/>
                  </a:lnTo>
                  <a:lnTo>
                    <a:pt x="254" y="315"/>
                  </a:lnTo>
                  <a:lnTo>
                    <a:pt x="241" y="339"/>
                  </a:lnTo>
                  <a:lnTo>
                    <a:pt x="227" y="361"/>
                  </a:lnTo>
                  <a:lnTo>
                    <a:pt x="214" y="382"/>
                  </a:lnTo>
                  <a:lnTo>
                    <a:pt x="199" y="402"/>
                  </a:lnTo>
                  <a:lnTo>
                    <a:pt x="184" y="419"/>
                  </a:lnTo>
                  <a:lnTo>
                    <a:pt x="170" y="435"/>
                  </a:lnTo>
                  <a:lnTo>
                    <a:pt x="155" y="448"/>
                  </a:lnTo>
                  <a:lnTo>
                    <a:pt x="141" y="459"/>
                  </a:lnTo>
                  <a:lnTo>
                    <a:pt x="127" y="467"/>
                  </a:lnTo>
                  <a:lnTo>
                    <a:pt x="113" y="473"/>
                  </a:lnTo>
                  <a:lnTo>
                    <a:pt x="101" y="476"/>
                  </a:lnTo>
                  <a:lnTo>
                    <a:pt x="89" y="476"/>
                  </a:lnTo>
                  <a:lnTo>
                    <a:pt x="86" y="474"/>
                  </a:lnTo>
                  <a:lnTo>
                    <a:pt x="76" y="470"/>
                  </a:lnTo>
                  <a:lnTo>
                    <a:pt x="64" y="459"/>
                  </a:lnTo>
                  <a:lnTo>
                    <a:pt x="48" y="445"/>
                  </a:lnTo>
                  <a:lnTo>
                    <a:pt x="33" y="426"/>
                  </a:lnTo>
                  <a:lnTo>
                    <a:pt x="18" y="402"/>
                  </a:lnTo>
                  <a:lnTo>
                    <a:pt x="7" y="373"/>
                  </a:lnTo>
                  <a:lnTo>
                    <a:pt x="2" y="337"/>
                  </a:lnTo>
                  <a:lnTo>
                    <a:pt x="0" y="296"/>
                  </a:lnTo>
                  <a:lnTo>
                    <a:pt x="3" y="248"/>
                  </a:lnTo>
                  <a:lnTo>
                    <a:pt x="10" y="200"/>
                  </a:lnTo>
                  <a:lnTo>
                    <a:pt x="20" y="152"/>
                  </a:lnTo>
                  <a:lnTo>
                    <a:pt x="35" y="107"/>
                  </a:lnTo>
                  <a:lnTo>
                    <a:pt x="52" y="66"/>
                  </a:lnTo>
                  <a:lnTo>
                    <a:pt x="74" y="34"/>
                  </a:lnTo>
                  <a:lnTo>
                    <a:pt x="100" y="12"/>
                  </a:lnTo>
                  <a:close/>
                </a:path>
              </a:pathLst>
            </a:custGeom>
            <a:solidFill>
              <a:srgbClr val="BC8C6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94" name="Freeform 62"/>
            <p:cNvSpPr>
              <a:spLocks/>
            </p:cNvSpPr>
            <p:nvPr/>
          </p:nvSpPr>
          <p:spPr bwMode="auto">
            <a:xfrm>
              <a:off x="2680" y="2017"/>
              <a:ext cx="140" cy="222"/>
            </a:xfrm>
            <a:custGeom>
              <a:avLst/>
              <a:gdLst/>
              <a:ahLst/>
              <a:cxnLst>
                <a:cxn ang="0">
                  <a:pos x="82" y="443"/>
                </a:cxn>
                <a:cxn ang="0">
                  <a:pos x="79" y="442"/>
                </a:cxn>
                <a:cxn ang="0">
                  <a:pos x="71" y="437"/>
                </a:cxn>
                <a:cxn ang="0">
                  <a:pos x="58" y="427"/>
                </a:cxn>
                <a:cxn ang="0">
                  <a:pos x="44" y="415"/>
                </a:cxn>
                <a:cxn ang="0">
                  <a:pos x="29" y="396"/>
                </a:cxn>
                <a:cxn ang="0">
                  <a:pos x="17" y="374"/>
                </a:cxn>
                <a:cxn ang="0">
                  <a:pos x="6" y="347"/>
                </a:cxn>
                <a:cxn ang="0">
                  <a:pos x="1" y="313"/>
                </a:cxn>
                <a:cxn ang="0">
                  <a:pos x="0" y="274"/>
                </a:cxn>
                <a:cxn ang="0">
                  <a:pos x="2" y="230"/>
                </a:cxn>
                <a:cxn ang="0">
                  <a:pos x="9" y="186"/>
                </a:cxn>
                <a:cxn ang="0">
                  <a:pos x="18" y="141"/>
                </a:cxn>
                <a:cxn ang="0">
                  <a:pos x="32" y="98"/>
                </a:cxn>
                <a:cxn ang="0">
                  <a:pos x="49" y="61"/>
                </a:cxn>
                <a:cxn ang="0">
                  <a:pos x="69" y="31"/>
                </a:cxn>
                <a:cxn ang="0">
                  <a:pos x="93" y="10"/>
                </a:cxn>
                <a:cxn ang="0">
                  <a:pos x="107" y="5"/>
                </a:cxn>
                <a:cxn ang="0">
                  <a:pos x="122" y="1"/>
                </a:cxn>
                <a:cxn ang="0">
                  <a:pos x="138" y="0"/>
                </a:cxn>
                <a:cxn ang="0">
                  <a:pos x="155" y="1"/>
                </a:cxn>
                <a:cxn ang="0">
                  <a:pos x="172" y="6"/>
                </a:cxn>
                <a:cxn ang="0">
                  <a:pos x="190" y="13"/>
                </a:cxn>
                <a:cxn ang="0">
                  <a:pos x="207" y="21"/>
                </a:cxn>
                <a:cxn ang="0">
                  <a:pos x="223" y="32"/>
                </a:cxn>
                <a:cxn ang="0">
                  <a:pos x="237" y="45"/>
                </a:cxn>
                <a:cxn ang="0">
                  <a:pos x="251" y="60"/>
                </a:cxn>
                <a:cxn ang="0">
                  <a:pos x="262" y="77"/>
                </a:cxn>
                <a:cxn ang="0">
                  <a:pos x="270" y="97"/>
                </a:cxn>
                <a:cxn ang="0">
                  <a:pos x="276" y="118"/>
                </a:cxn>
                <a:cxn ang="0">
                  <a:pos x="279" y="141"/>
                </a:cxn>
                <a:cxn ang="0">
                  <a:pos x="278" y="165"/>
                </a:cxn>
                <a:cxn ang="0">
                  <a:pos x="274" y="190"/>
                </a:cxn>
                <a:cxn ang="0">
                  <a:pos x="266" y="217"/>
                </a:cxn>
                <a:cxn ang="0">
                  <a:pos x="257" y="242"/>
                </a:cxn>
                <a:cxn ang="0">
                  <a:pos x="247" y="266"/>
                </a:cxn>
                <a:cxn ang="0">
                  <a:pos x="236" y="290"/>
                </a:cxn>
                <a:cxn ang="0">
                  <a:pos x="224" y="313"/>
                </a:cxn>
                <a:cxn ang="0">
                  <a:pos x="211" y="334"/>
                </a:cxn>
                <a:cxn ang="0">
                  <a:pos x="199" y="354"/>
                </a:cxn>
                <a:cxn ang="0">
                  <a:pos x="185" y="372"/>
                </a:cxn>
                <a:cxn ang="0">
                  <a:pos x="172" y="388"/>
                </a:cxn>
                <a:cxn ang="0">
                  <a:pos x="158" y="403"/>
                </a:cxn>
                <a:cxn ang="0">
                  <a:pos x="145" y="416"/>
                </a:cxn>
                <a:cxn ang="0">
                  <a:pos x="131" y="426"/>
                </a:cxn>
                <a:cxn ang="0">
                  <a:pos x="118" y="434"/>
                </a:cxn>
                <a:cxn ang="0">
                  <a:pos x="105" y="440"/>
                </a:cxn>
                <a:cxn ang="0">
                  <a:pos x="94" y="443"/>
                </a:cxn>
                <a:cxn ang="0">
                  <a:pos x="82" y="443"/>
                </a:cxn>
              </a:cxnLst>
              <a:rect l="0" t="0" r="r" b="b"/>
              <a:pathLst>
                <a:path w="279" h="443">
                  <a:moveTo>
                    <a:pt x="82" y="443"/>
                  </a:moveTo>
                  <a:lnTo>
                    <a:pt x="79" y="442"/>
                  </a:lnTo>
                  <a:lnTo>
                    <a:pt x="71" y="437"/>
                  </a:lnTo>
                  <a:lnTo>
                    <a:pt x="58" y="427"/>
                  </a:lnTo>
                  <a:lnTo>
                    <a:pt x="44" y="415"/>
                  </a:lnTo>
                  <a:lnTo>
                    <a:pt x="29" y="396"/>
                  </a:lnTo>
                  <a:lnTo>
                    <a:pt x="17" y="374"/>
                  </a:lnTo>
                  <a:lnTo>
                    <a:pt x="6" y="347"/>
                  </a:lnTo>
                  <a:lnTo>
                    <a:pt x="1" y="313"/>
                  </a:lnTo>
                  <a:lnTo>
                    <a:pt x="0" y="274"/>
                  </a:lnTo>
                  <a:lnTo>
                    <a:pt x="2" y="230"/>
                  </a:lnTo>
                  <a:lnTo>
                    <a:pt x="9" y="186"/>
                  </a:lnTo>
                  <a:lnTo>
                    <a:pt x="18" y="141"/>
                  </a:lnTo>
                  <a:lnTo>
                    <a:pt x="32" y="98"/>
                  </a:lnTo>
                  <a:lnTo>
                    <a:pt x="49" y="61"/>
                  </a:lnTo>
                  <a:lnTo>
                    <a:pt x="69" y="31"/>
                  </a:lnTo>
                  <a:lnTo>
                    <a:pt x="93" y="10"/>
                  </a:lnTo>
                  <a:lnTo>
                    <a:pt x="107" y="5"/>
                  </a:lnTo>
                  <a:lnTo>
                    <a:pt x="122" y="1"/>
                  </a:lnTo>
                  <a:lnTo>
                    <a:pt x="138" y="0"/>
                  </a:lnTo>
                  <a:lnTo>
                    <a:pt x="155" y="1"/>
                  </a:lnTo>
                  <a:lnTo>
                    <a:pt x="172" y="6"/>
                  </a:lnTo>
                  <a:lnTo>
                    <a:pt x="190" y="13"/>
                  </a:lnTo>
                  <a:lnTo>
                    <a:pt x="207" y="21"/>
                  </a:lnTo>
                  <a:lnTo>
                    <a:pt x="223" y="32"/>
                  </a:lnTo>
                  <a:lnTo>
                    <a:pt x="237" y="45"/>
                  </a:lnTo>
                  <a:lnTo>
                    <a:pt x="251" y="60"/>
                  </a:lnTo>
                  <a:lnTo>
                    <a:pt x="262" y="77"/>
                  </a:lnTo>
                  <a:lnTo>
                    <a:pt x="270" y="97"/>
                  </a:lnTo>
                  <a:lnTo>
                    <a:pt x="276" y="118"/>
                  </a:lnTo>
                  <a:lnTo>
                    <a:pt x="279" y="141"/>
                  </a:lnTo>
                  <a:lnTo>
                    <a:pt x="278" y="165"/>
                  </a:lnTo>
                  <a:lnTo>
                    <a:pt x="274" y="190"/>
                  </a:lnTo>
                  <a:lnTo>
                    <a:pt x="266" y="217"/>
                  </a:lnTo>
                  <a:lnTo>
                    <a:pt x="257" y="242"/>
                  </a:lnTo>
                  <a:lnTo>
                    <a:pt x="247" y="266"/>
                  </a:lnTo>
                  <a:lnTo>
                    <a:pt x="236" y="290"/>
                  </a:lnTo>
                  <a:lnTo>
                    <a:pt x="224" y="313"/>
                  </a:lnTo>
                  <a:lnTo>
                    <a:pt x="211" y="334"/>
                  </a:lnTo>
                  <a:lnTo>
                    <a:pt x="199" y="354"/>
                  </a:lnTo>
                  <a:lnTo>
                    <a:pt x="185" y="372"/>
                  </a:lnTo>
                  <a:lnTo>
                    <a:pt x="172" y="388"/>
                  </a:lnTo>
                  <a:lnTo>
                    <a:pt x="158" y="403"/>
                  </a:lnTo>
                  <a:lnTo>
                    <a:pt x="145" y="416"/>
                  </a:lnTo>
                  <a:lnTo>
                    <a:pt x="131" y="426"/>
                  </a:lnTo>
                  <a:lnTo>
                    <a:pt x="118" y="434"/>
                  </a:lnTo>
                  <a:lnTo>
                    <a:pt x="105" y="440"/>
                  </a:lnTo>
                  <a:lnTo>
                    <a:pt x="94" y="443"/>
                  </a:lnTo>
                  <a:lnTo>
                    <a:pt x="82" y="443"/>
                  </a:lnTo>
                  <a:close/>
                </a:path>
              </a:pathLst>
            </a:custGeom>
            <a:solidFill>
              <a:srgbClr val="AF755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95" name="Freeform 63"/>
            <p:cNvSpPr>
              <a:spLocks/>
            </p:cNvSpPr>
            <p:nvPr/>
          </p:nvSpPr>
          <p:spPr bwMode="auto">
            <a:xfrm>
              <a:off x="2847" y="1996"/>
              <a:ext cx="28" cy="87"/>
            </a:xfrm>
            <a:custGeom>
              <a:avLst/>
              <a:gdLst/>
              <a:ahLst/>
              <a:cxnLst>
                <a:cxn ang="0">
                  <a:pos x="2" y="170"/>
                </a:cxn>
                <a:cxn ang="0">
                  <a:pos x="0" y="171"/>
                </a:cxn>
                <a:cxn ang="0">
                  <a:pos x="2" y="173"/>
                </a:cxn>
                <a:cxn ang="0">
                  <a:pos x="3" y="175"/>
                </a:cxn>
                <a:cxn ang="0">
                  <a:pos x="4" y="175"/>
                </a:cxn>
                <a:cxn ang="0">
                  <a:pos x="28" y="149"/>
                </a:cxn>
                <a:cxn ang="0">
                  <a:pos x="44" y="122"/>
                </a:cxn>
                <a:cxn ang="0">
                  <a:pos x="53" y="93"/>
                </a:cxn>
                <a:cxn ang="0">
                  <a:pos x="57" y="64"/>
                </a:cxn>
                <a:cxn ang="0">
                  <a:pos x="57" y="39"/>
                </a:cxn>
                <a:cxn ang="0">
                  <a:pos x="56" y="18"/>
                </a:cxn>
                <a:cxn ang="0">
                  <a:pos x="53" y="4"/>
                </a:cxn>
                <a:cxn ang="0">
                  <a:pos x="52" y="0"/>
                </a:cxn>
                <a:cxn ang="0">
                  <a:pos x="52" y="5"/>
                </a:cxn>
                <a:cxn ang="0">
                  <a:pos x="52" y="20"/>
                </a:cxn>
                <a:cxn ang="0">
                  <a:pos x="52" y="43"/>
                </a:cxn>
                <a:cxn ang="0">
                  <a:pos x="49" y="71"/>
                </a:cxn>
                <a:cxn ang="0">
                  <a:pos x="43" y="100"/>
                </a:cxn>
                <a:cxn ang="0">
                  <a:pos x="34" y="127"/>
                </a:cxn>
                <a:cxn ang="0">
                  <a:pos x="21" y="152"/>
                </a:cxn>
                <a:cxn ang="0">
                  <a:pos x="2" y="170"/>
                </a:cxn>
              </a:cxnLst>
              <a:rect l="0" t="0" r="r" b="b"/>
              <a:pathLst>
                <a:path w="57" h="175">
                  <a:moveTo>
                    <a:pt x="2" y="170"/>
                  </a:moveTo>
                  <a:lnTo>
                    <a:pt x="0" y="171"/>
                  </a:lnTo>
                  <a:lnTo>
                    <a:pt x="2" y="173"/>
                  </a:lnTo>
                  <a:lnTo>
                    <a:pt x="3" y="175"/>
                  </a:lnTo>
                  <a:lnTo>
                    <a:pt x="4" y="175"/>
                  </a:lnTo>
                  <a:lnTo>
                    <a:pt x="28" y="149"/>
                  </a:lnTo>
                  <a:lnTo>
                    <a:pt x="44" y="122"/>
                  </a:lnTo>
                  <a:lnTo>
                    <a:pt x="53" y="93"/>
                  </a:lnTo>
                  <a:lnTo>
                    <a:pt x="57" y="64"/>
                  </a:lnTo>
                  <a:lnTo>
                    <a:pt x="57" y="39"/>
                  </a:lnTo>
                  <a:lnTo>
                    <a:pt x="56" y="18"/>
                  </a:lnTo>
                  <a:lnTo>
                    <a:pt x="53" y="4"/>
                  </a:lnTo>
                  <a:lnTo>
                    <a:pt x="52" y="0"/>
                  </a:lnTo>
                  <a:lnTo>
                    <a:pt x="52" y="5"/>
                  </a:lnTo>
                  <a:lnTo>
                    <a:pt x="52" y="20"/>
                  </a:lnTo>
                  <a:lnTo>
                    <a:pt x="52" y="43"/>
                  </a:lnTo>
                  <a:lnTo>
                    <a:pt x="49" y="71"/>
                  </a:lnTo>
                  <a:lnTo>
                    <a:pt x="43" y="100"/>
                  </a:lnTo>
                  <a:lnTo>
                    <a:pt x="34" y="127"/>
                  </a:lnTo>
                  <a:lnTo>
                    <a:pt x="21" y="152"/>
                  </a:lnTo>
                  <a:lnTo>
                    <a:pt x="2" y="17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96" name="Freeform 64"/>
            <p:cNvSpPr>
              <a:spLocks/>
            </p:cNvSpPr>
            <p:nvPr/>
          </p:nvSpPr>
          <p:spPr bwMode="auto">
            <a:xfrm>
              <a:off x="2725" y="2072"/>
              <a:ext cx="64" cy="17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8"/>
                </a:cxn>
                <a:cxn ang="0">
                  <a:pos x="7" y="11"/>
                </a:cxn>
                <a:cxn ang="0">
                  <a:pos x="32" y="25"/>
                </a:cxn>
                <a:cxn ang="0">
                  <a:pos x="55" y="32"/>
                </a:cxn>
                <a:cxn ang="0">
                  <a:pos x="76" y="33"/>
                </a:cxn>
                <a:cxn ang="0">
                  <a:pos x="93" y="30"/>
                </a:cxn>
                <a:cxn ang="0">
                  <a:pos x="108" y="25"/>
                </a:cxn>
                <a:cxn ang="0">
                  <a:pos x="119" y="19"/>
                </a:cxn>
                <a:cxn ang="0">
                  <a:pos x="126" y="15"/>
                </a:cxn>
                <a:cxn ang="0">
                  <a:pos x="128" y="12"/>
                </a:cxn>
                <a:cxn ang="0">
                  <a:pos x="125" y="12"/>
                </a:cxn>
                <a:cxn ang="0">
                  <a:pos x="115" y="12"/>
                </a:cxn>
                <a:cxn ang="0">
                  <a:pos x="102" y="12"/>
                </a:cxn>
                <a:cxn ang="0">
                  <a:pos x="85" y="12"/>
                </a:cxn>
                <a:cxn ang="0">
                  <a:pos x="66" y="11"/>
                </a:cxn>
                <a:cxn ang="0">
                  <a:pos x="47" y="9"/>
                </a:cxn>
                <a:cxn ang="0">
                  <a:pos x="29" y="7"/>
                </a:cxn>
                <a:cxn ang="0">
                  <a:pos x="14" y="2"/>
                </a:cxn>
              </a:cxnLst>
              <a:rect l="0" t="0" r="r" b="b"/>
              <a:pathLst>
                <a:path w="128" h="33">
                  <a:moveTo>
                    <a:pt x="14" y="2"/>
                  </a:moveTo>
                  <a:lnTo>
                    <a:pt x="3" y="0"/>
                  </a:lnTo>
                  <a:lnTo>
                    <a:pt x="0" y="2"/>
                  </a:lnTo>
                  <a:lnTo>
                    <a:pt x="3" y="8"/>
                  </a:lnTo>
                  <a:lnTo>
                    <a:pt x="7" y="11"/>
                  </a:lnTo>
                  <a:lnTo>
                    <a:pt x="32" y="25"/>
                  </a:lnTo>
                  <a:lnTo>
                    <a:pt x="55" y="32"/>
                  </a:lnTo>
                  <a:lnTo>
                    <a:pt x="76" y="33"/>
                  </a:lnTo>
                  <a:lnTo>
                    <a:pt x="93" y="30"/>
                  </a:lnTo>
                  <a:lnTo>
                    <a:pt x="108" y="25"/>
                  </a:lnTo>
                  <a:lnTo>
                    <a:pt x="119" y="19"/>
                  </a:lnTo>
                  <a:lnTo>
                    <a:pt x="126" y="15"/>
                  </a:lnTo>
                  <a:lnTo>
                    <a:pt x="128" y="12"/>
                  </a:lnTo>
                  <a:lnTo>
                    <a:pt x="125" y="12"/>
                  </a:lnTo>
                  <a:lnTo>
                    <a:pt x="115" y="12"/>
                  </a:lnTo>
                  <a:lnTo>
                    <a:pt x="102" y="12"/>
                  </a:lnTo>
                  <a:lnTo>
                    <a:pt x="85" y="12"/>
                  </a:lnTo>
                  <a:lnTo>
                    <a:pt x="66" y="11"/>
                  </a:lnTo>
                  <a:lnTo>
                    <a:pt x="47" y="9"/>
                  </a:lnTo>
                  <a:lnTo>
                    <a:pt x="29" y="7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97" name="Freeform 65"/>
            <p:cNvSpPr>
              <a:spLocks/>
            </p:cNvSpPr>
            <p:nvPr/>
          </p:nvSpPr>
          <p:spPr bwMode="auto">
            <a:xfrm>
              <a:off x="2784" y="2085"/>
              <a:ext cx="71" cy="150"/>
            </a:xfrm>
            <a:custGeom>
              <a:avLst/>
              <a:gdLst/>
              <a:ahLst/>
              <a:cxnLst>
                <a:cxn ang="0">
                  <a:pos x="127" y="99"/>
                </a:cxn>
                <a:cxn ang="0">
                  <a:pos x="122" y="108"/>
                </a:cxn>
                <a:cxn ang="0">
                  <a:pos x="115" y="117"/>
                </a:cxn>
                <a:cxn ang="0">
                  <a:pos x="109" y="127"/>
                </a:cxn>
                <a:cxn ang="0">
                  <a:pos x="102" y="135"/>
                </a:cxn>
                <a:cxn ang="0">
                  <a:pos x="94" y="143"/>
                </a:cxn>
                <a:cxn ang="0">
                  <a:pos x="87" y="151"/>
                </a:cxn>
                <a:cxn ang="0">
                  <a:pos x="79" y="159"/>
                </a:cxn>
                <a:cxn ang="0">
                  <a:pos x="72" y="166"/>
                </a:cxn>
                <a:cxn ang="0">
                  <a:pos x="65" y="174"/>
                </a:cxn>
                <a:cxn ang="0">
                  <a:pos x="59" y="182"/>
                </a:cxn>
                <a:cxn ang="0">
                  <a:pos x="52" y="189"/>
                </a:cxn>
                <a:cxn ang="0">
                  <a:pos x="45" y="197"/>
                </a:cxn>
                <a:cxn ang="0">
                  <a:pos x="38" y="205"/>
                </a:cxn>
                <a:cxn ang="0">
                  <a:pos x="32" y="214"/>
                </a:cxn>
                <a:cxn ang="0">
                  <a:pos x="26" y="222"/>
                </a:cxn>
                <a:cxn ang="0">
                  <a:pos x="21" y="231"/>
                </a:cxn>
                <a:cxn ang="0">
                  <a:pos x="12" y="251"/>
                </a:cxn>
                <a:cxn ang="0">
                  <a:pos x="6" y="274"/>
                </a:cxn>
                <a:cxn ang="0">
                  <a:pos x="1" y="294"/>
                </a:cxn>
                <a:cxn ang="0">
                  <a:pos x="0" y="301"/>
                </a:cxn>
                <a:cxn ang="0">
                  <a:pos x="4" y="290"/>
                </a:cxn>
                <a:cxn ang="0">
                  <a:pos x="9" y="279"/>
                </a:cxn>
                <a:cxn ang="0">
                  <a:pos x="14" y="268"/>
                </a:cxn>
                <a:cxn ang="0">
                  <a:pos x="19" y="258"/>
                </a:cxn>
                <a:cxn ang="0">
                  <a:pos x="24" y="249"/>
                </a:cxn>
                <a:cxn ang="0">
                  <a:pos x="31" y="238"/>
                </a:cxn>
                <a:cxn ang="0">
                  <a:pos x="38" y="228"/>
                </a:cxn>
                <a:cxn ang="0">
                  <a:pos x="45" y="219"/>
                </a:cxn>
                <a:cxn ang="0">
                  <a:pos x="53" y="210"/>
                </a:cxn>
                <a:cxn ang="0">
                  <a:pos x="61" y="200"/>
                </a:cxn>
                <a:cxn ang="0">
                  <a:pos x="69" y="191"/>
                </a:cxn>
                <a:cxn ang="0">
                  <a:pos x="77" y="182"/>
                </a:cxn>
                <a:cxn ang="0">
                  <a:pos x="84" y="174"/>
                </a:cxn>
                <a:cxn ang="0">
                  <a:pos x="92" y="165"/>
                </a:cxn>
                <a:cxn ang="0">
                  <a:pos x="100" y="155"/>
                </a:cxn>
                <a:cxn ang="0">
                  <a:pos x="108" y="146"/>
                </a:cxn>
                <a:cxn ang="0">
                  <a:pos x="120" y="131"/>
                </a:cxn>
                <a:cxn ang="0">
                  <a:pos x="129" y="115"/>
                </a:cxn>
                <a:cxn ang="0">
                  <a:pos x="136" y="98"/>
                </a:cxn>
                <a:cxn ang="0">
                  <a:pos x="141" y="81"/>
                </a:cxn>
                <a:cxn ang="0">
                  <a:pos x="143" y="58"/>
                </a:cxn>
                <a:cxn ang="0">
                  <a:pos x="141" y="31"/>
                </a:cxn>
                <a:cxn ang="0">
                  <a:pos x="138" y="9"/>
                </a:cxn>
                <a:cxn ang="0">
                  <a:pos x="137" y="0"/>
                </a:cxn>
                <a:cxn ang="0">
                  <a:pos x="138" y="10"/>
                </a:cxn>
                <a:cxn ang="0">
                  <a:pos x="138" y="37"/>
                </a:cxn>
                <a:cxn ang="0">
                  <a:pos x="136" y="70"/>
                </a:cxn>
                <a:cxn ang="0">
                  <a:pos x="127" y="99"/>
                </a:cxn>
              </a:cxnLst>
              <a:rect l="0" t="0" r="r" b="b"/>
              <a:pathLst>
                <a:path w="143" h="301">
                  <a:moveTo>
                    <a:pt x="127" y="99"/>
                  </a:moveTo>
                  <a:lnTo>
                    <a:pt x="122" y="108"/>
                  </a:lnTo>
                  <a:lnTo>
                    <a:pt x="115" y="117"/>
                  </a:lnTo>
                  <a:lnTo>
                    <a:pt x="109" y="127"/>
                  </a:lnTo>
                  <a:lnTo>
                    <a:pt x="102" y="135"/>
                  </a:lnTo>
                  <a:lnTo>
                    <a:pt x="94" y="143"/>
                  </a:lnTo>
                  <a:lnTo>
                    <a:pt x="87" y="151"/>
                  </a:lnTo>
                  <a:lnTo>
                    <a:pt x="79" y="159"/>
                  </a:lnTo>
                  <a:lnTo>
                    <a:pt x="72" y="166"/>
                  </a:lnTo>
                  <a:lnTo>
                    <a:pt x="65" y="174"/>
                  </a:lnTo>
                  <a:lnTo>
                    <a:pt x="59" y="182"/>
                  </a:lnTo>
                  <a:lnTo>
                    <a:pt x="52" y="189"/>
                  </a:lnTo>
                  <a:lnTo>
                    <a:pt x="45" y="197"/>
                  </a:lnTo>
                  <a:lnTo>
                    <a:pt x="38" y="205"/>
                  </a:lnTo>
                  <a:lnTo>
                    <a:pt x="32" y="214"/>
                  </a:lnTo>
                  <a:lnTo>
                    <a:pt x="26" y="222"/>
                  </a:lnTo>
                  <a:lnTo>
                    <a:pt x="21" y="231"/>
                  </a:lnTo>
                  <a:lnTo>
                    <a:pt x="12" y="251"/>
                  </a:lnTo>
                  <a:lnTo>
                    <a:pt x="6" y="274"/>
                  </a:lnTo>
                  <a:lnTo>
                    <a:pt x="1" y="294"/>
                  </a:lnTo>
                  <a:lnTo>
                    <a:pt x="0" y="301"/>
                  </a:lnTo>
                  <a:lnTo>
                    <a:pt x="4" y="290"/>
                  </a:lnTo>
                  <a:lnTo>
                    <a:pt x="9" y="279"/>
                  </a:lnTo>
                  <a:lnTo>
                    <a:pt x="14" y="268"/>
                  </a:lnTo>
                  <a:lnTo>
                    <a:pt x="19" y="258"/>
                  </a:lnTo>
                  <a:lnTo>
                    <a:pt x="24" y="249"/>
                  </a:lnTo>
                  <a:lnTo>
                    <a:pt x="31" y="238"/>
                  </a:lnTo>
                  <a:lnTo>
                    <a:pt x="38" y="228"/>
                  </a:lnTo>
                  <a:lnTo>
                    <a:pt x="45" y="219"/>
                  </a:lnTo>
                  <a:lnTo>
                    <a:pt x="53" y="210"/>
                  </a:lnTo>
                  <a:lnTo>
                    <a:pt x="61" y="200"/>
                  </a:lnTo>
                  <a:lnTo>
                    <a:pt x="69" y="191"/>
                  </a:lnTo>
                  <a:lnTo>
                    <a:pt x="77" y="182"/>
                  </a:lnTo>
                  <a:lnTo>
                    <a:pt x="84" y="174"/>
                  </a:lnTo>
                  <a:lnTo>
                    <a:pt x="92" y="165"/>
                  </a:lnTo>
                  <a:lnTo>
                    <a:pt x="100" y="155"/>
                  </a:lnTo>
                  <a:lnTo>
                    <a:pt x="108" y="146"/>
                  </a:lnTo>
                  <a:lnTo>
                    <a:pt x="120" y="131"/>
                  </a:lnTo>
                  <a:lnTo>
                    <a:pt x="129" y="115"/>
                  </a:lnTo>
                  <a:lnTo>
                    <a:pt x="136" y="98"/>
                  </a:lnTo>
                  <a:lnTo>
                    <a:pt x="141" y="81"/>
                  </a:lnTo>
                  <a:lnTo>
                    <a:pt x="143" y="58"/>
                  </a:lnTo>
                  <a:lnTo>
                    <a:pt x="141" y="31"/>
                  </a:lnTo>
                  <a:lnTo>
                    <a:pt x="138" y="9"/>
                  </a:lnTo>
                  <a:lnTo>
                    <a:pt x="137" y="0"/>
                  </a:lnTo>
                  <a:lnTo>
                    <a:pt x="138" y="10"/>
                  </a:lnTo>
                  <a:lnTo>
                    <a:pt x="138" y="37"/>
                  </a:lnTo>
                  <a:lnTo>
                    <a:pt x="136" y="70"/>
                  </a:lnTo>
                  <a:lnTo>
                    <a:pt x="127" y="99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98" name="Freeform 66"/>
            <p:cNvSpPr>
              <a:spLocks/>
            </p:cNvSpPr>
            <p:nvPr/>
          </p:nvSpPr>
          <p:spPr bwMode="auto">
            <a:xfrm>
              <a:off x="2827" y="2082"/>
              <a:ext cx="32" cy="13"/>
            </a:xfrm>
            <a:custGeom>
              <a:avLst/>
              <a:gdLst/>
              <a:ahLst/>
              <a:cxnLst>
                <a:cxn ang="0">
                  <a:pos x="31" y="10"/>
                </a:cxn>
                <a:cxn ang="0">
                  <a:pos x="24" y="9"/>
                </a:cxn>
                <a:cxn ang="0">
                  <a:pos x="17" y="8"/>
                </a:cxn>
                <a:cxn ang="0">
                  <a:pos x="9" y="9"/>
                </a:cxn>
                <a:cxn ang="0">
                  <a:pos x="3" y="10"/>
                </a:cxn>
                <a:cxn ang="0">
                  <a:pos x="1" y="12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6"/>
                </a:cxn>
                <a:cxn ang="0">
                  <a:pos x="3" y="20"/>
                </a:cxn>
                <a:cxn ang="0">
                  <a:pos x="5" y="22"/>
                </a:cxn>
                <a:cxn ang="0">
                  <a:pos x="8" y="24"/>
                </a:cxn>
                <a:cxn ang="0">
                  <a:pos x="12" y="25"/>
                </a:cxn>
                <a:cxn ang="0">
                  <a:pos x="17" y="27"/>
                </a:cxn>
                <a:cxn ang="0">
                  <a:pos x="23" y="25"/>
                </a:cxn>
                <a:cxn ang="0">
                  <a:pos x="30" y="25"/>
                </a:cxn>
                <a:cxn ang="0">
                  <a:pos x="35" y="23"/>
                </a:cxn>
                <a:cxn ang="0">
                  <a:pos x="44" y="17"/>
                </a:cxn>
                <a:cxn ang="0">
                  <a:pos x="54" y="9"/>
                </a:cxn>
                <a:cxn ang="0">
                  <a:pos x="61" y="4"/>
                </a:cxn>
                <a:cxn ang="0">
                  <a:pos x="65" y="0"/>
                </a:cxn>
                <a:cxn ang="0">
                  <a:pos x="61" y="2"/>
                </a:cxn>
                <a:cxn ang="0">
                  <a:pos x="53" y="6"/>
                </a:cxn>
                <a:cxn ang="0">
                  <a:pos x="42" y="9"/>
                </a:cxn>
                <a:cxn ang="0">
                  <a:pos x="31" y="10"/>
                </a:cxn>
              </a:cxnLst>
              <a:rect l="0" t="0" r="r" b="b"/>
              <a:pathLst>
                <a:path w="65" h="27">
                  <a:moveTo>
                    <a:pt x="31" y="10"/>
                  </a:moveTo>
                  <a:lnTo>
                    <a:pt x="24" y="9"/>
                  </a:lnTo>
                  <a:lnTo>
                    <a:pt x="17" y="8"/>
                  </a:lnTo>
                  <a:lnTo>
                    <a:pt x="9" y="9"/>
                  </a:lnTo>
                  <a:lnTo>
                    <a:pt x="3" y="10"/>
                  </a:lnTo>
                  <a:lnTo>
                    <a:pt x="1" y="12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6"/>
                  </a:lnTo>
                  <a:lnTo>
                    <a:pt x="3" y="20"/>
                  </a:lnTo>
                  <a:lnTo>
                    <a:pt x="5" y="22"/>
                  </a:lnTo>
                  <a:lnTo>
                    <a:pt x="8" y="24"/>
                  </a:lnTo>
                  <a:lnTo>
                    <a:pt x="12" y="25"/>
                  </a:lnTo>
                  <a:lnTo>
                    <a:pt x="17" y="27"/>
                  </a:lnTo>
                  <a:lnTo>
                    <a:pt x="23" y="25"/>
                  </a:lnTo>
                  <a:lnTo>
                    <a:pt x="30" y="25"/>
                  </a:lnTo>
                  <a:lnTo>
                    <a:pt x="35" y="23"/>
                  </a:lnTo>
                  <a:lnTo>
                    <a:pt x="44" y="17"/>
                  </a:lnTo>
                  <a:lnTo>
                    <a:pt x="54" y="9"/>
                  </a:lnTo>
                  <a:lnTo>
                    <a:pt x="61" y="4"/>
                  </a:lnTo>
                  <a:lnTo>
                    <a:pt x="65" y="0"/>
                  </a:lnTo>
                  <a:lnTo>
                    <a:pt x="61" y="2"/>
                  </a:lnTo>
                  <a:lnTo>
                    <a:pt x="53" y="6"/>
                  </a:lnTo>
                  <a:lnTo>
                    <a:pt x="42" y="9"/>
                  </a:lnTo>
                  <a:lnTo>
                    <a:pt x="31" y="1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499" name="Freeform 67"/>
            <p:cNvSpPr>
              <a:spLocks/>
            </p:cNvSpPr>
            <p:nvPr/>
          </p:nvSpPr>
          <p:spPr bwMode="auto">
            <a:xfrm>
              <a:off x="2746" y="2179"/>
              <a:ext cx="52" cy="8"/>
            </a:xfrm>
            <a:custGeom>
              <a:avLst/>
              <a:gdLst/>
              <a:ahLst/>
              <a:cxnLst>
                <a:cxn ang="0">
                  <a:pos x="59" y="1"/>
                </a:cxn>
                <a:cxn ang="0">
                  <a:pos x="51" y="0"/>
                </a:cxn>
                <a:cxn ang="0">
                  <a:pos x="43" y="2"/>
                </a:cxn>
                <a:cxn ang="0">
                  <a:pos x="35" y="6"/>
                </a:cxn>
                <a:cxn ang="0">
                  <a:pos x="26" y="7"/>
                </a:cxn>
                <a:cxn ang="0">
                  <a:pos x="21" y="6"/>
                </a:cxn>
                <a:cxn ang="0">
                  <a:pos x="14" y="4"/>
                </a:cxn>
                <a:cxn ang="0">
                  <a:pos x="7" y="4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7"/>
                </a:cxn>
                <a:cxn ang="0">
                  <a:pos x="8" y="10"/>
                </a:cxn>
                <a:cxn ang="0">
                  <a:pos x="15" y="13"/>
                </a:cxn>
                <a:cxn ang="0">
                  <a:pos x="22" y="14"/>
                </a:cxn>
                <a:cxn ang="0">
                  <a:pos x="30" y="15"/>
                </a:cxn>
                <a:cxn ang="0">
                  <a:pos x="37" y="15"/>
                </a:cxn>
                <a:cxn ang="0">
                  <a:pos x="43" y="14"/>
                </a:cxn>
                <a:cxn ang="0">
                  <a:pos x="48" y="13"/>
                </a:cxn>
                <a:cxn ang="0">
                  <a:pos x="54" y="10"/>
                </a:cxn>
                <a:cxn ang="0">
                  <a:pos x="59" y="9"/>
                </a:cxn>
                <a:cxn ang="0">
                  <a:pos x="64" y="9"/>
                </a:cxn>
                <a:cxn ang="0">
                  <a:pos x="70" y="10"/>
                </a:cxn>
                <a:cxn ang="0">
                  <a:pos x="77" y="13"/>
                </a:cxn>
                <a:cxn ang="0">
                  <a:pos x="86" y="13"/>
                </a:cxn>
                <a:cxn ang="0">
                  <a:pos x="94" y="8"/>
                </a:cxn>
                <a:cxn ang="0">
                  <a:pos x="101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0" y="2"/>
                </a:cxn>
                <a:cxn ang="0">
                  <a:pos x="97" y="3"/>
                </a:cxn>
                <a:cxn ang="0">
                  <a:pos x="92" y="4"/>
                </a:cxn>
                <a:cxn ang="0">
                  <a:pos x="85" y="6"/>
                </a:cxn>
                <a:cxn ang="0">
                  <a:pos x="77" y="6"/>
                </a:cxn>
                <a:cxn ang="0">
                  <a:pos x="69" y="4"/>
                </a:cxn>
                <a:cxn ang="0">
                  <a:pos x="59" y="1"/>
                </a:cxn>
              </a:cxnLst>
              <a:rect l="0" t="0" r="r" b="b"/>
              <a:pathLst>
                <a:path w="104" h="15">
                  <a:moveTo>
                    <a:pt x="59" y="1"/>
                  </a:moveTo>
                  <a:lnTo>
                    <a:pt x="51" y="0"/>
                  </a:lnTo>
                  <a:lnTo>
                    <a:pt x="43" y="2"/>
                  </a:lnTo>
                  <a:lnTo>
                    <a:pt x="35" y="6"/>
                  </a:lnTo>
                  <a:lnTo>
                    <a:pt x="26" y="7"/>
                  </a:lnTo>
                  <a:lnTo>
                    <a:pt x="21" y="6"/>
                  </a:lnTo>
                  <a:lnTo>
                    <a:pt x="14" y="4"/>
                  </a:lnTo>
                  <a:lnTo>
                    <a:pt x="7" y="4"/>
                  </a:lnTo>
                  <a:lnTo>
                    <a:pt x="1" y="3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7"/>
                  </a:lnTo>
                  <a:lnTo>
                    <a:pt x="8" y="10"/>
                  </a:lnTo>
                  <a:lnTo>
                    <a:pt x="15" y="13"/>
                  </a:lnTo>
                  <a:lnTo>
                    <a:pt x="22" y="14"/>
                  </a:lnTo>
                  <a:lnTo>
                    <a:pt x="30" y="15"/>
                  </a:lnTo>
                  <a:lnTo>
                    <a:pt x="37" y="15"/>
                  </a:lnTo>
                  <a:lnTo>
                    <a:pt x="43" y="14"/>
                  </a:lnTo>
                  <a:lnTo>
                    <a:pt x="48" y="13"/>
                  </a:lnTo>
                  <a:lnTo>
                    <a:pt x="54" y="10"/>
                  </a:lnTo>
                  <a:lnTo>
                    <a:pt x="59" y="9"/>
                  </a:lnTo>
                  <a:lnTo>
                    <a:pt x="64" y="9"/>
                  </a:lnTo>
                  <a:lnTo>
                    <a:pt x="70" y="10"/>
                  </a:lnTo>
                  <a:lnTo>
                    <a:pt x="77" y="13"/>
                  </a:lnTo>
                  <a:lnTo>
                    <a:pt x="86" y="13"/>
                  </a:lnTo>
                  <a:lnTo>
                    <a:pt x="94" y="8"/>
                  </a:lnTo>
                  <a:lnTo>
                    <a:pt x="101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0" y="2"/>
                  </a:lnTo>
                  <a:lnTo>
                    <a:pt x="97" y="3"/>
                  </a:lnTo>
                  <a:lnTo>
                    <a:pt x="92" y="4"/>
                  </a:lnTo>
                  <a:lnTo>
                    <a:pt x="85" y="6"/>
                  </a:lnTo>
                  <a:lnTo>
                    <a:pt x="77" y="6"/>
                  </a:lnTo>
                  <a:lnTo>
                    <a:pt x="69" y="4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00" name="Freeform 68"/>
            <p:cNvSpPr>
              <a:spLocks/>
            </p:cNvSpPr>
            <p:nvPr/>
          </p:nvSpPr>
          <p:spPr bwMode="auto">
            <a:xfrm>
              <a:off x="2766" y="2198"/>
              <a:ext cx="24" cy="8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20" y="4"/>
                </a:cxn>
                <a:cxn ang="0">
                  <a:pos x="14" y="3"/>
                </a:cxn>
                <a:cxn ang="0">
                  <a:pos x="8" y="2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14" y="11"/>
                </a:cxn>
                <a:cxn ang="0">
                  <a:pos x="24" y="14"/>
                </a:cxn>
                <a:cxn ang="0">
                  <a:pos x="32" y="15"/>
                </a:cxn>
                <a:cxn ang="0">
                  <a:pos x="39" y="13"/>
                </a:cxn>
                <a:cxn ang="0">
                  <a:pos x="43" y="10"/>
                </a:cxn>
                <a:cxn ang="0">
                  <a:pos x="46" y="7"/>
                </a:cxn>
                <a:cxn ang="0">
                  <a:pos x="47" y="3"/>
                </a:cxn>
                <a:cxn ang="0">
                  <a:pos x="48" y="0"/>
                </a:cxn>
                <a:cxn ang="0">
                  <a:pos x="46" y="1"/>
                </a:cxn>
                <a:cxn ang="0">
                  <a:pos x="40" y="2"/>
                </a:cxn>
                <a:cxn ang="0">
                  <a:pos x="32" y="4"/>
                </a:cxn>
                <a:cxn ang="0">
                  <a:pos x="25" y="6"/>
                </a:cxn>
              </a:cxnLst>
              <a:rect l="0" t="0" r="r" b="b"/>
              <a:pathLst>
                <a:path w="48" h="15">
                  <a:moveTo>
                    <a:pt x="25" y="6"/>
                  </a:moveTo>
                  <a:lnTo>
                    <a:pt x="20" y="4"/>
                  </a:lnTo>
                  <a:lnTo>
                    <a:pt x="14" y="3"/>
                  </a:lnTo>
                  <a:lnTo>
                    <a:pt x="8" y="2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14" y="11"/>
                  </a:lnTo>
                  <a:lnTo>
                    <a:pt x="24" y="14"/>
                  </a:lnTo>
                  <a:lnTo>
                    <a:pt x="32" y="15"/>
                  </a:lnTo>
                  <a:lnTo>
                    <a:pt x="39" y="13"/>
                  </a:lnTo>
                  <a:lnTo>
                    <a:pt x="43" y="10"/>
                  </a:lnTo>
                  <a:lnTo>
                    <a:pt x="46" y="7"/>
                  </a:lnTo>
                  <a:lnTo>
                    <a:pt x="47" y="3"/>
                  </a:lnTo>
                  <a:lnTo>
                    <a:pt x="48" y="0"/>
                  </a:lnTo>
                  <a:lnTo>
                    <a:pt x="46" y="1"/>
                  </a:lnTo>
                  <a:lnTo>
                    <a:pt x="40" y="2"/>
                  </a:lnTo>
                  <a:lnTo>
                    <a:pt x="32" y="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01" name="Freeform 69"/>
            <p:cNvSpPr>
              <a:spLocks/>
            </p:cNvSpPr>
            <p:nvPr/>
          </p:nvSpPr>
          <p:spPr bwMode="auto">
            <a:xfrm>
              <a:off x="2810" y="2049"/>
              <a:ext cx="71" cy="117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2" y="9"/>
                </a:cxn>
                <a:cxn ang="0">
                  <a:pos x="65" y="13"/>
                </a:cxn>
                <a:cxn ang="0">
                  <a:pos x="59" y="20"/>
                </a:cxn>
                <a:cxn ang="0">
                  <a:pos x="53" y="27"/>
                </a:cxn>
                <a:cxn ang="0">
                  <a:pos x="47" y="34"/>
                </a:cxn>
                <a:cxn ang="0">
                  <a:pos x="42" y="42"/>
                </a:cxn>
                <a:cxn ang="0">
                  <a:pos x="38" y="50"/>
                </a:cxn>
                <a:cxn ang="0">
                  <a:pos x="33" y="58"/>
                </a:cxn>
                <a:cxn ang="0">
                  <a:pos x="27" y="78"/>
                </a:cxn>
                <a:cxn ang="0">
                  <a:pos x="25" y="97"/>
                </a:cxn>
                <a:cxn ang="0">
                  <a:pos x="25" y="118"/>
                </a:cxn>
                <a:cxn ang="0">
                  <a:pos x="23" y="139"/>
                </a:cxn>
                <a:cxn ang="0">
                  <a:pos x="19" y="162"/>
                </a:cxn>
                <a:cxn ang="0">
                  <a:pos x="15" y="186"/>
                </a:cxn>
                <a:cxn ang="0">
                  <a:pos x="8" y="210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2" y="235"/>
                </a:cxn>
                <a:cxn ang="0">
                  <a:pos x="4" y="235"/>
                </a:cxn>
                <a:cxn ang="0">
                  <a:pos x="6" y="234"/>
                </a:cxn>
                <a:cxn ang="0">
                  <a:pos x="17" y="207"/>
                </a:cxn>
                <a:cxn ang="0">
                  <a:pos x="26" y="179"/>
                </a:cxn>
                <a:cxn ang="0">
                  <a:pos x="33" y="149"/>
                </a:cxn>
                <a:cxn ang="0">
                  <a:pos x="37" y="120"/>
                </a:cxn>
                <a:cxn ang="0">
                  <a:pos x="37" y="112"/>
                </a:cxn>
                <a:cxn ang="0">
                  <a:pos x="37" y="103"/>
                </a:cxn>
                <a:cxn ang="0">
                  <a:pos x="36" y="95"/>
                </a:cxn>
                <a:cxn ang="0">
                  <a:pos x="36" y="87"/>
                </a:cxn>
                <a:cxn ang="0">
                  <a:pos x="38" y="72"/>
                </a:cxn>
                <a:cxn ang="0">
                  <a:pos x="42" y="58"/>
                </a:cxn>
                <a:cxn ang="0">
                  <a:pos x="49" y="44"/>
                </a:cxn>
                <a:cxn ang="0">
                  <a:pos x="57" y="33"/>
                </a:cxn>
                <a:cxn ang="0">
                  <a:pos x="65" y="25"/>
                </a:cxn>
                <a:cxn ang="0">
                  <a:pos x="77" y="18"/>
                </a:cxn>
                <a:cxn ang="0">
                  <a:pos x="91" y="13"/>
                </a:cxn>
                <a:cxn ang="0">
                  <a:pos x="106" y="9"/>
                </a:cxn>
                <a:cxn ang="0">
                  <a:pos x="120" y="6"/>
                </a:cxn>
                <a:cxn ang="0">
                  <a:pos x="131" y="4"/>
                </a:cxn>
                <a:cxn ang="0">
                  <a:pos x="138" y="3"/>
                </a:cxn>
                <a:cxn ang="0">
                  <a:pos x="141" y="3"/>
                </a:cxn>
                <a:cxn ang="0">
                  <a:pos x="139" y="3"/>
                </a:cxn>
                <a:cxn ang="0">
                  <a:pos x="135" y="2"/>
                </a:cxn>
                <a:cxn ang="0">
                  <a:pos x="126" y="2"/>
                </a:cxn>
                <a:cxn ang="0">
                  <a:pos x="118" y="0"/>
                </a:cxn>
                <a:cxn ang="0">
                  <a:pos x="108" y="0"/>
                </a:cxn>
                <a:cxn ang="0">
                  <a:pos x="98" y="0"/>
                </a:cxn>
                <a:cxn ang="0">
                  <a:pos x="88" y="2"/>
                </a:cxn>
                <a:cxn ang="0">
                  <a:pos x="80" y="4"/>
                </a:cxn>
              </a:cxnLst>
              <a:rect l="0" t="0" r="r" b="b"/>
              <a:pathLst>
                <a:path w="141" h="235">
                  <a:moveTo>
                    <a:pt x="80" y="4"/>
                  </a:moveTo>
                  <a:lnTo>
                    <a:pt x="72" y="9"/>
                  </a:lnTo>
                  <a:lnTo>
                    <a:pt x="65" y="13"/>
                  </a:lnTo>
                  <a:lnTo>
                    <a:pt x="59" y="20"/>
                  </a:lnTo>
                  <a:lnTo>
                    <a:pt x="53" y="27"/>
                  </a:lnTo>
                  <a:lnTo>
                    <a:pt x="47" y="34"/>
                  </a:lnTo>
                  <a:lnTo>
                    <a:pt x="42" y="42"/>
                  </a:lnTo>
                  <a:lnTo>
                    <a:pt x="38" y="50"/>
                  </a:lnTo>
                  <a:lnTo>
                    <a:pt x="33" y="58"/>
                  </a:lnTo>
                  <a:lnTo>
                    <a:pt x="27" y="78"/>
                  </a:lnTo>
                  <a:lnTo>
                    <a:pt x="25" y="97"/>
                  </a:lnTo>
                  <a:lnTo>
                    <a:pt x="25" y="118"/>
                  </a:lnTo>
                  <a:lnTo>
                    <a:pt x="23" y="139"/>
                  </a:lnTo>
                  <a:lnTo>
                    <a:pt x="19" y="162"/>
                  </a:lnTo>
                  <a:lnTo>
                    <a:pt x="15" y="186"/>
                  </a:lnTo>
                  <a:lnTo>
                    <a:pt x="8" y="21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2" y="235"/>
                  </a:lnTo>
                  <a:lnTo>
                    <a:pt x="4" y="235"/>
                  </a:lnTo>
                  <a:lnTo>
                    <a:pt x="6" y="234"/>
                  </a:lnTo>
                  <a:lnTo>
                    <a:pt x="17" y="207"/>
                  </a:lnTo>
                  <a:lnTo>
                    <a:pt x="26" y="179"/>
                  </a:lnTo>
                  <a:lnTo>
                    <a:pt x="33" y="149"/>
                  </a:lnTo>
                  <a:lnTo>
                    <a:pt x="37" y="120"/>
                  </a:lnTo>
                  <a:lnTo>
                    <a:pt x="37" y="112"/>
                  </a:lnTo>
                  <a:lnTo>
                    <a:pt x="37" y="103"/>
                  </a:lnTo>
                  <a:lnTo>
                    <a:pt x="36" y="95"/>
                  </a:lnTo>
                  <a:lnTo>
                    <a:pt x="36" y="87"/>
                  </a:lnTo>
                  <a:lnTo>
                    <a:pt x="38" y="72"/>
                  </a:lnTo>
                  <a:lnTo>
                    <a:pt x="42" y="58"/>
                  </a:lnTo>
                  <a:lnTo>
                    <a:pt x="49" y="44"/>
                  </a:lnTo>
                  <a:lnTo>
                    <a:pt x="57" y="33"/>
                  </a:lnTo>
                  <a:lnTo>
                    <a:pt x="65" y="25"/>
                  </a:lnTo>
                  <a:lnTo>
                    <a:pt x="77" y="18"/>
                  </a:lnTo>
                  <a:lnTo>
                    <a:pt x="91" y="13"/>
                  </a:lnTo>
                  <a:lnTo>
                    <a:pt x="106" y="9"/>
                  </a:lnTo>
                  <a:lnTo>
                    <a:pt x="120" y="6"/>
                  </a:lnTo>
                  <a:lnTo>
                    <a:pt x="131" y="4"/>
                  </a:lnTo>
                  <a:lnTo>
                    <a:pt x="138" y="3"/>
                  </a:lnTo>
                  <a:lnTo>
                    <a:pt x="141" y="3"/>
                  </a:lnTo>
                  <a:lnTo>
                    <a:pt x="139" y="3"/>
                  </a:lnTo>
                  <a:lnTo>
                    <a:pt x="135" y="2"/>
                  </a:lnTo>
                  <a:lnTo>
                    <a:pt x="126" y="2"/>
                  </a:lnTo>
                  <a:lnTo>
                    <a:pt x="118" y="0"/>
                  </a:lnTo>
                  <a:lnTo>
                    <a:pt x="108" y="0"/>
                  </a:lnTo>
                  <a:lnTo>
                    <a:pt x="98" y="0"/>
                  </a:lnTo>
                  <a:lnTo>
                    <a:pt x="88" y="2"/>
                  </a:lnTo>
                  <a:lnTo>
                    <a:pt x="80" y="4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02" name="Freeform 70"/>
            <p:cNvSpPr>
              <a:spLocks/>
            </p:cNvSpPr>
            <p:nvPr/>
          </p:nvSpPr>
          <p:spPr bwMode="auto">
            <a:xfrm>
              <a:off x="2710" y="2042"/>
              <a:ext cx="108" cy="20"/>
            </a:xfrm>
            <a:custGeom>
              <a:avLst/>
              <a:gdLst/>
              <a:ahLst/>
              <a:cxnLst>
                <a:cxn ang="0">
                  <a:pos x="151" y="20"/>
                </a:cxn>
                <a:cxn ang="0">
                  <a:pos x="147" y="17"/>
                </a:cxn>
                <a:cxn ang="0">
                  <a:pos x="141" y="13"/>
                </a:cxn>
                <a:cxn ang="0">
                  <a:pos x="135" y="11"/>
                </a:cxn>
                <a:cxn ang="0">
                  <a:pos x="129" y="9"/>
                </a:cxn>
                <a:cxn ang="0">
                  <a:pos x="123" y="8"/>
                </a:cxn>
                <a:cxn ang="0">
                  <a:pos x="118" y="7"/>
                </a:cxn>
                <a:cxn ang="0">
                  <a:pos x="111" y="5"/>
                </a:cxn>
                <a:cxn ang="0">
                  <a:pos x="105" y="4"/>
                </a:cxn>
                <a:cxn ang="0">
                  <a:pos x="91" y="2"/>
                </a:cxn>
                <a:cxn ang="0">
                  <a:pos x="79" y="0"/>
                </a:cxn>
                <a:cxn ang="0">
                  <a:pos x="66" y="0"/>
                </a:cxn>
                <a:cxn ang="0">
                  <a:pos x="53" y="0"/>
                </a:cxn>
                <a:cxn ang="0">
                  <a:pos x="41" y="1"/>
                </a:cxn>
                <a:cxn ang="0">
                  <a:pos x="28" y="3"/>
                </a:cxn>
                <a:cxn ang="0">
                  <a:pos x="16" y="8"/>
                </a:cxn>
                <a:cxn ang="0">
                  <a:pos x="4" y="12"/>
                </a:cxn>
                <a:cxn ang="0">
                  <a:pos x="1" y="15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5" y="22"/>
                </a:cxn>
                <a:cxn ang="0">
                  <a:pos x="21" y="20"/>
                </a:cxn>
                <a:cxn ang="0">
                  <a:pos x="36" y="19"/>
                </a:cxn>
                <a:cxn ang="0">
                  <a:pos x="52" y="20"/>
                </a:cxn>
                <a:cxn ang="0">
                  <a:pos x="67" y="20"/>
                </a:cxn>
                <a:cxn ang="0">
                  <a:pos x="83" y="23"/>
                </a:cxn>
                <a:cxn ang="0">
                  <a:pos x="98" y="25"/>
                </a:cxn>
                <a:cxn ang="0">
                  <a:pos x="114" y="28"/>
                </a:cxn>
                <a:cxn ang="0">
                  <a:pos x="129" y="33"/>
                </a:cxn>
                <a:cxn ang="0">
                  <a:pos x="150" y="39"/>
                </a:cxn>
                <a:cxn ang="0">
                  <a:pos x="167" y="40"/>
                </a:cxn>
                <a:cxn ang="0">
                  <a:pos x="182" y="40"/>
                </a:cxn>
                <a:cxn ang="0">
                  <a:pos x="195" y="38"/>
                </a:cxn>
                <a:cxn ang="0">
                  <a:pos x="204" y="34"/>
                </a:cxn>
                <a:cxn ang="0">
                  <a:pos x="211" y="32"/>
                </a:cxn>
                <a:cxn ang="0">
                  <a:pos x="216" y="30"/>
                </a:cxn>
                <a:cxn ang="0">
                  <a:pos x="217" y="28"/>
                </a:cxn>
                <a:cxn ang="0">
                  <a:pos x="214" y="28"/>
                </a:cxn>
                <a:cxn ang="0">
                  <a:pos x="210" y="30"/>
                </a:cxn>
                <a:cxn ang="0">
                  <a:pos x="203" y="32"/>
                </a:cxn>
                <a:cxn ang="0">
                  <a:pos x="194" y="32"/>
                </a:cxn>
                <a:cxn ang="0">
                  <a:pos x="183" y="32"/>
                </a:cxn>
                <a:cxn ang="0">
                  <a:pos x="173" y="31"/>
                </a:cxn>
                <a:cxn ang="0">
                  <a:pos x="161" y="26"/>
                </a:cxn>
                <a:cxn ang="0">
                  <a:pos x="151" y="20"/>
                </a:cxn>
              </a:cxnLst>
              <a:rect l="0" t="0" r="r" b="b"/>
              <a:pathLst>
                <a:path w="217" h="40">
                  <a:moveTo>
                    <a:pt x="151" y="20"/>
                  </a:moveTo>
                  <a:lnTo>
                    <a:pt x="147" y="17"/>
                  </a:lnTo>
                  <a:lnTo>
                    <a:pt x="141" y="13"/>
                  </a:lnTo>
                  <a:lnTo>
                    <a:pt x="135" y="11"/>
                  </a:lnTo>
                  <a:lnTo>
                    <a:pt x="129" y="9"/>
                  </a:lnTo>
                  <a:lnTo>
                    <a:pt x="123" y="8"/>
                  </a:lnTo>
                  <a:lnTo>
                    <a:pt x="118" y="7"/>
                  </a:lnTo>
                  <a:lnTo>
                    <a:pt x="111" y="5"/>
                  </a:lnTo>
                  <a:lnTo>
                    <a:pt x="105" y="4"/>
                  </a:lnTo>
                  <a:lnTo>
                    <a:pt x="91" y="2"/>
                  </a:lnTo>
                  <a:lnTo>
                    <a:pt x="79" y="0"/>
                  </a:lnTo>
                  <a:lnTo>
                    <a:pt x="66" y="0"/>
                  </a:lnTo>
                  <a:lnTo>
                    <a:pt x="53" y="0"/>
                  </a:lnTo>
                  <a:lnTo>
                    <a:pt x="41" y="1"/>
                  </a:lnTo>
                  <a:lnTo>
                    <a:pt x="28" y="3"/>
                  </a:lnTo>
                  <a:lnTo>
                    <a:pt x="16" y="8"/>
                  </a:lnTo>
                  <a:lnTo>
                    <a:pt x="4" y="12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5" y="22"/>
                  </a:lnTo>
                  <a:lnTo>
                    <a:pt x="21" y="20"/>
                  </a:lnTo>
                  <a:lnTo>
                    <a:pt x="36" y="19"/>
                  </a:lnTo>
                  <a:lnTo>
                    <a:pt x="52" y="20"/>
                  </a:lnTo>
                  <a:lnTo>
                    <a:pt x="67" y="20"/>
                  </a:lnTo>
                  <a:lnTo>
                    <a:pt x="83" y="23"/>
                  </a:lnTo>
                  <a:lnTo>
                    <a:pt x="98" y="25"/>
                  </a:lnTo>
                  <a:lnTo>
                    <a:pt x="114" y="28"/>
                  </a:lnTo>
                  <a:lnTo>
                    <a:pt x="129" y="33"/>
                  </a:lnTo>
                  <a:lnTo>
                    <a:pt x="150" y="39"/>
                  </a:lnTo>
                  <a:lnTo>
                    <a:pt x="167" y="40"/>
                  </a:lnTo>
                  <a:lnTo>
                    <a:pt x="182" y="40"/>
                  </a:lnTo>
                  <a:lnTo>
                    <a:pt x="195" y="38"/>
                  </a:lnTo>
                  <a:lnTo>
                    <a:pt x="204" y="34"/>
                  </a:lnTo>
                  <a:lnTo>
                    <a:pt x="211" y="32"/>
                  </a:lnTo>
                  <a:lnTo>
                    <a:pt x="216" y="30"/>
                  </a:lnTo>
                  <a:lnTo>
                    <a:pt x="217" y="28"/>
                  </a:lnTo>
                  <a:lnTo>
                    <a:pt x="214" y="28"/>
                  </a:lnTo>
                  <a:lnTo>
                    <a:pt x="210" y="30"/>
                  </a:lnTo>
                  <a:lnTo>
                    <a:pt x="203" y="32"/>
                  </a:lnTo>
                  <a:lnTo>
                    <a:pt x="194" y="32"/>
                  </a:lnTo>
                  <a:lnTo>
                    <a:pt x="183" y="32"/>
                  </a:lnTo>
                  <a:lnTo>
                    <a:pt x="173" y="31"/>
                  </a:lnTo>
                  <a:lnTo>
                    <a:pt x="161" y="26"/>
                  </a:lnTo>
                  <a:lnTo>
                    <a:pt x="151" y="2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03" name="Freeform 71"/>
            <p:cNvSpPr>
              <a:spLocks/>
            </p:cNvSpPr>
            <p:nvPr/>
          </p:nvSpPr>
          <p:spPr bwMode="auto">
            <a:xfrm>
              <a:off x="2668" y="2102"/>
              <a:ext cx="104" cy="141"/>
            </a:xfrm>
            <a:custGeom>
              <a:avLst/>
              <a:gdLst/>
              <a:ahLst/>
              <a:cxnLst>
                <a:cxn ang="0">
                  <a:pos x="8" y="111"/>
                </a:cxn>
                <a:cxn ang="0">
                  <a:pos x="14" y="132"/>
                </a:cxn>
                <a:cxn ang="0">
                  <a:pos x="21" y="151"/>
                </a:cxn>
                <a:cxn ang="0">
                  <a:pos x="30" y="171"/>
                </a:cxn>
                <a:cxn ang="0">
                  <a:pos x="42" y="188"/>
                </a:cxn>
                <a:cxn ang="0">
                  <a:pos x="58" y="205"/>
                </a:cxn>
                <a:cxn ang="0">
                  <a:pos x="75" y="223"/>
                </a:cxn>
                <a:cxn ang="0">
                  <a:pos x="93" y="239"/>
                </a:cxn>
                <a:cxn ang="0">
                  <a:pos x="114" y="254"/>
                </a:cxn>
                <a:cxn ang="0">
                  <a:pos x="135" y="266"/>
                </a:cxn>
                <a:cxn ang="0">
                  <a:pos x="158" y="276"/>
                </a:cxn>
                <a:cxn ang="0">
                  <a:pos x="181" y="281"/>
                </a:cxn>
                <a:cxn ang="0">
                  <a:pos x="205" y="283"/>
                </a:cxn>
                <a:cxn ang="0">
                  <a:pos x="207" y="281"/>
                </a:cxn>
                <a:cxn ang="0">
                  <a:pos x="210" y="279"/>
                </a:cxn>
                <a:cxn ang="0">
                  <a:pos x="210" y="277"/>
                </a:cxn>
                <a:cxn ang="0">
                  <a:pos x="209" y="276"/>
                </a:cxn>
                <a:cxn ang="0">
                  <a:pos x="187" y="269"/>
                </a:cxn>
                <a:cxn ang="0">
                  <a:pos x="166" y="260"/>
                </a:cxn>
                <a:cxn ang="0">
                  <a:pos x="145" y="250"/>
                </a:cxn>
                <a:cxn ang="0">
                  <a:pos x="127" y="238"/>
                </a:cxn>
                <a:cxn ang="0">
                  <a:pos x="108" y="225"/>
                </a:cxn>
                <a:cxn ang="0">
                  <a:pos x="90" y="211"/>
                </a:cxn>
                <a:cxn ang="0">
                  <a:pos x="73" y="196"/>
                </a:cxn>
                <a:cxn ang="0">
                  <a:pos x="57" y="180"/>
                </a:cxn>
                <a:cxn ang="0">
                  <a:pos x="49" y="172"/>
                </a:cxn>
                <a:cxn ang="0">
                  <a:pos x="42" y="163"/>
                </a:cxn>
                <a:cxn ang="0">
                  <a:pos x="36" y="154"/>
                </a:cxn>
                <a:cxn ang="0">
                  <a:pos x="30" y="143"/>
                </a:cxn>
                <a:cxn ang="0">
                  <a:pos x="26" y="134"/>
                </a:cxn>
                <a:cxn ang="0">
                  <a:pos x="21" y="122"/>
                </a:cxn>
                <a:cxn ang="0">
                  <a:pos x="16" y="112"/>
                </a:cxn>
                <a:cxn ang="0">
                  <a:pos x="13" y="101"/>
                </a:cxn>
                <a:cxn ang="0">
                  <a:pos x="7" y="72"/>
                </a:cxn>
                <a:cxn ang="0">
                  <a:pos x="5" y="38"/>
                </a:cxn>
                <a:cxn ang="0">
                  <a:pos x="2" y="12"/>
                </a:cxn>
                <a:cxn ang="0">
                  <a:pos x="2" y="0"/>
                </a:cxn>
                <a:cxn ang="0">
                  <a:pos x="1" y="11"/>
                </a:cxn>
                <a:cxn ang="0">
                  <a:pos x="0" y="36"/>
                </a:cxn>
                <a:cxn ang="0">
                  <a:pos x="1" y="72"/>
                </a:cxn>
                <a:cxn ang="0">
                  <a:pos x="8" y="111"/>
                </a:cxn>
              </a:cxnLst>
              <a:rect l="0" t="0" r="r" b="b"/>
              <a:pathLst>
                <a:path w="210" h="283">
                  <a:moveTo>
                    <a:pt x="8" y="111"/>
                  </a:moveTo>
                  <a:lnTo>
                    <a:pt x="14" y="132"/>
                  </a:lnTo>
                  <a:lnTo>
                    <a:pt x="21" y="151"/>
                  </a:lnTo>
                  <a:lnTo>
                    <a:pt x="30" y="171"/>
                  </a:lnTo>
                  <a:lnTo>
                    <a:pt x="42" y="188"/>
                  </a:lnTo>
                  <a:lnTo>
                    <a:pt x="58" y="205"/>
                  </a:lnTo>
                  <a:lnTo>
                    <a:pt x="75" y="223"/>
                  </a:lnTo>
                  <a:lnTo>
                    <a:pt x="93" y="239"/>
                  </a:lnTo>
                  <a:lnTo>
                    <a:pt x="114" y="254"/>
                  </a:lnTo>
                  <a:lnTo>
                    <a:pt x="135" y="266"/>
                  </a:lnTo>
                  <a:lnTo>
                    <a:pt x="158" y="276"/>
                  </a:lnTo>
                  <a:lnTo>
                    <a:pt x="181" y="281"/>
                  </a:lnTo>
                  <a:lnTo>
                    <a:pt x="205" y="283"/>
                  </a:lnTo>
                  <a:lnTo>
                    <a:pt x="207" y="281"/>
                  </a:lnTo>
                  <a:lnTo>
                    <a:pt x="210" y="279"/>
                  </a:lnTo>
                  <a:lnTo>
                    <a:pt x="210" y="277"/>
                  </a:lnTo>
                  <a:lnTo>
                    <a:pt x="209" y="276"/>
                  </a:lnTo>
                  <a:lnTo>
                    <a:pt x="187" y="269"/>
                  </a:lnTo>
                  <a:lnTo>
                    <a:pt x="166" y="260"/>
                  </a:lnTo>
                  <a:lnTo>
                    <a:pt x="145" y="250"/>
                  </a:lnTo>
                  <a:lnTo>
                    <a:pt x="127" y="238"/>
                  </a:lnTo>
                  <a:lnTo>
                    <a:pt x="108" y="225"/>
                  </a:lnTo>
                  <a:lnTo>
                    <a:pt x="90" y="211"/>
                  </a:lnTo>
                  <a:lnTo>
                    <a:pt x="73" y="196"/>
                  </a:lnTo>
                  <a:lnTo>
                    <a:pt x="57" y="180"/>
                  </a:lnTo>
                  <a:lnTo>
                    <a:pt x="49" y="172"/>
                  </a:lnTo>
                  <a:lnTo>
                    <a:pt x="42" y="163"/>
                  </a:lnTo>
                  <a:lnTo>
                    <a:pt x="36" y="154"/>
                  </a:lnTo>
                  <a:lnTo>
                    <a:pt x="30" y="143"/>
                  </a:lnTo>
                  <a:lnTo>
                    <a:pt x="26" y="134"/>
                  </a:lnTo>
                  <a:lnTo>
                    <a:pt x="21" y="122"/>
                  </a:lnTo>
                  <a:lnTo>
                    <a:pt x="16" y="112"/>
                  </a:lnTo>
                  <a:lnTo>
                    <a:pt x="13" y="101"/>
                  </a:lnTo>
                  <a:lnTo>
                    <a:pt x="7" y="72"/>
                  </a:lnTo>
                  <a:lnTo>
                    <a:pt x="5" y="38"/>
                  </a:lnTo>
                  <a:lnTo>
                    <a:pt x="2" y="12"/>
                  </a:lnTo>
                  <a:lnTo>
                    <a:pt x="2" y="0"/>
                  </a:lnTo>
                  <a:lnTo>
                    <a:pt x="1" y="11"/>
                  </a:lnTo>
                  <a:lnTo>
                    <a:pt x="0" y="36"/>
                  </a:lnTo>
                  <a:lnTo>
                    <a:pt x="1" y="72"/>
                  </a:lnTo>
                  <a:lnTo>
                    <a:pt x="8" y="111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04" name="Freeform 72"/>
            <p:cNvSpPr>
              <a:spLocks/>
            </p:cNvSpPr>
            <p:nvPr/>
          </p:nvSpPr>
          <p:spPr bwMode="auto">
            <a:xfrm>
              <a:off x="2326" y="2356"/>
              <a:ext cx="218" cy="487"/>
            </a:xfrm>
            <a:custGeom>
              <a:avLst/>
              <a:gdLst/>
              <a:ahLst/>
              <a:cxnLst>
                <a:cxn ang="0">
                  <a:pos x="1" y="279"/>
                </a:cxn>
                <a:cxn ang="0">
                  <a:pos x="6" y="314"/>
                </a:cxn>
                <a:cxn ang="0">
                  <a:pos x="13" y="348"/>
                </a:cxn>
                <a:cxn ang="0">
                  <a:pos x="21" y="383"/>
                </a:cxn>
                <a:cxn ang="0">
                  <a:pos x="30" y="416"/>
                </a:cxn>
                <a:cxn ang="0">
                  <a:pos x="40" y="449"/>
                </a:cxn>
                <a:cxn ang="0">
                  <a:pos x="52" y="483"/>
                </a:cxn>
                <a:cxn ang="0">
                  <a:pos x="65" y="515"/>
                </a:cxn>
                <a:cxn ang="0">
                  <a:pos x="80" y="547"/>
                </a:cxn>
                <a:cxn ang="0">
                  <a:pos x="95" y="578"/>
                </a:cxn>
                <a:cxn ang="0">
                  <a:pos x="112" y="610"/>
                </a:cxn>
                <a:cxn ang="0">
                  <a:pos x="129" y="639"/>
                </a:cxn>
                <a:cxn ang="0">
                  <a:pos x="148" y="668"/>
                </a:cxn>
                <a:cxn ang="0">
                  <a:pos x="166" y="697"/>
                </a:cxn>
                <a:cxn ang="0">
                  <a:pos x="187" y="726"/>
                </a:cxn>
                <a:cxn ang="0">
                  <a:pos x="207" y="754"/>
                </a:cxn>
                <a:cxn ang="0">
                  <a:pos x="229" y="780"/>
                </a:cxn>
                <a:cxn ang="0">
                  <a:pos x="252" y="806"/>
                </a:cxn>
                <a:cxn ang="0">
                  <a:pos x="275" y="832"/>
                </a:cxn>
                <a:cxn ang="0">
                  <a:pos x="298" y="857"/>
                </a:cxn>
                <a:cxn ang="0">
                  <a:pos x="324" y="881"/>
                </a:cxn>
                <a:cxn ang="0">
                  <a:pos x="349" y="906"/>
                </a:cxn>
                <a:cxn ang="0">
                  <a:pos x="374" y="929"/>
                </a:cxn>
                <a:cxn ang="0">
                  <a:pos x="401" y="952"/>
                </a:cxn>
                <a:cxn ang="0">
                  <a:pos x="427" y="973"/>
                </a:cxn>
                <a:cxn ang="0">
                  <a:pos x="432" y="975"/>
                </a:cxn>
                <a:cxn ang="0">
                  <a:pos x="435" y="971"/>
                </a:cxn>
                <a:cxn ang="0">
                  <a:pos x="438" y="968"/>
                </a:cxn>
                <a:cxn ang="0">
                  <a:pos x="435" y="963"/>
                </a:cxn>
                <a:cxn ang="0">
                  <a:pos x="348" y="874"/>
                </a:cxn>
                <a:cxn ang="0">
                  <a:pos x="273" y="787"/>
                </a:cxn>
                <a:cxn ang="0">
                  <a:pos x="210" y="699"/>
                </a:cxn>
                <a:cxn ang="0">
                  <a:pos x="158" y="614"/>
                </a:cxn>
                <a:cxn ang="0">
                  <a:pos x="116" y="531"/>
                </a:cxn>
                <a:cxn ang="0">
                  <a:pos x="83" y="452"/>
                </a:cxn>
                <a:cxn ang="0">
                  <a:pos x="58" y="376"/>
                </a:cxn>
                <a:cxn ang="0">
                  <a:pos x="39" y="306"/>
                </a:cxn>
                <a:cxn ang="0">
                  <a:pos x="28" y="240"/>
                </a:cxn>
                <a:cxn ang="0">
                  <a:pos x="20" y="181"/>
                </a:cxn>
                <a:cxn ang="0">
                  <a:pos x="16" y="129"/>
                </a:cxn>
                <a:cxn ang="0">
                  <a:pos x="16" y="84"/>
                </a:cxn>
                <a:cxn ang="0">
                  <a:pos x="17" y="49"/>
                </a:cxn>
                <a:cxn ang="0">
                  <a:pos x="19" y="22"/>
                </a:cxn>
                <a:cxn ang="0">
                  <a:pos x="21" y="6"/>
                </a:cxn>
                <a:cxn ang="0">
                  <a:pos x="22" y="0"/>
                </a:cxn>
                <a:cxn ang="0">
                  <a:pos x="17" y="31"/>
                </a:cxn>
                <a:cxn ang="0">
                  <a:pos x="7" y="105"/>
                </a:cxn>
                <a:cxn ang="0">
                  <a:pos x="0" y="196"/>
                </a:cxn>
                <a:cxn ang="0">
                  <a:pos x="1" y="279"/>
                </a:cxn>
              </a:cxnLst>
              <a:rect l="0" t="0" r="r" b="b"/>
              <a:pathLst>
                <a:path w="438" h="975">
                  <a:moveTo>
                    <a:pt x="1" y="279"/>
                  </a:moveTo>
                  <a:lnTo>
                    <a:pt x="6" y="314"/>
                  </a:lnTo>
                  <a:lnTo>
                    <a:pt x="13" y="348"/>
                  </a:lnTo>
                  <a:lnTo>
                    <a:pt x="21" y="383"/>
                  </a:lnTo>
                  <a:lnTo>
                    <a:pt x="30" y="416"/>
                  </a:lnTo>
                  <a:lnTo>
                    <a:pt x="40" y="449"/>
                  </a:lnTo>
                  <a:lnTo>
                    <a:pt x="52" y="483"/>
                  </a:lnTo>
                  <a:lnTo>
                    <a:pt x="65" y="515"/>
                  </a:lnTo>
                  <a:lnTo>
                    <a:pt x="80" y="547"/>
                  </a:lnTo>
                  <a:lnTo>
                    <a:pt x="95" y="578"/>
                  </a:lnTo>
                  <a:lnTo>
                    <a:pt x="112" y="610"/>
                  </a:lnTo>
                  <a:lnTo>
                    <a:pt x="129" y="639"/>
                  </a:lnTo>
                  <a:lnTo>
                    <a:pt x="148" y="668"/>
                  </a:lnTo>
                  <a:lnTo>
                    <a:pt x="166" y="697"/>
                  </a:lnTo>
                  <a:lnTo>
                    <a:pt x="187" y="726"/>
                  </a:lnTo>
                  <a:lnTo>
                    <a:pt x="207" y="754"/>
                  </a:lnTo>
                  <a:lnTo>
                    <a:pt x="229" y="780"/>
                  </a:lnTo>
                  <a:lnTo>
                    <a:pt x="252" y="806"/>
                  </a:lnTo>
                  <a:lnTo>
                    <a:pt x="275" y="832"/>
                  </a:lnTo>
                  <a:lnTo>
                    <a:pt x="298" y="857"/>
                  </a:lnTo>
                  <a:lnTo>
                    <a:pt x="324" y="881"/>
                  </a:lnTo>
                  <a:lnTo>
                    <a:pt x="349" y="906"/>
                  </a:lnTo>
                  <a:lnTo>
                    <a:pt x="374" y="929"/>
                  </a:lnTo>
                  <a:lnTo>
                    <a:pt x="401" y="952"/>
                  </a:lnTo>
                  <a:lnTo>
                    <a:pt x="427" y="973"/>
                  </a:lnTo>
                  <a:lnTo>
                    <a:pt x="432" y="975"/>
                  </a:lnTo>
                  <a:lnTo>
                    <a:pt x="435" y="971"/>
                  </a:lnTo>
                  <a:lnTo>
                    <a:pt x="438" y="968"/>
                  </a:lnTo>
                  <a:lnTo>
                    <a:pt x="435" y="963"/>
                  </a:lnTo>
                  <a:lnTo>
                    <a:pt x="348" y="874"/>
                  </a:lnTo>
                  <a:lnTo>
                    <a:pt x="273" y="787"/>
                  </a:lnTo>
                  <a:lnTo>
                    <a:pt x="210" y="699"/>
                  </a:lnTo>
                  <a:lnTo>
                    <a:pt x="158" y="614"/>
                  </a:lnTo>
                  <a:lnTo>
                    <a:pt x="116" y="531"/>
                  </a:lnTo>
                  <a:lnTo>
                    <a:pt x="83" y="452"/>
                  </a:lnTo>
                  <a:lnTo>
                    <a:pt x="58" y="376"/>
                  </a:lnTo>
                  <a:lnTo>
                    <a:pt x="39" y="306"/>
                  </a:lnTo>
                  <a:lnTo>
                    <a:pt x="28" y="240"/>
                  </a:lnTo>
                  <a:lnTo>
                    <a:pt x="20" y="181"/>
                  </a:lnTo>
                  <a:lnTo>
                    <a:pt x="16" y="129"/>
                  </a:lnTo>
                  <a:lnTo>
                    <a:pt x="16" y="84"/>
                  </a:lnTo>
                  <a:lnTo>
                    <a:pt x="17" y="49"/>
                  </a:lnTo>
                  <a:lnTo>
                    <a:pt x="19" y="22"/>
                  </a:lnTo>
                  <a:lnTo>
                    <a:pt x="21" y="6"/>
                  </a:lnTo>
                  <a:lnTo>
                    <a:pt x="22" y="0"/>
                  </a:lnTo>
                  <a:lnTo>
                    <a:pt x="17" y="31"/>
                  </a:lnTo>
                  <a:lnTo>
                    <a:pt x="7" y="105"/>
                  </a:lnTo>
                  <a:lnTo>
                    <a:pt x="0" y="196"/>
                  </a:lnTo>
                  <a:lnTo>
                    <a:pt x="1" y="279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05" name="Freeform 73"/>
            <p:cNvSpPr>
              <a:spLocks/>
            </p:cNvSpPr>
            <p:nvPr/>
          </p:nvSpPr>
          <p:spPr bwMode="auto">
            <a:xfrm>
              <a:off x="2372" y="2282"/>
              <a:ext cx="267" cy="347"/>
            </a:xfrm>
            <a:custGeom>
              <a:avLst/>
              <a:gdLst/>
              <a:ahLst/>
              <a:cxnLst>
                <a:cxn ang="0">
                  <a:pos x="244" y="130"/>
                </a:cxn>
                <a:cxn ang="0">
                  <a:pos x="271" y="147"/>
                </a:cxn>
                <a:cxn ang="0">
                  <a:pos x="296" y="166"/>
                </a:cxn>
                <a:cxn ang="0">
                  <a:pos x="322" y="185"/>
                </a:cxn>
                <a:cxn ang="0">
                  <a:pos x="347" y="205"/>
                </a:cxn>
                <a:cxn ang="0">
                  <a:pos x="370" y="226"/>
                </a:cxn>
                <a:cxn ang="0">
                  <a:pos x="393" y="248"/>
                </a:cxn>
                <a:cxn ang="0">
                  <a:pos x="416" y="269"/>
                </a:cxn>
                <a:cxn ang="0">
                  <a:pos x="445" y="304"/>
                </a:cxn>
                <a:cxn ang="0">
                  <a:pos x="478" y="354"/>
                </a:cxn>
                <a:cxn ang="0">
                  <a:pos x="502" y="408"/>
                </a:cxn>
                <a:cxn ang="0">
                  <a:pos x="509" y="465"/>
                </a:cxn>
                <a:cxn ang="0">
                  <a:pos x="498" y="522"/>
                </a:cxn>
                <a:cxn ang="0">
                  <a:pos x="475" y="570"/>
                </a:cxn>
                <a:cxn ang="0">
                  <a:pos x="446" y="616"/>
                </a:cxn>
                <a:cxn ang="0">
                  <a:pos x="419" y="662"/>
                </a:cxn>
                <a:cxn ang="0">
                  <a:pos x="409" y="691"/>
                </a:cxn>
                <a:cxn ang="0">
                  <a:pos x="416" y="692"/>
                </a:cxn>
                <a:cxn ang="0">
                  <a:pos x="433" y="664"/>
                </a:cxn>
                <a:cxn ang="0">
                  <a:pos x="467" y="617"/>
                </a:cxn>
                <a:cxn ang="0">
                  <a:pos x="499" y="570"/>
                </a:cxn>
                <a:cxn ang="0">
                  <a:pos x="524" y="518"/>
                </a:cxn>
                <a:cxn ang="0">
                  <a:pos x="536" y="462"/>
                </a:cxn>
                <a:cxn ang="0">
                  <a:pos x="528" y="406"/>
                </a:cxn>
                <a:cxn ang="0">
                  <a:pos x="506" y="355"/>
                </a:cxn>
                <a:cxn ang="0">
                  <a:pos x="475" y="309"/>
                </a:cxn>
                <a:cxn ang="0">
                  <a:pos x="447" y="274"/>
                </a:cxn>
                <a:cxn ang="0">
                  <a:pos x="423" y="251"/>
                </a:cxn>
                <a:cxn ang="0">
                  <a:pos x="398" y="230"/>
                </a:cxn>
                <a:cxn ang="0">
                  <a:pos x="372" y="211"/>
                </a:cxn>
                <a:cxn ang="0">
                  <a:pos x="345" y="191"/>
                </a:cxn>
                <a:cxn ang="0">
                  <a:pos x="317" y="173"/>
                </a:cxn>
                <a:cxn ang="0">
                  <a:pos x="290" y="153"/>
                </a:cxn>
                <a:cxn ang="0">
                  <a:pos x="264" y="134"/>
                </a:cxn>
                <a:cxn ang="0">
                  <a:pos x="231" y="107"/>
                </a:cxn>
                <a:cxn ang="0">
                  <a:pos x="189" y="78"/>
                </a:cxn>
                <a:cxn ang="0">
                  <a:pos x="146" y="54"/>
                </a:cxn>
                <a:cxn ang="0">
                  <a:pos x="105" y="36"/>
                </a:cxn>
                <a:cxn ang="0">
                  <a:pos x="68" y="21"/>
                </a:cxn>
                <a:cxn ang="0">
                  <a:pos x="37" y="10"/>
                </a:cxn>
                <a:cxn ang="0">
                  <a:pos x="14" y="3"/>
                </a:cxn>
                <a:cxn ang="0">
                  <a:pos x="1" y="0"/>
                </a:cxn>
                <a:cxn ang="0">
                  <a:pos x="3" y="1"/>
                </a:cxn>
                <a:cxn ang="0">
                  <a:pos x="15" y="7"/>
                </a:cxn>
                <a:cxn ang="0">
                  <a:pos x="39" y="18"/>
                </a:cxn>
                <a:cxn ang="0">
                  <a:pos x="72" y="33"/>
                </a:cxn>
                <a:cxn ang="0">
                  <a:pos x="107" y="52"/>
                </a:cxn>
                <a:cxn ang="0">
                  <a:pos x="146" y="71"/>
                </a:cxn>
                <a:cxn ang="0">
                  <a:pos x="183" y="92"/>
                </a:cxn>
                <a:cxn ang="0">
                  <a:pos x="218" y="112"/>
                </a:cxn>
              </a:cxnLst>
              <a:rect l="0" t="0" r="r" b="b"/>
              <a:pathLst>
                <a:path w="536" h="693">
                  <a:moveTo>
                    <a:pt x="232" y="121"/>
                  </a:moveTo>
                  <a:lnTo>
                    <a:pt x="244" y="130"/>
                  </a:lnTo>
                  <a:lnTo>
                    <a:pt x="258" y="138"/>
                  </a:lnTo>
                  <a:lnTo>
                    <a:pt x="271" y="147"/>
                  </a:lnTo>
                  <a:lnTo>
                    <a:pt x="284" y="157"/>
                  </a:lnTo>
                  <a:lnTo>
                    <a:pt x="296" y="166"/>
                  </a:lnTo>
                  <a:lnTo>
                    <a:pt x="309" y="175"/>
                  </a:lnTo>
                  <a:lnTo>
                    <a:pt x="322" y="185"/>
                  </a:lnTo>
                  <a:lnTo>
                    <a:pt x="334" y="195"/>
                  </a:lnTo>
                  <a:lnTo>
                    <a:pt x="347" y="205"/>
                  </a:lnTo>
                  <a:lnTo>
                    <a:pt x="358" y="215"/>
                  </a:lnTo>
                  <a:lnTo>
                    <a:pt x="370" y="226"/>
                  </a:lnTo>
                  <a:lnTo>
                    <a:pt x="383" y="236"/>
                  </a:lnTo>
                  <a:lnTo>
                    <a:pt x="393" y="248"/>
                  </a:lnTo>
                  <a:lnTo>
                    <a:pt x="404" y="258"/>
                  </a:lnTo>
                  <a:lnTo>
                    <a:pt x="416" y="269"/>
                  </a:lnTo>
                  <a:lnTo>
                    <a:pt x="426" y="281"/>
                  </a:lnTo>
                  <a:lnTo>
                    <a:pt x="445" y="304"/>
                  </a:lnTo>
                  <a:lnTo>
                    <a:pt x="463" y="327"/>
                  </a:lnTo>
                  <a:lnTo>
                    <a:pt x="478" y="354"/>
                  </a:lnTo>
                  <a:lnTo>
                    <a:pt x="492" y="380"/>
                  </a:lnTo>
                  <a:lnTo>
                    <a:pt x="502" y="408"/>
                  </a:lnTo>
                  <a:lnTo>
                    <a:pt x="508" y="436"/>
                  </a:lnTo>
                  <a:lnTo>
                    <a:pt x="509" y="465"/>
                  </a:lnTo>
                  <a:lnTo>
                    <a:pt x="506" y="495"/>
                  </a:lnTo>
                  <a:lnTo>
                    <a:pt x="498" y="522"/>
                  </a:lnTo>
                  <a:lnTo>
                    <a:pt x="487" y="546"/>
                  </a:lnTo>
                  <a:lnTo>
                    <a:pt x="475" y="570"/>
                  </a:lnTo>
                  <a:lnTo>
                    <a:pt x="461" y="593"/>
                  </a:lnTo>
                  <a:lnTo>
                    <a:pt x="446" y="616"/>
                  </a:lnTo>
                  <a:lnTo>
                    <a:pt x="432" y="639"/>
                  </a:lnTo>
                  <a:lnTo>
                    <a:pt x="419" y="662"/>
                  </a:lnTo>
                  <a:lnTo>
                    <a:pt x="409" y="687"/>
                  </a:lnTo>
                  <a:lnTo>
                    <a:pt x="409" y="691"/>
                  </a:lnTo>
                  <a:lnTo>
                    <a:pt x="413" y="693"/>
                  </a:lnTo>
                  <a:lnTo>
                    <a:pt x="416" y="692"/>
                  </a:lnTo>
                  <a:lnTo>
                    <a:pt x="419" y="690"/>
                  </a:lnTo>
                  <a:lnTo>
                    <a:pt x="433" y="664"/>
                  </a:lnTo>
                  <a:lnTo>
                    <a:pt x="449" y="640"/>
                  </a:lnTo>
                  <a:lnTo>
                    <a:pt x="467" y="617"/>
                  </a:lnTo>
                  <a:lnTo>
                    <a:pt x="483" y="593"/>
                  </a:lnTo>
                  <a:lnTo>
                    <a:pt x="499" y="570"/>
                  </a:lnTo>
                  <a:lnTo>
                    <a:pt x="513" y="545"/>
                  </a:lnTo>
                  <a:lnTo>
                    <a:pt x="524" y="518"/>
                  </a:lnTo>
                  <a:lnTo>
                    <a:pt x="532" y="491"/>
                  </a:lnTo>
                  <a:lnTo>
                    <a:pt x="536" y="462"/>
                  </a:lnTo>
                  <a:lnTo>
                    <a:pt x="533" y="434"/>
                  </a:lnTo>
                  <a:lnTo>
                    <a:pt x="528" y="406"/>
                  </a:lnTo>
                  <a:lnTo>
                    <a:pt x="518" y="380"/>
                  </a:lnTo>
                  <a:lnTo>
                    <a:pt x="506" y="355"/>
                  </a:lnTo>
                  <a:lnTo>
                    <a:pt x="492" y="330"/>
                  </a:lnTo>
                  <a:lnTo>
                    <a:pt x="475" y="309"/>
                  </a:lnTo>
                  <a:lnTo>
                    <a:pt x="457" y="287"/>
                  </a:lnTo>
                  <a:lnTo>
                    <a:pt x="447" y="274"/>
                  </a:lnTo>
                  <a:lnTo>
                    <a:pt x="436" y="263"/>
                  </a:lnTo>
                  <a:lnTo>
                    <a:pt x="423" y="251"/>
                  </a:lnTo>
                  <a:lnTo>
                    <a:pt x="411" y="241"/>
                  </a:lnTo>
                  <a:lnTo>
                    <a:pt x="398" y="230"/>
                  </a:lnTo>
                  <a:lnTo>
                    <a:pt x="385" y="220"/>
                  </a:lnTo>
                  <a:lnTo>
                    <a:pt x="372" y="211"/>
                  </a:lnTo>
                  <a:lnTo>
                    <a:pt x="358" y="200"/>
                  </a:lnTo>
                  <a:lnTo>
                    <a:pt x="345" y="191"/>
                  </a:lnTo>
                  <a:lnTo>
                    <a:pt x="331" y="182"/>
                  </a:lnTo>
                  <a:lnTo>
                    <a:pt x="317" y="173"/>
                  </a:lnTo>
                  <a:lnTo>
                    <a:pt x="304" y="162"/>
                  </a:lnTo>
                  <a:lnTo>
                    <a:pt x="290" y="153"/>
                  </a:lnTo>
                  <a:lnTo>
                    <a:pt x="277" y="144"/>
                  </a:lnTo>
                  <a:lnTo>
                    <a:pt x="264" y="134"/>
                  </a:lnTo>
                  <a:lnTo>
                    <a:pt x="251" y="123"/>
                  </a:lnTo>
                  <a:lnTo>
                    <a:pt x="231" y="107"/>
                  </a:lnTo>
                  <a:lnTo>
                    <a:pt x="210" y="92"/>
                  </a:lnTo>
                  <a:lnTo>
                    <a:pt x="189" y="78"/>
                  </a:lnTo>
                  <a:lnTo>
                    <a:pt x="167" y="66"/>
                  </a:lnTo>
                  <a:lnTo>
                    <a:pt x="146" y="54"/>
                  </a:lnTo>
                  <a:lnTo>
                    <a:pt x="126" y="44"/>
                  </a:lnTo>
                  <a:lnTo>
                    <a:pt x="105" y="36"/>
                  </a:lnTo>
                  <a:lnTo>
                    <a:pt x="87" y="28"/>
                  </a:lnTo>
                  <a:lnTo>
                    <a:pt x="68" y="21"/>
                  </a:lnTo>
                  <a:lnTo>
                    <a:pt x="52" y="15"/>
                  </a:lnTo>
                  <a:lnTo>
                    <a:pt x="37" y="10"/>
                  </a:lnTo>
                  <a:lnTo>
                    <a:pt x="24" y="7"/>
                  </a:lnTo>
                  <a:lnTo>
                    <a:pt x="14" y="3"/>
                  </a:lnTo>
                  <a:lnTo>
                    <a:pt x="7" y="1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7" y="3"/>
                  </a:lnTo>
                  <a:lnTo>
                    <a:pt x="15" y="7"/>
                  </a:lnTo>
                  <a:lnTo>
                    <a:pt x="27" y="13"/>
                  </a:lnTo>
                  <a:lnTo>
                    <a:pt x="39" y="18"/>
                  </a:lnTo>
                  <a:lnTo>
                    <a:pt x="54" y="25"/>
                  </a:lnTo>
                  <a:lnTo>
                    <a:pt x="72" y="33"/>
                  </a:lnTo>
                  <a:lnTo>
                    <a:pt x="89" y="43"/>
                  </a:lnTo>
                  <a:lnTo>
                    <a:pt x="107" y="52"/>
                  </a:lnTo>
                  <a:lnTo>
                    <a:pt x="127" y="62"/>
                  </a:lnTo>
                  <a:lnTo>
                    <a:pt x="146" y="71"/>
                  </a:lnTo>
                  <a:lnTo>
                    <a:pt x="165" y="82"/>
                  </a:lnTo>
                  <a:lnTo>
                    <a:pt x="183" y="92"/>
                  </a:lnTo>
                  <a:lnTo>
                    <a:pt x="202" y="102"/>
                  </a:lnTo>
                  <a:lnTo>
                    <a:pt x="218" y="112"/>
                  </a:lnTo>
                  <a:lnTo>
                    <a:pt x="232" y="121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06" name="Freeform 74"/>
            <p:cNvSpPr>
              <a:spLocks/>
            </p:cNvSpPr>
            <p:nvPr/>
          </p:nvSpPr>
          <p:spPr bwMode="auto">
            <a:xfrm>
              <a:off x="2657" y="2272"/>
              <a:ext cx="152" cy="3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8"/>
                </a:cxn>
                <a:cxn ang="0">
                  <a:pos x="28" y="35"/>
                </a:cxn>
                <a:cxn ang="0">
                  <a:pos x="43" y="51"/>
                </a:cxn>
                <a:cxn ang="0">
                  <a:pos x="57" y="68"/>
                </a:cxn>
                <a:cxn ang="0">
                  <a:pos x="71" y="85"/>
                </a:cxn>
                <a:cxn ang="0">
                  <a:pos x="85" y="102"/>
                </a:cxn>
                <a:cxn ang="0">
                  <a:pos x="98" y="119"/>
                </a:cxn>
                <a:cxn ang="0">
                  <a:pos x="111" y="136"/>
                </a:cxn>
                <a:cxn ang="0">
                  <a:pos x="124" y="155"/>
                </a:cxn>
                <a:cxn ang="0">
                  <a:pos x="136" y="172"/>
                </a:cxn>
                <a:cxn ang="0">
                  <a:pos x="149" y="190"/>
                </a:cxn>
                <a:cxn ang="0">
                  <a:pos x="161" y="209"/>
                </a:cxn>
                <a:cxn ang="0">
                  <a:pos x="172" y="228"/>
                </a:cxn>
                <a:cxn ang="0">
                  <a:pos x="182" y="247"/>
                </a:cxn>
                <a:cxn ang="0">
                  <a:pos x="193" y="266"/>
                </a:cxn>
                <a:cxn ang="0">
                  <a:pos x="202" y="286"/>
                </a:cxn>
                <a:cxn ang="0">
                  <a:pos x="222" y="332"/>
                </a:cxn>
                <a:cxn ang="0">
                  <a:pos x="240" y="386"/>
                </a:cxn>
                <a:cxn ang="0">
                  <a:pos x="257" y="442"/>
                </a:cxn>
                <a:cxn ang="0">
                  <a:pos x="272" y="499"/>
                </a:cxn>
                <a:cxn ang="0">
                  <a:pos x="285" y="551"/>
                </a:cxn>
                <a:cxn ang="0">
                  <a:pos x="295" y="592"/>
                </a:cxn>
                <a:cxn ang="0">
                  <a:pos x="301" y="621"/>
                </a:cxn>
                <a:cxn ang="0">
                  <a:pos x="303" y="630"/>
                </a:cxn>
                <a:cxn ang="0">
                  <a:pos x="299" y="585"/>
                </a:cxn>
                <a:cxn ang="0">
                  <a:pos x="292" y="541"/>
                </a:cxn>
                <a:cxn ang="0">
                  <a:pos x="284" y="497"/>
                </a:cxn>
                <a:cxn ang="0">
                  <a:pos x="273" y="454"/>
                </a:cxn>
                <a:cxn ang="0">
                  <a:pos x="262" y="410"/>
                </a:cxn>
                <a:cxn ang="0">
                  <a:pos x="249" y="368"/>
                </a:cxn>
                <a:cxn ang="0">
                  <a:pos x="234" y="326"/>
                </a:cxn>
                <a:cxn ang="0">
                  <a:pos x="217" y="285"/>
                </a:cxn>
                <a:cxn ang="0">
                  <a:pos x="208" y="264"/>
                </a:cxn>
                <a:cxn ang="0">
                  <a:pos x="197" y="243"/>
                </a:cxn>
                <a:cxn ang="0">
                  <a:pos x="187" y="223"/>
                </a:cxn>
                <a:cxn ang="0">
                  <a:pos x="176" y="203"/>
                </a:cxn>
                <a:cxn ang="0">
                  <a:pos x="163" y="183"/>
                </a:cxn>
                <a:cxn ang="0">
                  <a:pos x="150" y="164"/>
                </a:cxn>
                <a:cxn ang="0">
                  <a:pos x="138" y="145"/>
                </a:cxn>
                <a:cxn ang="0">
                  <a:pos x="124" y="127"/>
                </a:cxn>
                <a:cxn ang="0">
                  <a:pos x="110" y="110"/>
                </a:cxn>
                <a:cxn ang="0">
                  <a:pos x="95" y="94"/>
                </a:cxn>
                <a:cxn ang="0">
                  <a:pos x="80" y="77"/>
                </a:cxn>
                <a:cxn ang="0">
                  <a:pos x="65" y="61"/>
                </a:cxn>
                <a:cxn ang="0">
                  <a:pos x="49" y="46"/>
                </a:cxn>
                <a:cxn ang="0">
                  <a:pos x="33" y="30"/>
                </a:cxn>
                <a:cxn ang="0">
                  <a:pos x="18" y="15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3" h="630">
                  <a:moveTo>
                    <a:pt x="0" y="0"/>
                  </a:moveTo>
                  <a:lnTo>
                    <a:pt x="14" y="18"/>
                  </a:lnTo>
                  <a:lnTo>
                    <a:pt x="28" y="35"/>
                  </a:lnTo>
                  <a:lnTo>
                    <a:pt x="43" y="51"/>
                  </a:lnTo>
                  <a:lnTo>
                    <a:pt x="57" y="68"/>
                  </a:lnTo>
                  <a:lnTo>
                    <a:pt x="71" y="85"/>
                  </a:lnTo>
                  <a:lnTo>
                    <a:pt x="85" y="102"/>
                  </a:lnTo>
                  <a:lnTo>
                    <a:pt x="98" y="119"/>
                  </a:lnTo>
                  <a:lnTo>
                    <a:pt x="111" y="136"/>
                  </a:lnTo>
                  <a:lnTo>
                    <a:pt x="124" y="155"/>
                  </a:lnTo>
                  <a:lnTo>
                    <a:pt x="136" y="172"/>
                  </a:lnTo>
                  <a:lnTo>
                    <a:pt x="149" y="190"/>
                  </a:lnTo>
                  <a:lnTo>
                    <a:pt x="161" y="209"/>
                  </a:lnTo>
                  <a:lnTo>
                    <a:pt x="172" y="228"/>
                  </a:lnTo>
                  <a:lnTo>
                    <a:pt x="182" y="247"/>
                  </a:lnTo>
                  <a:lnTo>
                    <a:pt x="193" y="266"/>
                  </a:lnTo>
                  <a:lnTo>
                    <a:pt x="202" y="286"/>
                  </a:lnTo>
                  <a:lnTo>
                    <a:pt x="222" y="332"/>
                  </a:lnTo>
                  <a:lnTo>
                    <a:pt x="240" y="386"/>
                  </a:lnTo>
                  <a:lnTo>
                    <a:pt x="257" y="442"/>
                  </a:lnTo>
                  <a:lnTo>
                    <a:pt x="272" y="499"/>
                  </a:lnTo>
                  <a:lnTo>
                    <a:pt x="285" y="551"/>
                  </a:lnTo>
                  <a:lnTo>
                    <a:pt x="295" y="592"/>
                  </a:lnTo>
                  <a:lnTo>
                    <a:pt x="301" y="621"/>
                  </a:lnTo>
                  <a:lnTo>
                    <a:pt x="303" y="630"/>
                  </a:lnTo>
                  <a:lnTo>
                    <a:pt x="299" y="585"/>
                  </a:lnTo>
                  <a:lnTo>
                    <a:pt x="292" y="541"/>
                  </a:lnTo>
                  <a:lnTo>
                    <a:pt x="284" y="497"/>
                  </a:lnTo>
                  <a:lnTo>
                    <a:pt x="273" y="454"/>
                  </a:lnTo>
                  <a:lnTo>
                    <a:pt x="262" y="410"/>
                  </a:lnTo>
                  <a:lnTo>
                    <a:pt x="249" y="368"/>
                  </a:lnTo>
                  <a:lnTo>
                    <a:pt x="234" y="326"/>
                  </a:lnTo>
                  <a:lnTo>
                    <a:pt x="217" y="285"/>
                  </a:lnTo>
                  <a:lnTo>
                    <a:pt x="208" y="264"/>
                  </a:lnTo>
                  <a:lnTo>
                    <a:pt x="197" y="243"/>
                  </a:lnTo>
                  <a:lnTo>
                    <a:pt x="187" y="223"/>
                  </a:lnTo>
                  <a:lnTo>
                    <a:pt x="176" y="203"/>
                  </a:lnTo>
                  <a:lnTo>
                    <a:pt x="163" y="183"/>
                  </a:lnTo>
                  <a:lnTo>
                    <a:pt x="150" y="164"/>
                  </a:lnTo>
                  <a:lnTo>
                    <a:pt x="138" y="145"/>
                  </a:lnTo>
                  <a:lnTo>
                    <a:pt x="124" y="127"/>
                  </a:lnTo>
                  <a:lnTo>
                    <a:pt x="110" y="110"/>
                  </a:lnTo>
                  <a:lnTo>
                    <a:pt x="95" y="94"/>
                  </a:lnTo>
                  <a:lnTo>
                    <a:pt x="80" y="77"/>
                  </a:lnTo>
                  <a:lnTo>
                    <a:pt x="65" y="61"/>
                  </a:lnTo>
                  <a:lnTo>
                    <a:pt x="49" y="46"/>
                  </a:lnTo>
                  <a:lnTo>
                    <a:pt x="33" y="30"/>
                  </a:lnTo>
                  <a:lnTo>
                    <a:pt x="18" y="15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07" name="Freeform 75"/>
            <p:cNvSpPr>
              <a:spLocks/>
            </p:cNvSpPr>
            <p:nvPr/>
          </p:nvSpPr>
          <p:spPr bwMode="auto">
            <a:xfrm>
              <a:off x="2516" y="2635"/>
              <a:ext cx="346" cy="127"/>
            </a:xfrm>
            <a:custGeom>
              <a:avLst/>
              <a:gdLst/>
              <a:ahLst/>
              <a:cxnLst>
                <a:cxn ang="0">
                  <a:pos x="72" y="233"/>
                </a:cxn>
                <a:cxn ang="0">
                  <a:pos x="74" y="175"/>
                </a:cxn>
                <a:cxn ang="0">
                  <a:pos x="75" y="142"/>
                </a:cxn>
                <a:cxn ang="0">
                  <a:pos x="81" y="112"/>
                </a:cxn>
                <a:cxn ang="0">
                  <a:pos x="96" y="77"/>
                </a:cxn>
                <a:cxn ang="0">
                  <a:pos x="127" y="49"/>
                </a:cxn>
                <a:cxn ang="0">
                  <a:pos x="168" y="38"/>
                </a:cxn>
                <a:cxn ang="0">
                  <a:pos x="205" y="36"/>
                </a:cxn>
                <a:cxn ang="0">
                  <a:pos x="241" y="39"/>
                </a:cxn>
                <a:cxn ang="0">
                  <a:pos x="276" y="47"/>
                </a:cxn>
                <a:cxn ang="0">
                  <a:pos x="309" y="60"/>
                </a:cxn>
                <a:cxn ang="0">
                  <a:pos x="340" y="76"/>
                </a:cxn>
                <a:cxn ang="0">
                  <a:pos x="371" y="94"/>
                </a:cxn>
                <a:cxn ang="0">
                  <a:pos x="401" y="113"/>
                </a:cxn>
                <a:cxn ang="0">
                  <a:pos x="431" y="131"/>
                </a:cxn>
                <a:cxn ang="0">
                  <a:pos x="463" y="146"/>
                </a:cxn>
                <a:cxn ang="0">
                  <a:pos x="496" y="158"/>
                </a:cxn>
                <a:cxn ang="0">
                  <a:pos x="530" y="168"/>
                </a:cxn>
                <a:cxn ang="0">
                  <a:pos x="563" y="175"/>
                </a:cxn>
                <a:cxn ang="0">
                  <a:pos x="598" y="181"/>
                </a:cxn>
                <a:cxn ang="0">
                  <a:pos x="634" y="184"/>
                </a:cxn>
                <a:cxn ang="0">
                  <a:pos x="669" y="186"/>
                </a:cxn>
                <a:cxn ang="0">
                  <a:pos x="689" y="185"/>
                </a:cxn>
                <a:cxn ang="0">
                  <a:pos x="691" y="181"/>
                </a:cxn>
                <a:cxn ang="0">
                  <a:pos x="672" y="176"/>
                </a:cxn>
                <a:cxn ang="0">
                  <a:pos x="637" y="171"/>
                </a:cxn>
                <a:cxn ang="0">
                  <a:pos x="603" y="166"/>
                </a:cxn>
                <a:cxn ang="0">
                  <a:pos x="569" y="158"/>
                </a:cxn>
                <a:cxn ang="0">
                  <a:pos x="536" y="148"/>
                </a:cxn>
                <a:cxn ang="0">
                  <a:pos x="505" y="136"/>
                </a:cxn>
                <a:cxn ang="0">
                  <a:pos x="474" y="122"/>
                </a:cxn>
                <a:cxn ang="0">
                  <a:pos x="443" y="105"/>
                </a:cxn>
                <a:cxn ang="0">
                  <a:pos x="414" y="86"/>
                </a:cxn>
                <a:cxn ang="0">
                  <a:pos x="387" y="69"/>
                </a:cxn>
                <a:cxn ang="0">
                  <a:pos x="360" y="52"/>
                </a:cxn>
                <a:cxn ang="0">
                  <a:pos x="332" y="36"/>
                </a:cxn>
                <a:cxn ang="0">
                  <a:pos x="303" y="22"/>
                </a:cxn>
                <a:cxn ang="0">
                  <a:pos x="274" y="10"/>
                </a:cxn>
                <a:cxn ang="0">
                  <a:pos x="243" y="3"/>
                </a:cxn>
                <a:cxn ang="0">
                  <a:pos x="211" y="0"/>
                </a:cxn>
                <a:cxn ang="0">
                  <a:pos x="180" y="1"/>
                </a:cxn>
                <a:cxn ang="0">
                  <a:pos x="153" y="8"/>
                </a:cxn>
                <a:cxn ang="0">
                  <a:pos x="128" y="19"/>
                </a:cxn>
                <a:cxn ang="0">
                  <a:pos x="105" y="34"/>
                </a:cxn>
                <a:cxn ang="0">
                  <a:pos x="86" y="54"/>
                </a:cxn>
                <a:cxn ang="0">
                  <a:pos x="72" y="76"/>
                </a:cxn>
                <a:cxn ang="0">
                  <a:pos x="64" y="101"/>
                </a:cxn>
                <a:cxn ang="0">
                  <a:pos x="61" y="128"/>
                </a:cxn>
                <a:cxn ang="0">
                  <a:pos x="64" y="165"/>
                </a:cxn>
                <a:cxn ang="0">
                  <a:pos x="62" y="227"/>
                </a:cxn>
                <a:cxn ang="0">
                  <a:pos x="39" y="224"/>
                </a:cxn>
                <a:cxn ang="0">
                  <a:pos x="23" y="212"/>
                </a:cxn>
                <a:cxn ang="0">
                  <a:pos x="10" y="198"/>
                </a:cxn>
                <a:cxn ang="0">
                  <a:pos x="1" y="190"/>
                </a:cxn>
                <a:cxn ang="0">
                  <a:pos x="3" y="192"/>
                </a:cxn>
                <a:cxn ang="0">
                  <a:pos x="16" y="215"/>
                </a:cxn>
                <a:cxn ang="0">
                  <a:pos x="37" y="242"/>
                </a:cxn>
                <a:cxn ang="0">
                  <a:pos x="59" y="253"/>
                </a:cxn>
              </a:cxnLst>
              <a:rect l="0" t="0" r="r" b="b"/>
              <a:pathLst>
                <a:path w="691" h="253">
                  <a:moveTo>
                    <a:pt x="68" y="249"/>
                  </a:moveTo>
                  <a:lnTo>
                    <a:pt x="72" y="233"/>
                  </a:lnTo>
                  <a:lnTo>
                    <a:pt x="74" y="205"/>
                  </a:lnTo>
                  <a:lnTo>
                    <a:pt x="74" y="175"/>
                  </a:lnTo>
                  <a:lnTo>
                    <a:pt x="74" y="153"/>
                  </a:lnTo>
                  <a:lnTo>
                    <a:pt x="75" y="142"/>
                  </a:lnTo>
                  <a:lnTo>
                    <a:pt x="76" y="128"/>
                  </a:lnTo>
                  <a:lnTo>
                    <a:pt x="81" y="112"/>
                  </a:lnTo>
                  <a:lnTo>
                    <a:pt x="87" y="93"/>
                  </a:lnTo>
                  <a:lnTo>
                    <a:pt x="96" y="77"/>
                  </a:lnTo>
                  <a:lnTo>
                    <a:pt x="110" y="62"/>
                  </a:lnTo>
                  <a:lnTo>
                    <a:pt x="127" y="49"/>
                  </a:lnTo>
                  <a:lnTo>
                    <a:pt x="150" y="41"/>
                  </a:lnTo>
                  <a:lnTo>
                    <a:pt x="168" y="38"/>
                  </a:lnTo>
                  <a:lnTo>
                    <a:pt x="187" y="37"/>
                  </a:lnTo>
                  <a:lnTo>
                    <a:pt x="205" y="36"/>
                  </a:lnTo>
                  <a:lnTo>
                    <a:pt x="224" y="37"/>
                  </a:lnTo>
                  <a:lnTo>
                    <a:pt x="241" y="39"/>
                  </a:lnTo>
                  <a:lnTo>
                    <a:pt x="259" y="42"/>
                  </a:lnTo>
                  <a:lnTo>
                    <a:pt x="276" y="47"/>
                  </a:lnTo>
                  <a:lnTo>
                    <a:pt x="293" y="53"/>
                  </a:lnTo>
                  <a:lnTo>
                    <a:pt x="309" y="60"/>
                  </a:lnTo>
                  <a:lnTo>
                    <a:pt x="325" y="68"/>
                  </a:lnTo>
                  <a:lnTo>
                    <a:pt x="340" y="76"/>
                  </a:lnTo>
                  <a:lnTo>
                    <a:pt x="356" y="85"/>
                  </a:lnTo>
                  <a:lnTo>
                    <a:pt x="371" y="94"/>
                  </a:lnTo>
                  <a:lnTo>
                    <a:pt x="386" y="104"/>
                  </a:lnTo>
                  <a:lnTo>
                    <a:pt x="401" y="113"/>
                  </a:lnTo>
                  <a:lnTo>
                    <a:pt x="416" y="122"/>
                  </a:lnTo>
                  <a:lnTo>
                    <a:pt x="431" y="131"/>
                  </a:lnTo>
                  <a:lnTo>
                    <a:pt x="447" y="138"/>
                  </a:lnTo>
                  <a:lnTo>
                    <a:pt x="463" y="146"/>
                  </a:lnTo>
                  <a:lnTo>
                    <a:pt x="479" y="152"/>
                  </a:lnTo>
                  <a:lnTo>
                    <a:pt x="496" y="158"/>
                  </a:lnTo>
                  <a:lnTo>
                    <a:pt x="513" y="163"/>
                  </a:lnTo>
                  <a:lnTo>
                    <a:pt x="530" y="168"/>
                  </a:lnTo>
                  <a:lnTo>
                    <a:pt x="546" y="171"/>
                  </a:lnTo>
                  <a:lnTo>
                    <a:pt x="563" y="175"/>
                  </a:lnTo>
                  <a:lnTo>
                    <a:pt x="581" y="177"/>
                  </a:lnTo>
                  <a:lnTo>
                    <a:pt x="598" y="181"/>
                  </a:lnTo>
                  <a:lnTo>
                    <a:pt x="616" y="182"/>
                  </a:lnTo>
                  <a:lnTo>
                    <a:pt x="634" y="184"/>
                  </a:lnTo>
                  <a:lnTo>
                    <a:pt x="651" y="185"/>
                  </a:lnTo>
                  <a:lnTo>
                    <a:pt x="669" y="186"/>
                  </a:lnTo>
                  <a:lnTo>
                    <a:pt x="687" y="186"/>
                  </a:lnTo>
                  <a:lnTo>
                    <a:pt x="689" y="185"/>
                  </a:lnTo>
                  <a:lnTo>
                    <a:pt x="691" y="183"/>
                  </a:lnTo>
                  <a:lnTo>
                    <a:pt x="691" y="181"/>
                  </a:lnTo>
                  <a:lnTo>
                    <a:pt x="689" y="178"/>
                  </a:lnTo>
                  <a:lnTo>
                    <a:pt x="672" y="176"/>
                  </a:lnTo>
                  <a:lnTo>
                    <a:pt x="654" y="174"/>
                  </a:lnTo>
                  <a:lnTo>
                    <a:pt x="637" y="171"/>
                  </a:lnTo>
                  <a:lnTo>
                    <a:pt x="620" y="169"/>
                  </a:lnTo>
                  <a:lnTo>
                    <a:pt x="603" y="166"/>
                  </a:lnTo>
                  <a:lnTo>
                    <a:pt x="585" y="162"/>
                  </a:lnTo>
                  <a:lnTo>
                    <a:pt x="569" y="158"/>
                  </a:lnTo>
                  <a:lnTo>
                    <a:pt x="553" y="153"/>
                  </a:lnTo>
                  <a:lnTo>
                    <a:pt x="536" y="148"/>
                  </a:lnTo>
                  <a:lnTo>
                    <a:pt x="521" y="143"/>
                  </a:lnTo>
                  <a:lnTo>
                    <a:pt x="505" y="136"/>
                  </a:lnTo>
                  <a:lnTo>
                    <a:pt x="489" y="130"/>
                  </a:lnTo>
                  <a:lnTo>
                    <a:pt x="474" y="122"/>
                  </a:lnTo>
                  <a:lnTo>
                    <a:pt x="458" y="114"/>
                  </a:lnTo>
                  <a:lnTo>
                    <a:pt x="443" y="105"/>
                  </a:lnTo>
                  <a:lnTo>
                    <a:pt x="428" y="95"/>
                  </a:lnTo>
                  <a:lnTo>
                    <a:pt x="414" y="86"/>
                  </a:lnTo>
                  <a:lnTo>
                    <a:pt x="401" y="78"/>
                  </a:lnTo>
                  <a:lnTo>
                    <a:pt x="387" y="69"/>
                  </a:lnTo>
                  <a:lnTo>
                    <a:pt x="373" y="61"/>
                  </a:lnTo>
                  <a:lnTo>
                    <a:pt x="360" y="52"/>
                  </a:lnTo>
                  <a:lnTo>
                    <a:pt x="346" y="44"/>
                  </a:lnTo>
                  <a:lnTo>
                    <a:pt x="332" y="36"/>
                  </a:lnTo>
                  <a:lnTo>
                    <a:pt x="318" y="29"/>
                  </a:lnTo>
                  <a:lnTo>
                    <a:pt x="303" y="22"/>
                  </a:lnTo>
                  <a:lnTo>
                    <a:pt x="289" y="16"/>
                  </a:lnTo>
                  <a:lnTo>
                    <a:pt x="274" y="10"/>
                  </a:lnTo>
                  <a:lnTo>
                    <a:pt x="258" y="7"/>
                  </a:lnTo>
                  <a:lnTo>
                    <a:pt x="243" y="3"/>
                  </a:lnTo>
                  <a:lnTo>
                    <a:pt x="227" y="1"/>
                  </a:lnTo>
                  <a:lnTo>
                    <a:pt x="211" y="0"/>
                  </a:lnTo>
                  <a:lnTo>
                    <a:pt x="194" y="0"/>
                  </a:lnTo>
                  <a:lnTo>
                    <a:pt x="180" y="1"/>
                  </a:lnTo>
                  <a:lnTo>
                    <a:pt x="166" y="3"/>
                  </a:lnTo>
                  <a:lnTo>
                    <a:pt x="153" y="8"/>
                  </a:lnTo>
                  <a:lnTo>
                    <a:pt x="141" y="13"/>
                  </a:lnTo>
                  <a:lnTo>
                    <a:pt x="128" y="19"/>
                  </a:lnTo>
                  <a:lnTo>
                    <a:pt x="117" y="26"/>
                  </a:lnTo>
                  <a:lnTo>
                    <a:pt x="105" y="34"/>
                  </a:lnTo>
                  <a:lnTo>
                    <a:pt x="95" y="44"/>
                  </a:lnTo>
                  <a:lnTo>
                    <a:pt x="86" y="54"/>
                  </a:lnTo>
                  <a:lnTo>
                    <a:pt x="77" y="64"/>
                  </a:lnTo>
                  <a:lnTo>
                    <a:pt x="72" y="76"/>
                  </a:lnTo>
                  <a:lnTo>
                    <a:pt x="67" y="89"/>
                  </a:lnTo>
                  <a:lnTo>
                    <a:pt x="64" y="101"/>
                  </a:lnTo>
                  <a:lnTo>
                    <a:pt x="62" y="114"/>
                  </a:lnTo>
                  <a:lnTo>
                    <a:pt x="61" y="128"/>
                  </a:lnTo>
                  <a:lnTo>
                    <a:pt x="61" y="142"/>
                  </a:lnTo>
                  <a:lnTo>
                    <a:pt x="64" y="165"/>
                  </a:lnTo>
                  <a:lnTo>
                    <a:pt x="66" y="199"/>
                  </a:lnTo>
                  <a:lnTo>
                    <a:pt x="62" y="227"/>
                  </a:lnTo>
                  <a:lnTo>
                    <a:pt x="46" y="229"/>
                  </a:lnTo>
                  <a:lnTo>
                    <a:pt x="39" y="224"/>
                  </a:lnTo>
                  <a:lnTo>
                    <a:pt x="31" y="218"/>
                  </a:lnTo>
                  <a:lnTo>
                    <a:pt x="23" y="212"/>
                  </a:lnTo>
                  <a:lnTo>
                    <a:pt x="16" y="205"/>
                  </a:lnTo>
                  <a:lnTo>
                    <a:pt x="10" y="198"/>
                  </a:lnTo>
                  <a:lnTo>
                    <a:pt x="5" y="193"/>
                  </a:lnTo>
                  <a:lnTo>
                    <a:pt x="1" y="190"/>
                  </a:lnTo>
                  <a:lnTo>
                    <a:pt x="0" y="189"/>
                  </a:lnTo>
                  <a:lnTo>
                    <a:pt x="3" y="192"/>
                  </a:lnTo>
                  <a:lnTo>
                    <a:pt x="8" y="201"/>
                  </a:lnTo>
                  <a:lnTo>
                    <a:pt x="16" y="215"/>
                  </a:lnTo>
                  <a:lnTo>
                    <a:pt x="26" y="229"/>
                  </a:lnTo>
                  <a:lnTo>
                    <a:pt x="37" y="242"/>
                  </a:lnTo>
                  <a:lnTo>
                    <a:pt x="49" y="251"/>
                  </a:lnTo>
                  <a:lnTo>
                    <a:pt x="59" y="253"/>
                  </a:lnTo>
                  <a:lnTo>
                    <a:pt x="68" y="249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08" name="Freeform 76"/>
            <p:cNvSpPr>
              <a:spLocks/>
            </p:cNvSpPr>
            <p:nvPr/>
          </p:nvSpPr>
          <p:spPr bwMode="auto">
            <a:xfrm>
              <a:off x="2622" y="2155"/>
              <a:ext cx="107" cy="129"/>
            </a:xfrm>
            <a:custGeom>
              <a:avLst/>
              <a:gdLst/>
              <a:ahLst/>
              <a:cxnLst>
                <a:cxn ang="0">
                  <a:pos x="59" y="159"/>
                </a:cxn>
                <a:cxn ang="0">
                  <a:pos x="66" y="168"/>
                </a:cxn>
                <a:cxn ang="0">
                  <a:pos x="74" y="178"/>
                </a:cxn>
                <a:cxn ang="0">
                  <a:pos x="82" y="186"/>
                </a:cxn>
                <a:cxn ang="0">
                  <a:pos x="91" y="195"/>
                </a:cxn>
                <a:cxn ang="0">
                  <a:pos x="100" y="203"/>
                </a:cxn>
                <a:cxn ang="0">
                  <a:pos x="110" y="211"/>
                </a:cxn>
                <a:cxn ang="0">
                  <a:pos x="119" y="218"/>
                </a:cxn>
                <a:cxn ang="0">
                  <a:pos x="128" y="225"/>
                </a:cxn>
                <a:cxn ang="0">
                  <a:pos x="137" y="231"/>
                </a:cxn>
                <a:cxn ang="0">
                  <a:pos x="148" y="236"/>
                </a:cxn>
                <a:cxn ang="0">
                  <a:pos x="158" y="241"/>
                </a:cxn>
                <a:cxn ang="0">
                  <a:pos x="168" y="246"/>
                </a:cxn>
                <a:cxn ang="0">
                  <a:pos x="179" y="249"/>
                </a:cxn>
                <a:cxn ang="0">
                  <a:pos x="190" y="253"/>
                </a:cxn>
                <a:cxn ang="0">
                  <a:pos x="201" y="256"/>
                </a:cxn>
                <a:cxn ang="0">
                  <a:pos x="211" y="259"/>
                </a:cxn>
                <a:cxn ang="0">
                  <a:pos x="213" y="259"/>
                </a:cxn>
                <a:cxn ang="0">
                  <a:pos x="214" y="257"/>
                </a:cxn>
                <a:cxn ang="0">
                  <a:pos x="214" y="256"/>
                </a:cxn>
                <a:cxn ang="0">
                  <a:pos x="213" y="255"/>
                </a:cxn>
                <a:cxn ang="0">
                  <a:pos x="205" y="251"/>
                </a:cxn>
                <a:cxn ang="0">
                  <a:pos x="197" y="248"/>
                </a:cxn>
                <a:cxn ang="0">
                  <a:pos x="189" y="244"/>
                </a:cxn>
                <a:cxn ang="0">
                  <a:pos x="182" y="241"/>
                </a:cxn>
                <a:cxn ang="0">
                  <a:pos x="174" y="238"/>
                </a:cxn>
                <a:cxn ang="0">
                  <a:pos x="166" y="234"/>
                </a:cxn>
                <a:cxn ang="0">
                  <a:pos x="158" y="231"/>
                </a:cxn>
                <a:cxn ang="0">
                  <a:pos x="150" y="227"/>
                </a:cxn>
                <a:cxn ang="0">
                  <a:pos x="141" y="221"/>
                </a:cxn>
                <a:cxn ang="0">
                  <a:pos x="131" y="216"/>
                </a:cxn>
                <a:cxn ang="0">
                  <a:pos x="122" y="209"/>
                </a:cxn>
                <a:cxn ang="0">
                  <a:pos x="114" y="201"/>
                </a:cxn>
                <a:cxn ang="0">
                  <a:pos x="106" y="194"/>
                </a:cxn>
                <a:cxn ang="0">
                  <a:pos x="98" y="186"/>
                </a:cxn>
                <a:cxn ang="0">
                  <a:pos x="90" y="178"/>
                </a:cxn>
                <a:cxn ang="0">
                  <a:pos x="82" y="170"/>
                </a:cxn>
                <a:cxn ang="0">
                  <a:pos x="67" y="150"/>
                </a:cxn>
                <a:cxn ang="0">
                  <a:pos x="52" y="126"/>
                </a:cxn>
                <a:cxn ang="0">
                  <a:pos x="38" y="98"/>
                </a:cxn>
                <a:cxn ang="0">
                  <a:pos x="26" y="69"/>
                </a:cxn>
                <a:cxn ang="0">
                  <a:pos x="15" y="43"/>
                </a:cxn>
                <a:cxn ang="0">
                  <a:pos x="7" y="21"/>
                </a:cxn>
                <a:cxn ang="0">
                  <a:pos x="3" y="6"/>
                </a:cxn>
                <a:cxn ang="0">
                  <a:pos x="0" y="0"/>
                </a:cxn>
                <a:cxn ang="0">
                  <a:pos x="1" y="5"/>
                </a:cxn>
                <a:cxn ang="0">
                  <a:pos x="5" y="19"/>
                </a:cxn>
                <a:cxn ang="0">
                  <a:pos x="9" y="40"/>
                </a:cxn>
                <a:cxn ang="0">
                  <a:pos x="17" y="64"/>
                </a:cxn>
                <a:cxn ang="0">
                  <a:pos x="26" y="90"/>
                </a:cxn>
                <a:cxn ang="0">
                  <a:pos x="36" y="117"/>
                </a:cxn>
                <a:cxn ang="0">
                  <a:pos x="46" y="140"/>
                </a:cxn>
                <a:cxn ang="0">
                  <a:pos x="59" y="159"/>
                </a:cxn>
              </a:cxnLst>
              <a:rect l="0" t="0" r="r" b="b"/>
              <a:pathLst>
                <a:path w="214" h="259">
                  <a:moveTo>
                    <a:pt x="59" y="159"/>
                  </a:moveTo>
                  <a:lnTo>
                    <a:pt x="66" y="168"/>
                  </a:lnTo>
                  <a:lnTo>
                    <a:pt x="74" y="178"/>
                  </a:lnTo>
                  <a:lnTo>
                    <a:pt x="82" y="186"/>
                  </a:lnTo>
                  <a:lnTo>
                    <a:pt x="91" y="195"/>
                  </a:lnTo>
                  <a:lnTo>
                    <a:pt x="100" y="203"/>
                  </a:lnTo>
                  <a:lnTo>
                    <a:pt x="110" y="211"/>
                  </a:lnTo>
                  <a:lnTo>
                    <a:pt x="119" y="218"/>
                  </a:lnTo>
                  <a:lnTo>
                    <a:pt x="128" y="225"/>
                  </a:lnTo>
                  <a:lnTo>
                    <a:pt x="137" y="231"/>
                  </a:lnTo>
                  <a:lnTo>
                    <a:pt x="148" y="236"/>
                  </a:lnTo>
                  <a:lnTo>
                    <a:pt x="158" y="241"/>
                  </a:lnTo>
                  <a:lnTo>
                    <a:pt x="168" y="246"/>
                  </a:lnTo>
                  <a:lnTo>
                    <a:pt x="179" y="249"/>
                  </a:lnTo>
                  <a:lnTo>
                    <a:pt x="190" y="253"/>
                  </a:lnTo>
                  <a:lnTo>
                    <a:pt x="201" y="256"/>
                  </a:lnTo>
                  <a:lnTo>
                    <a:pt x="211" y="259"/>
                  </a:lnTo>
                  <a:lnTo>
                    <a:pt x="213" y="259"/>
                  </a:lnTo>
                  <a:lnTo>
                    <a:pt x="214" y="257"/>
                  </a:lnTo>
                  <a:lnTo>
                    <a:pt x="214" y="256"/>
                  </a:lnTo>
                  <a:lnTo>
                    <a:pt x="213" y="255"/>
                  </a:lnTo>
                  <a:lnTo>
                    <a:pt x="205" y="251"/>
                  </a:lnTo>
                  <a:lnTo>
                    <a:pt x="197" y="248"/>
                  </a:lnTo>
                  <a:lnTo>
                    <a:pt x="189" y="244"/>
                  </a:lnTo>
                  <a:lnTo>
                    <a:pt x="182" y="241"/>
                  </a:lnTo>
                  <a:lnTo>
                    <a:pt x="174" y="238"/>
                  </a:lnTo>
                  <a:lnTo>
                    <a:pt x="166" y="234"/>
                  </a:lnTo>
                  <a:lnTo>
                    <a:pt x="158" y="231"/>
                  </a:lnTo>
                  <a:lnTo>
                    <a:pt x="150" y="227"/>
                  </a:lnTo>
                  <a:lnTo>
                    <a:pt x="141" y="221"/>
                  </a:lnTo>
                  <a:lnTo>
                    <a:pt x="131" y="216"/>
                  </a:lnTo>
                  <a:lnTo>
                    <a:pt x="122" y="209"/>
                  </a:lnTo>
                  <a:lnTo>
                    <a:pt x="114" y="201"/>
                  </a:lnTo>
                  <a:lnTo>
                    <a:pt x="106" y="194"/>
                  </a:lnTo>
                  <a:lnTo>
                    <a:pt x="98" y="186"/>
                  </a:lnTo>
                  <a:lnTo>
                    <a:pt x="90" y="178"/>
                  </a:lnTo>
                  <a:lnTo>
                    <a:pt x="82" y="170"/>
                  </a:lnTo>
                  <a:lnTo>
                    <a:pt x="67" y="150"/>
                  </a:lnTo>
                  <a:lnTo>
                    <a:pt x="52" y="126"/>
                  </a:lnTo>
                  <a:lnTo>
                    <a:pt x="38" y="98"/>
                  </a:lnTo>
                  <a:lnTo>
                    <a:pt x="26" y="69"/>
                  </a:lnTo>
                  <a:lnTo>
                    <a:pt x="15" y="43"/>
                  </a:lnTo>
                  <a:lnTo>
                    <a:pt x="7" y="21"/>
                  </a:lnTo>
                  <a:lnTo>
                    <a:pt x="3" y="6"/>
                  </a:lnTo>
                  <a:lnTo>
                    <a:pt x="0" y="0"/>
                  </a:lnTo>
                  <a:lnTo>
                    <a:pt x="1" y="5"/>
                  </a:lnTo>
                  <a:lnTo>
                    <a:pt x="5" y="19"/>
                  </a:lnTo>
                  <a:lnTo>
                    <a:pt x="9" y="40"/>
                  </a:lnTo>
                  <a:lnTo>
                    <a:pt x="17" y="64"/>
                  </a:lnTo>
                  <a:lnTo>
                    <a:pt x="26" y="90"/>
                  </a:lnTo>
                  <a:lnTo>
                    <a:pt x="36" y="117"/>
                  </a:lnTo>
                  <a:lnTo>
                    <a:pt x="46" y="140"/>
                  </a:lnTo>
                  <a:lnTo>
                    <a:pt x="59" y="159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09" name="Freeform 77"/>
            <p:cNvSpPr>
              <a:spLocks/>
            </p:cNvSpPr>
            <p:nvPr/>
          </p:nvSpPr>
          <p:spPr bwMode="auto">
            <a:xfrm>
              <a:off x="2725" y="2278"/>
              <a:ext cx="11" cy="90"/>
            </a:xfrm>
            <a:custGeom>
              <a:avLst/>
              <a:gdLst/>
              <a:ahLst/>
              <a:cxnLst>
                <a:cxn ang="0">
                  <a:pos x="1" y="176"/>
                </a:cxn>
                <a:cxn ang="0">
                  <a:pos x="0" y="178"/>
                </a:cxn>
                <a:cxn ang="0">
                  <a:pos x="1" y="180"/>
                </a:cxn>
                <a:cxn ang="0">
                  <a:pos x="4" y="180"/>
                </a:cxn>
                <a:cxn ang="0">
                  <a:pos x="5" y="178"/>
                </a:cxn>
                <a:cxn ang="0">
                  <a:pos x="16" y="155"/>
                </a:cxn>
                <a:cxn ang="0">
                  <a:pos x="21" y="128"/>
                </a:cxn>
                <a:cxn ang="0">
                  <a:pos x="22" y="99"/>
                </a:cxn>
                <a:cxn ang="0">
                  <a:pos x="20" y="69"/>
                </a:cxn>
                <a:cxn ang="0">
                  <a:pos x="16" y="43"/>
                </a:cxn>
                <a:cxn ang="0">
                  <a:pos x="12" y="21"/>
                </a:cxn>
                <a:cxn ang="0">
                  <a:pos x="8" y="6"/>
                </a:cxn>
                <a:cxn ang="0">
                  <a:pos x="7" y="0"/>
                </a:cxn>
                <a:cxn ang="0">
                  <a:pos x="11" y="20"/>
                </a:cxn>
                <a:cxn ang="0">
                  <a:pos x="15" y="68"/>
                </a:cxn>
                <a:cxn ang="0">
                  <a:pos x="14" y="127"/>
                </a:cxn>
                <a:cxn ang="0">
                  <a:pos x="1" y="176"/>
                </a:cxn>
              </a:cxnLst>
              <a:rect l="0" t="0" r="r" b="b"/>
              <a:pathLst>
                <a:path w="22" h="180">
                  <a:moveTo>
                    <a:pt x="1" y="176"/>
                  </a:moveTo>
                  <a:lnTo>
                    <a:pt x="0" y="178"/>
                  </a:lnTo>
                  <a:lnTo>
                    <a:pt x="1" y="180"/>
                  </a:lnTo>
                  <a:lnTo>
                    <a:pt x="4" y="180"/>
                  </a:lnTo>
                  <a:lnTo>
                    <a:pt x="5" y="178"/>
                  </a:lnTo>
                  <a:lnTo>
                    <a:pt x="16" y="155"/>
                  </a:lnTo>
                  <a:lnTo>
                    <a:pt x="21" y="128"/>
                  </a:lnTo>
                  <a:lnTo>
                    <a:pt x="22" y="99"/>
                  </a:lnTo>
                  <a:lnTo>
                    <a:pt x="20" y="69"/>
                  </a:lnTo>
                  <a:lnTo>
                    <a:pt x="16" y="43"/>
                  </a:lnTo>
                  <a:lnTo>
                    <a:pt x="12" y="21"/>
                  </a:lnTo>
                  <a:lnTo>
                    <a:pt x="8" y="6"/>
                  </a:lnTo>
                  <a:lnTo>
                    <a:pt x="7" y="0"/>
                  </a:lnTo>
                  <a:lnTo>
                    <a:pt x="11" y="20"/>
                  </a:lnTo>
                  <a:lnTo>
                    <a:pt x="15" y="68"/>
                  </a:lnTo>
                  <a:lnTo>
                    <a:pt x="14" y="127"/>
                  </a:lnTo>
                  <a:lnTo>
                    <a:pt x="1" y="176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10" name="Freeform 78"/>
            <p:cNvSpPr>
              <a:spLocks/>
            </p:cNvSpPr>
            <p:nvPr/>
          </p:nvSpPr>
          <p:spPr bwMode="auto">
            <a:xfrm>
              <a:off x="2580" y="2188"/>
              <a:ext cx="63" cy="220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2" y="142"/>
                </a:cxn>
                <a:cxn ang="0">
                  <a:pos x="4" y="173"/>
                </a:cxn>
                <a:cxn ang="0">
                  <a:pos x="6" y="204"/>
                </a:cxn>
                <a:cxn ang="0">
                  <a:pos x="11" y="234"/>
                </a:cxn>
                <a:cxn ang="0">
                  <a:pos x="16" y="263"/>
                </a:cxn>
                <a:cxn ang="0">
                  <a:pos x="24" y="291"/>
                </a:cxn>
                <a:cxn ang="0">
                  <a:pos x="35" y="318"/>
                </a:cxn>
                <a:cxn ang="0">
                  <a:pos x="47" y="344"/>
                </a:cxn>
                <a:cxn ang="0">
                  <a:pos x="61" y="370"/>
                </a:cxn>
                <a:cxn ang="0">
                  <a:pos x="77" y="394"/>
                </a:cxn>
                <a:cxn ang="0">
                  <a:pos x="96" y="417"/>
                </a:cxn>
                <a:cxn ang="0">
                  <a:pos x="115" y="439"/>
                </a:cxn>
                <a:cxn ang="0">
                  <a:pos x="120" y="440"/>
                </a:cxn>
                <a:cxn ang="0">
                  <a:pos x="123" y="438"/>
                </a:cxn>
                <a:cxn ang="0">
                  <a:pos x="126" y="433"/>
                </a:cxn>
                <a:cxn ang="0">
                  <a:pos x="126" y="429"/>
                </a:cxn>
                <a:cxn ang="0">
                  <a:pos x="111" y="407"/>
                </a:cxn>
                <a:cxn ang="0">
                  <a:pos x="96" y="382"/>
                </a:cxn>
                <a:cxn ang="0">
                  <a:pos x="82" y="359"/>
                </a:cxn>
                <a:cxn ang="0">
                  <a:pos x="69" y="335"/>
                </a:cxn>
                <a:cxn ang="0">
                  <a:pos x="58" y="310"/>
                </a:cxn>
                <a:cxn ang="0">
                  <a:pos x="47" y="285"/>
                </a:cxn>
                <a:cxn ang="0">
                  <a:pos x="38" y="259"/>
                </a:cxn>
                <a:cxn ang="0">
                  <a:pos x="31" y="233"/>
                </a:cxn>
                <a:cxn ang="0">
                  <a:pos x="24" y="206"/>
                </a:cxn>
                <a:cxn ang="0">
                  <a:pos x="20" y="179"/>
                </a:cxn>
                <a:cxn ang="0">
                  <a:pos x="15" y="151"/>
                </a:cxn>
                <a:cxn ang="0">
                  <a:pos x="12" y="123"/>
                </a:cxn>
                <a:cxn ang="0">
                  <a:pos x="8" y="87"/>
                </a:cxn>
                <a:cxn ang="0">
                  <a:pos x="6" y="46"/>
                </a:cxn>
                <a:cxn ang="0">
                  <a:pos x="5" y="14"/>
                </a:cxn>
                <a:cxn ang="0">
                  <a:pos x="5" y="0"/>
                </a:cxn>
                <a:cxn ang="0">
                  <a:pos x="4" y="13"/>
                </a:cxn>
                <a:cxn ang="0">
                  <a:pos x="1" y="42"/>
                </a:cxn>
                <a:cxn ang="0">
                  <a:pos x="0" y="78"/>
                </a:cxn>
                <a:cxn ang="0">
                  <a:pos x="0" y="112"/>
                </a:cxn>
              </a:cxnLst>
              <a:rect l="0" t="0" r="r" b="b"/>
              <a:pathLst>
                <a:path w="126" h="440">
                  <a:moveTo>
                    <a:pt x="0" y="112"/>
                  </a:moveTo>
                  <a:lnTo>
                    <a:pt x="2" y="142"/>
                  </a:lnTo>
                  <a:lnTo>
                    <a:pt x="4" y="173"/>
                  </a:lnTo>
                  <a:lnTo>
                    <a:pt x="6" y="204"/>
                  </a:lnTo>
                  <a:lnTo>
                    <a:pt x="11" y="234"/>
                  </a:lnTo>
                  <a:lnTo>
                    <a:pt x="16" y="263"/>
                  </a:lnTo>
                  <a:lnTo>
                    <a:pt x="24" y="291"/>
                  </a:lnTo>
                  <a:lnTo>
                    <a:pt x="35" y="318"/>
                  </a:lnTo>
                  <a:lnTo>
                    <a:pt x="47" y="344"/>
                  </a:lnTo>
                  <a:lnTo>
                    <a:pt x="61" y="370"/>
                  </a:lnTo>
                  <a:lnTo>
                    <a:pt x="77" y="394"/>
                  </a:lnTo>
                  <a:lnTo>
                    <a:pt x="96" y="417"/>
                  </a:lnTo>
                  <a:lnTo>
                    <a:pt x="115" y="439"/>
                  </a:lnTo>
                  <a:lnTo>
                    <a:pt x="120" y="440"/>
                  </a:lnTo>
                  <a:lnTo>
                    <a:pt x="123" y="438"/>
                  </a:lnTo>
                  <a:lnTo>
                    <a:pt x="126" y="433"/>
                  </a:lnTo>
                  <a:lnTo>
                    <a:pt x="126" y="429"/>
                  </a:lnTo>
                  <a:lnTo>
                    <a:pt x="111" y="407"/>
                  </a:lnTo>
                  <a:lnTo>
                    <a:pt x="96" y="382"/>
                  </a:lnTo>
                  <a:lnTo>
                    <a:pt x="82" y="359"/>
                  </a:lnTo>
                  <a:lnTo>
                    <a:pt x="69" y="335"/>
                  </a:lnTo>
                  <a:lnTo>
                    <a:pt x="58" y="310"/>
                  </a:lnTo>
                  <a:lnTo>
                    <a:pt x="47" y="285"/>
                  </a:lnTo>
                  <a:lnTo>
                    <a:pt x="38" y="259"/>
                  </a:lnTo>
                  <a:lnTo>
                    <a:pt x="31" y="233"/>
                  </a:lnTo>
                  <a:lnTo>
                    <a:pt x="24" y="206"/>
                  </a:lnTo>
                  <a:lnTo>
                    <a:pt x="20" y="179"/>
                  </a:lnTo>
                  <a:lnTo>
                    <a:pt x="15" y="151"/>
                  </a:lnTo>
                  <a:lnTo>
                    <a:pt x="12" y="123"/>
                  </a:lnTo>
                  <a:lnTo>
                    <a:pt x="8" y="87"/>
                  </a:lnTo>
                  <a:lnTo>
                    <a:pt x="6" y="46"/>
                  </a:lnTo>
                  <a:lnTo>
                    <a:pt x="5" y="14"/>
                  </a:lnTo>
                  <a:lnTo>
                    <a:pt x="5" y="0"/>
                  </a:lnTo>
                  <a:lnTo>
                    <a:pt x="4" y="13"/>
                  </a:lnTo>
                  <a:lnTo>
                    <a:pt x="1" y="42"/>
                  </a:lnTo>
                  <a:lnTo>
                    <a:pt x="0" y="7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11" name="Freeform 79"/>
            <p:cNvSpPr>
              <a:spLocks/>
            </p:cNvSpPr>
            <p:nvPr/>
          </p:nvSpPr>
          <p:spPr bwMode="auto">
            <a:xfrm>
              <a:off x="2624" y="2396"/>
              <a:ext cx="114" cy="7"/>
            </a:xfrm>
            <a:custGeom>
              <a:avLst/>
              <a:gdLst/>
              <a:ahLst/>
              <a:cxnLst>
                <a:cxn ang="0">
                  <a:pos x="107" y="6"/>
                </a:cxn>
                <a:cxn ang="0">
                  <a:pos x="122" y="6"/>
                </a:cxn>
                <a:cxn ang="0">
                  <a:pos x="137" y="7"/>
                </a:cxn>
                <a:cxn ang="0">
                  <a:pos x="152" y="7"/>
                </a:cxn>
                <a:cxn ang="0">
                  <a:pos x="166" y="8"/>
                </a:cxn>
                <a:cxn ang="0">
                  <a:pos x="181" y="9"/>
                </a:cxn>
                <a:cxn ang="0">
                  <a:pos x="196" y="10"/>
                </a:cxn>
                <a:cxn ang="0">
                  <a:pos x="211" y="12"/>
                </a:cxn>
                <a:cxn ang="0">
                  <a:pos x="224" y="14"/>
                </a:cxn>
                <a:cxn ang="0">
                  <a:pos x="226" y="14"/>
                </a:cxn>
                <a:cxn ang="0">
                  <a:pos x="227" y="12"/>
                </a:cxn>
                <a:cxn ang="0">
                  <a:pos x="227" y="10"/>
                </a:cxn>
                <a:cxn ang="0">
                  <a:pos x="226" y="9"/>
                </a:cxn>
                <a:cxn ang="0">
                  <a:pos x="211" y="7"/>
                </a:cxn>
                <a:cxn ang="0">
                  <a:pos x="194" y="5"/>
                </a:cxn>
                <a:cxn ang="0">
                  <a:pos x="179" y="2"/>
                </a:cxn>
                <a:cxn ang="0">
                  <a:pos x="163" y="1"/>
                </a:cxn>
                <a:cxn ang="0">
                  <a:pos x="148" y="1"/>
                </a:cxn>
                <a:cxn ang="0">
                  <a:pos x="132" y="0"/>
                </a:cxn>
                <a:cxn ang="0">
                  <a:pos x="117" y="0"/>
                </a:cxn>
                <a:cxn ang="0">
                  <a:pos x="101" y="0"/>
                </a:cxn>
                <a:cxn ang="0">
                  <a:pos x="87" y="0"/>
                </a:cxn>
                <a:cxn ang="0">
                  <a:pos x="71" y="2"/>
                </a:cxn>
                <a:cxn ang="0">
                  <a:pos x="54" y="3"/>
                </a:cxn>
                <a:cxn ang="0">
                  <a:pos x="38" y="6"/>
                </a:cxn>
                <a:cxn ang="0">
                  <a:pos x="23" y="8"/>
                </a:cxn>
                <a:cxn ang="0">
                  <a:pos x="11" y="9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3" y="12"/>
                </a:cxn>
                <a:cxn ang="0">
                  <a:pos x="11" y="10"/>
                </a:cxn>
                <a:cxn ang="0">
                  <a:pos x="25" y="9"/>
                </a:cxn>
                <a:cxn ang="0">
                  <a:pos x="40" y="8"/>
                </a:cxn>
                <a:cxn ang="0">
                  <a:pos x="57" y="8"/>
                </a:cxn>
                <a:cxn ang="0">
                  <a:pos x="76" y="7"/>
                </a:cxn>
                <a:cxn ang="0">
                  <a:pos x="92" y="6"/>
                </a:cxn>
                <a:cxn ang="0">
                  <a:pos x="107" y="6"/>
                </a:cxn>
              </a:cxnLst>
              <a:rect l="0" t="0" r="r" b="b"/>
              <a:pathLst>
                <a:path w="227" h="14">
                  <a:moveTo>
                    <a:pt x="107" y="6"/>
                  </a:moveTo>
                  <a:lnTo>
                    <a:pt x="122" y="6"/>
                  </a:lnTo>
                  <a:lnTo>
                    <a:pt x="137" y="7"/>
                  </a:lnTo>
                  <a:lnTo>
                    <a:pt x="152" y="7"/>
                  </a:lnTo>
                  <a:lnTo>
                    <a:pt x="166" y="8"/>
                  </a:lnTo>
                  <a:lnTo>
                    <a:pt x="181" y="9"/>
                  </a:lnTo>
                  <a:lnTo>
                    <a:pt x="196" y="10"/>
                  </a:lnTo>
                  <a:lnTo>
                    <a:pt x="211" y="12"/>
                  </a:lnTo>
                  <a:lnTo>
                    <a:pt x="224" y="14"/>
                  </a:lnTo>
                  <a:lnTo>
                    <a:pt x="226" y="14"/>
                  </a:lnTo>
                  <a:lnTo>
                    <a:pt x="227" y="12"/>
                  </a:lnTo>
                  <a:lnTo>
                    <a:pt x="227" y="10"/>
                  </a:lnTo>
                  <a:lnTo>
                    <a:pt x="226" y="9"/>
                  </a:lnTo>
                  <a:lnTo>
                    <a:pt x="211" y="7"/>
                  </a:lnTo>
                  <a:lnTo>
                    <a:pt x="194" y="5"/>
                  </a:lnTo>
                  <a:lnTo>
                    <a:pt x="179" y="2"/>
                  </a:lnTo>
                  <a:lnTo>
                    <a:pt x="163" y="1"/>
                  </a:lnTo>
                  <a:lnTo>
                    <a:pt x="148" y="1"/>
                  </a:lnTo>
                  <a:lnTo>
                    <a:pt x="132" y="0"/>
                  </a:lnTo>
                  <a:lnTo>
                    <a:pt x="117" y="0"/>
                  </a:lnTo>
                  <a:lnTo>
                    <a:pt x="101" y="0"/>
                  </a:lnTo>
                  <a:lnTo>
                    <a:pt x="87" y="0"/>
                  </a:lnTo>
                  <a:lnTo>
                    <a:pt x="71" y="2"/>
                  </a:lnTo>
                  <a:lnTo>
                    <a:pt x="54" y="3"/>
                  </a:lnTo>
                  <a:lnTo>
                    <a:pt x="38" y="6"/>
                  </a:lnTo>
                  <a:lnTo>
                    <a:pt x="23" y="8"/>
                  </a:lnTo>
                  <a:lnTo>
                    <a:pt x="11" y="9"/>
                  </a:lnTo>
                  <a:lnTo>
                    <a:pt x="3" y="12"/>
                  </a:lnTo>
                  <a:lnTo>
                    <a:pt x="0" y="12"/>
                  </a:lnTo>
                  <a:lnTo>
                    <a:pt x="3" y="12"/>
                  </a:lnTo>
                  <a:lnTo>
                    <a:pt x="11" y="10"/>
                  </a:lnTo>
                  <a:lnTo>
                    <a:pt x="25" y="9"/>
                  </a:lnTo>
                  <a:lnTo>
                    <a:pt x="40" y="8"/>
                  </a:lnTo>
                  <a:lnTo>
                    <a:pt x="57" y="8"/>
                  </a:lnTo>
                  <a:lnTo>
                    <a:pt x="76" y="7"/>
                  </a:lnTo>
                  <a:lnTo>
                    <a:pt x="92" y="6"/>
                  </a:lnTo>
                  <a:lnTo>
                    <a:pt x="107" y="6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12" name="Freeform 80"/>
            <p:cNvSpPr>
              <a:spLocks/>
            </p:cNvSpPr>
            <p:nvPr/>
          </p:nvSpPr>
          <p:spPr bwMode="auto">
            <a:xfrm>
              <a:off x="2687" y="2400"/>
              <a:ext cx="46" cy="71"/>
            </a:xfrm>
            <a:custGeom>
              <a:avLst/>
              <a:gdLst/>
              <a:ahLst/>
              <a:cxnLst>
                <a:cxn ang="0">
                  <a:pos x="41" y="66"/>
                </a:cxn>
                <a:cxn ang="0">
                  <a:pos x="35" y="75"/>
                </a:cxn>
                <a:cxn ang="0">
                  <a:pos x="29" y="84"/>
                </a:cxn>
                <a:cxn ang="0">
                  <a:pos x="23" y="93"/>
                </a:cxn>
                <a:cxn ang="0">
                  <a:pos x="19" y="102"/>
                </a:cxn>
                <a:cxn ang="0">
                  <a:pos x="13" y="112"/>
                </a:cxn>
                <a:cxn ang="0">
                  <a:pos x="8" y="121"/>
                </a:cxn>
                <a:cxn ang="0">
                  <a:pos x="4" y="130"/>
                </a:cxn>
                <a:cxn ang="0">
                  <a:pos x="0" y="140"/>
                </a:cxn>
                <a:cxn ang="0">
                  <a:pos x="0" y="143"/>
                </a:cxn>
                <a:cxn ang="0">
                  <a:pos x="1" y="143"/>
                </a:cxn>
                <a:cxn ang="0">
                  <a:pos x="4" y="143"/>
                </a:cxn>
                <a:cxn ang="0">
                  <a:pos x="6" y="142"/>
                </a:cxn>
                <a:cxn ang="0">
                  <a:pos x="11" y="132"/>
                </a:cxn>
                <a:cxn ang="0">
                  <a:pos x="15" y="123"/>
                </a:cxn>
                <a:cxn ang="0">
                  <a:pos x="21" y="114"/>
                </a:cxn>
                <a:cxn ang="0">
                  <a:pos x="26" y="105"/>
                </a:cxn>
                <a:cxn ang="0">
                  <a:pos x="31" y="95"/>
                </a:cxn>
                <a:cxn ang="0">
                  <a:pos x="37" y="87"/>
                </a:cxn>
                <a:cxn ang="0">
                  <a:pos x="43" y="78"/>
                </a:cxn>
                <a:cxn ang="0">
                  <a:pos x="49" y="69"/>
                </a:cxn>
                <a:cxn ang="0">
                  <a:pos x="56" y="57"/>
                </a:cxn>
                <a:cxn ang="0">
                  <a:pos x="61" y="47"/>
                </a:cxn>
                <a:cxn ang="0">
                  <a:pos x="67" y="38"/>
                </a:cxn>
                <a:cxn ang="0">
                  <a:pos x="74" y="29"/>
                </a:cxn>
                <a:cxn ang="0">
                  <a:pos x="80" y="21"/>
                </a:cxn>
                <a:cxn ang="0">
                  <a:pos x="86" y="10"/>
                </a:cxn>
                <a:cxn ang="0">
                  <a:pos x="90" y="3"/>
                </a:cxn>
                <a:cxn ang="0">
                  <a:pos x="91" y="0"/>
                </a:cxn>
                <a:cxn ang="0">
                  <a:pos x="90" y="2"/>
                </a:cxn>
                <a:cxn ang="0">
                  <a:pos x="86" y="7"/>
                </a:cxn>
                <a:cxn ang="0">
                  <a:pos x="80" y="15"/>
                </a:cxn>
                <a:cxn ang="0">
                  <a:pos x="72" y="24"/>
                </a:cxn>
                <a:cxn ang="0">
                  <a:pos x="64" y="34"/>
                </a:cxn>
                <a:cxn ang="0">
                  <a:pos x="56" y="46"/>
                </a:cxn>
                <a:cxn ang="0">
                  <a:pos x="48" y="56"/>
                </a:cxn>
                <a:cxn ang="0">
                  <a:pos x="41" y="66"/>
                </a:cxn>
              </a:cxnLst>
              <a:rect l="0" t="0" r="r" b="b"/>
              <a:pathLst>
                <a:path w="91" h="143">
                  <a:moveTo>
                    <a:pt x="41" y="66"/>
                  </a:moveTo>
                  <a:lnTo>
                    <a:pt x="35" y="75"/>
                  </a:lnTo>
                  <a:lnTo>
                    <a:pt x="29" y="84"/>
                  </a:lnTo>
                  <a:lnTo>
                    <a:pt x="23" y="93"/>
                  </a:lnTo>
                  <a:lnTo>
                    <a:pt x="19" y="102"/>
                  </a:lnTo>
                  <a:lnTo>
                    <a:pt x="13" y="112"/>
                  </a:lnTo>
                  <a:lnTo>
                    <a:pt x="8" y="121"/>
                  </a:lnTo>
                  <a:lnTo>
                    <a:pt x="4" y="130"/>
                  </a:lnTo>
                  <a:lnTo>
                    <a:pt x="0" y="140"/>
                  </a:lnTo>
                  <a:lnTo>
                    <a:pt x="0" y="143"/>
                  </a:lnTo>
                  <a:lnTo>
                    <a:pt x="1" y="143"/>
                  </a:lnTo>
                  <a:lnTo>
                    <a:pt x="4" y="143"/>
                  </a:lnTo>
                  <a:lnTo>
                    <a:pt x="6" y="142"/>
                  </a:lnTo>
                  <a:lnTo>
                    <a:pt x="11" y="132"/>
                  </a:lnTo>
                  <a:lnTo>
                    <a:pt x="15" y="123"/>
                  </a:lnTo>
                  <a:lnTo>
                    <a:pt x="21" y="114"/>
                  </a:lnTo>
                  <a:lnTo>
                    <a:pt x="26" y="105"/>
                  </a:lnTo>
                  <a:lnTo>
                    <a:pt x="31" y="95"/>
                  </a:lnTo>
                  <a:lnTo>
                    <a:pt x="37" y="87"/>
                  </a:lnTo>
                  <a:lnTo>
                    <a:pt x="43" y="78"/>
                  </a:lnTo>
                  <a:lnTo>
                    <a:pt x="49" y="69"/>
                  </a:lnTo>
                  <a:lnTo>
                    <a:pt x="56" y="57"/>
                  </a:lnTo>
                  <a:lnTo>
                    <a:pt x="61" y="47"/>
                  </a:lnTo>
                  <a:lnTo>
                    <a:pt x="67" y="38"/>
                  </a:lnTo>
                  <a:lnTo>
                    <a:pt x="74" y="29"/>
                  </a:lnTo>
                  <a:lnTo>
                    <a:pt x="80" y="21"/>
                  </a:lnTo>
                  <a:lnTo>
                    <a:pt x="86" y="10"/>
                  </a:lnTo>
                  <a:lnTo>
                    <a:pt x="90" y="3"/>
                  </a:lnTo>
                  <a:lnTo>
                    <a:pt x="91" y="0"/>
                  </a:lnTo>
                  <a:lnTo>
                    <a:pt x="90" y="2"/>
                  </a:lnTo>
                  <a:lnTo>
                    <a:pt x="86" y="7"/>
                  </a:lnTo>
                  <a:lnTo>
                    <a:pt x="80" y="15"/>
                  </a:lnTo>
                  <a:lnTo>
                    <a:pt x="72" y="24"/>
                  </a:lnTo>
                  <a:lnTo>
                    <a:pt x="64" y="34"/>
                  </a:lnTo>
                  <a:lnTo>
                    <a:pt x="56" y="46"/>
                  </a:lnTo>
                  <a:lnTo>
                    <a:pt x="48" y="56"/>
                  </a:lnTo>
                  <a:lnTo>
                    <a:pt x="41" y="66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13" name="Freeform 81"/>
            <p:cNvSpPr>
              <a:spLocks/>
            </p:cNvSpPr>
            <p:nvPr/>
          </p:nvSpPr>
          <p:spPr bwMode="auto">
            <a:xfrm>
              <a:off x="2666" y="2458"/>
              <a:ext cx="128" cy="2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" y="20"/>
                </a:cxn>
                <a:cxn ang="0">
                  <a:pos x="54" y="40"/>
                </a:cxn>
                <a:cxn ang="0">
                  <a:pos x="78" y="63"/>
                </a:cxn>
                <a:cxn ang="0">
                  <a:pos x="101" y="88"/>
                </a:cxn>
                <a:cxn ang="0">
                  <a:pos x="122" y="114"/>
                </a:cxn>
                <a:cxn ang="0">
                  <a:pos x="140" y="142"/>
                </a:cxn>
                <a:cxn ang="0">
                  <a:pos x="158" y="172"/>
                </a:cxn>
                <a:cxn ang="0">
                  <a:pos x="173" y="202"/>
                </a:cxn>
                <a:cxn ang="0">
                  <a:pos x="185" y="233"/>
                </a:cxn>
                <a:cxn ang="0">
                  <a:pos x="197" y="265"/>
                </a:cxn>
                <a:cxn ang="0">
                  <a:pos x="206" y="298"/>
                </a:cxn>
                <a:cxn ang="0">
                  <a:pos x="215" y="332"/>
                </a:cxn>
                <a:cxn ang="0">
                  <a:pos x="222" y="365"/>
                </a:cxn>
                <a:cxn ang="0">
                  <a:pos x="229" y="398"/>
                </a:cxn>
                <a:cxn ang="0">
                  <a:pos x="236" y="433"/>
                </a:cxn>
                <a:cxn ang="0">
                  <a:pos x="242" y="466"/>
                </a:cxn>
                <a:cxn ang="0">
                  <a:pos x="244" y="470"/>
                </a:cxn>
                <a:cxn ang="0">
                  <a:pos x="249" y="469"/>
                </a:cxn>
                <a:cxn ang="0">
                  <a:pos x="252" y="466"/>
                </a:cxn>
                <a:cxn ang="0">
                  <a:pos x="254" y="462"/>
                </a:cxn>
                <a:cxn ang="0">
                  <a:pos x="252" y="426"/>
                </a:cxn>
                <a:cxn ang="0">
                  <a:pos x="249" y="390"/>
                </a:cxn>
                <a:cxn ang="0">
                  <a:pos x="245" y="355"/>
                </a:cxn>
                <a:cxn ang="0">
                  <a:pos x="239" y="319"/>
                </a:cxn>
                <a:cxn ang="0">
                  <a:pos x="231" y="284"/>
                </a:cxn>
                <a:cxn ang="0">
                  <a:pos x="222" y="250"/>
                </a:cxn>
                <a:cxn ang="0">
                  <a:pos x="212" y="215"/>
                </a:cxn>
                <a:cxn ang="0">
                  <a:pos x="198" y="182"/>
                </a:cxn>
                <a:cxn ang="0">
                  <a:pos x="190" y="166"/>
                </a:cxn>
                <a:cxn ang="0">
                  <a:pos x="182" y="151"/>
                </a:cxn>
                <a:cxn ang="0">
                  <a:pos x="173" y="136"/>
                </a:cxn>
                <a:cxn ang="0">
                  <a:pos x="162" y="121"/>
                </a:cxn>
                <a:cxn ang="0">
                  <a:pos x="152" y="108"/>
                </a:cxn>
                <a:cxn ang="0">
                  <a:pos x="142" y="96"/>
                </a:cxn>
                <a:cxn ang="0">
                  <a:pos x="129" y="83"/>
                </a:cxn>
                <a:cxn ang="0">
                  <a:pos x="117" y="71"/>
                </a:cxn>
                <a:cxn ang="0">
                  <a:pos x="105" y="60"/>
                </a:cxn>
                <a:cxn ang="0">
                  <a:pos x="91" y="50"/>
                </a:cxn>
                <a:cxn ang="0">
                  <a:pos x="77" y="40"/>
                </a:cxn>
                <a:cxn ang="0">
                  <a:pos x="62" y="31"/>
                </a:cxn>
                <a:cxn ang="0">
                  <a:pos x="47" y="22"/>
                </a:cxn>
                <a:cxn ang="0">
                  <a:pos x="32" y="14"/>
                </a:cxn>
                <a:cxn ang="0">
                  <a:pos x="16" y="7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4" h="470">
                  <a:moveTo>
                    <a:pt x="0" y="0"/>
                  </a:moveTo>
                  <a:lnTo>
                    <a:pt x="28" y="20"/>
                  </a:lnTo>
                  <a:lnTo>
                    <a:pt x="54" y="40"/>
                  </a:lnTo>
                  <a:lnTo>
                    <a:pt x="78" y="63"/>
                  </a:lnTo>
                  <a:lnTo>
                    <a:pt x="101" y="88"/>
                  </a:lnTo>
                  <a:lnTo>
                    <a:pt x="122" y="114"/>
                  </a:lnTo>
                  <a:lnTo>
                    <a:pt x="140" y="142"/>
                  </a:lnTo>
                  <a:lnTo>
                    <a:pt x="158" y="172"/>
                  </a:lnTo>
                  <a:lnTo>
                    <a:pt x="173" y="202"/>
                  </a:lnTo>
                  <a:lnTo>
                    <a:pt x="185" y="233"/>
                  </a:lnTo>
                  <a:lnTo>
                    <a:pt x="197" y="265"/>
                  </a:lnTo>
                  <a:lnTo>
                    <a:pt x="206" y="298"/>
                  </a:lnTo>
                  <a:lnTo>
                    <a:pt x="215" y="332"/>
                  </a:lnTo>
                  <a:lnTo>
                    <a:pt x="222" y="365"/>
                  </a:lnTo>
                  <a:lnTo>
                    <a:pt x="229" y="398"/>
                  </a:lnTo>
                  <a:lnTo>
                    <a:pt x="236" y="433"/>
                  </a:lnTo>
                  <a:lnTo>
                    <a:pt x="242" y="466"/>
                  </a:lnTo>
                  <a:lnTo>
                    <a:pt x="244" y="470"/>
                  </a:lnTo>
                  <a:lnTo>
                    <a:pt x="249" y="469"/>
                  </a:lnTo>
                  <a:lnTo>
                    <a:pt x="252" y="466"/>
                  </a:lnTo>
                  <a:lnTo>
                    <a:pt x="254" y="462"/>
                  </a:lnTo>
                  <a:lnTo>
                    <a:pt x="252" y="426"/>
                  </a:lnTo>
                  <a:lnTo>
                    <a:pt x="249" y="390"/>
                  </a:lnTo>
                  <a:lnTo>
                    <a:pt x="245" y="355"/>
                  </a:lnTo>
                  <a:lnTo>
                    <a:pt x="239" y="319"/>
                  </a:lnTo>
                  <a:lnTo>
                    <a:pt x="231" y="284"/>
                  </a:lnTo>
                  <a:lnTo>
                    <a:pt x="222" y="250"/>
                  </a:lnTo>
                  <a:lnTo>
                    <a:pt x="212" y="215"/>
                  </a:lnTo>
                  <a:lnTo>
                    <a:pt x="198" y="182"/>
                  </a:lnTo>
                  <a:lnTo>
                    <a:pt x="190" y="166"/>
                  </a:lnTo>
                  <a:lnTo>
                    <a:pt x="182" y="151"/>
                  </a:lnTo>
                  <a:lnTo>
                    <a:pt x="173" y="136"/>
                  </a:lnTo>
                  <a:lnTo>
                    <a:pt x="162" y="121"/>
                  </a:lnTo>
                  <a:lnTo>
                    <a:pt x="152" y="108"/>
                  </a:lnTo>
                  <a:lnTo>
                    <a:pt x="142" y="96"/>
                  </a:lnTo>
                  <a:lnTo>
                    <a:pt x="129" y="83"/>
                  </a:lnTo>
                  <a:lnTo>
                    <a:pt x="117" y="71"/>
                  </a:lnTo>
                  <a:lnTo>
                    <a:pt x="105" y="60"/>
                  </a:lnTo>
                  <a:lnTo>
                    <a:pt x="91" y="50"/>
                  </a:lnTo>
                  <a:lnTo>
                    <a:pt x="77" y="40"/>
                  </a:lnTo>
                  <a:lnTo>
                    <a:pt x="62" y="31"/>
                  </a:lnTo>
                  <a:lnTo>
                    <a:pt x="47" y="22"/>
                  </a:lnTo>
                  <a:lnTo>
                    <a:pt x="32" y="14"/>
                  </a:lnTo>
                  <a:lnTo>
                    <a:pt x="16" y="7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14" name="Freeform 82"/>
            <p:cNvSpPr>
              <a:spLocks/>
            </p:cNvSpPr>
            <p:nvPr/>
          </p:nvSpPr>
          <p:spPr bwMode="auto">
            <a:xfrm>
              <a:off x="2746" y="2289"/>
              <a:ext cx="76" cy="310"/>
            </a:xfrm>
            <a:custGeom>
              <a:avLst/>
              <a:gdLst/>
              <a:ahLst/>
              <a:cxnLst>
                <a:cxn ang="0">
                  <a:pos x="59" y="141"/>
                </a:cxn>
                <a:cxn ang="0">
                  <a:pos x="65" y="160"/>
                </a:cxn>
                <a:cxn ang="0">
                  <a:pos x="71" y="179"/>
                </a:cxn>
                <a:cxn ang="0">
                  <a:pos x="76" y="198"/>
                </a:cxn>
                <a:cxn ang="0">
                  <a:pos x="80" y="217"/>
                </a:cxn>
                <a:cxn ang="0">
                  <a:pos x="85" y="236"/>
                </a:cxn>
                <a:cxn ang="0">
                  <a:pos x="88" y="255"/>
                </a:cxn>
                <a:cxn ang="0">
                  <a:pos x="92" y="275"/>
                </a:cxn>
                <a:cxn ang="0">
                  <a:pos x="95" y="295"/>
                </a:cxn>
                <a:cxn ang="0">
                  <a:pos x="105" y="373"/>
                </a:cxn>
                <a:cxn ang="0">
                  <a:pos x="109" y="452"/>
                </a:cxn>
                <a:cxn ang="0">
                  <a:pos x="112" y="532"/>
                </a:cxn>
                <a:cxn ang="0">
                  <a:pos x="114" y="611"/>
                </a:cxn>
                <a:cxn ang="0">
                  <a:pos x="117" y="618"/>
                </a:cxn>
                <a:cxn ang="0">
                  <a:pos x="123" y="619"/>
                </a:cxn>
                <a:cxn ang="0">
                  <a:pos x="130" y="616"/>
                </a:cxn>
                <a:cxn ang="0">
                  <a:pos x="133" y="610"/>
                </a:cxn>
                <a:cxn ang="0">
                  <a:pos x="147" y="530"/>
                </a:cxn>
                <a:cxn ang="0">
                  <a:pos x="152" y="448"/>
                </a:cxn>
                <a:cxn ang="0">
                  <a:pos x="146" y="366"/>
                </a:cxn>
                <a:cxn ang="0">
                  <a:pos x="131" y="287"/>
                </a:cxn>
                <a:cxn ang="0">
                  <a:pos x="126" y="267"/>
                </a:cxn>
                <a:cxn ang="0">
                  <a:pos x="121" y="249"/>
                </a:cxn>
                <a:cxn ang="0">
                  <a:pos x="115" y="230"/>
                </a:cxn>
                <a:cxn ang="0">
                  <a:pos x="109" y="212"/>
                </a:cxn>
                <a:cxn ang="0">
                  <a:pos x="101" y="193"/>
                </a:cxn>
                <a:cxn ang="0">
                  <a:pos x="94" y="175"/>
                </a:cxn>
                <a:cxn ang="0">
                  <a:pos x="86" y="158"/>
                </a:cxn>
                <a:cxn ang="0">
                  <a:pos x="77" y="140"/>
                </a:cxn>
                <a:cxn ang="0">
                  <a:pos x="72" y="131"/>
                </a:cxn>
                <a:cxn ang="0">
                  <a:pos x="67" y="122"/>
                </a:cxn>
                <a:cxn ang="0">
                  <a:pos x="62" y="113"/>
                </a:cxn>
                <a:cxn ang="0">
                  <a:pos x="56" y="103"/>
                </a:cxn>
                <a:cxn ang="0">
                  <a:pos x="50" y="94"/>
                </a:cxn>
                <a:cxn ang="0">
                  <a:pos x="46" y="86"/>
                </a:cxn>
                <a:cxn ang="0">
                  <a:pos x="40" y="77"/>
                </a:cxn>
                <a:cxn ang="0">
                  <a:pos x="36" y="68"/>
                </a:cxn>
                <a:cxn ang="0">
                  <a:pos x="31" y="59"/>
                </a:cxn>
                <a:cxn ang="0">
                  <a:pos x="25" y="47"/>
                </a:cxn>
                <a:cxn ang="0">
                  <a:pos x="19" y="37"/>
                </a:cxn>
                <a:cxn ang="0">
                  <a:pos x="14" y="25"/>
                </a:cxn>
                <a:cxn ang="0">
                  <a:pos x="8" y="15"/>
                </a:cxn>
                <a:cxn ang="0">
                  <a:pos x="3" y="7"/>
                </a:cxn>
                <a:cxn ang="0">
                  <a:pos x="1" y="2"/>
                </a:cxn>
                <a:cxn ang="0">
                  <a:pos x="0" y="0"/>
                </a:cxn>
                <a:cxn ang="0">
                  <a:pos x="2" y="4"/>
                </a:cxn>
                <a:cxn ang="0">
                  <a:pos x="7" y="15"/>
                </a:cxn>
                <a:cxn ang="0">
                  <a:pos x="14" y="32"/>
                </a:cxn>
                <a:cxn ang="0">
                  <a:pos x="23" y="53"/>
                </a:cxn>
                <a:cxn ang="0">
                  <a:pos x="32" y="76"/>
                </a:cxn>
                <a:cxn ang="0">
                  <a:pos x="41" y="99"/>
                </a:cxn>
                <a:cxn ang="0">
                  <a:pos x="50" y="122"/>
                </a:cxn>
                <a:cxn ang="0">
                  <a:pos x="59" y="141"/>
                </a:cxn>
              </a:cxnLst>
              <a:rect l="0" t="0" r="r" b="b"/>
              <a:pathLst>
                <a:path w="152" h="619">
                  <a:moveTo>
                    <a:pt x="59" y="141"/>
                  </a:moveTo>
                  <a:lnTo>
                    <a:pt x="65" y="160"/>
                  </a:lnTo>
                  <a:lnTo>
                    <a:pt x="71" y="179"/>
                  </a:lnTo>
                  <a:lnTo>
                    <a:pt x="76" y="198"/>
                  </a:lnTo>
                  <a:lnTo>
                    <a:pt x="80" y="217"/>
                  </a:lnTo>
                  <a:lnTo>
                    <a:pt x="85" y="236"/>
                  </a:lnTo>
                  <a:lnTo>
                    <a:pt x="88" y="255"/>
                  </a:lnTo>
                  <a:lnTo>
                    <a:pt x="92" y="275"/>
                  </a:lnTo>
                  <a:lnTo>
                    <a:pt x="95" y="295"/>
                  </a:lnTo>
                  <a:lnTo>
                    <a:pt x="105" y="373"/>
                  </a:lnTo>
                  <a:lnTo>
                    <a:pt x="109" y="452"/>
                  </a:lnTo>
                  <a:lnTo>
                    <a:pt x="112" y="532"/>
                  </a:lnTo>
                  <a:lnTo>
                    <a:pt x="114" y="611"/>
                  </a:lnTo>
                  <a:lnTo>
                    <a:pt x="117" y="618"/>
                  </a:lnTo>
                  <a:lnTo>
                    <a:pt x="123" y="619"/>
                  </a:lnTo>
                  <a:lnTo>
                    <a:pt x="130" y="616"/>
                  </a:lnTo>
                  <a:lnTo>
                    <a:pt x="133" y="610"/>
                  </a:lnTo>
                  <a:lnTo>
                    <a:pt x="147" y="530"/>
                  </a:lnTo>
                  <a:lnTo>
                    <a:pt x="152" y="448"/>
                  </a:lnTo>
                  <a:lnTo>
                    <a:pt x="146" y="366"/>
                  </a:lnTo>
                  <a:lnTo>
                    <a:pt x="131" y="287"/>
                  </a:lnTo>
                  <a:lnTo>
                    <a:pt x="126" y="267"/>
                  </a:lnTo>
                  <a:lnTo>
                    <a:pt x="121" y="249"/>
                  </a:lnTo>
                  <a:lnTo>
                    <a:pt x="115" y="230"/>
                  </a:lnTo>
                  <a:lnTo>
                    <a:pt x="109" y="212"/>
                  </a:lnTo>
                  <a:lnTo>
                    <a:pt x="101" y="193"/>
                  </a:lnTo>
                  <a:lnTo>
                    <a:pt x="94" y="175"/>
                  </a:lnTo>
                  <a:lnTo>
                    <a:pt x="86" y="158"/>
                  </a:lnTo>
                  <a:lnTo>
                    <a:pt x="77" y="140"/>
                  </a:lnTo>
                  <a:lnTo>
                    <a:pt x="72" y="131"/>
                  </a:lnTo>
                  <a:lnTo>
                    <a:pt x="67" y="122"/>
                  </a:lnTo>
                  <a:lnTo>
                    <a:pt x="62" y="113"/>
                  </a:lnTo>
                  <a:lnTo>
                    <a:pt x="56" y="103"/>
                  </a:lnTo>
                  <a:lnTo>
                    <a:pt x="50" y="94"/>
                  </a:lnTo>
                  <a:lnTo>
                    <a:pt x="46" y="86"/>
                  </a:lnTo>
                  <a:lnTo>
                    <a:pt x="40" y="77"/>
                  </a:lnTo>
                  <a:lnTo>
                    <a:pt x="36" y="68"/>
                  </a:lnTo>
                  <a:lnTo>
                    <a:pt x="31" y="59"/>
                  </a:lnTo>
                  <a:lnTo>
                    <a:pt x="25" y="47"/>
                  </a:lnTo>
                  <a:lnTo>
                    <a:pt x="19" y="37"/>
                  </a:lnTo>
                  <a:lnTo>
                    <a:pt x="14" y="25"/>
                  </a:lnTo>
                  <a:lnTo>
                    <a:pt x="8" y="15"/>
                  </a:lnTo>
                  <a:lnTo>
                    <a:pt x="3" y="7"/>
                  </a:lnTo>
                  <a:lnTo>
                    <a:pt x="1" y="2"/>
                  </a:lnTo>
                  <a:lnTo>
                    <a:pt x="0" y="0"/>
                  </a:lnTo>
                  <a:lnTo>
                    <a:pt x="2" y="4"/>
                  </a:lnTo>
                  <a:lnTo>
                    <a:pt x="7" y="15"/>
                  </a:lnTo>
                  <a:lnTo>
                    <a:pt x="14" y="32"/>
                  </a:lnTo>
                  <a:lnTo>
                    <a:pt x="23" y="53"/>
                  </a:lnTo>
                  <a:lnTo>
                    <a:pt x="32" y="76"/>
                  </a:lnTo>
                  <a:lnTo>
                    <a:pt x="41" y="99"/>
                  </a:lnTo>
                  <a:lnTo>
                    <a:pt x="50" y="122"/>
                  </a:lnTo>
                  <a:lnTo>
                    <a:pt x="59" y="141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15" name="Freeform 83"/>
            <p:cNvSpPr>
              <a:spLocks/>
            </p:cNvSpPr>
            <p:nvPr/>
          </p:nvSpPr>
          <p:spPr bwMode="auto">
            <a:xfrm>
              <a:off x="2803" y="2726"/>
              <a:ext cx="78" cy="115"/>
            </a:xfrm>
            <a:custGeom>
              <a:avLst/>
              <a:gdLst/>
              <a:ahLst/>
              <a:cxnLst>
                <a:cxn ang="0">
                  <a:pos x="37" y="86"/>
                </a:cxn>
                <a:cxn ang="0">
                  <a:pos x="31" y="94"/>
                </a:cxn>
                <a:cxn ang="0">
                  <a:pos x="25" y="103"/>
                </a:cxn>
                <a:cxn ang="0">
                  <a:pos x="20" y="112"/>
                </a:cxn>
                <a:cxn ang="0">
                  <a:pos x="15" y="121"/>
                </a:cxn>
                <a:cxn ang="0">
                  <a:pos x="10" y="130"/>
                </a:cxn>
                <a:cxn ang="0">
                  <a:pos x="7" y="139"/>
                </a:cxn>
                <a:cxn ang="0">
                  <a:pos x="3" y="148"/>
                </a:cxn>
                <a:cxn ang="0">
                  <a:pos x="1" y="158"/>
                </a:cxn>
                <a:cxn ang="0">
                  <a:pos x="0" y="176"/>
                </a:cxn>
                <a:cxn ang="0">
                  <a:pos x="2" y="194"/>
                </a:cxn>
                <a:cxn ang="0">
                  <a:pos x="8" y="212"/>
                </a:cxn>
                <a:cxn ang="0">
                  <a:pos x="15" y="228"/>
                </a:cxn>
                <a:cxn ang="0">
                  <a:pos x="16" y="229"/>
                </a:cxn>
                <a:cxn ang="0">
                  <a:pos x="18" y="229"/>
                </a:cxn>
                <a:cxn ang="0">
                  <a:pos x="21" y="227"/>
                </a:cxn>
                <a:cxn ang="0">
                  <a:pos x="21" y="224"/>
                </a:cxn>
                <a:cxn ang="0">
                  <a:pos x="16" y="205"/>
                </a:cxn>
                <a:cxn ang="0">
                  <a:pos x="14" y="188"/>
                </a:cxn>
                <a:cxn ang="0">
                  <a:pos x="14" y="169"/>
                </a:cxn>
                <a:cxn ang="0">
                  <a:pos x="17" y="152"/>
                </a:cxn>
                <a:cxn ang="0">
                  <a:pos x="22" y="136"/>
                </a:cxn>
                <a:cxn ang="0">
                  <a:pos x="29" y="120"/>
                </a:cxn>
                <a:cxn ang="0">
                  <a:pos x="38" y="103"/>
                </a:cxn>
                <a:cxn ang="0">
                  <a:pos x="48" y="87"/>
                </a:cxn>
                <a:cxn ang="0">
                  <a:pos x="60" y="74"/>
                </a:cxn>
                <a:cxn ang="0">
                  <a:pos x="75" y="59"/>
                </a:cxn>
                <a:cxn ang="0">
                  <a:pos x="92" y="45"/>
                </a:cxn>
                <a:cxn ang="0">
                  <a:pos x="111" y="31"/>
                </a:cxn>
                <a:cxn ang="0">
                  <a:pos x="128" y="18"/>
                </a:cxn>
                <a:cxn ang="0">
                  <a:pos x="142" y="9"/>
                </a:cxn>
                <a:cxn ang="0">
                  <a:pos x="151" y="2"/>
                </a:cxn>
                <a:cxn ang="0">
                  <a:pos x="154" y="0"/>
                </a:cxn>
                <a:cxn ang="0">
                  <a:pos x="151" y="2"/>
                </a:cxn>
                <a:cxn ang="0">
                  <a:pos x="139" y="9"/>
                </a:cxn>
                <a:cxn ang="0">
                  <a:pos x="124" y="18"/>
                </a:cxn>
                <a:cxn ang="0">
                  <a:pos x="106" y="31"/>
                </a:cxn>
                <a:cxn ang="0">
                  <a:pos x="85" y="45"/>
                </a:cxn>
                <a:cxn ang="0">
                  <a:pos x="67" y="59"/>
                </a:cxn>
                <a:cxn ang="0">
                  <a:pos x="50" y="72"/>
                </a:cxn>
                <a:cxn ang="0">
                  <a:pos x="37" y="86"/>
                </a:cxn>
              </a:cxnLst>
              <a:rect l="0" t="0" r="r" b="b"/>
              <a:pathLst>
                <a:path w="154" h="229">
                  <a:moveTo>
                    <a:pt x="37" y="86"/>
                  </a:moveTo>
                  <a:lnTo>
                    <a:pt x="31" y="94"/>
                  </a:lnTo>
                  <a:lnTo>
                    <a:pt x="25" y="103"/>
                  </a:lnTo>
                  <a:lnTo>
                    <a:pt x="20" y="112"/>
                  </a:lnTo>
                  <a:lnTo>
                    <a:pt x="15" y="121"/>
                  </a:lnTo>
                  <a:lnTo>
                    <a:pt x="10" y="130"/>
                  </a:lnTo>
                  <a:lnTo>
                    <a:pt x="7" y="139"/>
                  </a:lnTo>
                  <a:lnTo>
                    <a:pt x="3" y="148"/>
                  </a:lnTo>
                  <a:lnTo>
                    <a:pt x="1" y="158"/>
                  </a:lnTo>
                  <a:lnTo>
                    <a:pt x="0" y="176"/>
                  </a:lnTo>
                  <a:lnTo>
                    <a:pt x="2" y="194"/>
                  </a:lnTo>
                  <a:lnTo>
                    <a:pt x="8" y="212"/>
                  </a:lnTo>
                  <a:lnTo>
                    <a:pt x="15" y="228"/>
                  </a:lnTo>
                  <a:lnTo>
                    <a:pt x="16" y="229"/>
                  </a:lnTo>
                  <a:lnTo>
                    <a:pt x="18" y="229"/>
                  </a:lnTo>
                  <a:lnTo>
                    <a:pt x="21" y="227"/>
                  </a:lnTo>
                  <a:lnTo>
                    <a:pt x="21" y="224"/>
                  </a:lnTo>
                  <a:lnTo>
                    <a:pt x="16" y="205"/>
                  </a:lnTo>
                  <a:lnTo>
                    <a:pt x="14" y="188"/>
                  </a:lnTo>
                  <a:lnTo>
                    <a:pt x="14" y="169"/>
                  </a:lnTo>
                  <a:lnTo>
                    <a:pt x="17" y="152"/>
                  </a:lnTo>
                  <a:lnTo>
                    <a:pt x="22" y="136"/>
                  </a:lnTo>
                  <a:lnTo>
                    <a:pt x="29" y="120"/>
                  </a:lnTo>
                  <a:lnTo>
                    <a:pt x="38" y="103"/>
                  </a:lnTo>
                  <a:lnTo>
                    <a:pt x="48" y="87"/>
                  </a:lnTo>
                  <a:lnTo>
                    <a:pt x="60" y="74"/>
                  </a:lnTo>
                  <a:lnTo>
                    <a:pt x="75" y="59"/>
                  </a:lnTo>
                  <a:lnTo>
                    <a:pt x="92" y="45"/>
                  </a:lnTo>
                  <a:lnTo>
                    <a:pt x="111" y="31"/>
                  </a:lnTo>
                  <a:lnTo>
                    <a:pt x="128" y="18"/>
                  </a:lnTo>
                  <a:lnTo>
                    <a:pt x="142" y="9"/>
                  </a:lnTo>
                  <a:lnTo>
                    <a:pt x="151" y="2"/>
                  </a:lnTo>
                  <a:lnTo>
                    <a:pt x="154" y="0"/>
                  </a:lnTo>
                  <a:lnTo>
                    <a:pt x="151" y="2"/>
                  </a:lnTo>
                  <a:lnTo>
                    <a:pt x="139" y="9"/>
                  </a:lnTo>
                  <a:lnTo>
                    <a:pt x="124" y="18"/>
                  </a:lnTo>
                  <a:lnTo>
                    <a:pt x="106" y="31"/>
                  </a:lnTo>
                  <a:lnTo>
                    <a:pt x="85" y="45"/>
                  </a:lnTo>
                  <a:lnTo>
                    <a:pt x="67" y="59"/>
                  </a:lnTo>
                  <a:lnTo>
                    <a:pt x="50" y="72"/>
                  </a:lnTo>
                  <a:lnTo>
                    <a:pt x="37" y="86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16" name="Freeform 84"/>
            <p:cNvSpPr>
              <a:spLocks/>
            </p:cNvSpPr>
            <p:nvPr/>
          </p:nvSpPr>
          <p:spPr bwMode="auto">
            <a:xfrm>
              <a:off x="2852" y="2729"/>
              <a:ext cx="62" cy="121"/>
            </a:xfrm>
            <a:custGeom>
              <a:avLst/>
              <a:gdLst/>
              <a:ahLst/>
              <a:cxnLst>
                <a:cxn ang="0">
                  <a:pos x="28" y="104"/>
                </a:cxn>
                <a:cxn ang="0">
                  <a:pos x="18" y="121"/>
                </a:cxn>
                <a:cxn ang="0">
                  <a:pos x="11" y="139"/>
                </a:cxn>
                <a:cxn ang="0">
                  <a:pos x="6" y="157"/>
                </a:cxn>
                <a:cxn ang="0">
                  <a:pos x="1" y="175"/>
                </a:cxn>
                <a:cxn ang="0">
                  <a:pos x="0" y="192"/>
                </a:cxn>
                <a:cxn ang="0">
                  <a:pos x="2" y="209"/>
                </a:cxn>
                <a:cxn ang="0">
                  <a:pos x="6" y="225"/>
                </a:cxn>
                <a:cxn ang="0">
                  <a:pos x="9" y="241"/>
                </a:cxn>
                <a:cxn ang="0">
                  <a:pos x="10" y="243"/>
                </a:cxn>
                <a:cxn ang="0">
                  <a:pos x="13" y="242"/>
                </a:cxn>
                <a:cxn ang="0">
                  <a:pos x="15" y="240"/>
                </a:cxn>
                <a:cxn ang="0">
                  <a:pos x="16" y="238"/>
                </a:cxn>
                <a:cxn ang="0">
                  <a:pos x="13" y="202"/>
                </a:cxn>
                <a:cxn ang="0">
                  <a:pos x="16" y="167"/>
                </a:cxn>
                <a:cxn ang="0">
                  <a:pos x="24" y="135"/>
                </a:cxn>
                <a:cxn ang="0">
                  <a:pos x="39" y="102"/>
                </a:cxn>
                <a:cxn ang="0">
                  <a:pos x="49" y="86"/>
                </a:cxn>
                <a:cxn ang="0">
                  <a:pos x="61" y="68"/>
                </a:cxn>
                <a:cxn ang="0">
                  <a:pos x="75" y="52"/>
                </a:cxn>
                <a:cxn ang="0">
                  <a:pos x="90" y="36"/>
                </a:cxn>
                <a:cxn ang="0">
                  <a:pos x="102" y="22"/>
                </a:cxn>
                <a:cxn ang="0">
                  <a:pos x="113" y="11"/>
                </a:cxn>
                <a:cxn ang="0">
                  <a:pos x="121" y="3"/>
                </a:cxn>
                <a:cxn ang="0">
                  <a:pos x="123" y="0"/>
                </a:cxn>
                <a:cxn ang="0">
                  <a:pos x="120" y="3"/>
                </a:cxn>
                <a:cxn ang="0">
                  <a:pos x="112" y="11"/>
                </a:cxn>
                <a:cxn ang="0">
                  <a:pos x="100" y="22"/>
                </a:cxn>
                <a:cxn ang="0">
                  <a:pos x="85" y="36"/>
                </a:cxn>
                <a:cxn ang="0">
                  <a:pos x="69" y="53"/>
                </a:cxn>
                <a:cxn ang="0">
                  <a:pos x="53" y="71"/>
                </a:cxn>
                <a:cxn ang="0">
                  <a:pos x="39" y="88"/>
                </a:cxn>
                <a:cxn ang="0">
                  <a:pos x="28" y="104"/>
                </a:cxn>
              </a:cxnLst>
              <a:rect l="0" t="0" r="r" b="b"/>
              <a:pathLst>
                <a:path w="123" h="243">
                  <a:moveTo>
                    <a:pt x="28" y="104"/>
                  </a:moveTo>
                  <a:lnTo>
                    <a:pt x="18" y="121"/>
                  </a:lnTo>
                  <a:lnTo>
                    <a:pt x="11" y="139"/>
                  </a:lnTo>
                  <a:lnTo>
                    <a:pt x="6" y="157"/>
                  </a:lnTo>
                  <a:lnTo>
                    <a:pt x="1" y="175"/>
                  </a:lnTo>
                  <a:lnTo>
                    <a:pt x="0" y="192"/>
                  </a:lnTo>
                  <a:lnTo>
                    <a:pt x="2" y="209"/>
                  </a:lnTo>
                  <a:lnTo>
                    <a:pt x="6" y="225"/>
                  </a:lnTo>
                  <a:lnTo>
                    <a:pt x="9" y="241"/>
                  </a:lnTo>
                  <a:lnTo>
                    <a:pt x="10" y="243"/>
                  </a:lnTo>
                  <a:lnTo>
                    <a:pt x="13" y="242"/>
                  </a:lnTo>
                  <a:lnTo>
                    <a:pt x="15" y="240"/>
                  </a:lnTo>
                  <a:lnTo>
                    <a:pt x="16" y="238"/>
                  </a:lnTo>
                  <a:lnTo>
                    <a:pt x="13" y="202"/>
                  </a:lnTo>
                  <a:lnTo>
                    <a:pt x="16" y="167"/>
                  </a:lnTo>
                  <a:lnTo>
                    <a:pt x="24" y="135"/>
                  </a:lnTo>
                  <a:lnTo>
                    <a:pt x="39" y="102"/>
                  </a:lnTo>
                  <a:lnTo>
                    <a:pt x="49" y="86"/>
                  </a:lnTo>
                  <a:lnTo>
                    <a:pt x="61" y="68"/>
                  </a:lnTo>
                  <a:lnTo>
                    <a:pt x="75" y="52"/>
                  </a:lnTo>
                  <a:lnTo>
                    <a:pt x="90" y="36"/>
                  </a:lnTo>
                  <a:lnTo>
                    <a:pt x="102" y="22"/>
                  </a:lnTo>
                  <a:lnTo>
                    <a:pt x="113" y="11"/>
                  </a:lnTo>
                  <a:lnTo>
                    <a:pt x="121" y="3"/>
                  </a:lnTo>
                  <a:lnTo>
                    <a:pt x="123" y="0"/>
                  </a:lnTo>
                  <a:lnTo>
                    <a:pt x="120" y="3"/>
                  </a:lnTo>
                  <a:lnTo>
                    <a:pt x="112" y="11"/>
                  </a:lnTo>
                  <a:lnTo>
                    <a:pt x="100" y="22"/>
                  </a:lnTo>
                  <a:lnTo>
                    <a:pt x="85" y="36"/>
                  </a:lnTo>
                  <a:lnTo>
                    <a:pt x="69" y="53"/>
                  </a:lnTo>
                  <a:lnTo>
                    <a:pt x="53" y="71"/>
                  </a:lnTo>
                  <a:lnTo>
                    <a:pt x="39" y="88"/>
                  </a:lnTo>
                  <a:lnTo>
                    <a:pt x="28" y="104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17" name="Freeform 85"/>
            <p:cNvSpPr>
              <a:spLocks/>
            </p:cNvSpPr>
            <p:nvPr/>
          </p:nvSpPr>
          <p:spPr bwMode="auto">
            <a:xfrm>
              <a:off x="2878" y="2771"/>
              <a:ext cx="121" cy="49"/>
            </a:xfrm>
            <a:custGeom>
              <a:avLst/>
              <a:gdLst/>
              <a:ahLst/>
              <a:cxnLst>
                <a:cxn ang="0">
                  <a:pos x="113" y="99"/>
                </a:cxn>
                <a:cxn ang="0">
                  <a:pos x="122" y="96"/>
                </a:cxn>
                <a:cxn ang="0">
                  <a:pos x="131" y="93"/>
                </a:cxn>
                <a:cxn ang="0">
                  <a:pos x="140" y="89"/>
                </a:cxn>
                <a:cxn ang="0">
                  <a:pos x="149" y="85"/>
                </a:cxn>
                <a:cxn ang="0">
                  <a:pos x="159" y="80"/>
                </a:cxn>
                <a:cxn ang="0">
                  <a:pos x="168" y="76"/>
                </a:cxn>
                <a:cxn ang="0">
                  <a:pos x="176" y="70"/>
                </a:cxn>
                <a:cxn ang="0">
                  <a:pos x="184" y="65"/>
                </a:cxn>
                <a:cxn ang="0">
                  <a:pos x="192" y="61"/>
                </a:cxn>
                <a:cxn ang="0">
                  <a:pos x="199" y="55"/>
                </a:cxn>
                <a:cxn ang="0">
                  <a:pos x="206" y="48"/>
                </a:cxn>
                <a:cxn ang="0">
                  <a:pos x="214" y="42"/>
                </a:cxn>
                <a:cxn ang="0">
                  <a:pos x="220" y="35"/>
                </a:cxn>
                <a:cxn ang="0">
                  <a:pos x="227" y="28"/>
                </a:cxn>
                <a:cxn ang="0">
                  <a:pos x="233" y="20"/>
                </a:cxn>
                <a:cxn ang="0">
                  <a:pos x="239" y="13"/>
                </a:cxn>
                <a:cxn ang="0">
                  <a:pos x="242" y="9"/>
                </a:cxn>
                <a:cxn ang="0">
                  <a:pos x="240" y="3"/>
                </a:cxn>
                <a:cxn ang="0">
                  <a:pos x="237" y="0"/>
                </a:cxn>
                <a:cxn ang="0">
                  <a:pos x="231" y="1"/>
                </a:cxn>
                <a:cxn ang="0">
                  <a:pos x="219" y="8"/>
                </a:cxn>
                <a:cxn ang="0">
                  <a:pos x="205" y="13"/>
                </a:cxn>
                <a:cxn ang="0">
                  <a:pos x="192" y="19"/>
                </a:cxn>
                <a:cxn ang="0">
                  <a:pos x="178" y="25"/>
                </a:cxn>
                <a:cxn ang="0">
                  <a:pos x="166" y="31"/>
                </a:cxn>
                <a:cxn ang="0">
                  <a:pos x="152" y="38"/>
                </a:cxn>
                <a:cxn ang="0">
                  <a:pos x="140" y="44"/>
                </a:cxn>
                <a:cxn ang="0">
                  <a:pos x="129" y="54"/>
                </a:cxn>
                <a:cxn ang="0">
                  <a:pos x="107" y="66"/>
                </a:cxn>
                <a:cxn ang="0">
                  <a:pos x="85" y="71"/>
                </a:cxn>
                <a:cxn ang="0">
                  <a:pos x="63" y="70"/>
                </a:cxn>
                <a:cxn ang="0">
                  <a:pos x="43" y="65"/>
                </a:cxn>
                <a:cxn ang="0">
                  <a:pos x="26" y="59"/>
                </a:cxn>
                <a:cxn ang="0">
                  <a:pos x="12" y="52"/>
                </a:cxn>
                <a:cxn ang="0">
                  <a:pos x="3" y="47"/>
                </a:cxn>
                <a:cxn ang="0">
                  <a:pos x="0" y="44"/>
                </a:cxn>
                <a:cxn ang="0">
                  <a:pos x="3" y="47"/>
                </a:cxn>
                <a:cxn ang="0">
                  <a:pos x="11" y="54"/>
                </a:cxn>
                <a:cxn ang="0">
                  <a:pos x="23" y="64"/>
                </a:cxn>
                <a:cxn ang="0">
                  <a:pos x="39" y="74"/>
                </a:cxn>
                <a:cxn ang="0">
                  <a:pos x="56" y="85"/>
                </a:cxn>
                <a:cxn ang="0">
                  <a:pos x="76" y="94"/>
                </a:cxn>
                <a:cxn ang="0">
                  <a:pos x="94" y="99"/>
                </a:cxn>
                <a:cxn ang="0">
                  <a:pos x="113" y="99"/>
                </a:cxn>
              </a:cxnLst>
              <a:rect l="0" t="0" r="r" b="b"/>
              <a:pathLst>
                <a:path w="242" h="99">
                  <a:moveTo>
                    <a:pt x="113" y="99"/>
                  </a:moveTo>
                  <a:lnTo>
                    <a:pt x="122" y="96"/>
                  </a:lnTo>
                  <a:lnTo>
                    <a:pt x="131" y="93"/>
                  </a:lnTo>
                  <a:lnTo>
                    <a:pt x="140" y="89"/>
                  </a:lnTo>
                  <a:lnTo>
                    <a:pt x="149" y="85"/>
                  </a:lnTo>
                  <a:lnTo>
                    <a:pt x="159" y="80"/>
                  </a:lnTo>
                  <a:lnTo>
                    <a:pt x="168" y="76"/>
                  </a:lnTo>
                  <a:lnTo>
                    <a:pt x="176" y="70"/>
                  </a:lnTo>
                  <a:lnTo>
                    <a:pt x="184" y="65"/>
                  </a:lnTo>
                  <a:lnTo>
                    <a:pt x="192" y="61"/>
                  </a:lnTo>
                  <a:lnTo>
                    <a:pt x="199" y="55"/>
                  </a:lnTo>
                  <a:lnTo>
                    <a:pt x="206" y="48"/>
                  </a:lnTo>
                  <a:lnTo>
                    <a:pt x="214" y="42"/>
                  </a:lnTo>
                  <a:lnTo>
                    <a:pt x="220" y="35"/>
                  </a:lnTo>
                  <a:lnTo>
                    <a:pt x="227" y="28"/>
                  </a:lnTo>
                  <a:lnTo>
                    <a:pt x="233" y="20"/>
                  </a:lnTo>
                  <a:lnTo>
                    <a:pt x="239" y="13"/>
                  </a:lnTo>
                  <a:lnTo>
                    <a:pt x="242" y="9"/>
                  </a:lnTo>
                  <a:lnTo>
                    <a:pt x="240" y="3"/>
                  </a:lnTo>
                  <a:lnTo>
                    <a:pt x="237" y="0"/>
                  </a:lnTo>
                  <a:lnTo>
                    <a:pt x="231" y="1"/>
                  </a:lnTo>
                  <a:lnTo>
                    <a:pt x="219" y="8"/>
                  </a:lnTo>
                  <a:lnTo>
                    <a:pt x="205" y="13"/>
                  </a:lnTo>
                  <a:lnTo>
                    <a:pt x="192" y="19"/>
                  </a:lnTo>
                  <a:lnTo>
                    <a:pt x="178" y="25"/>
                  </a:lnTo>
                  <a:lnTo>
                    <a:pt x="166" y="31"/>
                  </a:lnTo>
                  <a:lnTo>
                    <a:pt x="152" y="38"/>
                  </a:lnTo>
                  <a:lnTo>
                    <a:pt x="140" y="44"/>
                  </a:lnTo>
                  <a:lnTo>
                    <a:pt x="129" y="54"/>
                  </a:lnTo>
                  <a:lnTo>
                    <a:pt x="107" y="66"/>
                  </a:lnTo>
                  <a:lnTo>
                    <a:pt x="85" y="71"/>
                  </a:lnTo>
                  <a:lnTo>
                    <a:pt x="63" y="70"/>
                  </a:lnTo>
                  <a:lnTo>
                    <a:pt x="43" y="65"/>
                  </a:lnTo>
                  <a:lnTo>
                    <a:pt x="26" y="59"/>
                  </a:lnTo>
                  <a:lnTo>
                    <a:pt x="12" y="52"/>
                  </a:lnTo>
                  <a:lnTo>
                    <a:pt x="3" y="47"/>
                  </a:lnTo>
                  <a:lnTo>
                    <a:pt x="0" y="44"/>
                  </a:lnTo>
                  <a:lnTo>
                    <a:pt x="3" y="47"/>
                  </a:lnTo>
                  <a:lnTo>
                    <a:pt x="11" y="54"/>
                  </a:lnTo>
                  <a:lnTo>
                    <a:pt x="23" y="64"/>
                  </a:lnTo>
                  <a:lnTo>
                    <a:pt x="39" y="74"/>
                  </a:lnTo>
                  <a:lnTo>
                    <a:pt x="56" y="85"/>
                  </a:lnTo>
                  <a:lnTo>
                    <a:pt x="76" y="94"/>
                  </a:lnTo>
                  <a:lnTo>
                    <a:pt x="94" y="99"/>
                  </a:lnTo>
                  <a:lnTo>
                    <a:pt x="113" y="99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18" name="Freeform 86"/>
            <p:cNvSpPr>
              <a:spLocks/>
            </p:cNvSpPr>
            <p:nvPr/>
          </p:nvSpPr>
          <p:spPr bwMode="auto">
            <a:xfrm>
              <a:off x="2958" y="2802"/>
              <a:ext cx="49" cy="14"/>
            </a:xfrm>
            <a:custGeom>
              <a:avLst/>
              <a:gdLst/>
              <a:ahLst/>
              <a:cxnLst>
                <a:cxn ang="0">
                  <a:pos x="96" y="28"/>
                </a:cxn>
                <a:cxn ang="0">
                  <a:pos x="98" y="27"/>
                </a:cxn>
                <a:cxn ang="0">
                  <a:pos x="99" y="26"/>
                </a:cxn>
                <a:cxn ang="0">
                  <a:pos x="99" y="25"/>
                </a:cxn>
                <a:cxn ang="0">
                  <a:pos x="98" y="24"/>
                </a:cxn>
                <a:cxn ang="0">
                  <a:pos x="84" y="22"/>
                </a:cxn>
                <a:cxn ang="0">
                  <a:pos x="69" y="18"/>
                </a:cxn>
                <a:cxn ang="0">
                  <a:pos x="53" y="15"/>
                </a:cxn>
                <a:cxn ang="0">
                  <a:pos x="36" y="10"/>
                </a:cxn>
                <a:cxn ang="0">
                  <a:pos x="23" y="7"/>
                </a:cxn>
                <a:cxn ang="0">
                  <a:pos x="10" y="3"/>
                </a:cxn>
                <a:cxn ang="0">
                  <a:pos x="3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4"/>
                </a:cxn>
                <a:cxn ang="0">
                  <a:pos x="5" y="10"/>
                </a:cxn>
                <a:cxn ang="0">
                  <a:pos x="13" y="16"/>
                </a:cxn>
                <a:cxn ang="0">
                  <a:pos x="25" y="22"/>
                </a:cxn>
                <a:cxn ang="0">
                  <a:pos x="42" y="26"/>
                </a:cxn>
                <a:cxn ang="0">
                  <a:pos x="65" y="28"/>
                </a:cxn>
                <a:cxn ang="0">
                  <a:pos x="96" y="28"/>
                </a:cxn>
              </a:cxnLst>
              <a:rect l="0" t="0" r="r" b="b"/>
              <a:pathLst>
                <a:path w="99" h="28">
                  <a:moveTo>
                    <a:pt x="96" y="28"/>
                  </a:moveTo>
                  <a:lnTo>
                    <a:pt x="98" y="27"/>
                  </a:lnTo>
                  <a:lnTo>
                    <a:pt x="99" y="26"/>
                  </a:lnTo>
                  <a:lnTo>
                    <a:pt x="99" y="25"/>
                  </a:lnTo>
                  <a:lnTo>
                    <a:pt x="98" y="24"/>
                  </a:lnTo>
                  <a:lnTo>
                    <a:pt x="84" y="22"/>
                  </a:lnTo>
                  <a:lnTo>
                    <a:pt x="69" y="18"/>
                  </a:lnTo>
                  <a:lnTo>
                    <a:pt x="53" y="15"/>
                  </a:lnTo>
                  <a:lnTo>
                    <a:pt x="36" y="10"/>
                  </a:lnTo>
                  <a:lnTo>
                    <a:pt x="23" y="7"/>
                  </a:lnTo>
                  <a:lnTo>
                    <a:pt x="10" y="3"/>
                  </a:lnTo>
                  <a:lnTo>
                    <a:pt x="3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2" y="4"/>
                  </a:lnTo>
                  <a:lnTo>
                    <a:pt x="5" y="10"/>
                  </a:lnTo>
                  <a:lnTo>
                    <a:pt x="13" y="16"/>
                  </a:lnTo>
                  <a:lnTo>
                    <a:pt x="25" y="22"/>
                  </a:lnTo>
                  <a:lnTo>
                    <a:pt x="42" y="26"/>
                  </a:lnTo>
                  <a:lnTo>
                    <a:pt x="65" y="28"/>
                  </a:lnTo>
                  <a:lnTo>
                    <a:pt x="96" y="28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19" name="Freeform 87"/>
            <p:cNvSpPr>
              <a:spLocks/>
            </p:cNvSpPr>
            <p:nvPr/>
          </p:nvSpPr>
          <p:spPr bwMode="auto">
            <a:xfrm>
              <a:off x="2360" y="2088"/>
              <a:ext cx="293" cy="249"/>
            </a:xfrm>
            <a:custGeom>
              <a:avLst/>
              <a:gdLst/>
              <a:ahLst/>
              <a:cxnLst>
                <a:cxn ang="0">
                  <a:pos x="582" y="26"/>
                </a:cxn>
                <a:cxn ang="0">
                  <a:pos x="565" y="75"/>
                </a:cxn>
                <a:cxn ang="0">
                  <a:pos x="539" y="117"/>
                </a:cxn>
                <a:cxn ang="0">
                  <a:pos x="507" y="154"/>
                </a:cxn>
                <a:cxn ang="0">
                  <a:pos x="469" y="188"/>
                </a:cxn>
                <a:cxn ang="0">
                  <a:pos x="426" y="216"/>
                </a:cxn>
                <a:cxn ang="0">
                  <a:pos x="381" y="242"/>
                </a:cxn>
                <a:cxn ang="0">
                  <a:pos x="335" y="265"/>
                </a:cxn>
                <a:cxn ang="0">
                  <a:pos x="290" y="286"/>
                </a:cxn>
                <a:cxn ang="0">
                  <a:pos x="248" y="306"/>
                </a:cxn>
                <a:cxn ang="0">
                  <a:pos x="205" y="328"/>
                </a:cxn>
                <a:cxn ang="0">
                  <a:pos x="164" y="351"/>
                </a:cxn>
                <a:cxn ang="0">
                  <a:pos x="123" y="376"/>
                </a:cxn>
                <a:cxn ang="0">
                  <a:pos x="84" y="404"/>
                </a:cxn>
                <a:cxn ang="0">
                  <a:pos x="47" y="435"/>
                </a:cxn>
                <a:cxn ang="0">
                  <a:pos x="15" y="470"/>
                </a:cxn>
                <a:cxn ang="0">
                  <a:pos x="0" y="493"/>
                </a:cxn>
                <a:cxn ang="0">
                  <a:pos x="6" y="496"/>
                </a:cxn>
                <a:cxn ang="0">
                  <a:pos x="29" y="478"/>
                </a:cxn>
                <a:cxn ang="0">
                  <a:pos x="70" y="444"/>
                </a:cxn>
                <a:cxn ang="0">
                  <a:pos x="112" y="412"/>
                </a:cxn>
                <a:cxn ang="0">
                  <a:pos x="156" y="383"/>
                </a:cxn>
                <a:cxn ang="0">
                  <a:pos x="189" y="362"/>
                </a:cxn>
                <a:cxn ang="0">
                  <a:pos x="212" y="348"/>
                </a:cxn>
                <a:cxn ang="0">
                  <a:pos x="236" y="335"/>
                </a:cxn>
                <a:cxn ang="0">
                  <a:pos x="260" y="324"/>
                </a:cxn>
                <a:cxn ang="0">
                  <a:pos x="285" y="312"/>
                </a:cxn>
                <a:cxn ang="0">
                  <a:pos x="308" y="300"/>
                </a:cxn>
                <a:cxn ang="0">
                  <a:pos x="332" y="288"/>
                </a:cxn>
                <a:cxn ang="0">
                  <a:pos x="356" y="276"/>
                </a:cxn>
                <a:cxn ang="0">
                  <a:pos x="387" y="258"/>
                </a:cxn>
                <a:cxn ang="0">
                  <a:pos x="426" y="234"/>
                </a:cxn>
                <a:cxn ang="0">
                  <a:pos x="463" y="207"/>
                </a:cxn>
                <a:cxn ang="0">
                  <a:pos x="498" y="177"/>
                </a:cxn>
                <a:cxn ang="0">
                  <a:pos x="528" y="144"/>
                </a:cxn>
                <a:cxn ang="0">
                  <a:pos x="552" y="108"/>
                </a:cxn>
                <a:cxn ang="0">
                  <a:pos x="571" y="68"/>
                </a:cxn>
                <a:cxn ang="0">
                  <a:pos x="583" y="24"/>
                </a:cxn>
                <a:cxn ang="0">
                  <a:pos x="586" y="0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496">
                  <a:moveTo>
                    <a:pt x="586" y="0"/>
                  </a:moveTo>
                  <a:lnTo>
                    <a:pt x="582" y="26"/>
                  </a:lnTo>
                  <a:lnTo>
                    <a:pt x="575" y="51"/>
                  </a:lnTo>
                  <a:lnTo>
                    <a:pt x="565" y="75"/>
                  </a:lnTo>
                  <a:lnTo>
                    <a:pt x="553" y="97"/>
                  </a:lnTo>
                  <a:lnTo>
                    <a:pt x="539" y="117"/>
                  </a:lnTo>
                  <a:lnTo>
                    <a:pt x="524" y="136"/>
                  </a:lnTo>
                  <a:lnTo>
                    <a:pt x="507" y="154"/>
                  </a:lnTo>
                  <a:lnTo>
                    <a:pt x="489" y="172"/>
                  </a:lnTo>
                  <a:lnTo>
                    <a:pt x="469" y="188"/>
                  </a:lnTo>
                  <a:lnTo>
                    <a:pt x="448" y="203"/>
                  </a:lnTo>
                  <a:lnTo>
                    <a:pt x="426" y="216"/>
                  </a:lnTo>
                  <a:lnTo>
                    <a:pt x="404" y="229"/>
                  </a:lnTo>
                  <a:lnTo>
                    <a:pt x="381" y="242"/>
                  </a:lnTo>
                  <a:lnTo>
                    <a:pt x="358" y="253"/>
                  </a:lnTo>
                  <a:lnTo>
                    <a:pt x="335" y="265"/>
                  </a:lnTo>
                  <a:lnTo>
                    <a:pt x="312" y="275"/>
                  </a:lnTo>
                  <a:lnTo>
                    <a:pt x="290" y="286"/>
                  </a:lnTo>
                  <a:lnTo>
                    <a:pt x="269" y="296"/>
                  </a:lnTo>
                  <a:lnTo>
                    <a:pt x="248" y="306"/>
                  </a:lnTo>
                  <a:lnTo>
                    <a:pt x="226" y="317"/>
                  </a:lnTo>
                  <a:lnTo>
                    <a:pt x="205" y="328"/>
                  </a:lnTo>
                  <a:lnTo>
                    <a:pt x="184" y="340"/>
                  </a:lnTo>
                  <a:lnTo>
                    <a:pt x="164" y="351"/>
                  </a:lnTo>
                  <a:lnTo>
                    <a:pt x="143" y="364"/>
                  </a:lnTo>
                  <a:lnTo>
                    <a:pt x="123" y="376"/>
                  </a:lnTo>
                  <a:lnTo>
                    <a:pt x="104" y="390"/>
                  </a:lnTo>
                  <a:lnTo>
                    <a:pt x="84" y="404"/>
                  </a:lnTo>
                  <a:lnTo>
                    <a:pt x="66" y="419"/>
                  </a:lnTo>
                  <a:lnTo>
                    <a:pt x="47" y="435"/>
                  </a:lnTo>
                  <a:lnTo>
                    <a:pt x="31" y="451"/>
                  </a:lnTo>
                  <a:lnTo>
                    <a:pt x="15" y="470"/>
                  </a:lnTo>
                  <a:lnTo>
                    <a:pt x="1" y="488"/>
                  </a:lnTo>
                  <a:lnTo>
                    <a:pt x="0" y="493"/>
                  </a:lnTo>
                  <a:lnTo>
                    <a:pt x="3" y="495"/>
                  </a:lnTo>
                  <a:lnTo>
                    <a:pt x="6" y="496"/>
                  </a:lnTo>
                  <a:lnTo>
                    <a:pt x="9" y="495"/>
                  </a:lnTo>
                  <a:lnTo>
                    <a:pt x="29" y="478"/>
                  </a:lnTo>
                  <a:lnTo>
                    <a:pt x="50" y="461"/>
                  </a:lnTo>
                  <a:lnTo>
                    <a:pt x="70" y="444"/>
                  </a:lnTo>
                  <a:lnTo>
                    <a:pt x="91" y="428"/>
                  </a:lnTo>
                  <a:lnTo>
                    <a:pt x="112" y="412"/>
                  </a:lnTo>
                  <a:lnTo>
                    <a:pt x="134" y="397"/>
                  </a:lnTo>
                  <a:lnTo>
                    <a:pt x="156" y="383"/>
                  </a:lnTo>
                  <a:lnTo>
                    <a:pt x="178" y="368"/>
                  </a:lnTo>
                  <a:lnTo>
                    <a:pt x="189" y="362"/>
                  </a:lnTo>
                  <a:lnTo>
                    <a:pt x="201" y="355"/>
                  </a:lnTo>
                  <a:lnTo>
                    <a:pt x="212" y="348"/>
                  </a:lnTo>
                  <a:lnTo>
                    <a:pt x="225" y="342"/>
                  </a:lnTo>
                  <a:lnTo>
                    <a:pt x="236" y="335"/>
                  </a:lnTo>
                  <a:lnTo>
                    <a:pt x="248" y="329"/>
                  </a:lnTo>
                  <a:lnTo>
                    <a:pt x="260" y="324"/>
                  </a:lnTo>
                  <a:lnTo>
                    <a:pt x="272" y="318"/>
                  </a:lnTo>
                  <a:lnTo>
                    <a:pt x="285" y="312"/>
                  </a:lnTo>
                  <a:lnTo>
                    <a:pt x="296" y="306"/>
                  </a:lnTo>
                  <a:lnTo>
                    <a:pt x="308" y="300"/>
                  </a:lnTo>
                  <a:lnTo>
                    <a:pt x="320" y="294"/>
                  </a:lnTo>
                  <a:lnTo>
                    <a:pt x="332" y="288"/>
                  </a:lnTo>
                  <a:lnTo>
                    <a:pt x="345" y="282"/>
                  </a:lnTo>
                  <a:lnTo>
                    <a:pt x="356" y="276"/>
                  </a:lnTo>
                  <a:lnTo>
                    <a:pt x="368" y="269"/>
                  </a:lnTo>
                  <a:lnTo>
                    <a:pt x="387" y="258"/>
                  </a:lnTo>
                  <a:lnTo>
                    <a:pt x="407" y="246"/>
                  </a:lnTo>
                  <a:lnTo>
                    <a:pt x="426" y="234"/>
                  </a:lnTo>
                  <a:lnTo>
                    <a:pt x="445" y="221"/>
                  </a:lnTo>
                  <a:lnTo>
                    <a:pt x="463" y="207"/>
                  </a:lnTo>
                  <a:lnTo>
                    <a:pt x="480" y="192"/>
                  </a:lnTo>
                  <a:lnTo>
                    <a:pt x="498" y="177"/>
                  </a:lnTo>
                  <a:lnTo>
                    <a:pt x="513" y="161"/>
                  </a:lnTo>
                  <a:lnTo>
                    <a:pt x="528" y="144"/>
                  </a:lnTo>
                  <a:lnTo>
                    <a:pt x="540" y="127"/>
                  </a:lnTo>
                  <a:lnTo>
                    <a:pt x="552" y="108"/>
                  </a:lnTo>
                  <a:lnTo>
                    <a:pt x="562" y="89"/>
                  </a:lnTo>
                  <a:lnTo>
                    <a:pt x="571" y="68"/>
                  </a:lnTo>
                  <a:lnTo>
                    <a:pt x="578" y="46"/>
                  </a:lnTo>
                  <a:lnTo>
                    <a:pt x="583" y="24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20" name="Freeform 88"/>
            <p:cNvSpPr>
              <a:spLocks/>
            </p:cNvSpPr>
            <p:nvPr/>
          </p:nvSpPr>
          <p:spPr bwMode="auto">
            <a:xfrm>
              <a:off x="2643" y="1886"/>
              <a:ext cx="87" cy="198"/>
            </a:xfrm>
            <a:custGeom>
              <a:avLst/>
              <a:gdLst/>
              <a:ahLst/>
              <a:cxnLst>
                <a:cxn ang="0">
                  <a:pos x="11" y="397"/>
                </a:cxn>
                <a:cxn ang="0">
                  <a:pos x="15" y="369"/>
                </a:cxn>
                <a:cxn ang="0">
                  <a:pos x="17" y="342"/>
                </a:cxn>
                <a:cxn ang="0">
                  <a:pos x="19" y="315"/>
                </a:cxn>
                <a:cxn ang="0">
                  <a:pos x="19" y="287"/>
                </a:cxn>
                <a:cxn ang="0">
                  <a:pos x="17" y="253"/>
                </a:cxn>
                <a:cxn ang="0">
                  <a:pos x="16" y="218"/>
                </a:cxn>
                <a:cxn ang="0">
                  <a:pos x="15" y="185"/>
                </a:cxn>
                <a:cxn ang="0">
                  <a:pos x="17" y="150"/>
                </a:cxn>
                <a:cxn ang="0">
                  <a:pos x="23" y="124"/>
                </a:cxn>
                <a:cxn ang="0">
                  <a:pos x="34" y="99"/>
                </a:cxn>
                <a:cxn ang="0">
                  <a:pos x="49" y="76"/>
                </a:cxn>
                <a:cxn ang="0">
                  <a:pos x="69" y="55"/>
                </a:cxn>
                <a:cxn ang="0">
                  <a:pos x="92" y="36"/>
                </a:cxn>
                <a:cxn ang="0">
                  <a:pos x="116" y="23"/>
                </a:cxn>
                <a:cxn ang="0">
                  <a:pos x="143" y="12"/>
                </a:cxn>
                <a:cxn ang="0">
                  <a:pos x="169" y="8"/>
                </a:cxn>
                <a:cxn ang="0">
                  <a:pos x="171" y="6"/>
                </a:cxn>
                <a:cxn ang="0">
                  <a:pos x="174" y="3"/>
                </a:cxn>
                <a:cxn ang="0">
                  <a:pos x="174" y="1"/>
                </a:cxn>
                <a:cxn ang="0">
                  <a:pos x="171" y="0"/>
                </a:cxn>
                <a:cxn ang="0">
                  <a:pos x="144" y="0"/>
                </a:cxn>
                <a:cxn ang="0">
                  <a:pos x="118" y="4"/>
                </a:cxn>
                <a:cxn ang="0">
                  <a:pos x="93" y="15"/>
                </a:cxn>
                <a:cxn ang="0">
                  <a:pos x="70" y="30"/>
                </a:cxn>
                <a:cxn ang="0">
                  <a:pos x="50" y="47"/>
                </a:cxn>
                <a:cxn ang="0">
                  <a:pos x="32" y="68"/>
                </a:cxn>
                <a:cxn ang="0">
                  <a:pos x="18" y="91"/>
                </a:cxn>
                <a:cxn ang="0">
                  <a:pos x="7" y="115"/>
                </a:cxn>
                <a:cxn ang="0">
                  <a:pos x="0" y="147"/>
                </a:cxn>
                <a:cxn ang="0">
                  <a:pos x="1" y="180"/>
                </a:cxn>
                <a:cxn ang="0">
                  <a:pos x="6" y="214"/>
                </a:cxn>
                <a:cxn ang="0">
                  <a:pos x="10" y="247"/>
                </a:cxn>
                <a:cxn ang="0">
                  <a:pos x="12" y="263"/>
                </a:cxn>
                <a:cxn ang="0">
                  <a:pos x="14" y="281"/>
                </a:cxn>
                <a:cxn ang="0">
                  <a:pos x="16" y="298"/>
                </a:cxn>
                <a:cxn ang="0">
                  <a:pos x="17" y="314"/>
                </a:cxn>
                <a:cxn ang="0">
                  <a:pos x="17" y="335"/>
                </a:cxn>
                <a:cxn ang="0">
                  <a:pos x="16" y="355"/>
                </a:cxn>
                <a:cxn ang="0">
                  <a:pos x="14" y="376"/>
                </a:cxn>
                <a:cxn ang="0">
                  <a:pos x="11" y="397"/>
                </a:cxn>
                <a:cxn ang="0">
                  <a:pos x="11" y="397"/>
                </a:cxn>
                <a:cxn ang="0">
                  <a:pos x="11" y="397"/>
                </a:cxn>
                <a:cxn ang="0">
                  <a:pos x="11" y="397"/>
                </a:cxn>
                <a:cxn ang="0">
                  <a:pos x="11" y="397"/>
                </a:cxn>
                <a:cxn ang="0">
                  <a:pos x="11" y="397"/>
                </a:cxn>
              </a:cxnLst>
              <a:rect l="0" t="0" r="r" b="b"/>
              <a:pathLst>
                <a:path w="174" h="397">
                  <a:moveTo>
                    <a:pt x="11" y="397"/>
                  </a:moveTo>
                  <a:lnTo>
                    <a:pt x="15" y="369"/>
                  </a:lnTo>
                  <a:lnTo>
                    <a:pt x="17" y="342"/>
                  </a:lnTo>
                  <a:lnTo>
                    <a:pt x="19" y="315"/>
                  </a:lnTo>
                  <a:lnTo>
                    <a:pt x="19" y="287"/>
                  </a:lnTo>
                  <a:lnTo>
                    <a:pt x="17" y="253"/>
                  </a:lnTo>
                  <a:lnTo>
                    <a:pt x="16" y="218"/>
                  </a:lnTo>
                  <a:lnTo>
                    <a:pt x="15" y="185"/>
                  </a:lnTo>
                  <a:lnTo>
                    <a:pt x="17" y="150"/>
                  </a:lnTo>
                  <a:lnTo>
                    <a:pt x="23" y="124"/>
                  </a:lnTo>
                  <a:lnTo>
                    <a:pt x="34" y="99"/>
                  </a:lnTo>
                  <a:lnTo>
                    <a:pt x="49" y="76"/>
                  </a:lnTo>
                  <a:lnTo>
                    <a:pt x="69" y="55"/>
                  </a:lnTo>
                  <a:lnTo>
                    <a:pt x="92" y="36"/>
                  </a:lnTo>
                  <a:lnTo>
                    <a:pt x="116" y="23"/>
                  </a:lnTo>
                  <a:lnTo>
                    <a:pt x="143" y="12"/>
                  </a:lnTo>
                  <a:lnTo>
                    <a:pt x="169" y="8"/>
                  </a:lnTo>
                  <a:lnTo>
                    <a:pt x="171" y="6"/>
                  </a:lnTo>
                  <a:lnTo>
                    <a:pt x="174" y="3"/>
                  </a:lnTo>
                  <a:lnTo>
                    <a:pt x="174" y="1"/>
                  </a:lnTo>
                  <a:lnTo>
                    <a:pt x="171" y="0"/>
                  </a:lnTo>
                  <a:lnTo>
                    <a:pt x="144" y="0"/>
                  </a:lnTo>
                  <a:lnTo>
                    <a:pt x="118" y="4"/>
                  </a:lnTo>
                  <a:lnTo>
                    <a:pt x="93" y="15"/>
                  </a:lnTo>
                  <a:lnTo>
                    <a:pt x="70" y="30"/>
                  </a:lnTo>
                  <a:lnTo>
                    <a:pt x="50" y="47"/>
                  </a:lnTo>
                  <a:lnTo>
                    <a:pt x="32" y="68"/>
                  </a:lnTo>
                  <a:lnTo>
                    <a:pt x="18" y="91"/>
                  </a:lnTo>
                  <a:lnTo>
                    <a:pt x="7" y="115"/>
                  </a:lnTo>
                  <a:lnTo>
                    <a:pt x="0" y="147"/>
                  </a:lnTo>
                  <a:lnTo>
                    <a:pt x="1" y="180"/>
                  </a:lnTo>
                  <a:lnTo>
                    <a:pt x="6" y="214"/>
                  </a:lnTo>
                  <a:lnTo>
                    <a:pt x="10" y="247"/>
                  </a:lnTo>
                  <a:lnTo>
                    <a:pt x="12" y="263"/>
                  </a:lnTo>
                  <a:lnTo>
                    <a:pt x="14" y="281"/>
                  </a:lnTo>
                  <a:lnTo>
                    <a:pt x="16" y="298"/>
                  </a:lnTo>
                  <a:lnTo>
                    <a:pt x="17" y="314"/>
                  </a:lnTo>
                  <a:lnTo>
                    <a:pt x="17" y="335"/>
                  </a:lnTo>
                  <a:lnTo>
                    <a:pt x="16" y="355"/>
                  </a:lnTo>
                  <a:lnTo>
                    <a:pt x="14" y="376"/>
                  </a:lnTo>
                  <a:lnTo>
                    <a:pt x="11" y="397"/>
                  </a:lnTo>
                  <a:lnTo>
                    <a:pt x="11" y="397"/>
                  </a:lnTo>
                  <a:lnTo>
                    <a:pt x="11" y="397"/>
                  </a:lnTo>
                  <a:lnTo>
                    <a:pt x="11" y="397"/>
                  </a:lnTo>
                  <a:lnTo>
                    <a:pt x="11" y="397"/>
                  </a:lnTo>
                  <a:lnTo>
                    <a:pt x="11" y="397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21" name="Freeform 89"/>
            <p:cNvSpPr>
              <a:spLocks/>
            </p:cNvSpPr>
            <p:nvPr/>
          </p:nvSpPr>
          <p:spPr bwMode="auto">
            <a:xfrm>
              <a:off x="2724" y="1884"/>
              <a:ext cx="162" cy="115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43" y="7"/>
                </a:cxn>
                <a:cxn ang="0">
                  <a:pos x="73" y="6"/>
                </a:cxn>
                <a:cxn ang="0">
                  <a:pos x="104" y="8"/>
                </a:cxn>
                <a:cxn ang="0">
                  <a:pos x="134" y="14"/>
                </a:cxn>
                <a:cxn ang="0">
                  <a:pos x="162" y="22"/>
                </a:cxn>
                <a:cxn ang="0">
                  <a:pos x="190" y="34"/>
                </a:cxn>
                <a:cxn ang="0">
                  <a:pos x="217" y="48"/>
                </a:cxn>
                <a:cxn ang="0">
                  <a:pos x="238" y="65"/>
                </a:cxn>
                <a:cxn ang="0">
                  <a:pos x="258" y="82"/>
                </a:cxn>
                <a:cxn ang="0">
                  <a:pos x="275" y="101"/>
                </a:cxn>
                <a:cxn ang="0">
                  <a:pos x="290" y="122"/>
                </a:cxn>
                <a:cxn ang="0">
                  <a:pos x="306" y="157"/>
                </a:cxn>
                <a:cxn ang="0">
                  <a:pos x="317" y="204"/>
                </a:cxn>
                <a:cxn ang="0">
                  <a:pos x="321" y="229"/>
                </a:cxn>
                <a:cxn ang="0">
                  <a:pos x="325" y="228"/>
                </a:cxn>
                <a:cxn ang="0">
                  <a:pos x="323" y="202"/>
                </a:cxn>
                <a:cxn ang="0">
                  <a:pos x="313" y="152"/>
                </a:cxn>
                <a:cxn ang="0">
                  <a:pos x="298" y="115"/>
                </a:cxn>
                <a:cxn ang="0">
                  <a:pos x="282" y="91"/>
                </a:cxn>
                <a:cxn ang="0">
                  <a:pos x="263" y="70"/>
                </a:cxn>
                <a:cxn ang="0">
                  <a:pos x="241" y="52"/>
                </a:cxn>
                <a:cxn ang="0">
                  <a:pos x="217" y="36"/>
                </a:cxn>
                <a:cxn ang="0">
                  <a:pos x="191" y="22"/>
                </a:cxn>
                <a:cxn ang="0">
                  <a:pos x="162" y="12"/>
                </a:cxn>
                <a:cxn ang="0">
                  <a:pos x="132" y="4"/>
                </a:cxn>
                <a:cxn ang="0">
                  <a:pos x="103" y="0"/>
                </a:cxn>
                <a:cxn ang="0">
                  <a:pos x="73" y="0"/>
                </a:cxn>
                <a:cxn ang="0">
                  <a:pos x="43" y="4"/>
                </a:cxn>
                <a:cxn ang="0">
                  <a:pos x="14" y="1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0" y="15"/>
                </a:cxn>
              </a:cxnLst>
              <a:rect l="0" t="0" r="r" b="b"/>
              <a:pathLst>
                <a:path w="325" h="229">
                  <a:moveTo>
                    <a:pt x="0" y="15"/>
                  </a:moveTo>
                  <a:lnTo>
                    <a:pt x="14" y="12"/>
                  </a:lnTo>
                  <a:lnTo>
                    <a:pt x="29" y="8"/>
                  </a:lnTo>
                  <a:lnTo>
                    <a:pt x="43" y="7"/>
                  </a:lnTo>
                  <a:lnTo>
                    <a:pt x="58" y="6"/>
                  </a:lnTo>
                  <a:lnTo>
                    <a:pt x="73" y="6"/>
                  </a:lnTo>
                  <a:lnTo>
                    <a:pt x="89" y="6"/>
                  </a:lnTo>
                  <a:lnTo>
                    <a:pt x="104" y="8"/>
                  </a:lnTo>
                  <a:lnTo>
                    <a:pt x="119" y="10"/>
                  </a:lnTo>
                  <a:lnTo>
                    <a:pt x="134" y="14"/>
                  </a:lnTo>
                  <a:lnTo>
                    <a:pt x="147" y="17"/>
                  </a:lnTo>
                  <a:lnTo>
                    <a:pt x="162" y="22"/>
                  </a:lnTo>
                  <a:lnTo>
                    <a:pt x="176" y="28"/>
                  </a:lnTo>
                  <a:lnTo>
                    <a:pt x="190" y="34"/>
                  </a:lnTo>
                  <a:lnTo>
                    <a:pt x="204" y="40"/>
                  </a:lnTo>
                  <a:lnTo>
                    <a:pt x="217" y="48"/>
                  </a:lnTo>
                  <a:lnTo>
                    <a:pt x="228" y="57"/>
                  </a:lnTo>
                  <a:lnTo>
                    <a:pt x="238" y="65"/>
                  </a:lnTo>
                  <a:lnTo>
                    <a:pt x="249" y="73"/>
                  </a:lnTo>
                  <a:lnTo>
                    <a:pt x="258" y="82"/>
                  </a:lnTo>
                  <a:lnTo>
                    <a:pt x="267" y="91"/>
                  </a:lnTo>
                  <a:lnTo>
                    <a:pt x="275" y="101"/>
                  </a:lnTo>
                  <a:lnTo>
                    <a:pt x="283" y="112"/>
                  </a:lnTo>
                  <a:lnTo>
                    <a:pt x="290" y="122"/>
                  </a:lnTo>
                  <a:lnTo>
                    <a:pt x="297" y="134"/>
                  </a:lnTo>
                  <a:lnTo>
                    <a:pt x="306" y="157"/>
                  </a:lnTo>
                  <a:lnTo>
                    <a:pt x="313" y="180"/>
                  </a:lnTo>
                  <a:lnTo>
                    <a:pt x="317" y="204"/>
                  </a:lnTo>
                  <a:lnTo>
                    <a:pt x="320" y="228"/>
                  </a:lnTo>
                  <a:lnTo>
                    <a:pt x="321" y="229"/>
                  </a:lnTo>
                  <a:lnTo>
                    <a:pt x="323" y="229"/>
                  </a:lnTo>
                  <a:lnTo>
                    <a:pt x="325" y="228"/>
                  </a:lnTo>
                  <a:lnTo>
                    <a:pt x="325" y="227"/>
                  </a:lnTo>
                  <a:lnTo>
                    <a:pt x="323" y="202"/>
                  </a:lnTo>
                  <a:lnTo>
                    <a:pt x="319" y="176"/>
                  </a:lnTo>
                  <a:lnTo>
                    <a:pt x="313" y="152"/>
                  </a:lnTo>
                  <a:lnTo>
                    <a:pt x="305" y="128"/>
                  </a:lnTo>
                  <a:lnTo>
                    <a:pt x="298" y="115"/>
                  </a:lnTo>
                  <a:lnTo>
                    <a:pt x="291" y="103"/>
                  </a:lnTo>
                  <a:lnTo>
                    <a:pt x="282" y="91"/>
                  </a:lnTo>
                  <a:lnTo>
                    <a:pt x="273" y="81"/>
                  </a:lnTo>
                  <a:lnTo>
                    <a:pt x="263" y="70"/>
                  </a:lnTo>
                  <a:lnTo>
                    <a:pt x="251" y="61"/>
                  </a:lnTo>
                  <a:lnTo>
                    <a:pt x="241" y="52"/>
                  </a:lnTo>
                  <a:lnTo>
                    <a:pt x="229" y="44"/>
                  </a:lnTo>
                  <a:lnTo>
                    <a:pt x="217" y="36"/>
                  </a:lnTo>
                  <a:lnTo>
                    <a:pt x="204" y="28"/>
                  </a:lnTo>
                  <a:lnTo>
                    <a:pt x="191" y="22"/>
                  </a:lnTo>
                  <a:lnTo>
                    <a:pt x="176" y="16"/>
                  </a:lnTo>
                  <a:lnTo>
                    <a:pt x="162" y="12"/>
                  </a:lnTo>
                  <a:lnTo>
                    <a:pt x="147" y="7"/>
                  </a:lnTo>
                  <a:lnTo>
                    <a:pt x="132" y="4"/>
                  </a:lnTo>
                  <a:lnTo>
                    <a:pt x="118" y="1"/>
                  </a:lnTo>
                  <a:lnTo>
                    <a:pt x="103" y="0"/>
                  </a:lnTo>
                  <a:lnTo>
                    <a:pt x="88" y="0"/>
                  </a:lnTo>
                  <a:lnTo>
                    <a:pt x="73" y="0"/>
                  </a:lnTo>
                  <a:lnTo>
                    <a:pt x="58" y="1"/>
                  </a:lnTo>
                  <a:lnTo>
                    <a:pt x="43" y="4"/>
                  </a:lnTo>
                  <a:lnTo>
                    <a:pt x="28" y="7"/>
                  </a:lnTo>
                  <a:lnTo>
                    <a:pt x="14" y="1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22" name="Freeform 90"/>
            <p:cNvSpPr>
              <a:spLocks/>
            </p:cNvSpPr>
            <p:nvPr/>
          </p:nvSpPr>
          <p:spPr bwMode="auto">
            <a:xfrm>
              <a:off x="2786" y="1953"/>
              <a:ext cx="53" cy="53"/>
            </a:xfrm>
            <a:custGeom>
              <a:avLst/>
              <a:gdLst/>
              <a:ahLst/>
              <a:cxnLst>
                <a:cxn ang="0">
                  <a:pos x="74" y="30"/>
                </a:cxn>
                <a:cxn ang="0">
                  <a:pos x="86" y="46"/>
                </a:cxn>
                <a:cxn ang="0">
                  <a:pos x="92" y="64"/>
                </a:cxn>
                <a:cxn ang="0">
                  <a:pos x="97" y="84"/>
                </a:cxn>
                <a:cxn ang="0">
                  <a:pos x="99" y="104"/>
                </a:cxn>
                <a:cxn ang="0">
                  <a:pos x="100" y="105"/>
                </a:cxn>
                <a:cxn ang="0">
                  <a:pos x="103" y="105"/>
                </a:cxn>
                <a:cxn ang="0">
                  <a:pos x="104" y="104"/>
                </a:cxn>
                <a:cxn ang="0">
                  <a:pos x="105" y="103"/>
                </a:cxn>
                <a:cxn ang="0">
                  <a:pos x="106" y="80"/>
                </a:cxn>
                <a:cxn ang="0">
                  <a:pos x="104" y="58"/>
                </a:cxn>
                <a:cxn ang="0">
                  <a:pos x="96" y="37"/>
                </a:cxn>
                <a:cxn ang="0">
                  <a:pos x="81" y="21"/>
                </a:cxn>
                <a:cxn ang="0">
                  <a:pos x="67" y="12"/>
                </a:cxn>
                <a:cxn ang="0">
                  <a:pos x="52" y="6"/>
                </a:cxn>
                <a:cxn ang="0">
                  <a:pos x="38" y="3"/>
                </a:cxn>
                <a:cxn ang="0">
                  <a:pos x="27" y="0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3" y="1"/>
                </a:cxn>
                <a:cxn ang="0">
                  <a:pos x="0" y="1"/>
                </a:cxn>
                <a:cxn ang="0">
                  <a:pos x="3" y="1"/>
                </a:cxn>
                <a:cxn ang="0">
                  <a:pos x="9" y="4"/>
                </a:cxn>
                <a:cxn ang="0">
                  <a:pos x="19" y="6"/>
                </a:cxn>
                <a:cxn ang="0">
                  <a:pos x="30" y="8"/>
                </a:cxn>
                <a:cxn ang="0">
                  <a:pos x="43" y="13"/>
                </a:cxn>
                <a:cxn ang="0">
                  <a:pos x="54" y="18"/>
                </a:cxn>
                <a:cxn ang="0">
                  <a:pos x="66" y="23"/>
                </a:cxn>
                <a:cxn ang="0">
                  <a:pos x="74" y="30"/>
                </a:cxn>
              </a:cxnLst>
              <a:rect l="0" t="0" r="r" b="b"/>
              <a:pathLst>
                <a:path w="106" h="105">
                  <a:moveTo>
                    <a:pt x="74" y="30"/>
                  </a:moveTo>
                  <a:lnTo>
                    <a:pt x="86" y="46"/>
                  </a:lnTo>
                  <a:lnTo>
                    <a:pt x="92" y="64"/>
                  </a:lnTo>
                  <a:lnTo>
                    <a:pt x="97" y="84"/>
                  </a:lnTo>
                  <a:lnTo>
                    <a:pt x="99" y="104"/>
                  </a:lnTo>
                  <a:lnTo>
                    <a:pt x="100" y="105"/>
                  </a:lnTo>
                  <a:lnTo>
                    <a:pt x="103" y="105"/>
                  </a:lnTo>
                  <a:lnTo>
                    <a:pt x="104" y="104"/>
                  </a:lnTo>
                  <a:lnTo>
                    <a:pt x="105" y="103"/>
                  </a:lnTo>
                  <a:lnTo>
                    <a:pt x="106" y="80"/>
                  </a:lnTo>
                  <a:lnTo>
                    <a:pt x="104" y="58"/>
                  </a:lnTo>
                  <a:lnTo>
                    <a:pt x="96" y="37"/>
                  </a:lnTo>
                  <a:lnTo>
                    <a:pt x="81" y="21"/>
                  </a:lnTo>
                  <a:lnTo>
                    <a:pt x="67" y="12"/>
                  </a:lnTo>
                  <a:lnTo>
                    <a:pt x="52" y="6"/>
                  </a:lnTo>
                  <a:lnTo>
                    <a:pt x="38" y="3"/>
                  </a:lnTo>
                  <a:lnTo>
                    <a:pt x="27" y="0"/>
                  </a:lnTo>
                  <a:lnTo>
                    <a:pt x="15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1"/>
                  </a:lnTo>
                  <a:lnTo>
                    <a:pt x="3" y="1"/>
                  </a:lnTo>
                  <a:lnTo>
                    <a:pt x="9" y="4"/>
                  </a:lnTo>
                  <a:lnTo>
                    <a:pt x="19" y="6"/>
                  </a:lnTo>
                  <a:lnTo>
                    <a:pt x="30" y="8"/>
                  </a:lnTo>
                  <a:lnTo>
                    <a:pt x="43" y="13"/>
                  </a:lnTo>
                  <a:lnTo>
                    <a:pt x="54" y="18"/>
                  </a:lnTo>
                  <a:lnTo>
                    <a:pt x="66" y="23"/>
                  </a:lnTo>
                  <a:lnTo>
                    <a:pt x="74" y="3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23" name="Freeform 91"/>
            <p:cNvSpPr>
              <a:spLocks/>
            </p:cNvSpPr>
            <p:nvPr/>
          </p:nvSpPr>
          <p:spPr bwMode="auto">
            <a:xfrm>
              <a:off x="2673" y="1945"/>
              <a:ext cx="60" cy="161"/>
            </a:xfrm>
            <a:custGeom>
              <a:avLst/>
              <a:gdLst/>
              <a:ahLst/>
              <a:cxnLst>
                <a:cxn ang="0">
                  <a:pos x="32" y="26"/>
                </a:cxn>
                <a:cxn ang="0">
                  <a:pos x="19" y="42"/>
                </a:cxn>
                <a:cxn ang="0">
                  <a:pos x="13" y="59"/>
                </a:cxn>
                <a:cxn ang="0">
                  <a:pos x="16" y="77"/>
                </a:cxn>
                <a:cxn ang="0">
                  <a:pos x="27" y="92"/>
                </a:cxn>
                <a:cxn ang="0">
                  <a:pos x="38" y="104"/>
                </a:cxn>
                <a:cxn ang="0">
                  <a:pos x="46" y="121"/>
                </a:cxn>
                <a:cxn ang="0">
                  <a:pos x="40" y="142"/>
                </a:cxn>
                <a:cxn ang="0">
                  <a:pos x="27" y="164"/>
                </a:cxn>
                <a:cxn ang="0">
                  <a:pos x="15" y="191"/>
                </a:cxn>
                <a:cxn ang="0">
                  <a:pos x="3" y="234"/>
                </a:cxn>
                <a:cxn ang="0">
                  <a:pos x="0" y="293"/>
                </a:cxn>
                <a:cxn ang="0">
                  <a:pos x="3" y="311"/>
                </a:cxn>
                <a:cxn ang="0">
                  <a:pos x="11" y="245"/>
                </a:cxn>
                <a:cxn ang="0">
                  <a:pos x="23" y="203"/>
                </a:cxn>
                <a:cxn ang="0">
                  <a:pos x="33" y="182"/>
                </a:cxn>
                <a:cxn ang="0">
                  <a:pos x="44" y="161"/>
                </a:cxn>
                <a:cxn ang="0">
                  <a:pos x="56" y="141"/>
                </a:cxn>
                <a:cxn ang="0">
                  <a:pos x="62" y="114"/>
                </a:cxn>
                <a:cxn ang="0">
                  <a:pos x="46" y="85"/>
                </a:cxn>
                <a:cxn ang="0">
                  <a:pos x="29" y="65"/>
                </a:cxn>
                <a:cxn ang="0">
                  <a:pos x="27" y="47"/>
                </a:cxn>
                <a:cxn ang="0">
                  <a:pos x="35" y="32"/>
                </a:cxn>
                <a:cxn ang="0">
                  <a:pos x="50" y="19"/>
                </a:cxn>
                <a:cxn ang="0">
                  <a:pos x="65" y="9"/>
                </a:cxn>
                <a:cxn ang="0">
                  <a:pos x="85" y="6"/>
                </a:cxn>
                <a:cxn ang="0">
                  <a:pos x="104" y="5"/>
                </a:cxn>
                <a:cxn ang="0">
                  <a:pos x="117" y="5"/>
                </a:cxn>
                <a:cxn ang="0">
                  <a:pos x="117" y="4"/>
                </a:cxn>
                <a:cxn ang="0">
                  <a:pos x="102" y="1"/>
                </a:cxn>
                <a:cxn ang="0">
                  <a:pos x="78" y="1"/>
                </a:cxn>
                <a:cxn ang="0">
                  <a:pos x="51" y="9"/>
                </a:cxn>
              </a:cxnLst>
              <a:rect l="0" t="0" r="r" b="b"/>
              <a:pathLst>
                <a:path w="119" h="323">
                  <a:moveTo>
                    <a:pt x="39" y="19"/>
                  </a:moveTo>
                  <a:lnTo>
                    <a:pt x="32" y="26"/>
                  </a:lnTo>
                  <a:lnTo>
                    <a:pt x="25" y="34"/>
                  </a:lnTo>
                  <a:lnTo>
                    <a:pt x="19" y="42"/>
                  </a:lnTo>
                  <a:lnTo>
                    <a:pt x="16" y="51"/>
                  </a:lnTo>
                  <a:lnTo>
                    <a:pt x="13" y="59"/>
                  </a:lnTo>
                  <a:lnTo>
                    <a:pt x="13" y="68"/>
                  </a:lnTo>
                  <a:lnTo>
                    <a:pt x="16" y="77"/>
                  </a:lnTo>
                  <a:lnTo>
                    <a:pt x="21" y="87"/>
                  </a:lnTo>
                  <a:lnTo>
                    <a:pt x="27" y="92"/>
                  </a:lnTo>
                  <a:lnTo>
                    <a:pt x="33" y="98"/>
                  </a:lnTo>
                  <a:lnTo>
                    <a:pt x="38" y="104"/>
                  </a:lnTo>
                  <a:lnTo>
                    <a:pt x="42" y="111"/>
                  </a:lnTo>
                  <a:lnTo>
                    <a:pt x="46" y="121"/>
                  </a:lnTo>
                  <a:lnTo>
                    <a:pt x="44" y="131"/>
                  </a:lnTo>
                  <a:lnTo>
                    <a:pt x="40" y="142"/>
                  </a:lnTo>
                  <a:lnTo>
                    <a:pt x="34" y="151"/>
                  </a:lnTo>
                  <a:lnTo>
                    <a:pt x="27" y="164"/>
                  </a:lnTo>
                  <a:lnTo>
                    <a:pt x="20" y="178"/>
                  </a:lnTo>
                  <a:lnTo>
                    <a:pt x="15" y="191"/>
                  </a:lnTo>
                  <a:lnTo>
                    <a:pt x="10" y="205"/>
                  </a:lnTo>
                  <a:lnTo>
                    <a:pt x="3" y="234"/>
                  </a:lnTo>
                  <a:lnTo>
                    <a:pt x="1" y="263"/>
                  </a:lnTo>
                  <a:lnTo>
                    <a:pt x="0" y="293"/>
                  </a:lnTo>
                  <a:lnTo>
                    <a:pt x="2" y="323"/>
                  </a:lnTo>
                  <a:lnTo>
                    <a:pt x="3" y="311"/>
                  </a:lnTo>
                  <a:lnTo>
                    <a:pt x="6" y="282"/>
                  </a:lnTo>
                  <a:lnTo>
                    <a:pt x="11" y="245"/>
                  </a:lnTo>
                  <a:lnTo>
                    <a:pt x="19" y="213"/>
                  </a:lnTo>
                  <a:lnTo>
                    <a:pt x="23" y="203"/>
                  </a:lnTo>
                  <a:lnTo>
                    <a:pt x="28" y="191"/>
                  </a:lnTo>
                  <a:lnTo>
                    <a:pt x="33" y="182"/>
                  </a:lnTo>
                  <a:lnTo>
                    <a:pt x="39" y="172"/>
                  </a:lnTo>
                  <a:lnTo>
                    <a:pt x="44" y="161"/>
                  </a:lnTo>
                  <a:lnTo>
                    <a:pt x="50" y="152"/>
                  </a:lnTo>
                  <a:lnTo>
                    <a:pt x="56" y="141"/>
                  </a:lnTo>
                  <a:lnTo>
                    <a:pt x="61" y="130"/>
                  </a:lnTo>
                  <a:lnTo>
                    <a:pt x="62" y="114"/>
                  </a:lnTo>
                  <a:lnTo>
                    <a:pt x="56" y="99"/>
                  </a:lnTo>
                  <a:lnTo>
                    <a:pt x="46" y="85"/>
                  </a:lnTo>
                  <a:lnTo>
                    <a:pt x="35" y="74"/>
                  </a:lnTo>
                  <a:lnTo>
                    <a:pt x="29" y="65"/>
                  </a:lnTo>
                  <a:lnTo>
                    <a:pt x="26" y="57"/>
                  </a:lnTo>
                  <a:lnTo>
                    <a:pt x="27" y="47"/>
                  </a:lnTo>
                  <a:lnTo>
                    <a:pt x="31" y="39"/>
                  </a:lnTo>
                  <a:lnTo>
                    <a:pt x="35" y="32"/>
                  </a:lnTo>
                  <a:lnTo>
                    <a:pt x="42" y="24"/>
                  </a:lnTo>
                  <a:lnTo>
                    <a:pt x="50" y="19"/>
                  </a:lnTo>
                  <a:lnTo>
                    <a:pt x="58" y="13"/>
                  </a:lnTo>
                  <a:lnTo>
                    <a:pt x="65" y="9"/>
                  </a:lnTo>
                  <a:lnTo>
                    <a:pt x="74" y="7"/>
                  </a:lnTo>
                  <a:lnTo>
                    <a:pt x="85" y="6"/>
                  </a:lnTo>
                  <a:lnTo>
                    <a:pt x="95" y="5"/>
                  </a:lnTo>
                  <a:lnTo>
                    <a:pt x="104" y="5"/>
                  </a:lnTo>
                  <a:lnTo>
                    <a:pt x="112" y="5"/>
                  </a:lnTo>
                  <a:lnTo>
                    <a:pt x="117" y="5"/>
                  </a:lnTo>
                  <a:lnTo>
                    <a:pt x="119" y="5"/>
                  </a:lnTo>
                  <a:lnTo>
                    <a:pt x="117" y="4"/>
                  </a:lnTo>
                  <a:lnTo>
                    <a:pt x="111" y="2"/>
                  </a:lnTo>
                  <a:lnTo>
                    <a:pt x="102" y="1"/>
                  </a:lnTo>
                  <a:lnTo>
                    <a:pt x="91" y="0"/>
                  </a:lnTo>
                  <a:lnTo>
                    <a:pt x="78" y="1"/>
                  </a:lnTo>
                  <a:lnTo>
                    <a:pt x="64" y="4"/>
                  </a:lnTo>
                  <a:lnTo>
                    <a:pt x="51" y="9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24" name="Freeform 92"/>
            <p:cNvSpPr>
              <a:spLocks/>
            </p:cNvSpPr>
            <p:nvPr/>
          </p:nvSpPr>
          <p:spPr bwMode="auto">
            <a:xfrm>
              <a:off x="2635" y="1997"/>
              <a:ext cx="45" cy="99"/>
            </a:xfrm>
            <a:custGeom>
              <a:avLst/>
              <a:gdLst/>
              <a:ahLst/>
              <a:cxnLst>
                <a:cxn ang="0">
                  <a:pos x="73" y="10"/>
                </a:cxn>
                <a:cxn ang="0">
                  <a:pos x="68" y="4"/>
                </a:cxn>
                <a:cxn ang="0">
                  <a:pos x="62" y="1"/>
                </a:cxn>
                <a:cxn ang="0">
                  <a:pos x="55" y="0"/>
                </a:cxn>
                <a:cxn ang="0">
                  <a:pos x="48" y="1"/>
                </a:cxn>
                <a:cxn ang="0">
                  <a:pos x="42" y="3"/>
                </a:cxn>
                <a:cxn ang="0">
                  <a:pos x="37" y="7"/>
                </a:cxn>
                <a:cxn ang="0">
                  <a:pos x="31" y="11"/>
                </a:cxn>
                <a:cxn ang="0">
                  <a:pos x="26" y="17"/>
                </a:cxn>
                <a:cxn ang="0">
                  <a:pos x="14" y="39"/>
                </a:cxn>
                <a:cxn ang="0">
                  <a:pos x="5" y="63"/>
                </a:cxn>
                <a:cxn ang="0">
                  <a:pos x="1" y="88"/>
                </a:cxn>
                <a:cxn ang="0">
                  <a:pos x="0" y="114"/>
                </a:cxn>
                <a:cxn ang="0">
                  <a:pos x="2" y="128"/>
                </a:cxn>
                <a:cxn ang="0">
                  <a:pos x="7" y="143"/>
                </a:cxn>
                <a:cxn ang="0">
                  <a:pos x="14" y="158"/>
                </a:cxn>
                <a:cxn ang="0">
                  <a:pos x="22" y="171"/>
                </a:cxn>
                <a:cxn ang="0">
                  <a:pos x="30" y="183"/>
                </a:cxn>
                <a:cxn ang="0">
                  <a:pos x="37" y="191"/>
                </a:cxn>
                <a:cxn ang="0">
                  <a:pos x="42" y="197"/>
                </a:cxn>
                <a:cxn ang="0">
                  <a:pos x="43" y="198"/>
                </a:cxn>
                <a:cxn ang="0">
                  <a:pos x="37" y="185"/>
                </a:cxn>
                <a:cxn ang="0">
                  <a:pos x="30" y="171"/>
                </a:cxn>
                <a:cxn ang="0">
                  <a:pos x="24" y="159"/>
                </a:cxn>
                <a:cxn ang="0">
                  <a:pos x="19" y="145"/>
                </a:cxn>
                <a:cxn ang="0">
                  <a:pos x="17" y="126"/>
                </a:cxn>
                <a:cxn ang="0">
                  <a:pos x="17" y="107"/>
                </a:cxn>
                <a:cxn ang="0">
                  <a:pos x="18" y="87"/>
                </a:cxn>
                <a:cxn ang="0">
                  <a:pos x="20" y="69"/>
                </a:cxn>
                <a:cxn ang="0">
                  <a:pos x="23" y="59"/>
                </a:cxn>
                <a:cxn ang="0">
                  <a:pos x="27" y="47"/>
                </a:cxn>
                <a:cxn ang="0">
                  <a:pos x="32" y="34"/>
                </a:cxn>
                <a:cxn ang="0">
                  <a:pos x="39" y="24"/>
                </a:cxn>
                <a:cxn ang="0">
                  <a:pos x="46" y="16"/>
                </a:cxn>
                <a:cxn ang="0">
                  <a:pos x="55" y="12"/>
                </a:cxn>
                <a:cxn ang="0">
                  <a:pos x="64" y="15"/>
                </a:cxn>
                <a:cxn ang="0">
                  <a:pos x="75" y="25"/>
                </a:cxn>
                <a:cxn ang="0">
                  <a:pos x="84" y="36"/>
                </a:cxn>
                <a:cxn ang="0">
                  <a:pos x="90" y="38"/>
                </a:cxn>
                <a:cxn ang="0">
                  <a:pos x="87" y="31"/>
                </a:cxn>
                <a:cxn ang="0">
                  <a:pos x="73" y="10"/>
                </a:cxn>
              </a:cxnLst>
              <a:rect l="0" t="0" r="r" b="b"/>
              <a:pathLst>
                <a:path w="90" h="198">
                  <a:moveTo>
                    <a:pt x="73" y="10"/>
                  </a:moveTo>
                  <a:lnTo>
                    <a:pt x="68" y="4"/>
                  </a:lnTo>
                  <a:lnTo>
                    <a:pt x="62" y="1"/>
                  </a:lnTo>
                  <a:lnTo>
                    <a:pt x="55" y="0"/>
                  </a:lnTo>
                  <a:lnTo>
                    <a:pt x="48" y="1"/>
                  </a:lnTo>
                  <a:lnTo>
                    <a:pt x="42" y="3"/>
                  </a:lnTo>
                  <a:lnTo>
                    <a:pt x="37" y="7"/>
                  </a:lnTo>
                  <a:lnTo>
                    <a:pt x="31" y="11"/>
                  </a:lnTo>
                  <a:lnTo>
                    <a:pt x="26" y="17"/>
                  </a:lnTo>
                  <a:lnTo>
                    <a:pt x="14" y="39"/>
                  </a:lnTo>
                  <a:lnTo>
                    <a:pt x="5" y="63"/>
                  </a:lnTo>
                  <a:lnTo>
                    <a:pt x="1" y="88"/>
                  </a:lnTo>
                  <a:lnTo>
                    <a:pt x="0" y="114"/>
                  </a:lnTo>
                  <a:lnTo>
                    <a:pt x="2" y="128"/>
                  </a:lnTo>
                  <a:lnTo>
                    <a:pt x="7" y="143"/>
                  </a:lnTo>
                  <a:lnTo>
                    <a:pt x="14" y="158"/>
                  </a:lnTo>
                  <a:lnTo>
                    <a:pt x="22" y="171"/>
                  </a:lnTo>
                  <a:lnTo>
                    <a:pt x="30" y="183"/>
                  </a:lnTo>
                  <a:lnTo>
                    <a:pt x="37" y="191"/>
                  </a:lnTo>
                  <a:lnTo>
                    <a:pt x="42" y="197"/>
                  </a:lnTo>
                  <a:lnTo>
                    <a:pt x="43" y="198"/>
                  </a:lnTo>
                  <a:lnTo>
                    <a:pt x="37" y="185"/>
                  </a:lnTo>
                  <a:lnTo>
                    <a:pt x="30" y="171"/>
                  </a:lnTo>
                  <a:lnTo>
                    <a:pt x="24" y="159"/>
                  </a:lnTo>
                  <a:lnTo>
                    <a:pt x="19" y="145"/>
                  </a:lnTo>
                  <a:lnTo>
                    <a:pt x="17" y="126"/>
                  </a:lnTo>
                  <a:lnTo>
                    <a:pt x="17" y="107"/>
                  </a:lnTo>
                  <a:lnTo>
                    <a:pt x="18" y="87"/>
                  </a:lnTo>
                  <a:lnTo>
                    <a:pt x="20" y="69"/>
                  </a:lnTo>
                  <a:lnTo>
                    <a:pt x="23" y="59"/>
                  </a:lnTo>
                  <a:lnTo>
                    <a:pt x="27" y="47"/>
                  </a:lnTo>
                  <a:lnTo>
                    <a:pt x="32" y="34"/>
                  </a:lnTo>
                  <a:lnTo>
                    <a:pt x="39" y="24"/>
                  </a:lnTo>
                  <a:lnTo>
                    <a:pt x="46" y="16"/>
                  </a:lnTo>
                  <a:lnTo>
                    <a:pt x="55" y="12"/>
                  </a:lnTo>
                  <a:lnTo>
                    <a:pt x="64" y="15"/>
                  </a:lnTo>
                  <a:lnTo>
                    <a:pt x="75" y="25"/>
                  </a:lnTo>
                  <a:lnTo>
                    <a:pt x="84" y="36"/>
                  </a:lnTo>
                  <a:lnTo>
                    <a:pt x="90" y="38"/>
                  </a:lnTo>
                  <a:lnTo>
                    <a:pt x="87" y="31"/>
                  </a:lnTo>
                  <a:lnTo>
                    <a:pt x="73" y="1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25" name="Freeform 93"/>
            <p:cNvSpPr>
              <a:spLocks/>
            </p:cNvSpPr>
            <p:nvPr/>
          </p:nvSpPr>
          <p:spPr bwMode="auto">
            <a:xfrm>
              <a:off x="2919" y="2338"/>
              <a:ext cx="142" cy="193"/>
            </a:xfrm>
            <a:custGeom>
              <a:avLst/>
              <a:gdLst/>
              <a:ahLst/>
              <a:cxnLst>
                <a:cxn ang="0">
                  <a:pos x="42" y="95"/>
                </a:cxn>
                <a:cxn ang="0">
                  <a:pos x="50" y="109"/>
                </a:cxn>
                <a:cxn ang="0">
                  <a:pos x="58" y="123"/>
                </a:cxn>
                <a:cxn ang="0">
                  <a:pos x="66" y="137"/>
                </a:cxn>
                <a:cxn ang="0">
                  <a:pos x="75" y="149"/>
                </a:cxn>
                <a:cxn ang="0">
                  <a:pos x="84" y="163"/>
                </a:cxn>
                <a:cxn ang="0">
                  <a:pos x="94" y="176"/>
                </a:cxn>
                <a:cxn ang="0">
                  <a:pos x="103" y="189"/>
                </a:cxn>
                <a:cxn ang="0">
                  <a:pos x="112" y="201"/>
                </a:cxn>
                <a:cxn ang="0">
                  <a:pos x="132" y="225"/>
                </a:cxn>
                <a:cxn ang="0">
                  <a:pos x="151" y="250"/>
                </a:cxn>
                <a:cxn ang="0">
                  <a:pos x="172" y="274"/>
                </a:cxn>
                <a:cxn ang="0">
                  <a:pos x="193" y="297"/>
                </a:cxn>
                <a:cxn ang="0">
                  <a:pos x="213" y="320"/>
                </a:cxn>
                <a:cxn ang="0">
                  <a:pos x="235" y="342"/>
                </a:cxn>
                <a:cxn ang="0">
                  <a:pos x="257" y="364"/>
                </a:cxn>
                <a:cxn ang="0">
                  <a:pos x="279" y="385"/>
                </a:cxn>
                <a:cxn ang="0">
                  <a:pos x="281" y="385"/>
                </a:cxn>
                <a:cxn ang="0">
                  <a:pos x="284" y="384"/>
                </a:cxn>
                <a:cxn ang="0">
                  <a:pos x="285" y="383"/>
                </a:cxn>
                <a:cxn ang="0">
                  <a:pos x="284" y="381"/>
                </a:cxn>
                <a:cxn ang="0">
                  <a:pos x="263" y="359"/>
                </a:cxn>
                <a:cxn ang="0">
                  <a:pos x="243" y="337"/>
                </a:cxn>
                <a:cxn ang="0">
                  <a:pos x="223" y="314"/>
                </a:cxn>
                <a:cxn ang="0">
                  <a:pos x="203" y="292"/>
                </a:cxn>
                <a:cxn ang="0">
                  <a:pos x="183" y="269"/>
                </a:cxn>
                <a:cxn ang="0">
                  <a:pos x="165" y="246"/>
                </a:cxn>
                <a:cxn ang="0">
                  <a:pos x="145" y="223"/>
                </a:cxn>
                <a:cxn ang="0">
                  <a:pos x="127" y="200"/>
                </a:cxn>
                <a:cxn ang="0">
                  <a:pos x="118" y="189"/>
                </a:cxn>
                <a:cxn ang="0">
                  <a:pos x="109" y="177"/>
                </a:cxn>
                <a:cxn ang="0">
                  <a:pos x="99" y="164"/>
                </a:cxn>
                <a:cxn ang="0">
                  <a:pos x="90" y="153"/>
                </a:cxn>
                <a:cxn ang="0">
                  <a:pos x="82" y="140"/>
                </a:cxn>
                <a:cxn ang="0">
                  <a:pos x="73" y="128"/>
                </a:cxn>
                <a:cxn ang="0">
                  <a:pos x="65" y="115"/>
                </a:cxn>
                <a:cxn ang="0">
                  <a:pos x="57" y="102"/>
                </a:cxn>
                <a:cxn ang="0">
                  <a:pos x="49" y="90"/>
                </a:cxn>
                <a:cxn ang="0">
                  <a:pos x="39" y="73"/>
                </a:cxn>
                <a:cxn ang="0">
                  <a:pos x="30" y="56"/>
                </a:cxn>
                <a:cxn ang="0">
                  <a:pos x="21" y="40"/>
                </a:cxn>
                <a:cxn ang="0">
                  <a:pos x="13" y="24"/>
                </a:cxn>
                <a:cxn ang="0">
                  <a:pos x="6" y="11"/>
                </a:cxn>
                <a:cxn ang="0">
                  <a:pos x="1" y="3"/>
                </a:cxn>
                <a:cxn ang="0">
                  <a:pos x="0" y="0"/>
                </a:cxn>
                <a:cxn ang="0">
                  <a:pos x="1" y="3"/>
                </a:cxn>
                <a:cxn ang="0">
                  <a:pos x="5" y="10"/>
                </a:cxn>
                <a:cxn ang="0">
                  <a:pos x="10" y="23"/>
                </a:cxn>
                <a:cxn ang="0">
                  <a:pos x="15" y="37"/>
                </a:cxn>
                <a:cxn ang="0">
                  <a:pos x="21" y="53"/>
                </a:cxn>
                <a:cxn ang="0">
                  <a:pos x="28" y="68"/>
                </a:cxn>
                <a:cxn ang="0">
                  <a:pos x="35" y="83"/>
                </a:cxn>
                <a:cxn ang="0">
                  <a:pos x="42" y="95"/>
                </a:cxn>
              </a:cxnLst>
              <a:rect l="0" t="0" r="r" b="b"/>
              <a:pathLst>
                <a:path w="285" h="385">
                  <a:moveTo>
                    <a:pt x="42" y="95"/>
                  </a:moveTo>
                  <a:lnTo>
                    <a:pt x="50" y="109"/>
                  </a:lnTo>
                  <a:lnTo>
                    <a:pt x="58" y="123"/>
                  </a:lnTo>
                  <a:lnTo>
                    <a:pt x="66" y="137"/>
                  </a:lnTo>
                  <a:lnTo>
                    <a:pt x="75" y="149"/>
                  </a:lnTo>
                  <a:lnTo>
                    <a:pt x="84" y="163"/>
                  </a:lnTo>
                  <a:lnTo>
                    <a:pt x="94" y="176"/>
                  </a:lnTo>
                  <a:lnTo>
                    <a:pt x="103" y="189"/>
                  </a:lnTo>
                  <a:lnTo>
                    <a:pt x="112" y="201"/>
                  </a:lnTo>
                  <a:lnTo>
                    <a:pt x="132" y="225"/>
                  </a:lnTo>
                  <a:lnTo>
                    <a:pt x="151" y="250"/>
                  </a:lnTo>
                  <a:lnTo>
                    <a:pt x="172" y="274"/>
                  </a:lnTo>
                  <a:lnTo>
                    <a:pt x="193" y="297"/>
                  </a:lnTo>
                  <a:lnTo>
                    <a:pt x="213" y="320"/>
                  </a:lnTo>
                  <a:lnTo>
                    <a:pt x="235" y="342"/>
                  </a:lnTo>
                  <a:lnTo>
                    <a:pt x="257" y="364"/>
                  </a:lnTo>
                  <a:lnTo>
                    <a:pt x="279" y="385"/>
                  </a:lnTo>
                  <a:lnTo>
                    <a:pt x="281" y="385"/>
                  </a:lnTo>
                  <a:lnTo>
                    <a:pt x="284" y="384"/>
                  </a:lnTo>
                  <a:lnTo>
                    <a:pt x="285" y="383"/>
                  </a:lnTo>
                  <a:lnTo>
                    <a:pt x="284" y="381"/>
                  </a:lnTo>
                  <a:lnTo>
                    <a:pt x="263" y="359"/>
                  </a:lnTo>
                  <a:lnTo>
                    <a:pt x="243" y="337"/>
                  </a:lnTo>
                  <a:lnTo>
                    <a:pt x="223" y="314"/>
                  </a:lnTo>
                  <a:lnTo>
                    <a:pt x="203" y="292"/>
                  </a:lnTo>
                  <a:lnTo>
                    <a:pt x="183" y="269"/>
                  </a:lnTo>
                  <a:lnTo>
                    <a:pt x="165" y="246"/>
                  </a:lnTo>
                  <a:lnTo>
                    <a:pt x="145" y="223"/>
                  </a:lnTo>
                  <a:lnTo>
                    <a:pt x="127" y="200"/>
                  </a:lnTo>
                  <a:lnTo>
                    <a:pt x="118" y="189"/>
                  </a:lnTo>
                  <a:lnTo>
                    <a:pt x="109" y="177"/>
                  </a:lnTo>
                  <a:lnTo>
                    <a:pt x="99" y="164"/>
                  </a:lnTo>
                  <a:lnTo>
                    <a:pt x="90" y="153"/>
                  </a:lnTo>
                  <a:lnTo>
                    <a:pt x="82" y="140"/>
                  </a:lnTo>
                  <a:lnTo>
                    <a:pt x="73" y="128"/>
                  </a:lnTo>
                  <a:lnTo>
                    <a:pt x="65" y="115"/>
                  </a:lnTo>
                  <a:lnTo>
                    <a:pt x="57" y="102"/>
                  </a:lnTo>
                  <a:lnTo>
                    <a:pt x="49" y="90"/>
                  </a:lnTo>
                  <a:lnTo>
                    <a:pt x="39" y="73"/>
                  </a:lnTo>
                  <a:lnTo>
                    <a:pt x="30" y="56"/>
                  </a:lnTo>
                  <a:lnTo>
                    <a:pt x="21" y="40"/>
                  </a:lnTo>
                  <a:lnTo>
                    <a:pt x="13" y="24"/>
                  </a:lnTo>
                  <a:lnTo>
                    <a:pt x="6" y="11"/>
                  </a:lnTo>
                  <a:lnTo>
                    <a:pt x="1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5" y="10"/>
                  </a:lnTo>
                  <a:lnTo>
                    <a:pt x="10" y="23"/>
                  </a:lnTo>
                  <a:lnTo>
                    <a:pt x="15" y="37"/>
                  </a:lnTo>
                  <a:lnTo>
                    <a:pt x="21" y="53"/>
                  </a:lnTo>
                  <a:lnTo>
                    <a:pt x="28" y="68"/>
                  </a:lnTo>
                  <a:lnTo>
                    <a:pt x="35" y="83"/>
                  </a:lnTo>
                  <a:lnTo>
                    <a:pt x="42" y="95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26" name="Freeform 94"/>
            <p:cNvSpPr>
              <a:spLocks/>
            </p:cNvSpPr>
            <p:nvPr/>
          </p:nvSpPr>
          <p:spPr bwMode="auto">
            <a:xfrm>
              <a:off x="2856" y="2411"/>
              <a:ext cx="70" cy="61"/>
            </a:xfrm>
            <a:custGeom>
              <a:avLst/>
              <a:gdLst/>
              <a:ahLst/>
              <a:cxnLst>
                <a:cxn ang="0">
                  <a:pos x="60" y="60"/>
                </a:cxn>
                <a:cxn ang="0">
                  <a:pos x="69" y="67"/>
                </a:cxn>
                <a:cxn ang="0">
                  <a:pos x="78" y="75"/>
                </a:cxn>
                <a:cxn ang="0">
                  <a:pos x="87" y="82"/>
                </a:cxn>
                <a:cxn ang="0">
                  <a:pos x="98" y="90"/>
                </a:cxn>
                <a:cxn ang="0">
                  <a:pos x="108" y="98"/>
                </a:cxn>
                <a:cxn ang="0">
                  <a:pos x="117" y="106"/>
                </a:cxn>
                <a:cxn ang="0">
                  <a:pos x="128" y="113"/>
                </a:cxn>
                <a:cxn ang="0">
                  <a:pos x="137" y="121"/>
                </a:cxn>
                <a:cxn ang="0">
                  <a:pos x="138" y="119"/>
                </a:cxn>
                <a:cxn ang="0">
                  <a:pos x="138" y="114"/>
                </a:cxn>
                <a:cxn ang="0">
                  <a:pos x="138" y="110"/>
                </a:cxn>
                <a:cxn ang="0">
                  <a:pos x="138" y="108"/>
                </a:cxn>
                <a:cxn ang="0">
                  <a:pos x="120" y="93"/>
                </a:cxn>
                <a:cxn ang="0">
                  <a:pos x="98" y="76"/>
                </a:cxn>
                <a:cxn ang="0">
                  <a:pos x="75" y="58"/>
                </a:cxn>
                <a:cxn ang="0">
                  <a:pos x="53" y="40"/>
                </a:cxn>
                <a:cxn ang="0">
                  <a:pos x="32" y="24"/>
                </a:cxn>
                <a:cxn ang="0">
                  <a:pos x="15" y="11"/>
                </a:cxn>
                <a:cxn ang="0">
                  <a:pos x="5" y="3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6" y="7"/>
                </a:cxn>
                <a:cxn ang="0">
                  <a:pos x="13" y="14"/>
                </a:cxn>
                <a:cxn ang="0">
                  <a:pos x="22" y="23"/>
                </a:cxn>
                <a:cxn ang="0">
                  <a:pos x="31" y="33"/>
                </a:cxn>
                <a:cxn ang="0">
                  <a:pos x="41" y="43"/>
                </a:cxn>
                <a:cxn ang="0">
                  <a:pos x="51" y="52"/>
                </a:cxn>
                <a:cxn ang="0">
                  <a:pos x="60" y="60"/>
                </a:cxn>
              </a:cxnLst>
              <a:rect l="0" t="0" r="r" b="b"/>
              <a:pathLst>
                <a:path w="138" h="121">
                  <a:moveTo>
                    <a:pt x="60" y="60"/>
                  </a:moveTo>
                  <a:lnTo>
                    <a:pt x="69" y="67"/>
                  </a:lnTo>
                  <a:lnTo>
                    <a:pt x="78" y="75"/>
                  </a:lnTo>
                  <a:lnTo>
                    <a:pt x="87" y="82"/>
                  </a:lnTo>
                  <a:lnTo>
                    <a:pt x="98" y="90"/>
                  </a:lnTo>
                  <a:lnTo>
                    <a:pt x="108" y="98"/>
                  </a:lnTo>
                  <a:lnTo>
                    <a:pt x="117" y="106"/>
                  </a:lnTo>
                  <a:lnTo>
                    <a:pt x="128" y="113"/>
                  </a:lnTo>
                  <a:lnTo>
                    <a:pt x="137" y="121"/>
                  </a:lnTo>
                  <a:lnTo>
                    <a:pt x="138" y="119"/>
                  </a:lnTo>
                  <a:lnTo>
                    <a:pt x="138" y="114"/>
                  </a:lnTo>
                  <a:lnTo>
                    <a:pt x="138" y="110"/>
                  </a:lnTo>
                  <a:lnTo>
                    <a:pt x="138" y="108"/>
                  </a:lnTo>
                  <a:lnTo>
                    <a:pt x="120" y="93"/>
                  </a:lnTo>
                  <a:lnTo>
                    <a:pt x="98" y="76"/>
                  </a:lnTo>
                  <a:lnTo>
                    <a:pt x="75" y="58"/>
                  </a:lnTo>
                  <a:lnTo>
                    <a:pt x="53" y="40"/>
                  </a:lnTo>
                  <a:lnTo>
                    <a:pt x="32" y="24"/>
                  </a:lnTo>
                  <a:lnTo>
                    <a:pt x="15" y="11"/>
                  </a:lnTo>
                  <a:lnTo>
                    <a:pt x="5" y="3"/>
                  </a:lnTo>
                  <a:lnTo>
                    <a:pt x="0" y="0"/>
                  </a:lnTo>
                  <a:lnTo>
                    <a:pt x="1" y="2"/>
                  </a:lnTo>
                  <a:lnTo>
                    <a:pt x="6" y="7"/>
                  </a:lnTo>
                  <a:lnTo>
                    <a:pt x="13" y="14"/>
                  </a:lnTo>
                  <a:lnTo>
                    <a:pt x="22" y="23"/>
                  </a:lnTo>
                  <a:lnTo>
                    <a:pt x="31" y="33"/>
                  </a:lnTo>
                  <a:lnTo>
                    <a:pt x="41" y="43"/>
                  </a:lnTo>
                  <a:lnTo>
                    <a:pt x="51" y="52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27" name="Freeform 95"/>
            <p:cNvSpPr>
              <a:spLocks/>
            </p:cNvSpPr>
            <p:nvPr/>
          </p:nvSpPr>
          <p:spPr bwMode="auto">
            <a:xfrm>
              <a:off x="2809" y="2458"/>
              <a:ext cx="107" cy="237"/>
            </a:xfrm>
            <a:custGeom>
              <a:avLst/>
              <a:gdLst/>
              <a:ahLst/>
              <a:cxnLst>
                <a:cxn ang="0">
                  <a:pos x="149" y="263"/>
                </a:cxn>
                <a:cxn ang="0">
                  <a:pos x="134" y="291"/>
                </a:cxn>
                <a:cxn ang="0">
                  <a:pos x="118" y="319"/>
                </a:cxn>
                <a:cxn ang="0">
                  <a:pos x="101" y="346"/>
                </a:cxn>
                <a:cxn ang="0">
                  <a:pos x="82" y="372"/>
                </a:cxn>
                <a:cxn ang="0">
                  <a:pos x="64" y="397"/>
                </a:cxn>
                <a:cxn ang="0">
                  <a:pos x="43" y="423"/>
                </a:cxn>
                <a:cxn ang="0">
                  <a:pos x="23" y="447"/>
                </a:cxn>
                <a:cxn ang="0">
                  <a:pos x="1" y="470"/>
                </a:cxn>
                <a:cxn ang="0">
                  <a:pos x="0" y="472"/>
                </a:cxn>
                <a:cxn ang="0">
                  <a:pos x="1" y="474"/>
                </a:cxn>
                <a:cxn ang="0">
                  <a:pos x="3" y="476"/>
                </a:cxn>
                <a:cxn ang="0">
                  <a:pos x="5" y="474"/>
                </a:cxn>
                <a:cxn ang="0">
                  <a:pos x="28" y="451"/>
                </a:cxn>
                <a:cxn ang="0">
                  <a:pos x="50" y="427"/>
                </a:cxn>
                <a:cxn ang="0">
                  <a:pos x="71" y="402"/>
                </a:cxn>
                <a:cxn ang="0">
                  <a:pos x="91" y="377"/>
                </a:cxn>
                <a:cxn ang="0">
                  <a:pos x="110" y="351"/>
                </a:cxn>
                <a:cxn ang="0">
                  <a:pos x="128" y="324"/>
                </a:cxn>
                <a:cxn ang="0">
                  <a:pos x="144" y="296"/>
                </a:cxn>
                <a:cxn ang="0">
                  <a:pos x="159" y="267"/>
                </a:cxn>
                <a:cxn ang="0">
                  <a:pos x="173" y="232"/>
                </a:cxn>
                <a:cxn ang="0">
                  <a:pos x="186" y="190"/>
                </a:cxn>
                <a:cxn ang="0">
                  <a:pos x="195" y="146"/>
                </a:cxn>
                <a:cxn ang="0">
                  <a:pos x="203" y="103"/>
                </a:cxn>
                <a:cxn ang="0">
                  <a:pos x="209" y="62"/>
                </a:cxn>
                <a:cxn ang="0">
                  <a:pos x="212" y="30"/>
                </a:cxn>
                <a:cxn ang="0">
                  <a:pos x="215" y="8"/>
                </a:cxn>
                <a:cxn ang="0">
                  <a:pos x="216" y="0"/>
                </a:cxn>
                <a:cxn ang="0">
                  <a:pos x="215" y="8"/>
                </a:cxn>
                <a:cxn ang="0">
                  <a:pos x="211" y="30"/>
                </a:cxn>
                <a:cxn ang="0">
                  <a:pos x="205" y="61"/>
                </a:cxn>
                <a:cxn ang="0">
                  <a:pos x="197" y="100"/>
                </a:cxn>
                <a:cxn ang="0">
                  <a:pos x="188" y="144"/>
                </a:cxn>
                <a:cxn ang="0">
                  <a:pos x="177" y="187"/>
                </a:cxn>
                <a:cxn ang="0">
                  <a:pos x="164" y="228"/>
                </a:cxn>
                <a:cxn ang="0">
                  <a:pos x="149" y="263"/>
                </a:cxn>
              </a:cxnLst>
              <a:rect l="0" t="0" r="r" b="b"/>
              <a:pathLst>
                <a:path w="216" h="476">
                  <a:moveTo>
                    <a:pt x="149" y="263"/>
                  </a:moveTo>
                  <a:lnTo>
                    <a:pt x="134" y="291"/>
                  </a:lnTo>
                  <a:lnTo>
                    <a:pt x="118" y="319"/>
                  </a:lnTo>
                  <a:lnTo>
                    <a:pt x="101" y="346"/>
                  </a:lnTo>
                  <a:lnTo>
                    <a:pt x="82" y="372"/>
                  </a:lnTo>
                  <a:lnTo>
                    <a:pt x="64" y="397"/>
                  </a:lnTo>
                  <a:lnTo>
                    <a:pt x="43" y="423"/>
                  </a:lnTo>
                  <a:lnTo>
                    <a:pt x="23" y="447"/>
                  </a:lnTo>
                  <a:lnTo>
                    <a:pt x="1" y="470"/>
                  </a:lnTo>
                  <a:lnTo>
                    <a:pt x="0" y="472"/>
                  </a:lnTo>
                  <a:lnTo>
                    <a:pt x="1" y="474"/>
                  </a:lnTo>
                  <a:lnTo>
                    <a:pt x="3" y="476"/>
                  </a:lnTo>
                  <a:lnTo>
                    <a:pt x="5" y="474"/>
                  </a:lnTo>
                  <a:lnTo>
                    <a:pt x="28" y="451"/>
                  </a:lnTo>
                  <a:lnTo>
                    <a:pt x="50" y="427"/>
                  </a:lnTo>
                  <a:lnTo>
                    <a:pt x="71" y="402"/>
                  </a:lnTo>
                  <a:lnTo>
                    <a:pt x="91" y="377"/>
                  </a:lnTo>
                  <a:lnTo>
                    <a:pt x="110" y="351"/>
                  </a:lnTo>
                  <a:lnTo>
                    <a:pt x="128" y="324"/>
                  </a:lnTo>
                  <a:lnTo>
                    <a:pt x="144" y="296"/>
                  </a:lnTo>
                  <a:lnTo>
                    <a:pt x="159" y="267"/>
                  </a:lnTo>
                  <a:lnTo>
                    <a:pt x="173" y="232"/>
                  </a:lnTo>
                  <a:lnTo>
                    <a:pt x="186" y="190"/>
                  </a:lnTo>
                  <a:lnTo>
                    <a:pt x="195" y="146"/>
                  </a:lnTo>
                  <a:lnTo>
                    <a:pt x="203" y="103"/>
                  </a:lnTo>
                  <a:lnTo>
                    <a:pt x="209" y="62"/>
                  </a:lnTo>
                  <a:lnTo>
                    <a:pt x="212" y="30"/>
                  </a:lnTo>
                  <a:lnTo>
                    <a:pt x="215" y="8"/>
                  </a:lnTo>
                  <a:lnTo>
                    <a:pt x="216" y="0"/>
                  </a:lnTo>
                  <a:lnTo>
                    <a:pt x="215" y="8"/>
                  </a:lnTo>
                  <a:lnTo>
                    <a:pt x="211" y="30"/>
                  </a:lnTo>
                  <a:lnTo>
                    <a:pt x="205" y="61"/>
                  </a:lnTo>
                  <a:lnTo>
                    <a:pt x="197" y="100"/>
                  </a:lnTo>
                  <a:lnTo>
                    <a:pt x="188" y="144"/>
                  </a:lnTo>
                  <a:lnTo>
                    <a:pt x="177" y="187"/>
                  </a:lnTo>
                  <a:lnTo>
                    <a:pt x="164" y="228"/>
                  </a:lnTo>
                  <a:lnTo>
                    <a:pt x="149" y="263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28" name="Freeform 96"/>
            <p:cNvSpPr>
              <a:spLocks/>
            </p:cNvSpPr>
            <p:nvPr/>
          </p:nvSpPr>
          <p:spPr bwMode="auto">
            <a:xfrm>
              <a:off x="2887" y="2358"/>
              <a:ext cx="60" cy="363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5" y="21"/>
                </a:cxn>
                <a:cxn ang="0">
                  <a:pos x="51" y="41"/>
                </a:cxn>
                <a:cxn ang="0">
                  <a:pos x="56" y="61"/>
                </a:cxn>
                <a:cxn ang="0">
                  <a:pos x="63" y="80"/>
                </a:cxn>
                <a:cxn ang="0">
                  <a:pos x="70" y="101"/>
                </a:cxn>
                <a:cxn ang="0">
                  <a:pos x="76" y="121"/>
                </a:cxn>
                <a:cxn ang="0">
                  <a:pos x="82" y="141"/>
                </a:cxn>
                <a:cxn ang="0">
                  <a:pos x="86" y="162"/>
                </a:cxn>
                <a:cxn ang="0">
                  <a:pos x="94" y="211"/>
                </a:cxn>
                <a:cxn ang="0">
                  <a:pos x="100" y="260"/>
                </a:cxn>
                <a:cxn ang="0">
                  <a:pos x="104" y="311"/>
                </a:cxn>
                <a:cxn ang="0">
                  <a:pos x="104" y="361"/>
                </a:cxn>
                <a:cxn ang="0">
                  <a:pos x="100" y="409"/>
                </a:cxn>
                <a:cxn ang="0">
                  <a:pos x="94" y="455"/>
                </a:cxn>
                <a:cxn ang="0">
                  <a:pos x="85" y="501"/>
                </a:cxn>
                <a:cxn ang="0">
                  <a:pos x="74" y="546"/>
                </a:cxn>
                <a:cxn ang="0">
                  <a:pos x="59" y="589"/>
                </a:cxn>
                <a:cxn ang="0">
                  <a:pos x="41" y="633"/>
                </a:cxn>
                <a:cxn ang="0">
                  <a:pos x="22" y="676"/>
                </a:cxn>
                <a:cxn ang="0">
                  <a:pos x="1" y="718"/>
                </a:cxn>
                <a:cxn ang="0">
                  <a:pos x="0" y="723"/>
                </a:cxn>
                <a:cxn ang="0">
                  <a:pos x="2" y="725"/>
                </a:cxn>
                <a:cxn ang="0">
                  <a:pos x="7" y="724"/>
                </a:cxn>
                <a:cxn ang="0">
                  <a:pos x="10" y="722"/>
                </a:cxn>
                <a:cxn ang="0">
                  <a:pos x="22" y="701"/>
                </a:cxn>
                <a:cxn ang="0">
                  <a:pos x="33" y="682"/>
                </a:cxn>
                <a:cxn ang="0">
                  <a:pos x="45" y="661"/>
                </a:cxn>
                <a:cxn ang="0">
                  <a:pos x="55" y="639"/>
                </a:cxn>
                <a:cxn ang="0">
                  <a:pos x="66" y="618"/>
                </a:cxn>
                <a:cxn ang="0">
                  <a:pos x="75" y="596"/>
                </a:cxn>
                <a:cxn ang="0">
                  <a:pos x="84" y="574"/>
                </a:cxn>
                <a:cxn ang="0">
                  <a:pos x="92" y="553"/>
                </a:cxn>
                <a:cxn ang="0">
                  <a:pos x="106" y="507"/>
                </a:cxn>
                <a:cxn ang="0">
                  <a:pos x="114" y="460"/>
                </a:cxn>
                <a:cxn ang="0">
                  <a:pos x="120" y="413"/>
                </a:cxn>
                <a:cxn ang="0">
                  <a:pos x="121" y="365"/>
                </a:cxn>
                <a:cxn ang="0">
                  <a:pos x="120" y="317"/>
                </a:cxn>
                <a:cxn ang="0">
                  <a:pos x="115" y="268"/>
                </a:cxn>
                <a:cxn ang="0">
                  <a:pos x="108" y="221"/>
                </a:cxn>
                <a:cxn ang="0">
                  <a:pos x="99" y="174"/>
                </a:cxn>
                <a:cxn ang="0">
                  <a:pos x="93" y="152"/>
                </a:cxn>
                <a:cxn ang="0">
                  <a:pos x="86" y="130"/>
                </a:cxn>
                <a:cxn ang="0">
                  <a:pos x="78" y="108"/>
                </a:cxn>
                <a:cxn ang="0">
                  <a:pos x="70" y="86"/>
                </a:cxn>
                <a:cxn ang="0">
                  <a:pos x="62" y="65"/>
                </a:cxn>
                <a:cxn ang="0">
                  <a:pos x="55" y="44"/>
                </a:cxn>
                <a:cxn ang="0">
                  <a:pos x="47" y="22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41" y="0"/>
                </a:cxn>
                <a:cxn ang="0">
                  <a:pos x="40" y="0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121" h="725">
                  <a:moveTo>
                    <a:pt x="40" y="0"/>
                  </a:moveTo>
                  <a:lnTo>
                    <a:pt x="45" y="21"/>
                  </a:lnTo>
                  <a:lnTo>
                    <a:pt x="51" y="41"/>
                  </a:lnTo>
                  <a:lnTo>
                    <a:pt x="56" y="61"/>
                  </a:lnTo>
                  <a:lnTo>
                    <a:pt x="63" y="80"/>
                  </a:lnTo>
                  <a:lnTo>
                    <a:pt x="70" y="101"/>
                  </a:lnTo>
                  <a:lnTo>
                    <a:pt x="76" y="121"/>
                  </a:lnTo>
                  <a:lnTo>
                    <a:pt x="82" y="141"/>
                  </a:lnTo>
                  <a:lnTo>
                    <a:pt x="86" y="162"/>
                  </a:lnTo>
                  <a:lnTo>
                    <a:pt x="94" y="211"/>
                  </a:lnTo>
                  <a:lnTo>
                    <a:pt x="100" y="260"/>
                  </a:lnTo>
                  <a:lnTo>
                    <a:pt x="104" y="311"/>
                  </a:lnTo>
                  <a:lnTo>
                    <a:pt x="104" y="361"/>
                  </a:lnTo>
                  <a:lnTo>
                    <a:pt x="100" y="409"/>
                  </a:lnTo>
                  <a:lnTo>
                    <a:pt x="94" y="455"/>
                  </a:lnTo>
                  <a:lnTo>
                    <a:pt x="85" y="501"/>
                  </a:lnTo>
                  <a:lnTo>
                    <a:pt x="74" y="546"/>
                  </a:lnTo>
                  <a:lnTo>
                    <a:pt x="59" y="589"/>
                  </a:lnTo>
                  <a:lnTo>
                    <a:pt x="41" y="633"/>
                  </a:lnTo>
                  <a:lnTo>
                    <a:pt x="22" y="676"/>
                  </a:lnTo>
                  <a:lnTo>
                    <a:pt x="1" y="718"/>
                  </a:lnTo>
                  <a:lnTo>
                    <a:pt x="0" y="723"/>
                  </a:lnTo>
                  <a:lnTo>
                    <a:pt x="2" y="725"/>
                  </a:lnTo>
                  <a:lnTo>
                    <a:pt x="7" y="724"/>
                  </a:lnTo>
                  <a:lnTo>
                    <a:pt x="10" y="722"/>
                  </a:lnTo>
                  <a:lnTo>
                    <a:pt x="22" y="701"/>
                  </a:lnTo>
                  <a:lnTo>
                    <a:pt x="33" y="682"/>
                  </a:lnTo>
                  <a:lnTo>
                    <a:pt x="45" y="661"/>
                  </a:lnTo>
                  <a:lnTo>
                    <a:pt x="55" y="639"/>
                  </a:lnTo>
                  <a:lnTo>
                    <a:pt x="66" y="618"/>
                  </a:lnTo>
                  <a:lnTo>
                    <a:pt x="75" y="596"/>
                  </a:lnTo>
                  <a:lnTo>
                    <a:pt x="84" y="574"/>
                  </a:lnTo>
                  <a:lnTo>
                    <a:pt x="92" y="553"/>
                  </a:lnTo>
                  <a:lnTo>
                    <a:pt x="106" y="507"/>
                  </a:lnTo>
                  <a:lnTo>
                    <a:pt x="114" y="460"/>
                  </a:lnTo>
                  <a:lnTo>
                    <a:pt x="120" y="413"/>
                  </a:lnTo>
                  <a:lnTo>
                    <a:pt x="121" y="365"/>
                  </a:lnTo>
                  <a:lnTo>
                    <a:pt x="120" y="317"/>
                  </a:lnTo>
                  <a:lnTo>
                    <a:pt x="115" y="268"/>
                  </a:lnTo>
                  <a:lnTo>
                    <a:pt x="108" y="221"/>
                  </a:lnTo>
                  <a:lnTo>
                    <a:pt x="99" y="174"/>
                  </a:lnTo>
                  <a:lnTo>
                    <a:pt x="93" y="152"/>
                  </a:lnTo>
                  <a:lnTo>
                    <a:pt x="86" y="130"/>
                  </a:lnTo>
                  <a:lnTo>
                    <a:pt x="78" y="108"/>
                  </a:lnTo>
                  <a:lnTo>
                    <a:pt x="70" y="86"/>
                  </a:lnTo>
                  <a:lnTo>
                    <a:pt x="62" y="65"/>
                  </a:lnTo>
                  <a:lnTo>
                    <a:pt x="55" y="44"/>
                  </a:lnTo>
                  <a:lnTo>
                    <a:pt x="47" y="22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1" y="0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29" name="Freeform 97"/>
            <p:cNvSpPr>
              <a:spLocks/>
            </p:cNvSpPr>
            <p:nvPr/>
          </p:nvSpPr>
          <p:spPr bwMode="auto">
            <a:xfrm>
              <a:off x="3019" y="2702"/>
              <a:ext cx="40" cy="11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4" y="7"/>
                </a:cxn>
                <a:cxn ang="0">
                  <a:pos x="15" y="23"/>
                </a:cxn>
                <a:cxn ang="0">
                  <a:pos x="21" y="48"/>
                </a:cxn>
                <a:cxn ang="0">
                  <a:pos x="37" y="74"/>
                </a:cxn>
                <a:cxn ang="0">
                  <a:pos x="47" y="87"/>
                </a:cxn>
                <a:cxn ang="0">
                  <a:pos x="56" y="99"/>
                </a:cxn>
                <a:cxn ang="0">
                  <a:pos x="64" y="112"/>
                </a:cxn>
                <a:cxn ang="0">
                  <a:pos x="69" y="125"/>
                </a:cxn>
                <a:cxn ang="0">
                  <a:pos x="71" y="136"/>
                </a:cxn>
                <a:cxn ang="0">
                  <a:pos x="71" y="148"/>
                </a:cxn>
                <a:cxn ang="0">
                  <a:pos x="68" y="158"/>
                </a:cxn>
                <a:cxn ang="0">
                  <a:pos x="61" y="167"/>
                </a:cxn>
                <a:cxn ang="0">
                  <a:pos x="53" y="177"/>
                </a:cxn>
                <a:cxn ang="0">
                  <a:pos x="44" y="186"/>
                </a:cxn>
                <a:cxn ang="0">
                  <a:pos x="34" y="194"/>
                </a:cxn>
                <a:cxn ang="0">
                  <a:pos x="26" y="202"/>
                </a:cxn>
                <a:cxn ang="0">
                  <a:pos x="18" y="210"/>
                </a:cxn>
                <a:cxn ang="0">
                  <a:pos x="10" y="218"/>
                </a:cxn>
                <a:cxn ang="0">
                  <a:pos x="4" y="225"/>
                </a:cxn>
                <a:cxn ang="0">
                  <a:pos x="0" y="231"/>
                </a:cxn>
                <a:cxn ang="0">
                  <a:pos x="2" y="229"/>
                </a:cxn>
                <a:cxn ang="0">
                  <a:pos x="8" y="224"/>
                </a:cxn>
                <a:cxn ang="0">
                  <a:pos x="16" y="218"/>
                </a:cxn>
                <a:cxn ang="0">
                  <a:pos x="26" y="209"/>
                </a:cxn>
                <a:cxn ang="0">
                  <a:pos x="37" y="201"/>
                </a:cxn>
                <a:cxn ang="0">
                  <a:pos x="47" y="191"/>
                </a:cxn>
                <a:cxn ang="0">
                  <a:pos x="56" y="183"/>
                </a:cxn>
                <a:cxn ang="0">
                  <a:pos x="63" y="178"/>
                </a:cxn>
                <a:cxn ang="0">
                  <a:pos x="72" y="163"/>
                </a:cxn>
                <a:cxn ang="0">
                  <a:pos x="78" y="141"/>
                </a:cxn>
                <a:cxn ang="0">
                  <a:pos x="79" y="118"/>
                </a:cxn>
                <a:cxn ang="0">
                  <a:pos x="71" y="96"/>
                </a:cxn>
                <a:cxn ang="0">
                  <a:pos x="64" y="87"/>
                </a:cxn>
                <a:cxn ang="0">
                  <a:pos x="56" y="76"/>
                </a:cxn>
                <a:cxn ang="0">
                  <a:pos x="48" y="67"/>
                </a:cxn>
                <a:cxn ang="0">
                  <a:pos x="40" y="57"/>
                </a:cxn>
                <a:cxn ang="0">
                  <a:pos x="32" y="45"/>
                </a:cxn>
                <a:cxn ang="0">
                  <a:pos x="25" y="31"/>
                </a:cxn>
                <a:cxn ang="0">
                  <a:pos x="19" y="18"/>
                </a:cxn>
                <a:cxn ang="0">
                  <a:pos x="15" y="0"/>
                </a:cxn>
              </a:cxnLst>
              <a:rect l="0" t="0" r="r" b="b"/>
              <a:pathLst>
                <a:path w="79" h="231">
                  <a:moveTo>
                    <a:pt x="15" y="0"/>
                  </a:moveTo>
                  <a:lnTo>
                    <a:pt x="14" y="7"/>
                  </a:lnTo>
                  <a:lnTo>
                    <a:pt x="15" y="23"/>
                  </a:lnTo>
                  <a:lnTo>
                    <a:pt x="21" y="48"/>
                  </a:lnTo>
                  <a:lnTo>
                    <a:pt x="37" y="74"/>
                  </a:lnTo>
                  <a:lnTo>
                    <a:pt x="47" y="87"/>
                  </a:lnTo>
                  <a:lnTo>
                    <a:pt x="56" y="99"/>
                  </a:lnTo>
                  <a:lnTo>
                    <a:pt x="64" y="112"/>
                  </a:lnTo>
                  <a:lnTo>
                    <a:pt x="69" y="125"/>
                  </a:lnTo>
                  <a:lnTo>
                    <a:pt x="71" y="136"/>
                  </a:lnTo>
                  <a:lnTo>
                    <a:pt x="71" y="148"/>
                  </a:lnTo>
                  <a:lnTo>
                    <a:pt x="68" y="158"/>
                  </a:lnTo>
                  <a:lnTo>
                    <a:pt x="61" y="167"/>
                  </a:lnTo>
                  <a:lnTo>
                    <a:pt x="53" y="177"/>
                  </a:lnTo>
                  <a:lnTo>
                    <a:pt x="44" y="186"/>
                  </a:lnTo>
                  <a:lnTo>
                    <a:pt x="34" y="194"/>
                  </a:lnTo>
                  <a:lnTo>
                    <a:pt x="26" y="202"/>
                  </a:lnTo>
                  <a:lnTo>
                    <a:pt x="18" y="210"/>
                  </a:lnTo>
                  <a:lnTo>
                    <a:pt x="10" y="218"/>
                  </a:lnTo>
                  <a:lnTo>
                    <a:pt x="4" y="225"/>
                  </a:lnTo>
                  <a:lnTo>
                    <a:pt x="0" y="231"/>
                  </a:lnTo>
                  <a:lnTo>
                    <a:pt x="2" y="229"/>
                  </a:lnTo>
                  <a:lnTo>
                    <a:pt x="8" y="224"/>
                  </a:lnTo>
                  <a:lnTo>
                    <a:pt x="16" y="218"/>
                  </a:lnTo>
                  <a:lnTo>
                    <a:pt x="26" y="209"/>
                  </a:lnTo>
                  <a:lnTo>
                    <a:pt x="37" y="201"/>
                  </a:lnTo>
                  <a:lnTo>
                    <a:pt x="47" y="191"/>
                  </a:lnTo>
                  <a:lnTo>
                    <a:pt x="56" y="183"/>
                  </a:lnTo>
                  <a:lnTo>
                    <a:pt x="63" y="178"/>
                  </a:lnTo>
                  <a:lnTo>
                    <a:pt x="72" y="163"/>
                  </a:lnTo>
                  <a:lnTo>
                    <a:pt x="78" y="141"/>
                  </a:lnTo>
                  <a:lnTo>
                    <a:pt x="79" y="118"/>
                  </a:lnTo>
                  <a:lnTo>
                    <a:pt x="71" y="96"/>
                  </a:lnTo>
                  <a:lnTo>
                    <a:pt x="64" y="87"/>
                  </a:lnTo>
                  <a:lnTo>
                    <a:pt x="56" y="76"/>
                  </a:lnTo>
                  <a:lnTo>
                    <a:pt x="48" y="67"/>
                  </a:lnTo>
                  <a:lnTo>
                    <a:pt x="40" y="57"/>
                  </a:lnTo>
                  <a:lnTo>
                    <a:pt x="32" y="45"/>
                  </a:lnTo>
                  <a:lnTo>
                    <a:pt x="25" y="31"/>
                  </a:lnTo>
                  <a:lnTo>
                    <a:pt x="19" y="1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30" name="Freeform 98"/>
            <p:cNvSpPr>
              <a:spLocks/>
            </p:cNvSpPr>
            <p:nvPr/>
          </p:nvSpPr>
          <p:spPr bwMode="auto">
            <a:xfrm>
              <a:off x="2562" y="2844"/>
              <a:ext cx="281" cy="24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" y="2"/>
                </a:cxn>
                <a:cxn ang="0">
                  <a:pos x="16" y="4"/>
                </a:cxn>
                <a:cxn ang="0">
                  <a:pos x="35" y="7"/>
                </a:cxn>
                <a:cxn ang="0">
                  <a:pos x="59" y="9"/>
                </a:cxn>
                <a:cxn ang="0">
                  <a:pos x="89" y="12"/>
                </a:cxn>
                <a:cxn ang="0">
                  <a:pos x="124" y="16"/>
                </a:cxn>
                <a:cxn ang="0">
                  <a:pos x="162" y="18"/>
                </a:cxn>
                <a:cxn ang="0">
                  <a:pos x="202" y="20"/>
                </a:cxn>
                <a:cxn ang="0">
                  <a:pos x="244" y="23"/>
                </a:cxn>
                <a:cxn ang="0">
                  <a:pos x="288" y="24"/>
                </a:cxn>
                <a:cxn ang="0">
                  <a:pos x="333" y="24"/>
                </a:cxn>
                <a:cxn ang="0">
                  <a:pos x="377" y="23"/>
                </a:cxn>
                <a:cxn ang="0">
                  <a:pos x="419" y="20"/>
                </a:cxn>
                <a:cxn ang="0">
                  <a:pos x="460" y="16"/>
                </a:cxn>
                <a:cxn ang="0">
                  <a:pos x="498" y="9"/>
                </a:cxn>
                <a:cxn ang="0">
                  <a:pos x="532" y="1"/>
                </a:cxn>
                <a:cxn ang="0">
                  <a:pos x="535" y="1"/>
                </a:cxn>
                <a:cxn ang="0">
                  <a:pos x="540" y="0"/>
                </a:cxn>
                <a:cxn ang="0">
                  <a:pos x="548" y="0"/>
                </a:cxn>
                <a:cxn ang="0">
                  <a:pos x="555" y="0"/>
                </a:cxn>
                <a:cxn ang="0">
                  <a:pos x="561" y="1"/>
                </a:cxn>
                <a:cxn ang="0">
                  <a:pos x="563" y="4"/>
                </a:cxn>
                <a:cxn ang="0">
                  <a:pos x="560" y="10"/>
                </a:cxn>
                <a:cxn ang="0">
                  <a:pos x="550" y="19"/>
                </a:cxn>
                <a:cxn ang="0">
                  <a:pos x="540" y="24"/>
                </a:cxn>
                <a:cxn ang="0">
                  <a:pos x="529" y="30"/>
                </a:cxn>
                <a:cxn ang="0">
                  <a:pos x="513" y="34"/>
                </a:cxn>
                <a:cxn ang="0">
                  <a:pos x="494" y="38"/>
                </a:cxn>
                <a:cxn ang="0">
                  <a:pos x="472" y="41"/>
                </a:cxn>
                <a:cxn ang="0">
                  <a:pos x="446" y="45"/>
                </a:cxn>
                <a:cxn ang="0">
                  <a:pos x="417" y="47"/>
                </a:cxn>
                <a:cxn ang="0">
                  <a:pos x="385" y="48"/>
                </a:cxn>
                <a:cxn ang="0">
                  <a:pos x="349" y="48"/>
                </a:cxn>
                <a:cxn ang="0">
                  <a:pos x="310" y="46"/>
                </a:cxn>
                <a:cxn ang="0">
                  <a:pos x="267" y="44"/>
                </a:cxn>
                <a:cxn ang="0">
                  <a:pos x="221" y="39"/>
                </a:cxn>
                <a:cxn ang="0">
                  <a:pos x="171" y="33"/>
                </a:cxn>
                <a:cxn ang="0">
                  <a:pos x="118" y="25"/>
                </a:cxn>
                <a:cxn ang="0">
                  <a:pos x="61" y="15"/>
                </a:cxn>
                <a:cxn ang="0">
                  <a:pos x="0" y="2"/>
                </a:cxn>
              </a:cxnLst>
              <a:rect l="0" t="0" r="r" b="b"/>
              <a:pathLst>
                <a:path w="563" h="48">
                  <a:moveTo>
                    <a:pt x="0" y="2"/>
                  </a:moveTo>
                  <a:lnTo>
                    <a:pt x="5" y="2"/>
                  </a:lnTo>
                  <a:lnTo>
                    <a:pt x="16" y="4"/>
                  </a:lnTo>
                  <a:lnTo>
                    <a:pt x="35" y="7"/>
                  </a:lnTo>
                  <a:lnTo>
                    <a:pt x="59" y="9"/>
                  </a:lnTo>
                  <a:lnTo>
                    <a:pt x="89" y="12"/>
                  </a:lnTo>
                  <a:lnTo>
                    <a:pt x="124" y="16"/>
                  </a:lnTo>
                  <a:lnTo>
                    <a:pt x="162" y="18"/>
                  </a:lnTo>
                  <a:lnTo>
                    <a:pt x="202" y="20"/>
                  </a:lnTo>
                  <a:lnTo>
                    <a:pt x="244" y="23"/>
                  </a:lnTo>
                  <a:lnTo>
                    <a:pt x="288" y="24"/>
                  </a:lnTo>
                  <a:lnTo>
                    <a:pt x="333" y="24"/>
                  </a:lnTo>
                  <a:lnTo>
                    <a:pt x="377" y="23"/>
                  </a:lnTo>
                  <a:lnTo>
                    <a:pt x="419" y="20"/>
                  </a:lnTo>
                  <a:lnTo>
                    <a:pt x="460" y="16"/>
                  </a:lnTo>
                  <a:lnTo>
                    <a:pt x="498" y="9"/>
                  </a:lnTo>
                  <a:lnTo>
                    <a:pt x="532" y="1"/>
                  </a:lnTo>
                  <a:lnTo>
                    <a:pt x="535" y="1"/>
                  </a:lnTo>
                  <a:lnTo>
                    <a:pt x="540" y="0"/>
                  </a:lnTo>
                  <a:lnTo>
                    <a:pt x="548" y="0"/>
                  </a:lnTo>
                  <a:lnTo>
                    <a:pt x="555" y="0"/>
                  </a:lnTo>
                  <a:lnTo>
                    <a:pt x="561" y="1"/>
                  </a:lnTo>
                  <a:lnTo>
                    <a:pt x="563" y="4"/>
                  </a:lnTo>
                  <a:lnTo>
                    <a:pt x="560" y="10"/>
                  </a:lnTo>
                  <a:lnTo>
                    <a:pt x="550" y="19"/>
                  </a:lnTo>
                  <a:lnTo>
                    <a:pt x="540" y="24"/>
                  </a:lnTo>
                  <a:lnTo>
                    <a:pt x="529" y="30"/>
                  </a:lnTo>
                  <a:lnTo>
                    <a:pt x="513" y="34"/>
                  </a:lnTo>
                  <a:lnTo>
                    <a:pt x="494" y="38"/>
                  </a:lnTo>
                  <a:lnTo>
                    <a:pt x="472" y="41"/>
                  </a:lnTo>
                  <a:lnTo>
                    <a:pt x="446" y="45"/>
                  </a:lnTo>
                  <a:lnTo>
                    <a:pt x="417" y="47"/>
                  </a:lnTo>
                  <a:lnTo>
                    <a:pt x="385" y="48"/>
                  </a:lnTo>
                  <a:lnTo>
                    <a:pt x="349" y="48"/>
                  </a:lnTo>
                  <a:lnTo>
                    <a:pt x="310" y="46"/>
                  </a:lnTo>
                  <a:lnTo>
                    <a:pt x="267" y="44"/>
                  </a:lnTo>
                  <a:lnTo>
                    <a:pt x="221" y="39"/>
                  </a:lnTo>
                  <a:lnTo>
                    <a:pt x="171" y="33"/>
                  </a:lnTo>
                  <a:lnTo>
                    <a:pt x="118" y="25"/>
                  </a:lnTo>
                  <a:lnTo>
                    <a:pt x="61" y="15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31" name="Freeform 99"/>
            <p:cNvSpPr>
              <a:spLocks/>
            </p:cNvSpPr>
            <p:nvPr/>
          </p:nvSpPr>
          <p:spPr bwMode="auto">
            <a:xfrm>
              <a:off x="2783" y="2248"/>
              <a:ext cx="136" cy="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3" y="5"/>
                </a:cxn>
                <a:cxn ang="0">
                  <a:pos x="9" y="11"/>
                </a:cxn>
                <a:cxn ang="0">
                  <a:pos x="16" y="18"/>
                </a:cxn>
                <a:cxn ang="0">
                  <a:pos x="25" y="29"/>
                </a:cxn>
                <a:cxn ang="0">
                  <a:pos x="35" y="39"/>
                </a:cxn>
                <a:cxn ang="0">
                  <a:pos x="49" y="52"/>
                </a:cxn>
                <a:cxn ang="0">
                  <a:pos x="64" y="64"/>
                </a:cxn>
                <a:cxn ang="0">
                  <a:pos x="81" y="78"/>
                </a:cxn>
                <a:cxn ang="0">
                  <a:pos x="101" y="92"/>
                </a:cxn>
                <a:cxn ang="0">
                  <a:pos x="122" y="106"/>
                </a:cxn>
                <a:cxn ang="0">
                  <a:pos x="146" y="119"/>
                </a:cxn>
                <a:cxn ang="0">
                  <a:pos x="171" y="132"/>
                </a:cxn>
                <a:cxn ang="0">
                  <a:pos x="199" y="144"/>
                </a:cxn>
                <a:cxn ang="0">
                  <a:pos x="228" y="155"/>
                </a:cxn>
                <a:cxn ang="0">
                  <a:pos x="260" y="166"/>
                </a:cxn>
                <a:cxn ang="0">
                  <a:pos x="261" y="166"/>
                </a:cxn>
                <a:cxn ang="0">
                  <a:pos x="264" y="165"/>
                </a:cxn>
                <a:cxn ang="0">
                  <a:pos x="268" y="162"/>
                </a:cxn>
                <a:cxn ang="0">
                  <a:pos x="271" y="159"/>
                </a:cxn>
                <a:cxn ang="0">
                  <a:pos x="272" y="157"/>
                </a:cxn>
                <a:cxn ang="0">
                  <a:pos x="270" y="152"/>
                </a:cxn>
                <a:cxn ang="0">
                  <a:pos x="263" y="147"/>
                </a:cxn>
                <a:cxn ang="0">
                  <a:pos x="252" y="143"/>
                </a:cxn>
                <a:cxn ang="0">
                  <a:pos x="244" y="140"/>
                </a:cxn>
                <a:cxn ang="0">
                  <a:pos x="236" y="138"/>
                </a:cxn>
                <a:cxn ang="0">
                  <a:pos x="225" y="135"/>
                </a:cxn>
                <a:cxn ang="0">
                  <a:pos x="215" y="131"/>
                </a:cxn>
                <a:cxn ang="0">
                  <a:pos x="203" y="128"/>
                </a:cxn>
                <a:cxn ang="0">
                  <a:pos x="191" y="123"/>
                </a:cxn>
                <a:cxn ang="0">
                  <a:pos x="177" y="117"/>
                </a:cxn>
                <a:cxn ang="0">
                  <a:pos x="163" y="110"/>
                </a:cxn>
                <a:cxn ang="0">
                  <a:pos x="147" y="102"/>
                </a:cxn>
                <a:cxn ang="0">
                  <a:pos x="130" y="93"/>
                </a:cxn>
                <a:cxn ang="0">
                  <a:pos x="111" y="82"/>
                </a:cxn>
                <a:cxn ang="0">
                  <a:pos x="92" y="69"/>
                </a:cxn>
                <a:cxn ang="0">
                  <a:pos x="71" y="55"/>
                </a:cxn>
                <a:cxn ang="0">
                  <a:pos x="49" y="39"/>
                </a:cxn>
                <a:cxn ang="0">
                  <a:pos x="25" y="21"/>
                </a:cxn>
                <a:cxn ang="0">
                  <a:pos x="0" y="0"/>
                </a:cxn>
              </a:cxnLst>
              <a:rect l="0" t="0" r="r" b="b"/>
              <a:pathLst>
                <a:path w="272" h="166">
                  <a:moveTo>
                    <a:pt x="0" y="0"/>
                  </a:moveTo>
                  <a:lnTo>
                    <a:pt x="1" y="1"/>
                  </a:lnTo>
                  <a:lnTo>
                    <a:pt x="3" y="5"/>
                  </a:lnTo>
                  <a:lnTo>
                    <a:pt x="9" y="11"/>
                  </a:lnTo>
                  <a:lnTo>
                    <a:pt x="16" y="18"/>
                  </a:lnTo>
                  <a:lnTo>
                    <a:pt x="25" y="29"/>
                  </a:lnTo>
                  <a:lnTo>
                    <a:pt x="35" y="39"/>
                  </a:lnTo>
                  <a:lnTo>
                    <a:pt x="49" y="52"/>
                  </a:lnTo>
                  <a:lnTo>
                    <a:pt x="64" y="64"/>
                  </a:lnTo>
                  <a:lnTo>
                    <a:pt x="81" y="78"/>
                  </a:lnTo>
                  <a:lnTo>
                    <a:pt x="101" y="92"/>
                  </a:lnTo>
                  <a:lnTo>
                    <a:pt x="122" y="106"/>
                  </a:lnTo>
                  <a:lnTo>
                    <a:pt x="146" y="119"/>
                  </a:lnTo>
                  <a:lnTo>
                    <a:pt x="171" y="132"/>
                  </a:lnTo>
                  <a:lnTo>
                    <a:pt x="199" y="144"/>
                  </a:lnTo>
                  <a:lnTo>
                    <a:pt x="228" y="155"/>
                  </a:lnTo>
                  <a:lnTo>
                    <a:pt x="260" y="166"/>
                  </a:lnTo>
                  <a:lnTo>
                    <a:pt x="261" y="166"/>
                  </a:lnTo>
                  <a:lnTo>
                    <a:pt x="264" y="165"/>
                  </a:lnTo>
                  <a:lnTo>
                    <a:pt x="268" y="162"/>
                  </a:lnTo>
                  <a:lnTo>
                    <a:pt x="271" y="159"/>
                  </a:lnTo>
                  <a:lnTo>
                    <a:pt x="272" y="157"/>
                  </a:lnTo>
                  <a:lnTo>
                    <a:pt x="270" y="152"/>
                  </a:lnTo>
                  <a:lnTo>
                    <a:pt x="263" y="147"/>
                  </a:lnTo>
                  <a:lnTo>
                    <a:pt x="252" y="143"/>
                  </a:lnTo>
                  <a:lnTo>
                    <a:pt x="244" y="140"/>
                  </a:lnTo>
                  <a:lnTo>
                    <a:pt x="236" y="138"/>
                  </a:lnTo>
                  <a:lnTo>
                    <a:pt x="225" y="135"/>
                  </a:lnTo>
                  <a:lnTo>
                    <a:pt x="215" y="131"/>
                  </a:lnTo>
                  <a:lnTo>
                    <a:pt x="203" y="128"/>
                  </a:lnTo>
                  <a:lnTo>
                    <a:pt x="191" y="123"/>
                  </a:lnTo>
                  <a:lnTo>
                    <a:pt x="177" y="117"/>
                  </a:lnTo>
                  <a:lnTo>
                    <a:pt x="163" y="110"/>
                  </a:lnTo>
                  <a:lnTo>
                    <a:pt x="147" y="102"/>
                  </a:lnTo>
                  <a:lnTo>
                    <a:pt x="130" y="93"/>
                  </a:lnTo>
                  <a:lnTo>
                    <a:pt x="111" y="82"/>
                  </a:lnTo>
                  <a:lnTo>
                    <a:pt x="92" y="69"/>
                  </a:lnTo>
                  <a:lnTo>
                    <a:pt x="71" y="55"/>
                  </a:lnTo>
                  <a:lnTo>
                    <a:pt x="49" y="39"/>
                  </a:lnTo>
                  <a:lnTo>
                    <a:pt x="25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32" name="Freeform 100"/>
            <p:cNvSpPr>
              <a:spLocks/>
            </p:cNvSpPr>
            <p:nvPr/>
          </p:nvSpPr>
          <p:spPr bwMode="auto">
            <a:xfrm>
              <a:off x="2790" y="2276"/>
              <a:ext cx="53" cy="426"/>
            </a:xfrm>
            <a:custGeom>
              <a:avLst/>
              <a:gdLst/>
              <a:ahLst/>
              <a:cxnLst>
                <a:cxn ang="0">
                  <a:pos x="5" y="6"/>
                </a:cxn>
                <a:cxn ang="0">
                  <a:pos x="7" y="12"/>
                </a:cxn>
                <a:cxn ang="0">
                  <a:pos x="13" y="27"/>
                </a:cxn>
                <a:cxn ang="0">
                  <a:pos x="21" y="51"/>
                </a:cxn>
                <a:cxn ang="0">
                  <a:pos x="31" y="84"/>
                </a:cxn>
                <a:cxn ang="0">
                  <a:pos x="43" y="125"/>
                </a:cxn>
                <a:cxn ang="0">
                  <a:pos x="54" y="172"/>
                </a:cxn>
                <a:cxn ang="0">
                  <a:pos x="66" y="226"/>
                </a:cxn>
                <a:cxn ang="0">
                  <a:pos x="75" y="285"/>
                </a:cxn>
                <a:cxn ang="0">
                  <a:pos x="82" y="348"/>
                </a:cxn>
                <a:cxn ang="0">
                  <a:pos x="87" y="416"/>
                </a:cxn>
                <a:cxn ang="0">
                  <a:pos x="87" y="486"/>
                </a:cxn>
                <a:cxn ang="0">
                  <a:pos x="83" y="558"/>
                </a:cxn>
                <a:cxn ang="0">
                  <a:pos x="73" y="631"/>
                </a:cxn>
                <a:cxn ang="0">
                  <a:pos x="56" y="706"/>
                </a:cxn>
                <a:cxn ang="0">
                  <a:pos x="33" y="780"/>
                </a:cxn>
                <a:cxn ang="0">
                  <a:pos x="0" y="852"/>
                </a:cxn>
                <a:cxn ang="0">
                  <a:pos x="3" y="849"/>
                </a:cxn>
                <a:cxn ang="0">
                  <a:pos x="10" y="837"/>
                </a:cxn>
                <a:cxn ang="0">
                  <a:pos x="20" y="819"/>
                </a:cxn>
                <a:cxn ang="0">
                  <a:pos x="31" y="795"/>
                </a:cxn>
                <a:cxn ang="0">
                  <a:pos x="45" y="763"/>
                </a:cxn>
                <a:cxn ang="0">
                  <a:pos x="60" y="725"/>
                </a:cxn>
                <a:cxn ang="0">
                  <a:pos x="74" y="680"/>
                </a:cxn>
                <a:cxn ang="0">
                  <a:pos x="87" y="630"/>
                </a:cxn>
                <a:cxn ang="0">
                  <a:pos x="97" y="574"/>
                </a:cxn>
                <a:cxn ang="0">
                  <a:pos x="104" y="512"/>
                </a:cxn>
                <a:cxn ang="0">
                  <a:pos x="106" y="445"/>
                </a:cxn>
                <a:cxn ang="0">
                  <a:pos x="105" y="373"/>
                </a:cxn>
                <a:cxn ang="0">
                  <a:pos x="97" y="296"/>
                </a:cxn>
                <a:cxn ang="0">
                  <a:pos x="82" y="215"/>
                </a:cxn>
                <a:cxn ang="0">
                  <a:pos x="59" y="128"/>
                </a:cxn>
                <a:cxn ang="0">
                  <a:pos x="28" y="38"/>
                </a:cxn>
                <a:cxn ang="0">
                  <a:pos x="27" y="29"/>
                </a:cxn>
                <a:cxn ang="0">
                  <a:pos x="22" y="12"/>
                </a:cxn>
                <a:cxn ang="0">
                  <a:pos x="14" y="0"/>
                </a:cxn>
                <a:cxn ang="0">
                  <a:pos x="5" y="6"/>
                </a:cxn>
              </a:cxnLst>
              <a:rect l="0" t="0" r="r" b="b"/>
              <a:pathLst>
                <a:path w="106" h="852">
                  <a:moveTo>
                    <a:pt x="5" y="6"/>
                  </a:moveTo>
                  <a:lnTo>
                    <a:pt x="7" y="12"/>
                  </a:lnTo>
                  <a:lnTo>
                    <a:pt x="13" y="27"/>
                  </a:lnTo>
                  <a:lnTo>
                    <a:pt x="21" y="51"/>
                  </a:lnTo>
                  <a:lnTo>
                    <a:pt x="31" y="84"/>
                  </a:lnTo>
                  <a:lnTo>
                    <a:pt x="43" y="125"/>
                  </a:lnTo>
                  <a:lnTo>
                    <a:pt x="54" y="172"/>
                  </a:lnTo>
                  <a:lnTo>
                    <a:pt x="66" y="226"/>
                  </a:lnTo>
                  <a:lnTo>
                    <a:pt x="75" y="285"/>
                  </a:lnTo>
                  <a:lnTo>
                    <a:pt x="82" y="348"/>
                  </a:lnTo>
                  <a:lnTo>
                    <a:pt x="87" y="416"/>
                  </a:lnTo>
                  <a:lnTo>
                    <a:pt x="87" y="486"/>
                  </a:lnTo>
                  <a:lnTo>
                    <a:pt x="83" y="558"/>
                  </a:lnTo>
                  <a:lnTo>
                    <a:pt x="73" y="631"/>
                  </a:lnTo>
                  <a:lnTo>
                    <a:pt x="56" y="706"/>
                  </a:lnTo>
                  <a:lnTo>
                    <a:pt x="33" y="780"/>
                  </a:lnTo>
                  <a:lnTo>
                    <a:pt x="0" y="852"/>
                  </a:lnTo>
                  <a:lnTo>
                    <a:pt x="3" y="849"/>
                  </a:lnTo>
                  <a:lnTo>
                    <a:pt x="10" y="837"/>
                  </a:lnTo>
                  <a:lnTo>
                    <a:pt x="20" y="819"/>
                  </a:lnTo>
                  <a:lnTo>
                    <a:pt x="31" y="795"/>
                  </a:lnTo>
                  <a:lnTo>
                    <a:pt x="45" y="763"/>
                  </a:lnTo>
                  <a:lnTo>
                    <a:pt x="60" y="725"/>
                  </a:lnTo>
                  <a:lnTo>
                    <a:pt x="74" y="680"/>
                  </a:lnTo>
                  <a:lnTo>
                    <a:pt x="87" y="630"/>
                  </a:lnTo>
                  <a:lnTo>
                    <a:pt x="97" y="574"/>
                  </a:lnTo>
                  <a:lnTo>
                    <a:pt x="104" y="512"/>
                  </a:lnTo>
                  <a:lnTo>
                    <a:pt x="106" y="445"/>
                  </a:lnTo>
                  <a:lnTo>
                    <a:pt x="105" y="373"/>
                  </a:lnTo>
                  <a:lnTo>
                    <a:pt x="97" y="296"/>
                  </a:lnTo>
                  <a:lnTo>
                    <a:pt x="82" y="215"/>
                  </a:lnTo>
                  <a:lnTo>
                    <a:pt x="59" y="128"/>
                  </a:lnTo>
                  <a:lnTo>
                    <a:pt x="28" y="38"/>
                  </a:lnTo>
                  <a:lnTo>
                    <a:pt x="27" y="29"/>
                  </a:lnTo>
                  <a:lnTo>
                    <a:pt x="22" y="12"/>
                  </a:lnTo>
                  <a:lnTo>
                    <a:pt x="14" y="0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74533" name="Freeform 101"/>
            <p:cNvSpPr>
              <a:spLocks/>
            </p:cNvSpPr>
            <p:nvPr/>
          </p:nvSpPr>
          <p:spPr bwMode="auto">
            <a:xfrm>
              <a:off x="2742" y="1938"/>
              <a:ext cx="85" cy="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3"/>
                </a:cxn>
                <a:cxn ang="0">
                  <a:pos x="6" y="7"/>
                </a:cxn>
                <a:cxn ang="0">
                  <a:pos x="14" y="14"/>
                </a:cxn>
                <a:cxn ang="0">
                  <a:pos x="23" y="22"/>
                </a:cxn>
                <a:cxn ang="0">
                  <a:pos x="34" y="32"/>
                </a:cxn>
                <a:cxn ang="0">
                  <a:pos x="47" y="41"/>
                </a:cxn>
                <a:cxn ang="0">
                  <a:pos x="62" y="49"/>
                </a:cxn>
                <a:cxn ang="0">
                  <a:pos x="77" y="55"/>
                </a:cxn>
                <a:cxn ang="0">
                  <a:pos x="93" y="60"/>
                </a:cxn>
                <a:cxn ang="0">
                  <a:pos x="108" y="65"/>
                </a:cxn>
                <a:cxn ang="0">
                  <a:pos x="122" y="68"/>
                </a:cxn>
                <a:cxn ang="0">
                  <a:pos x="134" y="73"/>
                </a:cxn>
                <a:cxn ang="0">
                  <a:pos x="146" y="79"/>
                </a:cxn>
                <a:cxn ang="0">
                  <a:pos x="156" y="87"/>
                </a:cxn>
                <a:cxn ang="0">
                  <a:pos x="164" y="98"/>
                </a:cxn>
                <a:cxn ang="0">
                  <a:pos x="170" y="112"/>
                </a:cxn>
                <a:cxn ang="0">
                  <a:pos x="170" y="111"/>
                </a:cxn>
                <a:cxn ang="0">
                  <a:pos x="170" y="106"/>
                </a:cxn>
                <a:cxn ang="0">
                  <a:pos x="169" y="99"/>
                </a:cxn>
                <a:cxn ang="0">
                  <a:pos x="164" y="90"/>
                </a:cxn>
                <a:cxn ang="0">
                  <a:pos x="154" y="81"/>
                </a:cxn>
                <a:cxn ang="0">
                  <a:pos x="139" y="70"/>
                </a:cxn>
                <a:cxn ang="0">
                  <a:pos x="116" y="60"/>
                </a:cxn>
                <a:cxn ang="0">
                  <a:pos x="85" y="51"/>
                </a:cxn>
                <a:cxn ang="0">
                  <a:pos x="84" y="51"/>
                </a:cxn>
                <a:cxn ang="0">
                  <a:pos x="78" y="49"/>
                </a:cxn>
                <a:cxn ang="0">
                  <a:pos x="71" y="46"/>
                </a:cxn>
                <a:cxn ang="0">
                  <a:pos x="61" y="42"/>
                </a:cxn>
                <a:cxn ang="0">
                  <a:pos x="48" y="36"/>
                </a:cxn>
                <a:cxn ang="0">
                  <a:pos x="34" y="27"/>
                </a:cxn>
                <a:cxn ang="0">
                  <a:pos x="18" y="15"/>
                </a:cxn>
                <a:cxn ang="0">
                  <a:pos x="0" y="0"/>
                </a:cxn>
              </a:cxnLst>
              <a:rect l="0" t="0" r="r" b="b"/>
              <a:pathLst>
                <a:path w="170" h="112">
                  <a:moveTo>
                    <a:pt x="0" y="0"/>
                  </a:moveTo>
                  <a:lnTo>
                    <a:pt x="1" y="3"/>
                  </a:lnTo>
                  <a:lnTo>
                    <a:pt x="6" y="7"/>
                  </a:lnTo>
                  <a:lnTo>
                    <a:pt x="14" y="14"/>
                  </a:lnTo>
                  <a:lnTo>
                    <a:pt x="23" y="22"/>
                  </a:lnTo>
                  <a:lnTo>
                    <a:pt x="34" y="32"/>
                  </a:lnTo>
                  <a:lnTo>
                    <a:pt x="47" y="41"/>
                  </a:lnTo>
                  <a:lnTo>
                    <a:pt x="62" y="49"/>
                  </a:lnTo>
                  <a:lnTo>
                    <a:pt x="77" y="55"/>
                  </a:lnTo>
                  <a:lnTo>
                    <a:pt x="93" y="60"/>
                  </a:lnTo>
                  <a:lnTo>
                    <a:pt x="108" y="65"/>
                  </a:lnTo>
                  <a:lnTo>
                    <a:pt x="122" y="68"/>
                  </a:lnTo>
                  <a:lnTo>
                    <a:pt x="134" y="73"/>
                  </a:lnTo>
                  <a:lnTo>
                    <a:pt x="146" y="79"/>
                  </a:lnTo>
                  <a:lnTo>
                    <a:pt x="156" y="87"/>
                  </a:lnTo>
                  <a:lnTo>
                    <a:pt x="164" y="98"/>
                  </a:lnTo>
                  <a:lnTo>
                    <a:pt x="170" y="112"/>
                  </a:lnTo>
                  <a:lnTo>
                    <a:pt x="170" y="111"/>
                  </a:lnTo>
                  <a:lnTo>
                    <a:pt x="170" y="106"/>
                  </a:lnTo>
                  <a:lnTo>
                    <a:pt x="169" y="99"/>
                  </a:lnTo>
                  <a:lnTo>
                    <a:pt x="164" y="90"/>
                  </a:lnTo>
                  <a:lnTo>
                    <a:pt x="154" y="81"/>
                  </a:lnTo>
                  <a:lnTo>
                    <a:pt x="139" y="70"/>
                  </a:lnTo>
                  <a:lnTo>
                    <a:pt x="116" y="60"/>
                  </a:lnTo>
                  <a:lnTo>
                    <a:pt x="85" y="51"/>
                  </a:lnTo>
                  <a:lnTo>
                    <a:pt x="84" y="51"/>
                  </a:lnTo>
                  <a:lnTo>
                    <a:pt x="78" y="49"/>
                  </a:lnTo>
                  <a:lnTo>
                    <a:pt x="71" y="46"/>
                  </a:lnTo>
                  <a:lnTo>
                    <a:pt x="61" y="42"/>
                  </a:lnTo>
                  <a:lnTo>
                    <a:pt x="48" y="36"/>
                  </a:lnTo>
                  <a:lnTo>
                    <a:pt x="34" y="27"/>
                  </a:lnTo>
                  <a:lnTo>
                    <a:pt x="18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274535" name="AutoShape 103"/>
          <p:cNvSpPr>
            <a:spLocks noChangeArrowheads="1"/>
          </p:cNvSpPr>
          <p:nvPr/>
        </p:nvSpPr>
        <p:spPr bwMode="auto">
          <a:xfrm>
            <a:off x="7543800" y="4084638"/>
            <a:ext cx="533400" cy="22860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74536" name="AutoShape 104"/>
          <p:cNvSpPr>
            <a:spLocks noChangeArrowheads="1"/>
          </p:cNvSpPr>
          <p:nvPr/>
        </p:nvSpPr>
        <p:spPr bwMode="auto">
          <a:xfrm>
            <a:off x="4267200" y="4313238"/>
            <a:ext cx="533400" cy="228600"/>
          </a:xfrm>
          <a:prstGeom prst="doubleWave">
            <a:avLst>
              <a:gd name="adj1" fmla="val 6500"/>
              <a:gd name="adj2" fmla="val 0"/>
            </a:avLst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74439" name="Freeform 7"/>
          <p:cNvSpPr>
            <a:spLocks/>
          </p:cNvSpPr>
          <p:nvPr/>
        </p:nvSpPr>
        <p:spPr bwMode="auto">
          <a:xfrm>
            <a:off x="4554538" y="3586164"/>
            <a:ext cx="3065462" cy="803275"/>
          </a:xfrm>
          <a:custGeom>
            <a:avLst/>
            <a:gdLst/>
            <a:ahLst/>
            <a:cxnLst>
              <a:cxn ang="0">
                <a:pos x="91" y="291"/>
              </a:cxn>
              <a:cxn ang="0">
                <a:pos x="29" y="325"/>
              </a:cxn>
              <a:cxn ang="0">
                <a:pos x="3" y="357"/>
              </a:cxn>
              <a:cxn ang="0">
                <a:pos x="4" y="400"/>
              </a:cxn>
              <a:cxn ang="0">
                <a:pos x="47" y="445"/>
              </a:cxn>
              <a:cxn ang="0">
                <a:pos x="114" y="473"/>
              </a:cxn>
              <a:cxn ang="0">
                <a:pos x="72" y="504"/>
              </a:cxn>
              <a:cxn ang="0">
                <a:pos x="51" y="539"/>
              </a:cxn>
              <a:cxn ang="0">
                <a:pos x="59" y="576"/>
              </a:cxn>
              <a:cxn ang="0">
                <a:pos x="91" y="611"/>
              </a:cxn>
              <a:cxn ang="0">
                <a:pos x="155" y="640"/>
              </a:cxn>
              <a:cxn ang="0">
                <a:pos x="302" y="660"/>
              </a:cxn>
              <a:cxn ang="0">
                <a:pos x="381" y="701"/>
              </a:cxn>
              <a:cxn ang="0">
                <a:pos x="543" y="748"/>
              </a:cxn>
              <a:cxn ang="0">
                <a:pos x="735" y="756"/>
              </a:cxn>
              <a:cxn ang="0">
                <a:pos x="893" y="730"/>
              </a:cxn>
              <a:cxn ang="0">
                <a:pos x="1006" y="781"/>
              </a:cxn>
              <a:cxn ang="0">
                <a:pos x="1153" y="806"/>
              </a:cxn>
              <a:cxn ang="0">
                <a:pos x="1342" y="793"/>
              </a:cxn>
              <a:cxn ang="0">
                <a:pos x="1470" y="751"/>
              </a:cxn>
              <a:cxn ang="0">
                <a:pos x="1527" y="711"/>
              </a:cxn>
              <a:cxn ang="0">
                <a:pos x="1589" y="695"/>
              </a:cxn>
              <a:cxn ang="0">
                <a:pos x="1733" y="708"/>
              </a:cxn>
              <a:cxn ang="0">
                <a:pos x="1879" y="687"/>
              </a:cxn>
              <a:cxn ang="0">
                <a:pos x="1959" y="655"/>
              </a:cxn>
              <a:cxn ang="0">
                <a:pos x="2012" y="613"/>
              </a:cxn>
              <a:cxn ang="0">
                <a:pos x="2031" y="563"/>
              </a:cxn>
              <a:cxn ang="0">
                <a:pos x="2157" y="542"/>
              </a:cxn>
              <a:cxn ang="0">
                <a:pos x="2246" y="510"/>
              </a:cxn>
              <a:cxn ang="0">
                <a:pos x="2309" y="466"/>
              </a:cxn>
              <a:cxn ang="0">
                <a:pos x="2343" y="414"/>
              </a:cxn>
              <a:cxn ang="0">
                <a:pos x="2342" y="363"/>
              </a:cxn>
              <a:cxn ang="0">
                <a:pos x="2309" y="316"/>
              </a:cxn>
              <a:cxn ang="0">
                <a:pos x="2276" y="279"/>
              </a:cxn>
              <a:cxn ang="0">
                <a:pos x="2293" y="232"/>
              </a:cxn>
              <a:cxn ang="0">
                <a:pos x="2281" y="194"/>
              </a:cxn>
              <a:cxn ang="0">
                <a:pos x="2246" y="159"/>
              </a:cxn>
              <a:cxn ang="0">
                <a:pos x="2166" y="121"/>
              </a:cxn>
              <a:cxn ang="0">
                <a:pos x="2075" y="90"/>
              </a:cxn>
              <a:cxn ang="0">
                <a:pos x="2042" y="56"/>
              </a:cxn>
              <a:cxn ang="0">
                <a:pos x="1953" y="17"/>
              </a:cxn>
              <a:cxn ang="0">
                <a:pos x="1806" y="0"/>
              </a:cxn>
              <a:cxn ang="0">
                <a:pos x="1673" y="21"/>
              </a:cxn>
              <a:cxn ang="0">
                <a:pos x="1611" y="39"/>
              </a:cxn>
              <a:cxn ang="0">
                <a:pos x="1536" y="11"/>
              </a:cxn>
              <a:cxn ang="0">
                <a:pos x="1398" y="0"/>
              </a:cxn>
              <a:cxn ang="0">
                <a:pos x="1293" y="21"/>
              </a:cxn>
              <a:cxn ang="0">
                <a:pos x="1219" y="62"/>
              </a:cxn>
              <a:cxn ang="0">
                <a:pos x="1127" y="34"/>
              </a:cxn>
              <a:cxn ang="0">
                <a:pos x="958" y="27"/>
              </a:cxn>
              <a:cxn ang="0">
                <a:pos x="835" y="53"/>
              </a:cxn>
              <a:cxn ang="0">
                <a:pos x="760" y="97"/>
              </a:cxn>
              <a:cxn ang="0">
                <a:pos x="599" y="74"/>
              </a:cxn>
              <a:cxn ang="0">
                <a:pos x="465" y="81"/>
              </a:cxn>
              <a:cxn ang="0">
                <a:pos x="355" y="108"/>
              </a:cxn>
              <a:cxn ang="0">
                <a:pos x="270" y="149"/>
              </a:cxn>
              <a:cxn ang="0">
                <a:pos x="219" y="203"/>
              </a:cxn>
              <a:cxn ang="0">
                <a:pos x="208" y="257"/>
              </a:cxn>
            </a:cxnLst>
            <a:rect l="0" t="0" r="r" b="b"/>
            <a:pathLst>
              <a:path w="2346" h="808">
                <a:moveTo>
                  <a:pt x="211" y="268"/>
                </a:moveTo>
                <a:lnTo>
                  <a:pt x="189" y="269"/>
                </a:lnTo>
                <a:lnTo>
                  <a:pt x="167" y="272"/>
                </a:lnTo>
                <a:lnTo>
                  <a:pt x="147" y="276"/>
                </a:lnTo>
                <a:lnTo>
                  <a:pt x="128" y="279"/>
                </a:lnTo>
                <a:lnTo>
                  <a:pt x="109" y="285"/>
                </a:lnTo>
                <a:lnTo>
                  <a:pt x="91" y="291"/>
                </a:lnTo>
                <a:lnTo>
                  <a:pt x="75" y="297"/>
                </a:lnTo>
                <a:lnTo>
                  <a:pt x="60" y="304"/>
                </a:lnTo>
                <a:lnTo>
                  <a:pt x="53" y="309"/>
                </a:lnTo>
                <a:lnTo>
                  <a:pt x="47" y="312"/>
                </a:lnTo>
                <a:lnTo>
                  <a:pt x="41" y="316"/>
                </a:lnTo>
                <a:lnTo>
                  <a:pt x="35" y="320"/>
                </a:lnTo>
                <a:lnTo>
                  <a:pt x="29" y="325"/>
                </a:lnTo>
                <a:lnTo>
                  <a:pt x="23" y="329"/>
                </a:lnTo>
                <a:lnTo>
                  <a:pt x="19" y="334"/>
                </a:lnTo>
                <a:lnTo>
                  <a:pt x="16" y="338"/>
                </a:lnTo>
                <a:lnTo>
                  <a:pt x="12" y="342"/>
                </a:lnTo>
                <a:lnTo>
                  <a:pt x="9" y="348"/>
                </a:lnTo>
                <a:lnTo>
                  <a:pt x="6" y="353"/>
                </a:lnTo>
                <a:lnTo>
                  <a:pt x="3" y="357"/>
                </a:lnTo>
                <a:lnTo>
                  <a:pt x="1" y="363"/>
                </a:lnTo>
                <a:lnTo>
                  <a:pt x="0" y="367"/>
                </a:lnTo>
                <a:lnTo>
                  <a:pt x="0" y="373"/>
                </a:lnTo>
                <a:lnTo>
                  <a:pt x="0" y="379"/>
                </a:lnTo>
                <a:lnTo>
                  <a:pt x="0" y="387"/>
                </a:lnTo>
                <a:lnTo>
                  <a:pt x="1" y="394"/>
                </a:lnTo>
                <a:lnTo>
                  <a:pt x="4" y="400"/>
                </a:lnTo>
                <a:lnTo>
                  <a:pt x="7" y="407"/>
                </a:lnTo>
                <a:lnTo>
                  <a:pt x="12" y="414"/>
                </a:lnTo>
                <a:lnTo>
                  <a:pt x="18" y="422"/>
                </a:lnTo>
                <a:lnTo>
                  <a:pt x="23" y="428"/>
                </a:lnTo>
                <a:lnTo>
                  <a:pt x="31" y="433"/>
                </a:lnTo>
                <a:lnTo>
                  <a:pt x="38" y="439"/>
                </a:lnTo>
                <a:lnTo>
                  <a:pt x="47" y="445"/>
                </a:lnTo>
                <a:lnTo>
                  <a:pt x="57" y="451"/>
                </a:lnTo>
                <a:lnTo>
                  <a:pt x="67" y="457"/>
                </a:lnTo>
                <a:lnTo>
                  <a:pt x="79" y="461"/>
                </a:lnTo>
                <a:lnTo>
                  <a:pt x="91" y="466"/>
                </a:lnTo>
                <a:lnTo>
                  <a:pt x="103" y="470"/>
                </a:lnTo>
                <a:lnTo>
                  <a:pt x="116" y="475"/>
                </a:lnTo>
                <a:lnTo>
                  <a:pt x="114" y="473"/>
                </a:lnTo>
                <a:lnTo>
                  <a:pt x="107" y="478"/>
                </a:lnTo>
                <a:lnTo>
                  <a:pt x="100" y="482"/>
                </a:lnTo>
                <a:lnTo>
                  <a:pt x="94" y="485"/>
                </a:lnTo>
                <a:lnTo>
                  <a:pt x="88" y="489"/>
                </a:lnTo>
                <a:lnTo>
                  <a:pt x="82" y="494"/>
                </a:lnTo>
                <a:lnTo>
                  <a:pt x="76" y="500"/>
                </a:lnTo>
                <a:lnTo>
                  <a:pt x="72" y="504"/>
                </a:lnTo>
                <a:lnTo>
                  <a:pt x="67" y="508"/>
                </a:lnTo>
                <a:lnTo>
                  <a:pt x="63" y="513"/>
                </a:lnTo>
                <a:lnTo>
                  <a:pt x="60" y="519"/>
                </a:lnTo>
                <a:lnTo>
                  <a:pt x="57" y="523"/>
                </a:lnTo>
                <a:lnTo>
                  <a:pt x="56" y="527"/>
                </a:lnTo>
                <a:lnTo>
                  <a:pt x="53" y="533"/>
                </a:lnTo>
                <a:lnTo>
                  <a:pt x="51" y="539"/>
                </a:lnTo>
                <a:lnTo>
                  <a:pt x="51" y="544"/>
                </a:lnTo>
                <a:lnTo>
                  <a:pt x="51" y="549"/>
                </a:lnTo>
                <a:lnTo>
                  <a:pt x="51" y="555"/>
                </a:lnTo>
                <a:lnTo>
                  <a:pt x="53" y="560"/>
                </a:lnTo>
                <a:lnTo>
                  <a:pt x="54" y="566"/>
                </a:lnTo>
                <a:lnTo>
                  <a:pt x="56" y="571"/>
                </a:lnTo>
                <a:lnTo>
                  <a:pt x="59" y="576"/>
                </a:lnTo>
                <a:lnTo>
                  <a:pt x="62" y="582"/>
                </a:lnTo>
                <a:lnTo>
                  <a:pt x="66" y="588"/>
                </a:lnTo>
                <a:lnTo>
                  <a:pt x="69" y="592"/>
                </a:lnTo>
                <a:lnTo>
                  <a:pt x="75" y="596"/>
                </a:lnTo>
                <a:lnTo>
                  <a:pt x="79" y="602"/>
                </a:lnTo>
                <a:lnTo>
                  <a:pt x="85" y="607"/>
                </a:lnTo>
                <a:lnTo>
                  <a:pt x="91" y="611"/>
                </a:lnTo>
                <a:lnTo>
                  <a:pt x="98" y="616"/>
                </a:lnTo>
                <a:lnTo>
                  <a:pt x="106" y="620"/>
                </a:lnTo>
                <a:lnTo>
                  <a:pt x="113" y="623"/>
                </a:lnTo>
                <a:lnTo>
                  <a:pt x="120" y="627"/>
                </a:lnTo>
                <a:lnTo>
                  <a:pt x="129" y="630"/>
                </a:lnTo>
                <a:lnTo>
                  <a:pt x="138" y="635"/>
                </a:lnTo>
                <a:lnTo>
                  <a:pt x="155" y="640"/>
                </a:lnTo>
                <a:lnTo>
                  <a:pt x="175" y="646"/>
                </a:lnTo>
                <a:lnTo>
                  <a:pt x="195" y="651"/>
                </a:lnTo>
                <a:lnTo>
                  <a:pt x="217" y="655"/>
                </a:lnTo>
                <a:lnTo>
                  <a:pt x="241" y="657"/>
                </a:lnTo>
                <a:lnTo>
                  <a:pt x="264" y="660"/>
                </a:lnTo>
                <a:lnTo>
                  <a:pt x="288" y="660"/>
                </a:lnTo>
                <a:lnTo>
                  <a:pt x="302" y="660"/>
                </a:lnTo>
                <a:lnTo>
                  <a:pt x="315" y="660"/>
                </a:lnTo>
                <a:lnTo>
                  <a:pt x="314" y="660"/>
                </a:lnTo>
                <a:lnTo>
                  <a:pt x="321" y="665"/>
                </a:lnTo>
                <a:lnTo>
                  <a:pt x="329" y="671"/>
                </a:lnTo>
                <a:lnTo>
                  <a:pt x="345" y="682"/>
                </a:lnTo>
                <a:lnTo>
                  <a:pt x="362" y="692"/>
                </a:lnTo>
                <a:lnTo>
                  <a:pt x="381" y="701"/>
                </a:lnTo>
                <a:lnTo>
                  <a:pt x="402" y="709"/>
                </a:lnTo>
                <a:lnTo>
                  <a:pt x="422" y="718"/>
                </a:lnTo>
                <a:lnTo>
                  <a:pt x="445" y="726"/>
                </a:lnTo>
                <a:lnTo>
                  <a:pt x="468" y="731"/>
                </a:lnTo>
                <a:lnTo>
                  <a:pt x="491" y="737"/>
                </a:lnTo>
                <a:lnTo>
                  <a:pt x="516" y="743"/>
                </a:lnTo>
                <a:lnTo>
                  <a:pt x="543" y="748"/>
                </a:lnTo>
                <a:lnTo>
                  <a:pt x="568" y="752"/>
                </a:lnTo>
                <a:lnTo>
                  <a:pt x="596" y="755"/>
                </a:lnTo>
                <a:lnTo>
                  <a:pt x="622" y="756"/>
                </a:lnTo>
                <a:lnTo>
                  <a:pt x="650" y="758"/>
                </a:lnTo>
                <a:lnTo>
                  <a:pt x="678" y="758"/>
                </a:lnTo>
                <a:lnTo>
                  <a:pt x="707" y="758"/>
                </a:lnTo>
                <a:lnTo>
                  <a:pt x="735" y="756"/>
                </a:lnTo>
                <a:lnTo>
                  <a:pt x="763" y="755"/>
                </a:lnTo>
                <a:lnTo>
                  <a:pt x="791" y="752"/>
                </a:lnTo>
                <a:lnTo>
                  <a:pt x="817" y="748"/>
                </a:lnTo>
                <a:lnTo>
                  <a:pt x="844" y="743"/>
                </a:lnTo>
                <a:lnTo>
                  <a:pt x="870" y="737"/>
                </a:lnTo>
                <a:lnTo>
                  <a:pt x="895" y="730"/>
                </a:lnTo>
                <a:lnTo>
                  <a:pt x="893" y="730"/>
                </a:lnTo>
                <a:lnTo>
                  <a:pt x="907" y="739"/>
                </a:lnTo>
                <a:lnTo>
                  <a:pt x="921" y="748"/>
                </a:lnTo>
                <a:lnTo>
                  <a:pt x="936" y="755"/>
                </a:lnTo>
                <a:lnTo>
                  <a:pt x="952" y="762"/>
                </a:lnTo>
                <a:lnTo>
                  <a:pt x="970" y="770"/>
                </a:lnTo>
                <a:lnTo>
                  <a:pt x="987" y="775"/>
                </a:lnTo>
                <a:lnTo>
                  <a:pt x="1006" y="781"/>
                </a:lnTo>
                <a:lnTo>
                  <a:pt x="1026" y="787"/>
                </a:lnTo>
                <a:lnTo>
                  <a:pt x="1046" y="792"/>
                </a:lnTo>
                <a:lnTo>
                  <a:pt x="1067" y="796"/>
                </a:lnTo>
                <a:lnTo>
                  <a:pt x="1087" y="799"/>
                </a:lnTo>
                <a:lnTo>
                  <a:pt x="1109" y="802"/>
                </a:lnTo>
                <a:lnTo>
                  <a:pt x="1131" y="803"/>
                </a:lnTo>
                <a:lnTo>
                  <a:pt x="1153" y="806"/>
                </a:lnTo>
                <a:lnTo>
                  <a:pt x="1175" y="806"/>
                </a:lnTo>
                <a:lnTo>
                  <a:pt x="1199" y="808"/>
                </a:lnTo>
                <a:lnTo>
                  <a:pt x="1229" y="806"/>
                </a:lnTo>
                <a:lnTo>
                  <a:pt x="1259" y="805"/>
                </a:lnTo>
                <a:lnTo>
                  <a:pt x="1287" y="802"/>
                </a:lnTo>
                <a:lnTo>
                  <a:pt x="1315" y="798"/>
                </a:lnTo>
                <a:lnTo>
                  <a:pt x="1342" y="793"/>
                </a:lnTo>
                <a:lnTo>
                  <a:pt x="1369" y="787"/>
                </a:lnTo>
                <a:lnTo>
                  <a:pt x="1394" y="781"/>
                </a:lnTo>
                <a:lnTo>
                  <a:pt x="1417" y="773"/>
                </a:lnTo>
                <a:lnTo>
                  <a:pt x="1439" y="765"/>
                </a:lnTo>
                <a:lnTo>
                  <a:pt x="1451" y="761"/>
                </a:lnTo>
                <a:lnTo>
                  <a:pt x="1461" y="755"/>
                </a:lnTo>
                <a:lnTo>
                  <a:pt x="1470" y="751"/>
                </a:lnTo>
                <a:lnTo>
                  <a:pt x="1480" y="745"/>
                </a:lnTo>
                <a:lnTo>
                  <a:pt x="1489" y="740"/>
                </a:lnTo>
                <a:lnTo>
                  <a:pt x="1498" y="734"/>
                </a:lnTo>
                <a:lnTo>
                  <a:pt x="1507" y="729"/>
                </a:lnTo>
                <a:lnTo>
                  <a:pt x="1514" y="723"/>
                </a:lnTo>
                <a:lnTo>
                  <a:pt x="1521" y="717"/>
                </a:lnTo>
                <a:lnTo>
                  <a:pt x="1527" y="711"/>
                </a:lnTo>
                <a:lnTo>
                  <a:pt x="1535" y="705"/>
                </a:lnTo>
                <a:lnTo>
                  <a:pt x="1541" y="698"/>
                </a:lnTo>
                <a:lnTo>
                  <a:pt x="1545" y="692"/>
                </a:lnTo>
                <a:lnTo>
                  <a:pt x="1549" y="684"/>
                </a:lnTo>
                <a:lnTo>
                  <a:pt x="1551" y="686"/>
                </a:lnTo>
                <a:lnTo>
                  <a:pt x="1570" y="690"/>
                </a:lnTo>
                <a:lnTo>
                  <a:pt x="1589" y="695"/>
                </a:lnTo>
                <a:lnTo>
                  <a:pt x="1609" y="699"/>
                </a:lnTo>
                <a:lnTo>
                  <a:pt x="1630" y="702"/>
                </a:lnTo>
                <a:lnTo>
                  <a:pt x="1652" y="705"/>
                </a:lnTo>
                <a:lnTo>
                  <a:pt x="1673" y="707"/>
                </a:lnTo>
                <a:lnTo>
                  <a:pt x="1695" y="708"/>
                </a:lnTo>
                <a:lnTo>
                  <a:pt x="1717" y="708"/>
                </a:lnTo>
                <a:lnTo>
                  <a:pt x="1733" y="708"/>
                </a:lnTo>
                <a:lnTo>
                  <a:pt x="1749" y="708"/>
                </a:lnTo>
                <a:lnTo>
                  <a:pt x="1780" y="705"/>
                </a:lnTo>
                <a:lnTo>
                  <a:pt x="1810" y="702"/>
                </a:lnTo>
                <a:lnTo>
                  <a:pt x="1838" y="696"/>
                </a:lnTo>
                <a:lnTo>
                  <a:pt x="1853" y="693"/>
                </a:lnTo>
                <a:lnTo>
                  <a:pt x="1866" y="690"/>
                </a:lnTo>
                <a:lnTo>
                  <a:pt x="1879" y="687"/>
                </a:lnTo>
                <a:lnTo>
                  <a:pt x="1891" y="683"/>
                </a:lnTo>
                <a:lnTo>
                  <a:pt x="1904" y="679"/>
                </a:lnTo>
                <a:lnTo>
                  <a:pt x="1916" y="674"/>
                </a:lnTo>
                <a:lnTo>
                  <a:pt x="1928" y="670"/>
                </a:lnTo>
                <a:lnTo>
                  <a:pt x="1938" y="665"/>
                </a:lnTo>
                <a:lnTo>
                  <a:pt x="1948" y="661"/>
                </a:lnTo>
                <a:lnTo>
                  <a:pt x="1959" y="655"/>
                </a:lnTo>
                <a:lnTo>
                  <a:pt x="1967" y="649"/>
                </a:lnTo>
                <a:lnTo>
                  <a:pt x="1976" y="643"/>
                </a:lnTo>
                <a:lnTo>
                  <a:pt x="1985" y="638"/>
                </a:lnTo>
                <a:lnTo>
                  <a:pt x="1992" y="632"/>
                </a:lnTo>
                <a:lnTo>
                  <a:pt x="2000" y="626"/>
                </a:lnTo>
                <a:lnTo>
                  <a:pt x="2006" y="618"/>
                </a:lnTo>
                <a:lnTo>
                  <a:pt x="2012" y="613"/>
                </a:lnTo>
                <a:lnTo>
                  <a:pt x="2016" y="605"/>
                </a:lnTo>
                <a:lnTo>
                  <a:pt x="2020" y="599"/>
                </a:lnTo>
                <a:lnTo>
                  <a:pt x="2025" y="592"/>
                </a:lnTo>
                <a:lnTo>
                  <a:pt x="2028" y="585"/>
                </a:lnTo>
                <a:lnTo>
                  <a:pt x="2029" y="577"/>
                </a:lnTo>
                <a:lnTo>
                  <a:pt x="2031" y="570"/>
                </a:lnTo>
                <a:lnTo>
                  <a:pt x="2031" y="563"/>
                </a:lnTo>
                <a:lnTo>
                  <a:pt x="2031" y="561"/>
                </a:lnTo>
                <a:lnTo>
                  <a:pt x="2064" y="558"/>
                </a:lnTo>
                <a:lnTo>
                  <a:pt x="2097" y="554"/>
                </a:lnTo>
                <a:lnTo>
                  <a:pt x="2111" y="552"/>
                </a:lnTo>
                <a:lnTo>
                  <a:pt x="2127" y="549"/>
                </a:lnTo>
                <a:lnTo>
                  <a:pt x="2142" y="545"/>
                </a:lnTo>
                <a:lnTo>
                  <a:pt x="2157" y="542"/>
                </a:lnTo>
                <a:lnTo>
                  <a:pt x="2170" y="538"/>
                </a:lnTo>
                <a:lnTo>
                  <a:pt x="2185" y="535"/>
                </a:lnTo>
                <a:lnTo>
                  <a:pt x="2198" y="530"/>
                </a:lnTo>
                <a:lnTo>
                  <a:pt x="2210" y="524"/>
                </a:lnTo>
                <a:lnTo>
                  <a:pt x="2223" y="520"/>
                </a:lnTo>
                <a:lnTo>
                  <a:pt x="2235" y="516"/>
                </a:lnTo>
                <a:lnTo>
                  <a:pt x="2246" y="510"/>
                </a:lnTo>
                <a:lnTo>
                  <a:pt x="2257" y="504"/>
                </a:lnTo>
                <a:lnTo>
                  <a:pt x="2267" y="498"/>
                </a:lnTo>
                <a:lnTo>
                  <a:pt x="2277" y="492"/>
                </a:lnTo>
                <a:lnTo>
                  <a:pt x="2286" y="486"/>
                </a:lnTo>
                <a:lnTo>
                  <a:pt x="2295" y="479"/>
                </a:lnTo>
                <a:lnTo>
                  <a:pt x="2302" y="473"/>
                </a:lnTo>
                <a:lnTo>
                  <a:pt x="2309" y="466"/>
                </a:lnTo>
                <a:lnTo>
                  <a:pt x="2317" y="460"/>
                </a:lnTo>
                <a:lnTo>
                  <a:pt x="2323" y="453"/>
                </a:lnTo>
                <a:lnTo>
                  <a:pt x="2328" y="445"/>
                </a:lnTo>
                <a:lnTo>
                  <a:pt x="2333" y="438"/>
                </a:lnTo>
                <a:lnTo>
                  <a:pt x="2337" y="431"/>
                </a:lnTo>
                <a:lnTo>
                  <a:pt x="2340" y="423"/>
                </a:lnTo>
                <a:lnTo>
                  <a:pt x="2343" y="414"/>
                </a:lnTo>
                <a:lnTo>
                  <a:pt x="2345" y="407"/>
                </a:lnTo>
                <a:lnTo>
                  <a:pt x="2346" y="400"/>
                </a:lnTo>
                <a:lnTo>
                  <a:pt x="2346" y="391"/>
                </a:lnTo>
                <a:lnTo>
                  <a:pt x="2346" y="384"/>
                </a:lnTo>
                <a:lnTo>
                  <a:pt x="2346" y="378"/>
                </a:lnTo>
                <a:lnTo>
                  <a:pt x="2343" y="370"/>
                </a:lnTo>
                <a:lnTo>
                  <a:pt x="2342" y="363"/>
                </a:lnTo>
                <a:lnTo>
                  <a:pt x="2339" y="356"/>
                </a:lnTo>
                <a:lnTo>
                  <a:pt x="2336" y="350"/>
                </a:lnTo>
                <a:lnTo>
                  <a:pt x="2331" y="342"/>
                </a:lnTo>
                <a:lnTo>
                  <a:pt x="2327" y="335"/>
                </a:lnTo>
                <a:lnTo>
                  <a:pt x="2323" y="329"/>
                </a:lnTo>
                <a:lnTo>
                  <a:pt x="2317" y="323"/>
                </a:lnTo>
                <a:lnTo>
                  <a:pt x="2309" y="316"/>
                </a:lnTo>
                <a:lnTo>
                  <a:pt x="2303" y="310"/>
                </a:lnTo>
                <a:lnTo>
                  <a:pt x="2296" y="304"/>
                </a:lnTo>
                <a:lnTo>
                  <a:pt x="2287" y="298"/>
                </a:lnTo>
                <a:lnTo>
                  <a:pt x="2280" y="293"/>
                </a:lnTo>
                <a:lnTo>
                  <a:pt x="2270" y="287"/>
                </a:lnTo>
                <a:lnTo>
                  <a:pt x="2270" y="287"/>
                </a:lnTo>
                <a:lnTo>
                  <a:pt x="2276" y="279"/>
                </a:lnTo>
                <a:lnTo>
                  <a:pt x="2280" y="273"/>
                </a:lnTo>
                <a:lnTo>
                  <a:pt x="2284" y="266"/>
                </a:lnTo>
                <a:lnTo>
                  <a:pt x="2287" y="260"/>
                </a:lnTo>
                <a:lnTo>
                  <a:pt x="2290" y="253"/>
                </a:lnTo>
                <a:lnTo>
                  <a:pt x="2292" y="247"/>
                </a:lnTo>
                <a:lnTo>
                  <a:pt x="2293" y="240"/>
                </a:lnTo>
                <a:lnTo>
                  <a:pt x="2293" y="232"/>
                </a:lnTo>
                <a:lnTo>
                  <a:pt x="2293" y="227"/>
                </a:lnTo>
                <a:lnTo>
                  <a:pt x="2292" y="221"/>
                </a:lnTo>
                <a:lnTo>
                  <a:pt x="2290" y="216"/>
                </a:lnTo>
                <a:lnTo>
                  <a:pt x="2289" y="210"/>
                </a:lnTo>
                <a:lnTo>
                  <a:pt x="2287" y="205"/>
                </a:lnTo>
                <a:lnTo>
                  <a:pt x="2284" y="199"/>
                </a:lnTo>
                <a:lnTo>
                  <a:pt x="2281" y="194"/>
                </a:lnTo>
                <a:lnTo>
                  <a:pt x="2277" y="188"/>
                </a:lnTo>
                <a:lnTo>
                  <a:pt x="2273" y="184"/>
                </a:lnTo>
                <a:lnTo>
                  <a:pt x="2268" y="178"/>
                </a:lnTo>
                <a:lnTo>
                  <a:pt x="2264" y="174"/>
                </a:lnTo>
                <a:lnTo>
                  <a:pt x="2258" y="168"/>
                </a:lnTo>
                <a:lnTo>
                  <a:pt x="2254" y="163"/>
                </a:lnTo>
                <a:lnTo>
                  <a:pt x="2246" y="159"/>
                </a:lnTo>
                <a:lnTo>
                  <a:pt x="2240" y="155"/>
                </a:lnTo>
                <a:lnTo>
                  <a:pt x="2233" y="150"/>
                </a:lnTo>
                <a:lnTo>
                  <a:pt x="2226" y="146"/>
                </a:lnTo>
                <a:lnTo>
                  <a:pt x="2218" y="141"/>
                </a:lnTo>
                <a:lnTo>
                  <a:pt x="2202" y="134"/>
                </a:lnTo>
                <a:lnTo>
                  <a:pt x="2185" y="127"/>
                </a:lnTo>
                <a:lnTo>
                  <a:pt x="2166" y="121"/>
                </a:lnTo>
                <a:lnTo>
                  <a:pt x="2146" y="115"/>
                </a:lnTo>
                <a:lnTo>
                  <a:pt x="2124" y="109"/>
                </a:lnTo>
                <a:lnTo>
                  <a:pt x="2102" y="105"/>
                </a:lnTo>
                <a:lnTo>
                  <a:pt x="2079" y="102"/>
                </a:lnTo>
                <a:lnTo>
                  <a:pt x="2080" y="102"/>
                </a:lnTo>
                <a:lnTo>
                  <a:pt x="2078" y="96"/>
                </a:lnTo>
                <a:lnTo>
                  <a:pt x="2075" y="90"/>
                </a:lnTo>
                <a:lnTo>
                  <a:pt x="2072" y="86"/>
                </a:lnTo>
                <a:lnTo>
                  <a:pt x="2067" y="80"/>
                </a:lnTo>
                <a:lnTo>
                  <a:pt x="2064" y="75"/>
                </a:lnTo>
                <a:lnTo>
                  <a:pt x="2058" y="69"/>
                </a:lnTo>
                <a:lnTo>
                  <a:pt x="2054" y="65"/>
                </a:lnTo>
                <a:lnTo>
                  <a:pt x="2048" y="61"/>
                </a:lnTo>
                <a:lnTo>
                  <a:pt x="2042" y="56"/>
                </a:lnTo>
                <a:lnTo>
                  <a:pt x="2036" y="52"/>
                </a:lnTo>
                <a:lnTo>
                  <a:pt x="2029" y="47"/>
                </a:lnTo>
                <a:lnTo>
                  <a:pt x="2022" y="43"/>
                </a:lnTo>
                <a:lnTo>
                  <a:pt x="2007" y="36"/>
                </a:lnTo>
                <a:lnTo>
                  <a:pt x="1989" y="28"/>
                </a:lnTo>
                <a:lnTo>
                  <a:pt x="1972" y="22"/>
                </a:lnTo>
                <a:lnTo>
                  <a:pt x="1953" y="17"/>
                </a:lnTo>
                <a:lnTo>
                  <a:pt x="1932" y="11"/>
                </a:lnTo>
                <a:lnTo>
                  <a:pt x="1912" y="8"/>
                </a:lnTo>
                <a:lnTo>
                  <a:pt x="1890" y="3"/>
                </a:lnTo>
                <a:lnTo>
                  <a:pt x="1868" y="2"/>
                </a:lnTo>
                <a:lnTo>
                  <a:pt x="1844" y="0"/>
                </a:lnTo>
                <a:lnTo>
                  <a:pt x="1821" y="0"/>
                </a:lnTo>
                <a:lnTo>
                  <a:pt x="1806" y="0"/>
                </a:lnTo>
                <a:lnTo>
                  <a:pt x="1791" y="0"/>
                </a:lnTo>
                <a:lnTo>
                  <a:pt x="1764" y="3"/>
                </a:lnTo>
                <a:lnTo>
                  <a:pt x="1736" y="6"/>
                </a:lnTo>
                <a:lnTo>
                  <a:pt x="1709" y="11"/>
                </a:lnTo>
                <a:lnTo>
                  <a:pt x="1698" y="14"/>
                </a:lnTo>
                <a:lnTo>
                  <a:pt x="1684" y="18"/>
                </a:lnTo>
                <a:lnTo>
                  <a:pt x="1673" y="21"/>
                </a:lnTo>
                <a:lnTo>
                  <a:pt x="1661" y="25"/>
                </a:lnTo>
                <a:lnTo>
                  <a:pt x="1649" y="30"/>
                </a:lnTo>
                <a:lnTo>
                  <a:pt x="1639" y="34"/>
                </a:lnTo>
                <a:lnTo>
                  <a:pt x="1629" y="39"/>
                </a:lnTo>
                <a:lnTo>
                  <a:pt x="1620" y="43"/>
                </a:lnTo>
                <a:lnTo>
                  <a:pt x="1620" y="43"/>
                </a:lnTo>
                <a:lnTo>
                  <a:pt x="1611" y="39"/>
                </a:lnTo>
                <a:lnTo>
                  <a:pt x="1602" y="34"/>
                </a:lnTo>
                <a:lnTo>
                  <a:pt x="1592" y="30"/>
                </a:lnTo>
                <a:lnTo>
                  <a:pt x="1582" y="25"/>
                </a:lnTo>
                <a:lnTo>
                  <a:pt x="1571" y="21"/>
                </a:lnTo>
                <a:lnTo>
                  <a:pt x="1560" y="18"/>
                </a:lnTo>
                <a:lnTo>
                  <a:pt x="1548" y="14"/>
                </a:lnTo>
                <a:lnTo>
                  <a:pt x="1536" y="11"/>
                </a:lnTo>
                <a:lnTo>
                  <a:pt x="1511" y="6"/>
                </a:lnTo>
                <a:lnTo>
                  <a:pt x="1485" y="3"/>
                </a:lnTo>
                <a:lnTo>
                  <a:pt x="1458" y="0"/>
                </a:lnTo>
                <a:lnTo>
                  <a:pt x="1445" y="0"/>
                </a:lnTo>
                <a:lnTo>
                  <a:pt x="1430" y="0"/>
                </a:lnTo>
                <a:lnTo>
                  <a:pt x="1414" y="0"/>
                </a:lnTo>
                <a:lnTo>
                  <a:pt x="1398" y="0"/>
                </a:lnTo>
                <a:lnTo>
                  <a:pt x="1382" y="2"/>
                </a:lnTo>
                <a:lnTo>
                  <a:pt x="1366" y="3"/>
                </a:lnTo>
                <a:lnTo>
                  <a:pt x="1350" y="6"/>
                </a:lnTo>
                <a:lnTo>
                  <a:pt x="1335" y="9"/>
                </a:lnTo>
                <a:lnTo>
                  <a:pt x="1320" y="12"/>
                </a:lnTo>
                <a:lnTo>
                  <a:pt x="1306" y="17"/>
                </a:lnTo>
                <a:lnTo>
                  <a:pt x="1293" y="21"/>
                </a:lnTo>
                <a:lnTo>
                  <a:pt x="1279" y="25"/>
                </a:lnTo>
                <a:lnTo>
                  <a:pt x="1268" y="30"/>
                </a:lnTo>
                <a:lnTo>
                  <a:pt x="1256" y="36"/>
                </a:lnTo>
                <a:lnTo>
                  <a:pt x="1246" y="42"/>
                </a:lnTo>
                <a:lnTo>
                  <a:pt x="1235" y="47"/>
                </a:lnTo>
                <a:lnTo>
                  <a:pt x="1227" y="55"/>
                </a:lnTo>
                <a:lnTo>
                  <a:pt x="1219" y="62"/>
                </a:lnTo>
                <a:lnTo>
                  <a:pt x="1219" y="64"/>
                </a:lnTo>
                <a:lnTo>
                  <a:pt x="1209" y="59"/>
                </a:lnTo>
                <a:lnTo>
                  <a:pt x="1199" y="55"/>
                </a:lnTo>
                <a:lnTo>
                  <a:pt x="1187" y="50"/>
                </a:lnTo>
                <a:lnTo>
                  <a:pt x="1175" y="46"/>
                </a:lnTo>
                <a:lnTo>
                  <a:pt x="1152" y="40"/>
                </a:lnTo>
                <a:lnTo>
                  <a:pt x="1127" y="34"/>
                </a:lnTo>
                <a:lnTo>
                  <a:pt x="1100" y="30"/>
                </a:lnTo>
                <a:lnTo>
                  <a:pt x="1072" y="27"/>
                </a:lnTo>
                <a:lnTo>
                  <a:pt x="1045" y="25"/>
                </a:lnTo>
                <a:lnTo>
                  <a:pt x="1017" y="24"/>
                </a:lnTo>
                <a:lnTo>
                  <a:pt x="996" y="24"/>
                </a:lnTo>
                <a:lnTo>
                  <a:pt x="977" y="25"/>
                </a:lnTo>
                <a:lnTo>
                  <a:pt x="958" y="27"/>
                </a:lnTo>
                <a:lnTo>
                  <a:pt x="939" y="30"/>
                </a:lnTo>
                <a:lnTo>
                  <a:pt x="920" y="31"/>
                </a:lnTo>
                <a:lnTo>
                  <a:pt x="902" y="36"/>
                </a:lnTo>
                <a:lnTo>
                  <a:pt x="885" y="39"/>
                </a:lnTo>
                <a:lnTo>
                  <a:pt x="867" y="43"/>
                </a:lnTo>
                <a:lnTo>
                  <a:pt x="851" y="49"/>
                </a:lnTo>
                <a:lnTo>
                  <a:pt x="835" y="53"/>
                </a:lnTo>
                <a:lnTo>
                  <a:pt x="820" y="59"/>
                </a:lnTo>
                <a:lnTo>
                  <a:pt x="807" y="67"/>
                </a:lnTo>
                <a:lnTo>
                  <a:pt x="794" y="74"/>
                </a:lnTo>
                <a:lnTo>
                  <a:pt x="782" y="80"/>
                </a:lnTo>
                <a:lnTo>
                  <a:pt x="770" y="89"/>
                </a:lnTo>
                <a:lnTo>
                  <a:pt x="760" y="96"/>
                </a:lnTo>
                <a:lnTo>
                  <a:pt x="760" y="97"/>
                </a:lnTo>
                <a:lnTo>
                  <a:pt x="738" y="91"/>
                </a:lnTo>
                <a:lnTo>
                  <a:pt x="716" y="87"/>
                </a:lnTo>
                <a:lnTo>
                  <a:pt x="694" y="83"/>
                </a:lnTo>
                <a:lnTo>
                  <a:pt x="670" y="80"/>
                </a:lnTo>
                <a:lnTo>
                  <a:pt x="647" y="77"/>
                </a:lnTo>
                <a:lnTo>
                  <a:pt x="622" y="75"/>
                </a:lnTo>
                <a:lnTo>
                  <a:pt x="599" y="74"/>
                </a:lnTo>
                <a:lnTo>
                  <a:pt x="574" y="74"/>
                </a:lnTo>
                <a:lnTo>
                  <a:pt x="555" y="74"/>
                </a:lnTo>
                <a:lnTo>
                  <a:pt x="537" y="74"/>
                </a:lnTo>
                <a:lnTo>
                  <a:pt x="518" y="75"/>
                </a:lnTo>
                <a:lnTo>
                  <a:pt x="500" y="77"/>
                </a:lnTo>
                <a:lnTo>
                  <a:pt x="483" y="78"/>
                </a:lnTo>
                <a:lnTo>
                  <a:pt x="465" y="81"/>
                </a:lnTo>
                <a:lnTo>
                  <a:pt x="447" y="84"/>
                </a:lnTo>
                <a:lnTo>
                  <a:pt x="431" y="87"/>
                </a:lnTo>
                <a:lnTo>
                  <a:pt x="415" y="90"/>
                </a:lnTo>
                <a:lnTo>
                  <a:pt x="399" y="94"/>
                </a:lnTo>
                <a:lnTo>
                  <a:pt x="384" y="99"/>
                </a:lnTo>
                <a:lnTo>
                  <a:pt x="368" y="103"/>
                </a:lnTo>
                <a:lnTo>
                  <a:pt x="355" y="108"/>
                </a:lnTo>
                <a:lnTo>
                  <a:pt x="340" y="112"/>
                </a:lnTo>
                <a:lnTo>
                  <a:pt x="327" y="118"/>
                </a:lnTo>
                <a:lnTo>
                  <a:pt x="314" y="124"/>
                </a:lnTo>
                <a:lnTo>
                  <a:pt x="302" y="130"/>
                </a:lnTo>
                <a:lnTo>
                  <a:pt x="290" y="136"/>
                </a:lnTo>
                <a:lnTo>
                  <a:pt x="280" y="143"/>
                </a:lnTo>
                <a:lnTo>
                  <a:pt x="270" y="149"/>
                </a:lnTo>
                <a:lnTo>
                  <a:pt x="260" y="156"/>
                </a:lnTo>
                <a:lnTo>
                  <a:pt x="251" y="163"/>
                </a:lnTo>
                <a:lnTo>
                  <a:pt x="243" y="171"/>
                </a:lnTo>
                <a:lnTo>
                  <a:pt x="236" y="178"/>
                </a:lnTo>
                <a:lnTo>
                  <a:pt x="229" y="187"/>
                </a:lnTo>
                <a:lnTo>
                  <a:pt x="223" y="194"/>
                </a:lnTo>
                <a:lnTo>
                  <a:pt x="219" y="203"/>
                </a:lnTo>
                <a:lnTo>
                  <a:pt x="214" y="210"/>
                </a:lnTo>
                <a:lnTo>
                  <a:pt x="211" y="219"/>
                </a:lnTo>
                <a:lnTo>
                  <a:pt x="210" y="228"/>
                </a:lnTo>
                <a:lnTo>
                  <a:pt x="208" y="237"/>
                </a:lnTo>
                <a:lnTo>
                  <a:pt x="207" y="246"/>
                </a:lnTo>
                <a:lnTo>
                  <a:pt x="207" y="251"/>
                </a:lnTo>
                <a:lnTo>
                  <a:pt x="208" y="257"/>
                </a:lnTo>
                <a:lnTo>
                  <a:pt x="208" y="263"/>
                </a:lnTo>
                <a:lnTo>
                  <a:pt x="210" y="269"/>
                </a:lnTo>
                <a:lnTo>
                  <a:pt x="211" y="268"/>
                </a:lnTo>
                <a:close/>
              </a:path>
            </a:pathLst>
          </a:custGeom>
          <a:solidFill>
            <a:srgbClr val="FFCC99"/>
          </a:solidFill>
          <a:ln w="9525">
            <a:noFill/>
            <a:round/>
            <a:headEnd/>
            <a:tailEnd/>
          </a:ln>
          <a:effectLst/>
          <a:scene3d>
            <a:camera prst="legacyObliqueBottom">
              <a:rot lat="21299999" lon="0" rev="0"/>
            </a:camera>
            <a:lightRig rig="legacyFlat3" dir="r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</a:sp3d>
        </p:spPr>
        <p:txBody>
          <a:bodyPr>
            <a:flatTx/>
          </a:bodyPr>
          <a:lstStyle/>
          <a:p>
            <a:endParaRPr lang="nb-NO"/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4800601" y="3886201"/>
            <a:ext cx="26227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Software Application(s)</a:t>
            </a:r>
            <a:endParaRPr lang="en-US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4538" name="AutoShape 106"/>
          <p:cNvSpPr>
            <a:spLocks noChangeArrowheads="1"/>
          </p:cNvSpPr>
          <p:nvPr/>
        </p:nvSpPr>
        <p:spPr bwMode="auto">
          <a:xfrm>
            <a:off x="4724400" y="4191000"/>
            <a:ext cx="381000" cy="228600"/>
          </a:xfrm>
          <a:prstGeom prst="irregularSeal2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74539" name="AutoShape 107"/>
          <p:cNvSpPr>
            <a:spLocks noChangeArrowheads="1"/>
          </p:cNvSpPr>
          <p:nvPr/>
        </p:nvSpPr>
        <p:spPr bwMode="auto">
          <a:xfrm>
            <a:off x="6324600" y="4267200"/>
            <a:ext cx="381000" cy="228600"/>
          </a:xfrm>
          <a:prstGeom prst="irregularSeal2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74540" name="Rectangle 108"/>
          <p:cNvSpPr>
            <a:spLocks noChangeArrowheads="1"/>
          </p:cNvSpPr>
          <p:nvPr/>
        </p:nvSpPr>
        <p:spPr bwMode="auto">
          <a:xfrm>
            <a:off x="8153400" y="4343400"/>
            <a:ext cx="2154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i="1">
                <a:solidFill>
                  <a:srgbClr val="000000"/>
                </a:solidFill>
                <a:latin typeface="Comic Sans MS" pitchFamily="66" charset="0"/>
              </a:rPr>
              <a:t>Server load changes</a:t>
            </a:r>
            <a:endParaRPr lang="en-US" i="1">
              <a:latin typeface="Comic Sans MS" pitchFamily="66" charset="0"/>
            </a:endParaRPr>
          </a:p>
        </p:txBody>
      </p:sp>
      <p:sp>
        <p:nvSpPr>
          <p:cNvPr id="274555" name="AutoShape 123"/>
          <p:cNvSpPr>
            <a:spLocks noChangeArrowheads="1"/>
          </p:cNvSpPr>
          <p:nvPr/>
        </p:nvSpPr>
        <p:spPr bwMode="auto">
          <a:xfrm>
            <a:off x="6934200" y="3627438"/>
            <a:ext cx="381000" cy="228600"/>
          </a:xfrm>
          <a:prstGeom prst="irregularSeal2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b-NO"/>
          </a:p>
        </p:txBody>
      </p:sp>
      <p:sp>
        <p:nvSpPr>
          <p:cNvPr id="274556" name="Rectangle 124"/>
          <p:cNvSpPr>
            <a:spLocks noGrp="1" noChangeArrowheads="1"/>
          </p:cNvSpPr>
          <p:nvPr>
            <p:ph type="body" idx="4294967295"/>
          </p:nvPr>
        </p:nvSpPr>
        <p:spPr>
          <a:xfrm>
            <a:off x="1981200" y="1447800"/>
            <a:ext cx="3352800" cy="1524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Resource variability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Changing environments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Shifting user needs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System faults</a:t>
            </a:r>
          </a:p>
        </p:txBody>
      </p:sp>
      <p:sp>
        <p:nvSpPr>
          <p:cNvPr id="274557" name="Rectangle 125"/>
          <p:cNvSpPr>
            <a:spLocks noChangeArrowheads="1"/>
          </p:cNvSpPr>
          <p:nvPr/>
        </p:nvSpPr>
        <p:spPr bwMode="auto">
          <a:xfrm>
            <a:off x="5334001" y="3276600"/>
            <a:ext cx="41497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i="1" dirty="0">
                <a:solidFill>
                  <a:srgbClr val="000000"/>
                </a:solidFill>
                <a:latin typeface="Comic Sans MS" pitchFamily="66" charset="0"/>
              </a:rPr>
              <a:t>Application or network connection fails</a:t>
            </a:r>
            <a:endParaRPr lang="en-US" i="1" dirty="0">
              <a:latin typeface="Comic Sans MS" pitchFamily="66" charset="0"/>
            </a:endParaRPr>
          </a:p>
        </p:txBody>
      </p:sp>
      <p:sp>
        <p:nvSpPr>
          <p:cNvPr id="274559" name="Text Box 127"/>
          <p:cNvSpPr txBox="1">
            <a:spLocks noChangeArrowheads="1"/>
          </p:cNvSpPr>
          <p:nvPr/>
        </p:nvSpPr>
        <p:spPr bwMode="auto">
          <a:xfrm>
            <a:off x="3900489" y="5622926"/>
            <a:ext cx="6573837" cy="396875"/>
          </a:xfrm>
          <a:prstGeom prst="rect">
            <a:avLst/>
          </a:prstGeom>
          <a:solidFill>
            <a:srgbClr val="FFFF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660066"/>
                </a:solidFill>
              </a:rPr>
              <a:t>The system should dynamically adapt to these problems.</a:t>
            </a:r>
          </a:p>
        </p:txBody>
      </p:sp>
      <p:sp>
        <p:nvSpPr>
          <p:cNvPr id="274534" name="Rectangle 102"/>
          <p:cNvSpPr>
            <a:spLocks noChangeArrowheads="1"/>
          </p:cNvSpPr>
          <p:nvPr/>
        </p:nvSpPr>
        <p:spPr bwMode="auto">
          <a:xfrm>
            <a:off x="1598614" y="5075239"/>
            <a:ext cx="25622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i="1">
                <a:solidFill>
                  <a:srgbClr val="000000"/>
                </a:solidFill>
                <a:latin typeface="Comic Sans MS" pitchFamily="66" charset="0"/>
              </a:rPr>
              <a:t>User attempts foul-play</a:t>
            </a:r>
            <a:endParaRPr lang="en-US" i="1">
              <a:latin typeface="Comic Sans MS" pitchFamily="66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8549338" y="3294674"/>
            <a:ext cx="2042463" cy="1410406"/>
            <a:chOff x="3324" y="2706"/>
            <a:chExt cx="480" cy="318"/>
          </a:xfrm>
        </p:grpSpPr>
        <p:sp>
          <p:nvSpPr>
            <p:cNvPr id="297071" name="Rectangle 111"/>
            <p:cNvSpPr>
              <a:spLocks noChangeArrowheads="1"/>
            </p:cNvSpPr>
            <p:nvPr/>
          </p:nvSpPr>
          <p:spPr bwMode="auto">
            <a:xfrm>
              <a:off x="3324" y="2784"/>
              <a:ext cx="480" cy="240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97072" name="Line 112"/>
            <p:cNvSpPr>
              <a:spLocks noChangeShapeType="1"/>
            </p:cNvSpPr>
            <p:nvPr/>
          </p:nvSpPr>
          <p:spPr bwMode="auto">
            <a:xfrm>
              <a:off x="3354" y="2706"/>
              <a:ext cx="0" cy="9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nb-NO"/>
            </a:p>
          </p:txBody>
        </p:sp>
      </p:grpSp>
      <p:sp>
        <p:nvSpPr>
          <p:cNvPr id="296965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-200637"/>
            <a:ext cx="10515600" cy="1325563"/>
          </a:xfrm>
        </p:spPr>
        <p:txBody>
          <a:bodyPr/>
          <a:lstStyle/>
          <a:p>
            <a:r>
              <a:rPr lang="en-US" dirty="0"/>
              <a:t>External Adaptation</a:t>
            </a:r>
          </a:p>
        </p:txBody>
      </p:sp>
      <p:sp>
        <p:nvSpPr>
          <p:cNvPr id="297058" name="Rectangle 98"/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143000"/>
            <a:ext cx="4343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Global system perspective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Important system-level behaviors and properties</a:t>
            </a:r>
          </a:p>
          <a:p>
            <a:pPr>
              <a:lnSpc>
                <a:spcPct val="90000"/>
              </a:lnSpc>
            </a:pPr>
            <a:r>
              <a:rPr lang="en-US" sz="2100" dirty="0"/>
              <a:t>Explicit system integrity constraints</a:t>
            </a:r>
          </a:p>
        </p:txBody>
      </p:sp>
      <p:sp>
        <p:nvSpPr>
          <p:cNvPr id="296967" name="AutoShape 7"/>
          <p:cNvSpPr>
            <a:spLocks noChangeArrowheads="1"/>
          </p:cNvSpPr>
          <p:nvPr/>
        </p:nvSpPr>
        <p:spPr bwMode="auto">
          <a:xfrm>
            <a:off x="5605463" y="1905000"/>
            <a:ext cx="609600" cy="2743200"/>
          </a:xfrm>
          <a:prstGeom prst="curvedRightArrow">
            <a:avLst>
              <a:gd name="adj1" fmla="val 37521"/>
              <a:gd name="adj2" fmla="val 67188"/>
              <a:gd name="adj3" fmla="val 5130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sz="2000" dirty="0"/>
              <a:t>adapt</a:t>
            </a:r>
          </a:p>
        </p:txBody>
      </p:sp>
      <p:sp>
        <p:nvSpPr>
          <p:cNvPr id="296968" name="AutoShape 8"/>
          <p:cNvSpPr>
            <a:spLocks noChangeArrowheads="1"/>
          </p:cNvSpPr>
          <p:nvPr/>
        </p:nvSpPr>
        <p:spPr bwMode="auto">
          <a:xfrm rot="10800000">
            <a:off x="10025063" y="1828800"/>
            <a:ext cx="609600" cy="2743200"/>
          </a:xfrm>
          <a:prstGeom prst="curvedRightArrow">
            <a:avLst>
              <a:gd name="adj1" fmla="val 37750"/>
              <a:gd name="adj2" fmla="val 62250"/>
              <a:gd name="adj3" fmla="val 51306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r"/>
            <a:r>
              <a:rPr lang="en-US" sz="2000" dirty="0"/>
              <a:t>monitor</a:t>
            </a:r>
          </a:p>
        </p:txBody>
      </p:sp>
      <p:grpSp>
        <p:nvGrpSpPr>
          <p:cNvPr id="3" name="Group 21"/>
          <p:cNvGrpSpPr/>
          <p:nvPr/>
        </p:nvGrpSpPr>
        <p:grpSpPr>
          <a:xfrm>
            <a:off x="6291263" y="1066800"/>
            <a:ext cx="3657600" cy="1447800"/>
            <a:chOff x="4767263" y="1066800"/>
            <a:chExt cx="3657600" cy="1447800"/>
          </a:xfrm>
        </p:grpSpPr>
        <p:sp>
          <p:nvSpPr>
            <p:cNvPr id="296966" name="Oval 6"/>
            <p:cNvSpPr>
              <a:spLocks noChangeArrowheads="1"/>
            </p:cNvSpPr>
            <p:nvPr/>
          </p:nvSpPr>
          <p:spPr bwMode="auto">
            <a:xfrm>
              <a:off x="4767263" y="1066800"/>
              <a:ext cx="3657600" cy="1447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nb-NO"/>
            </a:p>
          </p:txBody>
        </p:sp>
        <p:sp>
          <p:nvSpPr>
            <p:cNvPr id="296969" name="Oval 9"/>
            <p:cNvSpPr>
              <a:spLocks noChangeArrowheads="1"/>
            </p:cNvSpPr>
            <p:nvPr/>
          </p:nvSpPr>
          <p:spPr bwMode="auto">
            <a:xfrm>
              <a:off x="4995863" y="1219200"/>
              <a:ext cx="3200400" cy="1143000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sz="2200" dirty="0"/>
                <a:t>Architectural model</a:t>
              </a:r>
              <a:r>
                <a:rPr lang="en-US" sz="2000" dirty="0"/>
                <a:t> &amp;</a:t>
              </a:r>
            </a:p>
            <a:p>
              <a:r>
                <a:rPr lang="en-US" dirty="0"/>
                <a:t>Adaptation mechanism</a:t>
              </a:r>
            </a:p>
          </p:txBody>
        </p:sp>
      </p:grpSp>
      <p:grpSp>
        <p:nvGrpSpPr>
          <p:cNvPr id="4" name="Group 22"/>
          <p:cNvGrpSpPr/>
          <p:nvPr/>
        </p:nvGrpSpPr>
        <p:grpSpPr>
          <a:xfrm>
            <a:off x="5334000" y="4191001"/>
            <a:ext cx="5181600" cy="1641475"/>
            <a:chOff x="2286000" y="4454525"/>
            <a:chExt cx="5181600" cy="1641475"/>
          </a:xfrm>
        </p:grpSpPr>
        <p:sp>
          <p:nvSpPr>
            <p:cNvPr id="296963" name="Freeform 3"/>
            <p:cNvSpPr>
              <a:spLocks/>
            </p:cNvSpPr>
            <p:nvPr/>
          </p:nvSpPr>
          <p:spPr bwMode="auto">
            <a:xfrm>
              <a:off x="2286000" y="4724400"/>
              <a:ext cx="5181600" cy="1371600"/>
            </a:xfrm>
            <a:custGeom>
              <a:avLst/>
              <a:gdLst/>
              <a:ahLst/>
              <a:cxnLst>
                <a:cxn ang="0">
                  <a:pos x="91" y="291"/>
                </a:cxn>
                <a:cxn ang="0">
                  <a:pos x="29" y="325"/>
                </a:cxn>
                <a:cxn ang="0">
                  <a:pos x="3" y="357"/>
                </a:cxn>
                <a:cxn ang="0">
                  <a:pos x="4" y="400"/>
                </a:cxn>
                <a:cxn ang="0">
                  <a:pos x="47" y="445"/>
                </a:cxn>
                <a:cxn ang="0">
                  <a:pos x="114" y="473"/>
                </a:cxn>
                <a:cxn ang="0">
                  <a:pos x="72" y="504"/>
                </a:cxn>
                <a:cxn ang="0">
                  <a:pos x="51" y="539"/>
                </a:cxn>
                <a:cxn ang="0">
                  <a:pos x="59" y="576"/>
                </a:cxn>
                <a:cxn ang="0">
                  <a:pos x="91" y="611"/>
                </a:cxn>
                <a:cxn ang="0">
                  <a:pos x="155" y="640"/>
                </a:cxn>
                <a:cxn ang="0">
                  <a:pos x="302" y="660"/>
                </a:cxn>
                <a:cxn ang="0">
                  <a:pos x="381" y="701"/>
                </a:cxn>
                <a:cxn ang="0">
                  <a:pos x="543" y="748"/>
                </a:cxn>
                <a:cxn ang="0">
                  <a:pos x="735" y="756"/>
                </a:cxn>
                <a:cxn ang="0">
                  <a:pos x="893" y="730"/>
                </a:cxn>
                <a:cxn ang="0">
                  <a:pos x="1006" y="781"/>
                </a:cxn>
                <a:cxn ang="0">
                  <a:pos x="1153" y="806"/>
                </a:cxn>
                <a:cxn ang="0">
                  <a:pos x="1342" y="793"/>
                </a:cxn>
                <a:cxn ang="0">
                  <a:pos x="1470" y="751"/>
                </a:cxn>
                <a:cxn ang="0">
                  <a:pos x="1527" y="711"/>
                </a:cxn>
                <a:cxn ang="0">
                  <a:pos x="1589" y="695"/>
                </a:cxn>
                <a:cxn ang="0">
                  <a:pos x="1733" y="708"/>
                </a:cxn>
                <a:cxn ang="0">
                  <a:pos x="1879" y="687"/>
                </a:cxn>
                <a:cxn ang="0">
                  <a:pos x="1959" y="655"/>
                </a:cxn>
                <a:cxn ang="0">
                  <a:pos x="2012" y="613"/>
                </a:cxn>
                <a:cxn ang="0">
                  <a:pos x="2031" y="563"/>
                </a:cxn>
                <a:cxn ang="0">
                  <a:pos x="2157" y="542"/>
                </a:cxn>
                <a:cxn ang="0">
                  <a:pos x="2246" y="510"/>
                </a:cxn>
                <a:cxn ang="0">
                  <a:pos x="2309" y="466"/>
                </a:cxn>
                <a:cxn ang="0">
                  <a:pos x="2343" y="414"/>
                </a:cxn>
                <a:cxn ang="0">
                  <a:pos x="2342" y="363"/>
                </a:cxn>
                <a:cxn ang="0">
                  <a:pos x="2309" y="316"/>
                </a:cxn>
                <a:cxn ang="0">
                  <a:pos x="2276" y="279"/>
                </a:cxn>
                <a:cxn ang="0">
                  <a:pos x="2293" y="232"/>
                </a:cxn>
                <a:cxn ang="0">
                  <a:pos x="2281" y="194"/>
                </a:cxn>
                <a:cxn ang="0">
                  <a:pos x="2246" y="159"/>
                </a:cxn>
                <a:cxn ang="0">
                  <a:pos x="2166" y="121"/>
                </a:cxn>
                <a:cxn ang="0">
                  <a:pos x="2075" y="90"/>
                </a:cxn>
                <a:cxn ang="0">
                  <a:pos x="2042" y="56"/>
                </a:cxn>
                <a:cxn ang="0">
                  <a:pos x="1953" y="17"/>
                </a:cxn>
                <a:cxn ang="0">
                  <a:pos x="1806" y="0"/>
                </a:cxn>
                <a:cxn ang="0">
                  <a:pos x="1673" y="21"/>
                </a:cxn>
                <a:cxn ang="0">
                  <a:pos x="1611" y="39"/>
                </a:cxn>
                <a:cxn ang="0">
                  <a:pos x="1536" y="11"/>
                </a:cxn>
                <a:cxn ang="0">
                  <a:pos x="1398" y="0"/>
                </a:cxn>
                <a:cxn ang="0">
                  <a:pos x="1293" y="21"/>
                </a:cxn>
                <a:cxn ang="0">
                  <a:pos x="1219" y="62"/>
                </a:cxn>
                <a:cxn ang="0">
                  <a:pos x="1127" y="34"/>
                </a:cxn>
                <a:cxn ang="0">
                  <a:pos x="958" y="27"/>
                </a:cxn>
                <a:cxn ang="0">
                  <a:pos x="835" y="53"/>
                </a:cxn>
                <a:cxn ang="0">
                  <a:pos x="760" y="97"/>
                </a:cxn>
                <a:cxn ang="0">
                  <a:pos x="599" y="74"/>
                </a:cxn>
                <a:cxn ang="0">
                  <a:pos x="465" y="81"/>
                </a:cxn>
                <a:cxn ang="0">
                  <a:pos x="355" y="108"/>
                </a:cxn>
                <a:cxn ang="0">
                  <a:pos x="270" y="149"/>
                </a:cxn>
                <a:cxn ang="0">
                  <a:pos x="219" y="203"/>
                </a:cxn>
                <a:cxn ang="0">
                  <a:pos x="208" y="257"/>
                </a:cxn>
              </a:cxnLst>
              <a:rect l="0" t="0" r="r" b="b"/>
              <a:pathLst>
                <a:path w="2346" h="808">
                  <a:moveTo>
                    <a:pt x="211" y="268"/>
                  </a:moveTo>
                  <a:lnTo>
                    <a:pt x="189" y="269"/>
                  </a:lnTo>
                  <a:lnTo>
                    <a:pt x="167" y="272"/>
                  </a:lnTo>
                  <a:lnTo>
                    <a:pt x="147" y="276"/>
                  </a:lnTo>
                  <a:lnTo>
                    <a:pt x="128" y="279"/>
                  </a:lnTo>
                  <a:lnTo>
                    <a:pt x="109" y="285"/>
                  </a:lnTo>
                  <a:lnTo>
                    <a:pt x="91" y="291"/>
                  </a:lnTo>
                  <a:lnTo>
                    <a:pt x="75" y="297"/>
                  </a:lnTo>
                  <a:lnTo>
                    <a:pt x="60" y="304"/>
                  </a:lnTo>
                  <a:lnTo>
                    <a:pt x="53" y="309"/>
                  </a:lnTo>
                  <a:lnTo>
                    <a:pt x="47" y="312"/>
                  </a:lnTo>
                  <a:lnTo>
                    <a:pt x="41" y="316"/>
                  </a:lnTo>
                  <a:lnTo>
                    <a:pt x="35" y="320"/>
                  </a:lnTo>
                  <a:lnTo>
                    <a:pt x="29" y="325"/>
                  </a:lnTo>
                  <a:lnTo>
                    <a:pt x="23" y="329"/>
                  </a:lnTo>
                  <a:lnTo>
                    <a:pt x="19" y="334"/>
                  </a:lnTo>
                  <a:lnTo>
                    <a:pt x="16" y="338"/>
                  </a:lnTo>
                  <a:lnTo>
                    <a:pt x="12" y="342"/>
                  </a:lnTo>
                  <a:lnTo>
                    <a:pt x="9" y="348"/>
                  </a:lnTo>
                  <a:lnTo>
                    <a:pt x="6" y="353"/>
                  </a:lnTo>
                  <a:lnTo>
                    <a:pt x="3" y="357"/>
                  </a:lnTo>
                  <a:lnTo>
                    <a:pt x="1" y="363"/>
                  </a:lnTo>
                  <a:lnTo>
                    <a:pt x="0" y="367"/>
                  </a:lnTo>
                  <a:lnTo>
                    <a:pt x="0" y="373"/>
                  </a:lnTo>
                  <a:lnTo>
                    <a:pt x="0" y="379"/>
                  </a:lnTo>
                  <a:lnTo>
                    <a:pt x="0" y="387"/>
                  </a:lnTo>
                  <a:lnTo>
                    <a:pt x="1" y="394"/>
                  </a:lnTo>
                  <a:lnTo>
                    <a:pt x="4" y="400"/>
                  </a:lnTo>
                  <a:lnTo>
                    <a:pt x="7" y="407"/>
                  </a:lnTo>
                  <a:lnTo>
                    <a:pt x="12" y="414"/>
                  </a:lnTo>
                  <a:lnTo>
                    <a:pt x="18" y="422"/>
                  </a:lnTo>
                  <a:lnTo>
                    <a:pt x="23" y="428"/>
                  </a:lnTo>
                  <a:lnTo>
                    <a:pt x="31" y="433"/>
                  </a:lnTo>
                  <a:lnTo>
                    <a:pt x="38" y="439"/>
                  </a:lnTo>
                  <a:lnTo>
                    <a:pt x="47" y="445"/>
                  </a:lnTo>
                  <a:lnTo>
                    <a:pt x="57" y="451"/>
                  </a:lnTo>
                  <a:lnTo>
                    <a:pt x="67" y="457"/>
                  </a:lnTo>
                  <a:lnTo>
                    <a:pt x="79" y="461"/>
                  </a:lnTo>
                  <a:lnTo>
                    <a:pt x="91" y="466"/>
                  </a:lnTo>
                  <a:lnTo>
                    <a:pt x="103" y="470"/>
                  </a:lnTo>
                  <a:lnTo>
                    <a:pt x="116" y="475"/>
                  </a:lnTo>
                  <a:lnTo>
                    <a:pt x="114" y="473"/>
                  </a:lnTo>
                  <a:lnTo>
                    <a:pt x="107" y="478"/>
                  </a:lnTo>
                  <a:lnTo>
                    <a:pt x="100" y="482"/>
                  </a:lnTo>
                  <a:lnTo>
                    <a:pt x="94" y="485"/>
                  </a:lnTo>
                  <a:lnTo>
                    <a:pt x="88" y="489"/>
                  </a:lnTo>
                  <a:lnTo>
                    <a:pt x="82" y="494"/>
                  </a:lnTo>
                  <a:lnTo>
                    <a:pt x="76" y="500"/>
                  </a:lnTo>
                  <a:lnTo>
                    <a:pt x="72" y="504"/>
                  </a:lnTo>
                  <a:lnTo>
                    <a:pt x="67" y="508"/>
                  </a:lnTo>
                  <a:lnTo>
                    <a:pt x="63" y="513"/>
                  </a:lnTo>
                  <a:lnTo>
                    <a:pt x="60" y="519"/>
                  </a:lnTo>
                  <a:lnTo>
                    <a:pt x="57" y="523"/>
                  </a:lnTo>
                  <a:lnTo>
                    <a:pt x="56" y="527"/>
                  </a:lnTo>
                  <a:lnTo>
                    <a:pt x="53" y="533"/>
                  </a:lnTo>
                  <a:lnTo>
                    <a:pt x="51" y="539"/>
                  </a:lnTo>
                  <a:lnTo>
                    <a:pt x="51" y="544"/>
                  </a:lnTo>
                  <a:lnTo>
                    <a:pt x="51" y="549"/>
                  </a:lnTo>
                  <a:lnTo>
                    <a:pt x="51" y="555"/>
                  </a:lnTo>
                  <a:lnTo>
                    <a:pt x="53" y="560"/>
                  </a:lnTo>
                  <a:lnTo>
                    <a:pt x="54" y="566"/>
                  </a:lnTo>
                  <a:lnTo>
                    <a:pt x="56" y="571"/>
                  </a:lnTo>
                  <a:lnTo>
                    <a:pt x="59" y="576"/>
                  </a:lnTo>
                  <a:lnTo>
                    <a:pt x="62" y="582"/>
                  </a:lnTo>
                  <a:lnTo>
                    <a:pt x="66" y="588"/>
                  </a:lnTo>
                  <a:lnTo>
                    <a:pt x="69" y="592"/>
                  </a:lnTo>
                  <a:lnTo>
                    <a:pt x="75" y="596"/>
                  </a:lnTo>
                  <a:lnTo>
                    <a:pt x="79" y="602"/>
                  </a:lnTo>
                  <a:lnTo>
                    <a:pt x="85" y="607"/>
                  </a:lnTo>
                  <a:lnTo>
                    <a:pt x="91" y="611"/>
                  </a:lnTo>
                  <a:lnTo>
                    <a:pt x="98" y="616"/>
                  </a:lnTo>
                  <a:lnTo>
                    <a:pt x="106" y="620"/>
                  </a:lnTo>
                  <a:lnTo>
                    <a:pt x="113" y="623"/>
                  </a:lnTo>
                  <a:lnTo>
                    <a:pt x="120" y="627"/>
                  </a:lnTo>
                  <a:lnTo>
                    <a:pt x="129" y="630"/>
                  </a:lnTo>
                  <a:lnTo>
                    <a:pt x="138" y="635"/>
                  </a:lnTo>
                  <a:lnTo>
                    <a:pt x="155" y="640"/>
                  </a:lnTo>
                  <a:lnTo>
                    <a:pt x="175" y="646"/>
                  </a:lnTo>
                  <a:lnTo>
                    <a:pt x="195" y="651"/>
                  </a:lnTo>
                  <a:lnTo>
                    <a:pt x="217" y="655"/>
                  </a:lnTo>
                  <a:lnTo>
                    <a:pt x="241" y="657"/>
                  </a:lnTo>
                  <a:lnTo>
                    <a:pt x="264" y="660"/>
                  </a:lnTo>
                  <a:lnTo>
                    <a:pt x="288" y="660"/>
                  </a:lnTo>
                  <a:lnTo>
                    <a:pt x="302" y="660"/>
                  </a:lnTo>
                  <a:lnTo>
                    <a:pt x="315" y="660"/>
                  </a:lnTo>
                  <a:lnTo>
                    <a:pt x="314" y="660"/>
                  </a:lnTo>
                  <a:lnTo>
                    <a:pt x="321" y="665"/>
                  </a:lnTo>
                  <a:lnTo>
                    <a:pt x="329" y="671"/>
                  </a:lnTo>
                  <a:lnTo>
                    <a:pt x="345" y="682"/>
                  </a:lnTo>
                  <a:lnTo>
                    <a:pt x="362" y="692"/>
                  </a:lnTo>
                  <a:lnTo>
                    <a:pt x="381" y="701"/>
                  </a:lnTo>
                  <a:lnTo>
                    <a:pt x="402" y="709"/>
                  </a:lnTo>
                  <a:lnTo>
                    <a:pt x="422" y="718"/>
                  </a:lnTo>
                  <a:lnTo>
                    <a:pt x="445" y="726"/>
                  </a:lnTo>
                  <a:lnTo>
                    <a:pt x="468" y="731"/>
                  </a:lnTo>
                  <a:lnTo>
                    <a:pt x="491" y="737"/>
                  </a:lnTo>
                  <a:lnTo>
                    <a:pt x="516" y="743"/>
                  </a:lnTo>
                  <a:lnTo>
                    <a:pt x="543" y="748"/>
                  </a:lnTo>
                  <a:lnTo>
                    <a:pt x="568" y="752"/>
                  </a:lnTo>
                  <a:lnTo>
                    <a:pt x="596" y="755"/>
                  </a:lnTo>
                  <a:lnTo>
                    <a:pt x="622" y="756"/>
                  </a:lnTo>
                  <a:lnTo>
                    <a:pt x="650" y="758"/>
                  </a:lnTo>
                  <a:lnTo>
                    <a:pt x="678" y="758"/>
                  </a:lnTo>
                  <a:lnTo>
                    <a:pt x="707" y="758"/>
                  </a:lnTo>
                  <a:lnTo>
                    <a:pt x="735" y="756"/>
                  </a:lnTo>
                  <a:lnTo>
                    <a:pt x="763" y="755"/>
                  </a:lnTo>
                  <a:lnTo>
                    <a:pt x="791" y="752"/>
                  </a:lnTo>
                  <a:lnTo>
                    <a:pt x="817" y="748"/>
                  </a:lnTo>
                  <a:lnTo>
                    <a:pt x="844" y="743"/>
                  </a:lnTo>
                  <a:lnTo>
                    <a:pt x="870" y="737"/>
                  </a:lnTo>
                  <a:lnTo>
                    <a:pt x="895" y="730"/>
                  </a:lnTo>
                  <a:lnTo>
                    <a:pt x="893" y="730"/>
                  </a:lnTo>
                  <a:lnTo>
                    <a:pt x="907" y="739"/>
                  </a:lnTo>
                  <a:lnTo>
                    <a:pt x="921" y="748"/>
                  </a:lnTo>
                  <a:lnTo>
                    <a:pt x="936" y="755"/>
                  </a:lnTo>
                  <a:lnTo>
                    <a:pt x="952" y="762"/>
                  </a:lnTo>
                  <a:lnTo>
                    <a:pt x="970" y="770"/>
                  </a:lnTo>
                  <a:lnTo>
                    <a:pt x="987" y="775"/>
                  </a:lnTo>
                  <a:lnTo>
                    <a:pt x="1006" y="781"/>
                  </a:lnTo>
                  <a:lnTo>
                    <a:pt x="1026" y="787"/>
                  </a:lnTo>
                  <a:lnTo>
                    <a:pt x="1046" y="792"/>
                  </a:lnTo>
                  <a:lnTo>
                    <a:pt x="1067" y="796"/>
                  </a:lnTo>
                  <a:lnTo>
                    <a:pt x="1087" y="799"/>
                  </a:lnTo>
                  <a:lnTo>
                    <a:pt x="1109" y="802"/>
                  </a:lnTo>
                  <a:lnTo>
                    <a:pt x="1131" y="803"/>
                  </a:lnTo>
                  <a:lnTo>
                    <a:pt x="1153" y="806"/>
                  </a:lnTo>
                  <a:lnTo>
                    <a:pt x="1175" y="806"/>
                  </a:lnTo>
                  <a:lnTo>
                    <a:pt x="1199" y="808"/>
                  </a:lnTo>
                  <a:lnTo>
                    <a:pt x="1229" y="806"/>
                  </a:lnTo>
                  <a:lnTo>
                    <a:pt x="1259" y="805"/>
                  </a:lnTo>
                  <a:lnTo>
                    <a:pt x="1287" y="802"/>
                  </a:lnTo>
                  <a:lnTo>
                    <a:pt x="1315" y="798"/>
                  </a:lnTo>
                  <a:lnTo>
                    <a:pt x="1342" y="793"/>
                  </a:lnTo>
                  <a:lnTo>
                    <a:pt x="1369" y="787"/>
                  </a:lnTo>
                  <a:lnTo>
                    <a:pt x="1394" y="781"/>
                  </a:lnTo>
                  <a:lnTo>
                    <a:pt x="1417" y="773"/>
                  </a:lnTo>
                  <a:lnTo>
                    <a:pt x="1439" y="765"/>
                  </a:lnTo>
                  <a:lnTo>
                    <a:pt x="1451" y="761"/>
                  </a:lnTo>
                  <a:lnTo>
                    <a:pt x="1461" y="755"/>
                  </a:lnTo>
                  <a:lnTo>
                    <a:pt x="1470" y="751"/>
                  </a:lnTo>
                  <a:lnTo>
                    <a:pt x="1480" y="745"/>
                  </a:lnTo>
                  <a:lnTo>
                    <a:pt x="1489" y="740"/>
                  </a:lnTo>
                  <a:lnTo>
                    <a:pt x="1498" y="734"/>
                  </a:lnTo>
                  <a:lnTo>
                    <a:pt x="1507" y="729"/>
                  </a:lnTo>
                  <a:lnTo>
                    <a:pt x="1514" y="723"/>
                  </a:lnTo>
                  <a:lnTo>
                    <a:pt x="1521" y="717"/>
                  </a:lnTo>
                  <a:lnTo>
                    <a:pt x="1527" y="711"/>
                  </a:lnTo>
                  <a:lnTo>
                    <a:pt x="1535" y="705"/>
                  </a:lnTo>
                  <a:lnTo>
                    <a:pt x="1541" y="698"/>
                  </a:lnTo>
                  <a:lnTo>
                    <a:pt x="1545" y="692"/>
                  </a:lnTo>
                  <a:lnTo>
                    <a:pt x="1549" y="684"/>
                  </a:lnTo>
                  <a:lnTo>
                    <a:pt x="1551" y="686"/>
                  </a:lnTo>
                  <a:lnTo>
                    <a:pt x="1570" y="690"/>
                  </a:lnTo>
                  <a:lnTo>
                    <a:pt x="1589" y="695"/>
                  </a:lnTo>
                  <a:lnTo>
                    <a:pt x="1609" y="699"/>
                  </a:lnTo>
                  <a:lnTo>
                    <a:pt x="1630" y="702"/>
                  </a:lnTo>
                  <a:lnTo>
                    <a:pt x="1652" y="705"/>
                  </a:lnTo>
                  <a:lnTo>
                    <a:pt x="1673" y="707"/>
                  </a:lnTo>
                  <a:lnTo>
                    <a:pt x="1695" y="708"/>
                  </a:lnTo>
                  <a:lnTo>
                    <a:pt x="1717" y="708"/>
                  </a:lnTo>
                  <a:lnTo>
                    <a:pt x="1733" y="708"/>
                  </a:lnTo>
                  <a:lnTo>
                    <a:pt x="1749" y="708"/>
                  </a:lnTo>
                  <a:lnTo>
                    <a:pt x="1780" y="705"/>
                  </a:lnTo>
                  <a:lnTo>
                    <a:pt x="1810" y="702"/>
                  </a:lnTo>
                  <a:lnTo>
                    <a:pt x="1838" y="696"/>
                  </a:lnTo>
                  <a:lnTo>
                    <a:pt x="1853" y="693"/>
                  </a:lnTo>
                  <a:lnTo>
                    <a:pt x="1866" y="690"/>
                  </a:lnTo>
                  <a:lnTo>
                    <a:pt x="1879" y="687"/>
                  </a:lnTo>
                  <a:lnTo>
                    <a:pt x="1891" y="683"/>
                  </a:lnTo>
                  <a:lnTo>
                    <a:pt x="1904" y="679"/>
                  </a:lnTo>
                  <a:lnTo>
                    <a:pt x="1916" y="674"/>
                  </a:lnTo>
                  <a:lnTo>
                    <a:pt x="1928" y="670"/>
                  </a:lnTo>
                  <a:lnTo>
                    <a:pt x="1938" y="665"/>
                  </a:lnTo>
                  <a:lnTo>
                    <a:pt x="1948" y="661"/>
                  </a:lnTo>
                  <a:lnTo>
                    <a:pt x="1959" y="655"/>
                  </a:lnTo>
                  <a:lnTo>
                    <a:pt x="1967" y="649"/>
                  </a:lnTo>
                  <a:lnTo>
                    <a:pt x="1976" y="643"/>
                  </a:lnTo>
                  <a:lnTo>
                    <a:pt x="1985" y="638"/>
                  </a:lnTo>
                  <a:lnTo>
                    <a:pt x="1992" y="632"/>
                  </a:lnTo>
                  <a:lnTo>
                    <a:pt x="2000" y="626"/>
                  </a:lnTo>
                  <a:lnTo>
                    <a:pt x="2006" y="618"/>
                  </a:lnTo>
                  <a:lnTo>
                    <a:pt x="2012" y="613"/>
                  </a:lnTo>
                  <a:lnTo>
                    <a:pt x="2016" y="605"/>
                  </a:lnTo>
                  <a:lnTo>
                    <a:pt x="2020" y="599"/>
                  </a:lnTo>
                  <a:lnTo>
                    <a:pt x="2025" y="592"/>
                  </a:lnTo>
                  <a:lnTo>
                    <a:pt x="2028" y="585"/>
                  </a:lnTo>
                  <a:lnTo>
                    <a:pt x="2029" y="577"/>
                  </a:lnTo>
                  <a:lnTo>
                    <a:pt x="2031" y="570"/>
                  </a:lnTo>
                  <a:lnTo>
                    <a:pt x="2031" y="563"/>
                  </a:lnTo>
                  <a:lnTo>
                    <a:pt x="2031" y="561"/>
                  </a:lnTo>
                  <a:lnTo>
                    <a:pt x="2064" y="558"/>
                  </a:lnTo>
                  <a:lnTo>
                    <a:pt x="2097" y="554"/>
                  </a:lnTo>
                  <a:lnTo>
                    <a:pt x="2111" y="552"/>
                  </a:lnTo>
                  <a:lnTo>
                    <a:pt x="2127" y="549"/>
                  </a:lnTo>
                  <a:lnTo>
                    <a:pt x="2142" y="545"/>
                  </a:lnTo>
                  <a:lnTo>
                    <a:pt x="2157" y="542"/>
                  </a:lnTo>
                  <a:lnTo>
                    <a:pt x="2170" y="538"/>
                  </a:lnTo>
                  <a:lnTo>
                    <a:pt x="2185" y="535"/>
                  </a:lnTo>
                  <a:lnTo>
                    <a:pt x="2198" y="530"/>
                  </a:lnTo>
                  <a:lnTo>
                    <a:pt x="2210" y="524"/>
                  </a:lnTo>
                  <a:lnTo>
                    <a:pt x="2223" y="520"/>
                  </a:lnTo>
                  <a:lnTo>
                    <a:pt x="2235" y="516"/>
                  </a:lnTo>
                  <a:lnTo>
                    <a:pt x="2246" y="510"/>
                  </a:lnTo>
                  <a:lnTo>
                    <a:pt x="2257" y="504"/>
                  </a:lnTo>
                  <a:lnTo>
                    <a:pt x="2267" y="498"/>
                  </a:lnTo>
                  <a:lnTo>
                    <a:pt x="2277" y="492"/>
                  </a:lnTo>
                  <a:lnTo>
                    <a:pt x="2286" y="486"/>
                  </a:lnTo>
                  <a:lnTo>
                    <a:pt x="2295" y="479"/>
                  </a:lnTo>
                  <a:lnTo>
                    <a:pt x="2302" y="473"/>
                  </a:lnTo>
                  <a:lnTo>
                    <a:pt x="2309" y="466"/>
                  </a:lnTo>
                  <a:lnTo>
                    <a:pt x="2317" y="460"/>
                  </a:lnTo>
                  <a:lnTo>
                    <a:pt x="2323" y="453"/>
                  </a:lnTo>
                  <a:lnTo>
                    <a:pt x="2328" y="445"/>
                  </a:lnTo>
                  <a:lnTo>
                    <a:pt x="2333" y="438"/>
                  </a:lnTo>
                  <a:lnTo>
                    <a:pt x="2337" y="431"/>
                  </a:lnTo>
                  <a:lnTo>
                    <a:pt x="2340" y="423"/>
                  </a:lnTo>
                  <a:lnTo>
                    <a:pt x="2343" y="414"/>
                  </a:lnTo>
                  <a:lnTo>
                    <a:pt x="2345" y="407"/>
                  </a:lnTo>
                  <a:lnTo>
                    <a:pt x="2346" y="400"/>
                  </a:lnTo>
                  <a:lnTo>
                    <a:pt x="2346" y="391"/>
                  </a:lnTo>
                  <a:lnTo>
                    <a:pt x="2346" y="384"/>
                  </a:lnTo>
                  <a:lnTo>
                    <a:pt x="2346" y="378"/>
                  </a:lnTo>
                  <a:lnTo>
                    <a:pt x="2343" y="370"/>
                  </a:lnTo>
                  <a:lnTo>
                    <a:pt x="2342" y="363"/>
                  </a:lnTo>
                  <a:lnTo>
                    <a:pt x="2339" y="356"/>
                  </a:lnTo>
                  <a:lnTo>
                    <a:pt x="2336" y="350"/>
                  </a:lnTo>
                  <a:lnTo>
                    <a:pt x="2331" y="342"/>
                  </a:lnTo>
                  <a:lnTo>
                    <a:pt x="2327" y="335"/>
                  </a:lnTo>
                  <a:lnTo>
                    <a:pt x="2323" y="329"/>
                  </a:lnTo>
                  <a:lnTo>
                    <a:pt x="2317" y="323"/>
                  </a:lnTo>
                  <a:lnTo>
                    <a:pt x="2309" y="316"/>
                  </a:lnTo>
                  <a:lnTo>
                    <a:pt x="2303" y="310"/>
                  </a:lnTo>
                  <a:lnTo>
                    <a:pt x="2296" y="304"/>
                  </a:lnTo>
                  <a:lnTo>
                    <a:pt x="2287" y="298"/>
                  </a:lnTo>
                  <a:lnTo>
                    <a:pt x="2280" y="293"/>
                  </a:lnTo>
                  <a:lnTo>
                    <a:pt x="2270" y="287"/>
                  </a:lnTo>
                  <a:lnTo>
                    <a:pt x="2270" y="287"/>
                  </a:lnTo>
                  <a:lnTo>
                    <a:pt x="2276" y="279"/>
                  </a:lnTo>
                  <a:lnTo>
                    <a:pt x="2280" y="273"/>
                  </a:lnTo>
                  <a:lnTo>
                    <a:pt x="2284" y="266"/>
                  </a:lnTo>
                  <a:lnTo>
                    <a:pt x="2287" y="260"/>
                  </a:lnTo>
                  <a:lnTo>
                    <a:pt x="2290" y="253"/>
                  </a:lnTo>
                  <a:lnTo>
                    <a:pt x="2292" y="247"/>
                  </a:lnTo>
                  <a:lnTo>
                    <a:pt x="2293" y="240"/>
                  </a:lnTo>
                  <a:lnTo>
                    <a:pt x="2293" y="232"/>
                  </a:lnTo>
                  <a:lnTo>
                    <a:pt x="2293" y="227"/>
                  </a:lnTo>
                  <a:lnTo>
                    <a:pt x="2292" y="221"/>
                  </a:lnTo>
                  <a:lnTo>
                    <a:pt x="2290" y="216"/>
                  </a:lnTo>
                  <a:lnTo>
                    <a:pt x="2289" y="210"/>
                  </a:lnTo>
                  <a:lnTo>
                    <a:pt x="2287" y="205"/>
                  </a:lnTo>
                  <a:lnTo>
                    <a:pt x="2284" y="199"/>
                  </a:lnTo>
                  <a:lnTo>
                    <a:pt x="2281" y="194"/>
                  </a:lnTo>
                  <a:lnTo>
                    <a:pt x="2277" y="188"/>
                  </a:lnTo>
                  <a:lnTo>
                    <a:pt x="2273" y="184"/>
                  </a:lnTo>
                  <a:lnTo>
                    <a:pt x="2268" y="178"/>
                  </a:lnTo>
                  <a:lnTo>
                    <a:pt x="2264" y="174"/>
                  </a:lnTo>
                  <a:lnTo>
                    <a:pt x="2258" y="168"/>
                  </a:lnTo>
                  <a:lnTo>
                    <a:pt x="2254" y="163"/>
                  </a:lnTo>
                  <a:lnTo>
                    <a:pt x="2246" y="159"/>
                  </a:lnTo>
                  <a:lnTo>
                    <a:pt x="2240" y="155"/>
                  </a:lnTo>
                  <a:lnTo>
                    <a:pt x="2233" y="150"/>
                  </a:lnTo>
                  <a:lnTo>
                    <a:pt x="2226" y="146"/>
                  </a:lnTo>
                  <a:lnTo>
                    <a:pt x="2218" y="141"/>
                  </a:lnTo>
                  <a:lnTo>
                    <a:pt x="2202" y="134"/>
                  </a:lnTo>
                  <a:lnTo>
                    <a:pt x="2185" y="127"/>
                  </a:lnTo>
                  <a:lnTo>
                    <a:pt x="2166" y="121"/>
                  </a:lnTo>
                  <a:lnTo>
                    <a:pt x="2146" y="115"/>
                  </a:lnTo>
                  <a:lnTo>
                    <a:pt x="2124" y="109"/>
                  </a:lnTo>
                  <a:lnTo>
                    <a:pt x="2102" y="105"/>
                  </a:lnTo>
                  <a:lnTo>
                    <a:pt x="2079" y="102"/>
                  </a:lnTo>
                  <a:lnTo>
                    <a:pt x="2080" y="102"/>
                  </a:lnTo>
                  <a:lnTo>
                    <a:pt x="2078" y="96"/>
                  </a:lnTo>
                  <a:lnTo>
                    <a:pt x="2075" y="90"/>
                  </a:lnTo>
                  <a:lnTo>
                    <a:pt x="2072" y="86"/>
                  </a:lnTo>
                  <a:lnTo>
                    <a:pt x="2067" y="80"/>
                  </a:lnTo>
                  <a:lnTo>
                    <a:pt x="2064" y="75"/>
                  </a:lnTo>
                  <a:lnTo>
                    <a:pt x="2058" y="69"/>
                  </a:lnTo>
                  <a:lnTo>
                    <a:pt x="2054" y="65"/>
                  </a:lnTo>
                  <a:lnTo>
                    <a:pt x="2048" y="61"/>
                  </a:lnTo>
                  <a:lnTo>
                    <a:pt x="2042" y="56"/>
                  </a:lnTo>
                  <a:lnTo>
                    <a:pt x="2036" y="52"/>
                  </a:lnTo>
                  <a:lnTo>
                    <a:pt x="2029" y="47"/>
                  </a:lnTo>
                  <a:lnTo>
                    <a:pt x="2022" y="43"/>
                  </a:lnTo>
                  <a:lnTo>
                    <a:pt x="2007" y="36"/>
                  </a:lnTo>
                  <a:lnTo>
                    <a:pt x="1989" y="28"/>
                  </a:lnTo>
                  <a:lnTo>
                    <a:pt x="1972" y="22"/>
                  </a:lnTo>
                  <a:lnTo>
                    <a:pt x="1953" y="17"/>
                  </a:lnTo>
                  <a:lnTo>
                    <a:pt x="1932" y="11"/>
                  </a:lnTo>
                  <a:lnTo>
                    <a:pt x="1912" y="8"/>
                  </a:lnTo>
                  <a:lnTo>
                    <a:pt x="1890" y="3"/>
                  </a:lnTo>
                  <a:lnTo>
                    <a:pt x="1868" y="2"/>
                  </a:lnTo>
                  <a:lnTo>
                    <a:pt x="1844" y="0"/>
                  </a:lnTo>
                  <a:lnTo>
                    <a:pt x="1821" y="0"/>
                  </a:lnTo>
                  <a:lnTo>
                    <a:pt x="1806" y="0"/>
                  </a:lnTo>
                  <a:lnTo>
                    <a:pt x="1791" y="0"/>
                  </a:lnTo>
                  <a:lnTo>
                    <a:pt x="1764" y="3"/>
                  </a:lnTo>
                  <a:lnTo>
                    <a:pt x="1736" y="6"/>
                  </a:lnTo>
                  <a:lnTo>
                    <a:pt x="1709" y="11"/>
                  </a:lnTo>
                  <a:lnTo>
                    <a:pt x="1698" y="14"/>
                  </a:lnTo>
                  <a:lnTo>
                    <a:pt x="1684" y="18"/>
                  </a:lnTo>
                  <a:lnTo>
                    <a:pt x="1673" y="21"/>
                  </a:lnTo>
                  <a:lnTo>
                    <a:pt x="1661" y="25"/>
                  </a:lnTo>
                  <a:lnTo>
                    <a:pt x="1649" y="30"/>
                  </a:lnTo>
                  <a:lnTo>
                    <a:pt x="1639" y="34"/>
                  </a:lnTo>
                  <a:lnTo>
                    <a:pt x="1629" y="39"/>
                  </a:lnTo>
                  <a:lnTo>
                    <a:pt x="1620" y="43"/>
                  </a:lnTo>
                  <a:lnTo>
                    <a:pt x="1620" y="43"/>
                  </a:lnTo>
                  <a:lnTo>
                    <a:pt x="1611" y="39"/>
                  </a:lnTo>
                  <a:lnTo>
                    <a:pt x="1602" y="34"/>
                  </a:lnTo>
                  <a:lnTo>
                    <a:pt x="1592" y="30"/>
                  </a:lnTo>
                  <a:lnTo>
                    <a:pt x="1582" y="25"/>
                  </a:lnTo>
                  <a:lnTo>
                    <a:pt x="1571" y="21"/>
                  </a:lnTo>
                  <a:lnTo>
                    <a:pt x="1560" y="18"/>
                  </a:lnTo>
                  <a:lnTo>
                    <a:pt x="1548" y="14"/>
                  </a:lnTo>
                  <a:lnTo>
                    <a:pt x="1536" y="11"/>
                  </a:lnTo>
                  <a:lnTo>
                    <a:pt x="1511" y="6"/>
                  </a:lnTo>
                  <a:lnTo>
                    <a:pt x="1485" y="3"/>
                  </a:lnTo>
                  <a:lnTo>
                    <a:pt x="1458" y="0"/>
                  </a:lnTo>
                  <a:lnTo>
                    <a:pt x="1445" y="0"/>
                  </a:lnTo>
                  <a:lnTo>
                    <a:pt x="1430" y="0"/>
                  </a:lnTo>
                  <a:lnTo>
                    <a:pt x="1414" y="0"/>
                  </a:lnTo>
                  <a:lnTo>
                    <a:pt x="1398" y="0"/>
                  </a:lnTo>
                  <a:lnTo>
                    <a:pt x="1382" y="2"/>
                  </a:lnTo>
                  <a:lnTo>
                    <a:pt x="1366" y="3"/>
                  </a:lnTo>
                  <a:lnTo>
                    <a:pt x="1350" y="6"/>
                  </a:lnTo>
                  <a:lnTo>
                    <a:pt x="1335" y="9"/>
                  </a:lnTo>
                  <a:lnTo>
                    <a:pt x="1320" y="12"/>
                  </a:lnTo>
                  <a:lnTo>
                    <a:pt x="1306" y="17"/>
                  </a:lnTo>
                  <a:lnTo>
                    <a:pt x="1293" y="21"/>
                  </a:lnTo>
                  <a:lnTo>
                    <a:pt x="1279" y="25"/>
                  </a:lnTo>
                  <a:lnTo>
                    <a:pt x="1268" y="30"/>
                  </a:lnTo>
                  <a:lnTo>
                    <a:pt x="1256" y="36"/>
                  </a:lnTo>
                  <a:lnTo>
                    <a:pt x="1246" y="42"/>
                  </a:lnTo>
                  <a:lnTo>
                    <a:pt x="1235" y="47"/>
                  </a:lnTo>
                  <a:lnTo>
                    <a:pt x="1227" y="55"/>
                  </a:lnTo>
                  <a:lnTo>
                    <a:pt x="1219" y="62"/>
                  </a:lnTo>
                  <a:lnTo>
                    <a:pt x="1219" y="64"/>
                  </a:lnTo>
                  <a:lnTo>
                    <a:pt x="1209" y="59"/>
                  </a:lnTo>
                  <a:lnTo>
                    <a:pt x="1199" y="55"/>
                  </a:lnTo>
                  <a:lnTo>
                    <a:pt x="1187" y="50"/>
                  </a:lnTo>
                  <a:lnTo>
                    <a:pt x="1175" y="46"/>
                  </a:lnTo>
                  <a:lnTo>
                    <a:pt x="1152" y="40"/>
                  </a:lnTo>
                  <a:lnTo>
                    <a:pt x="1127" y="34"/>
                  </a:lnTo>
                  <a:lnTo>
                    <a:pt x="1100" y="30"/>
                  </a:lnTo>
                  <a:lnTo>
                    <a:pt x="1072" y="27"/>
                  </a:lnTo>
                  <a:lnTo>
                    <a:pt x="1045" y="25"/>
                  </a:lnTo>
                  <a:lnTo>
                    <a:pt x="1017" y="24"/>
                  </a:lnTo>
                  <a:lnTo>
                    <a:pt x="996" y="24"/>
                  </a:lnTo>
                  <a:lnTo>
                    <a:pt x="977" y="25"/>
                  </a:lnTo>
                  <a:lnTo>
                    <a:pt x="958" y="27"/>
                  </a:lnTo>
                  <a:lnTo>
                    <a:pt x="939" y="30"/>
                  </a:lnTo>
                  <a:lnTo>
                    <a:pt x="920" y="31"/>
                  </a:lnTo>
                  <a:lnTo>
                    <a:pt x="902" y="36"/>
                  </a:lnTo>
                  <a:lnTo>
                    <a:pt x="885" y="39"/>
                  </a:lnTo>
                  <a:lnTo>
                    <a:pt x="867" y="43"/>
                  </a:lnTo>
                  <a:lnTo>
                    <a:pt x="851" y="49"/>
                  </a:lnTo>
                  <a:lnTo>
                    <a:pt x="835" y="53"/>
                  </a:lnTo>
                  <a:lnTo>
                    <a:pt x="820" y="59"/>
                  </a:lnTo>
                  <a:lnTo>
                    <a:pt x="807" y="67"/>
                  </a:lnTo>
                  <a:lnTo>
                    <a:pt x="794" y="74"/>
                  </a:lnTo>
                  <a:lnTo>
                    <a:pt x="782" y="80"/>
                  </a:lnTo>
                  <a:lnTo>
                    <a:pt x="770" y="89"/>
                  </a:lnTo>
                  <a:lnTo>
                    <a:pt x="760" y="96"/>
                  </a:lnTo>
                  <a:lnTo>
                    <a:pt x="760" y="97"/>
                  </a:lnTo>
                  <a:lnTo>
                    <a:pt x="738" y="91"/>
                  </a:lnTo>
                  <a:lnTo>
                    <a:pt x="716" y="87"/>
                  </a:lnTo>
                  <a:lnTo>
                    <a:pt x="694" y="83"/>
                  </a:lnTo>
                  <a:lnTo>
                    <a:pt x="670" y="80"/>
                  </a:lnTo>
                  <a:lnTo>
                    <a:pt x="647" y="77"/>
                  </a:lnTo>
                  <a:lnTo>
                    <a:pt x="622" y="75"/>
                  </a:lnTo>
                  <a:lnTo>
                    <a:pt x="599" y="74"/>
                  </a:lnTo>
                  <a:lnTo>
                    <a:pt x="574" y="74"/>
                  </a:lnTo>
                  <a:lnTo>
                    <a:pt x="555" y="74"/>
                  </a:lnTo>
                  <a:lnTo>
                    <a:pt x="537" y="74"/>
                  </a:lnTo>
                  <a:lnTo>
                    <a:pt x="518" y="75"/>
                  </a:lnTo>
                  <a:lnTo>
                    <a:pt x="500" y="77"/>
                  </a:lnTo>
                  <a:lnTo>
                    <a:pt x="483" y="78"/>
                  </a:lnTo>
                  <a:lnTo>
                    <a:pt x="465" y="81"/>
                  </a:lnTo>
                  <a:lnTo>
                    <a:pt x="447" y="84"/>
                  </a:lnTo>
                  <a:lnTo>
                    <a:pt x="431" y="87"/>
                  </a:lnTo>
                  <a:lnTo>
                    <a:pt x="415" y="90"/>
                  </a:lnTo>
                  <a:lnTo>
                    <a:pt x="399" y="94"/>
                  </a:lnTo>
                  <a:lnTo>
                    <a:pt x="384" y="99"/>
                  </a:lnTo>
                  <a:lnTo>
                    <a:pt x="368" y="103"/>
                  </a:lnTo>
                  <a:lnTo>
                    <a:pt x="355" y="108"/>
                  </a:lnTo>
                  <a:lnTo>
                    <a:pt x="340" y="112"/>
                  </a:lnTo>
                  <a:lnTo>
                    <a:pt x="327" y="118"/>
                  </a:lnTo>
                  <a:lnTo>
                    <a:pt x="314" y="124"/>
                  </a:lnTo>
                  <a:lnTo>
                    <a:pt x="302" y="130"/>
                  </a:lnTo>
                  <a:lnTo>
                    <a:pt x="290" y="136"/>
                  </a:lnTo>
                  <a:lnTo>
                    <a:pt x="280" y="143"/>
                  </a:lnTo>
                  <a:lnTo>
                    <a:pt x="270" y="149"/>
                  </a:lnTo>
                  <a:lnTo>
                    <a:pt x="260" y="156"/>
                  </a:lnTo>
                  <a:lnTo>
                    <a:pt x="251" y="163"/>
                  </a:lnTo>
                  <a:lnTo>
                    <a:pt x="243" y="171"/>
                  </a:lnTo>
                  <a:lnTo>
                    <a:pt x="236" y="178"/>
                  </a:lnTo>
                  <a:lnTo>
                    <a:pt x="229" y="187"/>
                  </a:lnTo>
                  <a:lnTo>
                    <a:pt x="223" y="194"/>
                  </a:lnTo>
                  <a:lnTo>
                    <a:pt x="219" y="203"/>
                  </a:lnTo>
                  <a:lnTo>
                    <a:pt x="214" y="210"/>
                  </a:lnTo>
                  <a:lnTo>
                    <a:pt x="211" y="219"/>
                  </a:lnTo>
                  <a:lnTo>
                    <a:pt x="210" y="228"/>
                  </a:lnTo>
                  <a:lnTo>
                    <a:pt x="208" y="237"/>
                  </a:lnTo>
                  <a:lnTo>
                    <a:pt x="207" y="246"/>
                  </a:lnTo>
                  <a:lnTo>
                    <a:pt x="207" y="251"/>
                  </a:lnTo>
                  <a:lnTo>
                    <a:pt x="208" y="257"/>
                  </a:lnTo>
                  <a:lnTo>
                    <a:pt x="208" y="263"/>
                  </a:lnTo>
                  <a:lnTo>
                    <a:pt x="210" y="269"/>
                  </a:lnTo>
                  <a:lnTo>
                    <a:pt x="211" y="268"/>
                  </a:lnTo>
                  <a:close/>
                </a:path>
              </a:pathLst>
            </a:custGeom>
            <a:solidFill>
              <a:srgbClr val="99FF99"/>
            </a:solidFill>
            <a:ln w="9525" cap="flat">
              <a:solidFill>
                <a:schemeClr val="accent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nb-NO"/>
            </a:p>
          </p:txBody>
        </p:sp>
        <p:sp>
          <p:nvSpPr>
            <p:cNvPr id="297041" name="Freeform 81"/>
            <p:cNvSpPr>
              <a:spLocks/>
            </p:cNvSpPr>
            <p:nvPr/>
          </p:nvSpPr>
          <p:spPr bwMode="auto">
            <a:xfrm>
              <a:off x="3487738" y="4454525"/>
              <a:ext cx="3065462" cy="803275"/>
            </a:xfrm>
            <a:custGeom>
              <a:avLst/>
              <a:gdLst/>
              <a:ahLst/>
              <a:cxnLst>
                <a:cxn ang="0">
                  <a:pos x="91" y="291"/>
                </a:cxn>
                <a:cxn ang="0">
                  <a:pos x="29" y="325"/>
                </a:cxn>
                <a:cxn ang="0">
                  <a:pos x="3" y="357"/>
                </a:cxn>
                <a:cxn ang="0">
                  <a:pos x="4" y="400"/>
                </a:cxn>
                <a:cxn ang="0">
                  <a:pos x="47" y="445"/>
                </a:cxn>
                <a:cxn ang="0">
                  <a:pos x="114" y="473"/>
                </a:cxn>
                <a:cxn ang="0">
                  <a:pos x="72" y="504"/>
                </a:cxn>
                <a:cxn ang="0">
                  <a:pos x="51" y="539"/>
                </a:cxn>
                <a:cxn ang="0">
                  <a:pos x="59" y="576"/>
                </a:cxn>
                <a:cxn ang="0">
                  <a:pos x="91" y="611"/>
                </a:cxn>
                <a:cxn ang="0">
                  <a:pos x="155" y="640"/>
                </a:cxn>
                <a:cxn ang="0">
                  <a:pos x="302" y="660"/>
                </a:cxn>
                <a:cxn ang="0">
                  <a:pos x="381" y="701"/>
                </a:cxn>
                <a:cxn ang="0">
                  <a:pos x="543" y="748"/>
                </a:cxn>
                <a:cxn ang="0">
                  <a:pos x="735" y="756"/>
                </a:cxn>
                <a:cxn ang="0">
                  <a:pos x="893" y="730"/>
                </a:cxn>
                <a:cxn ang="0">
                  <a:pos x="1006" y="781"/>
                </a:cxn>
                <a:cxn ang="0">
                  <a:pos x="1153" y="806"/>
                </a:cxn>
                <a:cxn ang="0">
                  <a:pos x="1342" y="793"/>
                </a:cxn>
                <a:cxn ang="0">
                  <a:pos x="1470" y="751"/>
                </a:cxn>
                <a:cxn ang="0">
                  <a:pos x="1527" y="711"/>
                </a:cxn>
                <a:cxn ang="0">
                  <a:pos x="1589" y="695"/>
                </a:cxn>
                <a:cxn ang="0">
                  <a:pos x="1733" y="708"/>
                </a:cxn>
                <a:cxn ang="0">
                  <a:pos x="1879" y="687"/>
                </a:cxn>
                <a:cxn ang="0">
                  <a:pos x="1959" y="655"/>
                </a:cxn>
                <a:cxn ang="0">
                  <a:pos x="2012" y="613"/>
                </a:cxn>
                <a:cxn ang="0">
                  <a:pos x="2031" y="563"/>
                </a:cxn>
                <a:cxn ang="0">
                  <a:pos x="2157" y="542"/>
                </a:cxn>
                <a:cxn ang="0">
                  <a:pos x="2246" y="510"/>
                </a:cxn>
                <a:cxn ang="0">
                  <a:pos x="2309" y="466"/>
                </a:cxn>
                <a:cxn ang="0">
                  <a:pos x="2343" y="414"/>
                </a:cxn>
                <a:cxn ang="0">
                  <a:pos x="2342" y="363"/>
                </a:cxn>
                <a:cxn ang="0">
                  <a:pos x="2309" y="316"/>
                </a:cxn>
                <a:cxn ang="0">
                  <a:pos x="2276" y="279"/>
                </a:cxn>
                <a:cxn ang="0">
                  <a:pos x="2293" y="232"/>
                </a:cxn>
                <a:cxn ang="0">
                  <a:pos x="2281" y="194"/>
                </a:cxn>
                <a:cxn ang="0">
                  <a:pos x="2246" y="159"/>
                </a:cxn>
                <a:cxn ang="0">
                  <a:pos x="2166" y="121"/>
                </a:cxn>
                <a:cxn ang="0">
                  <a:pos x="2075" y="90"/>
                </a:cxn>
                <a:cxn ang="0">
                  <a:pos x="2042" y="56"/>
                </a:cxn>
                <a:cxn ang="0">
                  <a:pos x="1953" y="17"/>
                </a:cxn>
                <a:cxn ang="0">
                  <a:pos x="1806" y="0"/>
                </a:cxn>
                <a:cxn ang="0">
                  <a:pos x="1673" y="21"/>
                </a:cxn>
                <a:cxn ang="0">
                  <a:pos x="1611" y="39"/>
                </a:cxn>
                <a:cxn ang="0">
                  <a:pos x="1536" y="11"/>
                </a:cxn>
                <a:cxn ang="0">
                  <a:pos x="1398" y="0"/>
                </a:cxn>
                <a:cxn ang="0">
                  <a:pos x="1293" y="21"/>
                </a:cxn>
                <a:cxn ang="0">
                  <a:pos x="1219" y="62"/>
                </a:cxn>
                <a:cxn ang="0">
                  <a:pos x="1127" y="34"/>
                </a:cxn>
                <a:cxn ang="0">
                  <a:pos x="958" y="27"/>
                </a:cxn>
                <a:cxn ang="0">
                  <a:pos x="835" y="53"/>
                </a:cxn>
                <a:cxn ang="0">
                  <a:pos x="760" y="97"/>
                </a:cxn>
                <a:cxn ang="0">
                  <a:pos x="599" y="74"/>
                </a:cxn>
                <a:cxn ang="0">
                  <a:pos x="465" y="81"/>
                </a:cxn>
                <a:cxn ang="0">
                  <a:pos x="355" y="108"/>
                </a:cxn>
                <a:cxn ang="0">
                  <a:pos x="270" y="149"/>
                </a:cxn>
                <a:cxn ang="0">
                  <a:pos x="219" y="203"/>
                </a:cxn>
                <a:cxn ang="0">
                  <a:pos x="208" y="257"/>
                </a:cxn>
              </a:cxnLst>
              <a:rect l="0" t="0" r="r" b="b"/>
              <a:pathLst>
                <a:path w="2346" h="808">
                  <a:moveTo>
                    <a:pt x="211" y="268"/>
                  </a:moveTo>
                  <a:lnTo>
                    <a:pt x="189" y="269"/>
                  </a:lnTo>
                  <a:lnTo>
                    <a:pt x="167" y="272"/>
                  </a:lnTo>
                  <a:lnTo>
                    <a:pt x="147" y="276"/>
                  </a:lnTo>
                  <a:lnTo>
                    <a:pt x="128" y="279"/>
                  </a:lnTo>
                  <a:lnTo>
                    <a:pt x="109" y="285"/>
                  </a:lnTo>
                  <a:lnTo>
                    <a:pt x="91" y="291"/>
                  </a:lnTo>
                  <a:lnTo>
                    <a:pt x="75" y="297"/>
                  </a:lnTo>
                  <a:lnTo>
                    <a:pt x="60" y="304"/>
                  </a:lnTo>
                  <a:lnTo>
                    <a:pt x="53" y="309"/>
                  </a:lnTo>
                  <a:lnTo>
                    <a:pt x="47" y="312"/>
                  </a:lnTo>
                  <a:lnTo>
                    <a:pt x="41" y="316"/>
                  </a:lnTo>
                  <a:lnTo>
                    <a:pt x="35" y="320"/>
                  </a:lnTo>
                  <a:lnTo>
                    <a:pt x="29" y="325"/>
                  </a:lnTo>
                  <a:lnTo>
                    <a:pt x="23" y="329"/>
                  </a:lnTo>
                  <a:lnTo>
                    <a:pt x="19" y="334"/>
                  </a:lnTo>
                  <a:lnTo>
                    <a:pt x="16" y="338"/>
                  </a:lnTo>
                  <a:lnTo>
                    <a:pt x="12" y="342"/>
                  </a:lnTo>
                  <a:lnTo>
                    <a:pt x="9" y="348"/>
                  </a:lnTo>
                  <a:lnTo>
                    <a:pt x="6" y="353"/>
                  </a:lnTo>
                  <a:lnTo>
                    <a:pt x="3" y="357"/>
                  </a:lnTo>
                  <a:lnTo>
                    <a:pt x="1" y="363"/>
                  </a:lnTo>
                  <a:lnTo>
                    <a:pt x="0" y="367"/>
                  </a:lnTo>
                  <a:lnTo>
                    <a:pt x="0" y="373"/>
                  </a:lnTo>
                  <a:lnTo>
                    <a:pt x="0" y="379"/>
                  </a:lnTo>
                  <a:lnTo>
                    <a:pt x="0" y="387"/>
                  </a:lnTo>
                  <a:lnTo>
                    <a:pt x="1" y="394"/>
                  </a:lnTo>
                  <a:lnTo>
                    <a:pt x="4" y="400"/>
                  </a:lnTo>
                  <a:lnTo>
                    <a:pt x="7" y="407"/>
                  </a:lnTo>
                  <a:lnTo>
                    <a:pt x="12" y="414"/>
                  </a:lnTo>
                  <a:lnTo>
                    <a:pt x="18" y="422"/>
                  </a:lnTo>
                  <a:lnTo>
                    <a:pt x="23" y="428"/>
                  </a:lnTo>
                  <a:lnTo>
                    <a:pt x="31" y="433"/>
                  </a:lnTo>
                  <a:lnTo>
                    <a:pt x="38" y="439"/>
                  </a:lnTo>
                  <a:lnTo>
                    <a:pt x="47" y="445"/>
                  </a:lnTo>
                  <a:lnTo>
                    <a:pt x="57" y="451"/>
                  </a:lnTo>
                  <a:lnTo>
                    <a:pt x="67" y="457"/>
                  </a:lnTo>
                  <a:lnTo>
                    <a:pt x="79" y="461"/>
                  </a:lnTo>
                  <a:lnTo>
                    <a:pt x="91" y="466"/>
                  </a:lnTo>
                  <a:lnTo>
                    <a:pt x="103" y="470"/>
                  </a:lnTo>
                  <a:lnTo>
                    <a:pt x="116" y="475"/>
                  </a:lnTo>
                  <a:lnTo>
                    <a:pt x="114" y="473"/>
                  </a:lnTo>
                  <a:lnTo>
                    <a:pt x="107" y="478"/>
                  </a:lnTo>
                  <a:lnTo>
                    <a:pt x="100" y="482"/>
                  </a:lnTo>
                  <a:lnTo>
                    <a:pt x="94" y="485"/>
                  </a:lnTo>
                  <a:lnTo>
                    <a:pt x="88" y="489"/>
                  </a:lnTo>
                  <a:lnTo>
                    <a:pt x="82" y="494"/>
                  </a:lnTo>
                  <a:lnTo>
                    <a:pt x="76" y="500"/>
                  </a:lnTo>
                  <a:lnTo>
                    <a:pt x="72" y="504"/>
                  </a:lnTo>
                  <a:lnTo>
                    <a:pt x="67" y="508"/>
                  </a:lnTo>
                  <a:lnTo>
                    <a:pt x="63" y="513"/>
                  </a:lnTo>
                  <a:lnTo>
                    <a:pt x="60" y="519"/>
                  </a:lnTo>
                  <a:lnTo>
                    <a:pt x="57" y="523"/>
                  </a:lnTo>
                  <a:lnTo>
                    <a:pt x="56" y="527"/>
                  </a:lnTo>
                  <a:lnTo>
                    <a:pt x="53" y="533"/>
                  </a:lnTo>
                  <a:lnTo>
                    <a:pt x="51" y="539"/>
                  </a:lnTo>
                  <a:lnTo>
                    <a:pt x="51" y="544"/>
                  </a:lnTo>
                  <a:lnTo>
                    <a:pt x="51" y="549"/>
                  </a:lnTo>
                  <a:lnTo>
                    <a:pt x="51" y="555"/>
                  </a:lnTo>
                  <a:lnTo>
                    <a:pt x="53" y="560"/>
                  </a:lnTo>
                  <a:lnTo>
                    <a:pt x="54" y="566"/>
                  </a:lnTo>
                  <a:lnTo>
                    <a:pt x="56" y="571"/>
                  </a:lnTo>
                  <a:lnTo>
                    <a:pt x="59" y="576"/>
                  </a:lnTo>
                  <a:lnTo>
                    <a:pt x="62" y="582"/>
                  </a:lnTo>
                  <a:lnTo>
                    <a:pt x="66" y="588"/>
                  </a:lnTo>
                  <a:lnTo>
                    <a:pt x="69" y="592"/>
                  </a:lnTo>
                  <a:lnTo>
                    <a:pt x="75" y="596"/>
                  </a:lnTo>
                  <a:lnTo>
                    <a:pt x="79" y="602"/>
                  </a:lnTo>
                  <a:lnTo>
                    <a:pt x="85" y="607"/>
                  </a:lnTo>
                  <a:lnTo>
                    <a:pt x="91" y="611"/>
                  </a:lnTo>
                  <a:lnTo>
                    <a:pt x="98" y="616"/>
                  </a:lnTo>
                  <a:lnTo>
                    <a:pt x="106" y="620"/>
                  </a:lnTo>
                  <a:lnTo>
                    <a:pt x="113" y="623"/>
                  </a:lnTo>
                  <a:lnTo>
                    <a:pt x="120" y="627"/>
                  </a:lnTo>
                  <a:lnTo>
                    <a:pt x="129" y="630"/>
                  </a:lnTo>
                  <a:lnTo>
                    <a:pt x="138" y="635"/>
                  </a:lnTo>
                  <a:lnTo>
                    <a:pt x="155" y="640"/>
                  </a:lnTo>
                  <a:lnTo>
                    <a:pt x="175" y="646"/>
                  </a:lnTo>
                  <a:lnTo>
                    <a:pt x="195" y="651"/>
                  </a:lnTo>
                  <a:lnTo>
                    <a:pt x="217" y="655"/>
                  </a:lnTo>
                  <a:lnTo>
                    <a:pt x="241" y="657"/>
                  </a:lnTo>
                  <a:lnTo>
                    <a:pt x="264" y="660"/>
                  </a:lnTo>
                  <a:lnTo>
                    <a:pt x="288" y="660"/>
                  </a:lnTo>
                  <a:lnTo>
                    <a:pt x="302" y="660"/>
                  </a:lnTo>
                  <a:lnTo>
                    <a:pt x="315" y="660"/>
                  </a:lnTo>
                  <a:lnTo>
                    <a:pt x="314" y="660"/>
                  </a:lnTo>
                  <a:lnTo>
                    <a:pt x="321" y="665"/>
                  </a:lnTo>
                  <a:lnTo>
                    <a:pt x="329" y="671"/>
                  </a:lnTo>
                  <a:lnTo>
                    <a:pt x="345" y="682"/>
                  </a:lnTo>
                  <a:lnTo>
                    <a:pt x="362" y="692"/>
                  </a:lnTo>
                  <a:lnTo>
                    <a:pt x="381" y="701"/>
                  </a:lnTo>
                  <a:lnTo>
                    <a:pt x="402" y="709"/>
                  </a:lnTo>
                  <a:lnTo>
                    <a:pt x="422" y="718"/>
                  </a:lnTo>
                  <a:lnTo>
                    <a:pt x="445" y="726"/>
                  </a:lnTo>
                  <a:lnTo>
                    <a:pt x="468" y="731"/>
                  </a:lnTo>
                  <a:lnTo>
                    <a:pt x="491" y="737"/>
                  </a:lnTo>
                  <a:lnTo>
                    <a:pt x="516" y="743"/>
                  </a:lnTo>
                  <a:lnTo>
                    <a:pt x="543" y="748"/>
                  </a:lnTo>
                  <a:lnTo>
                    <a:pt x="568" y="752"/>
                  </a:lnTo>
                  <a:lnTo>
                    <a:pt x="596" y="755"/>
                  </a:lnTo>
                  <a:lnTo>
                    <a:pt x="622" y="756"/>
                  </a:lnTo>
                  <a:lnTo>
                    <a:pt x="650" y="758"/>
                  </a:lnTo>
                  <a:lnTo>
                    <a:pt x="678" y="758"/>
                  </a:lnTo>
                  <a:lnTo>
                    <a:pt x="707" y="758"/>
                  </a:lnTo>
                  <a:lnTo>
                    <a:pt x="735" y="756"/>
                  </a:lnTo>
                  <a:lnTo>
                    <a:pt x="763" y="755"/>
                  </a:lnTo>
                  <a:lnTo>
                    <a:pt x="791" y="752"/>
                  </a:lnTo>
                  <a:lnTo>
                    <a:pt x="817" y="748"/>
                  </a:lnTo>
                  <a:lnTo>
                    <a:pt x="844" y="743"/>
                  </a:lnTo>
                  <a:lnTo>
                    <a:pt x="870" y="737"/>
                  </a:lnTo>
                  <a:lnTo>
                    <a:pt x="895" y="730"/>
                  </a:lnTo>
                  <a:lnTo>
                    <a:pt x="893" y="730"/>
                  </a:lnTo>
                  <a:lnTo>
                    <a:pt x="907" y="739"/>
                  </a:lnTo>
                  <a:lnTo>
                    <a:pt x="921" y="748"/>
                  </a:lnTo>
                  <a:lnTo>
                    <a:pt x="936" y="755"/>
                  </a:lnTo>
                  <a:lnTo>
                    <a:pt x="952" y="762"/>
                  </a:lnTo>
                  <a:lnTo>
                    <a:pt x="970" y="770"/>
                  </a:lnTo>
                  <a:lnTo>
                    <a:pt x="987" y="775"/>
                  </a:lnTo>
                  <a:lnTo>
                    <a:pt x="1006" y="781"/>
                  </a:lnTo>
                  <a:lnTo>
                    <a:pt x="1026" y="787"/>
                  </a:lnTo>
                  <a:lnTo>
                    <a:pt x="1046" y="792"/>
                  </a:lnTo>
                  <a:lnTo>
                    <a:pt x="1067" y="796"/>
                  </a:lnTo>
                  <a:lnTo>
                    <a:pt x="1087" y="799"/>
                  </a:lnTo>
                  <a:lnTo>
                    <a:pt x="1109" y="802"/>
                  </a:lnTo>
                  <a:lnTo>
                    <a:pt x="1131" y="803"/>
                  </a:lnTo>
                  <a:lnTo>
                    <a:pt x="1153" y="806"/>
                  </a:lnTo>
                  <a:lnTo>
                    <a:pt x="1175" y="806"/>
                  </a:lnTo>
                  <a:lnTo>
                    <a:pt x="1199" y="808"/>
                  </a:lnTo>
                  <a:lnTo>
                    <a:pt x="1229" y="806"/>
                  </a:lnTo>
                  <a:lnTo>
                    <a:pt x="1259" y="805"/>
                  </a:lnTo>
                  <a:lnTo>
                    <a:pt x="1287" y="802"/>
                  </a:lnTo>
                  <a:lnTo>
                    <a:pt x="1315" y="798"/>
                  </a:lnTo>
                  <a:lnTo>
                    <a:pt x="1342" y="793"/>
                  </a:lnTo>
                  <a:lnTo>
                    <a:pt x="1369" y="787"/>
                  </a:lnTo>
                  <a:lnTo>
                    <a:pt x="1394" y="781"/>
                  </a:lnTo>
                  <a:lnTo>
                    <a:pt x="1417" y="773"/>
                  </a:lnTo>
                  <a:lnTo>
                    <a:pt x="1439" y="765"/>
                  </a:lnTo>
                  <a:lnTo>
                    <a:pt x="1451" y="761"/>
                  </a:lnTo>
                  <a:lnTo>
                    <a:pt x="1461" y="755"/>
                  </a:lnTo>
                  <a:lnTo>
                    <a:pt x="1470" y="751"/>
                  </a:lnTo>
                  <a:lnTo>
                    <a:pt x="1480" y="745"/>
                  </a:lnTo>
                  <a:lnTo>
                    <a:pt x="1489" y="740"/>
                  </a:lnTo>
                  <a:lnTo>
                    <a:pt x="1498" y="734"/>
                  </a:lnTo>
                  <a:lnTo>
                    <a:pt x="1507" y="729"/>
                  </a:lnTo>
                  <a:lnTo>
                    <a:pt x="1514" y="723"/>
                  </a:lnTo>
                  <a:lnTo>
                    <a:pt x="1521" y="717"/>
                  </a:lnTo>
                  <a:lnTo>
                    <a:pt x="1527" y="711"/>
                  </a:lnTo>
                  <a:lnTo>
                    <a:pt x="1535" y="705"/>
                  </a:lnTo>
                  <a:lnTo>
                    <a:pt x="1541" y="698"/>
                  </a:lnTo>
                  <a:lnTo>
                    <a:pt x="1545" y="692"/>
                  </a:lnTo>
                  <a:lnTo>
                    <a:pt x="1549" y="684"/>
                  </a:lnTo>
                  <a:lnTo>
                    <a:pt x="1551" y="686"/>
                  </a:lnTo>
                  <a:lnTo>
                    <a:pt x="1570" y="690"/>
                  </a:lnTo>
                  <a:lnTo>
                    <a:pt x="1589" y="695"/>
                  </a:lnTo>
                  <a:lnTo>
                    <a:pt x="1609" y="699"/>
                  </a:lnTo>
                  <a:lnTo>
                    <a:pt x="1630" y="702"/>
                  </a:lnTo>
                  <a:lnTo>
                    <a:pt x="1652" y="705"/>
                  </a:lnTo>
                  <a:lnTo>
                    <a:pt x="1673" y="707"/>
                  </a:lnTo>
                  <a:lnTo>
                    <a:pt x="1695" y="708"/>
                  </a:lnTo>
                  <a:lnTo>
                    <a:pt x="1717" y="708"/>
                  </a:lnTo>
                  <a:lnTo>
                    <a:pt x="1733" y="708"/>
                  </a:lnTo>
                  <a:lnTo>
                    <a:pt x="1749" y="708"/>
                  </a:lnTo>
                  <a:lnTo>
                    <a:pt x="1780" y="705"/>
                  </a:lnTo>
                  <a:lnTo>
                    <a:pt x="1810" y="702"/>
                  </a:lnTo>
                  <a:lnTo>
                    <a:pt x="1838" y="696"/>
                  </a:lnTo>
                  <a:lnTo>
                    <a:pt x="1853" y="693"/>
                  </a:lnTo>
                  <a:lnTo>
                    <a:pt x="1866" y="690"/>
                  </a:lnTo>
                  <a:lnTo>
                    <a:pt x="1879" y="687"/>
                  </a:lnTo>
                  <a:lnTo>
                    <a:pt x="1891" y="683"/>
                  </a:lnTo>
                  <a:lnTo>
                    <a:pt x="1904" y="679"/>
                  </a:lnTo>
                  <a:lnTo>
                    <a:pt x="1916" y="674"/>
                  </a:lnTo>
                  <a:lnTo>
                    <a:pt x="1928" y="670"/>
                  </a:lnTo>
                  <a:lnTo>
                    <a:pt x="1938" y="665"/>
                  </a:lnTo>
                  <a:lnTo>
                    <a:pt x="1948" y="661"/>
                  </a:lnTo>
                  <a:lnTo>
                    <a:pt x="1959" y="655"/>
                  </a:lnTo>
                  <a:lnTo>
                    <a:pt x="1967" y="649"/>
                  </a:lnTo>
                  <a:lnTo>
                    <a:pt x="1976" y="643"/>
                  </a:lnTo>
                  <a:lnTo>
                    <a:pt x="1985" y="638"/>
                  </a:lnTo>
                  <a:lnTo>
                    <a:pt x="1992" y="632"/>
                  </a:lnTo>
                  <a:lnTo>
                    <a:pt x="2000" y="626"/>
                  </a:lnTo>
                  <a:lnTo>
                    <a:pt x="2006" y="618"/>
                  </a:lnTo>
                  <a:lnTo>
                    <a:pt x="2012" y="613"/>
                  </a:lnTo>
                  <a:lnTo>
                    <a:pt x="2016" y="605"/>
                  </a:lnTo>
                  <a:lnTo>
                    <a:pt x="2020" y="599"/>
                  </a:lnTo>
                  <a:lnTo>
                    <a:pt x="2025" y="592"/>
                  </a:lnTo>
                  <a:lnTo>
                    <a:pt x="2028" y="585"/>
                  </a:lnTo>
                  <a:lnTo>
                    <a:pt x="2029" y="577"/>
                  </a:lnTo>
                  <a:lnTo>
                    <a:pt x="2031" y="570"/>
                  </a:lnTo>
                  <a:lnTo>
                    <a:pt x="2031" y="563"/>
                  </a:lnTo>
                  <a:lnTo>
                    <a:pt x="2031" y="561"/>
                  </a:lnTo>
                  <a:lnTo>
                    <a:pt x="2064" y="558"/>
                  </a:lnTo>
                  <a:lnTo>
                    <a:pt x="2097" y="554"/>
                  </a:lnTo>
                  <a:lnTo>
                    <a:pt x="2111" y="552"/>
                  </a:lnTo>
                  <a:lnTo>
                    <a:pt x="2127" y="549"/>
                  </a:lnTo>
                  <a:lnTo>
                    <a:pt x="2142" y="545"/>
                  </a:lnTo>
                  <a:lnTo>
                    <a:pt x="2157" y="542"/>
                  </a:lnTo>
                  <a:lnTo>
                    <a:pt x="2170" y="538"/>
                  </a:lnTo>
                  <a:lnTo>
                    <a:pt x="2185" y="535"/>
                  </a:lnTo>
                  <a:lnTo>
                    <a:pt x="2198" y="530"/>
                  </a:lnTo>
                  <a:lnTo>
                    <a:pt x="2210" y="524"/>
                  </a:lnTo>
                  <a:lnTo>
                    <a:pt x="2223" y="520"/>
                  </a:lnTo>
                  <a:lnTo>
                    <a:pt x="2235" y="516"/>
                  </a:lnTo>
                  <a:lnTo>
                    <a:pt x="2246" y="510"/>
                  </a:lnTo>
                  <a:lnTo>
                    <a:pt x="2257" y="504"/>
                  </a:lnTo>
                  <a:lnTo>
                    <a:pt x="2267" y="498"/>
                  </a:lnTo>
                  <a:lnTo>
                    <a:pt x="2277" y="492"/>
                  </a:lnTo>
                  <a:lnTo>
                    <a:pt x="2286" y="486"/>
                  </a:lnTo>
                  <a:lnTo>
                    <a:pt x="2295" y="479"/>
                  </a:lnTo>
                  <a:lnTo>
                    <a:pt x="2302" y="473"/>
                  </a:lnTo>
                  <a:lnTo>
                    <a:pt x="2309" y="466"/>
                  </a:lnTo>
                  <a:lnTo>
                    <a:pt x="2317" y="460"/>
                  </a:lnTo>
                  <a:lnTo>
                    <a:pt x="2323" y="453"/>
                  </a:lnTo>
                  <a:lnTo>
                    <a:pt x="2328" y="445"/>
                  </a:lnTo>
                  <a:lnTo>
                    <a:pt x="2333" y="438"/>
                  </a:lnTo>
                  <a:lnTo>
                    <a:pt x="2337" y="431"/>
                  </a:lnTo>
                  <a:lnTo>
                    <a:pt x="2340" y="423"/>
                  </a:lnTo>
                  <a:lnTo>
                    <a:pt x="2343" y="414"/>
                  </a:lnTo>
                  <a:lnTo>
                    <a:pt x="2345" y="407"/>
                  </a:lnTo>
                  <a:lnTo>
                    <a:pt x="2346" y="400"/>
                  </a:lnTo>
                  <a:lnTo>
                    <a:pt x="2346" y="391"/>
                  </a:lnTo>
                  <a:lnTo>
                    <a:pt x="2346" y="384"/>
                  </a:lnTo>
                  <a:lnTo>
                    <a:pt x="2346" y="378"/>
                  </a:lnTo>
                  <a:lnTo>
                    <a:pt x="2343" y="370"/>
                  </a:lnTo>
                  <a:lnTo>
                    <a:pt x="2342" y="363"/>
                  </a:lnTo>
                  <a:lnTo>
                    <a:pt x="2339" y="356"/>
                  </a:lnTo>
                  <a:lnTo>
                    <a:pt x="2336" y="350"/>
                  </a:lnTo>
                  <a:lnTo>
                    <a:pt x="2331" y="342"/>
                  </a:lnTo>
                  <a:lnTo>
                    <a:pt x="2327" y="335"/>
                  </a:lnTo>
                  <a:lnTo>
                    <a:pt x="2323" y="329"/>
                  </a:lnTo>
                  <a:lnTo>
                    <a:pt x="2317" y="323"/>
                  </a:lnTo>
                  <a:lnTo>
                    <a:pt x="2309" y="316"/>
                  </a:lnTo>
                  <a:lnTo>
                    <a:pt x="2303" y="310"/>
                  </a:lnTo>
                  <a:lnTo>
                    <a:pt x="2296" y="304"/>
                  </a:lnTo>
                  <a:lnTo>
                    <a:pt x="2287" y="298"/>
                  </a:lnTo>
                  <a:lnTo>
                    <a:pt x="2280" y="293"/>
                  </a:lnTo>
                  <a:lnTo>
                    <a:pt x="2270" y="287"/>
                  </a:lnTo>
                  <a:lnTo>
                    <a:pt x="2270" y="287"/>
                  </a:lnTo>
                  <a:lnTo>
                    <a:pt x="2276" y="279"/>
                  </a:lnTo>
                  <a:lnTo>
                    <a:pt x="2280" y="273"/>
                  </a:lnTo>
                  <a:lnTo>
                    <a:pt x="2284" y="266"/>
                  </a:lnTo>
                  <a:lnTo>
                    <a:pt x="2287" y="260"/>
                  </a:lnTo>
                  <a:lnTo>
                    <a:pt x="2290" y="253"/>
                  </a:lnTo>
                  <a:lnTo>
                    <a:pt x="2292" y="247"/>
                  </a:lnTo>
                  <a:lnTo>
                    <a:pt x="2293" y="240"/>
                  </a:lnTo>
                  <a:lnTo>
                    <a:pt x="2293" y="232"/>
                  </a:lnTo>
                  <a:lnTo>
                    <a:pt x="2293" y="227"/>
                  </a:lnTo>
                  <a:lnTo>
                    <a:pt x="2292" y="221"/>
                  </a:lnTo>
                  <a:lnTo>
                    <a:pt x="2290" y="216"/>
                  </a:lnTo>
                  <a:lnTo>
                    <a:pt x="2289" y="210"/>
                  </a:lnTo>
                  <a:lnTo>
                    <a:pt x="2287" y="205"/>
                  </a:lnTo>
                  <a:lnTo>
                    <a:pt x="2284" y="199"/>
                  </a:lnTo>
                  <a:lnTo>
                    <a:pt x="2281" y="194"/>
                  </a:lnTo>
                  <a:lnTo>
                    <a:pt x="2277" y="188"/>
                  </a:lnTo>
                  <a:lnTo>
                    <a:pt x="2273" y="184"/>
                  </a:lnTo>
                  <a:lnTo>
                    <a:pt x="2268" y="178"/>
                  </a:lnTo>
                  <a:lnTo>
                    <a:pt x="2264" y="174"/>
                  </a:lnTo>
                  <a:lnTo>
                    <a:pt x="2258" y="168"/>
                  </a:lnTo>
                  <a:lnTo>
                    <a:pt x="2254" y="163"/>
                  </a:lnTo>
                  <a:lnTo>
                    <a:pt x="2246" y="159"/>
                  </a:lnTo>
                  <a:lnTo>
                    <a:pt x="2240" y="155"/>
                  </a:lnTo>
                  <a:lnTo>
                    <a:pt x="2233" y="150"/>
                  </a:lnTo>
                  <a:lnTo>
                    <a:pt x="2226" y="146"/>
                  </a:lnTo>
                  <a:lnTo>
                    <a:pt x="2218" y="141"/>
                  </a:lnTo>
                  <a:lnTo>
                    <a:pt x="2202" y="134"/>
                  </a:lnTo>
                  <a:lnTo>
                    <a:pt x="2185" y="127"/>
                  </a:lnTo>
                  <a:lnTo>
                    <a:pt x="2166" y="121"/>
                  </a:lnTo>
                  <a:lnTo>
                    <a:pt x="2146" y="115"/>
                  </a:lnTo>
                  <a:lnTo>
                    <a:pt x="2124" y="109"/>
                  </a:lnTo>
                  <a:lnTo>
                    <a:pt x="2102" y="105"/>
                  </a:lnTo>
                  <a:lnTo>
                    <a:pt x="2079" y="102"/>
                  </a:lnTo>
                  <a:lnTo>
                    <a:pt x="2080" y="102"/>
                  </a:lnTo>
                  <a:lnTo>
                    <a:pt x="2078" y="96"/>
                  </a:lnTo>
                  <a:lnTo>
                    <a:pt x="2075" y="90"/>
                  </a:lnTo>
                  <a:lnTo>
                    <a:pt x="2072" y="86"/>
                  </a:lnTo>
                  <a:lnTo>
                    <a:pt x="2067" y="80"/>
                  </a:lnTo>
                  <a:lnTo>
                    <a:pt x="2064" y="75"/>
                  </a:lnTo>
                  <a:lnTo>
                    <a:pt x="2058" y="69"/>
                  </a:lnTo>
                  <a:lnTo>
                    <a:pt x="2054" y="65"/>
                  </a:lnTo>
                  <a:lnTo>
                    <a:pt x="2048" y="61"/>
                  </a:lnTo>
                  <a:lnTo>
                    <a:pt x="2042" y="56"/>
                  </a:lnTo>
                  <a:lnTo>
                    <a:pt x="2036" y="52"/>
                  </a:lnTo>
                  <a:lnTo>
                    <a:pt x="2029" y="47"/>
                  </a:lnTo>
                  <a:lnTo>
                    <a:pt x="2022" y="43"/>
                  </a:lnTo>
                  <a:lnTo>
                    <a:pt x="2007" y="36"/>
                  </a:lnTo>
                  <a:lnTo>
                    <a:pt x="1989" y="28"/>
                  </a:lnTo>
                  <a:lnTo>
                    <a:pt x="1972" y="22"/>
                  </a:lnTo>
                  <a:lnTo>
                    <a:pt x="1953" y="17"/>
                  </a:lnTo>
                  <a:lnTo>
                    <a:pt x="1932" y="11"/>
                  </a:lnTo>
                  <a:lnTo>
                    <a:pt x="1912" y="8"/>
                  </a:lnTo>
                  <a:lnTo>
                    <a:pt x="1890" y="3"/>
                  </a:lnTo>
                  <a:lnTo>
                    <a:pt x="1868" y="2"/>
                  </a:lnTo>
                  <a:lnTo>
                    <a:pt x="1844" y="0"/>
                  </a:lnTo>
                  <a:lnTo>
                    <a:pt x="1821" y="0"/>
                  </a:lnTo>
                  <a:lnTo>
                    <a:pt x="1806" y="0"/>
                  </a:lnTo>
                  <a:lnTo>
                    <a:pt x="1791" y="0"/>
                  </a:lnTo>
                  <a:lnTo>
                    <a:pt x="1764" y="3"/>
                  </a:lnTo>
                  <a:lnTo>
                    <a:pt x="1736" y="6"/>
                  </a:lnTo>
                  <a:lnTo>
                    <a:pt x="1709" y="11"/>
                  </a:lnTo>
                  <a:lnTo>
                    <a:pt x="1698" y="14"/>
                  </a:lnTo>
                  <a:lnTo>
                    <a:pt x="1684" y="18"/>
                  </a:lnTo>
                  <a:lnTo>
                    <a:pt x="1673" y="21"/>
                  </a:lnTo>
                  <a:lnTo>
                    <a:pt x="1661" y="25"/>
                  </a:lnTo>
                  <a:lnTo>
                    <a:pt x="1649" y="30"/>
                  </a:lnTo>
                  <a:lnTo>
                    <a:pt x="1639" y="34"/>
                  </a:lnTo>
                  <a:lnTo>
                    <a:pt x="1629" y="39"/>
                  </a:lnTo>
                  <a:lnTo>
                    <a:pt x="1620" y="43"/>
                  </a:lnTo>
                  <a:lnTo>
                    <a:pt x="1620" y="43"/>
                  </a:lnTo>
                  <a:lnTo>
                    <a:pt x="1611" y="39"/>
                  </a:lnTo>
                  <a:lnTo>
                    <a:pt x="1602" y="34"/>
                  </a:lnTo>
                  <a:lnTo>
                    <a:pt x="1592" y="30"/>
                  </a:lnTo>
                  <a:lnTo>
                    <a:pt x="1582" y="25"/>
                  </a:lnTo>
                  <a:lnTo>
                    <a:pt x="1571" y="21"/>
                  </a:lnTo>
                  <a:lnTo>
                    <a:pt x="1560" y="18"/>
                  </a:lnTo>
                  <a:lnTo>
                    <a:pt x="1548" y="14"/>
                  </a:lnTo>
                  <a:lnTo>
                    <a:pt x="1536" y="11"/>
                  </a:lnTo>
                  <a:lnTo>
                    <a:pt x="1511" y="6"/>
                  </a:lnTo>
                  <a:lnTo>
                    <a:pt x="1485" y="3"/>
                  </a:lnTo>
                  <a:lnTo>
                    <a:pt x="1458" y="0"/>
                  </a:lnTo>
                  <a:lnTo>
                    <a:pt x="1445" y="0"/>
                  </a:lnTo>
                  <a:lnTo>
                    <a:pt x="1430" y="0"/>
                  </a:lnTo>
                  <a:lnTo>
                    <a:pt x="1414" y="0"/>
                  </a:lnTo>
                  <a:lnTo>
                    <a:pt x="1398" y="0"/>
                  </a:lnTo>
                  <a:lnTo>
                    <a:pt x="1382" y="2"/>
                  </a:lnTo>
                  <a:lnTo>
                    <a:pt x="1366" y="3"/>
                  </a:lnTo>
                  <a:lnTo>
                    <a:pt x="1350" y="6"/>
                  </a:lnTo>
                  <a:lnTo>
                    <a:pt x="1335" y="9"/>
                  </a:lnTo>
                  <a:lnTo>
                    <a:pt x="1320" y="12"/>
                  </a:lnTo>
                  <a:lnTo>
                    <a:pt x="1306" y="17"/>
                  </a:lnTo>
                  <a:lnTo>
                    <a:pt x="1293" y="21"/>
                  </a:lnTo>
                  <a:lnTo>
                    <a:pt x="1279" y="25"/>
                  </a:lnTo>
                  <a:lnTo>
                    <a:pt x="1268" y="30"/>
                  </a:lnTo>
                  <a:lnTo>
                    <a:pt x="1256" y="36"/>
                  </a:lnTo>
                  <a:lnTo>
                    <a:pt x="1246" y="42"/>
                  </a:lnTo>
                  <a:lnTo>
                    <a:pt x="1235" y="47"/>
                  </a:lnTo>
                  <a:lnTo>
                    <a:pt x="1227" y="55"/>
                  </a:lnTo>
                  <a:lnTo>
                    <a:pt x="1219" y="62"/>
                  </a:lnTo>
                  <a:lnTo>
                    <a:pt x="1219" y="64"/>
                  </a:lnTo>
                  <a:lnTo>
                    <a:pt x="1209" y="59"/>
                  </a:lnTo>
                  <a:lnTo>
                    <a:pt x="1199" y="55"/>
                  </a:lnTo>
                  <a:lnTo>
                    <a:pt x="1187" y="50"/>
                  </a:lnTo>
                  <a:lnTo>
                    <a:pt x="1175" y="46"/>
                  </a:lnTo>
                  <a:lnTo>
                    <a:pt x="1152" y="40"/>
                  </a:lnTo>
                  <a:lnTo>
                    <a:pt x="1127" y="34"/>
                  </a:lnTo>
                  <a:lnTo>
                    <a:pt x="1100" y="30"/>
                  </a:lnTo>
                  <a:lnTo>
                    <a:pt x="1072" y="27"/>
                  </a:lnTo>
                  <a:lnTo>
                    <a:pt x="1045" y="25"/>
                  </a:lnTo>
                  <a:lnTo>
                    <a:pt x="1017" y="24"/>
                  </a:lnTo>
                  <a:lnTo>
                    <a:pt x="996" y="24"/>
                  </a:lnTo>
                  <a:lnTo>
                    <a:pt x="977" y="25"/>
                  </a:lnTo>
                  <a:lnTo>
                    <a:pt x="958" y="27"/>
                  </a:lnTo>
                  <a:lnTo>
                    <a:pt x="939" y="30"/>
                  </a:lnTo>
                  <a:lnTo>
                    <a:pt x="920" y="31"/>
                  </a:lnTo>
                  <a:lnTo>
                    <a:pt x="902" y="36"/>
                  </a:lnTo>
                  <a:lnTo>
                    <a:pt x="885" y="39"/>
                  </a:lnTo>
                  <a:lnTo>
                    <a:pt x="867" y="43"/>
                  </a:lnTo>
                  <a:lnTo>
                    <a:pt x="851" y="49"/>
                  </a:lnTo>
                  <a:lnTo>
                    <a:pt x="835" y="53"/>
                  </a:lnTo>
                  <a:lnTo>
                    <a:pt x="820" y="59"/>
                  </a:lnTo>
                  <a:lnTo>
                    <a:pt x="807" y="67"/>
                  </a:lnTo>
                  <a:lnTo>
                    <a:pt x="794" y="74"/>
                  </a:lnTo>
                  <a:lnTo>
                    <a:pt x="782" y="80"/>
                  </a:lnTo>
                  <a:lnTo>
                    <a:pt x="770" y="89"/>
                  </a:lnTo>
                  <a:lnTo>
                    <a:pt x="760" y="96"/>
                  </a:lnTo>
                  <a:lnTo>
                    <a:pt x="760" y="97"/>
                  </a:lnTo>
                  <a:lnTo>
                    <a:pt x="738" y="91"/>
                  </a:lnTo>
                  <a:lnTo>
                    <a:pt x="716" y="87"/>
                  </a:lnTo>
                  <a:lnTo>
                    <a:pt x="694" y="83"/>
                  </a:lnTo>
                  <a:lnTo>
                    <a:pt x="670" y="80"/>
                  </a:lnTo>
                  <a:lnTo>
                    <a:pt x="647" y="77"/>
                  </a:lnTo>
                  <a:lnTo>
                    <a:pt x="622" y="75"/>
                  </a:lnTo>
                  <a:lnTo>
                    <a:pt x="599" y="74"/>
                  </a:lnTo>
                  <a:lnTo>
                    <a:pt x="574" y="74"/>
                  </a:lnTo>
                  <a:lnTo>
                    <a:pt x="555" y="74"/>
                  </a:lnTo>
                  <a:lnTo>
                    <a:pt x="537" y="74"/>
                  </a:lnTo>
                  <a:lnTo>
                    <a:pt x="518" y="75"/>
                  </a:lnTo>
                  <a:lnTo>
                    <a:pt x="500" y="77"/>
                  </a:lnTo>
                  <a:lnTo>
                    <a:pt x="483" y="78"/>
                  </a:lnTo>
                  <a:lnTo>
                    <a:pt x="465" y="81"/>
                  </a:lnTo>
                  <a:lnTo>
                    <a:pt x="447" y="84"/>
                  </a:lnTo>
                  <a:lnTo>
                    <a:pt x="431" y="87"/>
                  </a:lnTo>
                  <a:lnTo>
                    <a:pt x="415" y="90"/>
                  </a:lnTo>
                  <a:lnTo>
                    <a:pt x="399" y="94"/>
                  </a:lnTo>
                  <a:lnTo>
                    <a:pt x="384" y="99"/>
                  </a:lnTo>
                  <a:lnTo>
                    <a:pt x="368" y="103"/>
                  </a:lnTo>
                  <a:lnTo>
                    <a:pt x="355" y="108"/>
                  </a:lnTo>
                  <a:lnTo>
                    <a:pt x="340" y="112"/>
                  </a:lnTo>
                  <a:lnTo>
                    <a:pt x="327" y="118"/>
                  </a:lnTo>
                  <a:lnTo>
                    <a:pt x="314" y="124"/>
                  </a:lnTo>
                  <a:lnTo>
                    <a:pt x="302" y="130"/>
                  </a:lnTo>
                  <a:lnTo>
                    <a:pt x="290" y="136"/>
                  </a:lnTo>
                  <a:lnTo>
                    <a:pt x="280" y="143"/>
                  </a:lnTo>
                  <a:lnTo>
                    <a:pt x="270" y="149"/>
                  </a:lnTo>
                  <a:lnTo>
                    <a:pt x="260" y="156"/>
                  </a:lnTo>
                  <a:lnTo>
                    <a:pt x="251" y="163"/>
                  </a:lnTo>
                  <a:lnTo>
                    <a:pt x="243" y="171"/>
                  </a:lnTo>
                  <a:lnTo>
                    <a:pt x="236" y="178"/>
                  </a:lnTo>
                  <a:lnTo>
                    <a:pt x="229" y="187"/>
                  </a:lnTo>
                  <a:lnTo>
                    <a:pt x="223" y="194"/>
                  </a:lnTo>
                  <a:lnTo>
                    <a:pt x="219" y="203"/>
                  </a:lnTo>
                  <a:lnTo>
                    <a:pt x="214" y="210"/>
                  </a:lnTo>
                  <a:lnTo>
                    <a:pt x="211" y="219"/>
                  </a:lnTo>
                  <a:lnTo>
                    <a:pt x="210" y="228"/>
                  </a:lnTo>
                  <a:lnTo>
                    <a:pt x="208" y="237"/>
                  </a:lnTo>
                  <a:lnTo>
                    <a:pt x="207" y="246"/>
                  </a:lnTo>
                  <a:lnTo>
                    <a:pt x="207" y="251"/>
                  </a:lnTo>
                  <a:lnTo>
                    <a:pt x="208" y="257"/>
                  </a:lnTo>
                  <a:lnTo>
                    <a:pt x="208" y="263"/>
                  </a:lnTo>
                  <a:lnTo>
                    <a:pt x="210" y="269"/>
                  </a:lnTo>
                  <a:lnTo>
                    <a:pt x="211" y="268"/>
                  </a:lnTo>
                  <a:close/>
                </a:path>
              </a:pathLst>
            </a:custGeom>
            <a:solidFill>
              <a:srgbClr val="FFCC99"/>
            </a:solidFill>
            <a:ln w="9525">
              <a:noFill/>
              <a:round/>
              <a:headEnd/>
              <a:tailEnd/>
            </a:ln>
            <a:effectLst/>
            <a:scene3d>
              <a:camera prst="legacyObliqueBottom">
                <a:rot lat="21299999" lon="0" rev="0"/>
              </a:camera>
              <a:lightRig rig="legacyFlat3" dir="r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>
              <a:flatTx/>
            </a:bodyPr>
            <a:lstStyle/>
            <a:p>
              <a:endParaRPr lang="nb-NO"/>
            </a:p>
          </p:txBody>
        </p:sp>
        <p:sp>
          <p:nvSpPr>
            <p:cNvPr id="297042" name="Rectangle 82"/>
            <p:cNvSpPr>
              <a:spLocks noChangeArrowheads="1"/>
            </p:cNvSpPr>
            <p:nvPr/>
          </p:nvSpPr>
          <p:spPr bwMode="auto">
            <a:xfrm>
              <a:off x="3948509" y="4724400"/>
              <a:ext cx="23151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Software Application(s)</a:t>
              </a:r>
              <a:endParaRPr lang="en-US" dirty="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Desirable Solution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981200" y="1447800"/>
            <a:ext cx="8229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100" kern="0" dirty="0"/>
              <a:t>Ideally, we’d like a solution that</a:t>
            </a:r>
          </a:p>
          <a:p>
            <a:pPr marL="669925" lvl="1" indent="-32543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1900" kern="0" dirty="0"/>
              <a:t>enables software engineers</a:t>
            </a:r>
            <a:endParaRPr lang="en-US" sz="2000" kern="0" dirty="0"/>
          </a:p>
          <a:p>
            <a:pPr marL="669925" lvl="1" indent="-32543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1900" kern="0" dirty="0"/>
              <a:t>to</a:t>
            </a:r>
            <a:r>
              <a:rPr lang="en-US" sz="2000" kern="0" dirty="0"/>
              <a:t> use architectural models</a:t>
            </a:r>
          </a:p>
          <a:p>
            <a:pPr marL="669925" lvl="1" indent="-32543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000" kern="0" dirty="0"/>
              <a:t>to</a:t>
            </a:r>
            <a:r>
              <a:rPr lang="en-US" kern="0" dirty="0"/>
              <a:t> adapt existing systems</a:t>
            </a:r>
            <a:endParaRPr lang="en-US" sz="2000" kern="0" dirty="0"/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sz="2100" kern="0" dirty="0"/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/>
              <a:t>Key Challenge: One size does not fit all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kern="0" dirty="0"/>
              <a:t>Solution should be</a:t>
            </a:r>
            <a:endParaRPr lang="en-US" sz="2000" i="1" kern="0" dirty="0"/>
          </a:p>
          <a:p>
            <a:pPr marL="1022350" lvl="2" indent="-35083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i="1" kern="0" dirty="0"/>
              <a:t>General</a:t>
            </a:r>
          </a:p>
          <a:p>
            <a:pPr marL="1022350" lvl="2" indent="-35083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i="1" kern="0" dirty="0"/>
              <a:t>cost-effective</a:t>
            </a:r>
          </a:p>
          <a:p>
            <a:pPr marL="1022350" lvl="2" indent="-350838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000" i="1" kern="0" dirty="0" err="1"/>
              <a:t>composable</a:t>
            </a:r>
            <a:endParaRPr lang="en-US" sz="2000" i="1" kern="0" dirty="0"/>
          </a:p>
        </p:txBody>
      </p: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Tight-coupling between application code and adaptation logic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Significant development effort to explicitly model the numerous potential states and paths from one state to a new state.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Trace the self-adaptive requirements to implementation elements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on Support Self-Adaptation</a:t>
            </a:r>
          </a:p>
        </p:txBody>
      </p:sp>
    </p:spTree>
    <p:extLst>
      <p:ext uri="{BB962C8B-B14F-4D97-AF65-F5344CB8AC3E}">
        <p14:creationId xmlns:p14="http://schemas.microsoft.com/office/powerpoint/2010/main" val="9280534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Autonomic computing seeks to improve computing systems with a similar aim of decreasing human involvement. </a:t>
            </a:r>
          </a:p>
          <a:p>
            <a:endParaRPr lang="en-US" dirty="0"/>
          </a:p>
          <a:p>
            <a:r>
              <a:rPr lang="en-US" dirty="0"/>
              <a:t>The term “autonomic” comes from biology. </a:t>
            </a:r>
          </a:p>
          <a:p>
            <a:pPr lvl="1"/>
            <a:r>
              <a:rPr lang="en-US" dirty="0"/>
              <a:t>In the human body, the autonomic nervous system takes care of unconscious reflexes, that is, bodily functions that do not require our attention</a:t>
            </a:r>
          </a:p>
          <a:p>
            <a:endParaRPr lang="en-US" dirty="0"/>
          </a:p>
          <a:p>
            <a:r>
              <a:rPr lang="en-US" dirty="0"/>
              <a:t>The term </a:t>
            </a:r>
            <a:r>
              <a:rPr lang="en-US" i="1" dirty="0"/>
              <a:t>autonomic computing </a:t>
            </a:r>
            <a:r>
              <a:rPr lang="en-US" dirty="0"/>
              <a:t>was first used by IBM in 2001 to describe computing systems that are said to be self-managing.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Autonomic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160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Autonomic computing</a:t>
            </a:r>
            <a:r>
              <a:rPr lang="en-US" dirty="0"/>
              <a:t> aims at providing systems with </a:t>
            </a:r>
            <a:r>
              <a:rPr lang="en-US" b="1" dirty="0"/>
              <a:t>self-management capabilities</a:t>
            </a:r>
          </a:p>
          <a:p>
            <a:pPr lvl="1"/>
            <a:r>
              <a:rPr lang="en-US" b="1" dirty="0"/>
              <a:t>self-configuration</a:t>
            </a:r>
            <a:r>
              <a:rPr lang="en-US" dirty="0"/>
              <a:t> (automatic configuration according to a specified policy)  </a:t>
            </a:r>
          </a:p>
          <a:p>
            <a:pPr lvl="1"/>
            <a:r>
              <a:rPr lang="en-US" b="1" dirty="0"/>
              <a:t>self-optimization</a:t>
            </a:r>
            <a:r>
              <a:rPr lang="en-US" dirty="0"/>
              <a:t> (continuous performance monitoring) </a:t>
            </a:r>
          </a:p>
          <a:p>
            <a:pPr lvl="1"/>
            <a:r>
              <a:rPr lang="en-US" b="1" dirty="0"/>
              <a:t>self-healing</a:t>
            </a:r>
            <a:r>
              <a:rPr lang="en-US" dirty="0"/>
              <a:t> (detecting defects and failures, and taking corrective actions) </a:t>
            </a:r>
          </a:p>
          <a:p>
            <a:pPr lvl="1"/>
            <a:r>
              <a:rPr lang="en-US" b="1" dirty="0"/>
              <a:t>self-protection</a:t>
            </a:r>
            <a:r>
              <a:rPr lang="en-US" dirty="0"/>
              <a:t> (taking preventive measures and defending against malicious attacks)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Autonomic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4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architecture evolution look like?</a:t>
            </a:r>
          </a:p>
        </p:txBody>
      </p:sp>
    </p:spTree>
    <p:extLst>
      <p:ext uri="{BB962C8B-B14F-4D97-AF65-F5344CB8AC3E}">
        <p14:creationId xmlns:p14="http://schemas.microsoft.com/office/powerpoint/2010/main" val="878305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825624"/>
            <a:ext cx="10857271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3200" dirty="0"/>
              <a:t>Architectural “recovery” more useful during system run time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3200" dirty="0"/>
              <a:t>Efficient, scalable constraint evaluation to do it continuously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3200" dirty="0"/>
              <a:t>Environment modeling and scoping is hard!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3200" dirty="0"/>
              <a:t>Handling multiple models and dimensions of concern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3200" dirty="0"/>
              <a:t>Automated Arch. </a:t>
            </a:r>
            <a:r>
              <a:rPr lang="en-US" sz="3200" dirty="0" err="1"/>
              <a:t>Evol</a:t>
            </a:r>
            <a:r>
              <a:rPr lang="en-US" sz="3200" dirty="0"/>
              <a:t> is possible but:</a:t>
            </a:r>
          </a:p>
          <a:p>
            <a:pPr lvl="1">
              <a:spcBef>
                <a:spcPct val="30000"/>
              </a:spcBef>
            </a:pPr>
            <a:r>
              <a:rPr lang="en-US" sz="2800" dirty="0"/>
              <a:t>Reasoning about the correctness of a repair </a:t>
            </a:r>
            <a:r>
              <a:rPr lang="en-US" sz="2800" dirty="0" err="1"/>
              <a:t>strategyis</a:t>
            </a:r>
            <a:r>
              <a:rPr lang="en-US" sz="2800" dirty="0"/>
              <a:t> hard</a:t>
            </a:r>
          </a:p>
          <a:p>
            <a:pPr lvl="1">
              <a:spcBef>
                <a:spcPct val="30000"/>
              </a:spcBef>
            </a:pPr>
            <a:r>
              <a:rPr lang="en-US" dirty="0"/>
              <a:t>Non-deterministic arrival of system observations</a:t>
            </a:r>
          </a:p>
          <a:p>
            <a:pPr lvl="1">
              <a:spcBef>
                <a:spcPct val="30000"/>
              </a:spcBef>
            </a:pPr>
            <a:r>
              <a:rPr lang="en-US" sz="2800" dirty="0"/>
              <a:t>Avoiding thrashing</a:t>
            </a:r>
          </a:p>
          <a:p>
            <a:pPr lvl="1">
              <a:spcBef>
                <a:spcPct val="30000"/>
              </a:spcBef>
            </a:pPr>
            <a:r>
              <a:rPr lang="en-US" sz="2800" dirty="0"/>
              <a:t>Adapting the adaptation strategies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091C-101D-89FB-DAA0-CDDD9FC37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DD4B7-0132-9DE6-C0C0-E44626F8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Sw. Evolution</a:t>
            </a:r>
          </a:p>
        </p:txBody>
      </p:sp>
      <p:pic>
        <p:nvPicPr>
          <p:cNvPr id="5" name="Picture 2" descr="Why does Yoda Speak Funny?. Here is a marvelous question with an… | by &amp; |  Medium">
            <a:extLst>
              <a:ext uri="{FF2B5EF4-FFF2-40B4-BE49-F238E27FC236}">
                <a16:creationId xmlns:a16="http://schemas.microsoft.com/office/drawing/2014/main" id="{90E3DB11-EA1D-19A1-F44F-A6269845F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215" y="1801308"/>
            <a:ext cx="5787571" cy="394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67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70" name="Rectangle 1026"/>
          <p:cNvSpPr>
            <a:spLocks noGrp="1" noChangeArrowheads="1"/>
          </p:cNvSpPr>
          <p:nvPr>
            <p:ph type="title" sz="quarter"/>
          </p:nvPr>
        </p:nvSpPr>
        <p:spPr>
          <a:xfrm>
            <a:off x="530943" y="169683"/>
            <a:ext cx="10825316" cy="1128373"/>
          </a:xfrm>
        </p:spPr>
        <p:txBody>
          <a:bodyPr>
            <a:normAutofit/>
          </a:bodyPr>
          <a:lstStyle/>
          <a:p>
            <a:r>
              <a:rPr lang="en-US" sz="4000" dirty="0"/>
              <a:t>Box-and-arrow diagrams: Before-After Analysis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98375" name="Picture 1031" descr="Z:\courses\CSE584 (SE)\01WI drawings\sw-arch-1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0406" y="1880622"/>
            <a:ext cx="3757808" cy="180696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698377" name="Picture 1033" descr="Z:\courses\CSE584 (SE)\01WI drawings\sw-arch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4932" y="2256746"/>
            <a:ext cx="2614808" cy="1015536"/>
          </a:xfrm>
          <a:prstGeom prst="rect">
            <a:avLst/>
          </a:prstGeom>
          <a:noFill/>
        </p:spPr>
      </p:pic>
      <p:pic>
        <p:nvPicPr>
          <p:cNvPr id="698378" name="Picture 1034" descr="Z:\courses\CSE584 (SE)\01WI drawings\sw-arch-3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1032" y="3911693"/>
            <a:ext cx="2852803" cy="2582720"/>
          </a:xfrm>
          <a:prstGeom prst="rect">
            <a:avLst/>
          </a:prstGeom>
          <a:noFill/>
        </p:spPr>
      </p:pic>
      <p:pic>
        <p:nvPicPr>
          <p:cNvPr id="698379" name="Picture 1035" descr="Z:\courses\CSE584 (SE)\01WI drawings\sw-arch-4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82434" y="3836470"/>
            <a:ext cx="4885151" cy="2541973"/>
          </a:xfrm>
          <a:prstGeom prst="rect">
            <a:avLst/>
          </a:prstGeom>
          <a:noFill/>
        </p:spPr>
      </p:pic>
      <p:sp>
        <p:nvSpPr>
          <p:cNvPr id="10" name="Content Placeholder 9"/>
          <p:cNvSpPr>
            <a:spLocks noGrp="1"/>
          </p:cNvSpPr>
          <p:nvPr>
            <p:ph sz="quarter" idx="3"/>
          </p:nvPr>
        </p:nvSpPr>
        <p:spPr>
          <a:xfrm>
            <a:off x="3886200" y="2666999"/>
            <a:ext cx="4609579" cy="2181447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Very common and hugely valuable.</a:t>
            </a:r>
          </a:p>
          <a:p>
            <a:pPr>
              <a:buNone/>
            </a:pPr>
            <a:r>
              <a:rPr lang="en-US" sz="2400" dirty="0"/>
              <a:t>But, what does a box represent?  </a:t>
            </a:r>
            <a:br>
              <a:rPr lang="en-US" sz="2400" dirty="0"/>
            </a:br>
            <a:r>
              <a:rPr lang="en-US" sz="2400" dirty="0"/>
              <a:t>an arrow?  </a:t>
            </a:r>
            <a:br>
              <a:rPr lang="en-US" sz="2400" dirty="0"/>
            </a:br>
            <a:r>
              <a:rPr lang="en-US" sz="2400" dirty="0"/>
              <a:t>a layer? </a:t>
            </a:r>
            <a:br>
              <a:rPr lang="en-US" sz="2400" dirty="0"/>
            </a:br>
            <a:r>
              <a:rPr lang="en-US" sz="2400" dirty="0"/>
              <a:t>adjacent boxes?</a:t>
            </a:r>
          </a:p>
        </p:txBody>
      </p:sp>
    </p:spTree>
    <p:extLst>
      <p:ext uri="{BB962C8B-B14F-4D97-AF65-F5344CB8AC3E}">
        <p14:creationId xmlns:p14="http://schemas.microsoft.com/office/powerpoint/2010/main" val="309731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Evolving architectures:</a:t>
            </a:r>
            <a:br>
              <a:rPr lang="en-US" dirty="0"/>
            </a:br>
            <a:r>
              <a:rPr lang="en-US" dirty="0"/>
              <a:t>components and connectors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i="1" dirty="0">
                <a:solidFill>
                  <a:srgbClr val="FF0000"/>
                </a:solidFill>
              </a:rPr>
              <a:t>Components</a:t>
            </a:r>
            <a:r>
              <a:rPr lang="en-US" dirty="0"/>
              <a:t> evolve the basic computations comprising the system and their behaviors</a:t>
            </a:r>
          </a:p>
          <a:p>
            <a:pPr lvl="1"/>
            <a:r>
              <a:rPr lang="en-US" dirty="0"/>
              <a:t>abstract data types, filters, etc.</a:t>
            </a:r>
          </a:p>
          <a:p>
            <a:pPr>
              <a:buClr>
                <a:schemeClr val="tx1"/>
              </a:buClr>
            </a:pPr>
            <a:r>
              <a:rPr lang="en-US" i="1" dirty="0">
                <a:solidFill>
                  <a:srgbClr val="FF0000"/>
                </a:solidFill>
              </a:rPr>
              <a:t>Connectors</a:t>
            </a:r>
            <a:r>
              <a:rPr lang="en-US" dirty="0"/>
              <a:t> refine the interconnections between components</a:t>
            </a:r>
          </a:p>
          <a:p>
            <a:pPr lvl="1"/>
            <a:r>
              <a:rPr lang="en-US" dirty="0"/>
              <a:t>procedure call, event announcement, </a:t>
            </a:r>
            <a:br>
              <a:rPr lang="en-US" dirty="0"/>
            </a:br>
            <a:r>
              <a:rPr lang="en-US" dirty="0"/>
              <a:t>asynchronous message sends, etc.</a:t>
            </a:r>
          </a:p>
          <a:p>
            <a:r>
              <a:rPr lang="en-US" dirty="0"/>
              <a:t>The line between them may be fuzzy at times</a:t>
            </a:r>
          </a:p>
          <a:p>
            <a:pPr lvl="1"/>
            <a:r>
              <a:rPr lang="en-US" dirty="0"/>
              <a:t>Ex: A connector might (de)serialize data, but can it perform other, richer computations?</a:t>
            </a:r>
          </a:p>
        </p:txBody>
      </p:sp>
    </p:spTree>
    <p:extLst>
      <p:ext uri="{BB962C8B-B14F-4D97-AF65-F5344CB8AC3E}">
        <p14:creationId xmlns:p14="http://schemas.microsoft.com/office/powerpoint/2010/main" val="1439435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8.7|12.6|6.3|28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18.4|16.7|53.|26.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|6.4|2.4|9.2|28.4|9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2420</Words>
  <Application>Microsoft Macintosh PowerPoint</Application>
  <PresentationFormat>Widescreen</PresentationFormat>
  <Paragraphs>416</Paragraphs>
  <Slides>71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 Unicode MS</vt:lpstr>
      <vt:lpstr>Aptos</vt:lpstr>
      <vt:lpstr>Aptos Display</vt:lpstr>
      <vt:lpstr>Arial</vt:lpstr>
      <vt:lpstr>Comic Sans MS</vt:lpstr>
      <vt:lpstr>Wingdings</vt:lpstr>
      <vt:lpstr>Wingdings 2</vt:lpstr>
      <vt:lpstr>Office Theme</vt:lpstr>
      <vt:lpstr>Visio</vt:lpstr>
      <vt:lpstr>Software Architecture Evolution*</vt:lpstr>
      <vt:lpstr>Some Early-set Sources</vt:lpstr>
      <vt:lpstr>Why architecture Evolution?</vt:lpstr>
      <vt:lpstr>The basic problem</vt:lpstr>
      <vt:lpstr>One answer</vt:lpstr>
      <vt:lpstr>A better answer</vt:lpstr>
      <vt:lpstr>What does architecture evolution look like?</vt:lpstr>
      <vt:lpstr>Box-and-arrow diagrams: Before-After Analysis</vt:lpstr>
      <vt:lpstr>Evolving architectures: components and connectors</vt:lpstr>
      <vt:lpstr>(UML?) diagrams (may) help</vt:lpstr>
      <vt:lpstr>A good architecture</vt:lpstr>
      <vt:lpstr>A good architecture</vt:lpstr>
      <vt:lpstr>Typical Approach Divide and conquer</vt:lpstr>
      <vt:lpstr>Architecture Evolution Objectives</vt:lpstr>
      <vt:lpstr>Qualities of well-modularized software archs.</vt:lpstr>
      <vt:lpstr>Properties of architecture to evolve into</vt:lpstr>
      <vt:lpstr>Loose coupling</vt:lpstr>
      <vt:lpstr>Tightly or loosely coupled?</vt:lpstr>
      <vt:lpstr>Tightly or loosely coupled?</vt:lpstr>
      <vt:lpstr>Strong cohesion</vt:lpstr>
      <vt:lpstr>Strong or weak cohesion?</vt:lpstr>
      <vt:lpstr>Architectural style</vt:lpstr>
      <vt:lpstr>Styles are not just boxes and arrows</vt:lpstr>
      <vt:lpstr>Interface mismatch</vt:lpstr>
      <vt:lpstr>Architectural mismatch</vt:lpstr>
      <vt:lpstr>Views</vt:lpstr>
      <vt:lpstr>Importance of views</vt:lpstr>
      <vt:lpstr>Component Architectures Reimagined</vt:lpstr>
      <vt:lpstr>SA’s in general….</vt:lpstr>
      <vt:lpstr>Reverse Engineering (more on this later in the course)</vt:lpstr>
      <vt:lpstr>Differently than our Reverse Engineering</vt:lpstr>
      <vt:lpstr>Basic idea: Object Flow Graphs</vt:lpstr>
      <vt:lpstr>Basic idea: Object Flow Graphs</vt:lpstr>
      <vt:lpstr>PowerPoint Presentation</vt:lpstr>
      <vt:lpstr>PowerPoint Presentation</vt:lpstr>
      <vt:lpstr>Packages Refactoring</vt:lpstr>
      <vt:lpstr>PowerPoint Presentation</vt:lpstr>
      <vt:lpstr>Behavioural Recovery &amp; Evolution</vt:lpstr>
      <vt:lpstr>Question: is there a way to automate this s**t?</vt:lpstr>
      <vt:lpstr>Self-adaptive software</vt:lpstr>
      <vt:lpstr>Issues for adaptation </vt:lpstr>
      <vt:lpstr>Degrees of adaptability </vt:lpstr>
      <vt:lpstr>Conditional expressions</vt:lpstr>
      <vt:lpstr>Online algorithms</vt:lpstr>
      <vt:lpstr>Generic algorithms</vt:lpstr>
      <vt:lpstr>Algorithm selection</vt:lpstr>
      <vt:lpstr>Evolutionary programming</vt:lpstr>
      <vt:lpstr>Adaptation methodology</vt:lpstr>
      <vt:lpstr>Architectural model</vt:lpstr>
      <vt:lpstr>Dynamic software architecture</vt:lpstr>
      <vt:lpstr>C2 and Weaves</vt:lpstr>
      <vt:lpstr>C2</vt:lpstr>
      <vt:lpstr>Weaves</vt:lpstr>
      <vt:lpstr>Maintaining consistency</vt:lpstr>
      <vt:lpstr>Maintaining consistency and integrity</vt:lpstr>
      <vt:lpstr>Enacting changes</vt:lpstr>
      <vt:lpstr>Enacting changes</vt:lpstr>
      <vt:lpstr>Adaptation methodology</vt:lpstr>
      <vt:lpstr>Collecting observations</vt:lpstr>
      <vt:lpstr>Evaluate and monitor observations</vt:lpstr>
      <vt:lpstr>Plan changes</vt:lpstr>
      <vt:lpstr>Deploy change descriptions</vt:lpstr>
      <vt:lpstr>Interesting points</vt:lpstr>
      <vt:lpstr>Many Things Can Go Wrong</vt:lpstr>
      <vt:lpstr>External Adaptation</vt:lpstr>
      <vt:lpstr>Desirable Solution</vt:lpstr>
      <vt:lpstr>Challenges on Support Self-Adaptation</vt:lpstr>
      <vt:lpstr>Autonomic Computing</vt:lpstr>
      <vt:lpstr>Autonomic Computing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Damian Andrew Tamburri</dc:creator>
  <cp:lastModifiedBy>Damian Andrew Tamburri</cp:lastModifiedBy>
  <cp:revision>43</cp:revision>
  <dcterms:created xsi:type="dcterms:W3CDTF">2024-09-20T12:35:10Z</dcterms:created>
  <dcterms:modified xsi:type="dcterms:W3CDTF">2024-10-07T13:04:58Z</dcterms:modified>
</cp:coreProperties>
</file>