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0"/>
  </p:notesMasterIdLst>
  <p:sldIdLst>
    <p:sldId id="256" r:id="rId2"/>
    <p:sldId id="298" r:id="rId3"/>
    <p:sldId id="419" r:id="rId4"/>
    <p:sldId id="420" r:id="rId5"/>
    <p:sldId id="311" r:id="rId6"/>
    <p:sldId id="299" r:id="rId7"/>
    <p:sldId id="324" r:id="rId8"/>
    <p:sldId id="411" r:id="rId9"/>
    <p:sldId id="335" r:id="rId10"/>
    <p:sldId id="318" r:id="rId11"/>
    <p:sldId id="319" r:id="rId12"/>
    <p:sldId id="320" r:id="rId13"/>
    <p:sldId id="312" r:id="rId14"/>
    <p:sldId id="317" r:id="rId15"/>
    <p:sldId id="418" r:id="rId16"/>
    <p:sldId id="336" r:id="rId17"/>
    <p:sldId id="337" r:id="rId18"/>
    <p:sldId id="338" r:id="rId19"/>
    <p:sldId id="287" r:id="rId20"/>
    <p:sldId id="263" r:id="rId21"/>
    <p:sldId id="278" r:id="rId22"/>
    <p:sldId id="279" r:id="rId23"/>
    <p:sldId id="280" r:id="rId24"/>
    <p:sldId id="282" r:id="rId25"/>
    <p:sldId id="283" r:id="rId26"/>
    <p:sldId id="284" r:id="rId27"/>
    <p:sldId id="281" r:id="rId28"/>
    <p:sldId id="412" r:id="rId29"/>
    <p:sldId id="413" r:id="rId30"/>
    <p:sldId id="414" r:id="rId31"/>
    <p:sldId id="415" r:id="rId32"/>
    <p:sldId id="416" r:id="rId33"/>
    <p:sldId id="417" r:id="rId34"/>
    <p:sldId id="286" r:id="rId35"/>
    <p:sldId id="290" r:id="rId36"/>
    <p:sldId id="292" r:id="rId37"/>
    <p:sldId id="339" r:id="rId38"/>
    <p:sldId id="294" r:id="rId39"/>
    <p:sldId id="295" r:id="rId40"/>
    <p:sldId id="296" r:id="rId41"/>
    <p:sldId id="297" r:id="rId42"/>
    <p:sldId id="340" r:id="rId43"/>
    <p:sldId id="352" r:id="rId44"/>
    <p:sldId id="353" r:id="rId45"/>
    <p:sldId id="344" r:id="rId46"/>
    <p:sldId id="345" r:id="rId47"/>
    <p:sldId id="354" r:id="rId48"/>
    <p:sldId id="346" r:id="rId49"/>
    <p:sldId id="347" r:id="rId50"/>
    <p:sldId id="301" r:id="rId51"/>
    <p:sldId id="302" r:id="rId52"/>
    <p:sldId id="349" r:id="rId53"/>
    <p:sldId id="350" r:id="rId54"/>
    <p:sldId id="355" r:id="rId55"/>
    <p:sldId id="305" r:id="rId56"/>
    <p:sldId id="356" r:id="rId57"/>
    <p:sldId id="358" r:id="rId58"/>
    <p:sldId id="309" r:id="rId59"/>
    <p:sldId id="359" r:id="rId60"/>
    <p:sldId id="360" r:id="rId61"/>
    <p:sldId id="361" r:id="rId62"/>
    <p:sldId id="362" r:id="rId63"/>
    <p:sldId id="363" r:id="rId64"/>
    <p:sldId id="316" r:id="rId65"/>
    <p:sldId id="364" r:id="rId66"/>
    <p:sldId id="365" r:id="rId67"/>
    <p:sldId id="262" r:id="rId68"/>
    <p:sldId id="313" r:id="rId69"/>
    <p:sldId id="261" r:id="rId70"/>
    <p:sldId id="264" r:id="rId71"/>
    <p:sldId id="266" r:id="rId72"/>
    <p:sldId id="267" r:id="rId73"/>
    <p:sldId id="268" r:id="rId74"/>
    <p:sldId id="269" r:id="rId75"/>
    <p:sldId id="270" r:id="rId76"/>
    <p:sldId id="271" r:id="rId77"/>
    <p:sldId id="273" r:id="rId78"/>
    <p:sldId id="272" r:id="rId79"/>
    <p:sldId id="274" r:id="rId80"/>
    <p:sldId id="276" r:id="rId81"/>
    <p:sldId id="288" r:id="rId82"/>
    <p:sldId id="289" r:id="rId83"/>
    <p:sldId id="303" r:id="rId84"/>
    <p:sldId id="291" r:id="rId85"/>
    <p:sldId id="293" r:id="rId86"/>
    <p:sldId id="410" r:id="rId87"/>
    <p:sldId id="421" r:id="rId88"/>
    <p:sldId id="409" r:id="rId89"/>
  </p:sldIdLst>
  <p:sldSz cx="12192000" cy="6858000"/>
  <p:notesSz cx="6858000" cy="9144000"/>
  <p:defaultText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161"/>
    <p:restoredTop sz="94606"/>
  </p:normalViewPr>
  <p:slideViewPr>
    <p:cSldViewPr snapToGrid="0">
      <p:cViewPr>
        <p:scale>
          <a:sx n="68" d="100"/>
          <a:sy n="68" d="100"/>
        </p:scale>
        <p:origin x="1000" y="1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D7F5CD-64F5-F543-94DD-9DB399A761D2}" type="datetimeFigureOut">
              <a:rPr lang="en-IT" smtClean="0"/>
              <a:t>11/10/24</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6CFE9-43AC-D545-923D-A6E1A6CAB2B8}" type="slidenum">
              <a:rPr lang="en-IT" smtClean="0"/>
              <a:t>‹#›</a:t>
            </a:fld>
            <a:endParaRPr lang="en-IT"/>
          </a:p>
        </p:txBody>
      </p:sp>
    </p:spTree>
    <p:extLst>
      <p:ext uri="{BB962C8B-B14F-4D97-AF65-F5344CB8AC3E}">
        <p14:creationId xmlns:p14="http://schemas.microsoft.com/office/powerpoint/2010/main" val="1619539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508793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267522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291649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8492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r>
              <a:rPr lang="en-US" dirty="0"/>
              <a:t>And there is McCall’s Triangle of Quality…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a:ln/>
        </p:spPr>
      </p:sp>
      <p:sp>
        <p:nvSpPr>
          <p:cNvPr id="11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Rot="1" noChangeAspect="1" noChangeArrowheads="1" noTextEdit="1"/>
          </p:cNvSpPr>
          <p:nvPr>
            <p:ph type="sldImg"/>
          </p:nvPr>
        </p:nvSpPr>
        <p:spPr>
          <a:ln/>
        </p:spPr>
      </p:sp>
      <p:sp>
        <p:nvSpPr>
          <p:cNvPr id="121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a:ln/>
        </p:spPr>
      </p:sp>
      <p:sp>
        <p:nvSpPr>
          <p:cNvPr id="1239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a:ln/>
        </p:spPr>
      </p:sp>
      <p:sp>
        <p:nvSpPr>
          <p:cNvPr id="124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Rot="1" noChangeAspect="1" noChangeArrowheads="1" noTextEdit="1"/>
          </p:cNvSpPr>
          <p:nvPr>
            <p:ph type="sldImg"/>
          </p:nvPr>
        </p:nvSpPr>
        <p:spPr>
          <a:ln/>
        </p:spPr>
      </p:sp>
      <p:sp>
        <p:nvSpPr>
          <p:cNvPr id="125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a:ln/>
        </p:spPr>
      </p:sp>
      <p:sp>
        <p:nvSpPr>
          <p:cNvPr id="12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a:ln/>
        </p:spPr>
      </p:sp>
      <p:sp>
        <p:nvSpPr>
          <p:cNvPr id="130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a:ln/>
        </p:spPr>
      </p:sp>
      <p:sp>
        <p:nvSpPr>
          <p:cNvPr id="1310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www.cs.umd.edu</a:t>
            </a:r>
            <a:r>
              <a:rPr lang="en-GB" dirty="0"/>
              <a:t>/users/</a:t>
            </a:r>
            <a:r>
              <a:rPr lang="en-GB" dirty="0" err="1"/>
              <a:t>mvz</a:t>
            </a:r>
            <a:r>
              <a:rPr lang="en-GB" dirty="0"/>
              <a:t>/handouts/</a:t>
            </a:r>
            <a:r>
              <a:rPr lang="en-GB" dirty="0" err="1"/>
              <a:t>gqm.pdf</a:t>
            </a:r>
            <a:endParaRPr lang="en-IT" dirty="0"/>
          </a:p>
        </p:txBody>
      </p:sp>
      <p:sp>
        <p:nvSpPr>
          <p:cNvPr id="4" name="Slide Number Placeholder 3"/>
          <p:cNvSpPr>
            <a:spLocks noGrp="1"/>
          </p:cNvSpPr>
          <p:nvPr>
            <p:ph type="sldNum" sz="quarter" idx="5"/>
          </p:nvPr>
        </p:nvSpPr>
        <p:spPr/>
        <p:txBody>
          <a:bodyPr/>
          <a:lstStyle/>
          <a:p>
            <a:fld id="{A7D6CFE9-43AC-D545-923D-A6E1A6CAB2B8}" type="slidenum">
              <a:rPr lang="en-IT" smtClean="0"/>
              <a:t>84</a:t>
            </a:fld>
            <a:endParaRPr lang="en-IT"/>
          </a:p>
        </p:txBody>
      </p:sp>
    </p:spTree>
    <p:extLst>
      <p:ext uri="{BB962C8B-B14F-4D97-AF65-F5344CB8AC3E}">
        <p14:creationId xmlns:p14="http://schemas.microsoft.com/office/powerpoint/2010/main" val="582395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6339757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87569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64C7-20F5-6A65-3F76-302C35682EC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T"/>
          </a:p>
        </p:txBody>
      </p:sp>
      <p:sp>
        <p:nvSpPr>
          <p:cNvPr id="3" name="Subtitle 2">
            <a:extLst>
              <a:ext uri="{FF2B5EF4-FFF2-40B4-BE49-F238E27FC236}">
                <a16:creationId xmlns:a16="http://schemas.microsoft.com/office/drawing/2014/main" id="{B0DEB899-156F-1DD3-DBCE-947FDB5CA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T"/>
          </a:p>
        </p:txBody>
      </p:sp>
      <p:sp>
        <p:nvSpPr>
          <p:cNvPr id="4" name="Date Placeholder 3">
            <a:extLst>
              <a:ext uri="{FF2B5EF4-FFF2-40B4-BE49-F238E27FC236}">
                <a16:creationId xmlns:a16="http://schemas.microsoft.com/office/drawing/2014/main" id="{71CBAC98-74D1-C3CB-7852-1E9C2CA88364}"/>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5" name="Footer Placeholder 4">
            <a:extLst>
              <a:ext uri="{FF2B5EF4-FFF2-40B4-BE49-F238E27FC236}">
                <a16:creationId xmlns:a16="http://schemas.microsoft.com/office/drawing/2014/main" id="{775E0E8A-9B03-122D-0881-54C8C1AED5E2}"/>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B41A4AD9-E7BF-ED26-2088-3BF592015F2A}"/>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1769603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19A21-DCB4-0F95-4ECD-773EB59FA7D3}"/>
              </a:ext>
            </a:extLst>
          </p:cNvPr>
          <p:cNvSpPr>
            <a:spLocks noGrp="1"/>
          </p:cNvSpPr>
          <p:nvPr>
            <p:ph type="title"/>
          </p:nvPr>
        </p:nvSpPr>
        <p:spPr/>
        <p:txBody>
          <a:bodyPr/>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378A4EBC-25CF-D897-1886-AE353FC5EE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E4C66538-FB15-FD01-3DD9-4072BADC0F3B}"/>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5" name="Footer Placeholder 4">
            <a:extLst>
              <a:ext uri="{FF2B5EF4-FFF2-40B4-BE49-F238E27FC236}">
                <a16:creationId xmlns:a16="http://schemas.microsoft.com/office/drawing/2014/main" id="{D88C420A-5330-CC36-D28F-D089EA6F0B76}"/>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5EFAC52B-BED1-94EB-A692-EF1C768DC698}"/>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1147590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18690A-3372-BA93-E8ED-379C69CC04E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T"/>
          </a:p>
        </p:txBody>
      </p:sp>
      <p:sp>
        <p:nvSpPr>
          <p:cNvPr id="3" name="Vertical Text Placeholder 2">
            <a:extLst>
              <a:ext uri="{FF2B5EF4-FFF2-40B4-BE49-F238E27FC236}">
                <a16:creationId xmlns:a16="http://schemas.microsoft.com/office/drawing/2014/main" id="{5A4F6356-6E6B-BE5E-B435-388B1EF22632}"/>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883124A3-99BC-8238-B854-BCC5FC9DBFEC}"/>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5" name="Footer Placeholder 4">
            <a:extLst>
              <a:ext uri="{FF2B5EF4-FFF2-40B4-BE49-F238E27FC236}">
                <a16:creationId xmlns:a16="http://schemas.microsoft.com/office/drawing/2014/main" id="{BC12643F-3E13-86DF-5536-5E843C9CF336}"/>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5148CD25-103A-B029-716B-C1B4077F3573}"/>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840807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a:t>Click to edit Master title style</a:t>
            </a:r>
            <a:endParaRPr lang="ar-SA"/>
          </a:p>
        </p:txBody>
      </p:sp>
      <p:sp>
        <p:nvSpPr>
          <p:cNvPr id="3" name="Table Placeholder 2"/>
          <p:cNvSpPr>
            <a:spLocks noGrp="1"/>
          </p:cNvSpPr>
          <p:nvPr>
            <p:ph type="tbl" idx="1"/>
          </p:nvPr>
        </p:nvSpPr>
        <p:spPr>
          <a:xfrm>
            <a:off x="914400" y="1981200"/>
            <a:ext cx="10363200" cy="4114800"/>
          </a:xfrm>
        </p:spPr>
        <p:txBody>
          <a:bodyPr/>
          <a:lstStyle/>
          <a:p>
            <a:endParaRPr lang="ar-SA"/>
          </a:p>
        </p:txBody>
      </p:sp>
    </p:spTree>
    <p:extLst>
      <p:ext uri="{BB962C8B-B14F-4D97-AF65-F5344CB8AC3E}">
        <p14:creationId xmlns:p14="http://schemas.microsoft.com/office/powerpoint/2010/main" val="2055779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SmartArt Placeholder 2"/>
          <p:cNvSpPr>
            <a:spLocks noGrp="1"/>
          </p:cNvSpPr>
          <p:nvPr>
            <p:ph type="dgm" idx="1"/>
          </p:nvPr>
        </p:nvSpPr>
        <p:spPr>
          <a:xfrm>
            <a:off x="609600" y="1600201"/>
            <a:ext cx="109728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r>
              <a:rPr lang="fr-CA" dirty="0"/>
              <a:t>COMP 4004 – T2 </a:t>
            </a:r>
            <a:endParaRPr lang="en-US" dirty="0"/>
          </a:p>
        </p:txBody>
      </p:sp>
      <p:sp>
        <p:nvSpPr>
          <p:cNvPr id="5" name="Rectangle 5"/>
          <p:cNvSpPr>
            <a:spLocks noGrp="1" noChangeArrowheads="1"/>
          </p:cNvSpPr>
          <p:nvPr>
            <p:ph type="ftr" sz="quarter" idx="11"/>
          </p:nvPr>
        </p:nvSpPr>
        <p:spPr>
          <a:ln/>
        </p:spPr>
        <p:txBody>
          <a:bodyPr/>
          <a:lstStyle>
            <a:lvl1pPr>
              <a:defRPr/>
            </a:lvl1pPr>
          </a:lstStyle>
          <a:p>
            <a:r>
              <a:rPr lang="en-US" dirty="0"/>
              <a:t>COMP 4004 – T2 </a:t>
            </a:r>
          </a:p>
        </p:txBody>
      </p:sp>
      <p:sp>
        <p:nvSpPr>
          <p:cNvPr id="6" name="Rectangle 6"/>
          <p:cNvSpPr>
            <a:spLocks noGrp="1" noChangeArrowheads="1"/>
          </p:cNvSpPr>
          <p:nvPr>
            <p:ph type="sldNum" sz="quarter" idx="12"/>
          </p:nvPr>
        </p:nvSpPr>
        <p:spPr>
          <a:ln/>
        </p:spPr>
        <p:txBody>
          <a:bodyPr/>
          <a:lstStyle>
            <a:lvl1pPr>
              <a:defRPr/>
            </a:lvl1pPr>
          </a:lstStyle>
          <a:p>
            <a:fld id="{1AE615C8-88B9-7940-B7B7-0D690E96B89C}" type="slidenum">
              <a:rPr lang="en-US"/>
              <a:pPr/>
              <a:t>‹#›</a:t>
            </a:fld>
            <a:endParaRPr lang="en-US"/>
          </a:p>
        </p:txBody>
      </p:sp>
    </p:spTree>
    <p:extLst>
      <p:ext uri="{BB962C8B-B14F-4D97-AF65-F5344CB8AC3E}">
        <p14:creationId xmlns:p14="http://schemas.microsoft.com/office/powerpoint/2010/main" val="515533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914400" y="1981200"/>
            <a:ext cx="5080000" cy="411480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6197600" y="1981200"/>
            <a:ext cx="5080000" cy="411480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4"/>
          <p:cNvSpPr>
            <a:spLocks noGrp="1"/>
          </p:cNvSpPr>
          <p:nvPr>
            <p:ph type="dt" sz="half" idx="10"/>
          </p:nvPr>
        </p:nvSpPr>
        <p:spPr>
          <a:xfrm>
            <a:off x="914400" y="6248400"/>
            <a:ext cx="25400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540000" cy="457200"/>
          </a:xfrm>
        </p:spPr>
        <p:txBody>
          <a:bodyPr/>
          <a:lstStyle>
            <a:lvl1pPr>
              <a:defRPr smtClean="0"/>
            </a:lvl1pPr>
          </a:lstStyle>
          <a:p>
            <a:fld id="{83C36458-29D2-4647-B183-F6F3B8782754}" type="slidenum">
              <a:rPr lang="en-US"/>
              <a:pPr/>
              <a:t>‹#›</a:t>
            </a:fld>
            <a:endParaRPr lang="en-US"/>
          </a:p>
        </p:txBody>
      </p:sp>
    </p:spTree>
    <p:extLst>
      <p:ext uri="{BB962C8B-B14F-4D97-AF65-F5344CB8AC3E}">
        <p14:creationId xmlns:p14="http://schemas.microsoft.com/office/powerpoint/2010/main" val="1903337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7244-EF33-69B4-9B90-61451AA42C7E}"/>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792E3160-6E84-E46F-27EF-4751AE0E4F3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3CD8971E-379B-1E73-4896-77FBCAB84C3D}"/>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5" name="Footer Placeholder 4">
            <a:extLst>
              <a:ext uri="{FF2B5EF4-FFF2-40B4-BE49-F238E27FC236}">
                <a16:creationId xmlns:a16="http://schemas.microsoft.com/office/drawing/2014/main" id="{97A21827-E23F-0A92-6AB5-682740F58038}"/>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5038257A-A031-FBD9-5B69-6495DB4E55E2}"/>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1924336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5B6EE-6410-109D-03AE-761AE2B38B1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T"/>
          </a:p>
        </p:txBody>
      </p:sp>
      <p:sp>
        <p:nvSpPr>
          <p:cNvPr id="3" name="Text Placeholder 2">
            <a:extLst>
              <a:ext uri="{FF2B5EF4-FFF2-40B4-BE49-F238E27FC236}">
                <a16:creationId xmlns:a16="http://schemas.microsoft.com/office/drawing/2014/main" id="{F1105D1E-A466-8DC5-15C0-A197239FAC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84A6722-A80D-61EB-F65D-8C6D2608AC74}"/>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5" name="Footer Placeholder 4">
            <a:extLst>
              <a:ext uri="{FF2B5EF4-FFF2-40B4-BE49-F238E27FC236}">
                <a16:creationId xmlns:a16="http://schemas.microsoft.com/office/drawing/2014/main" id="{F51F2A93-FBF4-6B14-81EC-28CFEF4A71C8}"/>
              </a:ext>
            </a:extLst>
          </p:cNvPr>
          <p:cNvSpPr>
            <a:spLocks noGrp="1"/>
          </p:cNvSpPr>
          <p:nvPr>
            <p:ph type="ftr" sz="quarter" idx="11"/>
          </p:nvPr>
        </p:nvSpPr>
        <p:spPr/>
        <p:txBody>
          <a:bodyPr/>
          <a:lstStyle/>
          <a:p>
            <a:endParaRPr lang="en-IT"/>
          </a:p>
        </p:txBody>
      </p:sp>
      <p:sp>
        <p:nvSpPr>
          <p:cNvPr id="6" name="Slide Number Placeholder 5">
            <a:extLst>
              <a:ext uri="{FF2B5EF4-FFF2-40B4-BE49-F238E27FC236}">
                <a16:creationId xmlns:a16="http://schemas.microsoft.com/office/drawing/2014/main" id="{047C9D0F-77E4-EAA5-1555-886C3F09C42B}"/>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2481927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3ADC7-92A3-E4A5-A08E-1D9562972D3D}"/>
              </a:ext>
            </a:extLst>
          </p:cNvPr>
          <p:cNvSpPr>
            <a:spLocks noGrp="1"/>
          </p:cNvSpPr>
          <p:nvPr>
            <p:ph type="title"/>
          </p:nvPr>
        </p:nvSpPr>
        <p:spPr/>
        <p:txBody>
          <a:bodyPr/>
          <a:lstStyle/>
          <a:p>
            <a:r>
              <a:rPr lang="en-GB"/>
              <a:t>Click to edit Master title style</a:t>
            </a:r>
            <a:endParaRPr lang="en-IT"/>
          </a:p>
        </p:txBody>
      </p:sp>
      <p:sp>
        <p:nvSpPr>
          <p:cNvPr id="3" name="Content Placeholder 2">
            <a:extLst>
              <a:ext uri="{FF2B5EF4-FFF2-40B4-BE49-F238E27FC236}">
                <a16:creationId xmlns:a16="http://schemas.microsoft.com/office/drawing/2014/main" id="{EFD265DA-B173-16DD-D32D-0F2470FE3D9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Content Placeholder 3">
            <a:extLst>
              <a:ext uri="{FF2B5EF4-FFF2-40B4-BE49-F238E27FC236}">
                <a16:creationId xmlns:a16="http://schemas.microsoft.com/office/drawing/2014/main" id="{3BF233A2-522E-983A-DD4F-8A582C5ABA1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Date Placeholder 4">
            <a:extLst>
              <a:ext uri="{FF2B5EF4-FFF2-40B4-BE49-F238E27FC236}">
                <a16:creationId xmlns:a16="http://schemas.microsoft.com/office/drawing/2014/main" id="{F7AE6ADF-C68E-29A5-8DAC-D9EEE82DBE1B}"/>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6" name="Footer Placeholder 5">
            <a:extLst>
              <a:ext uri="{FF2B5EF4-FFF2-40B4-BE49-F238E27FC236}">
                <a16:creationId xmlns:a16="http://schemas.microsoft.com/office/drawing/2014/main" id="{6DA4F4B3-86BB-4662-68AC-5FD95C7650BB}"/>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2498FCB2-F2A4-ECDD-43DF-133A5A079939}"/>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231954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4F97B-AFA1-0F37-9475-C41E746336A9}"/>
              </a:ext>
            </a:extLst>
          </p:cNvPr>
          <p:cNvSpPr>
            <a:spLocks noGrp="1"/>
          </p:cNvSpPr>
          <p:nvPr>
            <p:ph type="title"/>
          </p:nvPr>
        </p:nvSpPr>
        <p:spPr>
          <a:xfrm>
            <a:off x="839788" y="365125"/>
            <a:ext cx="10515600" cy="1325563"/>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8C41B43C-AE07-B2B9-F584-15E9FE972F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F0476B7-92C4-B20A-8EAA-5F9D1F870D0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5" name="Text Placeholder 4">
            <a:extLst>
              <a:ext uri="{FF2B5EF4-FFF2-40B4-BE49-F238E27FC236}">
                <a16:creationId xmlns:a16="http://schemas.microsoft.com/office/drawing/2014/main" id="{9B84858D-9F2C-3869-AF2C-5F6AE3ACE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D9503F-BAC7-3DD1-66AE-3859A25A256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7" name="Date Placeholder 6">
            <a:extLst>
              <a:ext uri="{FF2B5EF4-FFF2-40B4-BE49-F238E27FC236}">
                <a16:creationId xmlns:a16="http://schemas.microsoft.com/office/drawing/2014/main" id="{686FF922-C121-792D-AAE9-82061C9B45CD}"/>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8" name="Footer Placeholder 7">
            <a:extLst>
              <a:ext uri="{FF2B5EF4-FFF2-40B4-BE49-F238E27FC236}">
                <a16:creationId xmlns:a16="http://schemas.microsoft.com/office/drawing/2014/main" id="{FA318B7F-957B-00FF-8B18-39BE2FFA2CD3}"/>
              </a:ext>
            </a:extLst>
          </p:cNvPr>
          <p:cNvSpPr>
            <a:spLocks noGrp="1"/>
          </p:cNvSpPr>
          <p:nvPr>
            <p:ph type="ftr" sz="quarter" idx="11"/>
          </p:nvPr>
        </p:nvSpPr>
        <p:spPr/>
        <p:txBody>
          <a:bodyPr/>
          <a:lstStyle/>
          <a:p>
            <a:endParaRPr lang="en-IT"/>
          </a:p>
        </p:txBody>
      </p:sp>
      <p:sp>
        <p:nvSpPr>
          <p:cNvPr id="9" name="Slide Number Placeholder 8">
            <a:extLst>
              <a:ext uri="{FF2B5EF4-FFF2-40B4-BE49-F238E27FC236}">
                <a16:creationId xmlns:a16="http://schemas.microsoft.com/office/drawing/2014/main" id="{2BC0A9A6-FAEF-E17C-047F-B4A0C8D34DAF}"/>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729738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712DA-C195-6B3E-603F-A3B128F92243}"/>
              </a:ext>
            </a:extLst>
          </p:cNvPr>
          <p:cNvSpPr>
            <a:spLocks noGrp="1"/>
          </p:cNvSpPr>
          <p:nvPr>
            <p:ph type="title"/>
          </p:nvPr>
        </p:nvSpPr>
        <p:spPr/>
        <p:txBody>
          <a:bodyPr/>
          <a:lstStyle/>
          <a:p>
            <a:r>
              <a:rPr lang="en-GB"/>
              <a:t>Click to edit Master title style</a:t>
            </a:r>
            <a:endParaRPr lang="en-IT"/>
          </a:p>
        </p:txBody>
      </p:sp>
      <p:sp>
        <p:nvSpPr>
          <p:cNvPr id="3" name="Date Placeholder 2">
            <a:extLst>
              <a:ext uri="{FF2B5EF4-FFF2-40B4-BE49-F238E27FC236}">
                <a16:creationId xmlns:a16="http://schemas.microsoft.com/office/drawing/2014/main" id="{C18112DB-E045-967D-5CE9-9670318F8BF0}"/>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4" name="Footer Placeholder 3">
            <a:extLst>
              <a:ext uri="{FF2B5EF4-FFF2-40B4-BE49-F238E27FC236}">
                <a16:creationId xmlns:a16="http://schemas.microsoft.com/office/drawing/2014/main" id="{6A8646EF-E432-4A39-3F40-F2420D5DDE5B}"/>
              </a:ext>
            </a:extLst>
          </p:cNvPr>
          <p:cNvSpPr>
            <a:spLocks noGrp="1"/>
          </p:cNvSpPr>
          <p:nvPr>
            <p:ph type="ftr" sz="quarter" idx="11"/>
          </p:nvPr>
        </p:nvSpPr>
        <p:spPr/>
        <p:txBody>
          <a:bodyPr/>
          <a:lstStyle/>
          <a:p>
            <a:endParaRPr lang="en-IT"/>
          </a:p>
        </p:txBody>
      </p:sp>
      <p:sp>
        <p:nvSpPr>
          <p:cNvPr id="5" name="Slide Number Placeholder 4">
            <a:extLst>
              <a:ext uri="{FF2B5EF4-FFF2-40B4-BE49-F238E27FC236}">
                <a16:creationId xmlns:a16="http://schemas.microsoft.com/office/drawing/2014/main" id="{C03FE717-6674-496E-1D9F-4C0C52F49C5F}"/>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332063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C4596F-06C1-AE63-A77C-D9B66C2C33BE}"/>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3" name="Footer Placeholder 2">
            <a:extLst>
              <a:ext uri="{FF2B5EF4-FFF2-40B4-BE49-F238E27FC236}">
                <a16:creationId xmlns:a16="http://schemas.microsoft.com/office/drawing/2014/main" id="{E84BF828-D431-17D4-1F20-ADADE709CA0B}"/>
              </a:ext>
            </a:extLst>
          </p:cNvPr>
          <p:cNvSpPr>
            <a:spLocks noGrp="1"/>
          </p:cNvSpPr>
          <p:nvPr>
            <p:ph type="ftr" sz="quarter" idx="11"/>
          </p:nvPr>
        </p:nvSpPr>
        <p:spPr/>
        <p:txBody>
          <a:bodyPr/>
          <a:lstStyle/>
          <a:p>
            <a:endParaRPr lang="en-IT"/>
          </a:p>
        </p:txBody>
      </p:sp>
      <p:sp>
        <p:nvSpPr>
          <p:cNvPr id="4" name="Slide Number Placeholder 3">
            <a:extLst>
              <a:ext uri="{FF2B5EF4-FFF2-40B4-BE49-F238E27FC236}">
                <a16:creationId xmlns:a16="http://schemas.microsoft.com/office/drawing/2014/main" id="{1E2DDA22-54F2-FF90-C686-D574E5279F58}"/>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4022749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B772-AEAA-EC32-682C-6DA63494F8C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Content Placeholder 2">
            <a:extLst>
              <a:ext uri="{FF2B5EF4-FFF2-40B4-BE49-F238E27FC236}">
                <a16:creationId xmlns:a16="http://schemas.microsoft.com/office/drawing/2014/main" id="{6B7236D0-A098-EB8C-B256-1734DE55BF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Text Placeholder 3">
            <a:extLst>
              <a:ext uri="{FF2B5EF4-FFF2-40B4-BE49-F238E27FC236}">
                <a16:creationId xmlns:a16="http://schemas.microsoft.com/office/drawing/2014/main" id="{5810028D-CFED-0D9B-9DD8-D4B43194D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7D3458-7B6F-AF00-4C79-773FCABEE7E2}"/>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6" name="Footer Placeholder 5">
            <a:extLst>
              <a:ext uri="{FF2B5EF4-FFF2-40B4-BE49-F238E27FC236}">
                <a16:creationId xmlns:a16="http://schemas.microsoft.com/office/drawing/2014/main" id="{F07FEB35-F500-B78F-3661-621C55064296}"/>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FFD1B132-F5E3-66C9-9165-1ABD3256A2D5}"/>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195291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5DAAD-237B-DF6C-124A-AF0DDFFAFF3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T"/>
          </a:p>
        </p:txBody>
      </p:sp>
      <p:sp>
        <p:nvSpPr>
          <p:cNvPr id="3" name="Picture Placeholder 2">
            <a:extLst>
              <a:ext uri="{FF2B5EF4-FFF2-40B4-BE49-F238E27FC236}">
                <a16:creationId xmlns:a16="http://schemas.microsoft.com/office/drawing/2014/main" id="{3FE71D0E-F649-B0D6-1E4C-51ECE24497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T"/>
          </a:p>
        </p:txBody>
      </p:sp>
      <p:sp>
        <p:nvSpPr>
          <p:cNvPr id="4" name="Text Placeholder 3">
            <a:extLst>
              <a:ext uri="{FF2B5EF4-FFF2-40B4-BE49-F238E27FC236}">
                <a16:creationId xmlns:a16="http://schemas.microsoft.com/office/drawing/2014/main" id="{EA7FC00D-A9E8-13C7-65C1-3D76C3237B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1A6357-EF59-A8C2-D1F8-90D43F439F2B}"/>
              </a:ext>
            </a:extLst>
          </p:cNvPr>
          <p:cNvSpPr>
            <a:spLocks noGrp="1"/>
          </p:cNvSpPr>
          <p:nvPr>
            <p:ph type="dt" sz="half" idx="10"/>
          </p:nvPr>
        </p:nvSpPr>
        <p:spPr/>
        <p:txBody>
          <a:bodyPr/>
          <a:lstStyle/>
          <a:p>
            <a:fld id="{E4516CB5-5644-C545-B071-ED7E883B6C2A}" type="datetimeFigureOut">
              <a:rPr lang="en-IT" smtClean="0"/>
              <a:t>11/10/24</a:t>
            </a:fld>
            <a:endParaRPr lang="en-IT"/>
          </a:p>
        </p:txBody>
      </p:sp>
      <p:sp>
        <p:nvSpPr>
          <p:cNvPr id="6" name="Footer Placeholder 5">
            <a:extLst>
              <a:ext uri="{FF2B5EF4-FFF2-40B4-BE49-F238E27FC236}">
                <a16:creationId xmlns:a16="http://schemas.microsoft.com/office/drawing/2014/main" id="{C6901F52-4AFF-78C9-BAFE-2C5C151549BC}"/>
              </a:ext>
            </a:extLst>
          </p:cNvPr>
          <p:cNvSpPr>
            <a:spLocks noGrp="1"/>
          </p:cNvSpPr>
          <p:nvPr>
            <p:ph type="ftr" sz="quarter" idx="11"/>
          </p:nvPr>
        </p:nvSpPr>
        <p:spPr/>
        <p:txBody>
          <a:bodyPr/>
          <a:lstStyle/>
          <a:p>
            <a:endParaRPr lang="en-IT"/>
          </a:p>
        </p:txBody>
      </p:sp>
      <p:sp>
        <p:nvSpPr>
          <p:cNvPr id="7" name="Slide Number Placeholder 6">
            <a:extLst>
              <a:ext uri="{FF2B5EF4-FFF2-40B4-BE49-F238E27FC236}">
                <a16:creationId xmlns:a16="http://schemas.microsoft.com/office/drawing/2014/main" id="{0D437B67-F285-0E8E-716D-0C8E9AE290ED}"/>
              </a:ext>
            </a:extLst>
          </p:cNvPr>
          <p:cNvSpPr>
            <a:spLocks noGrp="1"/>
          </p:cNvSpPr>
          <p:nvPr>
            <p:ph type="sldNum" sz="quarter" idx="12"/>
          </p:nvPr>
        </p:nvSpPr>
        <p:spPr/>
        <p:txBody>
          <a:bodyPr/>
          <a:lstStyle/>
          <a:p>
            <a:fld id="{C5B2AAE6-F9D9-5243-8669-183421583EEF}" type="slidenum">
              <a:rPr lang="en-IT" smtClean="0"/>
              <a:t>‹#›</a:t>
            </a:fld>
            <a:endParaRPr lang="en-IT"/>
          </a:p>
        </p:txBody>
      </p:sp>
    </p:spTree>
    <p:extLst>
      <p:ext uri="{BB962C8B-B14F-4D97-AF65-F5344CB8AC3E}">
        <p14:creationId xmlns:p14="http://schemas.microsoft.com/office/powerpoint/2010/main" val="1052108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7BA577-3734-0CD8-5BFB-459CD07DBE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T"/>
          </a:p>
        </p:txBody>
      </p:sp>
      <p:sp>
        <p:nvSpPr>
          <p:cNvPr id="3" name="Text Placeholder 2">
            <a:extLst>
              <a:ext uri="{FF2B5EF4-FFF2-40B4-BE49-F238E27FC236}">
                <a16:creationId xmlns:a16="http://schemas.microsoft.com/office/drawing/2014/main" id="{1E8F4AC5-DC20-5834-E7B8-8CDD0A9FBA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Date Placeholder 3">
            <a:extLst>
              <a:ext uri="{FF2B5EF4-FFF2-40B4-BE49-F238E27FC236}">
                <a16:creationId xmlns:a16="http://schemas.microsoft.com/office/drawing/2014/main" id="{CFE115D0-73F5-CFF0-B7E6-2E5BFA116D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516CB5-5644-C545-B071-ED7E883B6C2A}" type="datetimeFigureOut">
              <a:rPr lang="en-IT" smtClean="0"/>
              <a:t>11/10/24</a:t>
            </a:fld>
            <a:endParaRPr lang="en-IT"/>
          </a:p>
        </p:txBody>
      </p:sp>
      <p:sp>
        <p:nvSpPr>
          <p:cNvPr id="5" name="Footer Placeholder 4">
            <a:extLst>
              <a:ext uri="{FF2B5EF4-FFF2-40B4-BE49-F238E27FC236}">
                <a16:creationId xmlns:a16="http://schemas.microsoft.com/office/drawing/2014/main" id="{CEE1081B-0E6B-7540-2B9B-4274C44183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T"/>
          </a:p>
        </p:txBody>
      </p:sp>
      <p:sp>
        <p:nvSpPr>
          <p:cNvPr id="6" name="Slide Number Placeholder 5">
            <a:extLst>
              <a:ext uri="{FF2B5EF4-FFF2-40B4-BE49-F238E27FC236}">
                <a16:creationId xmlns:a16="http://schemas.microsoft.com/office/drawing/2014/main" id="{A8691829-C6C8-4772-B475-A4CC623C80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B2AAE6-F9D9-5243-8669-183421583EEF}" type="slidenum">
              <a:rPr lang="en-IT" smtClean="0"/>
              <a:t>‹#›</a:t>
            </a:fld>
            <a:endParaRPr lang="en-IT"/>
          </a:p>
        </p:txBody>
      </p:sp>
    </p:spTree>
    <p:extLst>
      <p:ext uri="{BB962C8B-B14F-4D97-AF65-F5344CB8AC3E}">
        <p14:creationId xmlns:p14="http://schemas.microsoft.com/office/powerpoint/2010/main" val="2923269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2.bin"/><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DE32-EE13-801E-4808-B983239B2678}"/>
              </a:ext>
            </a:extLst>
          </p:cNvPr>
          <p:cNvSpPr>
            <a:spLocks noGrp="1"/>
          </p:cNvSpPr>
          <p:nvPr>
            <p:ph type="ctrTitle"/>
          </p:nvPr>
        </p:nvSpPr>
        <p:spPr/>
        <p:txBody>
          <a:bodyPr/>
          <a:lstStyle/>
          <a:p>
            <a:r>
              <a:rPr lang="en-GB" dirty="0"/>
              <a:t>Going Data-driven: Software Quality Metrics Explained</a:t>
            </a:r>
            <a:endParaRPr lang="en-IT" dirty="0"/>
          </a:p>
        </p:txBody>
      </p:sp>
      <p:sp>
        <p:nvSpPr>
          <p:cNvPr id="3" name="Subtitle 2">
            <a:extLst>
              <a:ext uri="{FF2B5EF4-FFF2-40B4-BE49-F238E27FC236}">
                <a16:creationId xmlns:a16="http://schemas.microsoft.com/office/drawing/2014/main" id="{9FE911D5-25EA-F03D-CA09-D107C489C501}"/>
              </a:ext>
            </a:extLst>
          </p:cNvPr>
          <p:cNvSpPr>
            <a:spLocks noGrp="1"/>
          </p:cNvSpPr>
          <p:nvPr>
            <p:ph type="subTitle" idx="1"/>
          </p:nvPr>
        </p:nvSpPr>
        <p:spPr/>
        <p:txBody>
          <a:bodyPr>
            <a:normAutofit/>
          </a:bodyPr>
          <a:lstStyle/>
          <a:p>
            <a:r>
              <a:rPr lang="en-IT" sz="3200" b="1" dirty="0"/>
              <a:t>Damian A. Tamburri, Ph.D.</a:t>
            </a:r>
          </a:p>
        </p:txBody>
      </p:sp>
    </p:spTree>
    <p:extLst>
      <p:ext uri="{BB962C8B-B14F-4D97-AF65-F5344CB8AC3E}">
        <p14:creationId xmlns:p14="http://schemas.microsoft.com/office/powerpoint/2010/main" val="3203439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Process Metrics</a:t>
            </a:r>
          </a:p>
        </p:txBody>
      </p:sp>
      <p:sp>
        <p:nvSpPr>
          <p:cNvPr id="17411" name="Content Placeholder 2"/>
          <p:cNvSpPr>
            <a:spLocks noGrp="1"/>
          </p:cNvSpPr>
          <p:nvPr>
            <p:ph idx="1"/>
          </p:nvPr>
        </p:nvSpPr>
        <p:spPr/>
        <p:txBody>
          <a:bodyPr/>
          <a:lstStyle/>
          <a:p>
            <a:r>
              <a:rPr lang="en-US" altLang="en-US"/>
              <a:t>Process metrics are measures of the software development process, such as </a:t>
            </a:r>
          </a:p>
          <a:p>
            <a:pPr lvl="1"/>
            <a:r>
              <a:rPr lang="en-US" altLang="en-US"/>
              <a:t>Overall development time</a:t>
            </a:r>
          </a:p>
          <a:p>
            <a:pPr lvl="1"/>
            <a:r>
              <a:rPr lang="en-US" altLang="en-US"/>
              <a:t>Type of methodology used</a:t>
            </a:r>
          </a:p>
          <a:p>
            <a:r>
              <a:rPr lang="en-US" altLang="en-US"/>
              <a:t>Process metrics are collected across all projects and over long periods of time. </a:t>
            </a:r>
          </a:p>
          <a:p>
            <a:r>
              <a:rPr lang="en-US" altLang="en-US"/>
              <a:t>Their intent is to provide indicators that lead to long-term software process improvement.</a:t>
            </a:r>
          </a:p>
        </p:txBody>
      </p:sp>
    </p:spTree>
    <p:extLst>
      <p:ext uri="{BB962C8B-B14F-4D97-AF65-F5344CB8AC3E}">
        <p14:creationId xmlns:p14="http://schemas.microsoft.com/office/powerpoint/2010/main" val="210627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Project Metrics</a:t>
            </a:r>
          </a:p>
        </p:txBody>
      </p:sp>
      <p:sp>
        <p:nvSpPr>
          <p:cNvPr id="21507" name="Content Placeholder 2"/>
          <p:cNvSpPr>
            <a:spLocks noGrp="1"/>
          </p:cNvSpPr>
          <p:nvPr>
            <p:ph idx="1"/>
          </p:nvPr>
        </p:nvSpPr>
        <p:spPr/>
        <p:txBody>
          <a:bodyPr/>
          <a:lstStyle/>
          <a:p>
            <a:r>
              <a:rPr lang="en-US" altLang="en-US" sz="2400" dirty="0"/>
              <a:t>Project Metrics are the measures of Software Project and are used to monitor and control the project. Project metrics usually show how project manager is able to estimate schedule and cost</a:t>
            </a:r>
          </a:p>
          <a:p>
            <a:r>
              <a:rPr lang="en-US" altLang="en-US" sz="2400" dirty="0"/>
              <a:t> They enable a software project manager to:</a:t>
            </a:r>
          </a:p>
          <a:p>
            <a:pPr lvl="1">
              <a:buFont typeface="Wingdings" pitchFamily="2" charset="2"/>
              <a:buChar char="§"/>
            </a:pPr>
            <a:endParaRPr lang="en-US" altLang="en-US" sz="2200" dirty="0"/>
          </a:p>
          <a:p>
            <a:pPr lvl="1">
              <a:buFont typeface="Wingdings" pitchFamily="2" charset="2"/>
              <a:buChar char="§"/>
            </a:pPr>
            <a:r>
              <a:rPr lang="en-US" altLang="en-US" sz="2200" dirty="0"/>
              <a:t>Minimize the </a:t>
            </a:r>
            <a:r>
              <a:rPr lang="en-US" altLang="en-US" sz="2200" b="1" dirty="0"/>
              <a:t>development time </a:t>
            </a:r>
            <a:r>
              <a:rPr lang="en-US" altLang="en-US" sz="2200" dirty="0"/>
              <a:t>by making the adjustments necessary to avoid delays and potential  problems and risks.</a:t>
            </a:r>
            <a:br>
              <a:rPr lang="en-US" altLang="en-US" sz="2200" dirty="0"/>
            </a:br>
            <a:endParaRPr lang="en-US" altLang="en-US" sz="2200" dirty="0"/>
          </a:p>
          <a:p>
            <a:pPr lvl="1">
              <a:buFont typeface="Wingdings" pitchFamily="2" charset="2"/>
              <a:buChar char="§"/>
            </a:pPr>
            <a:r>
              <a:rPr lang="en-US" altLang="en-US" sz="2200" dirty="0"/>
              <a:t>Assess </a:t>
            </a:r>
            <a:r>
              <a:rPr lang="en-US" altLang="en-US" sz="2200" b="1" dirty="0"/>
              <a:t>product cost </a:t>
            </a:r>
            <a:r>
              <a:rPr lang="en-US" altLang="en-US" sz="2200" dirty="0"/>
              <a:t>on an ongoing basis &amp; modify the technical approach to improve cost estimation.</a:t>
            </a:r>
          </a:p>
        </p:txBody>
      </p:sp>
    </p:spTree>
    <p:extLst>
      <p:ext uri="{BB962C8B-B14F-4D97-AF65-F5344CB8AC3E}">
        <p14:creationId xmlns:p14="http://schemas.microsoft.com/office/powerpoint/2010/main" val="2138211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t>Product metrics</a:t>
            </a:r>
          </a:p>
        </p:txBody>
      </p:sp>
      <p:sp>
        <p:nvSpPr>
          <p:cNvPr id="23555" name="Content Placeholder 2"/>
          <p:cNvSpPr>
            <a:spLocks noGrp="1"/>
          </p:cNvSpPr>
          <p:nvPr>
            <p:ph idx="1"/>
          </p:nvPr>
        </p:nvSpPr>
        <p:spPr/>
        <p:txBody>
          <a:bodyPr/>
          <a:lstStyle/>
          <a:p>
            <a:r>
              <a:rPr lang="en-US" altLang="en-US" dirty="0"/>
              <a:t>Product metrics are measures of the software product at any stage of its development, from requirements to installed system.  Product metrics may measure: </a:t>
            </a:r>
          </a:p>
          <a:p>
            <a:pPr lvl="1"/>
            <a:r>
              <a:rPr lang="en-US" altLang="en-US" dirty="0"/>
              <a:t>How easy is the software to use</a:t>
            </a:r>
          </a:p>
          <a:p>
            <a:pPr lvl="1"/>
            <a:r>
              <a:rPr lang="en-US" altLang="en-US" dirty="0"/>
              <a:t>How easy is the user to maintain</a:t>
            </a:r>
          </a:p>
          <a:p>
            <a:pPr lvl="1"/>
            <a:r>
              <a:rPr lang="en-US" altLang="en-US" dirty="0"/>
              <a:t>The quality of software documentation</a:t>
            </a:r>
          </a:p>
          <a:p>
            <a:pPr lvl="1"/>
            <a:r>
              <a:rPr lang="en-US" altLang="en-US" dirty="0"/>
              <a:t>And more ..</a:t>
            </a:r>
          </a:p>
        </p:txBody>
      </p:sp>
    </p:spTree>
    <p:extLst>
      <p:ext uri="{BB962C8B-B14F-4D97-AF65-F5344CB8AC3E}">
        <p14:creationId xmlns:p14="http://schemas.microsoft.com/office/powerpoint/2010/main" val="779921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838200" y="38781"/>
            <a:ext cx="10515600" cy="1325563"/>
          </a:xfrm>
        </p:spPr>
        <p:txBody>
          <a:bodyPr/>
          <a:lstStyle/>
          <a:p>
            <a:r>
              <a:rPr lang="en-US" dirty="0"/>
              <a:t>Why do we measure?</a:t>
            </a:r>
          </a:p>
        </p:txBody>
      </p:sp>
      <p:sp>
        <p:nvSpPr>
          <p:cNvPr id="10243" name="Rectangle 3"/>
          <p:cNvSpPr>
            <a:spLocks noGrp="1" noChangeArrowheads="1"/>
          </p:cNvSpPr>
          <p:nvPr>
            <p:ph type="body" idx="1"/>
          </p:nvPr>
        </p:nvSpPr>
        <p:spPr>
          <a:xfrm>
            <a:off x="483198" y="1364344"/>
            <a:ext cx="5801784" cy="5493656"/>
          </a:xfrm>
        </p:spPr>
        <p:txBody>
          <a:bodyPr>
            <a:normAutofit/>
          </a:bodyPr>
          <a:lstStyle/>
          <a:p>
            <a:r>
              <a:rPr lang="en-US" sz="3100" dirty="0"/>
              <a:t>Determine quality of piece of software or documentation</a:t>
            </a:r>
          </a:p>
          <a:p>
            <a:endParaRPr lang="en-US" sz="3100" dirty="0"/>
          </a:p>
          <a:p>
            <a:r>
              <a:rPr lang="en-US" sz="3100" dirty="0"/>
              <a:t>Determine the quality work of people such software engineers, programmers, database admin, and most importantly </a:t>
            </a:r>
            <a:r>
              <a:rPr lang="en-US" sz="3100" b="1" u="sng" dirty="0"/>
              <a:t>MANAGERS</a:t>
            </a:r>
          </a:p>
          <a:p>
            <a:pPr marL="0" indent="0">
              <a:buNone/>
            </a:pPr>
            <a:endParaRPr lang="en-US" sz="3100" dirty="0"/>
          </a:p>
          <a:p>
            <a:r>
              <a:rPr lang="en-US" sz="3100" dirty="0"/>
              <a:t>Improve quality of a product/project/ process</a:t>
            </a:r>
          </a:p>
        </p:txBody>
      </p:sp>
      <p:pic>
        <p:nvPicPr>
          <p:cNvPr id="1026" name="Picture 2" descr="Product Manager Meme">
            <a:extLst>
              <a:ext uri="{FF2B5EF4-FFF2-40B4-BE49-F238E27FC236}">
                <a16:creationId xmlns:a16="http://schemas.microsoft.com/office/drawing/2014/main" id="{A6E63AFB-A9AA-122E-3E0F-B7FB56213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1223" y="1253330"/>
            <a:ext cx="6340777" cy="47555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pPr>
              <a:defRPr/>
            </a:pPr>
            <a:r>
              <a:rPr lang="en-US" dirty="0"/>
              <a:t>Why Do We Measure?</a:t>
            </a:r>
          </a:p>
        </p:txBody>
      </p:sp>
      <p:sp>
        <p:nvSpPr>
          <p:cNvPr id="15363" name="Content Placeholder 18"/>
          <p:cNvSpPr>
            <a:spLocks noGrp="1"/>
          </p:cNvSpPr>
          <p:nvPr>
            <p:ph idx="1"/>
          </p:nvPr>
        </p:nvSpPr>
        <p:spPr>
          <a:xfrm>
            <a:off x="838200" y="2341562"/>
            <a:ext cx="10515600" cy="4351338"/>
          </a:xfrm>
        </p:spPr>
        <p:txBody>
          <a:bodyPr/>
          <a:lstStyle/>
          <a:p>
            <a:pPr algn="just"/>
            <a:r>
              <a:rPr lang="en-US" altLang="en-US" dirty="0"/>
              <a:t>To assess the benefits derived from new software engineering methods and tools</a:t>
            </a:r>
          </a:p>
          <a:p>
            <a:pPr algn="just"/>
            <a:endParaRPr lang="en-US" altLang="en-US" dirty="0"/>
          </a:p>
          <a:p>
            <a:pPr algn="just"/>
            <a:r>
              <a:rPr lang="en-US" altLang="en-US" dirty="0"/>
              <a:t>To close the gap of any problems (</a:t>
            </a:r>
            <a:r>
              <a:rPr lang="en-US" altLang="en-US" dirty="0" err="1"/>
              <a:t>E.g</a:t>
            </a:r>
            <a:r>
              <a:rPr lang="en-US" altLang="en-US" dirty="0"/>
              <a:t> training)</a:t>
            </a:r>
          </a:p>
          <a:p>
            <a:pPr algn="just"/>
            <a:endParaRPr lang="en-US" altLang="en-US" dirty="0"/>
          </a:p>
          <a:p>
            <a:pPr algn="just"/>
            <a:r>
              <a:rPr lang="en-US" altLang="en-US" dirty="0"/>
              <a:t>To help justify requests for new tools or additional training</a:t>
            </a:r>
          </a:p>
          <a:p>
            <a:endParaRPr lang="en-US" altLang="en-US" dirty="0"/>
          </a:p>
        </p:txBody>
      </p:sp>
      <p:pic>
        <p:nvPicPr>
          <p:cNvPr id="2050" name="Picture 2" descr="Hilarious Memes Bring Business Marketing Results |Small Business Sense">
            <a:extLst>
              <a:ext uri="{FF2B5EF4-FFF2-40B4-BE49-F238E27FC236}">
                <a16:creationId xmlns:a16="http://schemas.microsoft.com/office/drawing/2014/main" id="{986E54DF-B870-DE0D-B51D-E98065BCF3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11128" y="-131422"/>
            <a:ext cx="3009900" cy="226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308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A5164-5BD0-163C-C39A-536EDE35217C}"/>
              </a:ext>
            </a:extLst>
          </p:cNvPr>
          <p:cNvSpPr>
            <a:spLocks noGrp="1"/>
          </p:cNvSpPr>
          <p:nvPr>
            <p:ph type="title"/>
          </p:nvPr>
        </p:nvSpPr>
        <p:spPr/>
        <p:txBody>
          <a:bodyPr/>
          <a:lstStyle/>
          <a:p>
            <a:endParaRPr lang="en-IT"/>
          </a:p>
        </p:txBody>
      </p:sp>
      <p:sp>
        <p:nvSpPr>
          <p:cNvPr id="3" name="Content Placeholder 2">
            <a:extLst>
              <a:ext uri="{FF2B5EF4-FFF2-40B4-BE49-F238E27FC236}">
                <a16:creationId xmlns:a16="http://schemas.microsoft.com/office/drawing/2014/main" id="{9A7BA556-A513-A88C-E0EF-C08E11E484A8}"/>
              </a:ext>
            </a:extLst>
          </p:cNvPr>
          <p:cNvSpPr>
            <a:spLocks noGrp="1"/>
          </p:cNvSpPr>
          <p:nvPr>
            <p:ph idx="1"/>
          </p:nvPr>
        </p:nvSpPr>
        <p:spPr/>
        <p:txBody>
          <a:bodyPr/>
          <a:lstStyle/>
          <a:p>
            <a:endParaRPr lang="en-IT"/>
          </a:p>
        </p:txBody>
      </p:sp>
      <p:pic>
        <p:nvPicPr>
          <p:cNvPr id="3074" name="Picture 2" descr="One does not simply quickly a business case - One Does Not Simply Meme  Generator">
            <a:extLst>
              <a:ext uri="{FF2B5EF4-FFF2-40B4-BE49-F238E27FC236}">
                <a16:creationId xmlns:a16="http://schemas.microsoft.com/office/drawing/2014/main" id="{EBEFDE42-5180-2FF0-5747-5A39A56E15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003" y="-247217"/>
            <a:ext cx="9527993" cy="7352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868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t>Types of Measures</a:t>
            </a:r>
          </a:p>
        </p:txBody>
      </p:sp>
      <p:sp>
        <p:nvSpPr>
          <p:cNvPr id="20483" name="Rectangle 3"/>
          <p:cNvSpPr>
            <a:spLocks noGrp="1" noChangeArrowheads="1"/>
          </p:cNvSpPr>
          <p:nvPr>
            <p:ph type="body" idx="1"/>
          </p:nvPr>
        </p:nvSpPr>
        <p:spPr>
          <a:xfrm>
            <a:off x="1248229" y="1447800"/>
            <a:ext cx="9056913" cy="5410199"/>
          </a:xfrm>
        </p:spPr>
        <p:txBody>
          <a:bodyPr>
            <a:normAutofit/>
          </a:bodyPr>
          <a:lstStyle/>
          <a:p>
            <a:pPr eaLnBrk="1" hangingPunct="1"/>
            <a:r>
              <a:rPr lang="en-US" dirty="0"/>
              <a:t>Direct Measures (internal attributes)</a:t>
            </a:r>
          </a:p>
          <a:p>
            <a:pPr lvl="1" eaLnBrk="1" hangingPunct="1"/>
            <a:r>
              <a:rPr lang="en-US" dirty="0">
                <a:ea typeface="ＭＳ Ｐゴシック" charset="-128"/>
              </a:rPr>
              <a:t>Cost ($$), effort (in man/days), LOC (lines of code), response speed, memory footprint</a:t>
            </a:r>
          </a:p>
          <a:p>
            <a:pPr lvl="1" eaLnBrk="1" hangingPunct="1"/>
            <a:r>
              <a:rPr lang="en-US" dirty="0">
                <a:solidFill>
                  <a:srgbClr val="FF0000"/>
                </a:solidFill>
                <a:ea typeface="ＭＳ Ｐゴシック" charset="-128"/>
              </a:rPr>
              <a:t>white box viewpoint</a:t>
            </a:r>
          </a:p>
          <a:p>
            <a:pPr lvl="1" eaLnBrk="1" hangingPunct="1"/>
            <a:endParaRPr lang="en-US" dirty="0"/>
          </a:p>
          <a:p>
            <a:pPr eaLnBrk="1" hangingPunct="1"/>
            <a:r>
              <a:rPr lang="en-US" dirty="0"/>
              <a:t>Indirect Measures (external attributes)</a:t>
            </a:r>
          </a:p>
          <a:p>
            <a:pPr lvl="1" eaLnBrk="1" hangingPunct="1"/>
            <a:r>
              <a:rPr lang="en-US" dirty="0">
                <a:ea typeface="ＭＳ Ｐゴシック" charset="-128"/>
              </a:rPr>
              <a:t>Functionality, complexity, efficiency, reliability, maintainability (more on this later in the course)</a:t>
            </a:r>
          </a:p>
          <a:p>
            <a:pPr lvl="1" eaLnBrk="1" hangingPunct="1"/>
            <a:r>
              <a:rPr lang="en-US" dirty="0">
                <a:solidFill>
                  <a:srgbClr val="FF0000"/>
                </a:solidFill>
                <a:ea typeface="ＭＳ Ｐゴシック" charset="-128"/>
              </a:rPr>
              <a:t>Black box viewpoint</a:t>
            </a:r>
            <a:endParaRPr lang="en-US" dirty="0"/>
          </a:p>
          <a:p>
            <a:pPr eaLnBrk="1" hangingPunct="1"/>
            <a:endParaRPr lang="en-US" dirty="0">
              <a:solidFill>
                <a:srgbClr val="FF0000"/>
              </a:solidFill>
              <a:ea typeface="ＭＳ Ｐゴシック" charset="-128"/>
            </a:endParaRPr>
          </a:p>
          <a:p>
            <a:pPr eaLnBrk="1" hangingPunct="1"/>
            <a:r>
              <a:rPr lang="en-US" dirty="0">
                <a:solidFill>
                  <a:srgbClr val="FF0000"/>
                </a:solidFill>
                <a:ea typeface="ＭＳ Ｐゴシック" charset="-128"/>
              </a:rPr>
              <a:t>Both </a:t>
            </a:r>
            <a:r>
              <a:rPr lang="en-US" dirty="0">
                <a:ea typeface="ＭＳ Ｐゴシック" charset="-128"/>
              </a:rPr>
              <a:t>pertain to quality?</a:t>
            </a:r>
          </a:p>
          <a:p>
            <a:pPr eaLnBrk="1" hangingPunct="1"/>
            <a:endParaRPr lang="en-US" dirty="0"/>
          </a:p>
        </p:txBody>
      </p:sp>
      <p:sp>
        <p:nvSpPr>
          <p:cNvPr id="4" name="Slide Number Placeholder 3"/>
          <p:cNvSpPr>
            <a:spLocks noGrp="1"/>
          </p:cNvSpPr>
          <p:nvPr>
            <p:ph type="sldNum" sz="quarter" idx="12"/>
          </p:nvPr>
        </p:nvSpPr>
        <p:spPr/>
        <p:txBody>
          <a:bodyPr/>
          <a:lstStyle/>
          <a:p>
            <a:fld id="{AC15D0F0-0C80-A24D-9B51-4BAD80E99E6C}"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t>Size-Oriented Metrics</a:t>
            </a:r>
          </a:p>
        </p:txBody>
      </p:sp>
      <p:sp>
        <p:nvSpPr>
          <p:cNvPr id="21507" name="Rectangle 5"/>
          <p:cNvSpPr>
            <a:spLocks noGrp="1" noChangeArrowheads="1"/>
          </p:cNvSpPr>
          <p:nvPr>
            <p:ph type="body" idx="1"/>
          </p:nvPr>
        </p:nvSpPr>
        <p:spPr/>
        <p:txBody>
          <a:bodyPr/>
          <a:lstStyle/>
          <a:p>
            <a:pPr eaLnBrk="1" hangingPunct="1">
              <a:buNone/>
            </a:pPr>
            <a:r>
              <a:rPr lang="en-US" dirty="0"/>
              <a:t>Size of the software produced:</a:t>
            </a:r>
          </a:p>
          <a:p>
            <a:pPr lvl="1" eaLnBrk="1" hangingPunct="1"/>
            <a:r>
              <a:rPr lang="en-US" i="1" dirty="0"/>
              <a:t>LOC - </a:t>
            </a:r>
            <a:r>
              <a:rPr lang="en-US" dirty="0"/>
              <a:t>Lines Of Code  </a:t>
            </a:r>
          </a:p>
          <a:p>
            <a:pPr lvl="1" eaLnBrk="1" hangingPunct="1"/>
            <a:r>
              <a:rPr lang="en-US" i="1" dirty="0"/>
              <a:t>KLOC - </a:t>
            </a:r>
            <a:r>
              <a:rPr lang="en-US" dirty="0"/>
              <a:t>1000 Lines Of Code</a:t>
            </a:r>
          </a:p>
          <a:p>
            <a:pPr lvl="1" eaLnBrk="1" hangingPunct="1"/>
            <a:r>
              <a:rPr lang="en-US" i="1" dirty="0"/>
              <a:t>SLOC </a:t>
            </a:r>
            <a:r>
              <a:rPr lang="en-US" dirty="0"/>
              <a:t>–</a:t>
            </a:r>
            <a:r>
              <a:rPr lang="en-US" i="1" dirty="0"/>
              <a:t> </a:t>
            </a:r>
            <a:r>
              <a:rPr lang="en-US" dirty="0"/>
              <a:t>Statement Lines of Code  (ignore whitespace)</a:t>
            </a:r>
          </a:p>
          <a:p>
            <a:pPr lvl="1" eaLnBrk="1" hangingPunct="1"/>
            <a:endParaRPr lang="en-US" i="1" dirty="0"/>
          </a:p>
          <a:p>
            <a:pPr eaLnBrk="1" hangingPunct="1"/>
            <a:r>
              <a:rPr lang="en-US" dirty="0"/>
              <a:t>Popular because easy to compute</a:t>
            </a:r>
          </a:p>
          <a:p>
            <a:pPr eaLnBrk="1" hangingPunct="1"/>
            <a:endParaRPr lang="en-US" dirty="0"/>
          </a:p>
          <a:p>
            <a:pPr eaLnBrk="1" hangingPunct="1"/>
            <a:r>
              <a:rPr lang="en-US" dirty="0"/>
              <a:t>Typical Metrics:</a:t>
            </a:r>
          </a:p>
          <a:p>
            <a:pPr lvl="1" eaLnBrk="1" hangingPunct="1"/>
            <a:r>
              <a:rPr lang="en-US" dirty="0">
                <a:ea typeface="ＭＳ Ｐゴシック" charset="-128"/>
              </a:rPr>
              <a:t>Errors/KLOC, Defects/KLOC, Cost/LOC, Documentation Pages/KLOC</a:t>
            </a:r>
          </a:p>
        </p:txBody>
      </p:sp>
      <p:sp>
        <p:nvSpPr>
          <p:cNvPr id="4" name="Slide Number Placeholder 3"/>
          <p:cNvSpPr>
            <a:spLocks noGrp="1"/>
          </p:cNvSpPr>
          <p:nvPr>
            <p:ph type="sldNum" sz="quarter" idx="12"/>
          </p:nvPr>
        </p:nvSpPr>
        <p:spPr/>
        <p:txBody>
          <a:bodyPr/>
          <a:lstStyle/>
          <a:p>
            <a:fld id="{AC15D0F0-0C80-A24D-9B51-4BAD80E99E6C}"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en-US"/>
              <a:t>Complexity Metrics</a:t>
            </a:r>
          </a:p>
        </p:txBody>
      </p:sp>
      <p:sp>
        <p:nvSpPr>
          <p:cNvPr id="24579" name="Rectangle 5"/>
          <p:cNvSpPr>
            <a:spLocks noGrp="1" noChangeArrowheads="1"/>
          </p:cNvSpPr>
          <p:nvPr>
            <p:ph type="body" idx="1"/>
          </p:nvPr>
        </p:nvSpPr>
        <p:spPr/>
        <p:txBody>
          <a:bodyPr/>
          <a:lstStyle/>
          <a:p>
            <a:pPr eaLnBrk="1" hangingPunct="1"/>
            <a:r>
              <a:rPr lang="en-US" dirty="0"/>
              <a:t>LOC - a ‘rough’ function of complexity</a:t>
            </a:r>
          </a:p>
          <a:p>
            <a:pPr eaLnBrk="1" hangingPunct="1"/>
            <a:endParaRPr lang="en-US" dirty="0">
              <a:solidFill>
                <a:srgbClr val="FF0000"/>
              </a:solidFill>
            </a:endParaRPr>
          </a:p>
          <a:p>
            <a:pPr eaLnBrk="1" hangingPunct="1"/>
            <a:r>
              <a:rPr lang="en-US" dirty="0">
                <a:solidFill>
                  <a:srgbClr val="FF0000"/>
                </a:solidFill>
              </a:rPr>
              <a:t>Halstead’s Software Science </a:t>
            </a:r>
          </a:p>
          <a:p>
            <a:pPr lvl="1" eaLnBrk="1" hangingPunct="1"/>
            <a:r>
              <a:rPr lang="en-US" dirty="0"/>
              <a:t>(entropy measures, i.e., measures towards (quality?) equilibrium…)</a:t>
            </a:r>
          </a:p>
          <a:p>
            <a:pPr lvl="1" eaLnBrk="1" hangingPunct="1"/>
            <a:r>
              <a:rPr lang="en-US" dirty="0">
                <a:ea typeface="ＭＳ Ｐゴシック" charset="-128"/>
              </a:rPr>
              <a:t>n</a:t>
            </a:r>
            <a:r>
              <a:rPr lang="en-US" baseline="-25000" dirty="0">
                <a:ea typeface="ＭＳ Ｐゴシック" charset="-128"/>
              </a:rPr>
              <a:t>1</a:t>
            </a:r>
            <a:r>
              <a:rPr lang="en-US" dirty="0">
                <a:ea typeface="ＭＳ Ｐゴシック" charset="-128"/>
              </a:rPr>
              <a:t> - number of distinct operators</a:t>
            </a:r>
          </a:p>
          <a:p>
            <a:pPr lvl="1" eaLnBrk="1" hangingPunct="1"/>
            <a:r>
              <a:rPr lang="en-US" dirty="0">
                <a:ea typeface="ＭＳ Ｐゴシック" charset="-128"/>
              </a:rPr>
              <a:t>n</a:t>
            </a:r>
            <a:r>
              <a:rPr lang="en-US" baseline="-25000" dirty="0">
                <a:ea typeface="ＭＳ Ｐゴシック" charset="-128"/>
              </a:rPr>
              <a:t>2</a:t>
            </a:r>
            <a:r>
              <a:rPr lang="en-US" dirty="0">
                <a:ea typeface="ＭＳ Ｐゴシック" charset="-128"/>
              </a:rPr>
              <a:t> - number of distinct operands</a:t>
            </a:r>
          </a:p>
          <a:p>
            <a:pPr lvl="1" eaLnBrk="1" hangingPunct="1"/>
            <a:r>
              <a:rPr lang="en-US" dirty="0">
                <a:ea typeface="ＭＳ Ｐゴシック" charset="-128"/>
              </a:rPr>
              <a:t>N</a:t>
            </a:r>
            <a:r>
              <a:rPr lang="en-US" baseline="-25000" dirty="0">
                <a:ea typeface="ＭＳ Ｐゴシック" charset="-128"/>
              </a:rPr>
              <a:t>1</a:t>
            </a:r>
            <a:r>
              <a:rPr lang="en-US" dirty="0">
                <a:ea typeface="ＭＳ Ｐゴシック" charset="-128"/>
              </a:rPr>
              <a:t> - total number of operators</a:t>
            </a:r>
          </a:p>
          <a:p>
            <a:pPr lvl="1" eaLnBrk="1" hangingPunct="1"/>
            <a:r>
              <a:rPr lang="en-US" dirty="0">
                <a:ea typeface="ＭＳ Ｐゴシック" charset="-128"/>
              </a:rPr>
              <a:t>N</a:t>
            </a:r>
            <a:r>
              <a:rPr lang="en-US" baseline="-25000" dirty="0">
                <a:ea typeface="ＭＳ Ｐゴシック" charset="-128"/>
              </a:rPr>
              <a:t>2</a:t>
            </a:r>
            <a:r>
              <a:rPr lang="en-US" dirty="0">
                <a:ea typeface="ＭＳ Ｐゴシック" charset="-128"/>
              </a:rPr>
              <a:t> - total number of operands</a:t>
            </a:r>
          </a:p>
        </p:txBody>
      </p:sp>
      <p:sp>
        <p:nvSpPr>
          <p:cNvPr id="4" name="Slide Number Placeholder 3"/>
          <p:cNvSpPr>
            <a:spLocks noGrp="1"/>
          </p:cNvSpPr>
          <p:nvPr>
            <p:ph type="sldNum" sz="quarter" idx="12"/>
          </p:nvPr>
        </p:nvSpPr>
        <p:spPr/>
        <p:txBody>
          <a:bodyPr/>
          <a:lstStyle/>
          <a:p>
            <a:fld id="{AC15D0F0-0C80-A24D-9B51-4BAD80E99E6C}"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Example</a:t>
            </a:r>
          </a:p>
        </p:txBody>
      </p:sp>
      <p:sp>
        <p:nvSpPr>
          <p:cNvPr id="25603" name="Rectangle 3"/>
          <p:cNvSpPr>
            <a:spLocks noGrp="1" noChangeArrowheads="1"/>
          </p:cNvSpPr>
          <p:nvPr>
            <p:ph type="body" idx="1"/>
          </p:nvPr>
        </p:nvSpPr>
        <p:spPr/>
        <p:txBody>
          <a:bodyPr>
            <a:normAutofit fontScale="92500" lnSpcReduction="10000"/>
          </a:bodyPr>
          <a:lstStyle/>
          <a:p>
            <a:pPr eaLnBrk="1" hangingPunct="1">
              <a:lnSpc>
                <a:spcPct val="80000"/>
              </a:lnSpc>
              <a:buFontTx/>
              <a:buNone/>
            </a:pPr>
            <a:r>
              <a:rPr lang="en-US" sz="2400" b="1" dirty="0">
                <a:latin typeface="Courier New" charset="0"/>
              </a:rPr>
              <a:t>if (</a:t>
            </a:r>
            <a:r>
              <a:rPr lang="en-US" sz="2400" b="1" dirty="0" err="1">
                <a:latin typeface="Courier New" charset="0"/>
              </a:rPr>
              <a:t>k</a:t>
            </a:r>
            <a:r>
              <a:rPr lang="en-US" sz="2400" b="1" dirty="0">
                <a:latin typeface="Courier New" charset="0"/>
              </a:rPr>
              <a:t> &lt; 2) </a:t>
            </a:r>
          </a:p>
          <a:p>
            <a:pPr eaLnBrk="1" hangingPunct="1">
              <a:lnSpc>
                <a:spcPct val="80000"/>
              </a:lnSpc>
              <a:buFontTx/>
              <a:buNone/>
            </a:pPr>
            <a:r>
              <a:rPr lang="en-US" sz="2400" b="1" dirty="0">
                <a:latin typeface="Courier New" charset="0"/>
              </a:rPr>
              <a:t>{</a:t>
            </a:r>
          </a:p>
          <a:p>
            <a:pPr eaLnBrk="1" hangingPunct="1">
              <a:lnSpc>
                <a:spcPct val="80000"/>
              </a:lnSpc>
              <a:buFontTx/>
              <a:buNone/>
            </a:pPr>
            <a:r>
              <a:rPr lang="en-US" sz="2400" b="1" dirty="0">
                <a:latin typeface="Courier New" charset="0"/>
              </a:rPr>
              <a:t>  if (</a:t>
            </a:r>
            <a:r>
              <a:rPr lang="en-US" sz="2400" b="1" dirty="0" err="1">
                <a:latin typeface="Courier New" charset="0"/>
              </a:rPr>
              <a:t>k</a:t>
            </a:r>
            <a:r>
              <a:rPr lang="en-US" sz="2400" b="1" dirty="0">
                <a:latin typeface="Courier New" charset="0"/>
              </a:rPr>
              <a:t> &gt; 3)</a:t>
            </a:r>
          </a:p>
          <a:p>
            <a:pPr eaLnBrk="1" hangingPunct="1">
              <a:lnSpc>
                <a:spcPct val="80000"/>
              </a:lnSpc>
              <a:buFontTx/>
              <a:buNone/>
            </a:pPr>
            <a:r>
              <a:rPr lang="en-US" sz="2400" b="1" dirty="0">
                <a:latin typeface="Courier New" charset="0"/>
              </a:rPr>
              <a:t>    </a:t>
            </a:r>
            <a:r>
              <a:rPr lang="en-US" sz="2400" b="1" dirty="0" err="1">
                <a:latin typeface="Courier New" charset="0"/>
              </a:rPr>
              <a:t>x</a:t>
            </a:r>
            <a:r>
              <a:rPr lang="en-US" sz="2400" b="1" dirty="0">
                <a:latin typeface="Courier New" charset="0"/>
              </a:rPr>
              <a:t> = </a:t>
            </a:r>
            <a:r>
              <a:rPr lang="en-US" sz="2400" b="1" dirty="0" err="1">
                <a:latin typeface="Courier New" charset="0"/>
              </a:rPr>
              <a:t>x</a:t>
            </a:r>
            <a:r>
              <a:rPr lang="en-US" sz="2400" b="1" dirty="0">
                <a:latin typeface="Courier New" charset="0"/>
              </a:rPr>
              <a:t>*</a:t>
            </a:r>
            <a:r>
              <a:rPr lang="en-US" sz="2400" b="1" dirty="0" err="1">
                <a:latin typeface="Courier New" charset="0"/>
              </a:rPr>
              <a:t>k</a:t>
            </a:r>
            <a:r>
              <a:rPr lang="en-US" sz="2400" b="1" dirty="0">
                <a:latin typeface="Courier New" charset="0"/>
              </a:rPr>
              <a:t>;</a:t>
            </a:r>
          </a:p>
          <a:p>
            <a:pPr eaLnBrk="1" hangingPunct="1">
              <a:lnSpc>
                <a:spcPct val="80000"/>
              </a:lnSpc>
              <a:buFontTx/>
              <a:buNone/>
            </a:pPr>
            <a:r>
              <a:rPr lang="en-US" sz="2400" b="1" dirty="0">
                <a:latin typeface="Courier New" charset="0"/>
              </a:rPr>
              <a:t>}</a:t>
            </a:r>
          </a:p>
          <a:p>
            <a:pPr eaLnBrk="1" hangingPunct="1">
              <a:lnSpc>
                <a:spcPct val="80000"/>
              </a:lnSpc>
              <a:buFontTx/>
              <a:buNone/>
            </a:pPr>
            <a:endParaRPr lang="en-US" sz="2400" b="1" dirty="0">
              <a:latin typeface="Courier New" charset="0"/>
            </a:endParaRPr>
          </a:p>
          <a:p>
            <a:pPr eaLnBrk="1" hangingPunct="1">
              <a:lnSpc>
                <a:spcPct val="80000"/>
              </a:lnSpc>
            </a:pPr>
            <a:r>
              <a:rPr lang="en-US" sz="2400" dirty="0"/>
              <a:t>Distinct operators: if ( ) { } &gt; &lt; = * ;</a:t>
            </a:r>
          </a:p>
          <a:p>
            <a:pPr eaLnBrk="1" hangingPunct="1">
              <a:lnSpc>
                <a:spcPct val="80000"/>
              </a:lnSpc>
            </a:pPr>
            <a:r>
              <a:rPr lang="en-US" sz="2400" dirty="0"/>
              <a:t>Distinct operands: </a:t>
            </a:r>
            <a:r>
              <a:rPr lang="en-US" sz="2400" dirty="0" err="1"/>
              <a:t>k</a:t>
            </a:r>
            <a:r>
              <a:rPr lang="en-US" sz="2400" dirty="0"/>
              <a:t> 2 3 </a:t>
            </a:r>
            <a:r>
              <a:rPr lang="en-US" sz="2400" dirty="0" err="1"/>
              <a:t>x</a:t>
            </a:r>
            <a:endParaRPr lang="en-US" sz="2400" dirty="0"/>
          </a:p>
          <a:p>
            <a:pPr eaLnBrk="1" hangingPunct="1">
              <a:lnSpc>
                <a:spcPct val="80000"/>
              </a:lnSpc>
            </a:pPr>
            <a:r>
              <a:rPr lang="en-US" sz="2400" dirty="0"/>
              <a:t>n</a:t>
            </a:r>
            <a:r>
              <a:rPr lang="en-US" sz="2400" baseline="-25000" dirty="0"/>
              <a:t>1</a:t>
            </a:r>
            <a:r>
              <a:rPr lang="en-US" sz="2400" dirty="0"/>
              <a:t> = 10</a:t>
            </a:r>
          </a:p>
          <a:p>
            <a:pPr eaLnBrk="1" hangingPunct="1">
              <a:lnSpc>
                <a:spcPct val="80000"/>
              </a:lnSpc>
            </a:pPr>
            <a:r>
              <a:rPr lang="en-US" sz="2400" dirty="0"/>
              <a:t>n</a:t>
            </a:r>
            <a:r>
              <a:rPr lang="en-US" sz="2400" baseline="-25000" dirty="0"/>
              <a:t>2</a:t>
            </a:r>
            <a:r>
              <a:rPr lang="en-US" sz="2400" dirty="0"/>
              <a:t> = 4</a:t>
            </a:r>
          </a:p>
          <a:p>
            <a:pPr eaLnBrk="1" hangingPunct="1">
              <a:lnSpc>
                <a:spcPct val="80000"/>
              </a:lnSpc>
            </a:pPr>
            <a:r>
              <a:rPr lang="en-US" sz="2400" dirty="0"/>
              <a:t>N</a:t>
            </a:r>
            <a:r>
              <a:rPr lang="en-US" sz="2400" baseline="-25000" dirty="0"/>
              <a:t>1</a:t>
            </a:r>
            <a:r>
              <a:rPr lang="en-US" sz="2400" dirty="0"/>
              <a:t> = 13  </a:t>
            </a:r>
          </a:p>
          <a:p>
            <a:pPr eaLnBrk="1" hangingPunct="1">
              <a:lnSpc>
                <a:spcPct val="80000"/>
              </a:lnSpc>
            </a:pPr>
            <a:r>
              <a:rPr lang="en-US" sz="2400" dirty="0"/>
              <a:t>N</a:t>
            </a:r>
            <a:r>
              <a:rPr lang="en-US" sz="2400" baseline="-25000" dirty="0"/>
              <a:t>2</a:t>
            </a:r>
            <a:r>
              <a:rPr lang="en-US" sz="2400" dirty="0"/>
              <a:t> = 7</a:t>
            </a:r>
          </a:p>
        </p:txBody>
      </p:sp>
      <p:sp>
        <p:nvSpPr>
          <p:cNvPr id="4" name="Slide Number Placeholder 3"/>
          <p:cNvSpPr>
            <a:spLocks noGrp="1"/>
          </p:cNvSpPr>
          <p:nvPr>
            <p:ph type="sldNum" sz="quarter" idx="12"/>
          </p:nvPr>
        </p:nvSpPr>
        <p:spPr/>
        <p:txBody>
          <a:bodyPr/>
          <a:lstStyle/>
          <a:p>
            <a:fld id="{AC15D0F0-0C80-A24D-9B51-4BAD80E99E6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286000" y="1628800"/>
            <a:ext cx="7772400" cy="3672408"/>
          </a:xfrm>
        </p:spPr>
        <p:txBody>
          <a:bodyPr>
            <a:normAutofit/>
          </a:bodyPr>
          <a:lstStyle/>
          <a:p>
            <a:pPr>
              <a:defRPr/>
            </a:pPr>
            <a:r>
              <a:rPr lang="en-US" altLang="zh-CN" dirty="0">
                <a:ea typeface="宋体" pitchFamily="2" charset="-122"/>
              </a:rPr>
              <a:t>If you can’t measure it, you can’t manage it</a:t>
            </a:r>
            <a:br>
              <a:rPr lang="en-US" altLang="zh-CN" dirty="0">
                <a:ea typeface="宋体" pitchFamily="2" charset="-122"/>
              </a:rPr>
            </a:br>
            <a:r>
              <a:rPr lang="en-US" altLang="zh-CN" sz="2000" dirty="0">
                <a:ea typeface="宋体" pitchFamily="2" charset="-122"/>
              </a:rPr>
              <a:t>Tom De Marco</a:t>
            </a:r>
            <a:r>
              <a:rPr lang="en-US" sz="2000" dirty="0"/>
              <a:t>, 1982</a:t>
            </a:r>
            <a:br>
              <a:rPr lang="en-US" dirty="0"/>
            </a:br>
            <a:endParaRPr lang="en-US" dirty="0"/>
          </a:p>
        </p:txBody>
      </p:sp>
      <p:sp>
        <p:nvSpPr>
          <p:cNvPr id="5" name="Subtitle 4"/>
          <p:cNvSpPr>
            <a:spLocks noGrp="1"/>
          </p:cNvSpPr>
          <p:nvPr>
            <p:ph type="subTitle" idx="1"/>
          </p:nvPr>
        </p:nvSpPr>
        <p:spPr>
          <a:xfrm>
            <a:off x="2895600" y="5517232"/>
            <a:ext cx="6400800" cy="121568"/>
          </a:xfrm>
        </p:spPr>
        <p:txBody>
          <a:bodyPr>
            <a:normAutofit fontScale="25000" lnSpcReduction="20000"/>
          </a:bodyPr>
          <a:lstStyle/>
          <a:p>
            <a:endParaRPr lang="ar-SA"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p:txBody>
          <a:bodyPr/>
          <a:lstStyle/>
          <a:p>
            <a:pPr eaLnBrk="1" hangingPunct="1"/>
            <a:r>
              <a:rPr lang="en-US" dirty="0"/>
              <a:t>Halstead’s Metrics</a:t>
            </a:r>
          </a:p>
        </p:txBody>
      </p:sp>
      <p:sp>
        <p:nvSpPr>
          <p:cNvPr id="26629" name="Rectangle 5"/>
          <p:cNvSpPr>
            <a:spLocks noGrp="1" noChangeArrowheads="1"/>
          </p:cNvSpPr>
          <p:nvPr>
            <p:ph type="body" idx="1"/>
          </p:nvPr>
        </p:nvSpPr>
        <p:spPr>
          <a:xfrm>
            <a:off x="1981200" y="1447801"/>
            <a:ext cx="8229600" cy="4525963"/>
          </a:xfrm>
        </p:spPr>
        <p:txBody>
          <a:bodyPr>
            <a:normAutofit fontScale="92500" lnSpcReduction="10000"/>
          </a:bodyPr>
          <a:lstStyle/>
          <a:p>
            <a:pPr eaLnBrk="1" hangingPunct="1">
              <a:lnSpc>
                <a:spcPct val="90000"/>
              </a:lnSpc>
            </a:pPr>
            <a:r>
              <a:rPr lang="en-US" sz="2400" dirty="0"/>
              <a:t>Amenable to </a:t>
            </a:r>
            <a:r>
              <a:rPr lang="en-US" sz="2400" dirty="0">
                <a:solidFill>
                  <a:srgbClr val="FF0000"/>
                </a:solidFill>
              </a:rPr>
              <a:t>experimental verification </a:t>
            </a:r>
            <a:r>
              <a:rPr lang="en-US" sz="2400" dirty="0"/>
              <a:t>[1970s]</a:t>
            </a:r>
          </a:p>
          <a:p>
            <a:pPr eaLnBrk="1" hangingPunct="1">
              <a:lnSpc>
                <a:spcPct val="90000"/>
              </a:lnSpc>
            </a:pPr>
            <a:endParaRPr lang="en-US" sz="2400" dirty="0"/>
          </a:p>
          <a:p>
            <a:pPr eaLnBrk="1" hangingPunct="1">
              <a:lnSpc>
                <a:spcPct val="90000"/>
              </a:lnSpc>
            </a:pPr>
            <a:r>
              <a:rPr lang="en-US" sz="2400" dirty="0"/>
              <a:t>Program length:  N = N</a:t>
            </a:r>
            <a:r>
              <a:rPr lang="en-US" sz="2400" baseline="-25000" dirty="0"/>
              <a:t>1</a:t>
            </a:r>
            <a:r>
              <a:rPr lang="en-US" sz="2400" dirty="0"/>
              <a:t> + N</a:t>
            </a:r>
            <a:r>
              <a:rPr lang="en-US" sz="2400" baseline="-25000" dirty="0"/>
              <a:t>2			</a:t>
            </a:r>
            <a:r>
              <a:rPr lang="en-US" sz="2000" dirty="0"/>
              <a:t>(in ex: 20)</a:t>
            </a:r>
            <a:endParaRPr lang="en-US" sz="2400" dirty="0"/>
          </a:p>
          <a:p>
            <a:pPr eaLnBrk="1" hangingPunct="1">
              <a:lnSpc>
                <a:spcPct val="90000"/>
              </a:lnSpc>
            </a:pPr>
            <a:r>
              <a:rPr lang="en-US" sz="2400" dirty="0"/>
              <a:t>Program vocabulary:  </a:t>
            </a:r>
            <a:r>
              <a:rPr lang="en-US" sz="2400" dirty="0" err="1"/>
              <a:t>n</a:t>
            </a:r>
            <a:r>
              <a:rPr lang="en-US" sz="2400" dirty="0"/>
              <a:t> = n</a:t>
            </a:r>
            <a:r>
              <a:rPr lang="en-US" sz="2400" baseline="-25000" dirty="0"/>
              <a:t>1</a:t>
            </a:r>
            <a:r>
              <a:rPr lang="en-US" sz="2400" dirty="0"/>
              <a:t> + n</a:t>
            </a:r>
            <a:r>
              <a:rPr lang="en-US" sz="2400" baseline="-25000" dirty="0"/>
              <a:t>2		</a:t>
            </a:r>
            <a:r>
              <a:rPr lang="en-US" sz="2000" dirty="0"/>
              <a:t>(in ex: 14)</a:t>
            </a:r>
            <a:endParaRPr lang="en-US" sz="2400" dirty="0"/>
          </a:p>
          <a:p>
            <a:pPr eaLnBrk="1" hangingPunct="1">
              <a:lnSpc>
                <a:spcPct val="90000"/>
              </a:lnSpc>
            </a:pPr>
            <a:r>
              <a:rPr lang="en-US" sz="2400" dirty="0"/>
              <a:t>Volume V = N * log</a:t>
            </a:r>
            <a:r>
              <a:rPr lang="en-US" sz="2400" baseline="-25000" dirty="0"/>
              <a:t>2</a:t>
            </a:r>
            <a:r>
              <a:rPr lang="en-US" sz="2400" dirty="0"/>
              <a:t> </a:t>
            </a:r>
            <a:r>
              <a:rPr lang="en-US" sz="2400" dirty="0" err="1"/>
              <a:t>n</a:t>
            </a:r>
            <a:r>
              <a:rPr lang="en-US" sz="2400" baseline="-25000" dirty="0"/>
              <a:t>				</a:t>
            </a:r>
            <a:r>
              <a:rPr lang="en-US" sz="2000" dirty="0"/>
              <a:t>(in ex: 76.14)</a:t>
            </a:r>
            <a:endParaRPr lang="en-US" sz="2400" dirty="0"/>
          </a:p>
          <a:p>
            <a:pPr eaLnBrk="1" hangingPunct="1">
              <a:lnSpc>
                <a:spcPct val="90000"/>
              </a:lnSpc>
            </a:pPr>
            <a:r>
              <a:rPr lang="en-US" sz="2400" dirty="0">
                <a:ea typeface="ＭＳ Ｐゴシック" charset="-128"/>
              </a:rPr>
              <a:t>Difficulty D = (n1/2) + (N2/n2)			</a:t>
            </a:r>
            <a:r>
              <a:rPr lang="en-US" sz="2000" dirty="0">
                <a:ea typeface="ＭＳ Ｐゴシック" charset="-128"/>
              </a:rPr>
              <a:t>(in ex: 6.75)</a:t>
            </a:r>
            <a:endParaRPr lang="en-US" sz="2400" dirty="0">
              <a:ea typeface="ＭＳ Ｐゴシック" charset="-128"/>
            </a:endParaRPr>
          </a:p>
          <a:p>
            <a:pPr eaLnBrk="1" hangingPunct="1">
              <a:lnSpc>
                <a:spcPct val="90000"/>
              </a:lnSpc>
            </a:pPr>
            <a:r>
              <a:rPr lang="en-US" sz="2400" dirty="0">
                <a:ea typeface="ＭＳ Ｐゴシック" charset="-128"/>
              </a:rPr>
              <a:t>Effort E = D </a:t>
            </a:r>
            <a:r>
              <a:rPr lang="en-US" sz="2400" dirty="0" err="1">
                <a:ea typeface="ＭＳ Ｐゴシック" charset="-128"/>
              </a:rPr>
              <a:t>x</a:t>
            </a:r>
            <a:r>
              <a:rPr lang="en-US" sz="2400" dirty="0">
                <a:ea typeface="ＭＳ Ｐゴシック" charset="-128"/>
              </a:rPr>
              <a:t> V 					</a:t>
            </a:r>
            <a:r>
              <a:rPr lang="en-US" sz="2000" dirty="0">
                <a:ea typeface="ＭＳ Ｐゴシック" charset="-128"/>
              </a:rPr>
              <a:t>(in ex:</a:t>
            </a:r>
            <a:r>
              <a:rPr lang="en-US" sz="2400" dirty="0">
                <a:ea typeface="ＭＳ Ｐゴシック" charset="-128"/>
              </a:rPr>
              <a:t> </a:t>
            </a:r>
            <a:r>
              <a:rPr lang="en-US" sz="2000" dirty="0">
                <a:ea typeface="ＭＳ Ｐゴシック" charset="-128"/>
              </a:rPr>
              <a:t>514)</a:t>
            </a:r>
          </a:p>
          <a:p>
            <a:pPr eaLnBrk="1" hangingPunct="1">
              <a:lnSpc>
                <a:spcPct val="90000"/>
              </a:lnSpc>
            </a:pPr>
            <a:r>
              <a:rPr lang="en-US" sz="2400" dirty="0"/>
              <a:t>Time to program T = (E / 18) seconds	</a:t>
            </a:r>
            <a:r>
              <a:rPr lang="en-US" sz="2000" dirty="0"/>
              <a:t>	(in ex: 29 </a:t>
            </a:r>
            <a:r>
              <a:rPr lang="en-US" sz="2000" dirty="0" err="1"/>
              <a:t>s</a:t>
            </a:r>
            <a:r>
              <a:rPr lang="en-US" sz="2000" dirty="0"/>
              <a:t>)</a:t>
            </a:r>
          </a:p>
          <a:p>
            <a:pPr eaLnBrk="1" hangingPunct="1">
              <a:lnSpc>
                <a:spcPct val="90000"/>
              </a:lnSpc>
            </a:pPr>
            <a:r>
              <a:rPr lang="en-US" sz="2400" dirty="0"/>
              <a:t>Number of delivered bugs B = V / 3000</a:t>
            </a:r>
            <a:r>
              <a:rPr lang="en-US" sz="2000" dirty="0"/>
              <a:t>	(in ex: 0.025)</a:t>
            </a:r>
          </a:p>
          <a:p>
            <a:pPr eaLnBrk="1" hangingPunct="1">
              <a:lnSpc>
                <a:spcPct val="90000"/>
              </a:lnSpc>
            </a:pPr>
            <a:endParaRPr lang="en-US" sz="2000" dirty="0"/>
          </a:p>
          <a:p>
            <a:pPr eaLnBrk="1" hangingPunct="1">
              <a:lnSpc>
                <a:spcPct val="90000"/>
              </a:lnSpc>
            </a:pPr>
            <a:r>
              <a:rPr lang="en-US" sz="2000" dirty="0"/>
              <a:t>Welcome to the science of metrics, for which interpretation is often an art… For example, D and E are taken to pertain to understandability…</a:t>
            </a:r>
            <a:endParaRPr lang="en-US" sz="2400" dirty="0"/>
          </a:p>
          <a:p>
            <a:pPr eaLnBrk="1" hangingPunct="1">
              <a:lnSpc>
                <a:spcPct val="90000"/>
              </a:lnSpc>
            </a:pPr>
            <a:endParaRPr lang="en-US" sz="2400" dirty="0"/>
          </a:p>
          <a:p>
            <a:pPr eaLnBrk="1" hangingPunct="1">
              <a:lnSpc>
                <a:spcPct val="90000"/>
              </a:lnSpc>
              <a:buFontTx/>
              <a:buNone/>
            </a:pPr>
            <a:endParaRPr lang="en-US" sz="2400" dirty="0"/>
          </a:p>
        </p:txBody>
      </p:sp>
      <p:sp>
        <p:nvSpPr>
          <p:cNvPr id="26630" name="Rectangle 7"/>
          <p:cNvSpPr>
            <a:spLocks noChangeArrowheads="1"/>
          </p:cNvSpPr>
          <p:nvPr/>
        </p:nvSpPr>
        <p:spPr bwMode="auto">
          <a:xfrm>
            <a:off x="1524001" y="-184666"/>
            <a:ext cx="184731" cy="369332"/>
          </a:xfrm>
          <a:prstGeom prst="rect">
            <a:avLst/>
          </a:prstGeom>
          <a:noFill/>
          <a:ln w="9525">
            <a:noFill/>
            <a:miter lim="800000"/>
            <a:headEnd/>
            <a:tailEnd/>
          </a:ln>
        </p:spPr>
        <p:txBody>
          <a:bodyPr wrap="none" anchor="ctr">
            <a:prstTxWarp prst="textNoShape">
              <a:avLst/>
            </a:prstTxWarp>
            <a:spAutoFit/>
          </a:bodyPr>
          <a:lstStyle/>
          <a:p>
            <a:endParaRPr lang="en-US"/>
          </a:p>
        </p:txBody>
      </p:sp>
      <p:sp>
        <p:nvSpPr>
          <p:cNvPr id="26631" name="Rectangle 9"/>
          <p:cNvSpPr>
            <a:spLocks noChangeArrowheads="1"/>
          </p:cNvSpPr>
          <p:nvPr/>
        </p:nvSpPr>
        <p:spPr bwMode="auto">
          <a:xfrm>
            <a:off x="1524001" y="3058597"/>
            <a:ext cx="184731" cy="369332"/>
          </a:xfrm>
          <a:prstGeom prst="rect">
            <a:avLst/>
          </a:prstGeom>
          <a:noFill/>
          <a:ln w="9525">
            <a:noFill/>
            <a:miter lim="800000"/>
            <a:headEnd/>
            <a:tailEnd/>
          </a:ln>
        </p:spPr>
        <p:txBody>
          <a:bodyPr wrap="none" anchor="ctr">
            <a:prstTxWarp prst="textNoShape">
              <a:avLst/>
            </a:prstTxWarp>
            <a:spAutoFit/>
          </a:bodyPr>
          <a:lstStyle/>
          <a:p>
            <a:endParaRPr lang="en-US"/>
          </a:p>
        </p:txBody>
      </p:sp>
      <p:sp>
        <p:nvSpPr>
          <p:cNvPr id="26632" name="Rectangle 15"/>
          <p:cNvSpPr>
            <a:spLocks noChangeArrowheads="1"/>
          </p:cNvSpPr>
          <p:nvPr/>
        </p:nvSpPr>
        <p:spPr bwMode="auto">
          <a:xfrm>
            <a:off x="1524001" y="3058597"/>
            <a:ext cx="184731" cy="369332"/>
          </a:xfrm>
          <a:prstGeom prst="rect">
            <a:avLst/>
          </a:prstGeom>
          <a:noFill/>
          <a:ln w="9525">
            <a:noFill/>
            <a:miter lim="800000"/>
            <a:headEnd/>
            <a:tailEnd/>
          </a:ln>
        </p:spPr>
        <p:txBody>
          <a:bodyPr wrap="none" anchor="ctr">
            <a:prstTxWarp prst="textNoShape">
              <a:avLst/>
            </a:prstTxWarp>
            <a:spAutoFit/>
          </a:bodyPr>
          <a:lstStyle/>
          <a:p>
            <a:endParaRPr lang="en-US"/>
          </a:p>
        </p:txBody>
      </p:sp>
      <p:sp>
        <p:nvSpPr>
          <p:cNvPr id="9" name="Slide Number Placeholder 8"/>
          <p:cNvSpPr>
            <a:spLocks noGrp="1"/>
          </p:cNvSpPr>
          <p:nvPr>
            <p:ph type="sldNum" sz="quarter" idx="12"/>
          </p:nvPr>
        </p:nvSpPr>
        <p:spPr/>
        <p:txBody>
          <a:bodyPr/>
          <a:lstStyle/>
          <a:p>
            <a:fld id="{AC15D0F0-0C80-A24D-9B51-4BAD80E99E6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McCabe’s Complexity Measures</a:t>
            </a:r>
          </a:p>
        </p:txBody>
      </p:sp>
      <p:sp>
        <p:nvSpPr>
          <p:cNvPr id="28675" name="Rectangle 3"/>
          <p:cNvSpPr>
            <a:spLocks noGrp="1" noChangeArrowheads="1"/>
          </p:cNvSpPr>
          <p:nvPr>
            <p:ph type="body" idx="1"/>
          </p:nvPr>
        </p:nvSpPr>
        <p:spPr/>
        <p:txBody>
          <a:bodyPr/>
          <a:lstStyle/>
          <a:p>
            <a:pPr eaLnBrk="1" hangingPunct="1"/>
            <a:r>
              <a:rPr lang="en-US" dirty="0"/>
              <a:t>McCabe’s metrics are based on a </a:t>
            </a:r>
            <a:r>
              <a:rPr lang="en-US" dirty="0">
                <a:solidFill>
                  <a:srgbClr val="FF0000"/>
                </a:solidFill>
              </a:rPr>
              <a:t>control flow</a:t>
            </a:r>
            <a:r>
              <a:rPr lang="en-US" dirty="0"/>
              <a:t> representation of the program.</a:t>
            </a:r>
          </a:p>
          <a:p>
            <a:pPr eaLnBrk="1" hangingPunct="1"/>
            <a:endParaRPr lang="en-US" dirty="0"/>
          </a:p>
          <a:p>
            <a:pPr eaLnBrk="1" hangingPunct="1"/>
            <a:r>
              <a:rPr lang="en-US" dirty="0"/>
              <a:t>A </a:t>
            </a:r>
            <a:r>
              <a:rPr lang="en-US" dirty="0">
                <a:solidFill>
                  <a:srgbClr val="FF0000"/>
                </a:solidFill>
              </a:rPr>
              <a:t>control flow graph </a:t>
            </a:r>
            <a:r>
              <a:rPr lang="en-US" dirty="0"/>
              <a:t>is used to depict control flow.</a:t>
            </a:r>
          </a:p>
          <a:p>
            <a:pPr eaLnBrk="1" hangingPunct="1"/>
            <a:endParaRPr lang="en-US" dirty="0"/>
          </a:p>
          <a:p>
            <a:pPr eaLnBrk="1" hangingPunct="1"/>
            <a:r>
              <a:rPr lang="en-US" dirty="0"/>
              <a:t>Nodes represent processing tasks (one or more code statements)</a:t>
            </a:r>
          </a:p>
          <a:p>
            <a:pPr eaLnBrk="1" hangingPunct="1"/>
            <a:endParaRPr lang="en-US" dirty="0"/>
          </a:p>
          <a:p>
            <a:pPr eaLnBrk="1" hangingPunct="1"/>
            <a:r>
              <a:rPr lang="en-US" dirty="0"/>
              <a:t>Edges represent control flow between nodes</a:t>
            </a:r>
          </a:p>
        </p:txBody>
      </p:sp>
      <p:sp>
        <p:nvSpPr>
          <p:cNvPr id="4" name="Slide Number Placeholder 3"/>
          <p:cNvSpPr>
            <a:spLocks noGrp="1"/>
          </p:cNvSpPr>
          <p:nvPr>
            <p:ph type="sldNum" sz="quarter" idx="12"/>
          </p:nvPr>
        </p:nvSpPr>
        <p:spPr/>
        <p:txBody>
          <a:bodyPr/>
          <a:lstStyle/>
          <a:p>
            <a:fld id="{AC15D0F0-0C80-A24D-9B51-4BAD80E99E6C}"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Flow Graph Notation</a:t>
            </a:r>
          </a:p>
        </p:txBody>
      </p:sp>
      <p:sp>
        <p:nvSpPr>
          <p:cNvPr id="29699" name="Oval 4"/>
          <p:cNvSpPr>
            <a:spLocks noChangeArrowheads="1"/>
          </p:cNvSpPr>
          <p:nvPr/>
        </p:nvSpPr>
        <p:spPr bwMode="auto">
          <a:xfrm>
            <a:off x="2438400" y="23622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0" name="Oval 5"/>
          <p:cNvSpPr>
            <a:spLocks noChangeArrowheads="1"/>
          </p:cNvSpPr>
          <p:nvPr/>
        </p:nvSpPr>
        <p:spPr bwMode="auto">
          <a:xfrm>
            <a:off x="3962400" y="23622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1" name="Oval 6"/>
          <p:cNvSpPr>
            <a:spLocks noChangeArrowheads="1"/>
          </p:cNvSpPr>
          <p:nvPr/>
        </p:nvSpPr>
        <p:spPr bwMode="auto">
          <a:xfrm>
            <a:off x="4495800" y="4562475"/>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2" name="Oval 7"/>
          <p:cNvSpPr>
            <a:spLocks noChangeArrowheads="1"/>
          </p:cNvSpPr>
          <p:nvPr/>
        </p:nvSpPr>
        <p:spPr bwMode="auto">
          <a:xfrm>
            <a:off x="3505200" y="5248275"/>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3" name="Oval 8"/>
          <p:cNvSpPr>
            <a:spLocks noChangeArrowheads="1"/>
          </p:cNvSpPr>
          <p:nvPr/>
        </p:nvSpPr>
        <p:spPr bwMode="auto">
          <a:xfrm>
            <a:off x="3505200" y="4029075"/>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4" name="Oval 9"/>
          <p:cNvSpPr>
            <a:spLocks noChangeArrowheads="1"/>
          </p:cNvSpPr>
          <p:nvPr/>
        </p:nvSpPr>
        <p:spPr bwMode="auto">
          <a:xfrm>
            <a:off x="2438400" y="4562475"/>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5" name="Oval 10"/>
          <p:cNvSpPr>
            <a:spLocks noChangeArrowheads="1"/>
          </p:cNvSpPr>
          <p:nvPr/>
        </p:nvSpPr>
        <p:spPr bwMode="auto">
          <a:xfrm>
            <a:off x="6553200" y="44958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6" name="Oval 11"/>
          <p:cNvSpPr>
            <a:spLocks noChangeArrowheads="1"/>
          </p:cNvSpPr>
          <p:nvPr/>
        </p:nvSpPr>
        <p:spPr bwMode="auto">
          <a:xfrm>
            <a:off x="7772400" y="44958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7" name="Oval 12"/>
          <p:cNvSpPr>
            <a:spLocks noChangeArrowheads="1"/>
          </p:cNvSpPr>
          <p:nvPr/>
        </p:nvSpPr>
        <p:spPr bwMode="auto">
          <a:xfrm>
            <a:off x="8991600" y="44958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8" name="Oval 13"/>
          <p:cNvSpPr>
            <a:spLocks noChangeArrowheads="1"/>
          </p:cNvSpPr>
          <p:nvPr/>
        </p:nvSpPr>
        <p:spPr bwMode="auto">
          <a:xfrm>
            <a:off x="8991600" y="23622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09" name="Oval 14"/>
          <p:cNvSpPr>
            <a:spLocks noChangeArrowheads="1"/>
          </p:cNvSpPr>
          <p:nvPr/>
        </p:nvSpPr>
        <p:spPr bwMode="auto">
          <a:xfrm>
            <a:off x="7696200" y="23622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29710" name="Oval 15"/>
          <p:cNvSpPr>
            <a:spLocks noChangeArrowheads="1"/>
          </p:cNvSpPr>
          <p:nvPr/>
        </p:nvSpPr>
        <p:spPr bwMode="auto">
          <a:xfrm>
            <a:off x="6477000" y="23622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cxnSp>
        <p:nvCxnSpPr>
          <p:cNvPr id="29711" name="AutoShape 22"/>
          <p:cNvCxnSpPr>
            <a:cxnSpLocks noChangeShapeType="1"/>
            <a:stCxn id="29709" idx="0"/>
            <a:endCxn id="29710" idx="0"/>
          </p:cNvCxnSpPr>
          <p:nvPr/>
        </p:nvCxnSpPr>
        <p:spPr bwMode="auto">
          <a:xfrm rot="-5400000" flipH="1" flipV="1">
            <a:off x="7314406" y="1753394"/>
            <a:ext cx="1588" cy="1219200"/>
          </a:xfrm>
          <a:prstGeom prst="curvedConnector3">
            <a:avLst>
              <a:gd name="adj1" fmla="val -14400000"/>
            </a:avLst>
          </a:prstGeom>
          <a:noFill/>
          <a:ln w="19050">
            <a:solidFill>
              <a:schemeClr val="tx1"/>
            </a:solidFill>
            <a:round/>
            <a:headEnd/>
            <a:tailEnd type="triangle" w="med" len="med"/>
          </a:ln>
        </p:spPr>
      </p:cxnSp>
      <p:cxnSp>
        <p:nvCxnSpPr>
          <p:cNvPr id="29712" name="AutoShape 23"/>
          <p:cNvCxnSpPr>
            <a:cxnSpLocks noChangeShapeType="1"/>
            <a:stCxn id="29710" idx="4"/>
            <a:endCxn id="29708" idx="4"/>
          </p:cNvCxnSpPr>
          <p:nvPr/>
        </p:nvCxnSpPr>
        <p:spPr bwMode="auto">
          <a:xfrm rot="16200000" flipH="1">
            <a:off x="7962106" y="1562894"/>
            <a:ext cx="1588" cy="2514600"/>
          </a:xfrm>
          <a:prstGeom prst="curvedConnector3">
            <a:avLst>
              <a:gd name="adj1" fmla="val 14400000"/>
            </a:avLst>
          </a:prstGeom>
          <a:noFill/>
          <a:ln w="19050">
            <a:solidFill>
              <a:schemeClr val="tx1"/>
            </a:solidFill>
            <a:round/>
            <a:headEnd/>
            <a:tailEnd type="triangle" w="med" len="med"/>
          </a:ln>
        </p:spPr>
      </p:cxnSp>
      <p:cxnSp>
        <p:nvCxnSpPr>
          <p:cNvPr id="29713" name="AutoShape 24"/>
          <p:cNvCxnSpPr>
            <a:cxnSpLocks noChangeShapeType="1"/>
            <a:stCxn id="29699" idx="6"/>
            <a:endCxn id="29700" idx="2"/>
          </p:cNvCxnSpPr>
          <p:nvPr/>
        </p:nvCxnSpPr>
        <p:spPr bwMode="auto">
          <a:xfrm>
            <a:off x="2895600" y="2590800"/>
            <a:ext cx="1066800" cy="0"/>
          </a:xfrm>
          <a:prstGeom prst="straightConnector1">
            <a:avLst/>
          </a:prstGeom>
          <a:noFill/>
          <a:ln w="19050">
            <a:solidFill>
              <a:schemeClr val="tx1"/>
            </a:solidFill>
            <a:round/>
            <a:headEnd/>
            <a:tailEnd type="triangle" w="med" len="med"/>
          </a:ln>
        </p:spPr>
      </p:cxnSp>
      <p:cxnSp>
        <p:nvCxnSpPr>
          <p:cNvPr id="29714" name="AutoShape 25"/>
          <p:cNvCxnSpPr>
            <a:cxnSpLocks noChangeShapeType="1"/>
            <a:stCxn id="29710" idx="6"/>
            <a:endCxn id="29709" idx="2"/>
          </p:cNvCxnSpPr>
          <p:nvPr/>
        </p:nvCxnSpPr>
        <p:spPr bwMode="auto">
          <a:xfrm>
            <a:off x="6934200" y="2590800"/>
            <a:ext cx="762000" cy="0"/>
          </a:xfrm>
          <a:prstGeom prst="straightConnector1">
            <a:avLst/>
          </a:prstGeom>
          <a:noFill/>
          <a:ln w="19050">
            <a:solidFill>
              <a:schemeClr val="tx1"/>
            </a:solidFill>
            <a:round/>
            <a:headEnd/>
            <a:tailEnd type="triangle" w="med" len="med"/>
          </a:ln>
        </p:spPr>
      </p:cxnSp>
      <p:cxnSp>
        <p:nvCxnSpPr>
          <p:cNvPr id="29715" name="AutoShape 26"/>
          <p:cNvCxnSpPr>
            <a:cxnSpLocks noChangeShapeType="1"/>
            <a:stCxn id="29704" idx="7"/>
            <a:endCxn id="29703" idx="2"/>
          </p:cNvCxnSpPr>
          <p:nvPr/>
        </p:nvCxnSpPr>
        <p:spPr bwMode="auto">
          <a:xfrm flipV="1">
            <a:off x="2828926" y="4257676"/>
            <a:ext cx="676275" cy="371475"/>
          </a:xfrm>
          <a:prstGeom prst="straightConnector1">
            <a:avLst/>
          </a:prstGeom>
          <a:noFill/>
          <a:ln w="19050">
            <a:solidFill>
              <a:schemeClr val="tx1"/>
            </a:solidFill>
            <a:round/>
            <a:headEnd/>
            <a:tailEnd type="triangle" w="med" len="med"/>
          </a:ln>
        </p:spPr>
      </p:cxnSp>
      <p:cxnSp>
        <p:nvCxnSpPr>
          <p:cNvPr id="29716" name="AutoShape 27"/>
          <p:cNvCxnSpPr>
            <a:cxnSpLocks noChangeShapeType="1"/>
            <a:stCxn id="29704" idx="5"/>
            <a:endCxn id="29702" idx="2"/>
          </p:cNvCxnSpPr>
          <p:nvPr/>
        </p:nvCxnSpPr>
        <p:spPr bwMode="auto">
          <a:xfrm>
            <a:off x="2828926" y="4953001"/>
            <a:ext cx="676275" cy="523875"/>
          </a:xfrm>
          <a:prstGeom prst="straightConnector1">
            <a:avLst/>
          </a:prstGeom>
          <a:noFill/>
          <a:ln w="19050">
            <a:solidFill>
              <a:schemeClr val="tx1"/>
            </a:solidFill>
            <a:round/>
            <a:headEnd/>
            <a:tailEnd type="triangle" w="med" len="med"/>
          </a:ln>
        </p:spPr>
      </p:cxnSp>
      <p:cxnSp>
        <p:nvCxnSpPr>
          <p:cNvPr id="29717" name="AutoShape 28"/>
          <p:cNvCxnSpPr>
            <a:cxnSpLocks noChangeShapeType="1"/>
            <a:stCxn id="29703" idx="6"/>
            <a:endCxn id="29701" idx="1"/>
          </p:cNvCxnSpPr>
          <p:nvPr/>
        </p:nvCxnSpPr>
        <p:spPr bwMode="auto">
          <a:xfrm>
            <a:off x="3962401" y="4257676"/>
            <a:ext cx="600075" cy="371475"/>
          </a:xfrm>
          <a:prstGeom prst="straightConnector1">
            <a:avLst/>
          </a:prstGeom>
          <a:noFill/>
          <a:ln w="19050">
            <a:solidFill>
              <a:schemeClr val="tx1"/>
            </a:solidFill>
            <a:round/>
            <a:headEnd/>
            <a:tailEnd type="triangle" w="med" len="med"/>
          </a:ln>
        </p:spPr>
      </p:cxnSp>
      <p:cxnSp>
        <p:nvCxnSpPr>
          <p:cNvPr id="29718" name="AutoShape 29"/>
          <p:cNvCxnSpPr>
            <a:cxnSpLocks noChangeShapeType="1"/>
            <a:stCxn id="29702" idx="6"/>
            <a:endCxn id="29701" idx="3"/>
          </p:cNvCxnSpPr>
          <p:nvPr/>
        </p:nvCxnSpPr>
        <p:spPr bwMode="auto">
          <a:xfrm flipV="1">
            <a:off x="3962401" y="4953001"/>
            <a:ext cx="600075" cy="523875"/>
          </a:xfrm>
          <a:prstGeom prst="straightConnector1">
            <a:avLst/>
          </a:prstGeom>
          <a:noFill/>
          <a:ln w="19050">
            <a:solidFill>
              <a:schemeClr val="tx1"/>
            </a:solidFill>
            <a:round/>
            <a:headEnd/>
            <a:tailEnd type="triangle" w="med" len="med"/>
          </a:ln>
        </p:spPr>
      </p:cxnSp>
      <p:cxnSp>
        <p:nvCxnSpPr>
          <p:cNvPr id="29719" name="AutoShape 30"/>
          <p:cNvCxnSpPr>
            <a:cxnSpLocks noChangeShapeType="1"/>
            <a:stCxn id="29705" idx="6"/>
            <a:endCxn id="29706" idx="2"/>
          </p:cNvCxnSpPr>
          <p:nvPr/>
        </p:nvCxnSpPr>
        <p:spPr bwMode="auto">
          <a:xfrm>
            <a:off x="7010400" y="4724400"/>
            <a:ext cx="762000" cy="0"/>
          </a:xfrm>
          <a:prstGeom prst="straightConnector1">
            <a:avLst/>
          </a:prstGeom>
          <a:noFill/>
          <a:ln w="19050">
            <a:solidFill>
              <a:schemeClr val="tx1"/>
            </a:solidFill>
            <a:round/>
            <a:headEnd/>
            <a:tailEnd type="triangle" w="med" len="med"/>
          </a:ln>
        </p:spPr>
      </p:cxnSp>
      <p:cxnSp>
        <p:nvCxnSpPr>
          <p:cNvPr id="29720" name="AutoShape 31"/>
          <p:cNvCxnSpPr>
            <a:cxnSpLocks noChangeShapeType="1"/>
            <a:stCxn id="29706" idx="6"/>
            <a:endCxn id="29707" idx="2"/>
          </p:cNvCxnSpPr>
          <p:nvPr/>
        </p:nvCxnSpPr>
        <p:spPr bwMode="auto">
          <a:xfrm>
            <a:off x="8229600" y="4724400"/>
            <a:ext cx="762000" cy="0"/>
          </a:xfrm>
          <a:prstGeom prst="straightConnector1">
            <a:avLst/>
          </a:prstGeom>
          <a:noFill/>
          <a:ln w="19050">
            <a:solidFill>
              <a:schemeClr val="tx1"/>
            </a:solidFill>
            <a:round/>
            <a:headEnd/>
            <a:tailEnd type="triangle" w="med" len="med"/>
          </a:ln>
        </p:spPr>
      </p:cxnSp>
      <p:cxnSp>
        <p:nvCxnSpPr>
          <p:cNvPr id="29721" name="AutoShape 32"/>
          <p:cNvCxnSpPr>
            <a:cxnSpLocks noChangeShapeType="1"/>
            <a:stCxn id="29706" idx="0"/>
            <a:endCxn id="29705" idx="0"/>
          </p:cNvCxnSpPr>
          <p:nvPr/>
        </p:nvCxnSpPr>
        <p:spPr bwMode="auto">
          <a:xfrm rot="-5400000" flipH="1" flipV="1">
            <a:off x="7390606" y="3886994"/>
            <a:ext cx="1588" cy="1219200"/>
          </a:xfrm>
          <a:prstGeom prst="curvedConnector3">
            <a:avLst>
              <a:gd name="adj1" fmla="val -14400000"/>
            </a:avLst>
          </a:prstGeom>
          <a:noFill/>
          <a:ln w="19050">
            <a:solidFill>
              <a:schemeClr val="tx1"/>
            </a:solidFill>
            <a:round/>
            <a:headEnd/>
            <a:tailEnd type="triangle" w="med" len="med"/>
          </a:ln>
        </p:spPr>
      </p:cxnSp>
      <p:sp>
        <p:nvSpPr>
          <p:cNvPr id="29722" name="Text Box 33"/>
          <p:cNvSpPr txBox="1">
            <a:spLocks noChangeArrowheads="1"/>
          </p:cNvSpPr>
          <p:nvPr/>
        </p:nvSpPr>
        <p:spPr bwMode="auto">
          <a:xfrm>
            <a:off x="2955925" y="1865313"/>
            <a:ext cx="1212850" cy="366712"/>
          </a:xfrm>
          <a:prstGeom prst="rect">
            <a:avLst/>
          </a:prstGeom>
          <a:noFill/>
          <a:ln w="9525">
            <a:noFill/>
            <a:miter lim="800000"/>
            <a:headEnd/>
            <a:tailEnd/>
          </a:ln>
        </p:spPr>
        <p:txBody>
          <a:bodyPr wrap="none">
            <a:prstTxWarp prst="textNoShape">
              <a:avLst/>
            </a:prstTxWarp>
            <a:spAutoFit/>
          </a:bodyPr>
          <a:lstStyle/>
          <a:p>
            <a:r>
              <a:rPr lang="en-US"/>
              <a:t>Sequence</a:t>
            </a:r>
          </a:p>
        </p:txBody>
      </p:sp>
      <p:sp>
        <p:nvSpPr>
          <p:cNvPr id="29723" name="Text Box 34"/>
          <p:cNvSpPr txBox="1">
            <a:spLocks noChangeArrowheads="1"/>
          </p:cNvSpPr>
          <p:nvPr/>
        </p:nvSpPr>
        <p:spPr bwMode="auto">
          <a:xfrm>
            <a:off x="2971800" y="3571876"/>
            <a:ext cx="1327150" cy="366713"/>
          </a:xfrm>
          <a:prstGeom prst="rect">
            <a:avLst/>
          </a:prstGeom>
          <a:noFill/>
          <a:ln w="9525">
            <a:noFill/>
            <a:miter lim="800000"/>
            <a:headEnd/>
            <a:tailEnd/>
          </a:ln>
        </p:spPr>
        <p:txBody>
          <a:bodyPr wrap="none">
            <a:prstTxWarp prst="textNoShape">
              <a:avLst/>
            </a:prstTxWarp>
            <a:spAutoFit/>
          </a:bodyPr>
          <a:lstStyle/>
          <a:p>
            <a:r>
              <a:rPr lang="en-US"/>
              <a:t>If-then-else</a:t>
            </a:r>
          </a:p>
        </p:txBody>
      </p:sp>
      <p:sp>
        <p:nvSpPr>
          <p:cNvPr id="29724" name="Text Box 35"/>
          <p:cNvSpPr txBox="1">
            <a:spLocks noChangeArrowheads="1"/>
          </p:cNvSpPr>
          <p:nvPr/>
        </p:nvSpPr>
        <p:spPr bwMode="auto">
          <a:xfrm>
            <a:off x="7391400" y="1524001"/>
            <a:ext cx="755650" cy="366713"/>
          </a:xfrm>
          <a:prstGeom prst="rect">
            <a:avLst/>
          </a:prstGeom>
          <a:noFill/>
          <a:ln w="9525">
            <a:noFill/>
            <a:miter lim="800000"/>
            <a:headEnd/>
            <a:tailEnd/>
          </a:ln>
        </p:spPr>
        <p:txBody>
          <a:bodyPr wrap="none">
            <a:prstTxWarp prst="textNoShape">
              <a:avLst/>
            </a:prstTxWarp>
            <a:spAutoFit/>
          </a:bodyPr>
          <a:lstStyle/>
          <a:p>
            <a:r>
              <a:rPr lang="en-US"/>
              <a:t>While</a:t>
            </a:r>
          </a:p>
        </p:txBody>
      </p:sp>
      <p:sp>
        <p:nvSpPr>
          <p:cNvPr id="29725" name="Text Box 36"/>
          <p:cNvSpPr txBox="1">
            <a:spLocks noChangeArrowheads="1"/>
          </p:cNvSpPr>
          <p:nvPr/>
        </p:nvSpPr>
        <p:spPr bwMode="auto">
          <a:xfrm>
            <a:off x="7543800" y="3657600"/>
            <a:ext cx="657552" cy="369332"/>
          </a:xfrm>
          <a:prstGeom prst="rect">
            <a:avLst/>
          </a:prstGeom>
          <a:noFill/>
          <a:ln w="9525">
            <a:noFill/>
            <a:miter lim="800000"/>
            <a:headEnd/>
            <a:tailEnd/>
          </a:ln>
        </p:spPr>
        <p:txBody>
          <a:bodyPr wrap="none">
            <a:prstTxWarp prst="textNoShape">
              <a:avLst/>
            </a:prstTxWarp>
            <a:spAutoFit/>
          </a:bodyPr>
          <a:lstStyle/>
          <a:p>
            <a:r>
              <a:rPr lang="en-US"/>
              <a:t>Until</a:t>
            </a:r>
          </a:p>
        </p:txBody>
      </p:sp>
      <p:sp>
        <p:nvSpPr>
          <p:cNvPr id="30" name="Slide Number Placeholder 29"/>
          <p:cNvSpPr>
            <a:spLocks noGrp="1"/>
          </p:cNvSpPr>
          <p:nvPr>
            <p:ph type="sldNum" sz="quarter" idx="12"/>
          </p:nvPr>
        </p:nvSpPr>
        <p:spPr/>
        <p:txBody>
          <a:bodyPr/>
          <a:lstStyle/>
          <a:p>
            <a:fld id="{AC15D0F0-0C80-A24D-9B51-4BAD80E99E6C}" type="slidenum">
              <a:rPr lang="en-US" smtClean="0"/>
              <a:pPr/>
              <a:t>22</a:t>
            </a:fld>
            <a:endParaRPr lang="en-US"/>
          </a:p>
        </p:txBody>
      </p:sp>
    </p:spTree>
    <p:extLst>
      <p:ext uri="{BB962C8B-B14F-4D97-AF65-F5344CB8AC3E}">
        <p14:creationId xmlns:p14="http://schemas.microsoft.com/office/powerpoint/2010/main" val="36169677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b="1" dirty="0" err="1">
                <a:solidFill>
                  <a:srgbClr val="FF0000"/>
                </a:solidFill>
              </a:rPr>
              <a:t>Cyclomatic</a:t>
            </a:r>
            <a:r>
              <a:rPr lang="en-US" b="1" dirty="0">
                <a:solidFill>
                  <a:srgbClr val="FF0000"/>
                </a:solidFill>
              </a:rPr>
              <a:t> Complexity</a:t>
            </a:r>
          </a:p>
        </p:txBody>
      </p:sp>
      <p:sp>
        <p:nvSpPr>
          <p:cNvPr id="30723" name="Rectangle 3"/>
          <p:cNvSpPr>
            <a:spLocks noGrp="1" noChangeArrowheads="1"/>
          </p:cNvSpPr>
          <p:nvPr>
            <p:ph type="body" idx="1"/>
          </p:nvPr>
        </p:nvSpPr>
        <p:spPr/>
        <p:txBody>
          <a:bodyPr/>
          <a:lstStyle/>
          <a:p>
            <a:pPr eaLnBrk="1" hangingPunct="1">
              <a:lnSpc>
                <a:spcPct val="90000"/>
              </a:lnSpc>
            </a:pPr>
            <a:r>
              <a:rPr lang="en-US" dirty="0"/>
              <a:t>Defined as the set of independent paths through the control flow graph</a:t>
            </a:r>
          </a:p>
          <a:p>
            <a:pPr eaLnBrk="1" hangingPunct="1">
              <a:lnSpc>
                <a:spcPct val="90000"/>
              </a:lnSpc>
            </a:pPr>
            <a:endParaRPr lang="en-US" dirty="0"/>
          </a:p>
          <a:p>
            <a:pPr eaLnBrk="1" hangingPunct="1">
              <a:lnSpc>
                <a:spcPct val="90000"/>
              </a:lnSpc>
            </a:pPr>
            <a:r>
              <a:rPr lang="en-US" dirty="0"/>
              <a:t>V(G) = E – N + 2</a:t>
            </a:r>
          </a:p>
          <a:p>
            <a:pPr lvl="1" eaLnBrk="1" hangingPunct="1">
              <a:lnSpc>
                <a:spcPct val="90000"/>
              </a:lnSpc>
            </a:pPr>
            <a:r>
              <a:rPr lang="en-US" dirty="0">
                <a:ea typeface="ＭＳ Ｐゴシック" charset="-128"/>
              </a:rPr>
              <a:t>E is the number of flow graph edges</a:t>
            </a:r>
          </a:p>
          <a:p>
            <a:pPr lvl="1" eaLnBrk="1" hangingPunct="1">
              <a:lnSpc>
                <a:spcPct val="90000"/>
              </a:lnSpc>
            </a:pPr>
            <a:r>
              <a:rPr lang="en-US" dirty="0">
                <a:ea typeface="ＭＳ Ｐゴシック" charset="-128"/>
              </a:rPr>
              <a:t>N is the number of nodes</a:t>
            </a:r>
          </a:p>
          <a:p>
            <a:pPr lvl="1" eaLnBrk="1" hangingPunct="1">
              <a:lnSpc>
                <a:spcPct val="90000"/>
              </a:lnSpc>
            </a:pPr>
            <a:endParaRPr lang="en-US" dirty="0">
              <a:ea typeface="ＭＳ Ｐゴシック" charset="-128"/>
            </a:endParaRPr>
          </a:p>
          <a:p>
            <a:pPr eaLnBrk="1" hangingPunct="1">
              <a:lnSpc>
                <a:spcPct val="90000"/>
              </a:lnSpc>
            </a:pPr>
            <a:r>
              <a:rPr lang="en-US" dirty="0"/>
              <a:t>V(G) = P + 1</a:t>
            </a:r>
          </a:p>
          <a:p>
            <a:pPr lvl="1" eaLnBrk="1" hangingPunct="1">
              <a:lnSpc>
                <a:spcPct val="90000"/>
              </a:lnSpc>
            </a:pPr>
            <a:r>
              <a:rPr lang="en-US" dirty="0">
                <a:ea typeface="ＭＳ Ｐゴシック" charset="-128"/>
              </a:rPr>
              <a:t>P is the number of predicate nodes</a:t>
            </a:r>
          </a:p>
        </p:txBody>
      </p:sp>
      <p:sp>
        <p:nvSpPr>
          <p:cNvPr id="4" name="Slide Number Placeholder 3"/>
          <p:cNvSpPr>
            <a:spLocks noGrp="1"/>
          </p:cNvSpPr>
          <p:nvPr>
            <p:ph type="sldNum" sz="quarter" idx="12"/>
          </p:nvPr>
        </p:nvSpPr>
        <p:spPr/>
        <p:txBody>
          <a:bodyPr/>
          <a:lstStyle/>
          <a:p>
            <a:fld id="{AC15D0F0-0C80-A24D-9B51-4BAD80E99E6C}" type="slidenum">
              <a:rPr lang="en-US" smtClean="0"/>
              <a:pPr/>
              <a:t>23</a:t>
            </a:fld>
            <a:endParaRPr lang="en-US"/>
          </a:p>
        </p:txBody>
      </p:sp>
    </p:spTree>
    <p:extLst>
      <p:ext uri="{BB962C8B-B14F-4D97-AF65-F5344CB8AC3E}">
        <p14:creationId xmlns:p14="http://schemas.microsoft.com/office/powerpoint/2010/main" val="41025240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t>Example</a:t>
            </a:r>
          </a:p>
        </p:txBody>
      </p:sp>
      <p:sp>
        <p:nvSpPr>
          <p:cNvPr id="31747" name="Rectangle 3"/>
          <p:cNvSpPr>
            <a:spLocks noGrp="1" noChangeArrowheads="1"/>
          </p:cNvSpPr>
          <p:nvPr>
            <p:ph type="body" idx="1"/>
          </p:nvPr>
        </p:nvSpPr>
        <p:spPr/>
        <p:txBody>
          <a:bodyPr>
            <a:normAutofit fontScale="85000" lnSpcReduction="20000"/>
          </a:bodyPr>
          <a:lstStyle/>
          <a:p>
            <a:pPr eaLnBrk="1" hangingPunct="1">
              <a:lnSpc>
                <a:spcPct val="90000"/>
              </a:lnSpc>
              <a:buFontTx/>
              <a:buNone/>
            </a:pPr>
            <a:r>
              <a:rPr lang="en-US" dirty="0" err="1">
                <a:solidFill>
                  <a:srgbClr val="FF0000"/>
                </a:solidFill>
                <a:latin typeface="Courier New" charset="0"/>
              </a:rPr>
              <a:t>i</a:t>
            </a:r>
            <a:r>
              <a:rPr lang="en-US" dirty="0">
                <a:solidFill>
                  <a:srgbClr val="FF0000"/>
                </a:solidFill>
                <a:latin typeface="Courier New" charset="0"/>
              </a:rPr>
              <a:t> = 0;</a:t>
            </a:r>
          </a:p>
          <a:p>
            <a:pPr eaLnBrk="1" hangingPunct="1">
              <a:lnSpc>
                <a:spcPct val="90000"/>
              </a:lnSpc>
              <a:buFontTx/>
              <a:buNone/>
            </a:pPr>
            <a:r>
              <a:rPr lang="en-US" dirty="0">
                <a:solidFill>
                  <a:srgbClr val="FF0000"/>
                </a:solidFill>
                <a:latin typeface="Courier New" charset="0"/>
              </a:rPr>
              <a:t>while (</a:t>
            </a:r>
            <a:r>
              <a:rPr lang="en-US" dirty="0" err="1">
                <a:solidFill>
                  <a:srgbClr val="FF0000"/>
                </a:solidFill>
                <a:latin typeface="Courier New" charset="0"/>
              </a:rPr>
              <a:t>i</a:t>
            </a:r>
            <a:r>
              <a:rPr lang="en-US" dirty="0">
                <a:solidFill>
                  <a:srgbClr val="FF0000"/>
                </a:solidFill>
                <a:latin typeface="Courier New" charset="0"/>
              </a:rPr>
              <a:t>&lt;n-1) </a:t>
            </a:r>
            <a:r>
              <a:rPr lang="en-US" dirty="0">
                <a:latin typeface="Courier New" charset="0"/>
              </a:rPr>
              <a:t>do</a:t>
            </a:r>
          </a:p>
          <a:p>
            <a:pPr eaLnBrk="1" hangingPunct="1">
              <a:lnSpc>
                <a:spcPct val="90000"/>
              </a:lnSpc>
              <a:buFontTx/>
              <a:buNone/>
            </a:pPr>
            <a:r>
              <a:rPr lang="en-US" dirty="0">
                <a:latin typeface="Courier New" charset="0"/>
              </a:rPr>
              <a:t>  </a:t>
            </a:r>
            <a:r>
              <a:rPr lang="en-US" dirty="0" err="1">
                <a:solidFill>
                  <a:srgbClr val="3366FF"/>
                </a:solidFill>
                <a:latin typeface="Courier New" charset="0"/>
              </a:rPr>
              <a:t>j</a:t>
            </a:r>
            <a:r>
              <a:rPr lang="en-US" dirty="0">
                <a:solidFill>
                  <a:srgbClr val="3366FF"/>
                </a:solidFill>
                <a:latin typeface="Courier New" charset="0"/>
              </a:rPr>
              <a:t> = </a:t>
            </a:r>
            <a:r>
              <a:rPr lang="en-US" dirty="0" err="1">
                <a:solidFill>
                  <a:srgbClr val="3366FF"/>
                </a:solidFill>
                <a:latin typeface="Courier New" charset="0"/>
              </a:rPr>
              <a:t>i</a:t>
            </a:r>
            <a:r>
              <a:rPr lang="en-US" dirty="0">
                <a:solidFill>
                  <a:srgbClr val="3366FF"/>
                </a:solidFill>
                <a:latin typeface="Courier New" charset="0"/>
              </a:rPr>
              <a:t> + 1;</a:t>
            </a:r>
          </a:p>
          <a:p>
            <a:pPr eaLnBrk="1" hangingPunct="1">
              <a:lnSpc>
                <a:spcPct val="90000"/>
              </a:lnSpc>
              <a:buFontTx/>
              <a:buNone/>
            </a:pPr>
            <a:r>
              <a:rPr lang="en-US" dirty="0">
                <a:solidFill>
                  <a:srgbClr val="3366FF"/>
                </a:solidFill>
                <a:latin typeface="Courier New" charset="0"/>
              </a:rPr>
              <a:t>  while (</a:t>
            </a:r>
            <a:r>
              <a:rPr lang="en-US" dirty="0" err="1">
                <a:solidFill>
                  <a:srgbClr val="3366FF"/>
                </a:solidFill>
                <a:latin typeface="Courier New" charset="0"/>
              </a:rPr>
              <a:t>j</a:t>
            </a:r>
            <a:r>
              <a:rPr lang="en-US" dirty="0">
                <a:solidFill>
                  <a:srgbClr val="3366FF"/>
                </a:solidFill>
                <a:latin typeface="Courier New" charset="0"/>
              </a:rPr>
              <a:t>&lt;</a:t>
            </a:r>
            <a:r>
              <a:rPr lang="en-US" dirty="0" err="1">
                <a:solidFill>
                  <a:srgbClr val="3366FF"/>
                </a:solidFill>
                <a:latin typeface="Courier New" charset="0"/>
              </a:rPr>
              <a:t>n</a:t>
            </a:r>
            <a:r>
              <a:rPr lang="en-US" dirty="0">
                <a:solidFill>
                  <a:srgbClr val="3366FF"/>
                </a:solidFill>
                <a:latin typeface="Courier New" charset="0"/>
              </a:rPr>
              <a:t>) </a:t>
            </a:r>
            <a:r>
              <a:rPr lang="en-US" dirty="0">
                <a:latin typeface="Courier New" charset="0"/>
              </a:rPr>
              <a:t>do</a:t>
            </a:r>
          </a:p>
          <a:p>
            <a:pPr eaLnBrk="1" hangingPunct="1">
              <a:lnSpc>
                <a:spcPct val="90000"/>
              </a:lnSpc>
              <a:buFontTx/>
              <a:buNone/>
            </a:pPr>
            <a:r>
              <a:rPr lang="en-US" dirty="0">
                <a:latin typeface="Courier New" charset="0"/>
              </a:rPr>
              <a:t>    </a:t>
            </a:r>
            <a:r>
              <a:rPr lang="en-US" dirty="0">
                <a:solidFill>
                  <a:srgbClr val="008000"/>
                </a:solidFill>
                <a:latin typeface="Courier New" charset="0"/>
              </a:rPr>
              <a:t>if </a:t>
            </a:r>
            <a:r>
              <a:rPr lang="en-US" dirty="0" err="1">
                <a:solidFill>
                  <a:srgbClr val="008000"/>
                </a:solidFill>
                <a:latin typeface="Courier New" charset="0"/>
              </a:rPr>
              <a:t>A[i</a:t>
            </a:r>
            <a:r>
              <a:rPr lang="en-US" dirty="0">
                <a:solidFill>
                  <a:srgbClr val="008000"/>
                </a:solidFill>
                <a:latin typeface="Courier New" charset="0"/>
              </a:rPr>
              <a:t>]&lt;</a:t>
            </a:r>
            <a:r>
              <a:rPr lang="en-US" dirty="0" err="1">
                <a:solidFill>
                  <a:srgbClr val="008000"/>
                </a:solidFill>
                <a:latin typeface="Courier New" charset="0"/>
              </a:rPr>
              <a:t>A[j</a:t>
            </a:r>
            <a:r>
              <a:rPr lang="en-US" dirty="0">
                <a:solidFill>
                  <a:srgbClr val="008000"/>
                </a:solidFill>
                <a:latin typeface="Courier New" charset="0"/>
              </a:rPr>
              <a:t>]</a:t>
            </a:r>
          </a:p>
          <a:p>
            <a:pPr eaLnBrk="1" hangingPunct="1">
              <a:lnSpc>
                <a:spcPct val="90000"/>
              </a:lnSpc>
              <a:buFontTx/>
              <a:buNone/>
            </a:pPr>
            <a:r>
              <a:rPr lang="en-US" dirty="0">
                <a:latin typeface="Courier New" charset="0"/>
              </a:rPr>
              <a:t>     then</a:t>
            </a:r>
          </a:p>
          <a:p>
            <a:pPr eaLnBrk="1" hangingPunct="1">
              <a:lnSpc>
                <a:spcPct val="90000"/>
              </a:lnSpc>
              <a:buFontTx/>
              <a:buNone/>
            </a:pPr>
            <a:r>
              <a:rPr lang="en-US" dirty="0">
                <a:latin typeface="Courier New" charset="0"/>
              </a:rPr>
              <a:t>      </a:t>
            </a:r>
            <a:r>
              <a:rPr lang="en-US" dirty="0" err="1">
                <a:latin typeface="Courier New" charset="0"/>
              </a:rPr>
              <a:t>swap(A[i</a:t>
            </a:r>
            <a:r>
              <a:rPr lang="en-US" dirty="0">
                <a:latin typeface="Courier New" charset="0"/>
              </a:rPr>
              <a:t>], </a:t>
            </a:r>
            <a:r>
              <a:rPr lang="en-US" dirty="0" err="1">
                <a:latin typeface="Courier New" charset="0"/>
              </a:rPr>
              <a:t>A[j</a:t>
            </a:r>
            <a:r>
              <a:rPr lang="en-US" dirty="0">
                <a:latin typeface="Courier New" charset="0"/>
              </a:rPr>
              <a:t>]); </a:t>
            </a:r>
          </a:p>
          <a:p>
            <a:pPr eaLnBrk="1" hangingPunct="1">
              <a:lnSpc>
                <a:spcPct val="90000"/>
              </a:lnSpc>
              <a:buFontTx/>
              <a:buNone/>
            </a:pPr>
            <a:r>
              <a:rPr lang="en-US" dirty="0">
                <a:latin typeface="Courier New" charset="0"/>
              </a:rPr>
              <a:t>  </a:t>
            </a:r>
            <a:r>
              <a:rPr lang="en-US" dirty="0">
                <a:solidFill>
                  <a:srgbClr val="FF6600"/>
                </a:solidFill>
                <a:latin typeface="Courier New" charset="0"/>
              </a:rPr>
              <a:t>end do;</a:t>
            </a:r>
          </a:p>
          <a:p>
            <a:pPr eaLnBrk="1" hangingPunct="1">
              <a:lnSpc>
                <a:spcPct val="90000"/>
              </a:lnSpc>
              <a:buFontTx/>
              <a:buNone/>
            </a:pPr>
            <a:r>
              <a:rPr lang="en-US" dirty="0">
                <a:latin typeface="Courier New" charset="0"/>
              </a:rPr>
              <a:t>  </a:t>
            </a:r>
            <a:r>
              <a:rPr lang="en-US" dirty="0" err="1">
                <a:solidFill>
                  <a:srgbClr val="660066"/>
                </a:solidFill>
                <a:latin typeface="Courier New" charset="0"/>
              </a:rPr>
              <a:t>i</a:t>
            </a:r>
            <a:r>
              <a:rPr lang="en-US" dirty="0">
                <a:solidFill>
                  <a:srgbClr val="660066"/>
                </a:solidFill>
                <a:latin typeface="Courier New" charset="0"/>
              </a:rPr>
              <a:t>=i+1;</a:t>
            </a:r>
          </a:p>
          <a:p>
            <a:pPr eaLnBrk="1" hangingPunct="1">
              <a:lnSpc>
                <a:spcPct val="90000"/>
              </a:lnSpc>
              <a:buFontTx/>
              <a:buNone/>
            </a:pPr>
            <a:r>
              <a:rPr lang="en-US" dirty="0">
                <a:solidFill>
                  <a:srgbClr val="660066"/>
                </a:solidFill>
                <a:latin typeface="Courier New" charset="0"/>
              </a:rPr>
              <a:t>end do;</a:t>
            </a:r>
          </a:p>
          <a:p>
            <a:pPr eaLnBrk="1" hangingPunct="1">
              <a:lnSpc>
                <a:spcPct val="90000"/>
              </a:lnSpc>
              <a:buFontTx/>
              <a:buNone/>
            </a:pPr>
            <a:r>
              <a:rPr lang="en-US" dirty="0">
                <a:solidFill>
                  <a:srgbClr val="660066"/>
                </a:solidFill>
                <a:latin typeface="Courier New" charset="0"/>
              </a:rPr>
              <a:t> </a:t>
            </a:r>
          </a:p>
        </p:txBody>
      </p:sp>
      <p:sp>
        <p:nvSpPr>
          <p:cNvPr id="4" name="Slide Number Placeholder 3"/>
          <p:cNvSpPr>
            <a:spLocks noGrp="1"/>
          </p:cNvSpPr>
          <p:nvPr>
            <p:ph type="sldNum" sz="quarter" idx="12"/>
          </p:nvPr>
        </p:nvSpPr>
        <p:spPr/>
        <p:txBody>
          <a:bodyPr/>
          <a:lstStyle/>
          <a:p>
            <a:fld id="{AC15D0F0-0C80-A24D-9B51-4BAD80E99E6C}" type="slidenum">
              <a:rPr lang="en-US" smtClean="0"/>
              <a:pPr/>
              <a:t>24</a:t>
            </a:fld>
            <a:endParaRPr lang="en-US"/>
          </a:p>
        </p:txBody>
      </p:sp>
    </p:spTree>
    <p:extLst>
      <p:ext uri="{BB962C8B-B14F-4D97-AF65-F5344CB8AC3E}">
        <p14:creationId xmlns:p14="http://schemas.microsoft.com/office/powerpoint/2010/main" val="3566235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Flow Graph</a:t>
            </a:r>
          </a:p>
        </p:txBody>
      </p:sp>
      <p:sp>
        <p:nvSpPr>
          <p:cNvPr id="32771" name="Oval 4"/>
          <p:cNvSpPr>
            <a:spLocks noChangeArrowheads="1"/>
          </p:cNvSpPr>
          <p:nvPr/>
        </p:nvSpPr>
        <p:spPr bwMode="auto">
          <a:xfrm>
            <a:off x="5562600" y="14478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1</a:t>
            </a:r>
          </a:p>
        </p:txBody>
      </p:sp>
      <p:sp>
        <p:nvSpPr>
          <p:cNvPr id="32772" name="Oval 5"/>
          <p:cNvSpPr>
            <a:spLocks noChangeArrowheads="1"/>
          </p:cNvSpPr>
          <p:nvPr/>
        </p:nvSpPr>
        <p:spPr bwMode="auto">
          <a:xfrm>
            <a:off x="5562600" y="31242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3</a:t>
            </a:r>
          </a:p>
        </p:txBody>
      </p:sp>
      <p:sp>
        <p:nvSpPr>
          <p:cNvPr id="32773" name="Oval 6"/>
          <p:cNvSpPr>
            <a:spLocks noChangeArrowheads="1"/>
          </p:cNvSpPr>
          <p:nvPr/>
        </p:nvSpPr>
        <p:spPr bwMode="auto">
          <a:xfrm>
            <a:off x="6324600" y="40386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5</a:t>
            </a:r>
          </a:p>
        </p:txBody>
      </p:sp>
      <p:sp>
        <p:nvSpPr>
          <p:cNvPr id="32774" name="Oval 7"/>
          <p:cNvSpPr>
            <a:spLocks noChangeArrowheads="1"/>
          </p:cNvSpPr>
          <p:nvPr/>
        </p:nvSpPr>
        <p:spPr bwMode="auto">
          <a:xfrm>
            <a:off x="4876800" y="40386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4</a:t>
            </a:r>
          </a:p>
        </p:txBody>
      </p:sp>
      <p:sp>
        <p:nvSpPr>
          <p:cNvPr id="32775" name="Oval 8"/>
          <p:cNvSpPr>
            <a:spLocks noChangeArrowheads="1"/>
          </p:cNvSpPr>
          <p:nvPr/>
        </p:nvSpPr>
        <p:spPr bwMode="auto">
          <a:xfrm>
            <a:off x="5562600" y="49530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6</a:t>
            </a:r>
          </a:p>
        </p:txBody>
      </p:sp>
      <p:sp>
        <p:nvSpPr>
          <p:cNvPr id="32776" name="Oval 9"/>
          <p:cNvSpPr>
            <a:spLocks noChangeArrowheads="1"/>
          </p:cNvSpPr>
          <p:nvPr/>
        </p:nvSpPr>
        <p:spPr bwMode="auto">
          <a:xfrm>
            <a:off x="3048000" y="40386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7</a:t>
            </a:r>
          </a:p>
        </p:txBody>
      </p:sp>
      <p:sp>
        <p:nvSpPr>
          <p:cNvPr id="32777" name="Oval 10"/>
          <p:cNvSpPr>
            <a:spLocks noChangeArrowheads="1"/>
          </p:cNvSpPr>
          <p:nvPr/>
        </p:nvSpPr>
        <p:spPr bwMode="auto">
          <a:xfrm>
            <a:off x="5562600" y="2209800"/>
            <a:ext cx="457200" cy="4572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pPr algn="ctr"/>
            <a:r>
              <a:rPr lang="en-US"/>
              <a:t>2</a:t>
            </a:r>
          </a:p>
        </p:txBody>
      </p:sp>
      <p:cxnSp>
        <p:nvCxnSpPr>
          <p:cNvPr id="32778" name="AutoShape 11"/>
          <p:cNvCxnSpPr>
            <a:cxnSpLocks noChangeShapeType="1"/>
            <a:stCxn id="32771" idx="4"/>
            <a:endCxn id="32777" idx="0"/>
          </p:cNvCxnSpPr>
          <p:nvPr/>
        </p:nvCxnSpPr>
        <p:spPr bwMode="auto">
          <a:xfrm>
            <a:off x="5791200" y="1905000"/>
            <a:ext cx="0" cy="304800"/>
          </a:xfrm>
          <a:prstGeom prst="straightConnector1">
            <a:avLst/>
          </a:prstGeom>
          <a:noFill/>
          <a:ln w="9525">
            <a:solidFill>
              <a:schemeClr val="tx1"/>
            </a:solidFill>
            <a:round/>
            <a:headEnd/>
            <a:tailEnd type="triangle" w="med" len="med"/>
          </a:ln>
        </p:spPr>
      </p:cxnSp>
      <p:cxnSp>
        <p:nvCxnSpPr>
          <p:cNvPr id="32779" name="AutoShape 12"/>
          <p:cNvCxnSpPr>
            <a:cxnSpLocks noChangeShapeType="1"/>
            <a:stCxn id="32777" idx="4"/>
            <a:endCxn id="32772" idx="0"/>
          </p:cNvCxnSpPr>
          <p:nvPr/>
        </p:nvCxnSpPr>
        <p:spPr bwMode="auto">
          <a:xfrm>
            <a:off x="5791200" y="2667000"/>
            <a:ext cx="0" cy="457200"/>
          </a:xfrm>
          <a:prstGeom prst="straightConnector1">
            <a:avLst/>
          </a:prstGeom>
          <a:noFill/>
          <a:ln w="9525">
            <a:solidFill>
              <a:schemeClr val="tx1"/>
            </a:solidFill>
            <a:round/>
            <a:headEnd/>
            <a:tailEnd type="triangle" w="med" len="med"/>
          </a:ln>
        </p:spPr>
      </p:cxnSp>
      <p:cxnSp>
        <p:nvCxnSpPr>
          <p:cNvPr id="32780" name="AutoShape 13"/>
          <p:cNvCxnSpPr>
            <a:cxnSpLocks noChangeShapeType="1"/>
            <a:stCxn id="32772" idx="3"/>
            <a:endCxn id="32774" idx="7"/>
          </p:cNvCxnSpPr>
          <p:nvPr/>
        </p:nvCxnSpPr>
        <p:spPr bwMode="auto">
          <a:xfrm flipH="1">
            <a:off x="5267325" y="3514725"/>
            <a:ext cx="361950" cy="590550"/>
          </a:xfrm>
          <a:prstGeom prst="straightConnector1">
            <a:avLst/>
          </a:prstGeom>
          <a:noFill/>
          <a:ln w="9525">
            <a:solidFill>
              <a:schemeClr val="tx1"/>
            </a:solidFill>
            <a:round/>
            <a:headEnd/>
            <a:tailEnd type="triangle" w="med" len="med"/>
          </a:ln>
        </p:spPr>
      </p:cxnSp>
      <p:cxnSp>
        <p:nvCxnSpPr>
          <p:cNvPr id="32781" name="AutoShape 14"/>
          <p:cNvCxnSpPr>
            <a:cxnSpLocks noChangeShapeType="1"/>
            <a:stCxn id="32772" idx="5"/>
            <a:endCxn id="32773" idx="1"/>
          </p:cNvCxnSpPr>
          <p:nvPr/>
        </p:nvCxnSpPr>
        <p:spPr bwMode="auto">
          <a:xfrm>
            <a:off x="5953125" y="3514725"/>
            <a:ext cx="438150" cy="590550"/>
          </a:xfrm>
          <a:prstGeom prst="straightConnector1">
            <a:avLst/>
          </a:prstGeom>
          <a:noFill/>
          <a:ln w="9525">
            <a:solidFill>
              <a:schemeClr val="tx1"/>
            </a:solidFill>
            <a:round/>
            <a:headEnd/>
            <a:tailEnd type="triangle" w="med" len="med"/>
          </a:ln>
        </p:spPr>
      </p:cxnSp>
      <p:cxnSp>
        <p:nvCxnSpPr>
          <p:cNvPr id="32782" name="AutoShape 15"/>
          <p:cNvCxnSpPr>
            <a:cxnSpLocks noChangeShapeType="1"/>
            <a:stCxn id="32774" idx="6"/>
            <a:endCxn id="32773" idx="2"/>
          </p:cNvCxnSpPr>
          <p:nvPr/>
        </p:nvCxnSpPr>
        <p:spPr bwMode="auto">
          <a:xfrm>
            <a:off x="5334000" y="4267200"/>
            <a:ext cx="990600" cy="0"/>
          </a:xfrm>
          <a:prstGeom prst="straightConnector1">
            <a:avLst/>
          </a:prstGeom>
          <a:noFill/>
          <a:ln w="9525">
            <a:solidFill>
              <a:schemeClr val="tx1"/>
            </a:solidFill>
            <a:round/>
            <a:headEnd/>
            <a:tailEnd type="triangle" w="med" len="med"/>
          </a:ln>
        </p:spPr>
      </p:cxnSp>
      <p:cxnSp>
        <p:nvCxnSpPr>
          <p:cNvPr id="32783" name="AutoShape 16"/>
          <p:cNvCxnSpPr>
            <a:cxnSpLocks noChangeShapeType="1"/>
            <a:stCxn id="32773" idx="6"/>
            <a:endCxn id="32777" idx="6"/>
          </p:cNvCxnSpPr>
          <p:nvPr/>
        </p:nvCxnSpPr>
        <p:spPr bwMode="auto">
          <a:xfrm flipH="1" flipV="1">
            <a:off x="6019800" y="2438400"/>
            <a:ext cx="762000" cy="1828800"/>
          </a:xfrm>
          <a:prstGeom prst="curvedConnector3">
            <a:avLst>
              <a:gd name="adj1" fmla="val -30000"/>
            </a:avLst>
          </a:prstGeom>
          <a:noFill/>
          <a:ln w="9525">
            <a:solidFill>
              <a:schemeClr val="tx1"/>
            </a:solidFill>
            <a:round/>
            <a:headEnd/>
            <a:tailEnd type="triangle" w="med" len="med"/>
          </a:ln>
        </p:spPr>
      </p:cxnSp>
      <p:cxnSp>
        <p:nvCxnSpPr>
          <p:cNvPr id="32784" name="AutoShape 17"/>
          <p:cNvCxnSpPr>
            <a:cxnSpLocks noChangeShapeType="1"/>
            <a:stCxn id="32777" idx="2"/>
            <a:endCxn id="32775" idx="2"/>
          </p:cNvCxnSpPr>
          <p:nvPr/>
        </p:nvCxnSpPr>
        <p:spPr bwMode="auto">
          <a:xfrm rot="10800000" flipH="1" flipV="1">
            <a:off x="5562600" y="2438400"/>
            <a:ext cx="1588" cy="2743200"/>
          </a:xfrm>
          <a:prstGeom prst="curvedConnector3">
            <a:avLst>
              <a:gd name="adj1" fmla="val -60900000"/>
            </a:avLst>
          </a:prstGeom>
          <a:noFill/>
          <a:ln w="9525">
            <a:solidFill>
              <a:schemeClr val="tx1"/>
            </a:solidFill>
            <a:round/>
            <a:headEnd/>
            <a:tailEnd type="triangle" w="med" len="med"/>
          </a:ln>
        </p:spPr>
      </p:cxnSp>
      <p:cxnSp>
        <p:nvCxnSpPr>
          <p:cNvPr id="32785" name="AutoShape 18"/>
          <p:cNvCxnSpPr>
            <a:cxnSpLocks noChangeShapeType="1"/>
            <a:stCxn id="32775" idx="6"/>
            <a:endCxn id="32771" idx="6"/>
          </p:cNvCxnSpPr>
          <p:nvPr/>
        </p:nvCxnSpPr>
        <p:spPr bwMode="auto">
          <a:xfrm flipV="1">
            <a:off x="6019800" y="1676400"/>
            <a:ext cx="1588" cy="3505200"/>
          </a:xfrm>
          <a:prstGeom prst="curvedConnector3">
            <a:avLst>
              <a:gd name="adj1" fmla="val 101400000"/>
            </a:avLst>
          </a:prstGeom>
          <a:noFill/>
          <a:ln w="9525">
            <a:solidFill>
              <a:schemeClr val="tx1"/>
            </a:solidFill>
            <a:round/>
            <a:headEnd/>
            <a:tailEnd type="triangle" w="med" len="med"/>
          </a:ln>
        </p:spPr>
      </p:cxnSp>
      <p:cxnSp>
        <p:nvCxnSpPr>
          <p:cNvPr id="32786" name="AutoShape 22"/>
          <p:cNvCxnSpPr>
            <a:cxnSpLocks noChangeShapeType="1"/>
            <a:stCxn id="32771" idx="2"/>
            <a:endCxn id="32776" idx="0"/>
          </p:cNvCxnSpPr>
          <p:nvPr/>
        </p:nvCxnSpPr>
        <p:spPr bwMode="auto">
          <a:xfrm rot="10800000" flipV="1">
            <a:off x="3276600" y="1676400"/>
            <a:ext cx="2286000" cy="2362200"/>
          </a:xfrm>
          <a:prstGeom prst="curvedConnector2">
            <a:avLst/>
          </a:prstGeom>
          <a:noFill/>
          <a:ln w="9525">
            <a:solidFill>
              <a:schemeClr val="tx1"/>
            </a:solidFill>
            <a:round/>
            <a:headEnd/>
            <a:tailEnd type="triangle" w="med" len="med"/>
          </a:ln>
        </p:spPr>
      </p:cxnSp>
      <p:sp>
        <p:nvSpPr>
          <p:cNvPr id="19" name="Slide Number Placeholder 18"/>
          <p:cNvSpPr>
            <a:spLocks noGrp="1"/>
          </p:cNvSpPr>
          <p:nvPr>
            <p:ph type="sldNum" sz="quarter" idx="12"/>
          </p:nvPr>
        </p:nvSpPr>
        <p:spPr/>
        <p:txBody>
          <a:bodyPr/>
          <a:lstStyle/>
          <a:p>
            <a:fld id="{AC15D0F0-0C80-A24D-9B51-4BAD80E99E6C}" type="slidenum">
              <a:rPr lang="en-US" smtClean="0"/>
              <a:pPr/>
              <a:t>25</a:t>
            </a:fld>
            <a:endParaRPr lang="en-US"/>
          </a:p>
        </p:txBody>
      </p:sp>
    </p:spTree>
    <p:extLst>
      <p:ext uri="{BB962C8B-B14F-4D97-AF65-F5344CB8AC3E}">
        <p14:creationId xmlns:p14="http://schemas.microsoft.com/office/powerpoint/2010/main" val="15095848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Computing V(G)</a:t>
            </a:r>
          </a:p>
        </p:txBody>
      </p:sp>
      <p:sp>
        <p:nvSpPr>
          <p:cNvPr id="33795" name="Rectangle 3"/>
          <p:cNvSpPr>
            <a:spLocks noGrp="1" noChangeArrowheads="1"/>
          </p:cNvSpPr>
          <p:nvPr>
            <p:ph type="body" idx="1"/>
          </p:nvPr>
        </p:nvSpPr>
        <p:spPr/>
        <p:txBody>
          <a:bodyPr/>
          <a:lstStyle/>
          <a:p>
            <a:pPr eaLnBrk="1" hangingPunct="1"/>
            <a:r>
              <a:rPr lang="en-US" dirty="0"/>
              <a:t>V(G) = 9 – 7 + 2 = 4</a:t>
            </a:r>
          </a:p>
          <a:p>
            <a:pPr eaLnBrk="1" hangingPunct="1"/>
            <a:r>
              <a:rPr lang="en-US" dirty="0"/>
              <a:t>V(G) = 3 + 1 = 4</a:t>
            </a:r>
          </a:p>
          <a:p>
            <a:pPr eaLnBrk="1" hangingPunct="1"/>
            <a:r>
              <a:rPr lang="en-US" dirty="0"/>
              <a:t>Basic paths are:</a:t>
            </a:r>
          </a:p>
          <a:p>
            <a:pPr lvl="1" eaLnBrk="1" hangingPunct="1"/>
            <a:r>
              <a:rPr lang="en-US" dirty="0">
                <a:ea typeface="ＭＳ Ｐゴシック" charset="-128"/>
              </a:rPr>
              <a:t>1, 7</a:t>
            </a:r>
          </a:p>
          <a:p>
            <a:pPr lvl="1" eaLnBrk="1" hangingPunct="1"/>
            <a:r>
              <a:rPr lang="en-US" dirty="0">
                <a:ea typeface="ＭＳ Ｐゴシック" charset="-128"/>
              </a:rPr>
              <a:t>1, </a:t>
            </a:r>
            <a:r>
              <a:rPr lang="en-US" dirty="0">
                <a:solidFill>
                  <a:srgbClr val="FF0000"/>
                </a:solidFill>
                <a:ea typeface="ＭＳ Ｐゴシック" charset="-128"/>
              </a:rPr>
              <a:t>2, 6, 1, 7</a:t>
            </a:r>
          </a:p>
          <a:p>
            <a:pPr lvl="1" eaLnBrk="1" hangingPunct="1"/>
            <a:r>
              <a:rPr lang="en-US" dirty="0">
                <a:ea typeface="ＭＳ Ｐゴシック" charset="-128"/>
              </a:rPr>
              <a:t>1, 2, 3, 4, 5, </a:t>
            </a:r>
            <a:r>
              <a:rPr lang="en-US" dirty="0">
                <a:solidFill>
                  <a:srgbClr val="FF0000"/>
                </a:solidFill>
                <a:ea typeface="ＭＳ Ｐゴシック" charset="-128"/>
              </a:rPr>
              <a:t>2, 6, 1, 7 </a:t>
            </a:r>
          </a:p>
          <a:p>
            <a:pPr lvl="1" eaLnBrk="1" hangingPunct="1"/>
            <a:r>
              <a:rPr lang="en-US" dirty="0">
                <a:ea typeface="ＭＳ Ｐゴシック" charset="-128"/>
              </a:rPr>
              <a:t>1, 2, 3, 5, </a:t>
            </a:r>
            <a:r>
              <a:rPr lang="en-US" dirty="0">
                <a:solidFill>
                  <a:srgbClr val="FF0000"/>
                </a:solidFill>
                <a:ea typeface="ＭＳ Ｐゴシック" charset="-128"/>
              </a:rPr>
              <a:t>2, 6, 1, 7</a:t>
            </a:r>
          </a:p>
          <a:p>
            <a:pPr eaLnBrk="1" hangingPunct="1"/>
            <a:endParaRPr lang="en-US" dirty="0"/>
          </a:p>
        </p:txBody>
      </p:sp>
      <p:sp>
        <p:nvSpPr>
          <p:cNvPr id="4" name="Slide Number Placeholder 3"/>
          <p:cNvSpPr>
            <a:spLocks noGrp="1"/>
          </p:cNvSpPr>
          <p:nvPr>
            <p:ph type="sldNum" sz="quarter" idx="12"/>
          </p:nvPr>
        </p:nvSpPr>
        <p:spPr/>
        <p:txBody>
          <a:bodyPr/>
          <a:lstStyle/>
          <a:p>
            <a:fld id="{AC15D0F0-0C80-A24D-9B51-4BAD80E99E6C}" type="slidenum">
              <a:rPr lang="en-US" smtClean="0"/>
              <a:pPr/>
              <a:t>26</a:t>
            </a:fld>
            <a:endParaRPr lang="en-US"/>
          </a:p>
        </p:txBody>
      </p:sp>
    </p:spTree>
    <p:extLst>
      <p:ext uri="{BB962C8B-B14F-4D97-AF65-F5344CB8AC3E}">
        <p14:creationId xmlns:p14="http://schemas.microsoft.com/office/powerpoint/2010/main" val="3392626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dirty="0"/>
              <a:t>Meaning of V(G)</a:t>
            </a:r>
          </a:p>
        </p:txBody>
      </p:sp>
      <p:sp>
        <p:nvSpPr>
          <p:cNvPr id="35843" name="Rectangle 3"/>
          <p:cNvSpPr>
            <a:spLocks noGrp="1" noChangeArrowheads="1"/>
          </p:cNvSpPr>
          <p:nvPr>
            <p:ph type="body" idx="1"/>
          </p:nvPr>
        </p:nvSpPr>
        <p:spPr/>
        <p:txBody>
          <a:bodyPr/>
          <a:lstStyle/>
          <a:p>
            <a:pPr eaLnBrk="1" hangingPunct="1">
              <a:lnSpc>
                <a:spcPct val="90000"/>
              </a:lnSpc>
            </a:pPr>
            <a:endParaRPr lang="en-US" sz="2400" dirty="0"/>
          </a:p>
          <a:p>
            <a:pPr eaLnBrk="1" hangingPunct="1">
              <a:lnSpc>
                <a:spcPct val="90000"/>
              </a:lnSpc>
            </a:pPr>
            <a:r>
              <a:rPr lang="en-US" dirty="0"/>
              <a:t>Complexity increases with the number of decision paths and loops</a:t>
            </a:r>
          </a:p>
          <a:p>
            <a:pPr eaLnBrk="1" hangingPunct="1">
              <a:lnSpc>
                <a:spcPct val="90000"/>
              </a:lnSpc>
            </a:pPr>
            <a:endParaRPr lang="en-US" dirty="0"/>
          </a:p>
          <a:p>
            <a:pPr eaLnBrk="1" hangingPunct="1">
              <a:lnSpc>
                <a:spcPct val="90000"/>
              </a:lnSpc>
            </a:pPr>
            <a:r>
              <a:rPr lang="en-US" dirty="0"/>
              <a:t>V(G) is a quantitative measure of the </a:t>
            </a:r>
            <a:r>
              <a:rPr lang="en-US" dirty="0">
                <a:solidFill>
                  <a:srgbClr val="FF6600"/>
                </a:solidFill>
              </a:rPr>
              <a:t>testing difficulty </a:t>
            </a:r>
            <a:r>
              <a:rPr lang="en-US" dirty="0"/>
              <a:t>and, ultimately, an indication of reliability</a:t>
            </a:r>
          </a:p>
          <a:p>
            <a:pPr eaLnBrk="1" hangingPunct="1">
              <a:lnSpc>
                <a:spcPct val="90000"/>
              </a:lnSpc>
            </a:pPr>
            <a:endParaRPr lang="en-US" dirty="0"/>
          </a:p>
          <a:p>
            <a:pPr eaLnBrk="1" hangingPunct="1">
              <a:lnSpc>
                <a:spcPct val="90000"/>
              </a:lnSpc>
            </a:pPr>
            <a:r>
              <a:rPr lang="en-US" dirty="0"/>
              <a:t>Experimental data shows value of V(G) should be no more then 10: testing is very difficult above this value</a:t>
            </a:r>
          </a:p>
        </p:txBody>
      </p:sp>
      <p:sp>
        <p:nvSpPr>
          <p:cNvPr id="4" name="Slide Number Placeholder 3"/>
          <p:cNvSpPr>
            <a:spLocks noGrp="1"/>
          </p:cNvSpPr>
          <p:nvPr>
            <p:ph type="sldNum" sz="quarter" idx="12"/>
          </p:nvPr>
        </p:nvSpPr>
        <p:spPr/>
        <p:txBody>
          <a:bodyPr/>
          <a:lstStyle/>
          <a:p>
            <a:fld id="{AC15D0F0-0C80-A24D-9B51-4BAD80E99E6C}" type="slidenum">
              <a:rPr lang="en-US" smtClean="0"/>
              <a:pPr/>
              <a:t>27</a:t>
            </a:fld>
            <a:endParaRPr lang="en-US"/>
          </a:p>
        </p:txBody>
      </p:sp>
    </p:spTree>
    <p:extLst>
      <p:ext uri="{BB962C8B-B14F-4D97-AF65-F5344CB8AC3E}">
        <p14:creationId xmlns:p14="http://schemas.microsoft.com/office/powerpoint/2010/main" val="9415031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B525C-213C-D906-BEFE-CBB7D38943BE}"/>
              </a:ext>
            </a:extLst>
          </p:cNvPr>
          <p:cNvSpPr>
            <a:spLocks noGrp="1"/>
          </p:cNvSpPr>
          <p:nvPr>
            <p:ph type="title"/>
          </p:nvPr>
        </p:nvSpPr>
        <p:spPr>
          <a:xfrm>
            <a:off x="980090" y="0"/>
            <a:ext cx="10515600" cy="1325563"/>
          </a:xfrm>
        </p:spPr>
        <p:txBody>
          <a:bodyPr/>
          <a:lstStyle/>
          <a:p>
            <a:r>
              <a:rPr lang="en-GB" dirty="0"/>
              <a:t>McCabe’s complexity in Linux kernel</a:t>
            </a:r>
            <a:endParaRPr lang="en-IT" dirty="0"/>
          </a:p>
        </p:txBody>
      </p:sp>
      <p:pic>
        <p:nvPicPr>
          <p:cNvPr id="5" name="Content Placeholder 4" descr="A graph of a number of individuals&#10;&#10;Description automatically generated with medium confidence">
            <a:extLst>
              <a:ext uri="{FF2B5EF4-FFF2-40B4-BE49-F238E27FC236}">
                <a16:creationId xmlns:a16="http://schemas.microsoft.com/office/drawing/2014/main" id="{1C52CF23-EBC0-4B9C-C5F2-F71A3A2CA800}"/>
              </a:ext>
            </a:extLst>
          </p:cNvPr>
          <p:cNvPicPr>
            <a:picLocks noGrp="1" noChangeAspect="1"/>
          </p:cNvPicPr>
          <p:nvPr>
            <p:ph idx="1"/>
          </p:nvPr>
        </p:nvPicPr>
        <p:blipFill>
          <a:blip r:embed="rId2"/>
          <a:stretch>
            <a:fillRect/>
          </a:stretch>
        </p:blipFill>
        <p:spPr>
          <a:xfrm>
            <a:off x="838200" y="1740977"/>
            <a:ext cx="9102396" cy="5117023"/>
          </a:xfrm>
        </p:spPr>
      </p:pic>
    </p:spTree>
    <p:extLst>
      <p:ext uri="{BB962C8B-B14F-4D97-AF65-F5344CB8AC3E}">
        <p14:creationId xmlns:p14="http://schemas.microsoft.com/office/powerpoint/2010/main" val="32345099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graph and diagram of a cyclomatic complex&#10;&#10;Description automatically generated">
            <a:extLst>
              <a:ext uri="{FF2B5EF4-FFF2-40B4-BE49-F238E27FC236}">
                <a16:creationId xmlns:a16="http://schemas.microsoft.com/office/drawing/2014/main" id="{7A5C7172-8355-71C4-34D4-58F89F48B7E2}"/>
              </a:ext>
            </a:extLst>
          </p:cNvPr>
          <p:cNvPicPr>
            <a:picLocks noGrp="1" noChangeAspect="1"/>
          </p:cNvPicPr>
          <p:nvPr>
            <p:ph idx="1"/>
          </p:nvPr>
        </p:nvPicPr>
        <p:blipFill>
          <a:blip r:embed="rId2"/>
          <a:srcRect t="2055" b="34536"/>
          <a:stretch/>
        </p:blipFill>
        <p:spPr>
          <a:xfrm>
            <a:off x="20" y="965200"/>
            <a:ext cx="12191980" cy="3853543"/>
          </a:xfrm>
          <a:prstGeom prst="rect">
            <a:avLst/>
          </a:prstGeom>
        </p:spPr>
      </p:pic>
      <p:sp>
        <p:nvSpPr>
          <p:cNvPr id="6" name="TextBox 5">
            <a:extLst>
              <a:ext uri="{FF2B5EF4-FFF2-40B4-BE49-F238E27FC236}">
                <a16:creationId xmlns:a16="http://schemas.microsoft.com/office/drawing/2014/main" id="{45B08BBB-B77B-2013-A862-63986EE5392A}"/>
              </a:ext>
            </a:extLst>
          </p:cNvPr>
          <p:cNvSpPr txBox="1"/>
          <p:nvPr/>
        </p:nvSpPr>
        <p:spPr>
          <a:xfrm>
            <a:off x="777460" y="97880"/>
            <a:ext cx="10637079" cy="769441"/>
          </a:xfrm>
          <a:prstGeom prst="rect">
            <a:avLst/>
          </a:prstGeom>
          <a:noFill/>
        </p:spPr>
        <p:txBody>
          <a:bodyPr wrap="none" rtlCol="0">
            <a:spAutoFit/>
          </a:bodyPr>
          <a:lstStyle/>
          <a:p>
            <a:r>
              <a:rPr lang="en-GB" sz="4400" dirty="0">
                <a:latin typeface="+mj-lt"/>
              </a:rPr>
              <a:t>McCabe’s complexity in Mozilla [</a:t>
            </a:r>
            <a:r>
              <a:rPr lang="en-GB" sz="4400" dirty="0" err="1">
                <a:latin typeface="+mj-lt"/>
              </a:rPr>
              <a:t>Røsdal</a:t>
            </a:r>
            <a:r>
              <a:rPr lang="en-GB" sz="4400" dirty="0">
                <a:latin typeface="+mj-lt"/>
              </a:rPr>
              <a:t> 2005]</a:t>
            </a:r>
            <a:endParaRPr lang="en-IT" sz="4400" dirty="0">
              <a:latin typeface="+mj-lt"/>
            </a:endParaRPr>
          </a:p>
        </p:txBody>
      </p:sp>
      <p:pic>
        <p:nvPicPr>
          <p:cNvPr id="2" name="Content Placeholder 4" descr="A graph and diagram of a cyclomatic complex&#10;&#10;Description automatically generated">
            <a:extLst>
              <a:ext uri="{FF2B5EF4-FFF2-40B4-BE49-F238E27FC236}">
                <a16:creationId xmlns:a16="http://schemas.microsoft.com/office/drawing/2014/main" id="{CD336766-BD78-39F0-36AA-B1556DE39790}"/>
              </a:ext>
            </a:extLst>
          </p:cNvPr>
          <p:cNvPicPr>
            <a:picLocks noChangeAspect="1"/>
          </p:cNvPicPr>
          <p:nvPr/>
        </p:nvPicPr>
        <p:blipFill>
          <a:blip r:embed="rId2"/>
          <a:srcRect t="76569" b="981"/>
          <a:stretch/>
        </p:blipFill>
        <p:spPr>
          <a:xfrm>
            <a:off x="558820" y="5210039"/>
            <a:ext cx="10109180" cy="1131267"/>
          </a:xfrm>
          <a:prstGeom prst="rect">
            <a:avLst/>
          </a:prstGeom>
        </p:spPr>
      </p:pic>
      <p:cxnSp>
        <p:nvCxnSpPr>
          <p:cNvPr id="4" name="Straight Connector 3">
            <a:extLst>
              <a:ext uri="{FF2B5EF4-FFF2-40B4-BE49-F238E27FC236}">
                <a16:creationId xmlns:a16="http://schemas.microsoft.com/office/drawing/2014/main" id="{BFE1B8D8-939D-C527-5BC0-77CE9C6214E6}"/>
              </a:ext>
            </a:extLst>
          </p:cNvPr>
          <p:cNvCxnSpPr>
            <a:cxnSpLocks/>
          </p:cNvCxnSpPr>
          <p:nvPr/>
        </p:nvCxnSpPr>
        <p:spPr>
          <a:xfrm flipH="1">
            <a:off x="203199" y="4717143"/>
            <a:ext cx="5317208"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29230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D8A6-54CE-55A2-6326-4343820E25A3}"/>
              </a:ext>
            </a:extLst>
          </p:cNvPr>
          <p:cNvSpPr>
            <a:spLocks noGrp="1"/>
          </p:cNvSpPr>
          <p:nvPr>
            <p:ph type="title"/>
          </p:nvPr>
        </p:nvSpPr>
        <p:spPr/>
        <p:txBody>
          <a:bodyPr/>
          <a:lstStyle/>
          <a:p>
            <a:endParaRPr lang="en-IT"/>
          </a:p>
        </p:txBody>
      </p:sp>
      <p:sp>
        <p:nvSpPr>
          <p:cNvPr id="3" name="Content Placeholder 2">
            <a:extLst>
              <a:ext uri="{FF2B5EF4-FFF2-40B4-BE49-F238E27FC236}">
                <a16:creationId xmlns:a16="http://schemas.microsoft.com/office/drawing/2014/main" id="{44BDF0FE-BDE6-9B03-9669-58F70C94FF4C}"/>
              </a:ext>
            </a:extLst>
          </p:cNvPr>
          <p:cNvSpPr>
            <a:spLocks noGrp="1"/>
          </p:cNvSpPr>
          <p:nvPr>
            <p:ph idx="1"/>
          </p:nvPr>
        </p:nvSpPr>
        <p:spPr/>
        <p:txBody>
          <a:bodyPr/>
          <a:lstStyle/>
          <a:p>
            <a:endParaRPr lang="en-IT"/>
          </a:p>
        </p:txBody>
      </p:sp>
      <p:pic>
        <p:nvPicPr>
          <p:cNvPr id="4098" name="Picture 2" descr="Thought for the Day - “If you can't measure it, you can't manage it.”">
            <a:extLst>
              <a:ext uri="{FF2B5EF4-FFF2-40B4-BE49-F238E27FC236}">
                <a16:creationId xmlns:a16="http://schemas.microsoft.com/office/drawing/2014/main" id="{15A2685E-6455-261B-260B-64DFA6D475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44253"/>
            <a:ext cx="12191999" cy="794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237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2E3B-B874-6AC9-50FB-49404284C8B8}"/>
              </a:ext>
            </a:extLst>
          </p:cNvPr>
          <p:cNvSpPr>
            <a:spLocks noGrp="1"/>
          </p:cNvSpPr>
          <p:nvPr>
            <p:ph type="title"/>
          </p:nvPr>
        </p:nvSpPr>
        <p:spPr>
          <a:xfrm>
            <a:off x="1230086" y="-220629"/>
            <a:ext cx="10515600" cy="1325563"/>
          </a:xfrm>
        </p:spPr>
        <p:txBody>
          <a:bodyPr/>
          <a:lstStyle/>
          <a:p>
            <a:r>
              <a:rPr lang="en-GB" dirty="0"/>
              <a:t>CC vs SLOC</a:t>
            </a:r>
            <a:endParaRPr lang="en-IT" dirty="0"/>
          </a:p>
        </p:txBody>
      </p:sp>
      <p:pic>
        <p:nvPicPr>
          <p:cNvPr id="5" name="Content Placeholder 4" descr="A graph with a black and white background&#10;&#10;Description automatically generated with medium confidence">
            <a:extLst>
              <a:ext uri="{FF2B5EF4-FFF2-40B4-BE49-F238E27FC236}">
                <a16:creationId xmlns:a16="http://schemas.microsoft.com/office/drawing/2014/main" id="{69BB9A30-9881-E32B-903A-0996EB1EB626}"/>
              </a:ext>
            </a:extLst>
          </p:cNvPr>
          <p:cNvPicPr>
            <a:picLocks noGrp="1" noChangeAspect="1"/>
          </p:cNvPicPr>
          <p:nvPr>
            <p:ph idx="1"/>
          </p:nvPr>
        </p:nvPicPr>
        <p:blipFill>
          <a:blip r:embed="rId2"/>
          <a:stretch>
            <a:fillRect/>
          </a:stretch>
        </p:blipFill>
        <p:spPr>
          <a:xfrm>
            <a:off x="1113971" y="716902"/>
            <a:ext cx="9118600" cy="6141098"/>
          </a:xfrm>
        </p:spPr>
      </p:pic>
    </p:spTree>
    <p:extLst>
      <p:ext uri="{BB962C8B-B14F-4D97-AF65-F5344CB8AC3E}">
        <p14:creationId xmlns:p14="http://schemas.microsoft.com/office/powerpoint/2010/main" val="451745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D539A-8ADC-49DF-410F-F2FBEFA44206}"/>
              </a:ext>
            </a:extLst>
          </p:cNvPr>
          <p:cNvSpPr>
            <a:spLocks noGrp="1"/>
          </p:cNvSpPr>
          <p:nvPr>
            <p:ph type="title"/>
          </p:nvPr>
        </p:nvSpPr>
        <p:spPr>
          <a:xfrm>
            <a:off x="0" y="9734"/>
            <a:ext cx="12192000" cy="1325563"/>
          </a:xfrm>
        </p:spPr>
        <p:txBody>
          <a:bodyPr/>
          <a:lstStyle/>
          <a:p>
            <a:r>
              <a:rPr lang="en-GB" dirty="0"/>
              <a:t>Summarizing: Maintainability index (MI)</a:t>
            </a:r>
            <a:br>
              <a:rPr lang="en-GB" dirty="0"/>
            </a:br>
            <a:r>
              <a:rPr lang="en-GB" dirty="0"/>
              <a:t>[Oman &amp; Coleman, 1994]</a:t>
            </a:r>
            <a:endParaRPr lang="en-IT" dirty="0"/>
          </a:p>
        </p:txBody>
      </p:sp>
      <p:pic>
        <p:nvPicPr>
          <p:cNvPr id="5" name="Content Placeholder 4" descr="A diagram of a mathematical equation&#10;&#10;Description automatically generated with medium confidence">
            <a:extLst>
              <a:ext uri="{FF2B5EF4-FFF2-40B4-BE49-F238E27FC236}">
                <a16:creationId xmlns:a16="http://schemas.microsoft.com/office/drawing/2014/main" id="{CA34E1BA-DDEA-591D-5B86-F273131BE38F}"/>
              </a:ext>
            </a:extLst>
          </p:cNvPr>
          <p:cNvPicPr>
            <a:picLocks noGrp="1" noChangeAspect="1"/>
          </p:cNvPicPr>
          <p:nvPr>
            <p:ph idx="1"/>
          </p:nvPr>
        </p:nvPicPr>
        <p:blipFill>
          <a:blip r:embed="rId2"/>
          <a:stretch>
            <a:fillRect/>
          </a:stretch>
        </p:blipFill>
        <p:spPr>
          <a:xfrm>
            <a:off x="838200" y="1454204"/>
            <a:ext cx="8037786" cy="5157579"/>
          </a:xfrm>
        </p:spPr>
      </p:pic>
    </p:spTree>
    <p:extLst>
      <p:ext uri="{BB962C8B-B14F-4D97-AF65-F5344CB8AC3E}">
        <p14:creationId xmlns:p14="http://schemas.microsoft.com/office/powerpoint/2010/main" val="1107210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90CE8-01D6-0493-21ED-194986191938}"/>
              </a:ext>
            </a:extLst>
          </p:cNvPr>
          <p:cNvSpPr>
            <a:spLocks noGrp="1"/>
          </p:cNvSpPr>
          <p:nvPr>
            <p:ph type="title"/>
          </p:nvPr>
        </p:nvSpPr>
        <p:spPr>
          <a:xfrm>
            <a:off x="838200" y="0"/>
            <a:ext cx="10515600" cy="882547"/>
          </a:xfrm>
        </p:spPr>
        <p:txBody>
          <a:bodyPr/>
          <a:lstStyle/>
          <a:p>
            <a:r>
              <a:rPr lang="en-GB" dirty="0"/>
              <a:t>Evolution of the maintainability index in Linux</a:t>
            </a:r>
            <a:endParaRPr lang="en-IT" dirty="0"/>
          </a:p>
        </p:txBody>
      </p:sp>
      <p:pic>
        <p:nvPicPr>
          <p:cNvPr id="5" name="Content Placeholder 4" descr="A graph of a company&#10;&#10;Description automatically generated with medium confidence">
            <a:extLst>
              <a:ext uri="{FF2B5EF4-FFF2-40B4-BE49-F238E27FC236}">
                <a16:creationId xmlns:a16="http://schemas.microsoft.com/office/drawing/2014/main" id="{A2BC0D19-2BA2-F02D-CA19-1E6555BB0478}"/>
              </a:ext>
            </a:extLst>
          </p:cNvPr>
          <p:cNvPicPr>
            <a:picLocks noGrp="1" noChangeAspect="1"/>
          </p:cNvPicPr>
          <p:nvPr>
            <p:ph idx="1"/>
          </p:nvPr>
        </p:nvPicPr>
        <p:blipFill>
          <a:blip r:embed="rId2"/>
          <a:srcRect b="14440"/>
          <a:stretch/>
        </p:blipFill>
        <p:spPr>
          <a:xfrm>
            <a:off x="0" y="882547"/>
            <a:ext cx="11547986" cy="5772257"/>
          </a:xfrm>
        </p:spPr>
      </p:pic>
      <p:pic>
        <p:nvPicPr>
          <p:cNvPr id="3" name="Content Placeholder 4" descr="A graph of a company&#10;&#10;Description automatically generated with medium confidence">
            <a:extLst>
              <a:ext uri="{FF2B5EF4-FFF2-40B4-BE49-F238E27FC236}">
                <a16:creationId xmlns:a16="http://schemas.microsoft.com/office/drawing/2014/main" id="{87A01AA5-B360-9E81-D26F-390F72D0F0A7}"/>
              </a:ext>
            </a:extLst>
          </p:cNvPr>
          <p:cNvPicPr>
            <a:picLocks noChangeAspect="1"/>
          </p:cNvPicPr>
          <p:nvPr/>
        </p:nvPicPr>
        <p:blipFill>
          <a:blip r:embed="rId2"/>
          <a:srcRect l="8196" t="93219" r="54392" b="2511"/>
          <a:stretch/>
        </p:blipFill>
        <p:spPr>
          <a:xfrm>
            <a:off x="8490857" y="6611257"/>
            <a:ext cx="3701143" cy="246743"/>
          </a:xfrm>
          <a:prstGeom prst="rect">
            <a:avLst/>
          </a:prstGeom>
        </p:spPr>
      </p:pic>
    </p:spTree>
    <p:extLst>
      <p:ext uri="{BB962C8B-B14F-4D97-AF65-F5344CB8AC3E}">
        <p14:creationId xmlns:p14="http://schemas.microsoft.com/office/powerpoint/2010/main" val="612064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A92EB-2EA1-BC0D-F19D-74FB29994094}"/>
              </a:ext>
            </a:extLst>
          </p:cNvPr>
          <p:cNvSpPr>
            <a:spLocks noGrp="1"/>
          </p:cNvSpPr>
          <p:nvPr>
            <p:ph type="title"/>
          </p:nvPr>
        </p:nvSpPr>
        <p:spPr>
          <a:xfrm>
            <a:off x="838199" y="-223910"/>
            <a:ext cx="10515600" cy="1325563"/>
          </a:xfrm>
        </p:spPr>
        <p:txBody>
          <a:bodyPr/>
          <a:lstStyle/>
          <a:p>
            <a:r>
              <a:rPr lang="en-IT" dirty="0"/>
              <a:t>Overall SOTA synthesis </a:t>
            </a:r>
          </a:p>
        </p:txBody>
      </p:sp>
      <p:pic>
        <p:nvPicPr>
          <p:cNvPr id="5" name="Content Placeholder 4" descr="A diagram of a graph&#10;&#10;Description automatically generated">
            <a:extLst>
              <a:ext uri="{FF2B5EF4-FFF2-40B4-BE49-F238E27FC236}">
                <a16:creationId xmlns:a16="http://schemas.microsoft.com/office/drawing/2014/main" id="{4280734E-2B90-E6A5-AD97-A583248A2A88}"/>
              </a:ext>
            </a:extLst>
          </p:cNvPr>
          <p:cNvPicPr>
            <a:picLocks noGrp="1" noChangeAspect="1"/>
          </p:cNvPicPr>
          <p:nvPr>
            <p:ph idx="1"/>
          </p:nvPr>
        </p:nvPicPr>
        <p:blipFill>
          <a:blip r:embed="rId2"/>
          <a:srcRect r="824"/>
          <a:stretch/>
        </p:blipFill>
        <p:spPr>
          <a:xfrm>
            <a:off x="838199" y="872540"/>
            <a:ext cx="10308771" cy="5985460"/>
          </a:xfrm>
        </p:spPr>
      </p:pic>
      <p:cxnSp>
        <p:nvCxnSpPr>
          <p:cNvPr id="7" name="Straight Connector 6">
            <a:extLst>
              <a:ext uri="{FF2B5EF4-FFF2-40B4-BE49-F238E27FC236}">
                <a16:creationId xmlns:a16="http://schemas.microsoft.com/office/drawing/2014/main" id="{11C6EDFB-0D2B-3F26-CAC6-C7B0D6B35C32}"/>
              </a:ext>
            </a:extLst>
          </p:cNvPr>
          <p:cNvCxnSpPr>
            <a:cxnSpLocks/>
          </p:cNvCxnSpPr>
          <p:nvPr/>
        </p:nvCxnSpPr>
        <p:spPr>
          <a:xfrm flipV="1">
            <a:off x="11146970" y="3645724"/>
            <a:ext cx="0" cy="969819"/>
          </a:xfrm>
          <a:prstGeom prst="line">
            <a:avLst/>
          </a:prstGeom>
          <a:ln w="44450"/>
        </p:spPr>
        <p:style>
          <a:lnRef idx="2">
            <a:schemeClr val="accent4"/>
          </a:lnRef>
          <a:fillRef idx="0">
            <a:schemeClr val="accent4"/>
          </a:fillRef>
          <a:effectRef idx="1">
            <a:schemeClr val="accent4"/>
          </a:effectRef>
          <a:fontRef idx="minor">
            <a:schemeClr val="tx1"/>
          </a:fontRef>
        </p:style>
      </p:cxnSp>
      <p:sp>
        <p:nvSpPr>
          <p:cNvPr id="4" name="Rectangle 3">
            <a:extLst>
              <a:ext uri="{FF2B5EF4-FFF2-40B4-BE49-F238E27FC236}">
                <a16:creationId xmlns:a16="http://schemas.microsoft.com/office/drawing/2014/main" id="{FF4618D7-DCDA-D4EE-A626-6053FC957B8D}"/>
              </a:ext>
            </a:extLst>
          </p:cNvPr>
          <p:cNvSpPr/>
          <p:nvPr/>
        </p:nvSpPr>
        <p:spPr>
          <a:xfrm>
            <a:off x="580571" y="5283200"/>
            <a:ext cx="5515429" cy="1574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1170053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McClure’s Complexity Metric</a:t>
            </a:r>
          </a:p>
        </p:txBody>
      </p:sp>
      <p:sp>
        <p:nvSpPr>
          <p:cNvPr id="36867" name="Rectangle 3"/>
          <p:cNvSpPr>
            <a:spLocks noGrp="1" noChangeArrowheads="1"/>
          </p:cNvSpPr>
          <p:nvPr>
            <p:ph type="body" idx="1"/>
          </p:nvPr>
        </p:nvSpPr>
        <p:spPr/>
        <p:txBody>
          <a:bodyPr/>
          <a:lstStyle/>
          <a:p>
            <a:pPr eaLnBrk="1" hangingPunct="1"/>
            <a:r>
              <a:rPr lang="en-US" dirty="0"/>
              <a:t>Complexity = C + V</a:t>
            </a:r>
          </a:p>
          <a:p>
            <a:pPr lvl="1" eaLnBrk="1" hangingPunct="1"/>
            <a:r>
              <a:rPr lang="en-US" dirty="0">
                <a:ea typeface="ＭＳ Ｐゴシック" charset="-128"/>
              </a:rPr>
              <a:t>C is the number of comparisons in a module</a:t>
            </a:r>
          </a:p>
          <a:p>
            <a:pPr lvl="1" eaLnBrk="1" hangingPunct="1"/>
            <a:r>
              <a:rPr lang="en-US" dirty="0">
                <a:ea typeface="ＭＳ Ｐゴシック" charset="-128"/>
              </a:rPr>
              <a:t>V is the number of </a:t>
            </a:r>
            <a:r>
              <a:rPr lang="en-US" dirty="0">
                <a:solidFill>
                  <a:srgbClr val="FF0000"/>
                </a:solidFill>
                <a:ea typeface="ＭＳ Ｐゴシック" charset="-128"/>
              </a:rPr>
              <a:t>control variables </a:t>
            </a:r>
            <a:r>
              <a:rPr lang="en-US" dirty="0">
                <a:ea typeface="ＭＳ Ｐゴシック" charset="-128"/>
              </a:rPr>
              <a:t>referenced in the module (from ifs and loops)</a:t>
            </a:r>
          </a:p>
          <a:p>
            <a:pPr lvl="1" eaLnBrk="1" hangingPunct="1"/>
            <a:r>
              <a:rPr lang="en-US" dirty="0">
                <a:ea typeface="ＭＳ Ｐゴシック" charset="-128"/>
              </a:rPr>
              <a:t>Targets decisional complexity</a:t>
            </a:r>
          </a:p>
          <a:p>
            <a:pPr lvl="2" eaLnBrk="1" hangingPunct="1"/>
            <a:r>
              <a:rPr lang="en-US" dirty="0">
                <a:ea typeface="ＭＳ Ｐゴシック" charset="-128"/>
              </a:rPr>
              <a:t>Somewhat pertains to </a:t>
            </a:r>
            <a:r>
              <a:rPr lang="en-US" dirty="0">
                <a:solidFill>
                  <a:srgbClr val="FF0000"/>
                </a:solidFill>
                <a:ea typeface="ＭＳ Ｐゴシック" charset="-128"/>
              </a:rPr>
              <a:t>path sensitization</a:t>
            </a:r>
          </a:p>
          <a:p>
            <a:pPr lvl="2" eaLnBrk="1" hangingPunct="1"/>
            <a:endParaRPr lang="en-US" dirty="0"/>
          </a:p>
          <a:p>
            <a:pPr eaLnBrk="1" hangingPunct="1"/>
            <a:r>
              <a:rPr lang="en-US" dirty="0"/>
              <a:t>Similar to McCabe’s but with regard to control variables. </a:t>
            </a:r>
          </a:p>
          <a:p>
            <a:pPr lvl="1" eaLnBrk="1" hangingPunct="1"/>
            <a:r>
              <a:rPr lang="en-US" dirty="0"/>
              <a:t>Can this be correlated to software quality?</a:t>
            </a:r>
          </a:p>
        </p:txBody>
      </p:sp>
      <p:sp>
        <p:nvSpPr>
          <p:cNvPr id="4" name="Slide Number Placeholder 3"/>
          <p:cNvSpPr>
            <a:spLocks noGrp="1"/>
          </p:cNvSpPr>
          <p:nvPr>
            <p:ph type="sldNum" sz="quarter" idx="12"/>
          </p:nvPr>
        </p:nvSpPr>
        <p:spPr/>
        <p:txBody>
          <a:bodyPr/>
          <a:lstStyle/>
          <a:p>
            <a:fld id="{AC15D0F0-0C80-A24D-9B51-4BAD80E99E6C}"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1981200" y="274638"/>
            <a:ext cx="8229600" cy="1477962"/>
          </a:xfrm>
        </p:spPr>
        <p:txBody>
          <a:bodyPr/>
          <a:lstStyle/>
          <a:p>
            <a:pPr eaLnBrk="1" hangingPunct="1"/>
            <a:r>
              <a:rPr lang="en-US" sz="5400" dirty="0"/>
              <a:t>Quality Model</a:t>
            </a:r>
            <a:br>
              <a:rPr lang="en-US" sz="5400" dirty="0"/>
            </a:br>
            <a:r>
              <a:rPr lang="en-US" sz="3200" dirty="0"/>
              <a:t>(is ISO 9126 relevant to this?)</a:t>
            </a:r>
            <a:endParaRPr lang="en-US" sz="5400" dirty="0"/>
          </a:p>
        </p:txBody>
      </p:sp>
      <p:grpSp>
        <p:nvGrpSpPr>
          <p:cNvPr id="39939" name="Group 7"/>
          <p:cNvGrpSpPr>
            <a:grpSpLocks noGrp="1" noChangeAspect="1"/>
          </p:cNvGrpSpPr>
          <p:nvPr/>
        </p:nvGrpSpPr>
        <p:grpSpPr bwMode="auto">
          <a:xfrm>
            <a:off x="1981200" y="1614488"/>
            <a:ext cx="8229600" cy="4495800"/>
            <a:chOff x="288" y="1017"/>
            <a:chExt cx="7857" cy="2832"/>
          </a:xfrm>
        </p:grpSpPr>
        <p:sp>
          <p:nvSpPr>
            <p:cNvPr id="39945" name="AutoShape 6"/>
            <p:cNvSpPr>
              <a:spLocks noChangeAspect="1" noChangeArrowheads="1" noTextEdit="1"/>
            </p:cNvSpPr>
            <p:nvPr/>
          </p:nvSpPr>
          <p:spPr bwMode="auto">
            <a:xfrm>
              <a:off x="288" y="1017"/>
              <a:ext cx="7857" cy="2832"/>
            </a:xfrm>
            <a:prstGeom prst="rect">
              <a:avLst/>
            </a:prstGeom>
            <a:noFill/>
            <a:ln w="9525">
              <a:noFill/>
              <a:miter lim="800000"/>
              <a:headEnd/>
              <a:tailEnd/>
            </a:ln>
          </p:spPr>
          <p:txBody>
            <a:bodyPr>
              <a:prstTxWarp prst="textNoShape">
                <a:avLst/>
              </a:prstTxWarp>
            </a:bodyPr>
            <a:lstStyle/>
            <a:p>
              <a:endParaRPr lang="en-US"/>
            </a:p>
          </p:txBody>
        </p:sp>
        <p:cxnSp>
          <p:nvCxnSpPr>
            <p:cNvPr id="39946" name="_s39964"/>
            <p:cNvCxnSpPr>
              <a:cxnSpLocks noChangeShapeType="1"/>
              <a:stCxn id="39966" idx="0"/>
              <a:endCxn id="39959" idx="2"/>
            </p:cNvCxnSpPr>
            <p:nvPr/>
          </p:nvCxnSpPr>
          <p:spPr bwMode="auto">
            <a:xfrm rot="5400000" flipH="1">
              <a:off x="7288" y="1994"/>
              <a:ext cx="144" cy="573"/>
            </a:xfrm>
            <a:prstGeom prst="bentConnector3">
              <a:avLst>
                <a:gd name="adj1" fmla="val 50000"/>
              </a:avLst>
            </a:prstGeom>
            <a:noFill/>
            <a:ln w="28575">
              <a:solidFill>
                <a:schemeClr val="tx1"/>
              </a:solidFill>
              <a:miter lim="800000"/>
              <a:headEnd/>
              <a:tailEnd/>
            </a:ln>
          </p:spPr>
        </p:cxnSp>
        <p:cxnSp>
          <p:nvCxnSpPr>
            <p:cNvPr id="39947" name="_s39962"/>
            <p:cNvCxnSpPr>
              <a:cxnSpLocks noChangeShapeType="1"/>
              <a:stCxn id="39965" idx="0"/>
              <a:endCxn id="39959" idx="2"/>
            </p:cNvCxnSpPr>
            <p:nvPr/>
          </p:nvCxnSpPr>
          <p:spPr bwMode="auto">
            <a:xfrm rot="-5400000">
              <a:off x="6717" y="1996"/>
              <a:ext cx="144" cy="569"/>
            </a:xfrm>
            <a:prstGeom prst="bentConnector3">
              <a:avLst>
                <a:gd name="adj1" fmla="val 50000"/>
              </a:avLst>
            </a:prstGeom>
            <a:noFill/>
            <a:ln w="28575">
              <a:solidFill>
                <a:schemeClr val="tx1"/>
              </a:solidFill>
              <a:miter lim="800000"/>
              <a:headEnd/>
              <a:tailEnd/>
            </a:ln>
          </p:spPr>
        </p:cxnSp>
        <p:cxnSp>
          <p:nvCxnSpPr>
            <p:cNvPr id="39948" name="_s39960"/>
            <p:cNvCxnSpPr>
              <a:cxnSpLocks noChangeShapeType="1"/>
              <a:stCxn id="39964" idx="0"/>
              <a:endCxn id="39958" idx="2"/>
            </p:cNvCxnSpPr>
            <p:nvPr/>
          </p:nvCxnSpPr>
          <p:spPr bwMode="auto">
            <a:xfrm rot="5400000" flipH="1">
              <a:off x="5003" y="1994"/>
              <a:ext cx="144" cy="573"/>
            </a:xfrm>
            <a:prstGeom prst="bentConnector3">
              <a:avLst>
                <a:gd name="adj1" fmla="val 50000"/>
              </a:avLst>
            </a:prstGeom>
            <a:noFill/>
            <a:ln w="28575">
              <a:solidFill>
                <a:schemeClr val="tx1"/>
              </a:solidFill>
              <a:miter lim="800000"/>
              <a:headEnd/>
              <a:tailEnd/>
            </a:ln>
          </p:spPr>
        </p:cxnSp>
        <p:cxnSp>
          <p:nvCxnSpPr>
            <p:cNvPr id="39949" name="_s39958"/>
            <p:cNvCxnSpPr>
              <a:cxnSpLocks noChangeShapeType="1"/>
              <a:stCxn id="39963" idx="0"/>
              <a:endCxn id="39958" idx="2"/>
            </p:cNvCxnSpPr>
            <p:nvPr/>
          </p:nvCxnSpPr>
          <p:spPr bwMode="auto">
            <a:xfrm rot="-5400000">
              <a:off x="4431" y="1995"/>
              <a:ext cx="144" cy="571"/>
            </a:xfrm>
            <a:prstGeom prst="bentConnector3">
              <a:avLst>
                <a:gd name="adj1" fmla="val 50000"/>
              </a:avLst>
            </a:prstGeom>
            <a:noFill/>
            <a:ln w="28575">
              <a:solidFill>
                <a:schemeClr val="tx1"/>
              </a:solidFill>
              <a:miter lim="800000"/>
              <a:headEnd/>
              <a:tailEnd/>
            </a:ln>
          </p:spPr>
        </p:cxnSp>
        <p:cxnSp>
          <p:nvCxnSpPr>
            <p:cNvPr id="39950" name="_s39956"/>
            <p:cNvCxnSpPr>
              <a:cxnSpLocks noChangeShapeType="1"/>
              <a:stCxn id="39962" idx="0"/>
              <a:endCxn id="39957" idx="2"/>
            </p:cNvCxnSpPr>
            <p:nvPr/>
          </p:nvCxnSpPr>
          <p:spPr bwMode="auto">
            <a:xfrm rot="5400000" flipH="1">
              <a:off x="2430" y="1708"/>
              <a:ext cx="144" cy="1145"/>
            </a:xfrm>
            <a:prstGeom prst="bentConnector3">
              <a:avLst>
                <a:gd name="adj1" fmla="val 50000"/>
              </a:avLst>
            </a:prstGeom>
            <a:noFill/>
            <a:ln w="28575">
              <a:solidFill>
                <a:schemeClr val="tx1"/>
              </a:solidFill>
              <a:miter lim="800000"/>
              <a:headEnd/>
              <a:tailEnd/>
            </a:ln>
          </p:spPr>
        </p:cxnSp>
        <p:cxnSp>
          <p:nvCxnSpPr>
            <p:cNvPr id="39951" name="_s39954"/>
            <p:cNvCxnSpPr>
              <a:cxnSpLocks noChangeShapeType="1"/>
              <a:stCxn id="39961" idx="0"/>
              <a:endCxn id="39957" idx="2"/>
            </p:cNvCxnSpPr>
            <p:nvPr/>
          </p:nvCxnSpPr>
          <p:spPr bwMode="auto">
            <a:xfrm rot="5400000" flipH="1">
              <a:off x="1858" y="2280"/>
              <a:ext cx="144" cy="2"/>
            </a:xfrm>
            <a:prstGeom prst="bentConnector3">
              <a:avLst>
                <a:gd name="adj1" fmla="val 50000"/>
              </a:avLst>
            </a:prstGeom>
            <a:noFill/>
            <a:ln w="28575">
              <a:solidFill>
                <a:schemeClr val="tx1"/>
              </a:solidFill>
              <a:miter lim="800000"/>
              <a:headEnd/>
              <a:tailEnd/>
            </a:ln>
          </p:spPr>
        </p:cxnSp>
        <p:cxnSp>
          <p:nvCxnSpPr>
            <p:cNvPr id="39952" name="_s39952"/>
            <p:cNvCxnSpPr>
              <a:cxnSpLocks noChangeShapeType="1"/>
              <a:stCxn id="39960" idx="0"/>
              <a:endCxn id="39957" idx="2"/>
            </p:cNvCxnSpPr>
            <p:nvPr/>
          </p:nvCxnSpPr>
          <p:spPr bwMode="auto">
            <a:xfrm rot="-5400000">
              <a:off x="1287" y="1710"/>
              <a:ext cx="144" cy="1141"/>
            </a:xfrm>
            <a:prstGeom prst="bentConnector3">
              <a:avLst>
                <a:gd name="adj1" fmla="val 50000"/>
              </a:avLst>
            </a:prstGeom>
            <a:noFill/>
            <a:ln w="28575">
              <a:solidFill>
                <a:schemeClr val="tx1"/>
              </a:solidFill>
              <a:miter lim="800000"/>
              <a:headEnd/>
              <a:tailEnd/>
            </a:ln>
          </p:spPr>
        </p:cxnSp>
        <p:cxnSp>
          <p:nvCxnSpPr>
            <p:cNvPr id="39953" name="_s39950"/>
            <p:cNvCxnSpPr>
              <a:cxnSpLocks noChangeShapeType="1"/>
              <a:stCxn id="39959" idx="0"/>
              <a:endCxn id="39956" idx="2"/>
            </p:cNvCxnSpPr>
            <p:nvPr/>
          </p:nvCxnSpPr>
          <p:spPr bwMode="auto">
            <a:xfrm rot="5400000" flipH="1">
              <a:off x="5573" y="421"/>
              <a:ext cx="144" cy="2856"/>
            </a:xfrm>
            <a:prstGeom prst="bentConnector3">
              <a:avLst>
                <a:gd name="adj1" fmla="val 50000"/>
              </a:avLst>
            </a:prstGeom>
            <a:noFill/>
            <a:ln w="28575">
              <a:solidFill>
                <a:schemeClr val="tx1"/>
              </a:solidFill>
              <a:miter lim="800000"/>
              <a:headEnd/>
              <a:tailEnd/>
            </a:ln>
          </p:spPr>
        </p:cxnSp>
        <p:cxnSp>
          <p:nvCxnSpPr>
            <p:cNvPr id="39954" name="_s39949"/>
            <p:cNvCxnSpPr>
              <a:cxnSpLocks noChangeShapeType="1"/>
              <a:stCxn id="39958" idx="0"/>
              <a:endCxn id="39956" idx="2"/>
            </p:cNvCxnSpPr>
            <p:nvPr/>
          </p:nvCxnSpPr>
          <p:spPr bwMode="auto">
            <a:xfrm rot="5400000" flipH="1">
              <a:off x="4431" y="1563"/>
              <a:ext cx="144" cy="571"/>
            </a:xfrm>
            <a:prstGeom prst="bentConnector3">
              <a:avLst>
                <a:gd name="adj1" fmla="val 50000"/>
              </a:avLst>
            </a:prstGeom>
            <a:noFill/>
            <a:ln w="28575">
              <a:solidFill>
                <a:schemeClr val="tx1"/>
              </a:solidFill>
              <a:miter lim="800000"/>
              <a:headEnd/>
              <a:tailEnd/>
            </a:ln>
          </p:spPr>
        </p:cxnSp>
        <p:cxnSp>
          <p:nvCxnSpPr>
            <p:cNvPr id="39955" name="_s39948"/>
            <p:cNvCxnSpPr>
              <a:cxnSpLocks noChangeShapeType="1"/>
              <a:stCxn id="39957" idx="0"/>
              <a:endCxn id="39956" idx="2"/>
            </p:cNvCxnSpPr>
            <p:nvPr/>
          </p:nvCxnSpPr>
          <p:spPr bwMode="auto">
            <a:xfrm rot="-5400000">
              <a:off x="3001" y="705"/>
              <a:ext cx="144" cy="2288"/>
            </a:xfrm>
            <a:prstGeom prst="bentConnector3">
              <a:avLst>
                <a:gd name="adj1" fmla="val 50000"/>
              </a:avLst>
            </a:prstGeom>
            <a:noFill/>
            <a:ln w="28575">
              <a:solidFill>
                <a:schemeClr val="tx1"/>
              </a:solidFill>
              <a:miter lim="800000"/>
              <a:headEnd/>
              <a:tailEnd/>
            </a:ln>
          </p:spPr>
        </p:cxnSp>
        <p:sp>
          <p:nvSpPr>
            <p:cNvPr id="39956" name="_s39944"/>
            <p:cNvSpPr>
              <a:spLocks noChangeArrowheads="1"/>
            </p:cNvSpPr>
            <p:nvPr/>
          </p:nvSpPr>
          <p:spPr bwMode="auto">
            <a:xfrm>
              <a:off x="3784" y="1489"/>
              <a:ext cx="864"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prstTxWarp prst="textNoShape">
                <a:avLst/>
              </a:prstTxWarp>
            </a:bodyPr>
            <a:lstStyle/>
            <a:p>
              <a:pPr algn="ctr"/>
              <a:r>
                <a:rPr lang="en-US" sz="1400">
                  <a:solidFill>
                    <a:schemeClr val="bg1"/>
                  </a:solidFill>
                </a:rPr>
                <a:t>product</a:t>
              </a:r>
            </a:p>
          </p:txBody>
        </p:sp>
        <p:sp>
          <p:nvSpPr>
            <p:cNvPr id="39957" name="_s39945"/>
            <p:cNvSpPr>
              <a:spLocks noChangeArrowheads="1"/>
            </p:cNvSpPr>
            <p:nvPr/>
          </p:nvSpPr>
          <p:spPr bwMode="auto">
            <a:xfrm>
              <a:off x="1498" y="1921"/>
              <a:ext cx="864"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prstTxWarp prst="textNoShape">
                <a:avLst/>
              </a:prstTxWarp>
            </a:bodyPr>
            <a:lstStyle/>
            <a:p>
              <a:pPr algn="ctr"/>
              <a:r>
                <a:rPr lang="en-US" sz="1400">
                  <a:solidFill>
                    <a:schemeClr val="bg1"/>
                  </a:solidFill>
                </a:rPr>
                <a:t>operation</a:t>
              </a:r>
            </a:p>
          </p:txBody>
        </p:sp>
        <p:sp>
          <p:nvSpPr>
            <p:cNvPr id="39958" name="_s39946"/>
            <p:cNvSpPr>
              <a:spLocks noChangeArrowheads="1"/>
            </p:cNvSpPr>
            <p:nvPr/>
          </p:nvSpPr>
          <p:spPr bwMode="auto">
            <a:xfrm>
              <a:off x="4356" y="1921"/>
              <a:ext cx="864"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prstTxWarp prst="textNoShape">
                <a:avLst/>
              </a:prstTxWarp>
            </a:bodyPr>
            <a:lstStyle/>
            <a:p>
              <a:pPr algn="ctr"/>
              <a:r>
                <a:rPr lang="en-US" sz="1400">
                  <a:solidFill>
                    <a:schemeClr val="bg1"/>
                  </a:solidFill>
                </a:rPr>
                <a:t>revision</a:t>
              </a:r>
            </a:p>
          </p:txBody>
        </p:sp>
        <p:sp>
          <p:nvSpPr>
            <p:cNvPr id="39959" name="_s39947"/>
            <p:cNvSpPr>
              <a:spLocks noChangeArrowheads="1"/>
            </p:cNvSpPr>
            <p:nvPr/>
          </p:nvSpPr>
          <p:spPr bwMode="auto">
            <a:xfrm>
              <a:off x="6642" y="1921"/>
              <a:ext cx="864"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prstTxWarp prst="textNoShape">
                <a:avLst/>
              </a:prstTxWarp>
            </a:bodyPr>
            <a:lstStyle/>
            <a:p>
              <a:pPr algn="ctr"/>
              <a:r>
                <a:rPr lang="en-US" sz="1400">
                  <a:solidFill>
                    <a:schemeClr val="bg1"/>
                  </a:solidFill>
                </a:rPr>
                <a:t>transition</a:t>
              </a:r>
            </a:p>
          </p:txBody>
        </p:sp>
        <p:sp>
          <p:nvSpPr>
            <p:cNvPr id="39960" name="_s39951"/>
            <p:cNvSpPr>
              <a:spLocks noChangeArrowheads="1"/>
            </p:cNvSpPr>
            <p:nvPr/>
          </p:nvSpPr>
          <p:spPr bwMode="auto">
            <a:xfrm>
              <a:off x="288"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prstTxWarp prst="textNoShape">
                <a:avLst/>
              </a:prstTxWarp>
            </a:bodyPr>
            <a:lstStyle/>
            <a:p>
              <a:pPr algn="ctr"/>
              <a:r>
                <a:rPr lang="en-US" sz="1400">
                  <a:solidFill>
                    <a:schemeClr val="bg1"/>
                  </a:solidFill>
                </a:rPr>
                <a:t>reliability</a:t>
              </a:r>
            </a:p>
          </p:txBody>
        </p:sp>
        <p:sp>
          <p:nvSpPr>
            <p:cNvPr id="39961" name="_s39953"/>
            <p:cNvSpPr>
              <a:spLocks noChangeArrowheads="1"/>
            </p:cNvSpPr>
            <p:nvPr/>
          </p:nvSpPr>
          <p:spPr bwMode="auto">
            <a:xfrm>
              <a:off x="1431"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prstTxWarp prst="textNoShape">
                <a:avLst/>
              </a:prstTxWarp>
            </a:bodyPr>
            <a:lstStyle/>
            <a:p>
              <a:pPr algn="ctr"/>
              <a:r>
                <a:rPr lang="en-US" sz="1400">
                  <a:solidFill>
                    <a:schemeClr val="bg1"/>
                  </a:solidFill>
                </a:rPr>
                <a:t>efficiency</a:t>
              </a:r>
            </a:p>
          </p:txBody>
        </p:sp>
        <p:sp>
          <p:nvSpPr>
            <p:cNvPr id="39962" name="_s39955"/>
            <p:cNvSpPr>
              <a:spLocks noChangeArrowheads="1"/>
            </p:cNvSpPr>
            <p:nvPr/>
          </p:nvSpPr>
          <p:spPr bwMode="auto">
            <a:xfrm>
              <a:off x="2574"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prstTxWarp prst="textNoShape">
                <a:avLst/>
              </a:prstTxWarp>
            </a:bodyPr>
            <a:lstStyle/>
            <a:p>
              <a:pPr algn="ctr"/>
              <a:r>
                <a:rPr lang="en-US" sz="1400">
                  <a:solidFill>
                    <a:schemeClr val="bg1"/>
                  </a:solidFill>
                </a:rPr>
                <a:t>usability</a:t>
              </a:r>
            </a:p>
          </p:txBody>
        </p:sp>
        <p:sp>
          <p:nvSpPr>
            <p:cNvPr id="39963" name="_s39957"/>
            <p:cNvSpPr>
              <a:spLocks noChangeArrowheads="1"/>
            </p:cNvSpPr>
            <p:nvPr/>
          </p:nvSpPr>
          <p:spPr bwMode="auto">
            <a:xfrm>
              <a:off x="3717"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prstTxWarp prst="textNoShape">
                <a:avLst/>
              </a:prstTxWarp>
            </a:bodyPr>
            <a:lstStyle/>
            <a:p>
              <a:pPr algn="ctr"/>
              <a:r>
                <a:rPr lang="en-US" sz="1400">
                  <a:solidFill>
                    <a:schemeClr val="bg1"/>
                  </a:solidFill>
                </a:rPr>
                <a:t>maintainability</a:t>
              </a:r>
            </a:p>
          </p:txBody>
        </p:sp>
        <p:sp>
          <p:nvSpPr>
            <p:cNvPr id="39964" name="_s39959"/>
            <p:cNvSpPr>
              <a:spLocks noChangeArrowheads="1"/>
            </p:cNvSpPr>
            <p:nvPr/>
          </p:nvSpPr>
          <p:spPr bwMode="auto">
            <a:xfrm>
              <a:off x="4860" y="2353"/>
              <a:ext cx="999" cy="288"/>
            </a:xfrm>
            <a:prstGeom prst="roundRect">
              <a:avLst>
                <a:gd name="adj" fmla="val 16667"/>
              </a:avLst>
            </a:prstGeom>
            <a:solidFill>
              <a:schemeClr val="accent1"/>
            </a:solidFill>
            <a:ln w="9525">
              <a:solidFill>
                <a:schemeClr val="tx1"/>
              </a:solidFill>
              <a:round/>
              <a:headEnd/>
              <a:tailEnd/>
            </a:ln>
          </p:spPr>
          <p:txBody>
            <a:bodyPr wrap="none" lIns="54709" tIns="27355" rIns="54709" bIns="27355" anchor="ctr">
              <a:prstTxWarp prst="textNoShape">
                <a:avLst/>
              </a:prstTxWarp>
            </a:bodyPr>
            <a:lstStyle/>
            <a:p>
              <a:pPr algn="ctr"/>
              <a:r>
                <a:rPr lang="en-US" sz="1400" dirty="0">
                  <a:solidFill>
                    <a:schemeClr val="bg1"/>
                  </a:solidFill>
                </a:rPr>
                <a:t>testability</a:t>
              </a:r>
            </a:p>
          </p:txBody>
        </p:sp>
        <p:sp>
          <p:nvSpPr>
            <p:cNvPr id="39965" name="_s39961"/>
            <p:cNvSpPr>
              <a:spLocks noChangeArrowheads="1"/>
            </p:cNvSpPr>
            <p:nvPr/>
          </p:nvSpPr>
          <p:spPr bwMode="auto">
            <a:xfrm>
              <a:off x="6003" y="2353"/>
              <a:ext cx="999" cy="288"/>
            </a:xfrm>
            <a:prstGeom prst="roundRect">
              <a:avLst>
                <a:gd name="adj" fmla="val 16667"/>
              </a:avLst>
            </a:prstGeom>
            <a:solidFill>
              <a:schemeClr val="accent1"/>
            </a:solidFill>
            <a:ln w="9525">
              <a:solidFill>
                <a:schemeClr val="tx1"/>
              </a:solidFill>
              <a:round/>
              <a:headEnd/>
              <a:tailEnd/>
            </a:ln>
          </p:spPr>
          <p:txBody>
            <a:bodyPr wrap="none" lIns="60120" tIns="30059" rIns="60120" bIns="30059" anchor="ctr">
              <a:prstTxWarp prst="textNoShape">
                <a:avLst/>
              </a:prstTxWarp>
            </a:bodyPr>
            <a:lstStyle/>
            <a:p>
              <a:pPr algn="ctr"/>
              <a:r>
                <a:rPr lang="en-US" sz="1400">
                  <a:solidFill>
                    <a:schemeClr val="bg1"/>
                  </a:solidFill>
                </a:rPr>
                <a:t>portability</a:t>
              </a:r>
            </a:p>
          </p:txBody>
        </p:sp>
        <p:sp>
          <p:nvSpPr>
            <p:cNvPr id="39966" name="_s39963"/>
            <p:cNvSpPr>
              <a:spLocks noChangeArrowheads="1"/>
            </p:cNvSpPr>
            <p:nvPr/>
          </p:nvSpPr>
          <p:spPr bwMode="auto">
            <a:xfrm>
              <a:off x="7146" y="2353"/>
              <a:ext cx="999" cy="288"/>
            </a:xfrm>
            <a:prstGeom prst="roundRect">
              <a:avLst>
                <a:gd name="adj" fmla="val 16667"/>
              </a:avLst>
            </a:prstGeom>
            <a:solidFill>
              <a:schemeClr val="accent1"/>
            </a:solidFill>
            <a:ln w="9525">
              <a:solidFill>
                <a:schemeClr val="tx1"/>
              </a:solidFill>
              <a:round/>
              <a:headEnd/>
              <a:tailEnd/>
            </a:ln>
          </p:spPr>
          <p:txBody>
            <a:bodyPr wrap="none" lIns="66065" tIns="33033" rIns="66065" bIns="33033" anchor="ctr">
              <a:prstTxWarp prst="textNoShape">
                <a:avLst/>
              </a:prstTxWarp>
            </a:bodyPr>
            <a:lstStyle/>
            <a:p>
              <a:pPr algn="ctr"/>
              <a:r>
                <a:rPr lang="en-US" sz="1400">
                  <a:solidFill>
                    <a:schemeClr val="bg1"/>
                  </a:solidFill>
                </a:rPr>
                <a:t>reusability </a:t>
              </a:r>
            </a:p>
          </p:txBody>
        </p:sp>
      </p:grpSp>
      <p:sp>
        <p:nvSpPr>
          <p:cNvPr id="39940" name="Rectangle 29"/>
          <p:cNvSpPr>
            <a:spLocks noChangeArrowheads="1"/>
          </p:cNvSpPr>
          <p:nvPr/>
        </p:nvSpPr>
        <p:spPr bwMode="auto">
          <a:xfrm>
            <a:off x="2438400" y="5029200"/>
            <a:ext cx="7162800" cy="838200"/>
          </a:xfrm>
          <a:prstGeom prst="rect">
            <a:avLst/>
          </a:prstGeom>
          <a:solidFill>
            <a:schemeClr val="accent1"/>
          </a:solidFill>
          <a:ln w="9525">
            <a:solidFill>
              <a:schemeClr val="tx1"/>
            </a:solidFill>
            <a:miter lim="800000"/>
            <a:headEnd/>
            <a:tailEnd/>
          </a:ln>
        </p:spPr>
        <p:txBody>
          <a:bodyPr wrap="none" anchor="ctr">
            <a:prstTxWarp prst="textNoShape">
              <a:avLst/>
            </a:prstTxWarp>
          </a:bodyPr>
          <a:lstStyle/>
          <a:p>
            <a:pPr algn="ctr"/>
            <a:r>
              <a:rPr lang="en-US" sz="2400">
                <a:solidFill>
                  <a:schemeClr val="bg1"/>
                </a:solidFill>
              </a:rPr>
              <a:t>Metrics</a:t>
            </a:r>
          </a:p>
        </p:txBody>
      </p:sp>
      <p:sp>
        <p:nvSpPr>
          <p:cNvPr id="39941" name="Line 30"/>
          <p:cNvSpPr>
            <a:spLocks noChangeShapeType="1"/>
          </p:cNvSpPr>
          <p:nvPr/>
        </p:nvSpPr>
        <p:spPr bwMode="auto">
          <a:xfrm>
            <a:off x="3657600" y="4419600"/>
            <a:ext cx="0" cy="457200"/>
          </a:xfrm>
          <a:prstGeom prst="line">
            <a:avLst/>
          </a:prstGeom>
          <a:noFill/>
          <a:ln w="38100">
            <a:solidFill>
              <a:schemeClr val="tx1"/>
            </a:solidFill>
            <a:round/>
            <a:headEnd type="triangle" w="med" len="med"/>
            <a:tailEnd type="triangle" w="med" len="med"/>
          </a:ln>
        </p:spPr>
        <p:txBody>
          <a:bodyPr>
            <a:prstTxWarp prst="textNoShape">
              <a:avLst/>
            </a:prstTxWarp>
          </a:bodyPr>
          <a:lstStyle/>
          <a:p>
            <a:endParaRPr lang="en-US" sz="2400">
              <a:solidFill>
                <a:schemeClr val="bg1"/>
              </a:solidFill>
            </a:endParaRPr>
          </a:p>
        </p:txBody>
      </p:sp>
      <p:sp>
        <p:nvSpPr>
          <p:cNvPr id="39942" name="Line 31"/>
          <p:cNvSpPr>
            <a:spLocks noChangeShapeType="1"/>
          </p:cNvSpPr>
          <p:nvPr/>
        </p:nvSpPr>
        <p:spPr bwMode="auto">
          <a:xfrm>
            <a:off x="8610600" y="4419600"/>
            <a:ext cx="0" cy="457200"/>
          </a:xfrm>
          <a:prstGeom prst="line">
            <a:avLst/>
          </a:prstGeom>
          <a:noFill/>
          <a:ln w="38100">
            <a:solidFill>
              <a:schemeClr val="tx1"/>
            </a:solidFill>
            <a:round/>
            <a:headEnd type="triangle" w="med" len="med"/>
            <a:tailEnd type="triangle" w="med" len="med"/>
          </a:ln>
        </p:spPr>
        <p:txBody>
          <a:bodyPr>
            <a:prstTxWarp prst="textNoShape">
              <a:avLst/>
            </a:prstTxWarp>
          </a:bodyPr>
          <a:lstStyle/>
          <a:p>
            <a:endParaRPr lang="en-US" sz="2400">
              <a:solidFill>
                <a:schemeClr val="bg1"/>
              </a:solidFill>
            </a:endParaRPr>
          </a:p>
        </p:txBody>
      </p:sp>
      <p:sp>
        <p:nvSpPr>
          <p:cNvPr id="39943" name="Line 32"/>
          <p:cNvSpPr>
            <a:spLocks noChangeShapeType="1"/>
          </p:cNvSpPr>
          <p:nvPr/>
        </p:nvSpPr>
        <p:spPr bwMode="auto">
          <a:xfrm>
            <a:off x="5029200" y="4419600"/>
            <a:ext cx="0" cy="457200"/>
          </a:xfrm>
          <a:prstGeom prst="line">
            <a:avLst/>
          </a:prstGeom>
          <a:noFill/>
          <a:ln w="38100">
            <a:solidFill>
              <a:schemeClr val="tx1"/>
            </a:solidFill>
            <a:round/>
            <a:headEnd type="triangle" w="med" len="med"/>
            <a:tailEnd type="triangle" w="med" len="med"/>
          </a:ln>
        </p:spPr>
        <p:txBody>
          <a:bodyPr>
            <a:prstTxWarp prst="textNoShape">
              <a:avLst/>
            </a:prstTxWarp>
          </a:bodyPr>
          <a:lstStyle/>
          <a:p>
            <a:endParaRPr lang="en-US" sz="2400">
              <a:solidFill>
                <a:schemeClr val="bg1"/>
              </a:solidFill>
            </a:endParaRPr>
          </a:p>
        </p:txBody>
      </p:sp>
      <p:sp>
        <p:nvSpPr>
          <p:cNvPr id="39944" name="Line 33"/>
          <p:cNvSpPr>
            <a:spLocks noChangeShapeType="1"/>
          </p:cNvSpPr>
          <p:nvPr/>
        </p:nvSpPr>
        <p:spPr bwMode="auto">
          <a:xfrm>
            <a:off x="7696200" y="4419600"/>
            <a:ext cx="0" cy="457200"/>
          </a:xfrm>
          <a:prstGeom prst="line">
            <a:avLst/>
          </a:prstGeom>
          <a:noFill/>
          <a:ln w="38100">
            <a:solidFill>
              <a:schemeClr val="tx1"/>
            </a:solidFill>
            <a:round/>
            <a:headEnd type="triangle" w="med" len="med"/>
            <a:tailEnd type="triangle" w="med" len="med"/>
          </a:ln>
        </p:spPr>
        <p:txBody>
          <a:bodyPr>
            <a:prstTxWarp prst="textNoShape">
              <a:avLst/>
            </a:prstTxWarp>
          </a:bodyPr>
          <a:lstStyle/>
          <a:p>
            <a:endParaRPr lang="en-US" sz="2400">
              <a:solidFill>
                <a:schemeClr val="bg1"/>
              </a:solidFill>
            </a:endParaRPr>
          </a:p>
        </p:txBody>
      </p:sp>
      <p:sp>
        <p:nvSpPr>
          <p:cNvPr id="31" name="Slide Number Placeholder 30"/>
          <p:cNvSpPr>
            <a:spLocks noGrp="1"/>
          </p:cNvSpPr>
          <p:nvPr>
            <p:ph type="sldNum" sz="quarter" idx="12"/>
          </p:nvPr>
        </p:nvSpPr>
        <p:spPr/>
        <p:txBody>
          <a:bodyPr/>
          <a:lstStyle/>
          <a:p>
            <a:fld id="{1AE615C8-88B9-7940-B7B7-0D690E96B89C}" type="slidenum">
              <a:rPr lang="en-US" sz="1600" smtClean="0">
                <a:solidFill>
                  <a:schemeClr val="bg1"/>
                </a:solidFill>
              </a:rPr>
              <a:pPr/>
              <a:t>35</a:t>
            </a:fld>
            <a:endParaRPr lang="en-US" sz="1600">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a:t>High Level Design Metrics</a:t>
            </a:r>
          </a:p>
        </p:txBody>
      </p:sp>
      <p:sp>
        <p:nvSpPr>
          <p:cNvPr id="40963" name="Rectangle 3"/>
          <p:cNvSpPr>
            <a:spLocks noGrp="1" noChangeArrowheads="1"/>
          </p:cNvSpPr>
          <p:nvPr>
            <p:ph type="body" idx="1"/>
          </p:nvPr>
        </p:nvSpPr>
        <p:spPr/>
        <p:txBody>
          <a:bodyPr/>
          <a:lstStyle/>
          <a:p>
            <a:pPr eaLnBrk="1" hangingPunct="1"/>
            <a:r>
              <a:rPr lang="en-US" dirty="0"/>
              <a:t>Structural Complexity</a:t>
            </a:r>
          </a:p>
          <a:p>
            <a:pPr eaLnBrk="1" hangingPunct="1"/>
            <a:r>
              <a:rPr lang="en-US" dirty="0"/>
              <a:t>Data Complexity</a:t>
            </a:r>
          </a:p>
          <a:p>
            <a:pPr eaLnBrk="1" hangingPunct="1"/>
            <a:r>
              <a:rPr lang="en-US" dirty="0"/>
              <a:t>System Complexity</a:t>
            </a:r>
          </a:p>
          <a:p>
            <a:pPr eaLnBrk="1" hangingPunct="1"/>
            <a:endParaRPr lang="en-US" dirty="0"/>
          </a:p>
          <a:p>
            <a:pPr eaLnBrk="1" hangingPunct="1"/>
            <a:r>
              <a:rPr lang="en-US" dirty="0"/>
              <a:t>Structural Complexity </a:t>
            </a:r>
            <a:r>
              <a:rPr lang="en-US" dirty="0" err="1"/>
              <a:t>S(i</a:t>
            </a:r>
            <a:r>
              <a:rPr lang="en-US" dirty="0"/>
              <a:t>) of a </a:t>
            </a:r>
            <a:r>
              <a:rPr lang="en-US" dirty="0">
                <a:solidFill>
                  <a:srgbClr val="FF0000"/>
                </a:solidFill>
              </a:rPr>
              <a:t>module </a:t>
            </a:r>
            <a:r>
              <a:rPr lang="en-US" dirty="0" err="1"/>
              <a:t>i</a:t>
            </a:r>
            <a:r>
              <a:rPr lang="en-US" dirty="0"/>
              <a:t>.</a:t>
            </a:r>
          </a:p>
          <a:p>
            <a:pPr lvl="1" eaLnBrk="1" hangingPunct="1"/>
            <a:r>
              <a:rPr lang="en-US" dirty="0" err="1">
                <a:ea typeface="ＭＳ Ｐゴシック" charset="-128"/>
              </a:rPr>
              <a:t>S(i</a:t>
            </a:r>
            <a:r>
              <a:rPr lang="en-US" dirty="0">
                <a:ea typeface="ＭＳ Ｐゴシック" charset="-128"/>
              </a:rPr>
              <a:t>) = f</a:t>
            </a:r>
            <a:r>
              <a:rPr lang="en-US" baseline="-25000" dirty="0">
                <a:ea typeface="ＭＳ Ｐゴシック" charset="-128"/>
              </a:rPr>
              <a:t>out</a:t>
            </a:r>
            <a:r>
              <a:rPr lang="en-US" baseline="30000" dirty="0">
                <a:ea typeface="ＭＳ Ｐゴシック" charset="-128"/>
              </a:rPr>
              <a:t>2</a:t>
            </a:r>
            <a:r>
              <a:rPr lang="en-US" dirty="0">
                <a:ea typeface="ＭＳ Ｐゴシック" charset="-128"/>
              </a:rPr>
              <a:t>(i)</a:t>
            </a:r>
          </a:p>
          <a:p>
            <a:pPr lvl="1" eaLnBrk="1" hangingPunct="1"/>
            <a:r>
              <a:rPr lang="en-US" dirty="0">
                <a:solidFill>
                  <a:srgbClr val="FF0000"/>
                </a:solidFill>
                <a:ea typeface="ＭＳ Ｐゴシック" charset="-128"/>
              </a:rPr>
              <a:t>Fan out </a:t>
            </a:r>
            <a:r>
              <a:rPr lang="en-US" dirty="0">
                <a:ea typeface="ＭＳ Ｐゴシック" charset="-128"/>
              </a:rPr>
              <a:t>is the number of modules immediately subordinate (directly invoked).</a:t>
            </a:r>
          </a:p>
        </p:txBody>
      </p:sp>
      <p:sp>
        <p:nvSpPr>
          <p:cNvPr id="4" name="Slide Number Placeholder 3"/>
          <p:cNvSpPr>
            <a:spLocks noGrp="1"/>
          </p:cNvSpPr>
          <p:nvPr>
            <p:ph type="sldNum" sz="quarter" idx="12"/>
          </p:nvPr>
        </p:nvSpPr>
        <p:spPr/>
        <p:txBody>
          <a:bodyPr/>
          <a:lstStyle/>
          <a:p>
            <a:fld id="{AC15D0F0-0C80-A24D-9B51-4BAD80E99E6C}"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Design Metrics</a:t>
            </a:r>
          </a:p>
        </p:txBody>
      </p:sp>
      <p:sp>
        <p:nvSpPr>
          <p:cNvPr id="41987" name="Rectangle 3"/>
          <p:cNvSpPr>
            <a:spLocks noGrp="1" noChangeArrowheads="1"/>
          </p:cNvSpPr>
          <p:nvPr>
            <p:ph type="body" idx="1"/>
          </p:nvPr>
        </p:nvSpPr>
        <p:spPr/>
        <p:txBody>
          <a:bodyPr/>
          <a:lstStyle/>
          <a:p>
            <a:pPr eaLnBrk="1" hangingPunct="1">
              <a:lnSpc>
                <a:spcPct val="90000"/>
              </a:lnSpc>
            </a:pPr>
            <a:r>
              <a:rPr lang="en-US" dirty="0"/>
              <a:t>Data Complexity </a:t>
            </a:r>
            <a:r>
              <a:rPr lang="en-US" dirty="0" err="1"/>
              <a:t>D(i</a:t>
            </a:r>
            <a:r>
              <a:rPr lang="en-US" dirty="0"/>
              <a:t>)</a:t>
            </a:r>
          </a:p>
          <a:p>
            <a:pPr lvl="1" eaLnBrk="1" hangingPunct="1">
              <a:lnSpc>
                <a:spcPct val="90000"/>
              </a:lnSpc>
            </a:pPr>
            <a:r>
              <a:rPr lang="en-US" dirty="0" err="1">
                <a:ea typeface="ＭＳ Ｐゴシック" charset="-128"/>
              </a:rPr>
              <a:t>D(i</a:t>
            </a:r>
            <a:r>
              <a:rPr lang="en-US" dirty="0">
                <a:ea typeface="ＭＳ Ｐゴシック" charset="-128"/>
              </a:rPr>
              <a:t>) = v(i)/[f</a:t>
            </a:r>
            <a:r>
              <a:rPr lang="en-US" baseline="-25000" dirty="0">
                <a:ea typeface="ＭＳ Ｐゴシック" charset="-128"/>
              </a:rPr>
              <a:t>out</a:t>
            </a:r>
            <a:r>
              <a:rPr lang="en-US" dirty="0">
                <a:ea typeface="ＭＳ Ｐゴシック" charset="-128"/>
              </a:rPr>
              <a:t>(i)+1]</a:t>
            </a:r>
          </a:p>
          <a:p>
            <a:pPr lvl="1" eaLnBrk="1" hangingPunct="1">
              <a:lnSpc>
                <a:spcPct val="90000"/>
              </a:lnSpc>
            </a:pPr>
            <a:r>
              <a:rPr lang="en-US" dirty="0" err="1">
                <a:ea typeface="ＭＳ Ｐゴシック" charset="-128"/>
              </a:rPr>
              <a:t>v(i</a:t>
            </a:r>
            <a:r>
              <a:rPr lang="en-US" dirty="0">
                <a:ea typeface="ＭＳ Ｐゴシック" charset="-128"/>
              </a:rPr>
              <a:t>) is the number of inputs and outputs passed to and from </a:t>
            </a:r>
            <a:r>
              <a:rPr lang="en-US" dirty="0" err="1">
                <a:ea typeface="ＭＳ Ｐゴシック" charset="-128"/>
              </a:rPr>
              <a:t>i</a:t>
            </a:r>
            <a:endParaRPr lang="en-US" dirty="0">
              <a:ea typeface="ＭＳ Ｐゴシック" charset="-128"/>
            </a:endParaRPr>
          </a:p>
          <a:p>
            <a:pPr lvl="1" eaLnBrk="1" hangingPunct="1">
              <a:lnSpc>
                <a:spcPct val="90000"/>
              </a:lnSpc>
            </a:pPr>
            <a:endParaRPr lang="en-US" dirty="0">
              <a:ea typeface="ＭＳ Ｐゴシック" charset="-128"/>
            </a:endParaRPr>
          </a:p>
          <a:p>
            <a:pPr eaLnBrk="1" hangingPunct="1">
              <a:lnSpc>
                <a:spcPct val="90000"/>
              </a:lnSpc>
            </a:pPr>
            <a:r>
              <a:rPr lang="en-US" dirty="0"/>
              <a:t>System Complexity </a:t>
            </a:r>
            <a:r>
              <a:rPr lang="en-US" dirty="0" err="1"/>
              <a:t>C(i</a:t>
            </a:r>
            <a:r>
              <a:rPr lang="en-US" dirty="0"/>
              <a:t>)</a:t>
            </a:r>
          </a:p>
          <a:p>
            <a:pPr lvl="1" eaLnBrk="1" hangingPunct="1">
              <a:lnSpc>
                <a:spcPct val="90000"/>
              </a:lnSpc>
            </a:pPr>
            <a:r>
              <a:rPr lang="en-US" dirty="0" err="1">
                <a:ea typeface="ＭＳ Ｐゴシック" charset="-128"/>
              </a:rPr>
              <a:t>C(i</a:t>
            </a:r>
            <a:r>
              <a:rPr lang="en-US" dirty="0">
                <a:ea typeface="ＭＳ Ｐゴシック" charset="-128"/>
              </a:rPr>
              <a:t>) = </a:t>
            </a:r>
            <a:r>
              <a:rPr lang="en-US" dirty="0" err="1">
                <a:ea typeface="ＭＳ Ｐゴシック" charset="-128"/>
              </a:rPr>
              <a:t>S(i</a:t>
            </a:r>
            <a:r>
              <a:rPr lang="en-US" dirty="0">
                <a:ea typeface="ＭＳ Ｐゴシック" charset="-128"/>
              </a:rPr>
              <a:t>) + </a:t>
            </a:r>
            <a:r>
              <a:rPr lang="en-US" dirty="0" err="1">
                <a:ea typeface="ＭＳ Ｐゴシック" charset="-128"/>
              </a:rPr>
              <a:t>D(i</a:t>
            </a:r>
            <a:r>
              <a:rPr lang="en-US" dirty="0">
                <a:ea typeface="ＭＳ Ｐゴシック" charset="-128"/>
              </a:rPr>
              <a:t>)</a:t>
            </a:r>
          </a:p>
          <a:p>
            <a:pPr lvl="1" eaLnBrk="1" hangingPunct="1">
              <a:lnSpc>
                <a:spcPct val="90000"/>
              </a:lnSpc>
            </a:pPr>
            <a:r>
              <a:rPr lang="en-US" dirty="0">
                <a:ea typeface="ＭＳ Ｐゴシック" charset="-128"/>
              </a:rPr>
              <a:t>As each </a:t>
            </a:r>
            <a:r>
              <a:rPr lang="en-US" dirty="0" err="1">
                <a:ea typeface="ＭＳ Ｐゴシック" charset="-128"/>
              </a:rPr>
              <a:t>C(i</a:t>
            </a:r>
            <a:r>
              <a:rPr lang="en-US" dirty="0">
                <a:ea typeface="ＭＳ Ｐゴシック" charset="-128"/>
              </a:rPr>
              <a:t>) increases the overall complexity of the architecture increases</a:t>
            </a:r>
          </a:p>
        </p:txBody>
      </p:sp>
      <p:sp>
        <p:nvSpPr>
          <p:cNvPr id="4" name="Slide Number Placeholder 3"/>
          <p:cNvSpPr>
            <a:spLocks noGrp="1"/>
          </p:cNvSpPr>
          <p:nvPr>
            <p:ph type="sldNum" sz="quarter" idx="12"/>
          </p:nvPr>
        </p:nvSpPr>
        <p:spPr/>
        <p:txBody>
          <a:bodyPr/>
          <a:lstStyle/>
          <a:p>
            <a:fld id="{AC15D0F0-0C80-A24D-9B51-4BAD80E99E6C}"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System Complexity Metric</a:t>
            </a:r>
          </a:p>
        </p:txBody>
      </p:sp>
      <p:sp>
        <p:nvSpPr>
          <p:cNvPr id="43011" name="Rectangle 3"/>
          <p:cNvSpPr>
            <a:spLocks noGrp="1" noChangeArrowheads="1"/>
          </p:cNvSpPr>
          <p:nvPr>
            <p:ph type="body" idx="1"/>
          </p:nvPr>
        </p:nvSpPr>
        <p:spPr/>
        <p:txBody>
          <a:bodyPr/>
          <a:lstStyle/>
          <a:p>
            <a:pPr eaLnBrk="1" hangingPunct="1">
              <a:lnSpc>
                <a:spcPct val="90000"/>
              </a:lnSpc>
            </a:pPr>
            <a:r>
              <a:rPr lang="en-US" dirty="0"/>
              <a:t>Another metric:</a:t>
            </a:r>
          </a:p>
          <a:p>
            <a:pPr lvl="1" eaLnBrk="1" hangingPunct="1">
              <a:lnSpc>
                <a:spcPct val="90000"/>
              </a:lnSpc>
            </a:pPr>
            <a:r>
              <a:rPr lang="en-US" dirty="0" err="1">
                <a:ea typeface="ＭＳ Ｐゴシック" charset="-128"/>
              </a:rPr>
              <a:t>length(i</a:t>
            </a:r>
            <a:r>
              <a:rPr lang="en-US" dirty="0">
                <a:ea typeface="ＭＳ Ｐゴシック" charset="-128"/>
              </a:rPr>
              <a:t>) * [</a:t>
            </a:r>
            <a:r>
              <a:rPr lang="en-US" dirty="0" err="1">
                <a:ea typeface="ＭＳ Ｐゴシック" charset="-128"/>
              </a:rPr>
              <a:t>f</a:t>
            </a:r>
            <a:r>
              <a:rPr lang="en-US" baseline="-25000" dirty="0" err="1">
                <a:ea typeface="ＭＳ Ｐゴシック" charset="-128"/>
              </a:rPr>
              <a:t>in</a:t>
            </a:r>
            <a:r>
              <a:rPr lang="en-US" dirty="0" err="1">
                <a:ea typeface="ＭＳ Ｐゴシック" charset="-128"/>
              </a:rPr>
              <a:t>(i</a:t>
            </a:r>
            <a:r>
              <a:rPr lang="en-US" dirty="0">
                <a:ea typeface="ＭＳ Ｐゴシック" charset="-128"/>
              </a:rPr>
              <a:t>) + f</a:t>
            </a:r>
            <a:r>
              <a:rPr lang="en-US" baseline="-25000" dirty="0">
                <a:ea typeface="ＭＳ Ｐゴシック" charset="-128"/>
              </a:rPr>
              <a:t>out</a:t>
            </a:r>
            <a:r>
              <a:rPr lang="en-US" dirty="0">
                <a:ea typeface="ＭＳ Ｐゴシック" charset="-128"/>
              </a:rPr>
              <a:t>(i)]</a:t>
            </a:r>
            <a:r>
              <a:rPr lang="en-US" baseline="30000" dirty="0">
                <a:ea typeface="ＭＳ Ｐゴシック" charset="-128"/>
              </a:rPr>
              <a:t>2</a:t>
            </a:r>
          </a:p>
          <a:p>
            <a:pPr lvl="1" eaLnBrk="1" hangingPunct="1">
              <a:lnSpc>
                <a:spcPct val="90000"/>
              </a:lnSpc>
            </a:pPr>
            <a:endParaRPr lang="en-US" dirty="0">
              <a:ea typeface="ＭＳ Ｐゴシック" charset="-128"/>
            </a:endParaRPr>
          </a:p>
          <a:p>
            <a:pPr lvl="1" eaLnBrk="1" hangingPunct="1">
              <a:lnSpc>
                <a:spcPct val="90000"/>
              </a:lnSpc>
            </a:pPr>
            <a:r>
              <a:rPr lang="en-US" dirty="0">
                <a:ea typeface="ＭＳ Ｐゴシック" charset="-128"/>
              </a:rPr>
              <a:t>Length is (total?) LOC</a:t>
            </a:r>
          </a:p>
          <a:p>
            <a:pPr lvl="1" eaLnBrk="1" hangingPunct="1">
              <a:lnSpc>
                <a:spcPct val="90000"/>
              </a:lnSpc>
            </a:pPr>
            <a:endParaRPr lang="en-US" dirty="0">
              <a:solidFill>
                <a:srgbClr val="FF0000"/>
              </a:solidFill>
              <a:ea typeface="ＭＳ Ｐゴシック" charset="-128"/>
            </a:endParaRPr>
          </a:p>
          <a:p>
            <a:pPr lvl="1" eaLnBrk="1" hangingPunct="1">
              <a:lnSpc>
                <a:spcPct val="90000"/>
              </a:lnSpc>
            </a:pPr>
            <a:r>
              <a:rPr lang="en-US" dirty="0">
                <a:solidFill>
                  <a:srgbClr val="FF0000"/>
                </a:solidFill>
                <a:ea typeface="ＭＳ Ｐゴシック" charset="-128"/>
              </a:rPr>
              <a:t>Fan in </a:t>
            </a:r>
            <a:r>
              <a:rPr lang="en-US" dirty="0">
                <a:ea typeface="ＭＳ Ｐゴシック" charset="-128"/>
              </a:rPr>
              <a:t>is the number of modules that invoke </a:t>
            </a:r>
            <a:r>
              <a:rPr lang="en-US" dirty="0" err="1">
                <a:ea typeface="ＭＳ Ｐゴシック" charset="-128"/>
              </a:rPr>
              <a:t>i</a:t>
            </a:r>
            <a:endParaRPr lang="en-US" dirty="0">
              <a:ea typeface="ＭＳ Ｐゴシック" charset="-128"/>
            </a:endParaRPr>
          </a:p>
          <a:p>
            <a:pPr lvl="1" eaLnBrk="1" hangingPunct="1">
              <a:lnSpc>
                <a:spcPct val="90000"/>
              </a:lnSpc>
            </a:pPr>
            <a:endParaRPr lang="en-US" dirty="0">
              <a:ea typeface="ＭＳ Ｐゴシック" charset="-128"/>
            </a:endParaRPr>
          </a:p>
          <a:p>
            <a:pPr eaLnBrk="1" hangingPunct="1">
              <a:lnSpc>
                <a:spcPct val="90000"/>
              </a:lnSpc>
            </a:pPr>
            <a:r>
              <a:rPr lang="en-US" dirty="0"/>
              <a:t>The real question: what are ‘good’ numbers for each of these metrics?</a:t>
            </a:r>
            <a:endParaRPr lang="en-US" dirty="0">
              <a:ea typeface="ＭＳ Ｐゴシック" charset="-128"/>
            </a:endParaRPr>
          </a:p>
        </p:txBody>
      </p:sp>
      <p:sp>
        <p:nvSpPr>
          <p:cNvPr id="4" name="Slide Number Placeholder 3"/>
          <p:cNvSpPr>
            <a:spLocks noGrp="1"/>
          </p:cNvSpPr>
          <p:nvPr>
            <p:ph type="sldNum" sz="quarter" idx="12"/>
          </p:nvPr>
        </p:nvSpPr>
        <p:spPr/>
        <p:txBody>
          <a:bodyPr/>
          <a:lstStyle/>
          <a:p>
            <a:fld id="{AC15D0F0-0C80-A24D-9B51-4BAD80E99E6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Coupling for a module</a:t>
            </a:r>
          </a:p>
        </p:txBody>
      </p:sp>
      <p:sp>
        <p:nvSpPr>
          <p:cNvPr id="44035" name="Rectangle 3"/>
          <p:cNvSpPr>
            <a:spLocks noGrp="1" noChangeArrowheads="1"/>
          </p:cNvSpPr>
          <p:nvPr>
            <p:ph type="body" idx="1"/>
          </p:nvPr>
        </p:nvSpPr>
        <p:spPr/>
        <p:txBody>
          <a:bodyPr/>
          <a:lstStyle/>
          <a:p>
            <a:pPr eaLnBrk="1" hangingPunct="1">
              <a:lnSpc>
                <a:spcPct val="80000"/>
              </a:lnSpc>
            </a:pPr>
            <a:r>
              <a:rPr lang="en-US" sz="2400" dirty="0"/>
              <a:t>Data and control flow: 		(a key distinction)</a:t>
            </a:r>
          </a:p>
          <a:p>
            <a:pPr lvl="1" eaLnBrk="1" hangingPunct="1">
              <a:lnSpc>
                <a:spcPct val="80000"/>
              </a:lnSpc>
            </a:pPr>
            <a:r>
              <a:rPr lang="en-US" sz="2000" dirty="0" err="1">
                <a:ea typeface="ＭＳ Ｐゴシック" charset="-128"/>
              </a:rPr>
              <a:t>d</a:t>
            </a:r>
            <a:r>
              <a:rPr lang="en-US" sz="2000" baseline="-25000" dirty="0" err="1">
                <a:ea typeface="ＭＳ Ｐゴシック" charset="-128"/>
              </a:rPr>
              <a:t>i</a:t>
            </a:r>
            <a:r>
              <a:rPr lang="en-US" sz="2000" dirty="0">
                <a:ea typeface="ＭＳ Ｐゴシック" charset="-128"/>
              </a:rPr>
              <a:t> input </a:t>
            </a:r>
            <a:r>
              <a:rPr lang="en-US" sz="2000" dirty="0">
                <a:solidFill>
                  <a:srgbClr val="FF0000"/>
                </a:solidFill>
                <a:ea typeface="ＭＳ Ｐゴシック" charset="-128"/>
              </a:rPr>
              <a:t>data parameters</a:t>
            </a:r>
          </a:p>
          <a:p>
            <a:pPr lvl="1" eaLnBrk="1" hangingPunct="1">
              <a:lnSpc>
                <a:spcPct val="80000"/>
              </a:lnSpc>
            </a:pPr>
            <a:r>
              <a:rPr lang="en-US" sz="2000" dirty="0" err="1">
                <a:ea typeface="ＭＳ Ｐゴシック" charset="-128"/>
              </a:rPr>
              <a:t>c</a:t>
            </a:r>
            <a:r>
              <a:rPr lang="en-US" sz="2000" baseline="-25000" dirty="0" err="1">
                <a:ea typeface="ＭＳ Ｐゴシック" charset="-128"/>
              </a:rPr>
              <a:t>i</a:t>
            </a:r>
            <a:r>
              <a:rPr lang="en-US" sz="2000" dirty="0">
                <a:ea typeface="ＭＳ Ｐゴシック" charset="-128"/>
              </a:rPr>
              <a:t> input </a:t>
            </a:r>
            <a:r>
              <a:rPr lang="en-US" sz="2000" dirty="0">
                <a:solidFill>
                  <a:srgbClr val="FF0000"/>
                </a:solidFill>
                <a:ea typeface="ＭＳ Ｐゴシック" charset="-128"/>
              </a:rPr>
              <a:t>control parameters</a:t>
            </a:r>
          </a:p>
          <a:p>
            <a:pPr lvl="1" eaLnBrk="1" hangingPunct="1">
              <a:lnSpc>
                <a:spcPct val="80000"/>
              </a:lnSpc>
            </a:pPr>
            <a:r>
              <a:rPr lang="en-US" sz="2000" dirty="0">
                <a:ea typeface="ＭＳ Ｐゴシック" charset="-128"/>
              </a:rPr>
              <a:t>d</a:t>
            </a:r>
            <a:r>
              <a:rPr lang="en-US" sz="2000" baseline="-25000" dirty="0">
                <a:ea typeface="ＭＳ Ｐゴシック" charset="-128"/>
              </a:rPr>
              <a:t>o</a:t>
            </a:r>
            <a:r>
              <a:rPr lang="en-US" sz="2000" dirty="0">
                <a:ea typeface="ＭＳ Ｐゴシック" charset="-128"/>
              </a:rPr>
              <a:t> output data parameters</a:t>
            </a:r>
          </a:p>
          <a:p>
            <a:pPr lvl="1" eaLnBrk="1" hangingPunct="1">
              <a:lnSpc>
                <a:spcPct val="80000"/>
              </a:lnSpc>
            </a:pPr>
            <a:r>
              <a:rPr lang="en-US" sz="2000" dirty="0">
                <a:ea typeface="ＭＳ Ｐゴシック" charset="-128"/>
              </a:rPr>
              <a:t>c</a:t>
            </a:r>
            <a:r>
              <a:rPr lang="en-US" sz="2000" baseline="-25000" dirty="0">
                <a:ea typeface="ＭＳ Ｐゴシック" charset="-128"/>
              </a:rPr>
              <a:t>o</a:t>
            </a:r>
            <a:r>
              <a:rPr lang="en-US" sz="2000" dirty="0">
                <a:ea typeface="ＭＳ Ｐゴシック" charset="-128"/>
              </a:rPr>
              <a:t> output control parameters</a:t>
            </a:r>
          </a:p>
          <a:p>
            <a:pPr lvl="1" eaLnBrk="1" hangingPunct="1">
              <a:lnSpc>
                <a:spcPct val="80000"/>
              </a:lnSpc>
            </a:pPr>
            <a:endParaRPr lang="en-US" sz="2000" dirty="0">
              <a:ea typeface="ＭＳ Ｐゴシック" charset="-128"/>
            </a:endParaRPr>
          </a:p>
          <a:p>
            <a:pPr eaLnBrk="1" hangingPunct="1">
              <a:lnSpc>
                <a:spcPct val="80000"/>
              </a:lnSpc>
            </a:pPr>
            <a:r>
              <a:rPr lang="en-US" sz="2400" dirty="0"/>
              <a:t>Global</a:t>
            </a:r>
          </a:p>
          <a:p>
            <a:pPr lvl="1" eaLnBrk="1" hangingPunct="1">
              <a:lnSpc>
                <a:spcPct val="80000"/>
              </a:lnSpc>
            </a:pPr>
            <a:r>
              <a:rPr lang="en-US" sz="2000" dirty="0" err="1">
                <a:ea typeface="ＭＳ Ｐゴシック" charset="-128"/>
              </a:rPr>
              <a:t>g</a:t>
            </a:r>
            <a:r>
              <a:rPr lang="en-US" sz="2000" baseline="-25000" dirty="0" err="1">
                <a:ea typeface="ＭＳ Ｐゴシック" charset="-128"/>
              </a:rPr>
              <a:t>d</a:t>
            </a:r>
            <a:r>
              <a:rPr lang="en-US" sz="2000" dirty="0">
                <a:ea typeface="ＭＳ Ｐゴシック" charset="-128"/>
              </a:rPr>
              <a:t> global variables for data</a:t>
            </a:r>
          </a:p>
          <a:p>
            <a:pPr lvl="1" eaLnBrk="1" hangingPunct="1">
              <a:lnSpc>
                <a:spcPct val="80000"/>
              </a:lnSpc>
            </a:pPr>
            <a:r>
              <a:rPr lang="en-US" sz="2000" dirty="0" err="1">
                <a:ea typeface="ＭＳ Ｐゴシック" charset="-128"/>
              </a:rPr>
              <a:t>g</a:t>
            </a:r>
            <a:r>
              <a:rPr lang="en-US" sz="2000" baseline="-25000" dirty="0" err="1">
                <a:ea typeface="ＭＳ Ｐゴシック" charset="-128"/>
              </a:rPr>
              <a:t>c</a:t>
            </a:r>
            <a:r>
              <a:rPr lang="en-US" sz="2000" dirty="0">
                <a:ea typeface="ＭＳ Ｐゴシック" charset="-128"/>
              </a:rPr>
              <a:t> global variables for control</a:t>
            </a:r>
          </a:p>
          <a:p>
            <a:pPr lvl="1" eaLnBrk="1" hangingPunct="1">
              <a:lnSpc>
                <a:spcPct val="80000"/>
              </a:lnSpc>
              <a:buFontTx/>
              <a:buNone/>
            </a:pPr>
            <a:endParaRPr lang="en-US" sz="2000" dirty="0">
              <a:ea typeface="ＭＳ Ｐゴシック" charset="-128"/>
            </a:endParaRPr>
          </a:p>
          <a:p>
            <a:pPr eaLnBrk="1" hangingPunct="1">
              <a:lnSpc>
                <a:spcPct val="80000"/>
              </a:lnSpc>
            </a:pPr>
            <a:r>
              <a:rPr lang="en-US" sz="2400" dirty="0"/>
              <a:t>Environmental</a:t>
            </a:r>
          </a:p>
          <a:p>
            <a:pPr lvl="1" eaLnBrk="1" hangingPunct="1">
              <a:lnSpc>
                <a:spcPct val="80000"/>
              </a:lnSpc>
            </a:pPr>
            <a:r>
              <a:rPr lang="en-US" sz="2000" dirty="0" err="1">
                <a:ea typeface="ＭＳ Ｐゴシック" charset="-128"/>
              </a:rPr>
              <a:t>w</a:t>
            </a:r>
            <a:r>
              <a:rPr lang="en-US" sz="2000" dirty="0">
                <a:ea typeface="ＭＳ Ｐゴシック" charset="-128"/>
              </a:rPr>
              <a:t> fan in </a:t>
            </a:r>
          </a:p>
          <a:p>
            <a:pPr lvl="1" eaLnBrk="1" hangingPunct="1">
              <a:lnSpc>
                <a:spcPct val="80000"/>
              </a:lnSpc>
            </a:pPr>
            <a:r>
              <a:rPr lang="en-US" sz="2000" dirty="0" err="1">
                <a:ea typeface="ＭＳ Ｐゴシック" charset="-128"/>
              </a:rPr>
              <a:t>r</a:t>
            </a:r>
            <a:r>
              <a:rPr lang="en-US" sz="2000" dirty="0">
                <a:ea typeface="ＭＳ Ｐゴシック" charset="-128"/>
              </a:rPr>
              <a:t> fan out</a:t>
            </a:r>
          </a:p>
        </p:txBody>
      </p:sp>
      <p:sp>
        <p:nvSpPr>
          <p:cNvPr id="4" name="Slide Number Placeholder 3"/>
          <p:cNvSpPr>
            <a:spLocks noGrp="1"/>
          </p:cNvSpPr>
          <p:nvPr>
            <p:ph type="sldNum" sz="quarter" idx="12"/>
          </p:nvPr>
        </p:nvSpPr>
        <p:spPr/>
        <p:txBody>
          <a:bodyPr/>
          <a:lstStyle/>
          <a:p>
            <a:fld id="{AC15D0F0-0C80-A24D-9B51-4BAD80E99E6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12B33-2710-D92C-43AF-760D6679D7FC}"/>
            </a:ext>
          </a:extLst>
        </p:cNvPr>
        <p:cNvGrpSpPr/>
        <p:nvPr/>
      </p:nvGrpSpPr>
      <p:grpSpPr>
        <a:xfrm>
          <a:off x="0" y="0"/>
          <a:ext cx="0" cy="0"/>
          <a:chOff x="0" y="0"/>
          <a:chExt cx="0" cy="0"/>
        </a:xfrm>
      </p:grpSpPr>
      <p:sp>
        <p:nvSpPr>
          <p:cNvPr id="2050" name="Rectangle 2">
            <a:extLst>
              <a:ext uri="{FF2B5EF4-FFF2-40B4-BE49-F238E27FC236}">
                <a16:creationId xmlns:a16="http://schemas.microsoft.com/office/drawing/2014/main" id="{4AF7ABCF-B769-A206-F397-B56EEF1E2485}"/>
              </a:ext>
            </a:extLst>
          </p:cNvPr>
          <p:cNvSpPr>
            <a:spLocks noGrp="1" noChangeArrowheads="1"/>
          </p:cNvSpPr>
          <p:nvPr>
            <p:ph type="ctrTitle"/>
          </p:nvPr>
        </p:nvSpPr>
        <p:spPr>
          <a:xfrm>
            <a:off x="857250" y="1628800"/>
            <a:ext cx="10306050" cy="3672408"/>
          </a:xfrm>
        </p:spPr>
        <p:txBody>
          <a:bodyPr>
            <a:normAutofit/>
          </a:bodyPr>
          <a:lstStyle/>
          <a:p>
            <a:pPr>
              <a:defRPr/>
            </a:pPr>
            <a:r>
              <a:rPr lang="en-GB" dirty="0"/>
              <a:t>It is wrong to suppose that if you can’t measure it, you can’t manage it – a costly myth.”</a:t>
            </a:r>
            <a:br>
              <a:rPr lang="en-GB" dirty="0"/>
            </a:br>
            <a:r>
              <a:rPr lang="en-US" altLang="zh-CN" sz="2000" dirty="0">
                <a:ea typeface="宋体" pitchFamily="2" charset="-122"/>
              </a:rPr>
              <a:t>W. Edwards Demings</a:t>
            </a:r>
            <a:r>
              <a:rPr lang="en-US" sz="2000" dirty="0"/>
              <a:t>, 2018</a:t>
            </a:r>
            <a:br>
              <a:rPr lang="en-US" dirty="0"/>
            </a:br>
            <a:endParaRPr lang="en-US" dirty="0"/>
          </a:p>
        </p:txBody>
      </p:sp>
    </p:spTree>
    <p:extLst>
      <p:ext uri="{BB962C8B-B14F-4D97-AF65-F5344CB8AC3E}">
        <p14:creationId xmlns:p14="http://schemas.microsoft.com/office/powerpoint/2010/main" val="10377944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Metrics for Coupling</a:t>
            </a:r>
          </a:p>
        </p:txBody>
      </p:sp>
      <p:sp>
        <p:nvSpPr>
          <p:cNvPr id="45059" name="Rectangle 3"/>
          <p:cNvSpPr>
            <a:spLocks noGrp="1" noChangeArrowheads="1"/>
          </p:cNvSpPr>
          <p:nvPr>
            <p:ph type="body" idx="1"/>
          </p:nvPr>
        </p:nvSpPr>
        <p:spPr/>
        <p:txBody>
          <a:bodyPr/>
          <a:lstStyle/>
          <a:p>
            <a:pPr eaLnBrk="1" hangingPunct="1"/>
            <a:endParaRPr lang="en-US" dirty="0"/>
          </a:p>
          <a:p>
            <a:pPr eaLnBrk="1" hangingPunct="1"/>
            <a:r>
              <a:rPr lang="en-US" dirty="0"/>
              <a:t>M</a:t>
            </a:r>
            <a:r>
              <a:rPr lang="en-US" baseline="-25000" dirty="0"/>
              <a:t>c</a:t>
            </a:r>
            <a:r>
              <a:rPr lang="en-US" dirty="0"/>
              <a:t> = </a:t>
            </a:r>
            <a:r>
              <a:rPr lang="en-US" dirty="0" err="1">
                <a:solidFill>
                  <a:srgbClr val="FF0000"/>
                </a:solidFill>
              </a:rPr>
              <a:t>k</a:t>
            </a:r>
            <a:r>
              <a:rPr lang="en-US" dirty="0" err="1"/>
              <a:t>/m</a:t>
            </a:r>
            <a:r>
              <a:rPr lang="en-US" dirty="0"/>
              <a:t>, </a:t>
            </a:r>
            <a:r>
              <a:rPr lang="en-US" dirty="0" err="1"/>
              <a:t>k</a:t>
            </a:r>
            <a:r>
              <a:rPr lang="en-US" dirty="0"/>
              <a:t>=1</a:t>
            </a:r>
          </a:p>
          <a:p>
            <a:pPr lvl="1" eaLnBrk="1" hangingPunct="1"/>
            <a:endParaRPr lang="en-US" dirty="0">
              <a:ea typeface="ＭＳ Ｐゴシック" charset="-128"/>
            </a:endParaRPr>
          </a:p>
          <a:p>
            <a:pPr lvl="1" eaLnBrk="1" hangingPunct="1"/>
            <a:r>
              <a:rPr lang="en-US" dirty="0" err="1">
                <a:ea typeface="ＭＳ Ｐゴシック" charset="-128"/>
              </a:rPr>
              <a:t>m</a:t>
            </a:r>
            <a:r>
              <a:rPr lang="en-US" dirty="0">
                <a:ea typeface="ＭＳ Ｐゴシック" charset="-128"/>
              </a:rPr>
              <a:t> = </a:t>
            </a:r>
            <a:r>
              <a:rPr lang="en-US" dirty="0" err="1">
                <a:ea typeface="ＭＳ Ｐゴシック" charset="-128"/>
              </a:rPr>
              <a:t>d</a:t>
            </a:r>
            <a:r>
              <a:rPr lang="en-US" baseline="-25000" dirty="0" err="1">
                <a:ea typeface="ＭＳ Ｐゴシック" charset="-128"/>
              </a:rPr>
              <a:t>i</a:t>
            </a:r>
            <a:r>
              <a:rPr lang="en-US" dirty="0">
                <a:ea typeface="ＭＳ Ｐゴシック" charset="-128"/>
              </a:rPr>
              <a:t> + </a:t>
            </a:r>
            <a:r>
              <a:rPr lang="en-US" dirty="0" err="1">
                <a:solidFill>
                  <a:srgbClr val="FF0000"/>
                </a:solidFill>
                <a:ea typeface="ＭＳ Ｐゴシック" charset="-128"/>
              </a:rPr>
              <a:t>a</a:t>
            </a:r>
            <a:r>
              <a:rPr lang="en-US" dirty="0" err="1">
                <a:ea typeface="ＭＳ Ｐゴシック" charset="-128"/>
              </a:rPr>
              <a:t>c</a:t>
            </a:r>
            <a:r>
              <a:rPr lang="en-US" baseline="-25000" dirty="0" err="1">
                <a:ea typeface="ＭＳ Ｐゴシック" charset="-128"/>
              </a:rPr>
              <a:t>i</a:t>
            </a:r>
            <a:r>
              <a:rPr lang="en-US" dirty="0">
                <a:ea typeface="ＭＳ Ｐゴシック" charset="-128"/>
              </a:rPr>
              <a:t> + d</a:t>
            </a:r>
            <a:r>
              <a:rPr lang="en-US" baseline="-25000" dirty="0">
                <a:ea typeface="ＭＳ Ｐゴシック" charset="-128"/>
              </a:rPr>
              <a:t>o</a:t>
            </a:r>
            <a:r>
              <a:rPr lang="en-US" dirty="0">
                <a:ea typeface="ＭＳ Ｐゴシック" charset="-128"/>
              </a:rPr>
              <a:t> + </a:t>
            </a:r>
            <a:r>
              <a:rPr lang="en-US" dirty="0" err="1">
                <a:solidFill>
                  <a:srgbClr val="FF0000"/>
                </a:solidFill>
                <a:ea typeface="ＭＳ Ｐゴシック" charset="-128"/>
              </a:rPr>
              <a:t>b</a:t>
            </a:r>
            <a:r>
              <a:rPr lang="en-US" dirty="0" err="1">
                <a:ea typeface="ＭＳ Ｐゴシック" charset="-128"/>
              </a:rPr>
              <a:t>c</a:t>
            </a:r>
            <a:r>
              <a:rPr lang="en-US" baseline="-25000" dirty="0" err="1">
                <a:ea typeface="ＭＳ Ｐゴシック" charset="-128"/>
              </a:rPr>
              <a:t>o</a:t>
            </a:r>
            <a:r>
              <a:rPr lang="en-US" dirty="0">
                <a:ea typeface="ＭＳ Ｐゴシック" charset="-128"/>
              </a:rPr>
              <a:t> + </a:t>
            </a:r>
            <a:r>
              <a:rPr lang="en-US" dirty="0" err="1">
                <a:ea typeface="ＭＳ Ｐゴシック" charset="-128"/>
              </a:rPr>
              <a:t>g</a:t>
            </a:r>
            <a:r>
              <a:rPr lang="en-US" baseline="-25000" dirty="0" err="1">
                <a:ea typeface="ＭＳ Ｐゴシック" charset="-128"/>
              </a:rPr>
              <a:t>d</a:t>
            </a:r>
            <a:r>
              <a:rPr lang="en-US" dirty="0">
                <a:ea typeface="ＭＳ Ｐゴシック" charset="-128"/>
              </a:rPr>
              <a:t> + </a:t>
            </a:r>
            <a:r>
              <a:rPr lang="en-US" dirty="0" err="1">
                <a:solidFill>
                  <a:srgbClr val="FF0000"/>
                </a:solidFill>
                <a:ea typeface="ＭＳ Ｐゴシック" charset="-128"/>
              </a:rPr>
              <a:t>c</a:t>
            </a:r>
            <a:r>
              <a:rPr lang="en-US" dirty="0" err="1">
                <a:ea typeface="ＭＳ Ｐゴシック" charset="-128"/>
              </a:rPr>
              <a:t>g</a:t>
            </a:r>
            <a:r>
              <a:rPr lang="en-US" baseline="-25000" dirty="0" err="1">
                <a:ea typeface="ＭＳ Ｐゴシック" charset="-128"/>
              </a:rPr>
              <a:t>c</a:t>
            </a:r>
            <a:r>
              <a:rPr lang="en-US" dirty="0">
                <a:ea typeface="ＭＳ Ｐゴシック" charset="-128"/>
              </a:rPr>
              <a:t> + </a:t>
            </a:r>
            <a:r>
              <a:rPr lang="en-US" dirty="0" err="1">
                <a:ea typeface="ＭＳ Ｐゴシック" charset="-128"/>
              </a:rPr>
              <a:t>w</a:t>
            </a:r>
            <a:r>
              <a:rPr lang="en-US" dirty="0">
                <a:ea typeface="ＭＳ Ｐゴシック" charset="-128"/>
              </a:rPr>
              <a:t> + </a:t>
            </a:r>
            <a:r>
              <a:rPr lang="en-US" dirty="0" err="1">
                <a:ea typeface="ＭＳ Ｐゴシック" charset="-128"/>
              </a:rPr>
              <a:t>r</a:t>
            </a:r>
            <a:endParaRPr lang="en-US" dirty="0">
              <a:ea typeface="ＭＳ Ｐゴシック" charset="-128"/>
            </a:endParaRPr>
          </a:p>
          <a:p>
            <a:pPr lvl="1" eaLnBrk="1" hangingPunct="1"/>
            <a:r>
              <a:rPr lang="en-US" dirty="0">
                <a:ea typeface="ＭＳ Ｐゴシック" charset="-128"/>
              </a:rPr>
              <a:t>Key point: a, </a:t>
            </a:r>
            <a:r>
              <a:rPr lang="en-US" dirty="0" err="1">
                <a:ea typeface="ＭＳ Ｐゴシック" charset="-128"/>
              </a:rPr>
              <a:t>b</a:t>
            </a:r>
            <a:r>
              <a:rPr lang="en-US" dirty="0">
                <a:ea typeface="ＭＳ Ｐゴシック" charset="-128"/>
              </a:rPr>
              <a:t>, </a:t>
            </a:r>
            <a:r>
              <a:rPr lang="en-US" dirty="0" err="1">
                <a:ea typeface="ＭＳ Ｐゴシック" charset="-128"/>
              </a:rPr>
              <a:t>c</a:t>
            </a:r>
            <a:r>
              <a:rPr lang="en-US" dirty="0">
                <a:ea typeface="ＭＳ Ｐゴシック" charset="-128"/>
              </a:rPr>
              <a:t>, </a:t>
            </a:r>
            <a:r>
              <a:rPr lang="en-US" dirty="0" err="1">
                <a:ea typeface="ＭＳ Ｐゴシック" charset="-128"/>
              </a:rPr>
              <a:t>k</a:t>
            </a:r>
            <a:r>
              <a:rPr lang="en-US" dirty="0">
                <a:ea typeface="ＭＳ Ｐゴシック" charset="-128"/>
              </a:rPr>
              <a:t> can be adjusted based on actual data… but how is this done?</a:t>
            </a:r>
          </a:p>
          <a:p>
            <a:pPr lvl="2" eaLnBrk="1" hangingPunct="1"/>
            <a:r>
              <a:rPr lang="en-US" dirty="0">
                <a:ea typeface="ＭＳ Ｐゴシック" charset="-128"/>
              </a:rPr>
              <a:t>This computation can be so subjective that most will rely on simpler (if not simplistic) metrics…</a:t>
            </a:r>
          </a:p>
        </p:txBody>
      </p:sp>
      <p:sp>
        <p:nvSpPr>
          <p:cNvPr id="4" name="Slide Number Placeholder 3"/>
          <p:cNvSpPr>
            <a:spLocks noGrp="1"/>
          </p:cNvSpPr>
          <p:nvPr>
            <p:ph type="sldNum" sz="quarter" idx="12"/>
          </p:nvPr>
        </p:nvSpPr>
        <p:spPr/>
        <p:txBody>
          <a:bodyPr/>
          <a:lstStyle/>
          <a:p>
            <a:fld id="{AC15D0F0-0C80-A24D-9B51-4BAD80E99E6C}"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Component Level Metrics</a:t>
            </a:r>
          </a:p>
        </p:txBody>
      </p:sp>
      <p:sp>
        <p:nvSpPr>
          <p:cNvPr id="46083" name="Rectangle 3"/>
          <p:cNvSpPr>
            <a:spLocks noGrp="1" noChangeArrowheads="1"/>
          </p:cNvSpPr>
          <p:nvPr>
            <p:ph type="body" idx="1"/>
          </p:nvPr>
        </p:nvSpPr>
        <p:spPr/>
        <p:txBody>
          <a:bodyPr/>
          <a:lstStyle/>
          <a:p>
            <a:pPr eaLnBrk="1" hangingPunct="1">
              <a:lnSpc>
                <a:spcPct val="90000"/>
              </a:lnSpc>
            </a:pPr>
            <a:r>
              <a:rPr lang="en-US" sz="2400" dirty="0"/>
              <a:t>Cohesion (internal interaction) – pertains to data members</a:t>
            </a:r>
          </a:p>
          <a:p>
            <a:pPr eaLnBrk="1" hangingPunct="1">
              <a:lnSpc>
                <a:spcPct val="90000"/>
              </a:lnSpc>
              <a:buFontTx/>
              <a:buNone/>
            </a:pPr>
            <a:endParaRPr lang="en-US" sz="2400" dirty="0"/>
          </a:p>
          <a:p>
            <a:pPr eaLnBrk="1" hangingPunct="1">
              <a:lnSpc>
                <a:spcPct val="90000"/>
              </a:lnSpc>
            </a:pPr>
            <a:r>
              <a:rPr lang="en-US" sz="2400" dirty="0"/>
              <a:t>Coupling (external interaction) - a function of input and output parameters, global variables, and modules called</a:t>
            </a:r>
          </a:p>
          <a:p>
            <a:pPr eaLnBrk="1" hangingPunct="1">
              <a:lnSpc>
                <a:spcPct val="90000"/>
              </a:lnSpc>
            </a:pPr>
            <a:endParaRPr lang="en-US" sz="2400" dirty="0"/>
          </a:p>
          <a:p>
            <a:pPr eaLnBrk="1" hangingPunct="1">
              <a:lnSpc>
                <a:spcPct val="90000"/>
              </a:lnSpc>
            </a:pPr>
            <a:r>
              <a:rPr lang="en-US" sz="2400" dirty="0"/>
              <a:t>Complexity of program flow - hundreds have been proposed (e.g., </a:t>
            </a:r>
            <a:r>
              <a:rPr lang="en-US" sz="2400" dirty="0" err="1"/>
              <a:t>cyclomatic</a:t>
            </a:r>
            <a:r>
              <a:rPr lang="en-US" sz="2400" dirty="0"/>
              <a:t> complexity)</a:t>
            </a:r>
          </a:p>
          <a:p>
            <a:pPr eaLnBrk="1" hangingPunct="1">
              <a:lnSpc>
                <a:spcPct val="90000"/>
              </a:lnSpc>
            </a:pPr>
            <a:endParaRPr lang="en-US" sz="2400" dirty="0"/>
          </a:p>
          <a:p>
            <a:pPr eaLnBrk="1" hangingPunct="1">
              <a:lnSpc>
                <a:spcPct val="90000"/>
              </a:lnSpc>
            </a:pPr>
            <a:r>
              <a:rPr lang="en-US" sz="2400" dirty="0"/>
              <a:t>Cohesion – </a:t>
            </a:r>
            <a:r>
              <a:rPr lang="en-US" sz="2400" dirty="0">
                <a:solidFill>
                  <a:srgbClr val="FF0000"/>
                </a:solidFill>
              </a:rPr>
              <a:t>difficult to measure</a:t>
            </a:r>
          </a:p>
          <a:p>
            <a:pPr lvl="1" eaLnBrk="1" hangingPunct="1">
              <a:lnSpc>
                <a:spcPct val="90000"/>
              </a:lnSpc>
            </a:pPr>
            <a:r>
              <a:rPr lang="en-US" sz="2000" dirty="0" err="1">
                <a:ea typeface="ＭＳ Ｐゴシック" charset="-128"/>
              </a:rPr>
              <a:t>Bieman</a:t>
            </a:r>
            <a:r>
              <a:rPr lang="en-US" sz="2000" dirty="0">
                <a:ea typeface="ＭＳ Ｐゴシック" charset="-128"/>
              </a:rPr>
              <a:t> ’94, </a:t>
            </a:r>
            <a:r>
              <a:rPr lang="en-US" sz="2000" dirty="0">
                <a:solidFill>
                  <a:srgbClr val="FF0000"/>
                </a:solidFill>
                <a:ea typeface="ＭＳ Ｐゴシック" charset="-128"/>
              </a:rPr>
              <a:t>TSE </a:t>
            </a:r>
            <a:r>
              <a:rPr lang="en-US" sz="2000" dirty="0">
                <a:ea typeface="ＭＳ Ｐゴシック" charset="-128"/>
              </a:rPr>
              <a:t>20(8)</a:t>
            </a:r>
          </a:p>
        </p:txBody>
      </p:sp>
      <p:sp>
        <p:nvSpPr>
          <p:cNvPr id="4" name="Slide Number Placeholder 3"/>
          <p:cNvSpPr>
            <a:spLocks noGrp="1"/>
          </p:cNvSpPr>
          <p:nvPr>
            <p:ph type="sldNum" sz="quarter" idx="12"/>
          </p:nvPr>
        </p:nvSpPr>
        <p:spPr/>
        <p:txBody>
          <a:bodyPr/>
          <a:lstStyle/>
          <a:p>
            <a:fld id="{AC15D0F0-0C80-A24D-9B51-4BAD80E99E6C}"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Using Metrics</a:t>
            </a:r>
          </a:p>
        </p:txBody>
      </p:sp>
      <p:sp>
        <p:nvSpPr>
          <p:cNvPr id="47107" name="Rectangle 3"/>
          <p:cNvSpPr>
            <a:spLocks noGrp="1" noChangeArrowheads="1"/>
          </p:cNvSpPr>
          <p:nvPr>
            <p:ph type="body" idx="1"/>
          </p:nvPr>
        </p:nvSpPr>
        <p:spPr/>
        <p:txBody>
          <a:bodyPr>
            <a:normAutofit lnSpcReduction="10000"/>
          </a:bodyPr>
          <a:lstStyle/>
          <a:p>
            <a:pPr eaLnBrk="1" hangingPunct="1">
              <a:lnSpc>
                <a:spcPct val="90000"/>
              </a:lnSpc>
            </a:pPr>
            <a:r>
              <a:rPr lang="en-US" dirty="0"/>
              <a:t>The Process</a:t>
            </a:r>
          </a:p>
          <a:p>
            <a:pPr lvl="1" eaLnBrk="1" hangingPunct="1">
              <a:lnSpc>
                <a:spcPct val="90000"/>
              </a:lnSpc>
            </a:pPr>
            <a:r>
              <a:rPr lang="en-US" dirty="0">
                <a:ea typeface="ＭＳ Ｐゴシック" charset="-128"/>
              </a:rPr>
              <a:t>Select </a:t>
            </a:r>
            <a:r>
              <a:rPr lang="en-US" dirty="0">
                <a:solidFill>
                  <a:srgbClr val="FF0000"/>
                </a:solidFill>
                <a:ea typeface="ＭＳ Ｐゴシック" charset="-128"/>
              </a:rPr>
              <a:t>appropriate (??) </a:t>
            </a:r>
            <a:r>
              <a:rPr lang="en-US" dirty="0">
                <a:ea typeface="ＭＳ Ｐゴシック" charset="-128"/>
              </a:rPr>
              <a:t>metrics for problem</a:t>
            </a:r>
          </a:p>
          <a:p>
            <a:pPr lvl="1" eaLnBrk="1" hangingPunct="1">
              <a:lnSpc>
                <a:spcPct val="90000"/>
              </a:lnSpc>
            </a:pPr>
            <a:r>
              <a:rPr lang="en-US" dirty="0">
                <a:ea typeface="ＭＳ Ｐゴシック" charset="-128"/>
              </a:rPr>
              <a:t>Use metrics on problem</a:t>
            </a:r>
          </a:p>
          <a:p>
            <a:pPr lvl="1" eaLnBrk="1" hangingPunct="1">
              <a:lnSpc>
                <a:spcPct val="90000"/>
              </a:lnSpc>
            </a:pPr>
            <a:r>
              <a:rPr lang="en-US" dirty="0">
                <a:ea typeface="ＭＳ Ｐゴシック" charset="-128"/>
              </a:rPr>
              <a:t>Assess and generate feedback</a:t>
            </a:r>
          </a:p>
          <a:p>
            <a:pPr lvl="1" eaLnBrk="1" hangingPunct="1">
              <a:lnSpc>
                <a:spcPct val="90000"/>
              </a:lnSpc>
              <a:buFontTx/>
              <a:buNone/>
            </a:pPr>
            <a:endParaRPr lang="en-US" dirty="0">
              <a:ea typeface="ＭＳ Ｐゴシック" charset="-128"/>
            </a:endParaRPr>
          </a:p>
          <a:p>
            <a:pPr eaLnBrk="1" hangingPunct="1">
              <a:lnSpc>
                <a:spcPct val="90000"/>
              </a:lnSpc>
            </a:pPr>
            <a:r>
              <a:rPr lang="en-US" dirty="0"/>
              <a:t>Steps: </a:t>
            </a:r>
          </a:p>
          <a:p>
            <a:pPr lvl="1" eaLnBrk="1" hangingPunct="1">
              <a:lnSpc>
                <a:spcPct val="90000"/>
              </a:lnSpc>
            </a:pPr>
            <a:r>
              <a:rPr lang="en-US" dirty="0"/>
              <a:t>Formulation</a:t>
            </a:r>
          </a:p>
          <a:p>
            <a:pPr lvl="1" eaLnBrk="1" hangingPunct="1">
              <a:lnSpc>
                <a:spcPct val="90000"/>
              </a:lnSpc>
            </a:pPr>
            <a:r>
              <a:rPr lang="en-US" dirty="0"/>
              <a:t>Collection</a:t>
            </a:r>
          </a:p>
          <a:p>
            <a:pPr lvl="1" eaLnBrk="1" hangingPunct="1">
              <a:lnSpc>
                <a:spcPct val="90000"/>
              </a:lnSpc>
            </a:pPr>
            <a:r>
              <a:rPr lang="en-US" dirty="0"/>
              <a:t>Analysis</a:t>
            </a:r>
          </a:p>
          <a:p>
            <a:pPr lvl="1" eaLnBrk="1" hangingPunct="1">
              <a:lnSpc>
                <a:spcPct val="90000"/>
              </a:lnSpc>
            </a:pPr>
            <a:r>
              <a:rPr lang="en-US" dirty="0">
                <a:solidFill>
                  <a:srgbClr val="FF0000"/>
                </a:solidFill>
              </a:rPr>
              <a:t>Interpretation</a:t>
            </a:r>
          </a:p>
          <a:p>
            <a:pPr lvl="1" eaLnBrk="1" hangingPunct="1">
              <a:lnSpc>
                <a:spcPct val="90000"/>
              </a:lnSpc>
            </a:pPr>
            <a:r>
              <a:rPr lang="en-US" dirty="0"/>
              <a:t>Feedback</a:t>
            </a:r>
          </a:p>
        </p:txBody>
      </p:sp>
      <p:sp>
        <p:nvSpPr>
          <p:cNvPr id="4" name="Slide Number Placeholder 3"/>
          <p:cNvSpPr>
            <a:spLocks noGrp="1"/>
          </p:cNvSpPr>
          <p:nvPr>
            <p:ph type="sldNum" sz="quarter" idx="12"/>
          </p:nvPr>
        </p:nvSpPr>
        <p:spPr/>
        <p:txBody>
          <a:bodyPr/>
          <a:lstStyle/>
          <a:p>
            <a:fld id="{AC15D0F0-0C80-A24D-9B51-4BAD80E99E6C}"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p:txBody>
          <a:bodyPr/>
          <a:lstStyle/>
          <a:p>
            <a:pPr eaLnBrk="1" hangingPunct="1"/>
            <a:r>
              <a:rPr lang="en-US" dirty="0"/>
              <a:t>Metrics for OO Software</a:t>
            </a:r>
          </a:p>
        </p:txBody>
      </p:sp>
      <p:sp>
        <p:nvSpPr>
          <p:cNvPr id="5" name="Slide Number Placeholder 4"/>
          <p:cNvSpPr>
            <a:spLocks noGrp="1"/>
          </p:cNvSpPr>
          <p:nvPr>
            <p:ph type="sldNum" sz="quarter" idx="12"/>
          </p:nvPr>
        </p:nvSpPr>
        <p:spPr/>
        <p:txBody>
          <a:bodyPr/>
          <a:lstStyle/>
          <a:p>
            <a:fld id="{666117FE-0A31-E249-8244-5E483F6A51AF}"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Metrics for the Object Oriented</a:t>
            </a:r>
          </a:p>
        </p:txBody>
      </p:sp>
      <p:sp>
        <p:nvSpPr>
          <p:cNvPr id="48131" name="Rectangle 3"/>
          <p:cNvSpPr>
            <a:spLocks noGrp="1" noChangeArrowheads="1"/>
          </p:cNvSpPr>
          <p:nvPr>
            <p:ph type="body" idx="1"/>
          </p:nvPr>
        </p:nvSpPr>
        <p:spPr/>
        <p:txBody>
          <a:bodyPr/>
          <a:lstStyle/>
          <a:p>
            <a:pPr eaLnBrk="1" hangingPunct="1">
              <a:lnSpc>
                <a:spcPct val="90000"/>
              </a:lnSpc>
            </a:pPr>
            <a:r>
              <a:rPr lang="en-US" dirty="0" err="1"/>
              <a:t>Chidamber</a:t>
            </a:r>
            <a:r>
              <a:rPr lang="en-US" dirty="0"/>
              <a:t> &amp; </a:t>
            </a:r>
            <a:r>
              <a:rPr lang="en-US" dirty="0" err="1"/>
              <a:t>Kemerer</a:t>
            </a:r>
            <a:r>
              <a:rPr lang="en-US" dirty="0"/>
              <a:t> ’94 TSE 20(6)</a:t>
            </a:r>
          </a:p>
          <a:p>
            <a:pPr eaLnBrk="1" hangingPunct="1">
              <a:lnSpc>
                <a:spcPct val="90000"/>
              </a:lnSpc>
            </a:pPr>
            <a:endParaRPr lang="en-US" dirty="0"/>
          </a:p>
          <a:p>
            <a:pPr eaLnBrk="1" hangingPunct="1">
              <a:lnSpc>
                <a:spcPct val="90000"/>
              </a:lnSpc>
            </a:pPr>
            <a:r>
              <a:rPr lang="en-US" dirty="0"/>
              <a:t>Metrics specifically designed to address object-oriented software</a:t>
            </a:r>
          </a:p>
          <a:p>
            <a:pPr eaLnBrk="1" hangingPunct="1">
              <a:lnSpc>
                <a:spcPct val="90000"/>
              </a:lnSpc>
            </a:pPr>
            <a:endParaRPr lang="en-US" dirty="0"/>
          </a:p>
          <a:p>
            <a:pPr eaLnBrk="1" hangingPunct="1">
              <a:lnSpc>
                <a:spcPct val="90000"/>
              </a:lnSpc>
            </a:pPr>
            <a:r>
              <a:rPr lang="en-US" dirty="0">
                <a:solidFill>
                  <a:srgbClr val="FF0000"/>
                </a:solidFill>
              </a:rPr>
              <a:t>Class-oriented </a:t>
            </a:r>
            <a:r>
              <a:rPr lang="en-US" dirty="0"/>
              <a:t>metrics:</a:t>
            </a:r>
          </a:p>
          <a:p>
            <a:pPr lvl="1" eaLnBrk="1" hangingPunct="1">
              <a:lnSpc>
                <a:spcPct val="90000"/>
              </a:lnSpc>
            </a:pPr>
            <a:r>
              <a:rPr lang="en-US" dirty="0"/>
              <a:t>No need for procedure level metrics</a:t>
            </a:r>
          </a:p>
          <a:p>
            <a:pPr lvl="1" eaLnBrk="1" hangingPunct="1">
              <a:lnSpc>
                <a:spcPct val="90000"/>
              </a:lnSpc>
            </a:pPr>
            <a:r>
              <a:rPr lang="en-US" dirty="0"/>
              <a:t>Cluster level metrics is simply too complex</a:t>
            </a:r>
          </a:p>
          <a:p>
            <a:pPr lvl="1" eaLnBrk="1" hangingPunct="1">
              <a:lnSpc>
                <a:spcPct val="90000"/>
              </a:lnSpc>
            </a:pPr>
            <a:r>
              <a:rPr lang="en-US" dirty="0"/>
              <a:t>Simple direct measures</a:t>
            </a:r>
          </a:p>
        </p:txBody>
      </p:sp>
      <p:sp>
        <p:nvSpPr>
          <p:cNvPr id="4" name="Slide Number Placeholder 3"/>
          <p:cNvSpPr>
            <a:spLocks noGrp="1"/>
          </p:cNvSpPr>
          <p:nvPr>
            <p:ph type="sldNum" sz="quarter" idx="12"/>
          </p:nvPr>
        </p:nvSpPr>
        <p:spPr/>
        <p:txBody>
          <a:bodyPr/>
          <a:lstStyle/>
          <a:p>
            <a:fld id="{AC15D0F0-0C80-A24D-9B51-4BAD80E99E6C}"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74B62E8-2840-A74F-AA42-599B4E09B954}" type="slidenum">
              <a:rPr lang="en-US"/>
              <a:pPr/>
              <a:t>45</a:t>
            </a:fld>
            <a:endParaRPr lang="en-US"/>
          </a:p>
        </p:txBody>
      </p:sp>
      <p:sp>
        <p:nvSpPr>
          <p:cNvPr id="694274" name="Rectangle 2"/>
          <p:cNvSpPr>
            <a:spLocks noGrp="1" noChangeArrowheads="1"/>
          </p:cNvSpPr>
          <p:nvPr>
            <p:ph type="title"/>
          </p:nvPr>
        </p:nvSpPr>
        <p:spPr/>
        <p:txBody>
          <a:bodyPr/>
          <a:lstStyle/>
          <a:p>
            <a:r>
              <a:rPr lang="en-US" dirty="0" err="1"/>
              <a:t>Chidamber</a:t>
            </a:r>
            <a:r>
              <a:rPr lang="en-US" dirty="0"/>
              <a:t> and </a:t>
            </a:r>
            <a:r>
              <a:rPr lang="en-US" dirty="0" err="1"/>
              <a:t>Kemerer</a:t>
            </a:r>
            <a:r>
              <a:rPr lang="en-US" dirty="0"/>
              <a:t> Metrics</a:t>
            </a:r>
          </a:p>
        </p:txBody>
      </p:sp>
      <p:sp>
        <p:nvSpPr>
          <p:cNvPr id="694275" name="Rectangle 3"/>
          <p:cNvSpPr>
            <a:spLocks noGrp="1" noChangeArrowheads="1"/>
          </p:cNvSpPr>
          <p:nvPr>
            <p:ph type="body" idx="1"/>
          </p:nvPr>
        </p:nvSpPr>
        <p:spPr/>
        <p:txBody>
          <a:bodyPr/>
          <a:lstStyle/>
          <a:p>
            <a:r>
              <a:rPr lang="en-US"/>
              <a:t>Weighted methods per class (MWC)</a:t>
            </a:r>
          </a:p>
          <a:p>
            <a:r>
              <a:rPr lang="en-US"/>
              <a:t>Depth of inheritance tree (DIT)</a:t>
            </a:r>
          </a:p>
          <a:p>
            <a:r>
              <a:rPr lang="en-US"/>
              <a:t>Number of children (NOC)</a:t>
            </a:r>
          </a:p>
          <a:p>
            <a:r>
              <a:rPr lang="en-US"/>
              <a:t>Coupling between object classes (CBO)</a:t>
            </a:r>
          </a:p>
          <a:p>
            <a:r>
              <a:rPr lang="en-US"/>
              <a:t>Response for class (RFC)</a:t>
            </a:r>
          </a:p>
          <a:p>
            <a:r>
              <a:rPr lang="en-US"/>
              <a:t>Lack of cohesion metric (LCOM)</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p:txBody>
          <a:bodyPr/>
          <a:lstStyle/>
          <a:p>
            <a:fld id="{9B6EB88A-3E21-1046-A006-2FBA07B8440A}" type="slidenum">
              <a:rPr lang="en-US"/>
              <a:pPr/>
              <a:t>46</a:t>
            </a:fld>
            <a:endParaRPr lang="en-US"/>
          </a:p>
        </p:txBody>
      </p:sp>
      <p:sp>
        <p:nvSpPr>
          <p:cNvPr id="695298" name="Rectangle 2"/>
          <p:cNvSpPr>
            <a:spLocks noGrp="1" noChangeArrowheads="1"/>
          </p:cNvSpPr>
          <p:nvPr>
            <p:ph type="title"/>
          </p:nvPr>
        </p:nvSpPr>
        <p:spPr>
          <a:xfrm>
            <a:off x="1752600" y="304800"/>
            <a:ext cx="8458200" cy="1143000"/>
          </a:xfrm>
        </p:spPr>
        <p:txBody>
          <a:bodyPr/>
          <a:lstStyle/>
          <a:p>
            <a:r>
              <a:rPr lang="en-US"/>
              <a:t>Weighted methods per class (WMC)</a:t>
            </a:r>
          </a:p>
        </p:txBody>
      </p:sp>
      <p:sp>
        <p:nvSpPr>
          <p:cNvPr id="695299" name="Rectangle 3"/>
          <p:cNvSpPr>
            <a:spLocks noGrp="1" noChangeArrowheads="1"/>
          </p:cNvSpPr>
          <p:nvPr>
            <p:ph type="body" sz="half" idx="2"/>
          </p:nvPr>
        </p:nvSpPr>
        <p:spPr>
          <a:xfrm>
            <a:off x="5334000" y="1905000"/>
            <a:ext cx="4876800" cy="4114800"/>
          </a:xfrm>
        </p:spPr>
        <p:txBody>
          <a:bodyPr/>
          <a:lstStyle/>
          <a:p>
            <a:r>
              <a:rPr lang="en-US" sz="2400" dirty="0" err="1"/>
              <a:t>c</a:t>
            </a:r>
            <a:r>
              <a:rPr lang="en-US" sz="2400" baseline="-25000" dirty="0" err="1"/>
              <a:t>i</a:t>
            </a:r>
            <a:r>
              <a:rPr lang="en-US" sz="2400" dirty="0"/>
              <a:t> is the </a:t>
            </a:r>
            <a:r>
              <a:rPr lang="en-US" sz="2400" i="1" dirty="0"/>
              <a:t>complexity</a:t>
            </a:r>
            <a:r>
              <a:rPr lang="en-US" sz="2400" dirty="0"/>
              <a:t> of each method M</a:t>
            </a:r>
            <a:r>
              <a:rPr lang="en-US" sz="2400" baseline="-25000" dirty="0"/>
              <a:t>i</a:t>
            </a:r>
            <a:r>
              <a:rPr lang="en-US" sz="2400" dirty="0"/>
              <a:t> of the class</a:t>
            </a:r>
          </a:p>
          <a:p>
            <a:pPr lvl="1"/>
            <a:r>
              <a:rPr lang="en-US" sz="2200" dirty="0"/>
              <a:t>Often, only public methods are considered</a:t>
            </a:r>
          </a:p>
          <a:p>
            <a:r>
              <a:rPr lang="en-US" sz="2400" dirty="0"/>
              <a:t>Complexity </a:t>
            </a:r>
            <a:r>
              <a:rPr lang="en-US" sz="2400" dirty="0">
                <a:solidFill>
                  <a:srgbClr val="FF0000"/>
                </a:solidFill>
              </a:rPr>
              <a:t>may be </a:t>
            </a:r>
            <a:r>
              <a:rPr lang="en-US" sz="2400" dirty="0"/>
              <a:t>the McCabe complexity of the method</a:t>
            </a:r>
          </a:p>
          <a:p>
            <a:r>
              <a:rPr lang="en-US" sz="2400" dirty="0"/>
              <a:t>Smaller values are better</a:t>
            </a:r>
          </a:p>
          <a:p>
            <a:r>
              <a:rPr lang="en-US" sz="2400" dirty="0">
                <a:solidFill>
                  <a:srgbClr val="FF0000"/>
                </a:solidFill>
              </a:rPr>
              <a:t>Perhaps the average complexity per method is a better metric</a:t>
            </a:r>
            <a:endParaRPr lang="en-US" sz="2400" dirty="0"/>
          </a:p>
        </p:txBody>
      </p:sp>
      <p:graphicFrame>
        <p:nvGraphicFramePr>
          <p:cNvPr id="695300" name="Object 4"/>
          <p:cNvGraphicFramePr>
            <a:graphicFrameLocks noGrp="1" noChangeAspect="1"/>
          </p:cNvGraphicFramePr>
          <p:nvPr>
            <p:ph idx="4294967295"/>
          </p:nvPr>
        </p:nvGraphicFramePr>
        <p:xfrm>
          <a:off x="1828800" y="3192464"/>
          <a:ext cx="3238500" cy="1557337"/>
        </p:xfrm>
        <a:graphic>
          <a:graphicData uri="http://schemas.openxmlformats.org/presentationml/2006/ole">
            <mc:AlternateContent xmlns:mc="http://schemas.openxmlformats.org/markup-compatibility/2006">
              <mc:Choice xmlns:v="urn:schemas-microsoft-com:vml" Requires="v">
                <p:oleObj name="Equation" r:id="rId2" imgW="863280" imgH="431640" progId="Equation.3">
                  <p:embed/>
                </p:oleObj>
              </mc:Choice>
              <mc:Fallback>
                <p:oleObj name="Equation" r:id="rId2" imgW="863280" imgH="431640" progId="Equation.3">
                  <p:embed/>
                  <p:pic>
                    <p:nvPicPr>
                      <p:cNvPr id="69530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192464"/>
                        <a:ext cx="3238500" cy="1557337"/>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1981200" y="0"/>
            <a:ext cx="8229600" cy="1143000"/>
          </a:xfrm>
        </p:spPr>
        <p:txBody>
          <a:bodyPr/>
          <a:lstStyle/>
          <a:p>
            <a:pPr eaLnBrk="1" hangingPunct="1"/>
            <a:r>
              <a:rPr lang="en-US"/>
              <a:t>Weighted Methods per Class</a:t>
            </a:r>
          </a:p>
        </p:txBody>
      </p:sp>
      <p:sp>
        <p:nvSpPr>
          <p:cNvPr id="49156" name="Rectangle 3"/>
          <p:cNvSpPr>
            <a:spLocks noGrp="1" noChangeArrowheads="1"/>
          </p:cNvSpPr>
          <p:nvPr>
            <p:ph type="body" idx="1"/>
          </p:nvPr>
        </p:nvSpPr>
        <p:spPr>
          <a:xfrm>
            <a:off x="1981200" y="1600200"/>
            <a:ext cx="8229600" cy="5029200"/>
          </a:xfrm>
        </p:spPr>
        <p:txBody>
          <a:bodyPr/>
          <a:lstStyle/>
          <a:p>
            <a:pPr eaLnBrk="1" hangingPunct="1">
              <a:lnSpc>
                <a:spcPct val="80000"/>
              </a:lnSpc>
            </a:pPr>
            <a:endParaRPr lang="en-US" dirty="0"/>
          </a:p>
          <a:p>
            <a:pPr>
              <a:lnSpc>
                <a:spcPct val="80000"/>
              </a:lnSpc>
            </a:pPr>
            <a:r>
              <a:rPr lang="en-US" dirty="0"/>
              <a:t>Viewpoints from </a:t>
            </a:r>
            <a:r>
              <a:rPr lang="en-US" dirty="0" err="1"/>
              <a:t>Chidamber</a:t>
            </a:r>
            <a:r>
              <a:rPr lang="en-US" dirty="0"/>
              <a:t> and </a:t>
            </a:r>
            <a:r>
              <a:rPr lang="en-US" dirty="0" err="1"/>
              <a:t>Kemerer</a:t>
            </a:r>
            <a:r>
              <a:rPr lang="en-US" dirty="0"/>
              <a:t>:</a:t>
            </a:r>
            <a:br>
              <a:rPr lang="en-US" dirty="0"/>
            </a:br>
            <a:br>
              <a:rPr lang="en-US" dirty="0"/>
            </a:br>
            <a:r>
              <a:rPr lang="en-US" sz="2000" dirty="0"/>
              <a:t>-The number of methods and complexity of methods is an indicator of </a:t>
            </a:r>
            <a:r>
              <a:rPr lang="en-US" sz="2000" b="1" i="1" dirty="0"/>
              <a:t>how much time and effort is required to develop and maintain</a:t>
            </a:r>
            <a:r>
              <a:rPr lang="en-US" sz="2000" dirty="0"/>
              <a:t> the object</a:t>
            </a:r>
            <a:br>
              <a:rPr lang="en-US" sz="2000" dirty="0"/>
            </a:br>
            <a:br>
              <a:rPr lang="en-US" sz="2000" dirty="0"/>
            </a:br>
            <a:r>
              <a:rPr lang="en-US" sz="2000" dirty="0"/>
              <a:t>-The </a:t>
            </a:r>
            <a:r>
              <a:rPr lang="en-US" sz="2000" b="1" i="1" dirty="0"/>
              <a:t>larger the number of methods</a:t>
            </a:r>
            <a:r>
              <a:rPr lang="en-US" sz="2000" i="1" dirty="0"/>
              <a:t> in an object, the greater the potential </a:t>
            </a:r>
            <a:r>
              <a:rPr lang="en-US" sz="2000" b="1" i="1" dirty="0"/>
              <a:t>impact on the children</a:t>
            </a:r>
            <a:br>
              <a:rPr lang="en-US" sz="2000" i="1" dirty="0"/>
            </a:br>
            <a:br>
              <a:rPr lang="en-US" sz="2000" dirty="0"/>
            </a:br>
            <a:r>
              <a:rPr lang="en-US" sz="2000" dirty="0"/>
              <a:t>-Objects with </a:t>
            </a:r>
            <a:r>
              <a:rPr lang="en-US" sz="2000" b="1" i="1" dirty="0"/>
              <a:t>large number of methods</a:t>
            </a:r>
            <a:r>
              <a:rPr lang="en-US" sz="2000" dirty="0"/>
              <a:t> are likely to be more application specific, </a:t>
            </a:r>
            <a:r>
              <a:rPr lang="en-US" sz="2000" b="1" i="1" dirty="0"/>
              <a:t>limiting possible reuse</a:t>
            </a:r>
          </a:p>
          <a:p>
            <a:pPr eaLnBrk="1" hangingPunct="1">
              <a:lnSpc>
                <a:spcPct val="80000"/>
              </a:lnSpc>
              <a:buNone/>
            </a:pPr>
            <a:endParaRPr lang="en-US" sz="2000" dirty="0"/>
          </a:p>
        </p:txBody>
      </p:sp>
      <p:sp>
        <p:nvSpPr>
          <p:cNvPr id="49157" name="Rectangle 5"/>
          <p:cNvSpPr>
            <a:spLocks noChangeArrowheads="1"/>
          </p:cNvSpPr>
          <p:nvPr/>
        </p:nvSpPr>
        <p:spPr bwMode="auto">
          <a:xfrm>
            <a:off x="1524001" y="-184666"/>
            <a:ext cx="184731" cy="369332"/>
          </a:xfrm>
          <a:prstGeom prst="rect">
            <a:avLst/>
          </a:prstGeom>
          <a:noFill/>
          <a:ln w="9525">
            <a:noFill/>
            <a:miter lim="800000"/>
            <a:headEnd/>
            <a:tailEnd/>
          </a:ln>
        </p:spPr>
        <p:txBody>
          <a:bodyPr wrap="none" anchor="ctr">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AC15D0F0-0C80-A24D-9B51-4BAD80E99E6C}"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0F25AFC-7395-A142-8526-2557A8520EC4}" type="slidenum">
              <a:rPr lang="en-US"/>
              <a:pPr/>
              <a:t>48</a:t>
            </a:fld>
            <a:endParaRPr lang="en-US"/>
          </a:p>
        </p:txBody>
      </p:sp>
      <p:sp>
        <p:nvSpPr>
          <p:cNvPr id="696322" name="Rectangle 2"/>
          <p:cNvSpPr>
            <a:spLocks noGrp="1" noChangeArrowheads="1"/>
          </p:cNvSpPr>
          <p:nvPr>
            <p:ph type="title"/>
          </p:nvPr>
        </p:nvSpPr>
        <p:spPr/>
        <p:txBody>
          <a:bodyPr/>
          <a:lstStyle/>
          <a:p>
            <a:r>
              <a:rPr lang="en-US"/>
              <a:t>Depth of inheritance tree (DIT)</a:t>
            </a:r>
          </a:p>
        </p:txBody>
      </p:sp>
      <p:sp>
        <p:nvSpPr>
          <p:cNvPr id="696323" name="Rectangle 3"/>
          <p:cNvSpPr>
            <a:spLocks noGrp="1" noChangeArrowheads="1"/>
          </p:cNvSpPr>
          <p:nvPr>
            <p:ph type="body" idx="1"/>
          </p:nvPr>
        </p:nvSpPr>
        <p:spPr/>
        <p:txBody>
          <a:bodyPr/>
          <a:lstStyle/>
          <a:p>
            <a:r>
              <a:rPr lang="en-US" dirty="0"/>
              <a:t>For the system under examination, consider the hierarchy of classes</a:t>
            </a:r>
          </a:p>
          <a:p>
            <a:r>
              <a:rPr lang="en-US" dirty="0"/>
              <a:t>DIT is the </a:t>
            </a:r>
            <a:r>
              <a:rPr lang="en-US" i="1" dirty="0"/>
              <a:t>length of the maximum path from the node to the root of the tree</a:t>
            </a:r>
            <a:endParaRPr lang="en-US" dirty="0"/>
          </a:p>
          <a:p>
            <a:r>
              <a:rPr lang="en-US" dirty="0"/>
              <a:t>Relates to the scope of the properties</a:t>
            </a:r>
          </a:p>
          <a:p>
            <a:pPr lvl="1"/>
            <a:r>
              <a:rPr lang="en-US" dirty="0"/>
              <a:t>How many ancestor classes can potentially affect a class</a:t>
            </a:r>
          </a:p>
          <a:p>
            <a:pPr lvl="1"/>
            <a:endParaRPr lang="en-US" dirty="0"/>
          </a:p>
          <a:p>
            <a:r>
              <a:rPr lang="en-US" b="1" dirty="0"/>
              <a:t>Smaller values are better</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A7E47AD-5A7C-7C47-91DD-3732CC77BEC2}" type="slidenum">
              <a:rPr lang="en-US"/>
              <a:pPr/>
              <a:t>49</a:t>
            </a:fld>
            <a:endParaRPr lang="en-US"/>
          </a:p>
        </p:txBody>
      </p:sp>
      <p:sp>
        <p:nvSpPr>
          <p:cNvPr id="697346" name="Rectangle 2"/>
          <p:cNvSpPr>
            <a:spLocks noGrp="1" noChangeArrowheads="1"/>
          </p:cNvSpPr>
          <p:nvPr>
            <p:ph type="title"/>
          </p:nvPr>
        </p:nvSpPr>
        <p:spPr/>
        <p:txBody>
          <a:bodyPr/>
          <a:lstStyle/>
          <a:p>
            <a:r>
              <a:rPr lang="en-US"/>
              <a:t>Number of children (NOC)</a:t>
            </a:r>
          </a:p>
        </p:txBody>
      </p:sp>
      <p:sp>
        <p:nvSpPr>
          <p:cNvPr id="697347" name="Rectangle 3"/>
          <p:cNvSpPr>
            <a:spLocks noGrp="1" noChangeArrowheads="1"/>
          </p:cNvSpPr>
          <p:nvPr>
            <p:ph type="body" idx="1"/>
          </p:nvPr>
        </p:nvSpPr>
        <p:spPr/>
        <p:txBody>
          <a:bodyPr/>
          <a:lstStyle/>
          <a:p>
            <a:r>
              <a:rPr lang="en-US" dirty="0"/>
              <a:t>For any class in the inheritance tree, NOC is the number of </a:t>
            </a:r>
            <a:r>
              <a:rPr lang="en-US" i="1" dirty="0"/>
              <a:t>immediate</a:t>
            </a:r>
            <a:r>
              <a:rPr lang="en-US" dirty="0"/>
              <a:t> children of the class</a:t>
            </a:r>
          </a:p>
          <a:p>
            <a:pPr lvl="1"/>
            <a:r>
              <a:rPr lang="en-US" dirty="0"/>
              <a:t>The number of direct subclasses</a:t>
            </a:r>
          </a:p>
          <a:p>
            <a:r>
              <a:rPr lang="en-US" dirty="0"/>
              <a:t>How would you interpret this number?</a:t>
            </a:r>
          </a:p>
          <a:p>
            <a:endParaRPr lang="en-US" dirty="0"/>
          </a:p>
          <a:p>
            <a:r>
              <a:rPr lang="en-US" b="1" dirty="0"/>
              <a:t>A moderate (??) value indicates scope for reuse and high values may indicate an inappropriate abstraction in the design</a:t>
            </a:r>
            <a:r>
              <a:rPr lang="en-ZA" b="1" dirty="0"/>
              <a:t> </a:t>
            </a:r>
          </a:p>
          <a:p>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365760" indent="-256032">
              <a:lnSpc>
                <a:spcPct val="80000"/>
              </a:lnSpc>
              <a:buFont typeface="Wingdings 3"/>
              <a:buChar char=""/>
              <a:defRPr/>
            </a:pPr>
            <a:endParaRPr lang="en-US" b="1" dirty="0"/>
          </a:p>
          <a:p>
            <a:pPr marL="365760" indent="-256032">
              <a:buFont typeface="Wingdings 3"/>
              <a:buChar char=""/>
              <a:defRPr/>
            </a:pPr>
            <a:r>
              <a:rPr lang="en-US" dirty="0">
                <a:cs typeface="Times New Roman" pitchFamily="18" charset="0"/>
              </a:rPr>
              <a:t>Measurement</a:t>
            </a:r>
          </a:p>
          <a:p>
            <a:pPr marL="621792" lvl="1">
              <a:spcBef>
                <a:spcPts val="324"/>
              </a:spcBef>
              <a:buFont typeface="Verdana"/>
              <a:buChar char="◦"/>
              <a:defRPr/>
            </a:pPr>
            <a:r>
              <a:rPr lang="en-US" dirty="0">
                <a:cs typeface="Times New Roman" pitchFamily="18" charset="0"/>
              </a:rPr>
              <a:t>is the act of obtaining a measure</a:t>
            </a:r>
          </a:p>
          <a:p>
            <a:pPr marL="365760" indent="-256032">
              <a:buFont typeface="Wingdings 3"/>
              <a:buChar char=""/>
              <a:defRPr/>
            </a:pPr>
            <a:endParaRPr lang="en-US" dirty="0">
              <a:cs typeface="Times New Roman" pitchFamily="18" charset="0"/>
            </a:endParaRPr>
          </a:p>
          <a:p>
            <a:pPr marL="365760" indent="-256032">
              <a:buFont typeface="Wingdings 3"/>
              <a:buChar char=""/>
              <a:defRPr/>
            </a:pPr>
            <a:r>
              <a:rPr lang="en-US" dirty="0">
                <a:cs typeface="Times New Roman" pitchFamily="18" charset="0"/>
              </a:rPr>
              <a:t>Measure</a:t>
            </a:r>
          </a:p>
          <a:p>
            <a:pPr marL="621792" lvl="1">
              <a:spcBef>
                <a:spcPts val="324"/>
              </a:spcBef>
              <a:buFont typeface="Verdana"/>
              <a:buChar char="◦"/>
              <a:defRPr/>
            </a:pPr>
            <a:r>
              <a:rPr lang="en-US" dirty="0">
                <a:cs typeface="Times New Roman" pitchFamily="18" charset="0"/>
              </a:rPr>
              <a:t>provides a quantitative indication of the size of some product or process attribute, </a:t>
            </a:r>
            <a:r>
              <a:rPr lang="en-US" dirty="0">
                <a:solidFill>
                  <a:srgbClr val="FF0000"/>
                </a:solidFill>
              </a:rPr>
              <a:t>E.g., Number of errors</a:t>
            </a:r>
            <a:endParaRPr lang="en-US" dirty="0">
              <a:solidFill>
                <a:srgbClr val="FF0000"/>
              </a:solidFill>
              <a:cs typeface="Times New Roman" pitchFamily="18" charset="0"/>
            </a:endParaRPr>
          </a:p>
          <a:p>
            <a:pPr marL="365760" indent="-256032">
              <a:buFont typeface="Wingdings 3"/>
              <a:buChar char=""/>
              <a:defRPr/>
            </a:pPr>
            <a:endParaRPr lang="en-US" dirty="0">
              <a:cs typeface="Times New Roman" pitchFamily="18" charset="0"/>
            </a:endParaRPr>
          </a:p>
          <a:p>
            <a:pPr marL="365760" indent="-256032">
              <a:buFont typeface="Wingdings 3"/>
              <a:buChar char=""/>
              <a:defRPr/>
            </a:pPr>
            <a:r>
              <a:rPr lang="en-US" dirty="0">
                <a:cs typeface="Times New Roman" pitchFamily="18" charset="0"/>
              </a:rPr>
              <a:t>Metric</a:t>
            </a:r>
          </a:p>
          <a:p>
            <a:pPr marL="621792" lvl="1">
              <a:spcBef>
                <a:spcPts val="324"/>
              </a:spcBef>
              <a:buFont typeface="Verdana"/>
              <a:buChar char="◦"/>
              <a:defRPr/>
            </a:pPr>
            <a:r>
              <a:rPr lang="en-US" dirty="0">
                <a:cs typeface="Times New Roman" pitchFamily="18" charset="0"/>
              </a:rPr>
              <a:t>is a quantitative measure of the degree to which a system, component, or process possesses a given attribute </a:t>
            </a:r>
            <a:r>
              <a:rPr lang="en-US" i="1" dirty="0">
                <a:solidFill>
                  <a:srgbClr val="381F7F"/>
                </a:solidFill>
                <a:latin typeface="Times New Roman" pitchFamily="18" charset="0"/>
              </a:rPr>
              <a:t>(IEEE Software Engineering Standards 1993)  : Software Quality - </a:t>
            </a:r>
            <a:r>
              <a:rPr lang="en-US" dirty="0">
                <a:solidFill>
                  <a:srgbClr val="FF0000"/>
                </a:solidFill>
              </a:rPr>
              <a:t>E.g., Number of errors found per person hours expended</a:t>
            </a:r>
          </a:p>
          <a:p>
            <a:pPr marL="621792" lvl="1">
              <a:spcBef>
                <a:spcPts val="324"/>
              </a:spcBef>
              <a:buFont typeface="Verdana"/>
              <a:buChar char="◦"/>
              <a:defRPr/>
            </a:pPr>
            <a:endParaRPr lang="en-US" dirty="0">
              <a:cs typeface="Times New Roman" pitchFamily="18" charset="0"/>
            </a:endParaRPr>
          </a:p>
          <a:p>
            <a:pPr marL="365760" indent="-256032">
              <a:buFont typeface="Wingdings 3"/>
              <a:buChar char=""/>
              <a:defRPr/>
            </a:pPr>
            <a:endParaRPr lang="en-US" dirty="0"/>
          </a:p>
        </p:txBody>
      </p:sp>
      <p:sp>
        <p:nvSpPr>
          <p:cNvPr id="16387" name="Slide Number Placeholder 3"/>
          <p:cNvSpPr>
            <a:spLocks noGrp="1"/>
          </p:cNvSpPr>
          <p:nvPr>
            <p:ph type="sldNum" sz="quarter" idx="4294967295"/>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a:defRPr/>
            </a:pPr>
            <a:fld id="{2678DE53-D972-4834-8129-5CE83D6F3F5D}" type="slidenum">
              <a:rPr lang="en-US" smtClean="0">
                <a:latin typeface="Arial" pitchFamily="34" charset="0"/>
              </a:rPr>
              <a:pPr>
                <a:defRPr/>
              </a:pPr>
              <a:t>5</a:t>
            </a:fld>
            <a:endParaRPr lang="en-US">
              <a:latin typeface="Arial" pitchFamily="34" charset="0"/>
            </a:endParaRPr>
          </a:p>
        </p:txBody>
      </p:sp>
      <p:sp>
        <p:nvSpPr>
          <p:cNvPr id="2" name="Title 1"/>
          <p:cNvSpPr>
            <a:spLocks noGrp="1"/>
          </p:cNvSpPr>
          <p:nvPr>
            <p:ph type="title"/>
          </p:nvPr>
        </p:nvSpPr>
        <p:spPr/>
        <p:txBody>
          <a:bodyPr>
            <a:normAutofit/>
          </a:bodyPr>
          <a:lstStyle/>
          <a:p>
            <a:pPr algn="ctr">
              <a:defRPr/>
            </a:pPr>
            <a:r>
              <a:rPr lang="en-US" dirty="0"/>
              <a:t>Measurement, Measures, Metrics</a:t>
            </a:r>
            <a:endParaRPr lang="en-US" dirty="0">
              <a:latin typeface="Andalus" pitchFamily="18" charset="-78"/>
              <a:cs typeface="Andalus" pitchFamily="18" charset="-78"/>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514350" y="0"/>
            <a:ext cx="10515600" cy="1325563"/>
          </a:xfrm>
        </p:spPr>
        <p:txBody>
          <a:bodyPr/>
          <a:lstStyle/>
          <a:p>
            <a:pPr eaLnBrk="1" hangingPunct="1"/>
            <a:r>
              <a:rPr lang="en-US" dirty="0"/>
              <a:t>Number of Children</a:t>
            </a:r>
          </a:p>
        </p:txBody>
      </p:sp>
      <p:sp>
        <p:nvSpPr>
          <p:cNvPr id="51203" name="Rectangle 3"/>
          <p:cNvSpPr>
            <a:spLocks noGrp="1" noChangeArrowheads="1"/>
          </p:cNvSpPr>
          <p:nvPr>
            <p:ph type="body" idx="1"/>
          </p:nvPr>
        </p:nvSpPr>
        <p:spPr>
          <a:xfrm>
            <a:off x="1981200" y="819150"/>
            <a:ext cx="9372600" cy="6038850"/>
          </a:xfrm>
        </p:spPr>
        <p:txBody>
          <a:bodyPr>
            <a:normAutofit fontScale="92500" lnSpcReduction="10000"/>
          </a:bodyPr>
          <a:lstStyle/>
          <a:p>
            <a:pPr eaLnBrk="1" hangingPunct="1">
              <a:lnSpc>
                <a:spcPct val="80000"/>
              </a:lnSpc>
              <a:buNone/>
            </a:pPr>
            <a:endParaRPr lang="en-US" sz="3600" dirty="0"/>
          </a:p>
          <a:p>
            <a:pPr eaLnBrk="1" hangingPunct="1">
              <a:lnSpc>
                <a:spcPct val="80000"/>
              </a:lnSpc>
            </a:pPr>
            <a:r>
              <a:rPr lang="en-US" sz="3600" dirty="0"/>
              <a:t>Viewpoints:</a:t>
            </a:r>
          </a:p>
          <a:p>
            <a:pPr eaLnBrk="1" hangingPunct="1">
              <a:lnSpc>
                <a:spcPct val="80000"/>
              </a:lnSpc>
            </a:pPr>
            <a:r>
              <a:rPr lang="en-US" dirty="0"/>
              <a:t>As </a:t>
            </a:r>
            <a:r>
              <a:rPr lang="en-US" i="1" dirty="0"/>
              <a:t>NOC grows</a:t>
            </a:r>
            <a:r>
              <a:rPr lang="en-US" dirty="0"/>
              <a:t>, </a:t>
            </a:r>
            <a:r>
              <a:rPr lang="en-US" i="1" dirty="0"/>
              <a:t>reuse increases</a:t>
            </a:r>
            <a:r>
              <a:rPr lang="en-US" dirty="0"/>
              <a:t> - but the abstraction may be diluted</a:t>
            </a:r>
          </a:p>
          <a:p>
            <a:pPr eaLnBrk="1" hangingPunct="1">
              <a:lnSpc>
                <a:spcPct val="80000"/>
              </a:lnSpc>
            </a:pPr>
            <a:endParaRPr lang="en-US" dirty="0"/>
          </a:p>
          <a:p>
            <a:pPr eaLnBrk="1" hangingPunct="1">
              <a:lnSpc>
                <a:spcPct val="80000"/>
              </a:lnSpc>
            </a:pPr>
            <a:r>
              <a:rPr lang="en-US" i="1" dirty="0"/>
              <a:t>Depth is generally better</a:t>
            </a:r>
            <a:r>
              <a:rPr lang="en-US" dirty="0"/>
              <a:t> than breadth in class hierarchy, since it </a:t>
            </a:r>
            <a:r>
              <a:rPr lang="en-US" i="1" dirty="0"/>
              <a:t>promotes reuse</a:t>
            </a:r>
            <a:r>
              <a:rPr lang="en-US" dirty="0"/>
              <a:t> of methods through inheritance </a:t>
            </a:r>
          </a:p>
          <a:p>
            <a:pPr lvl="1" eaLnBrk="1" hangingPunct="1">
              <a:lnSpc>
                <a:spcPct val="80000"/>
              </a:lnSpc>
            </a:pPr>
            <a:r>
              <a:rPr lang="en-US" sz="2000" dirty="0">
                <a:solidFill>
                  <a:srgbClr val="FF0000"/>
                </a:solidFill>
              </a:rPr>
              <a:t>Really?? Open-closed principle? Does this not contradict heuristic for DIT?</a:t>
            </a:r>
          </a:p>
          <a:p>
            <a:pPr eaLnBrk="1" hangingPunct="1">
              <a:lnSpc>
                <a:spcPct val="80000"/>
              </a:lnSpc>
            </a:pPr>
            <a:endParaRPr lang="en-US" dirty="0"/>
          </a:p>
          <a:p>
            <a:pPr eaLnBrk="1" hangingPunct="1">
              <a:lnSpc>
                <a:spcPct val="80000"/>
              </a:lnSpc>
            </a:pPr>
            <a:r>
              <a:rPr lang="en-US" dirty="0"/>
              <a:t>Classes </a:t>
            </a:r>
            <a:r>
              <a:rPr lang="en-US" i="1" dirty="0"/>
              <a:t>higher up in the hierarchy</a:t>
            </a:r>
            <a:r>
              <a:rPr lang="en-US" dirty="0"/>
              <a:t> should have </a:t>
            </a:r>
            <a:r>
              <a:rPr lang="en-US" i="1" dirty="0"/>
              <a:t>more sub-classes</a:t>
            </a:r>
            <a:r>
              <a:rPr lang="en-US" dirty="0"/>
              <a:t> then those lower down</a:t>
            </a:r>
          </a:p>
          <a:p>
            <a:pPr eaLnBrk="1" hangingPunct="1">
              <a:lnSpc>
                <a:spcPct val="80000"/>
              </a:lnSpc>
            </a:pPr>
            <a:endParaRPr lang="en-US" dirty="0"/>
          </a:p>
          <a:p>
            <a:pPr eaLnBrk="1" hangingPunct="1">
              <a:lnSpc>
                <a:spcPct val="80000"/>
              </a:lnSpc>
            </a:pPr>
            <a:r>
              <a:rPr lang="en-US" dirty="0"/>
              <a:t>NOC gives an idea of the potential </a:t>
            </a:r>
            <a:r>
              <a:rPr lang="en-US" i="1" dirty="0"/>
              <a:t>influence a class has on the design</a:t>
            </a:r>
            <a:r>
              <a:rPr lang="en-US" dirty="0"/>
              <a:t>: classes with large number of children </a:t>
            </a:r>
            <a:r>
              <a:rPr lang="en-US" dirty="0">
                <a:solidFill>
                  <a:srgbClr val="FF0000"/>
                </a:solidFill>
              </a:rPr>
              <a:t>may </a:t>
            </a:r>
            <a:r>
              <a:rPr lang="en-US" dirty="0"/>
              <a:t>require more testing</a:t>
            </a:r>
            <a:br>
              <a:rPr lang="en-US" dirty="0"/>
            </a:br>
            <a:endParaRPr lang="en-US" dirty="0"/>
          </a:p>
        </p:txBody>
      </p:sp>
      <p:sp>
        <p:nvSpPr>
          <p:cNvPr id="4" name="Slide Number Placeholder 3"/>
          <p:cNvSpPr>
            <a:spLocks noGrp="1"/>
          </p:cNvSpPr>
          <p:nvPr>
            <p:ph type="sldNum" sz="quarter" idx="12"/>
          </p:nvPr>
        </p:nvSpPr>
        <p:spPr/>
        <p:txBody>
          <a:bodyPr/>
          <a:lstStyle/>
          <a:p>
            <a:fld id="{AC15D0F0-0C80-A24D-9B51-4BAD80E99E6C}"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838200" y="96044"/>
            <a:ext cx="10515600" cy="1325563"/>
          </a:xfrm>
        </p:spPr>
        <p:txBody>
          <a:bodyPr/>
          <a:lstStyle/>
          <a:p>
            <a:pPr eaLnBrk="1" hangingPunct="1"/>
            <a:r>
              <a:rPr lang="en-US" dirty="0"/>
              <a:t>Coupling between Classes</a:t>
            </a:r>
            <a:br>
              <a:rPr lang="en-US" dirty="0"/>
            </a:br>
            <a:endParaRPr lang="en-US" dirty="0"/>
          </a:p>
        </p:txBody>
      </p:sp>
      <p:sp>
        <p:nvSpPr>
          <p:cNvPr id="52227" name="Rectangle 3"/>
          <p:cNvSpPr>
            <a:spLocks noGrp="1" noChangeArrowheads="1"/>
          </p:cNvSpPr>
          <p:nvPr>
            <p:ph type="body" idx="1"/>
          </p:nvPr>
        </p:nvSpPr>
        <p:spPr>
          <a:xfrm>
            <a:off x="1362075" y="1027906"/>
            <a:ext cx="9467850" cy="5562600"/>
          </a:xfrm>
        </p:spPr>
        <p:txBody>
          <a:bodyPr>
            <a:normAutofit lnSpcReduction="10000"/>
          </a:bodyPr>
          <a:lstStyle/>
          <a:p>
            <a:pPr eaLnBrk="1" hangingPunct="1"/>
            <a:r>
              <a:rPr lang="en-US" sz="3200" dirty="0"/>
              <a:t>CBO is the number of collaborations between two classes (fan-out of a class C)</a:t>
            </a:r>
          </a:p>
          <a:p>
            <a:pPr lvl="1" eaLnBrk="1" hangingPunct="1"/>
            <a:r>
              <a:rPr lang="en-US" dirty="0">
                <a:ea typeface="ＭＳ Ｐゴシック" charset="-128"/>
              </a:rPr>
              <a:t>the number of other classes that are referenced in the class C (where a </a:t>
            </a:r>
            <a:r>
              <a:rPr lang="en-US" i="1" dirty="0">
                <a:ea typeface="ＭＳ Ｐゴシック" charset="-128"/>
              </a:rPr>
              <a:t>reference </a:t>
            </a:r>
            <a:r>
              <a:rPr lang="en-US" dirty="0">
                <a:ea typeface="ＭＳ Ｐゴシック" charset="-128"/>
              </a:rPr>
              <a:t>to another class, A, is a reference to a method or a data member of class A)</a:t>
            </a:r>
            <a:r>
              <a:rPr lang="en-US" sz="2800" dirty="0">
                <a:ea typeface="ＭＳ Ｐゴシック" charset="-128"/>
              </a:rPr>
              <a:t>  </a:t>
            </a:r>
          </a:p>
          <a:p>
            <a:pPr eaLnBrk="1" hangingPunct="1"/>
            <a:r>
              <a:rPr lang="en-US" sz="3200" dirty="0"/>
              <a:t>Viewpoints:</a:t>
            </a:r>
          </a:p>
          <a:p>
            <a:pPr eaLnBrk="1" hangingPunct="1"/>
            <a:r>
              <a:rPr lang="en-US" sz="2400" dirty="0"/>
              <a:t>High fan-outs denote class coupling to other classes/objects and thus are undesirable. High fan-ins denote good designs and a high level of reuse </a:t>
            </a:r>
          </a:p>
          <a:p>
            <a:pPr eaLnBrk="1" hangingPunct="1"/>
            <a:r>
              <a:rPr lang="en-US" sz="2400" dirty="0"/>
              <a:t>Not possible to maintain high fan-in and low fan outs across the entire system </a:t>
            </a:r>
          </a:p>
          <a:p>
            <a:r>
              <a:rPr lang="en-US" sz="2400" dirty="0"/>
              <a:t>Excessive coupling indicates weakness of class encapsulation and may inhibit reuse</a:t>
            </a:r>
            <a:r>
              <a:rPr lang="en-ZA" sz="2400" dirty="0"/>
              <a:t> </a:t>
            </a:r>
          </a:p>
          <a:p>
            <a:r>
              <a:rPr lang="en-US" sz="2400" dirty="0"/>
              <a:t>High coupling also indicates that more faults may be introduced due to inter-class activities</a:t>
            </a:r>
            <a:r>
              <a:rPr lang="en-ZA" sz="2400" dirty="0"/>
              <a:t> </a:t>
            </a:r>
          </a:p>
          <a:p>
            <a:pPr eaLnBrk="1" hangingPunct="1"/>
            <a:endParaRPr lang="en-US" sz="2400" dirty="0"/>
          </a:p>
        </p:txBody>
      </p:sp>
      <p:sp>
        <p:nvSpPr>
          <p:cNvPr id="4" name="Slide Number Placeholder 3"/>
          <p:cNvSpPr>
            <a:spLocks noGrp="1"/>
          </p:cNvSpPr>
          <p:nvPr>
            <p:ph type="sldNum" sz="quarter" idx="12"/>
          </p:nvPr>
        </p:nvSpPr>
        <p:spPr/>
        <p:txBody>
          <a:bodyPr/>
          <a:lstStyle/>
          <a:p>
            <a:fld id="{AC15D0F0-0C80-A24D-9B51-4BAD80E99E6C}"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6"/>
          <p:cNvSpPr>
            <a:spLocks noGrp="1"/>
          </p:cNvSpPr>
          <p:nvPr>
            <p:ph type="sldNum" sz="quarter" idx="12"/>
          </p:nvPr>
        </p:nvSpPr>
        <p:spPr>
          <a:xfrm>
            <a:off x="8302171" y="5562600"/>
            <a:ext cx="2540000" cy="457200"/>
          </a:xfrm>
        </p:spPr>
        <p:txBody>
          <a:bodyPr/>
          <a:lstStyle/>
          <a:p>
            <a:fld id="{4075FE63-8CAA-4B4F-92A0-1063769CC60B}" type="slidenum">
              <a:rPr lang="en-US"/>
              <a:pPr/>
              <a:t>52</a:t>
            </a:fld>
            <a:endParaRPr lang="en-US"/>
          </a:p>
        </p:txBody>
      </p:sp>
      <p:sp>
        <p:nvSpPr>
          <p:cNvPr id="699394" name="Rectangle 2"/>
          <p:cNvSpPr>
            <a:spLocks noGrp="1" noChangeArrowheads="1"/>
          </p:cNvSpPr>
          <p:nvPr>
            <p:ph type="title"/>
          </p:nvPr>
        </p:nvSpPr>
        <p:spPr>
          <a:xfrm>
            <a:off x="914400" y="0"/>
            <a:ext cx="10363200" cy="1143000"/>
          </a:xfrm>
        </p:spPr>
        <p:txBody>
          <a:bodyPr/>
          <a:lstStyle/>
          <a:p>
            <a:r>
              <a:rPr lang="en-US" dirty="0"/>
              <a:t>Response for class (RFC)</a:t>
            </a:r>
          </a:p>
        </p:txBody>
      </p:sp>
      <p:sp>
        <p:nvSpPr>
          <p:cNvPr id="699395" name="Rectangle 3"/>
          <p:cNvSpPr>
            <a:spLocks noGrp="1" noChangeArrowheads="1"/>
          </p:cNvSpPr>
          <p:nvPr>
            <p:ph type="body" sz="half" idx="1"/>
          </p:nvPr>
        </p:nvSpPr>
        <p:spPr>
          <a:xfrm>
            <a:off x="1774372" y="1143000"/>
            <a:ext cx="3814763" cy="4114800"/>
          </a:xfrm>
        </p:spPr>
        <p:txBody>
          <a:bodyPr/>
          <a:lstStyle/>
          <a:p>
            <a:r>
              <a:rPr lang="en-US" sz="2400" dirty="0" err="1"/>
              <a:t>Mc</a:t>
            </a:r>
            <a:r>
              <a:rPr lang="en-US" sz="2400" baseline="-25000" dirty="0" err="1"/>
              <a:t>i</a:t>
            </a:r>
            <a:r>
              <a:rPr lang="en-US" sz="2400" baseline="-25000" dirty="0"/>
              <a:t>:</a:t>
            </a:r>
            <a:r>
              <a:rPr lang="en-US" sz="2400" dirty="0"/>
              <a:t> # of methods called in response to a message that invokes method M</a:t>
            </a:r>
            <a:r>
              <a:rPr lang="en-US" sz="2400" baseline="-25000" dirty="0"/>
              <a:t>i</a:t>
            </a:r>
          </a:p>
          <a:p>
            <a:pPr lvl="1"/>
            <a:r>
              <a:rPr lang="en-US" sz="2000" dirty="0">
                <a:solidFill>
                  <a:srgbClr val="FF0000"/>
                </a:solidFill>
              </a:rPr>
              <a:t>Fully nested </a:t>
            </a:r>
            <a:r>
              <a:rPr lang="en-US" sz="2000" dirty="0"/>
              <a:t>set of calls</a:t>
            </a:r>
            <a:endParaRPr lang="en-US" sz="1800" dirty="0"/>
          </a:p>
          <a:p>
            <a:r>
              <a:rPr lang="en-US" sz="2400" dirty="0"/>
              <a:t>Smaller numbers are better</a:t>
            </a:r>
          </a:p>
          <a:p>
            <a:pPr lvl="1"/>
            <a:r>
              <a:rPr lang="en-US" sz="2000" dirty="0"/>
              <a:t>Larger numbers indicate increased complexity and debugging difficulties</a:t>
            </a:r>
          </a:p>
        </p:txBody>
      </p:sp>
      <p:graphicFrame>
        <p:nvGraphicFramePr>
          <p:cNvPr id="699396" name="Object 4"/>
          <p:cNvGraphicFramePr>
            <a:graphicFrameLocks noGrp="1" noChangeAspect="1"/>
          </p:cNvGraphicFramePr>
          <p:nvPr>
            <p:ph sz="half" idx="2"/>
            <p:extLst>
              <p:ext uri="{D42A27DB-BD31-4B8C-83A1-F6EECF244321}">
                <p14:modId xmlns:p14="http://schemas.microsoft.com/office/powerpoint/2010/main" val="1245567175"/>
              </p:ext>
            </p:extLst>
          </p:nvPr>
        </p:nvGraphicFramePr>
        <p:xfrm>
          <a:off x="6236834" y="2130426"/>
          <a:ext cx="3048000" cy="2265363"/>
        </p:xfrm>
        <a:graphic>
          <a:graphicData uri="http://schemas.openxmlformats.org/presentationml/2006/ole">
            <mc:AlternateContent xmlns:mc="http://schemas.openxmlformats.org/markup-compatibility/2006">
              <mc:Choice xmlns:v="urn:schemas-microsoft-com:vml" Requires="v">
                <p:oleObj name="Equation" r:id="rId2" imgW="558720" imgH="431640" progId="Equation.3">
                  <p:embed/>
                </p:oleObj>
              </mc:Choice>
              <mc:Fallback>
                <p:oleObj name="Equation" r:id="rId2" imgW="558720" imgH="431640" progId="Equation.3">
                  <p:embed/>
                  <p:pic>
                    <p:nvPicPr>
                      <p:cNvPr id="69939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6834" y="2130426"/>
                        <a:ext cx="3048000" cy="2265363"/>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oleObj>
              </mc:Fallback>
            </mc:AlternateContent>
          </a:graphicData>
        </a:graphic>
      </p:graphicFrame>
      <p:sp>
        <p:nvSpPr>
          <p:cNvPr id="699397" name="Rectangle 5"/>
          <p:cNvSpPr>
            <a:spLocks noChangeArrowheads="1"/>
          </p:cNvSpPr>
          <p:nvPr/>
        </p:nvSpPr>
        <p:spPr bwMode="auto">
          <a:xfrm>
            <a:off x="1088571" y="4832350"/>
            <a:ext cx="9144000" cy="1200328"/>
          </a:xfrm>
          <a:prstGeom prst="rect">
            <a:avLst/>
          </a:prstGeom>
          <a:noFill/>
          <a:ln w="9525">
            <a:noFill/>
            <a:miter lim="800000"/>
            <a:headEnd/>
            <a:tailEnd/>
          </a:ln>
          <a:effectLst/>
        </p:spPr>
        <p:txBody>
          <a:bodyPr>
            <a:prstTxWarp prst="textNoShape">
              <a:avLst/>
            </a:prstTxWarp>
            <a:spAutoFit/>
          </a:bodyPr>
          <a:lstStyle/>
          <a:p>
            <a:pPr marL="742950" indent="-285750"/>
            <a:r>
              <a:rPr lang="en-US" sz="2400" dirty="0"/>
              <a:t>	If a large number of methods can be invoked in response to a message, the testing and debugging of the class becomes more complicated </a:t>
            </a:r>
            <a:endParaRPr lang="en-ZA" sz="2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0D997585-38BC-F044-9BCB-4E246B38F548}" type="slidenum">
              <a:rPr lang="en-US"/>
              <a:pPr/>
              <a:t>53</a:t>
            </a:fld>
            <a:endParaRPr lang="en-US"/>
          </a:p>
        </p:txBody>
      </p:sp>
      <p:sp>
        <p:nvSpPr>
          <p:cNvPr id="700418" name="Rectangle 2"/>
          <p:cNvSpPr>
            <a:spLocks noGrp="1" noChangeArrowheads="1"/>
          </p:cNvSpPr>
          <p:nvPr>
            <p:ph type="title"/>
          </p:nvPr>
        </p:nvSpPr>
        <p:spPr>
          <a:xfrm>
            <a:off x="2209800" y="228600"/>
            <a:ext cx="7772400" cy="1143000"/>
          </a:xfrm>
        </p:spPr>
        <p:txBody>
          <a:bodyPr/>
          <a:lstStyle/>
          <a:p>
            <a:r>
              <a:rPr lang="en-US"/>
              <a:t>Lack of cohesion metric (LCOM)</a:t>
            </a:r>
          </a:p>
        </p:txBody>
      </p:sp>
      <p:sp>
        <p:nvSpPr>
          <p:cNvPr id="700419" name="Rectangle 3"/>
          <p:cNvSpPr>
            <a:spLocks noGrp="1" noChangeArrowheads="1"/>
          </p:cNvSpPr>
          <p:nvPr>
            <p:ph type="body" idx="1"/>
          </p:nvPr>
        </p:nvSpPr>
        <p:spPr>
          <a:xfrm>
            <a:off x="1752600" y="1981200"/>
            <a:ext cx="8458200" cy="4876800"/>
          </a:xfrm>
        </p:spPr>
        <p:txBody>
          <a:bodyPr/>
          <a:lstStyle/>
          <a:p>
            <a:r>
              <a:rPr lang="en-US" dirty="0"/>
              <a:t>Number of methods in a class that reference a specific  instance variable</a:t>
            </a:r>
          </a:p>
          <a:p>
            <a:r>
              <a:rPr lang="en-US" dirty="0"/>
              <a:t>A measure of the “tightness” of the code</a:t>
            </a:r>
          </a:p>
          <a:p>
            <a:r>
              <a:rPr lang="en-US" dirty="0"/>
              <a:t>If a method references many instance variables, then it is more complex and less cohesive</a:t>
            </a:r>
          </a:p>
          <a:p>
            <a:r>
              <a:rPr lang="en-US" dirty="0"/>
              <a:t>The larger the number of similar methods in a class the more cohesive the class is</a:t>
            </a:r>
          </a:p>
          <a:p>
            <a:r>
              <a:rPr lang="en-US" dirty="0"/>
              <a:t>“Cohesion of methods within a class is desirable, since it promotes encapsulation”  (??)</a:t>
            </a:r>
            <a:r>
              <a:rPr lang="en-ZA" dirty="0"/>
              <a:t> </a:t>
            </a:r>
          </a:p>
          <a:p>
            <a:endParaRPr 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t>Lack of Cohesion in Methods</a:t>
            </a:r>
          </a:p>
        </p:txBody>
      </p:sp>
      <p:sp>
        <p:nvSpPr>
          <p:cNvPr id="54275" name="Rectangle 3"/>
          <p:cNvSpPr>
            <a:spLocks noGrp="1" noChangeArrowheads="1"/>
          </p:cNvSpPr>
          <p:nvPr>
            <p:ph type="body" idx="1"/>
          </p:nvPr>
        </p:nvSpPr>
        <p:spPr/>
        <p:txBody>
          <a:bodyPr/>
          <a:lstStyle/>
          <a:p>
            <a:pPr eaLnBrk="1" hangingPunct="1"/>
            <a:r>
              <a:rPr lang="en-US"/>
              <a:t>LCOM – poorly described in Pressman</a:t>
            </a:r>
          </a:p>
          <a:p>
            <a:pPr eaLnBrk="1" hangingPunct="1"/>
            <a:endParaRPr lang="en-US"/>
          </a:p>
          <a:p>
            <a:pPr eaLnBrk="1" hangingPunct="1"/>
            <a:r>
              <a:rPr lang="en-US"/>
              <a:t>Class </a:t>
            </a:r>
            <a:r>
              <a:rPr lang="en-US" i="1"/>
              <a:t>C</a:t>
            </a:r>
            <a:r>
              <a:rPr lang="en-US" i="1" baseline="-25000"/>
              <a:t>k</a:t>
            </a:r>
            <a:r>
              <a:rPr lang="en-US"/>
              <a:t> with </a:t>
            </a:r>
            <a:r>
              <a:rPr lang="en-US" i="1"/>
              <a:t>n</a:t>
            </a:r>
            <a:r>
              <a:rPr lang="en-US"/>
              <a:t> methods </a:t>
            </a:r>
            <a:r>
              <a:rPr lang="en-US" i="1"/>
              <a:t>M</a:t>
            </a:r>
            <a:r>
              <a:rPr lang="en-US" i="1" baseline="-25000"/>
              <a:t>1</a:t>
            </a:r>
            <a:r>
              <a:rPr lang="en-US" i="1"/>
              <a:t>,…M</a:t>
            </a:r>
            <a:r>
              <a:rPr lang="en-US" i="1" baseline="-25000"/>
              <a:t>n</a:t>
            </a:r>
          </a:p>
          <a:p>
            <a:pPr eaLnBrk="1" hangingPunct="1"/>
            <a:endParaRPr lang="en-US" i="1" baseline="-25000"/>
          </a:p>
          <a:p>
            <a:pPr eaLnBrk="1" hangingPunct="1"/>
            <a:r>
              <a:rPr lang="en-US" i="1"/>
              <a:t>I</a:t>
            </a:r>
            <a:r>
              <a:rPr lang="en-US" i="1" baseline="-25000"/>
              <a:t>j</a:t>
            </a:r>
            <a:r>
              <a:rPr lang="en-US"/>
              <a:t> is the set of instance variables used by </a:t>
            </a:r>
            <a:r>
              <a:rPr lang="en-US" i="1"/>
              <a:t>M</a:t>
            </a:r>
            <a:r>
              <a:rPr lang="en-US" i="1" baseline="-25000"/>
              <a:t>j</a:t>
            </a:r>
          </a:p>
          <a:p>
            <a:pPr eaLnBrk="1" hangingPunct="1"/>
            <a:endParaRPr lang="en-US"/>
          </a:p>
        </p:txBody>
      </p:sp>
      <p:sp>
        <p:nvSpPr>
          <p:cNvPr id="4" name="Slide Number Placeholder 3"/>
          <p:cNvSpPr>
            <a:spLocks noGrp="1"/>
          </p:cNvSpPr>
          <p:nvPr>
            <p:ph type="sldNum" sz="quarter" idx="12"/>
          </p:nvPr>
        </p:nvSpPr>
        <p:spPr/>
        <p:txBody>
          <a:bodyPr/>
          <a:lstStyle/>
          <a:p>
            <a:fld id="{AC15D0F0-0C80-A24D-9B51-4BAD80E99E6C}"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t>LCOM</a:t>
            </a:r>
          </a:p>
        </p:txBody>
      </p:sp>
      <p:sp>
        <p:nvSpPr>
          <p:cNvPr id="55299" name="Rectangle 3"/>
          <p:cNvSpPr>
            <a:spLocks noGrp="1" noChangeArrowheads="1"/>
          </p:cNvSpPr>
          <p:nvPr>
            <p:ph type="body" idx="1"/>
          </p:nvPr>
        </p:nvSpPr>
        <p:spPr>
          <a:xfrm>
            <a:off x="1981200" y="1600201"/>
            <a:ext cx="8458200" cy="4525963"/>
          </a:xfrm>
        </p:spPr>
        <p:txBody>
          <a:bodyPr/>
          <a:lstStyle/>
          <a:p>
            <a:pPr eaLnBrk="1" hangingPunct="1"/>
            <a:r>
              <a:rPr lang="en-US" dirty="0"/>
              <a:t>There are </a:t>
            </a:r>
            <a:r>
              <a:rPr lang="en-US" i="1" dirty="0"/>
              <a:t>n</a:t>
            </a:r>
            <a:r>
              <a:rPr lang="en-US" dirty="0"/>
              <a:t> such sets </a:t>
            </a:r>
            <a:r>
              <a:rPr lang="en-US" i="1" dirty="0"/>
              <a:t>I</a:t>
            </a:r>
            <a:r>
              <a:rPr lang="en-US" i="1" baseline="-25000" dirty="0"/>
              <a:t>1</a:t>
            </a:r>
            <a:r>
              <a:rPr lang="en-US" dirty="0"/>
              <a:t> ,…, </a:t>
            </a:r>
            <a:r>
              <a:rPr lang="en-US" i="1" dirty="0"/>
              <a:t>I</a:t>
            </a:r>
            <a:r>
              <a:rPr lang="en-US" i="1" baseline="-25000" dirty="0"/>
              <a:t>n</a:t>
            </a:r>
            <a:r>
              <a:rPr lang="en-US" dirty="0"/>
              <a:t> </a:t>
            </a:r>
          </a:p>
          <a:p>
            <a:pPr lvl="1" eaLnBrk="1" hangingPunct="1"/>
            <a:r>
              <a:rPr lang="en-US" i="1" dirty="0">
                <a:ea typeface="ＭＳ Ｐゴシック" charset="-128"/>
              </a:rPr>
              <a:t>P</a:t>
            </a:r>
            <a:r>
              <a:rPr lang="en-US" dirty="0">
                <a:ea typeface="ＭＳ Ｐゴシック" charset="-128"/>
              </a:rPr>
              <a:t> = {(</a:t>
            </a:r>
            <a:r>
              <a:rPr lang="en-US" i="1" dirty="0">
                <a:ea typeface="ＭＳ Ｐゴシック" charset="-128"/>
              </a:rPr>
              <a:t>I</a:t>
            </a:r>
            <a:r>
              <a:rPr lang="en-US" i="1" baseline="-25000" dirty="0">
                <a:ea typeface="ＭＳ Ｐゴシック" charset="-128"/>
              </a:rPr>
              <a:t>i</a:t>
            </a:r>
            <a:r>
              <a:rPr lang="en-US" dirty="0">
                <a:ea typeface="ＭＳ Ｐゴシック" charset="-128"/>
              </a:rPr>
              <a:t>, </a:t>
            </a:r>
            <a:r>
              <a:rPr lang="en-US" i="1" dirty="0" err="1">
                <a:ea typeface="ＭＳ Ｐゴシック" charset="-128"/>
              </a:rPr>
              <a:t>I</a:t>
            </a:r>
            <a:r>
              <a:rPr lang="en-US" i="1" baseline="-25000" dirty="0" err="1">
                <a:ea typeface="ＭＳ Ｐゴシック" charset="-128"/>
              </a:rPr>
              <a:t>j</a:t>
            </a:r>
            <a:r>
              <a:rPr lang="en-US" dirty="0">
                <a:ea typeface="ＭＳ Ｐゴシック" charset="-128"/>
              </a:rPr>
              <a:t>) | (</a:t>
            </a:r>
            <a:r>
              <a:rPr lang="en-US" i="1" dirty="0">
                <a:ea typeface="ＭＳ Ｐゴシック" charset="-128"/>
              </a:rPr>
              <a:t>I</a:t>
            </a:r>
            <a:r>
              <a:rPr lang="en-US" i="1" baseline="-25000" dirty="0">
                <a:ea typeface="ＭＳ Ｐゴシック" charset="-128"/>
              </a:rPr>
              <a:t>i</a:t>
            </a:r>
            <a:r>
              <a:rPr lang="en-US" dirty="0">
                <a:ea typeface="ＭＳ Ｐゴシック" charset="-128"/>
              </a:rPr>
              <a:t> </a:t>
            </a:r>
            <a:r>
              <a:rPr lang="en-US" dirty="0">
                <a:ea typeface="ＭＳ Ｐゴシック" charset="-128"/>
                <a:sym typeface="Symbol" charset="2"/>
              </a:rPr>
              <a:t> </a:t>
            </a:r>
            <a:r>
              <a:rPr lang="en-US" i="1" dirty="0" err="1">
                <a:ea typeface="ＭＳ Ｐゴシック" charset="-128"/>
              </a:rPr>
              <a:t>I</a:t>
            </a:r>
            <a:r>
              <a:rPr lang="en-US" i="1" baseline="-25000" dirty="0" err="1">
                <a:ea typeface="ＭＳ Ｐゴシック" charset="-128"/>
              </a:rPr>
              <a:t>j</a:t>
            </a:r>
            <a:r>
              <a:rPr lang="en-US" dirty="0">
                <a:ea typeface="ＭＳ Ｐゴシック" charset="-128"/>
              </a:rPr>
              <a:t> ) = </a:t>
            </a:r>
            <a:r>
              <a:rPr lang="en-US" dirty="0">
                <a:ea typeface="ＭＳ Ｐゴシック" charset="-128"/>
                <a:sym typeface="Symbol" charset="2"/>
              </a:rPr>
              <a:t></a:t>
            </a:r>
            <a:r>
              <a:rPr lang="en-US" dirty="0">
                <a:ea typeface="ＭＳ Ｐゴシック" charset="-128"/>
              </a:rPr>
              <a:t>} //no common inst. var.</a:t>
            </a:r>
          </a:p>
          <a:p>
            <a:pPr lvl="1" eaLnBrk="1" hangingPunct="1"/>
            <a:r>
              <a:rPr lang="en-US" i="1" dirty="0">
                <a:ea typeface="ＭＳ Ｐゴシック" charset="-128"/>
              </a:rPr>
              <a:t>Q</a:t>
            </a:r>
            <a:r>
              <a:rPr lang="en-US" dirty="0">
                <a:ea typeface="ＭＳ Ｐゴシック" charset="-128"/>
              </a:rPr>
              <a:t> = {(</a:t>
            </a:r>
            <a:r>
              <a:rPr lang="en-US" i="1" dirty="0">
                <a:ea typeface="ＭＳ Ｐゴシック" charset="-128"/>
              </a:rPr>
              <a:t>I</a:t>
            </a:r>
            <a:r>
              <a:rPr lang="en-US" i="1" baseline="-25000" dirty="0">
                <a:ea typeface="ＭＳ Ｐゴシック" charset="-128"/>
              </a:rPr>
              <a:t>i</a:t>
            </a:r>
            <a:r>
              <a:rPr lang="en-US" dirty="0">
                <a:ea typeface="ＭＳ Ｐゴシック" charset="-128"/>
              </a:rPr>
              <a:t>, </a:t>
            </a:r>
            <a:r>
              <a:rPr lang="en-US" i="1" dirty="0" err="1">
                <a:ea typeface="ＭＳ Ｐゴシック" charset="-128"/>
              </a:rPr>
              <a:t>I</a:t>
            </a:r>
            <a:r>
              <a:rPr lang="en-US" i="1" baseline="-25000" dirty="0" err="1">
                <a:ea typeface="ＭＳ Ｐゴシック" charset="-128"/>
              </a:rPr>
              <a:t>j</a:t>
            </a:r>
            <a:r>
              <a:rPr lang="en-US" dirty="0">
                <a:ea typeface="ＭＳ Ｐゴシック" charset="-128"/>
              </a:rPr>
              <a:t>) | (</a:t>
            </a:r>
            <a:r>
              <a:rPr lang="en-US" i="1" dirty="0">
                <a:ea typeface="ＭＳ Ｐゴシック" charset="-128"/>
              </a:rPr>
              <a:t>I</a:t>
            </a:r>
            <a:r>
              <a:rPr lang="en-US" i="1" baseline="-25000" dirty="0">
                <a:ea typeface="ＭＳ Ｐゴシック" charset="-128"/>
              </a:rPr>
              <a:t>i</a:t>
            </a:r>
            <a:r>
              <a:rPr lang="en-US" dirty="0">
                <a:ea typeface="ＭＳ Ｐゴシック" charset="-128"/>
              </a:rPr>
              <a:t> </a:t>
            </a:r>
            <a:r>
              <a:rPr lang="en-US" dirty="0">
                <a:ea typeface="ＭＳ Ｐゴシック" charset="-128"/>
                <a:sym typeface="Symbol" charset="2"/>
              </a:rPr>
              <a:t> </a:t>
            </a:r>
            <a:r>
              <a:rPr lang="en-US" i="1" dirty="0" err="1">
                <a:ea typeface="ＭＳ Ｐゴシック" charset="-128"/>
              </a:rPr>
              <a:t>I</a:t>
            </a:r>
            <a:r>
              <a:rPr lang="en-US" i="1" baseline="-25000" dirty="0" err="1">
                <a:ea typeface="ＭＳ Ｐゴシック" charset="-128"/>
              </a:rPr>
              <a:t>j</a:t>
            </a:r>
            <a:r>
              <a:rPr lang="en-US" dirty="0">
                <a:ea typeface="ＭＳ Ｐゴシック" charset="-128"/>
              </a:rPr>
              <a:t> ) </a:t>
            </a:r>
            <a:r>
              <a:rPr lang="en-US" dirty="0">
                <a:ea typeface="ＭＳ Ｐゴシック" charset="-128"/>
                <a:sym typeface="Symbol" charset="2"/>
              </a:rPr>
              <a:t></a:t>
            </a:r>
            <a:r>
              <a:rPr lang="en-US" dirty="0">
                <a:ea typeface="ＭＳ Ｐゴシック" charset="-128"/>
              </a:rPr>
              <a:t> </a:t>
            </a:r>
            <a:r>
              <a:rPr lang="en-US" dirty="0">
                <a:ea typeface="ＭＳ Ｐゴシック" charset="-128"/>
                <a:sym typeface="Symbol" charset="2"/>
              </a:rPr>
              <a:t></a:t>
            </a:r>
            <a:r>
              <a:rPr lang="en-US" dirty="0">
                <a:ea typeface="ＭＳ Ｐゴシック" charset="-128"/>
              </a:rPr>
              <a:t>}</a:t>
            </a:r>
          </a:p>
          <a:p>
            <a:pPr eaLnBrk="1" hangingPunct="1"/>
            <a:r>
              <a:rPr lang="en-US" dirty="0"/>
              <a:t>If all </a:t>
            </a:r>
            <a:r>
              <a:rPr lang="en-US" i="1" dirty="0"/>
              <a:t>n</a:t>
            </a:r>
            <a:r>
              <a:rPr lang="en-US" dirty="0"/>
              <a:t> sets </a:t>
            </a:r>
            <a:r>
              <a:rPr lang="en-US" i="1" dirty="0"/>
              <a:t>I</a:t>
            </a:r>
            <a:r>
              <a:rPr lang="en-US" i="1" baseline="-25000" dirty="0"/>
              <a:t>i</a:t>
            </a:r>
            <a:r>
              <a:rPr lang="en-US" dirty="0"/>
              <a:t> are </a:t>
            </a:r>
            <a:r>
              <a:rPr lang="en-US" dirty="0">
                <a:sym typeface="Symbol" charset="2"/>
              </a:rPr>
              <a:t></a:t>
            </a:r>
            <a:r>
              <a:rPr lang="en-US" dirty="0"/>
              <a:t> then </a:t>
            </a:r>
            <a:r>
              <a:rPr lang="en-US" i="1" dirty="0"/>
              <a:t>P</a:t>
            </a:r>
            <a:r>
              <a:rPr lang="en-US" dirty="0"/>
              <a:t> = </a:t>
            </a:r>
            <a:r>
              <a:rPr lang="en-US" dirty="0">
                <a:sym typeface="Symbol" charset="2"/>
              </a:rPr>
              <a:t></a:t>
            </a:r>
          </a:p>
          <a:p>
            <a:pPr eaLnBrk="1" hangingPunct="1"/>
            <a:endParaRPr lang="en-US" dirty="0">
              <a:sym typeface="Symbol" charset="2"/>
            </a:endParaRPr>
          </a:p>
          <a:p>
            <a:pPr eaLnBrk="1" hangingPunct="1"/>
            <a:r>
              <a:rPr lang="en-US" dirty="0">
                <a:sym typeface="Symbol" charset="2"/>
              </a:rPr>
              <a:t>LCOM = |</a:t>
            </a:r>
            <a:r>
              <a:rPr lang="en-US" i="1" dirty="0">
                <a:sym typeface="Symbol" charset="2"/>
              </a:rPr>
              <a:t>P</a:t>
            </a:r>
            <a:r>
              <a:rPr lang="en-US" dirty="0">
                <a:sym typeface="Symbol" charset="2"/>
              </a:rPr>
              <a:t>| - |</a:t>
            </a:r>
            <a:r>
              <a:rPr lang="en-US" i="1" dirty="0">
                <a:sym typeface="Symbol" charset="2"/>
              </a:rPr>
              <a:t>Q</a:t>
            </a:r>
            <a:r>
              <a:rPr lang="en-US" dirty="0">
                <a:sym typeface="Symbol" charset="2"/>
              </a:rPr>
              <a:t>|, if |</a:t>
            </a:r>
            <a:r>
              <a:rPr lang="en-US" i="1" dirty="0">
                <a:sym typeface="Symbol" charset="2"/>
              </a:rPr>
              <a:t>P</a:t>
            </a:r>
            <a:r>
              <a:rPr lang="en-US" dirty="0">
                <a:sym typeface="Symbol" charset="2"/>
              </a:rPr>
              <a:t>| &gt; |</a:t>
            </a:r>
            <a:r>
              <a:rPr lang="en-US" i="1" dirty="0">
                <a:sym typeface="Symbol" charset="2"/>
              </a:rPr>
              <a:t>Q</a:t>
            </a:r>
            <a:r>
              <a:rPr lang="en-US" dirty="0">
                <a:sym typeface="Symbol" charset="2"/>
              </a:rPr>
              <a:t>|</a:t>
            </a:r>
          </a:p>
          <a:p>
            <a:pPr eaLnBrk="1" hangingPunct="1"/>
            <a:r>
              <a:rPr lang="en-US" dirty="0">
                <a:sym typeface="Symbol" charset="2"/>
              </a:rPr>
              <a:t>LCOM = 0 otherwise</a:t>
            </a:r>
            <a:endParaRPr lang="en-US" dirty="0">
              <a:ea typeface="Arial" charset="0"/>
              <a:cs typeface="Arial" charset="0"/>
            </a:endParaRPr>
          </a:p>
          <a:p>
            <a:pPr eaLnBrk="1" hangingPunct="1"/>
            <a:endParaRPr lang="en-US" dirty="0"/>
          </a:p>
        </p:txBody>
      </p:sp>
      <p:sp>
        <p:nvSpPr>
          <p:cNvPr id="4" name="Slide Number Placeholder 3"/>
          <p:cNvSpPr>
            <a:spLocks noGrp="1"/>
          </p:cNvSpPr>
          <p:nvPr>
            <p:ph type="sldNum" sz="quarter" idx="12"/>
          </p:nvPr>
        </p:nvSpPr>
        <p:spPr/>
        <p:txBody>
          <a:bodyPr/>
          <a:lstStyle/>
          <a:p>
            <a:fld id="{AC15D0F0-0C80-A24D-9B51-4BAD80E99E6C}"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838200" y="0"/>
            <a:ext cx="10515600" cy="1325563"/>
          </a:xfrm>
        </p:spPr>
        <p:txBody>
          <a:bodyPr/>
          <a:lstStyle/>
          <a:p>
            <a:pPr eaLnBrk="1" hangingPunct="1"/>
            <a:r>
              <a:rPr lang="en-US" dirty="0"/>
              <a:t>Explanation</a:t>
            </a:r>
          </a:p>
        </p:txBody>
      </p:sp>
      <p:sp>
        <p:nvSpPr>
          <p:cNvPr id="57347" name="Rectangle 3"/>
          <p:cNvSpPr>
            <a:spLocks noGrp="1" noChangeArrowheads="1"/>
          </p:cNvSpPr>
          <p:nvPr>
            <p:ph type="body" idx="1"/>
          </p:nvPr>
        </p:nvSpPr>
        <p:spPr>
          <a:xfrm>
            <a:off x="838200" y="1460500"/>
            <a:ext cx="10515600" cy="5032375"/>
          </a:xfrm>
        </p:spPr>
        <p:txBody>
          <a:bodyPr>
            <a:normAutofit/>
          </a:bodyPr>
          <a:lstStyle/>
          <a:p>
            <a:pPr eaLnBrk="1" hangingPunct="1">
              <a:lnSpc>
                <a:spcPct val="80000"/>
              </a:lnSpc>
            </a:pPr>
            <a:r>
              <a:rPr lang="en-US" dirty="0"/>
              <a:t>LCOM is the number of empty intersections minus the number of non-empty intersections</a:t>
            </a:r>
          </a:p>
          <a:p>
            <a:pPr eaLnBrk="1" hangingPunct="1">
              <a:lnSpc>
                <a:spcPct val="80000"/>
              </a:lnSpc>
            </a:pPr>
            <a:endParaRPr lang="en-US" dirty="0"/>
          </a:p>
          <a:p>
            <a:pPr eaLnBrk="1" hangingPunct="1">
              <a:lnSpc>
                <a:spcPct val="80000"/>
              </a:lnSpc>
            </a:pPr>
            <a:r>
              <a:rPr lang="en-US" dirty="0"/>
              <a:t>This is a notion of degree of similarity of methods</a:t>
            </a:r>
          </a:p>
          <a:p>
            <a:pPr eaLnBrk="1" hangingPunct="1">
              <a:lnSpc>
                <a:spcPct val="80000"/>
              </a:lnSpc>
            </a:pPr>
            <a:endParaRPr lang="en-US" dirty="0"/>
          </a:p>
          <a:p>
            <a:pPr eaLnBrk="1" hangingPunct="1">
              <a:lnSpc>
                <a:spcPct val="80000"/>
              </a:lnSpc>
            </a:pPr>
            <a:r>
              <a:rPr lang="en-US" dirty="0"/>
              <a:t>If two methods use common instance variables then they are (??) similar</a:t>
            </a:r>
          </a:p>
          <a:p>
            <a:pPr eaLnBrk="1" hangingPunct="1">
              <a:lnSpc>
                <a:spcPct val="80000"/>
              </a:lnSpc>
            </a:pPr>
            <a:endParaRPr lang="en-US" dirty="0"/>
          </a:p>
          <a:p>
            <a:pPr eaLnBrk="1" hangingPunct="1">
              <a:lnSpc>
                <a:spcPct val="80000"/>
              </a:lnSpc>
            </a:pPr>
            <a:r>
              <a:rPr lang="en-US" dirty="0"/>
              <a:t>LCOM of 0 is not maximally cohesive*</a:t>
            </a:r>
          </a:p>
          <a:p>
            <a:pPr eaLnBrk="1" hangingPunct="1">
              <a:lnSpc>
                <a:spcPct val="80000"/>
              </a:lnSpc>
            </a:pPr>
            <a:endParaRPr lang="en-US" dirty="0"/>
          </a:p>
          <a:p>
            <a:pPr eaLnBrk="1" hangingPunct="1">
              <a:lnSpc>
                <a:spcPct val="80000"/>
              </a:lnSpc>
            </a:pPr>
            <a:r>
              <a:rPr lang="en-US" dirty="0"/>
              <a:t>|</a:t>
            </a:r>
            <a:r>
              <a:rPr lang="en-US" i="1" dirty="0"/>
              <a:t>P</a:t>
            </a:r>
            <a:r>
              <a:rPr lang="en-US" dirty="0"/>
              <a:t>| = |</a:t>
            </a:r>
            <a:r>
              <a:rPr lang="en-US" i="1" dirty="0"/>
              <a:t>Q</a:t>
            </a:r>
            <a:r>
              <a:rPr lang="en-US" dirty="0"/>
              <a:t>| or |</a:t>
            </a:r>
            <a:r>
              <a:rPr lang="en-US" i="1" dirty="0"/>
              <a:t>P</a:t>
            </a:r>
            <a:r>
              <a:rPr lang="en-US" dirty="0"/>
              <a:t>| &lt; |</a:t>
            </a:r>
            <a:r>
              <a:rPr lang="en-US" i="1" dirty="0"/>
              <a:t>Q</a:t>
            </a:r>
            <a:r>
              <a:rPr lang="en-US" dirty="0"/>
              <a:t>|</a:t>
            </a:r>
          </a:p>
        </p:txBody>
      </p:sp>
      <p:sp>
        <p:nvSpPr>
          <p:cNvPr id="4" name="Slide Number Placeholder 3"/>
          <p:cNvSpPr>
            <a:spLocks noGrp="1"/>
          </p:cNvSpPr>
          <p:nvPr>
            <p:ph type="sldNum" sz="quarter" idx="12"/>
          </p:nvPr>
        </p:nvSpPr>
        <p:spPr/>
        <p:txBody>
          <a:bodyPr/>
          <a:lstStyle/>
          <a:p>
            <a:fld id="{AC15D0F0-0C80-A24D-9B51-4BAD80E99E6C}" type="slidenum">
              <a:rPr lang="en-US" smtClean="0"/>
              <a:pPr/>
              <a:t>56</a:t>
            </a:fld>
            <a:endParaRPr lang="en-US"/>
          </a:p>
        </p:txBody>
      </p:sp>
      <p:sp>
        <p:nvSpPr>
          <p:cNvPr id="3" name="TextBox 2">
            <a:extLst>
              <a:ext uri="{FF2B5EF4-FFF2-40B4-BE49-F238E27FC236}">
                <a16:creationId xmlns:a16="http://schemas.microsoft.com/office/drawing/2014/main" id="{A6F933D2-5B33-4299-27CC-17E678F48EA7}"/>
              </a:ext>
            </a:extLst>
          </p:cNvPr>
          <p:cNvSpPr txBox="1"/>
          <p:nvPr/>
        </p:nvSpPr>
        <p:spPr>
          <a:xfrm>
            <a:off x="5257800" y="6284010"/>
            <a:ext cx="4610100" cy="646331"/>
          </a:xfrm>
          <a:prstGeom prst="rect">
            <a:avLst/>
          </a:prstGeom>
          <a:noFill/>
        </p:spPr>
        <p:txBody>
          <a:bodyPr wrap="square">
            <a:spAutoFit/>
          </a:bodyPr>
          <a:lstStyle/>
          <a:p>
            <a:r>
              <a:rPr lang="en-GB" dirty="0"/>
              <a:t>*A class in which each variable is used by each method is </a:t>
            </a:r>
            <a:r>
              <a:rPr lang="en-GB" i="1" dirty="0"/>
              <a:t>maximally cohesive</a:t>
            </a:r>
            <a:r>
              <a:rPr lang="en-GB" dirty="0"/>
              <a:t>.</a:t>
            </a:r>
            <a:endParaRPr lang="en-IT"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t>Class Size</a:t>
            </a:r>
          </a:p>
        </p:txBody>
      </p:sp>
      <p:sp>
        <p:nvSpPr>
          <p:cNvPr id="58371" name="Rectangle 3"/>
          <p:cNvSpPr>
            <a:spLocks noGrp="1" noChangeArrowheads="1"/>
          </p:cNvSpPr>
          <p:nvPr>
            <p:ph type="body" idx="1"/>
          </p:nvPr>
        </p:nvSpPr>
        <p:spPr/>
        <p:txBody>
          <a:bodyPr/>
          <a:lstStyle/>
          <a:p>
            <a:pPr eaLnBrk="1" hangingPunct="1"/>
            <a:r>
              <a:rPr lang="en-US"/>
              <a:t>CS </a:t>
            </a:r>
          </a:p>
          <a:p>
            <a:pPr lvl="1" eaLnBrk="1" hangingPunct="1"/>
            <a:r>
              <a:rPr lang="en-US">
                <a:ea typeface="ＭＳ Ｐゴシック" charset="-128"/>
              </a:rPr>
              <a:t>Total number of operations (inherited, private, public)</a:t>
            </a:r>
          </a:p>
          <a:p>
            <a:pPr lvl="1" eaLnBrk="1" hangingPunct="1"/>
            <a:r>
              <a:rPr lang="en-US">
                <a:ea typeface="ＭＳ Ｐゴシック" charset="-128"/>
              </a:rPr>
              <a:t>Number of attributes (inherited, private, public)</a:t>
            </a:r>
          </a:p>
          <a:p>
            <a:pPr eaLnBrk="1" hangingPunct="1"/>
            <a:endParaRPr lang="en-US"/>
          </a:p>
          <a:p>
            <a:pPr eaLnBrk="1" hangingPunct="1"/>
            <a:r>
              <a:rPr lang="en-US"/>
              <a:t>May be an indication of too much responsibility for a class</a:t>
            </a:r>
          </a:p>
        </p:txBody>
      </p:sp>
      <p:sp>
        <p:nvSpPr>
          <p:cNvPr id="4" name="Slide Number Placeholder 3"/>
          <p:cNvSpPr>
            <a:spLocks noGrp="1"/>
          </p:cNvSpPr>
          <p:nvPr>
            <p:ph type="sldNum" sz="quarter" idx="12"/>
          </p:nvPr>
        </p:nvSpPr>
        <p:spPr/>
        <p:txBody>
          <a:bodyPr/>
          <a:lstStyle/>
          <a:p>
            <a:fld id="{AC15D0F0-0C80-A24D-9B51-4BAD80E99E6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sz="4000"/>
              <a:t>Number of Operations Overridden</a:t>
            </a:r>
          </a:p>
        </p:txBody>
      </p:sp>
      <p:sp>
        <p:nvSpPr>
          <p:cNvPr id="59395" name="Rectangle 3"/>
          <p:cNvSpPr>
            <a:spLocks noGrp="1" noChangeArrowheads="1"/>
          </p:cNvSpPr>
          <p:nvPr>
            <p:ph type="body" idx="1"/>
          </p:nvPr>
        </p:nvSpPr>
        <p:spPr/>
        <p:txBody>
          <a:bodyPr/>
          <a:lstStyle/>
          <a:p>
            <a:pPr eaLnBrk="1" hangingPunct="1"/>
            <a:r>
              <a:rPr lang="en-US" dirty="0"/>
              <a:t>NOO</a:t>
            </a:r>
          </a:p>
          <a:p>
            <a:pPr eaLnBrk="1" hangingPunct="1"/>
            <a:endParaRPr lang="en-US" dirty="0"/>
          </a:p>
          <a:p>
            <a:pPr eaLnBrk="1" hangingPunct="1"/>
            <a:r>
              <a:rPr lang="en-US" dirty="0"/>
              <a:t>A large number for NOO indicates possible problems with the design </a:t>
            </a:r>
          </a:p>
          <a:p>
            <a:pPr eaLnBrk="1" hangingPunct="1"/>
            <a:endParaRPr lang="en-US" dirty="0"/>
          </a:p>
          <a:p>
            <a:pPr eaLnBrk="1" hangingPunct="1"/>
            <a:r>
              <a:rPr lang="en-US" dirty="0"/>
              <a:t>Poor abstraction in inheritance hierarchy</a:t>
            </a:r>
          </a:p>
          <a:p>
            <a:pPr eaLnBrk="1" hangingPunct="1"/>
            <a:endParaRPr lang="en-US" dirty="0"/>
          </a:p>
        </p:txBody>
      </p:sp>
      <p:sp>
        <p:nvSpPr>
          <p:cNvPr id="4" name="Slide Number Placeholder 3"/>
          <p:cNvSpPr>
            <a:spLocks noGrp="1"/>
          </p:cNvSpPr>
          <p:nvPr>
            <p:ph type="sldNum" sz="quarter" idx="12"/>
          </p:nvPr>
        </p:nvSpPr>
        <p:spPr/>
        <p:txBody>
          <a:bodyPr/>
          <a:lstStyle/>
          <a:p>
            <a:fld id="{AC15D0F0-0C80-A24D-9B51-4BAD80E99E6C}"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t>Number of Operations Added</a:t>
            </a:r>
          </a:p>
        </p:txBody>
      </p:sp>
      <p:sp>
        <p:nvSpPr>
          <p:cNvPr id="60419" name="Rectangle 3"/>
          <p:cNvSpPr>
            <a:spLocks noGrp="1" noChangeArrowheads="1"/>
          </p:cNvSpPr>
          <p:nvPr>
            <p:ph type="body" idx="1"/>
          </p:nvPr>
        </p:nvSpPr>
        <p:spPr/>
        <p:txBody>
          <a:bodyPr/>
          <a:lstStyle/>
          <a:p>
            <a:pPr eaLnBrk="1" hangingPunct="1"/>
            <a:r>
              <a:rPr lang="en-US" dirty="0"/>
              <a:t>NOA</a:t>
            </a:r>
          </a:p>
          <a:p>
            <a:pPr eaLnBrk="1" hangingPunct="1"/>
            <a:endParaRPr lang="en-US" dirty="0"/>
          </a:p>
          <a:p>
            <a:pPr eaLnBrk="1" hangingPunct="1"/>
            <a:r>
              <a:rPr lang="en-US" dirty="0"/>
              <a:t>The number of operations added by a subclass</a:t>
            </a:r>
          </a:p>
          <a:p>
            <a:pPr eaLnBrk="1" hangingPunct="1"/>
            <a:r>
              <a:rPr lang="en-US" dirty="0"/>
              <a:t>As operations are added the subclass ‘moves away’ from the parent class</a:t>
            </a:r>
          </a:p>
          <a:p>
            <a:pPr eaLnBrk="1" hangingPunct="1"/>
            <a:endParaRPr lang="en-US" dirty="0"/>
          </a:p>
          <a:p>
            <a:pPr eaLnBrk="1" hangingPunct="1"/>
            <a:r>
              <a:rPr lang="en-US" dirty="0"/>
              <a:t>As depth increases NOA should decrease</a:t>
            </a:r>
          </a:p>
        </p:txBody>
      </p:sp>
      <p:sp>
        <p:nvSpPr>
          <p:cNvPr id="4" name="Slide Number Placeholder 3"/>
          <p:cNvSpPr>
            <a:spLocks noGrp="1"/>
          </p:cNvSpPr>
          <p:nvPr>
            <p:ph type="sldNum" sz="quarter" idx="12"/>
          </p:nvPr>
        </p:nvSpPr>
        <p:spPr/>
        <p:txBody>
          <a:bodyPr/>
          <a:lstStyle/>
          <a:p>
            <a:fld id="{AC15D0F0-0C80-A24D-9B51-4BAD80E99E6C}"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8458200" cy="4919662"/>
          </a:xfrm>
        </p:spPr>
        <p:txBody>
          <a:bodyPr>
            <a:normAutofit/>
          </a:bodyPr>
          <a:lstStyle/>
          <a:p>
            <a:pPr marL="365760" indent="-256032">
              <a:buFontTx/>
              <a:buChar char="•"/>
              <a:defRPr/>
            </a:pPr>
            <a:r>
              <a:rPr lang="en-US" dirty="0">
                <a:solidFill>
                  <a:schemeClr val="bg2">
                    <a:lumMod val="50000"/>
                  </a:schemeClr>
                </a:solidFill>
              </a:rPr>
              <a:t>Process</a:t>
            </a:r>
            <a:r>
              <a:rPr lang="en-US" dirty="0"/>
              <a:t> </a:t>
            </a:r>
          </a:p>
          <a:p>
            <a:pPr marL="365760" indent="-256032">
              <a:buNone/>
              <a:defRPr/>
            </a:pPr>
            <a:r>
              <a:rPr lang="en-US" dirty="0"/>
              <a:t>	Measure the efficacy of processes. What works, what doesn't.</a:t>
            </a:r>
          </a:p>
          <a:p>
            <a:pPr marL="365760" indent="-256032">
              <a:buFontTx/>
              <a:buChar char="•"/>
              <a:defRPr/>
            </a:pPr>
            <a:endParaRPr lang="en-US" dirty="0"/>
          </a:p>
          <a:p>
            <a:pPr marL="365760" indent="-256032">
              <a:buFontTx/>
              <a:buChar char="•"/>
              <a:defRPr/>
            </a:pPr>
            <a:r>
              <a:rPr lang="en-US" dirty="0">
                <a:solidFill>
                  <a:schemeClr val="accent2">
                    <a:lumMod val="75000"/>
                  </a:schemeClr>
                </a:solidFill>
              </a:rPr>
              <a:t>Project</a:t>
            </a:r>
            <a:r>
              <a:rPr lang="en-US" dirty="0"/>
              <a:t> </a:t>
            </a:r>
          </a:p>
          <a:p>
            <a:pPr marL="365760" indent="-256032">
              <a:buNone/>
              <a:defRPr/>
            </a:pPr>
            <a:r>
              <a:rPr lang="en-US" dirty="0"/>
              <a:t>	Assess the status of projects. Track risk. Identify problem areas. Adjust work flow.</a:t>
            </a:r>
          </a:p>
          <a:p>
            <a:pPr marL="365760" indent="-256032">
              <a:buFontTx/>
              <a:buChar char="•"/>
              <a:defRPr/>
            </a:pPr>
            <a:endParaRPr lang="en-US" dirty="0"/>
          </a:p>
          <a:p>
            <a:pPr marL="365760" indent="-256032">
              <a:buFontTx/>
              <a:buChar char="•"/>
              <a:defRPr/>
            </a:pPr>
            <a:r>
              <a:rPr lang="en-US" dirty="0">
                <a:solidFill>
                  <a:srgbClr val="00B050"/>
                </a:solidFill>
              </a:rPr>
              <a:t>Product</a:t>
            </a:r>
          </a:p>
          <a:p>
            <a:pPr marL="365760" indent="-256032">
              <a:buNone/>
              <a:defRPr/>
            </a:pPr>
            <a:r>
              <a:rPr lang="en-US" dirty="0"/>
              <a:t>	Measure predefined product attributes</a:t>
            </a:r>
          </a:p>
          <a:p>
            <a:pPr marL="365760" indent="-256032">
              <a:buFont typeface="Wingdings 3"/>
              <a:buChar char=""/>
              <a:defRPr/>
            </a:pPr>
            <a:endParaRPr lang="en-US" dirty="0"/>
          </a:p>
        </p:txBody>
      </p:sp>
      <p:sp>
        <p:nvSpPr>
          <p:cNvPr id="13315" name="Slide Number Placeholder 2"/>
          <p:cNvSpPr>
            <a:spLocks noGrp="1"/>
          </p:cNvSpPr>
          <p:nvPr>
            <p:ph type="sldNum" sz="quarter" idx="4294967295"/>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a:defRPr/>
            </a:pPr>
            <a:fld id="{D951FDA6-F288-436F-A427-3AE1F9E66131}" type="slidenum">
              <a:rPr lang="en-US" smtClean="0">
                <a:latin typeface="Arial" pitchFamily="34" charset="0"/>
              </a:rPr>
              <a:pPr>
                <a:defRPr/>
              </a:pPr>
              <a:t>6</a:t>
            </a:fld>
            <a:endParaRPr lang="en-US">
              <a:latin typeface="Arial" pitchFamily="34" charset="0"/>
            </a:endParaRPr>
          </a:p>
        </p:txBody>
      </p:sp>
      <p:sp>
        <p:nvSpPr>
          <p:cNvPr id="4" name="Title 3"/>
          <p:cNvSpPr>
            <a:spLocks noGrp="1"/>
          </p:cNvSpPr>
          <p:nvPr>
            <p:ph type="title"/>
          </p:nvPr>
        </p:nvSpPr>
        <p:spPr/>
        <p:txBody>
          <a:bodyPr/>
          <a:lstStyle/>
          <a:p>
            <a:pPr algn="ctr">
              <a:defRPr/>
            </a:pPr>
            <a:r>
              <a:rPr lang="en-US" dirty="0"/>
              <a:t>What to measure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a:t>Method Inheritance Factor</a:t>
            </a:r>
          </a:p>
        </p:txBody>
      </p:sp>
      <p:sp>
        <p:nvSpPr>
          <p:cNvPr id="62468" name="Rectangle 3"/>
          <p:cNvSpPr>
            <a:spLocks noGrp="1" noChangeArrowheads="1"/>
          </p:cNvSpPr>
          <p:nvPr>
            <p:ph type="body" idx="1"/>
          </p:nvPr>
        </p:nvSpPr>
        <p:spPr/>
        <p:txBody>
          <a:bodyPr/>
          <a:lstStyle/>
          <a:p>
            <a:pPr eaLnBrk="1" hangingPunct="1">
              <a:lnSpc>
                <a:spcPct val="90000"/>
              </a:lnSpc>
            </a:pPr>
            <a:endParaRPr lang="en-US" dirty="0"/>
          </a:p>
          <a:p>
            <a:pPr algn="ctr" eaLnBrk="1" hangingPunct="1">
              <a:lnSpc>
                <a:spcPct val="90000"/>
              </a:lnSpc>
              <a:buFontTx/>
              <a:buNone/>
            </a:pPr>
            <a:r>
              <a:rPr lang="en-US" dirty="0"/>
              <a:t>MIF =                .</a:t>
            </a:r>
          </a:p>
          <a:p>
            <a:pPr eaLnBrk="1" hangingPunct="1">
              <a:lnSpc>
                <a:spcPct val="90000"/>
              </a:lnSpc>
            </a:pPr>
            <a:endParaRPr lang="en-US" dirty="0"/>
          </a:p>
          <a:p>
            <a:pPr eaLnBrk="1" hangingPunct="1">
              <a:lnSpc>
                <a:spcPct val="90000"/>
              </a:lnSpc>
            </a:pPr>
            <a:r>
              <a:rPr lang="en-US" dirty="0" err="1"/>
              <a:t>M</a:t>
            </a:r>
            <a:r>
              <a:rPr lang="en-US" baseline="-25000" dirty="0" err="1"/>
              <a:t>i</a:t>
            </a:r>
            <a:r>
              <a:rPr lang="en-US" dirty="0"/>
              <a:t>(</a:t>
            </a:r>
            <a:r>
              <a:rPr lang="en-US" dirty="0" err="1"/>
              <a:t>C</a:t>
            </a:r>
            <a:r>
              <a:rPr lang="en-US" baseline="-25000" dirty="0" err="1"/>
              <a:t>i</a:t>
            </a:r>
            <a:r>
              <a:rPr lang="en-US" dirty="0"/>
              <a:t>) is the number of methods inherited and not overridden in </a:t>
            </a:r>
            <a:r>
              <a:rPr lang="en-US" dirty="0" err="1"/>
              <a:t>C</a:t>
            </a:r>
            <a:r>
              <a:rPr lang="en-US" baseline="-25000" dirty="0" err="1"/>
              <a:t>i</a:t>
            </a:r>
            <a:endParaRPr lang="en-US" dirty="0"/>
          </a:p>
          <a:p>
            <a:pPr eaLnBrk="1" hangingPunct="1">
              <a:lnSpc>
                <a:spcPct val="90000"/>
              </a:lnSpc>
            </a:pPr>
            <a:r>
              <a:rPr lang="en-US" dirty="0"/>
              <a:t>M</a:t>
            </a:r>
            <a:r>
              <a:rPr lang="en-US" baseline="-25000" dirty="0"/>
              <a:t>a</a:t>
            </a:r>
            <a:r>
              <a:rPr lang="en-US" dirty="0"/>
              <a:t>(</a:t>
            </a:r>
            <a:r>
              <a:rPr lang="en-US" dirty="0" err="1"/>
              <a:t>C</a:t>
            </a:r>
            <a:r>
              <a:rPr lang="en-US" baseline="-25000" dirty="0" err="1"/>
              <a:t>i</a:t>
            </a:r>
            <a:r>
              <a:rPr lang="en-US" dirty="0"/>
              <a:t>) is the number of methods that can be invoked with </a:t>
            </a:r>
            <a:r>
              <a:rPr lang="en-US" dirty="0" err="1"/>
              <a:t>C</a:t>
            </a:r>
            <a:r>
              <a:rPr lang="en-US" baseline="-25000" dirty="0" err="1"/>
              <a:t>i</a:t>
            </a:r>
            <a:r>
              <a:rPr lang="en-US" baseline="-25000" dirty="0"/>
              <a:t>  </a:t>
            </a:r>
            <a:r>
              <a:rPr lang="en-US" dirty="0"/>
              <a:t>(see next slide)</a:t>
            </a:r>
          </a:p>
          <a:p>
            <a:pPr eaLnBrk="1" hangingPunct="1">
              <a:lnSpc>
                <a:spcPct val="90000"/>
              </a:lnSpc>
            </a:pPr>
            <a:r>
              <a:rPr lang="en-US" dirty="0" err="1"/>
              <a:t>M</a:t>
            </a:r>
            <a:r>
              <a:rPr lang="en-US" baseline="-25000" dirty="0" err="1"/>
              <a:t>d</a:t>
            </a:r>
            <a:r>
              <a:rPr lang="en-US" dirty="0"/>
              <a:t>(</a:t>
            </a:r>
            <a:r>
              <a:rPr lang="en-US" dirty="0" err="1"/>
              <a:t>C</a:t>
            </a:r>
            <a:r>
              <a:rPr lang="en-US" baseline="-25000" dirty="0" err="1"/>
              <a:t>i</a:t>
            </a:r>
            <a:r>
              <a:rPr lang="en-US" dirty="0"/>
              <a:t>) is the number of methods </a:t>
            </a:r>
            <a:r>
              <a:rPr lang="en-US" i="1" dirty="0"/>
              <a:t>declared</a:t>
            </a:r>
            <a:r>
              <a:rPr lang="en-US" dirty="0"/>
              <a:t> in </a:t>
            </a:r>
            <a:r>
              <a:rPr lang="en-US" dirty="0" err="1"/>
              <a:t>C</a:t>
            </a:r>
            <a:r>
              <a:rPr lang="en-US" baseline="-25000" dirty="0" err="1"/>
              <a:t>i</a:t>
            </a:r>
            <a:r>
              <a:rPr lang="en-US" baseline="-25000" dirty="0"/>
              <a:t> </a:t>
            </a:r>
            <a:r>
              <a:rPr lang="en-US" dirty="0"/>
              <a:t>(see next slide)</a:t>
            </a:r>
          </a:p>
          <a:p>
            <a:pPr eaLnBrk="1" hangingPunct="1">
              <a:lnSpc>
                <a:spcPct val="90000"/>
              </a:lnSpc>
            </a:pPr>
            <a:endParaRPr lang="en-US" baseline="-25000" dirty="0"/>
          </a:p>
        </p:txBody>
      </p:sp>
      <p:sp>
        <p:nvSpPr>
          <p:cNvPr id="62469" name="Rectangle 5"/>
          <p:cNvSpPr>
            <a:spLocks noChangeArrowheads="1"/>
          </p:cNvSpPr>
          <p:nvPr/>
        </p:nvSpPr>
        <p:spPr bwMode="auto">
          <a:xfrm>
            <a:off x="1524001" y="-184666"/>
            <a:ext cx="184731" cy="369332"/>
          </a:xfrm>
          <a:prstGeom prst="rect">
            <a:avLst/>
          </a:prstGeom>
          <a:noFill/>
          <a:ln w="9525">
            <a:noFill/>
            <a:miter lim="800000"/>
            <a:headEnd/>
            <a:tailEnd/>
          </a:ln>
        </p:spPr>
        <p:txBody>
          <a:bodyPr wrap="none" anchor="ctr">
            <a:prstTxWarp prst="textNoShape">
              <a:avLst/>
            </a:prstTxWarp>
            <a:spAutoFit/>
          </a:bodyPr>
          <a:lstStyle/>
          <a:p>
            <a:endParaRPr lang="en-US"/>
          </a:p>
        </p:txBody>
      </p:sp>
      <p:graphicFrame>
        <p:nvGraphicFramePr>
          <p:cNvPr id="62466" name="Object 2"/>
          <p:cNvGraphicFramePr>
            <a:graphicFrameLocks noChangeAspect="1"/>
          </p:cNvGraphicFramePr>
          <p:nvPr/>
        </p:nvGraphicFramePr>
        <p:xfrm>
          <a:off x="5791200" y="1752601"/>
          <a:ext cx="1295400" cy="1419225"/>
        </p:xfrm>
        <a:graphic>
          <a:graphicData uri="http://schemas.openxmlformats.org/presentationml/2006/ole">
            <mc:AlternateContent xmlns:mc="http://schemas.openxmlformats.org/markup-compatibility/2006">
              <mc:Choice xmlns:v="urn:schemas-microsoft-com:vml" Requires="v">
                <p:oleObj name="Equation" r:id="rId3" imgW="1295400" imgH="1422400" progId="Equation.3">
                  <p:embed/>
                </p:oleObj>
              </mc:Choice>
              <mc:Fallback>
                <p:oleObj name="Equation" r:id="rId3" imgW="1295400" imgH="1422400" progId="Equation.3">
                  <p:embed/>
                  <p:pic>
                    <p:nvPicPr>
                      <p:cNvPr id="6246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1752601"/>
                        <a:ext cx="1295400" cy="14192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AC15D0F0-0C80-A24D-9B51-4BAD80E99E6C}" type="slidenum">
              <a:rPr lang="en-US" smtClean="0"/>
              <a:pPr/>
              <a:t>60</a:t>
            </a:fld>
            <a:endParaRPr lang="en-US"/>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t>MIF</a:t>
            </a:r>
          </a:p>
        </p:txBody>
      </p:sp>
      <p:sp>
        <p:nvSpPr>
          <p:cNvPr id="63491" name="Rectangle 3"/>
          <p:cNvSpPr>
            <a:spLocks noGrp="1" noChangeArrowheads="1"/>
          </p:cNvSpPr>
          <p:nvPr>
            <p:ph type="body" idx="1"/>
          </p:nvPr>
        </p:nvSpPr>
        <p:spPr/>
        <p:txBody>
          <a:bodyPr/>
          <a:lstStyle/>
          <a:p>
            <a:pPr eaLnBrk="1" hangingPunct="1"/>
            <a:r>
              <a:rPr lang="en-US" dirty="0"/>
              <a:t>M</a:t>
            </a:r>
            <a:r>
              <a:rPr lang="en-US" baseline="-25000" dirty="0"/>
              <a:t>a</a:t>
            </a:r>
            <a:r>
              <a:rPr lang="en-US" dirty="0"/>
              <a:t>(</a:t>
            </a:r>
            <a:r>
              <a:rPr lang="en-US" dirty="0" err="1"/>
              <a:t>C</a:t>
            </a:r>
            <a:r>
              <a:rPr lang="en-US" baseline="-25000" dirty="0" err="1"/>
              <a:t>i</a:t>
            </a:r>
            <a:r>
              <a:rPr lang="en-US" dirty="0"/>
              <a:t>) = </a:t>
            </a:r>
            <a:r>
              <a:rPr lang="en-US" dirty="0" err="1"/>
              <a:t>M</a:t>
            </a:r>
            <a:r>
              <a:rPr lang="en-US" baseline="-25000" dirty="0" err="1"/>
              <a:t>d</a:t>
            </a:r>
            <a:r>
              <a:rPr lang="en-US" dirty="0"/>
              <a:t>(</a:t>
            </a:r>
            <a:r>
              <a:rPr lang="en-US" dirty="0" err="1"/>
              <a:t>C</a:t>
            </a:r>
            <a:r>
              <a:rPr lang="en-US" baseline="-25000" dirty="0" err="1"/>
              <a:t>i</a:t>
            </a:r>
            <a:r>
              <a:rPr lang="en-US" dirty="0"/>
              <a:t>)  + </a:t>
            </a:r>
            <a:r>
              <a:rPr lang="en-US" dirty="0" err="1"/>
              <a:t>M</a:t>
            </a:r>
            <a:r>
              <a:rPr lang="en-US" baseline="-25000" dirty="0" err="1"/>
              <a:t>i</a:t>
            </a:r>
            <a:r>
              <a:rPr lang="en-US" dirty="0"/>
              <a:t>(</a:t>
            </a:r>
            <a:r>
              <a:rPr lang="en-US" dirty="0" err="1"/>
              <a:t>C</a:t>
            </a:r>
            <a:r>
              <a:rPr lang="en-US" baseline="-25000" dirty="0" err="1"/>
              <a:t>i</a:t>
            </a:r>
            <a:r>
              <a:rPr lang="en-US" dirty="0"/>
              <a:t>) </a:t>
            </a:r>
          </a:p>
          <a:p>
            <a:pPr eaLnBrk="1" hangingPunct="1"/>
            <a:r>
              <a:rPr lang="en-US" dirty="0"/>
              <a:t>Meaning: All that can be invoked = (new or overloaded) + things inherited</a:t>
            </a:r>
          </a:p>
          <a:p>
            <a:pPr eaLnBrk="1" hangingPunct="1"/>
            <a:endParaRPr lang="en-US" dirty="0"/>
          </a:p>
          <a:p>
            <a:pPr eaLnBrk="1" hangingPunct="1"/>
            <a:r>
              <a:rPr lang="en-US" dirty="0"/>
              <a:t>MIF is [0,1]</a:t>
            </a:r>
          </a:p>
          <a:p>
            <a:pPr eaLnBrk="1" hangingPunct="1"/>
            <a:r>
              <a:rPr lang="en-US" dirty="0"/>
              <a:t>MIF near 1 means little specialization </a:t>
            </a:r>
          </a:p>
          <a:p>
            <a:pPr eaLnBrk="1" hangingPunct="1"/>
            <a:r>
              <a:rPr lang="en-US" dirty="0"/>
              <a:t>MIF near 0 means large change</a:t>
            </a:r>
          </a:p>
        </p:txBody>
      </p:sp>
      <p:sp>
        <p:nvSpPr>
          <p:cNvPr id="4" name="Slide Number Placeholder 3"/>
          <p:cNvSpPr>
            <a:spLocks noGrp="1"/>
          </p:cNvSpPr>
          <p:nvPr>
            <p:ph type="sldNum" sz="quarter" idx="12"/>
          </p:nvPr>
        </p:nvSpPr>
        <p:spPr/>
        <p:txBody>
          <a:bodyPr/>
          <a:lstStyle/>
          <a:p>
            <a:fld id="{AC15D0F0-0C80-A24D-9B51-4BAD80E99E6C}" type="slidenum">
              <a:rPr lang="en-US" smtClean="0"/>
              <a:pPr/>
              <a:t>61</a:t>
            </a:fld>
            <a:endParaRPr lang="en-US"/>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pPr eaLnBrk="1" hangingPunct="1"/>
            <a:r>
              <a:rPr lang="en-US"/>
              <a:t>Coupling Factor</a:t>
            </a:r>
          </a:p>
        </p:txBody>
      </p:sp>
      <p:sp>
        <p:nvSpPr>
          <p:cNvPr id="64516" name="Rectangle 3"/>
          <p:cNvSpPr>
            <a:spLocks noGrp="1" noChangeArrowheads="1"/>
          </p:cNvSpPr>
          <p:nvPr>
            <p:ph type="body" idx="1"/>
          </p:nvPr>
        </p:nvSpPr>
        <p:spPr/>
        <p:txBody>
          <a:bodyPr>
            <a:normAutofit fontScale="92500" lnSpcReduction="20000"/>
          </a:bodyPr>
          <a:lstStyle/>
          <a:p>
            <a:pPr eaLnBrk="1" hangingPunct="1">
              <a:lnSpc>
                <a:spcPct val="80000"/>
              </a:lnSpc>
            </a:pPr>
            <a:endParaRPr lang="en-US" dirty="0"/>
          </a:p>
          <a:p>
            <a:pPr algn="ctr" eaLnBrk="1" hangingPunct="1">
              <a:lnSpc>
                <a:spcPct val="80000"/>
              </a:lnSpc>
              <a:buFontTx/>
              <a:buNone/>
            </a:pPr>
            <a:r>
              <a:rPr lang="en-US" dirty="0"/>
              <a:t>CF=                                      .</a:t>
            </a:r>
          </a:p>
          <a:p>
            <a:pPr eaLnBrk="1" hangingPunct="1">
              <a:lnSpc>
                <a:spcPct val="80000"/>
              </a:lnSpc>
            </a:pPr>
            <a:endParaRPr lang="en-US" dirty="0"/>
          </a:p>
          <a:p>
            <a:pPr eaLnBrk="1" hangingPunct="1">
              <a:lnSpc>
                <a:spcPct val="80000"/>
              </a:lnSpc>
            </a:pPr>
            <a:r>
              <a:rPr lang="en-US" dirty="0" err="1"/>
              <a:t>is_client(x,y</a:t>
            </a:r>
            <a:r>
              <a:rPr lang="en-US" dirty="0"/>
              <a:t>) = 1 </a:t>
            </a:r>
            <a:r>
              <a:rPr lang="en-US" dirty="0" err="1"/>
              <a:t>iff</a:t>
            </a:r>
            <a:r>
              <a:rPr lang="en-US" dirty="0"/>
              <a:t> a relationship exists between the client class and the server class.  0 otherwise</a:t>
            </a:r>
          </a:p>
          <a:p>
            <a:pPr eaLnBrk="1" hangingPunct="1">
              <a:lnSpc>
                <a:spcPct val="80000"/>
              </a:lnSpc>
            </a:pPr>
            <a:endParaRPr lang="en-US" dirty="0"/>
          </a:p>
          <a:p>
            <a:pPr eaLnBrk="1" hangingPunct="1">
              <a:lnSpc>
                <a:spcPct val="80000"/>
              </a:lnSpc>
            </a:pPr>
            <a:r>
              <a:rPr lang="en-US" dirty="0">
                <a:solidFill>
                  <a:srgbClr val="FF0000"/>
                </a:solidFill>
              </a:rPr>
              <a:t>(TC</a:t>
            </a:r>
            <a:r>
              <a:rPr lang="en-US" baseline="30000" dirty="0">
                <a:solidFill>
                  <a:srgbClr val="FF0000"/>
                </a:solidFill>
              </a:rPr>
              <a:t>2</a:t>
            </a:r>
            <a:r>
              <a:rPr lang="en-US" dirty="0">
                <a:solidFill>
                  <a:srgbClr val="FF0000"/>
                </a:solidFill>
              </a:rPr>
              <a:t>-TC) is the total number of relationships possible (where TC is the # of classes)</a:t>
            </a:r>
          </a:p>
          <a:p>
            <a:pPr lvl="1" eaLnBrk="1" hangingPunct="1">
              <a:lnSpc>
                <a:spcPct val="80000"/>
              </a:lnSpc>
            </a:pPr>
            <a:r>
              <a:rPr lang="en-US" dirty="0">
                <a:solidFill>
                  <a:srgbClr val="FF0000"/>
                </a:solidFill>
              </a:rPr>
              <a:t>Entails relationships are not bidirectional</a:t>
            </a:r>
          </a:p>
          <a:p>
            <a:pPr lvl="1" eaLnBrk="1" hangingPunct="1">
              <a:lnSpc>
                <a:spcPct val="80000"/>
              </a:lnSpc>
            </a:pPr>
            <a:r>
              <a:rPr lang="en-US" dirty="0">
                <a:solidFill>
                  <a:srgbClr val="FF0000"/>
                </a:solidFill>
              </a:rPr>
              <a:t>Formula calculates </a:t>
            </a:r>
            <a:r>
              <a:rPr lang="en-US" dirty="0" err="1">
                <a:solidFill>
                  <a:srgbClr val="FF0000"/>
                </a:solidFill>
              </a:rPr>
              <a:t>xproduct</a:t>
            </a:r>
            <a:r>
              <a:rPr lang="en-US" dirty="0">
                <a:solidFill>
                  <a:srgbClr val="FF0000"/>
                </a:solidFill>
              </a:rPr>
              <a:t> - diagonal</a:t>
            </a:r>
          </a:p>
          <a:p>
            <a:pPr eaLnBrk="1" hangingPunct="1">
              <a:lnSpc>
                <a:spcPct val="80000"/>
              </a:lnSpc>
            </a:pPr>
            <a:endParaRPr lang="en-US" dirty="0"/>
          </a:p>
          <a:p>
            <a:pPr eaLnBrk="1" hangingPunct="1">
              <a:lnSpc>
                <a:spcPct val="80000"/>
              </a:lnSpc>
            </a:pPr>
            <a:r>
              <a:rPr lang="en-US" dirty="0"/>
              <a:t>CF is [0,1] with 1 meaning high coupling</a:t>
            </a:r>
          </a:p>
        </p:txBody>
      </p:sp>
      <p:sp>
        <p:nvSpPr>
          <p:cNvPr id="64517" name="Rectangle 5"/>
          <p:cNvSpPr>
            <a:spLocks noChangeArrowheads="1"/>
          </p:cNvSpPr>
          <p:nvPr/>
        </p:nvSpPr>
        <p:spPr bwMode="auto">
          <a:xfrm>
            <a:off x="1524001" y="-184666"/>
            <a:ext cx="184731" cy="369332"/>
          </a:xfrm>
          <a:prstGeom prst="rect">
            <a:avLst/>
          </a:prstGeom>
          <a:noFill/>
          <a:ln w="9525">
            <a:noFill/>
            <a:miter lim="800000"/>
            <a:headEnd/>
            <a:tailEnd/>
          </a:ln>
        </p:spPr>
        <p:txBody>
          <a:bodyPr wrap="none" anchor="ctr">
            <a:prstTxWarp prst="textNoShape">
              <a:avLst/>
            </a:prstTxWarp>
            <a:spAutoFit/>
          </a:bodyPr>
          <a:lstStyle/>
          <a:p>
            <a:endParaRPr lang="en-US"/>
          </a:p>
        </p:txBody>
      </p:sp>
      <p:graphicFrame>
        <p:nvGraphicFramePr>
          <p:cNvPr id="64514" name="Object 2"/>
          <p:cNvGraphicFramePr>
            <a:graphicFrameLocks noChangeAspect="1"/>
          </p:cNvGraphicFramePr>
          <p:nvPr/>
        </p:nvGraphicFramePr>
        <p:xfrm>
          <a:off x="4953001" y="1981201"/>
          <a:ext cx="2828925" cy="847725"/>
        </p:xfrm>
        <a:graphic>
          <a:graphicData uri="http://schemas.openxmlformats.org/presentationml/2006/ole">
            <mc:AlternateContent xmlns:mc="http://schemas.openxmlformats.org/markup-compatibility/2006">
              <mc:Choice xmlns:v="urn:schemas-microsoft-com:vml" Requires="v">
                <p:oleObj name="Equation" r:id="rId3" imgW="2832100" imgH="850900" progId="Equation.3">
                  <p:embed/>
                </p:oleObj>
              </mc:Choice>
              <mc:Fallback>
                <p:oleObj name="Equation" r:id="rId3" imgW="2832100" imgH="850900" progId="Equation.3">
                  <p:embed/>
                  <p:pic>
                    <p:nvPicPr>
                      <p:cNvPr id="64514"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1" y="1981201"/>
                        <a:ext cx="2828925" cy="8477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AC15D0F0-0C80-A24D-9B51-4BAD80E99E6C}" type="slidenum">
              <a:rPr lang="en-US" smtClean="0"/>
              <a:pPr/>
              <a:t>62</a:t>
            </a:fld>
            <a:endParaRPr lang="en-US"/>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p:txBody>
          <a:bodyPr/>
          <a:lstStyle/>
          <a:p>
            <a:pPr eaLnBrk="1" hangingPunct="1"/>
            <a:r>
              <a:rPr lang="en-US"/>
              <a:t>Polymorphism Factor</a:t>
            </a:r>
          </a:p>
        </p:txBody>
      </p:sp>
      <p:sp>
        <p:nvSpPr>
          <p:cNvPr id="65540" name="Rectangle 3"/>
          <p:cNvSpPr>
            <a:spLocks noGrp="1" noChangeArrowheads="1"/>
          </p:cNvSpPr>
          <p:nvPr>
            <p:ph type="body" idx="1"/>
          </p:nvPr>
        </p:nvSpPr>
        <p:spPr/>
        <p:txBody>
          <a:bodyPr>
            <a:normAutofit fontScale="92500" lnSpcReduction="10000"/>
          </a:bodyPr>
          <a:lstStyle/>
          <a:p>
            <a:pPr eaLnBrk="1" hangingPunct="1">
              <a:lnSpc>
                <a:spcPct val="80000"/>
              </a:lnSpc>
            </a:pPr>
            <a:endParaRPr lang="en-US" sz="2000" dirty="0"/>
          </a:p>
          <a:p>
            <a:pPr algn="ctr" eaLnBrk="1" hangingPunct="1">
              <a:lnSpc>
                <a:spcPct val="80000"/>
              </a:lnSpc>
              <a:buFontTx/>
              <a:buNone/>
            </a:pPr>
            <a:r>
              <a:rPr lang="en-US" sz="2000" dirty="0"/>
              <a:t>PF =                                    .</a:t>
            </a:r>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r>
              <a:rPr lang="en-US" sz="2000" dirty="0" err="1"/>
              <a:t>M</a:t>
            </a:r>
            <a:r>
              <a:rPr lang="en-US" sz="2000" baseline="-25000" dirty="0" err="1"/>
              <a:t>n</a:t>
            </a:r>
            <a:r>
              <a:rPr lang="en-US" sz="2000" dirty="0"/>
              <a:t>() is the number of new methods</a:t>
            </a:r>
          </a:p>
          <a:p>
            <a:pPr eaLnBrk="1" hangingPunct="1">
              <a:lnSpc>
                <a:spcPct val="80000"/>
              </a:lnSpc>
            </a:pPr>
            <a:endParaRPr lang="en-US" sz="2000" dirty="0"/>
          </a:p>
          <a:p>
            <a:pPr eaLnBrk="1" hangingPunct="1">
              <a:lnSpc>
                <a:spcPct val="80000"/>
              </a:lnSpc>
            </a:pPr>
            <a:r>
              <a:rPr lang="en-US" sz="2000" dirty="0"/>
              <a:t>M</a:t>
            </a:r>
            <a:r>
              <a:rPr lang="en-US" sz="2000" baseline="-25000" dirty="0"/>
              <a:t>o</a:t>
            </a:r>
            <a:r>
              <a:rPr lang="en-US" sz="2000" dirty="0"/>
              <a:t>() is the number of overriding methods</a:t>
            </a:r>
          </a:p>
          <a:p>
            <a:pPr eaLnBrk="1" hangingPunct="1">
              <a:lnSpc>
                <a:spcPct val="80000"/>
              </a:lnSpc>
            </a:pPr>
            <a:endParaRPr lang="en-US" sz="2000" dirty="0"/>
          </a:p>
          <a:p>
            <a:pPr eaLnBrk="1" hangingPunct="1">
              <a:lnSpc>
                <a:spcPct val="80000"/>
              </a:lnSpc>
            </a:pPr>
            <a:r>
              <a:rPr lang="en-US" sz="2000" dirty="0"/>
              <a:t>DC() is the number of </a:t>
            </a:r>
            <a:r>
              <a:rPr lang="en-US" sz="2000" dirty="0">
                <a:solidFill>
                  <a:srgbClr val="FF0000"/>
                </a:solidFill>
              </a:rPr>
              <a:t>descendent</a:t>
            </a:r>
            <a:r>
              <a:rPr lang="en-US" sz="2000" dirty="0"/>
              <a:t> classes of a base class</a:t>
            </a:r>
          </a:p>
          <a:p>
            <a:pPr eaLnBrk="1" hangingPunct="1">
              <a:lnSpc>
                <a:spcPct val="80000"/>
              </a:lnSpc>
            </a:pPr>
            <a:endParaRPr lang="en-US" sz="2000" dirty="0"/>
          </a:p>
          <a:p>
            <a:pPr eaLnBrk="1" hangingPunct="1">
              <a:lnSpc>
                <a:spcPct val="80000"/>
              </a:lnSpc>
            </a:pPr>
            <a:r>
              <a:rPr lang="en-US" sz="2000" dirty="0"/>
              <a:t>The factor is computed as the number of methods that redefine inherited methods, divided by the </a:t>
            </a:r>
            <a:r>
              <a:rPr lang="en-US" sz="2000" dirty="0">
                <a:solidFill>
                  <a:srgbClr val="FF0000"/>
                </a:solidFill>
              </a:rPr>
              <a:t>maximum number of possible distinct polymorphic situations (!!): </a:t>
            </a:r>
            <a:r>
              <a:rPr lang="en-US" sz="2000" dirty="0" err="1">
                <a:solidFill>
                  <a:srgbClr val="FF0000"/>
                </a:solidFill>
              </a:rPr>
              <a:t>ie</a:t>
            </a:r>
            <a:r>
              <a:rPr lang="en-US" sz="2000" dirty="0">
                <a:solidFill>
                  <a:srgbClr val="FF0000"/>
                </a:solidFill>
              </a:rPr>
              <a:t> assume all new methods are polymorphic!!</a:t>
            </a:r>
          </a:p>
        </p:txBody>
      </p:sp>
      <p:sp>
        <p:nvSpPr>
          <p:cNvPr id="65541" name="Rectangle 5"/>
          <p:cNvSpPr>
            <a:spLocks noChangeArrowheads="1"/>
          </p:cNvSpPr>
          <p:nvPr/>
        </p:nvSpPr>
        <p:spPr bwMode="auto">
          <a:xfrm>
            <a:off x="1524001" y="-184666"/>
            <a:ext cx="184731" cy="369332"/>
          </a:xfrm>
          <a:prstGeom prst="rect">
            <a:avLst/>
          </a:prstGeom>
          <a:noFill/>
          <a:ln w="9525">
            <a:noFill/>
            <a:miter lim="800000"/>
            <a:headEnd/>
            <a:tailEnd/>
          </a:ln>
        </p:spPr>
        <p:txBody>
          <a:bodyPr wrap="none" anchor="ctr">
            <a:prstTxWarp prst="textNoShape">
              <a:avLst/>
            </a:prstTxWarp>
            <a:spAutoFit/>
          </a:bodyPr>
          <a:lstStyle/>
          <a:p>
            <a:endParaRPr lang="en-US"/>
          </a:p>
        </p:txBody>
      </p:sp>
      <p:graphicFrame>
        <p:nvGraphicFramePr>
          <p:cNvPr id="65538" name="Object 2"/>
          <p:cNvGraphicFramePr>
            <a:graphicFrameLocks noChangeAspect="1"/>
          </p:cNvGraphicFramePr>
          <p:nvPr/>
        </p:nvGraphicFramePr>
        <p:xfrm>
          <a:off x="5029201" y="1905001"/>
          <a:ext cx="2619375" cy="847725"/>
        </p:xfrm>
        <a:graphic>
          <a:graphicData uri="http://schemas.openxmlformats.org/presentationml/2006/ole">
            <mc:AlternateContent xmlns:mc="http://schemas.openxmlformats.org/markup-compatibility/2006">
              <mc:Choice xmlns:v="urn:schemas-microsoft-com:vml" Requires="v">
                <p:oleObj name="Equation" r:id="rId3" imgW="2616200" imgH="850900" progId="Equation.3">
                  <p:embed/>
                </p:oleObj>
              </mc:Choice>
              <mc:Fallback>
                <p:oleObj name="Equation" r:id="rId3" imgW="2616200" imgH="850900" progId="Equation.3">
                  <p:embed/>
                  <p:pic>
                    <p:nvPicPr>
                      <p:cNvPr id="65538"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9201" y="1905001"/>
                        <a:ext cx="2619375" cy="84772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Slide Number Placeholder 5"/>
          <p:cNvSpPr>
            <a:spLocks noGrp="1"/>
          </p:cNvSpPr>
          <p:nvPr>
            <p:ph type="sldNum" sz="quarter" idx="12"/>
          </p:nvPr>
        </p:nvSpPr>
        <p:spPr/>
        <p:txBody>
          <a:bodyPr/>
          <a:lstStyle/>
          <a:p>
            <a:fld id="{AC15D0F0-0C80-A24D-9B51-4BAD80E99E6C}" type="slidenum">
              <a:rPr lang="en-US" smtClean="0"/>
              <a:pPr/>
              <a:t>63</a:t>
            </a:fld>
            <a:endParaRPr lang="en-US"/>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dirty="0"/>
              <a:t>Operations Oriented Metrics (i.e., DevOps)</a:t>
            </a:r>
          </a:p>
        </p:txBody>
      </p:sp>
      <p:sp>
        <p:nvSpPr>
          <p:cNvPr id="66563" name="Rectangle 3"/>
          <p:cNvSpPr>
            <a:spLocks noGrp="1" noChangeArrowheads="1"/>
          </p:cNvSpPr>
          <p:nvPr>
            <p:ph type="body" idx="1"/>
          </p:nvPr>
        </p:nvSpPr>
        <p:spPr/>
        <p:txBody>
          <a:bodyPr/>
          <a:lstStyle/>
          <a:p>
            <a:pPr eaLnBrk="1" hangingPunct="1"/>
            <a:r>
              <a:rPr lang="en-US" dirty="0"/>
              <a:t>Average operation size (LOC, volume)</a:t>
            </a:r>
          </a:p>
          <a:p>
            <a:pPr eaLnBrk="1" hangingPunct="1"/>
            <a:endParaRPr lang="en-US" dirty="0"/>
          </a:p>
          <a:p>
            <a:pPr eaLnBrk="1" hangingPunct="1"/>
            <a:r>
              <a:rPr lang="en-US" dirty="0"/>
              <a:t>Number of messages sent by an operator</a:t>
            </a:r>
          </a:p>
          <a:p>
            <a:pPr eaLnBrk="1" hangingPunct="1"/>
            <a:endParaRPr lang="en-US" dirty="0"/>
          </a:p>
          <a:p>
            <a:pPr eaLnBrk="1" hangingPunct="1"/>
            <a:r>
              <a:rPr lang="en-US" dirty="0"/>
              <a:t>Operational complexity –  (often cyclomatic </a:t>
            </a:r>
            <a:r>
              <a:rPr lang="en-US" dirty="0" err="1"/>
              <a:t>compl</a:t>
            </a:r>
            <a:r>
              <a:rPr lang="en-US" dirty="0"/>
              <a:t>.)</a:t>
            </a:r>
          </a:p>
          <a:p>
            <a:pPr eaLnBrk="1" hangingPunct="1"/>
            <a:endParaRPr lang="en-US" dirty="0"/>
          </a:p>
          <a:p>
            <a:pPr eaLnBrk="1" hangingPunct="1"/>
            <a:r>
              <a:rPr lang="en-US" dirty="0"/>
              <a:t>Average number of parameters/operation</a:t>
            </a:r>
          </a:p>
          <a:p>
            <a:pPr lvl="1" eaLnBrk="1" hangingPunct="1"/>
            <a:r>
              <a:rPr lang="en-US" dirty="0">
                <a:ea typeface="ＭＳ Ｐゴシック" charset="-128"/>
              </a:rPr>
              <a:t>The larger the number the more complex the collaboration</a:t>
            </a:r>
          </a:p>
        </p:txBody>
      </p:sp>
      <p:sp>
        <p:nvSpPr>
          <p:cNvPr id="4" name="Slide Number Placeholder 3"/>
          <p:cNvSpPr>
            <a:spLocks noGrp="1"/>
          </p:cNvSpPr>
          <p:nvPr>
            <p:ph type="sldNum" sz="quarter" idx="12"/>
          </p:nvPr>
        </p:nvSpPr>
        <p:spPr/>
        <p:txBody>
          <a:bodyPr/>
          <a:lstStyle/>
          <a:p>
            <a:fld id="{AC15D0F0-0C80-A24D-9B51-4BAD80E99E6C}" type="slidenum">
              <a:rPr lang="en-US" smtClean="0"/>
              <a:pPr/>
              <a:t>64</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en-US" dirty="0"/>
              <a:t>Measuring Encapsulation?</a:t>
            </a:r>
          </a:p>
        </p:txBody>
      </p:sp>
      <p:sp>
        <p:nvSpPr>
          <p:cNvPr id="67587" name="Rectangle 3"/>
          <p:cNvSpPr>
            <a:spLocks noGrp="1" noChangeArrowheads="1"/>
          </p:cNvSpPr>
          <p:nvPr>
            <p:ph type="body" idx="1"/>
          </p:nvPr>
        </p:nvSpPr>
        <p:spPr/>
        <p:txBody>
          <a:bodyPr/>
          <a:lstStyle/>
          <a:p>
            <a:pPr eaLnBrk="1" hangingPunct="1"/>
            <a:r>
              <a:rPr lang="en-US" dirty="0"/>
              <a:t>Lack of cohesion indicates potential lack of encapsulation</a:t>
            </a:r>
          </a:p>
          <a:p>
            <a:pPr eaLnBrk="1" hangingPunct="1"/>
            <a:endParaRPr lang="en-US" dirty="0"/>
          </a:p>
          <a:p>
            <a:pPr eaLnBrk="1" hangingPunct="1"/>
            <a:r>
              <a:rPr lang="en-US" dirty="0"/>
              <a:t>Consider % of public and protected</a:t>
            </a:r>
          </a:p>
          <a:p>
            <a:pPr lvl="1" eaLnBrk="1" hangingPunct="1"/>
            <a:r>
              <a:rPr lang="en-US" dirty="0"/>
              <a:t>What would this indicate??</a:t>
            </a:r>
          </a:p>
          <a:p>
            <a:pPr eaLnBrk="1" hangingPunct="1"/>
            <a:endParaRPr lang="en-US" dirty="0"/>
          </a:p>
          <a:p>
            <a:pPr eaLnBrk="1" hangingPunct="1"/>
            <a:r>
              <a:rPr lang="en-US" dirty="0"/>
              <a:t>Public access to data members</a:t>
            </a:r>
          </a:p>
          <a:p>
            <a:pPr lvl="1" eaLnBrk="1" hangingPunct="1"/>
            <a:r>
              <a:rPr lang="en-US" dirty="0"/>
              <a:t>What would this indicate??</a:t>
            </a:r>
          </a:p>
          <a:p>
            <a:pPr lvl="1" eaLnBrk="1" hangingPunct="1">
              <a:buNone/>
            </a:pPr>
            <a:endParaRPr lang="en-US" dirty="0"/>
          </a:p>
        </p:txBody>
      </p:sp>
      <p:sp>
        <p:nvSpPr>
          <p:cNvPr id="4" name="Slide Number Placeholder 3"/>
          <p:cNvSpPr>
            <a:spLocks noGrp="1"/>
          </p:cNvSpPr>
          <p:nvPr>
            <p:ph type="sldNum" sz="quarter" idx="12"/>
          </p:nvPr>
        </p:nvSpPr>
        <p:spPr/>
        <p:txBody>
          <a:bodyPr/>
          <a:lstStyle/>
          <a:p>
            <a:fld id="{AC15D0F0-0C80-A24D-9B51-4BAD80E99E6C}"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dirty="0"/>
              <a:t>Inheritance?</a:t>
            </a:r>
          </a:p>
        </p:txBody>
      </p:sp>
      <p:sp>
        <p:nvSpPr>
          <p:cNvPr id="68611" name="Rectangle 3"/>
          <p:cNvSpPr>
            <a:spLocks noGrp="1" noChangeArrowheads="1"/>
          </p:cNvSpPr>
          <p:nvPr>
            <p:ph type="body" idx="1"/>
          </p:nvPr>
        </p:nvSpPr>
        <p:spPr/>
        <p:txBody>
          <a:bodyPr/>
          <a:lstStyle/>
          <a:p>
            <a:pPr eaLnBrk="1" hangingPunct="1"/>
            <a:r>
              <a:rPr lang="en-US"/>
              <a:t>Number of root classes</a:t>
            </a:r>
          </a:p>
          <a:p>
            <a:pPr eaLnBrk="1" hangingPunct="1"/>
            <a:endParaRPr lang="en-US"/>
          </a:p>
          <a:p>
            <a:pPr eaLnBrk="1" hangingPunct="1"/>
            <a:r>
              <a:rPr lang="en-US"/>
              <a:t>Fan in – multiple inheritance</a:t>
            </a:r>
          </a:p>
          <a:p>
            <a:pPr eaLnBrk="1" hangingPunct="1"/>
            <a:endParaRPr lang="en-US"/>
          </a:p>
          <a:p>
            <a:pPr eaLnBrk="1" hangingPunct="1"/>
            <a:r>
              <a:rPr lang="en-US"/>
              <a:t>NOC, DIT, etc.</a:t>
            </a:r>
          </a:p>
        </p:txBody>
      </p:sp>
      <p:sp>
        <p:nvSpPr>
          <p:cNvPr id="4" name="Slide Number Placeholder 3"/>
          <p:cNvSpPr>
            <a:spLocks noGrp="1"/>
          </p:cNvSpPr>
          <p:nvPr>
            <p:ph type="sldNum" sz="quarter" idx="12"/>
          </p:nvPr>
        </p:nvSpPr>
        <p:spPr/>
        <p:txBody>
          <a:bodyPr/>
          <a:lstStyle/>
          <a:p>
            <a:fld id="{AC15D0F0-0C80-A24D-9B51-4BAD80E99E6C}"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7A61EB-11F2-2008-AC51-C38AB86E0F77}"/>
              </a:ext>
            </a:extLst>
          </p:cNvPr>
          <p:cNvSpPr txBox="1"/>
          <p:nvPr/>
        </p:nvSpPr>
        <p:spPr>
          <a:xfrm>
            <a:off x="847725" y="1733550"/>
            <a:ext cx="10125075" cy="5632311"/>
          </a:xfrm>
          <a:prstGeom prst="rect">
            <a:avLst/>
          </a:prstGeom>
          <a:noFill/>
        </p:spPr>
        <p:txBody>
          <a:bodyPr wrap="square">
            <a:spAutoFit/>
          </a:bodyPr>
          <a:lstStyle/>
          <a:p>
            <a:pPr marL="285750" indent="-285750">
              <a:buFont typeface="Arial" panose="020B0604020202020204" pitchFamily="34" charset="0"/>
              <a:buChar char="•"/>
            </a:pPr>
            <a:r>
              <a:rPr lang="en-GB" sz="4000" dirty="0"/>
              <a:t>KLOC — classic metric that measures the size of software by thousands of code lines. </a:t>
            </a:r>
          </a:p>
          <a:p>
            <a:pPr marL="285750" indent="-285750">
              <a:buFont typeface="Arial" panose="020B0604020202020204" pitchFamily="34" charset="0"/>
              <a:buChar char="•"/>
            </a:pPr>
            <a:endParaRPr lang="en-GB" sz="4000" dirty="0"/>
          </a:p>
          <a:p>
            <a:pPr marL="285750" indent="-285750">
              <a:buFont typeface="Arial" panose="020B0604020202020204" pitchFamily="34" charset="0"/>
              <a:buChar char="•"/>
            </a:pPr>
            <a:r>
              <a:rPr lang="en-GB" sz="4000" dirty="0"/>
              <a:t>Number of function points (NFP) — a measure of the development resources (human resources) required to develop a program, based on the functionality specified for the software system.</a:t>
            </a:r>
          </a:p>
          <a:p>
            <a:endParaRPr lang="en-GB" sz="4000" dirty="0"/>
          </a:p>
        </p:txBody>
      </p:sp>
      <p:sp>
        <p:nvSpPr>
          <p:cNvPr id="8" name="TextBox 7">
            <a:extLst>
              <a:ext uri="{FF2B5EF4-FFF2-40B4-BE49-F238E27FC236}">
                <a16:creationId xmlns:a16="http://schemas.microsoft.com/office/drawing/2014/main" id="{68EF1C83-B3AC-51CD-463C-ECF285ED70A7}"/>
              </a:ext>
            </a:extLst>
          </p:cNvPr>
          <p:cNvSpPr txBox="1"/>
          <p:nvPr/>
        </p:nvSpPr>
        <p:spPr>
          <a:xfrm>
            <a:off x="3019741" y="171450"/>
            <a:ext cx="6152518" cy="1015663"/>
          </a:xfrm>
          <a:prstGeom prst="rect">
            <a:avLst/>
          </a:prstGeom>
          <a:noFill/>
        </p:spPr>
        <p:txBody>
          <a:bodyPr wrap="none" rtlCol="0">
            <a:spAutoFit/>
          </a:bodyPr>
          <a:lstStyle/>
          <a:p>
            <a:r>
              <a:rPr lang="en-IT" sz="6000" b="1" dirty="0"/>
              <a:t>Software Volume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Is KLOC enough ?</a:t>
            </a:r>
          </a:p>
        </p:txBody>
      </p:sp>
      <p:sp>
        <p:nvSpPr>
          <p:cNvPr id="10243" name="Rectangle 3"/>
          <p:cNvSpPr>
            <a:spLocks noGrp="1" noChangeArrowheads="1"/>
          </p:cNvSpPr>
          <p:nvPr>
            <p:ph type="body" idx="1"/>
          </p:nvPr>
        </p:nvSpPr>
        <p:spPr/>
        <p:txBody>
          <a:bodyPr/>
          <a:lstStyle/>
          <a:p>
            <a:r>
              <a:rPr lang="en-US" sz="3100" dirty="0"/>
              <a:t>What about number of errors (error density)?</a:t>
            </a:r>
          </a:p>
          <a:p>
            <a:endParaRPr lang="en-US" sz="3100" dirty="0"/>
          </a:p>
          <a:p>
            <a:r>
              <a:rPr lang="en-US" sz="3100" dirty="0"/>
              <a:t>What about types of errors (error severity) ?</a:t>
            </a:r>
          </a:p>
          <a:p>
            <a:endParaRPr lang="en-US" sz="3100" dirty="0"/>
          </a:p>
          <a:p>
            <a:r>
              <a:rPr lang="en-US" sz="3100" dirty="0"/>
              <a:t>A mixture of  KLOC, density, and severity is an ideal quality metric to programmers quality of work and performance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7"/>
          <p:cNvSpPr>
            <a:spLocks noGrp="1" noChangeArrowheads="1"/>
          </p:cNvSpPr>
          <p:nvPr>
            <p:ph type="title"/>
          </p:nvPr>
        </p:nvSpPr>
        <p:spPr>
          <a:xfrm>
            <a:off x="838200" y="0"/>
            <a:ext cx="10515600" cy="1325563"/>
          </a:xfrm>
        </p:spPr>
        <p:txBody>
          <a:bodyPr/>
          <a:lstStyle/>
          <a:p>
            <a:r>
              <a:rPr lang="en-US" b="1" dirty="0"/>
              <a:t>Process metrics categories</a:t>
            </a:r>
          </a:p>
        </p:txBody>
      </p:sp>
      <p:sp>
        <p:nvSpPr>
          <p:cNvPr id="3" name="TextBox 2">
            <a:extLst>
              <a:ext uri="{FF2B5EF4-FFF2-40B4-BE49-F238E27FC236}">
                <a16:creationId xmlns:a16="http://schemas.microsoft.com/office/drawing/2014/main" id="{6BDD328B-9AB7-DDF4-D0B7-B7562B37619F}"/>
              </a:ext>
            </a:extLst>
          </p:cNvPr>
          <p:cNvSpPr txBox="1"/>
          <p:nvPr/>
        </p:nvSpPr>
        <p:spPr>
          <a:xfrm>
            <a:off x="561975" y="1653381"/>
            <a:ext cx="11068050" cy="4524315"/>
          </a:xfrm>
          <a:prstGeom prst="rect">
            <a:avLst/>
          </a:prstGeom>
          <a:noFill/>
        </p:spPr>
        <p:txBody>
          <a:bodyPr wrap="square">
            <a:spAutoFit/>
          </a:bodyPr>
          <a:lstStyle/>
          <a:p>
            <a:pPr marL="571500" indent="-571500">
              <a:buFont typeface="Arial" panose="020B0604020202020204" pitchFamily="34" charset="0"/>
              <a:buChar char="•"/>
            </a:pPr>
            <a:r>
              <a:rPr lang="en-US" sz="3200" dirty="0"/>
              <a:t>Software process quality metrics, e.g.:</a:t>
            </a:r>
          </a:p>
          <a:p>
            <a:pPr marL="1028700" lvl="1" indent="-571500">
              <a:buFont typeface="Arial" panose="020B0604020202020204" pitchFamily="34" charset="0"/>
              <a:buChar char="•"/>
            </a:pPr>
            <a:r>
              <a:rPr lang="en-US" sz="3200" dirty="0"/>
              <a:t> Error density metrics</a:t>
            </a:r>
          </a:p>
          <a:p>
            <a:pPr marL="1028700" lvl="1" indent="-571500">
              <a:buFont typeface="Arial" panose="020B0604020202020204" pitchFamily="34" charset="0"/>
              <a:buChar char="•"/>
            </a:pPr>
            <a:r>
              <a:rPr lang="en-US" sz="3200" dirty="0"/>
              <a:t> Error severity metrics </a:t>
            </a:r>
          </a:p>
          <a:p>
            <a:pPr lvl="1"/>
            <a:endParaRPr lang="en-US" sz="3200" dirty="0"/>
          </a:p>
          <a:p>
            <a:pPr marL="571500" indent="-571500">
              <a:buFont typeface="Arial" panose="020B0604020202020204" pitchFamily="34" charset="0"/>
              <a:buChar char="•"/>
            </a:pPr>
            <a:r>
              <a:rPr lang="en-US" sz="3200" dirty="0"/>
              <a:t>Software process timetable metrics;</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Software process error removal effectiveness metrics;</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r>
              <a:rPr lang="en-US" sz="3200" dirty="0"/>
              <a:t>Software process productivity metrics;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981200" y="1481138"/>
            <a:ext cx="8458200" cy="4919662"/>
          </a:xfrm>
        </p:spPr>
        <p:txBody>
          <a:bodyPr>
            <a:normAutofit fontScale="70000" lnSpcReduction="20000"/>
          </a:bodyPr>
          <a:lstStyle/>
          <a:p>
            <a:pPr marL="365760" indent="-256032">
              <a:buFontTx/>
              <a:buChar char="•"/>
              <a:defRPr/>
            </a:pPr>
            <a:r>
              <a:rPr lang="en-US" dirty="0">
                <a:solidFill>
                  <a:schemeClr val="bg2">
                    <a:lumMod val="50000"/>
                  </a:schemeClr>
                </a:solidFill>
              </a:rPr>
              <a:t>Process</a:t>
            </a:r>
            <a:r>
              <a:rPr lang="en-US" dirty="0"/>
              <a:t> </a:t>
            </a:r>
          </a:p>
          <a:p>
            <a:pPr marL="365760" indent="-256032">
              <a:buNone/>
              <a:defRPr/>
            </a:pPr>
            <a:r>
              <a:rPr lang="en-US" dirty="0"/>
              <a:t>		Measure the efficacy of processes. What works, what doesn't.</a:t>
            </a:r>
          </a:p>
          <a:p>
            <a:pPr marL="365760" indent="-256032">
              <a:defRPr/>
            </a:pPr>
            <a:r>
              <a:rPr lang="en-US" dirty="0"/>
              <a:t>Code quality</a:t>
            </a:r>
          </a:p>
          <a:p>
            <a:pPr marL="365760" indent="-256032">
              <a:defRPr/>
            </a:pPr>
            <a:r>
              <a:rPr lang="en-US" dirty="0"/>
              <a:t>Programmer productivity </a:t>
            </a:r>
          </a:p>
          <a:p>
            <a:pPr marL="365760" indent="-256032">
              <a:defRPr/>
            </a:pPr>
            <a:r>
              <a:rPr lang="en-US" dirty="0"/>
              <a:t>Software engineer productivity </a:t>
            </a:r>
          </a:p>
          <a:p>
            <a:pPr marL="765810" lvl="1" indent="-256032">
              <a:defRPr/>
            </a:pPr>
            <a:r>
              <a:rPr lang="en-US" dirty="0"/>
              <a:t>Requirements, </a:t>
            </a:r>
          </a:p>
          <a:p>
            <a:pPr marL="765810" lvl="1" indent="-256032">
              <a:defRPr/>
            </a:pPr>
            <a:r>
              <a:rPr lang="en-US" dirty="0"/>
              <a:t>design, </a:t>
            </a:r>
          </a:p>
          <a:p>
            <a:pPr marL="765810" lvl="1" indent="-256032">
              <a:defRPr/>
            </a:pPr>
            <a:r>
              <a:rPr lang="en-US" dirty="0"/>
              <a:t>testing </a:t>
            </a:r>
          </a:p>
          <a:p>
            <a:pPr marL="765810" lvl="1" indent="-256032">
              <a:defRPr/>
            </a:pPr>
            <a:r>
              <a:rPr lang="en-US" dirty="0"/>
              <a:t>and all other tasks done by software engineers</a:t>
            </a:r>
          </a:p>
          <a:p>
            <a:pPr marL="365760" indent="-256032">
              <a:defRPr/>
            </a:pPr>
            <a:r>
              <a:rPr lang="en-US" dirty="0"/>
              <a:t>Software</a:t>
            </a:r>
          </a:p>
          <a:p>
            <a:pPr marL="765810" lvl="1" indent="-256032">
              <a:defRPr/>
            </a:pPr>
            <a:r>
              <a:rPr lang="en-US" dirty="0"/>
              <a:t>Maintainability</a:t>
            </a:r>
          </a:p>
          <a:p>
            <a:pPr marL="765810" lvl="1" indent="-256032">
              <a:defRPr/>
            </a:pPr>
            <a:r>
              <a:rPr lang="en-US" dirty="0"/>
              <a:t>Usability</a:t>
            </a:r>
          </a:p>
          <a:p>
            <a:pPr marL="765810" lvl="1" indent="-256032">
              <a:defRPr/>
            </a:pPr>
            <a:r>
              <a:rPr lang="en-US" dirty="0"/>
              <a:t>And all other quality factors </a:t>
            </a:r>
          </a:p>
          <a:p>
            <a:pPr marL="365760" indent="-256032">
              <a:defRPr/>
            </a:pPr>
            <a:r>
              <a:rPr lang="en-US" dirty="0"/>
              <a:t>Management</a:t>
            </a:r>
          </a:p>
          <a:p>
            <a:pPr marL="765810" lvl="1" indent="-256032">
              <a:defRPr/>
            </a:pPr>
            <a:r>
              <a:rPr lang="en-US" dirty="0"/>
              <a:t>Cost estimation</a:t>
            </a:r>
          </a:p>
          <a:p>
            <a:pPr marL="765810" lvl="1" indent="-256032">
              <a:defRPr/>
            </a:pPr>
            <a:r>
              <a:rPr lang="en-US" dirty="0"/>
              <a:t>Schedule estimation, Duration, time </a:t>
            </a:r>
          </a:p>
          <a:p>
            <a:pPr marL="765810" lvl="1" indent="-256032">
              <a:defRPr/>
            </a:pPr>
            <a:r>
              <a:rPr lang="en-US" dirty="0"/>
              <a:t>Staffing</a:t>
            </a:r>
          </a:p>
        </p:txBody>
      </p:sp>
      <p:sp>
        <p:nvSpPr>
          <p:cNvPr id="13315" name="Slide Number Placeholder 2"/>
          <p:cNvSpPr>
            <a:spLocks noGrp="1"/>
          </p:cNvSpPr>
          <p:nvPr>
            <p:ph type="sldNum" sz="quarter" idx="4294967295"/>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a:defRPr/>
            </a:pPr>
            <a:fld id="{D951FDA6-F288-436F-A427-3AE1F9E66131}" type="slidenum">
              <a:rPr lang="en-US" smtClean="0">
                <a:latin typeface="Arial" pitchFamily="34" charset="0"/>
              </a:rPr>
              <a:pPr>
                <a:defRPr/>
              </a:pPr>
              <a:t>7</a:t>
            </a:fld>
            <a:endParaRPr lang="en-US">
              <a:latin typeface="Arial" pitchFamily="34" charset="0"/>
            </a:endParaRPr>
          </a:p>
        </p:txBody>
      </p:sp>
      <p:sp>
        <p:nvSpPr>
          <p:cNvPr id="4" name="Title 3"/>
          <p:cNvSpPr>
            <a:spLocks noGrp="1"/>
          </p:cNvSpPr>
          <p:nvPr>
            <p:ph type="title"/>
          </p:nvPr>
        </p:nvSpPr>
        <p:spPr/>
        <p:txBody>
          <a:bodyPr/>
          <a:lstStyle/>
          <a:p>
            <a:pPr algn="ctr">
              <a:defRPr/>
            </a:pPr>
            <a:r>
              <a:rPr lang="en-US" dirty="0"/>
              <a:t>What to measure</a:t>
            </a:r>
          </a:p>
        </p:txBody>
      </p:sp>
    </p:spTree>
    <p:extLst>
      <p:ext uri="{BB962C8B-B14F-4D97-AF65-F5344CB8AC3E}">
        <p14:creationId xmlns:p14="http://schemas.microsoft.com/office/powerpoint/2010/main" val="26700405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516" name="Group 132"/>
          <p:cNvGraphicFramePr>
            <a:graphicFrameLocks noGrp="1"/>
          </p:cNvGraphicFramePr>
          <p:nvPr>
            <p:ph type="tbl" idx="1"/>
          </p:nvPr>
        </p:nvGraphicFramePr>
        <p:xfrm>
          <a:off x="1963738" y="1116014"/>
          <a:ext cx="8229600" cy="3973387"/>
        </p:xfrm>
        <a:graphic>
          <a:graphicData uri="http://schemas.openxmlformats.org/drawingml/2006/table">
            <a:tbl>
              <a:tblPr/>
              <a:tblGrid>
                <a:gridCol w="1408112">
                  <a:extLst>
                    <a:ext uri="{9D8B030D-6E8A-4147-A177-3AD203B41FA5}">
                      <a16:colId xmlns:a16="http://schemas.microsoft.com/office/drawing/2014/main" val="20000"/>
                    </a:ext>
                  </a:extLst>
                </a:gridCol>
                <a:gridCol w="3924300">
                  <a:extLst>
                    <a:ext uri="{9D8B030D-6E8A-4147-A177-3AD203B41FA5}">
                      <a16:colId xmlns:a16="http://schemas.microsoft.com/office/drawing/2014/main" val="20001"/>
                    </a:ext>
                  </a:extLst>
                </a:gridCol>
                <a:gridCol w="2897188">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Code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NCE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CED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Development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WCED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Weighted Code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WCDE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7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WDED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Weighted Development Error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WDED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8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WCEF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Weighted Code Errors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WCEF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699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WDEF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Weighted Development Errors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WDEF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1500" b="1" i="0" u="none" strike="noStrike" cap="none" normalizeH="0" baseline="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6511" name="Rectangle 127"/>
          <p:cNvSpPr>
            <a:spLocks noChangeArrowheads="1"/>
          </p:cNvSpPr>
          <p:nvPr/>
        </p:nvSpPr>
        <p:spPr bwMode="auto">
          <a:xfrm>
            <a:off x="1774825" y="5167314"/>
            <a:ext cx="9144000" cy="1323439"/>
          </a:xfrm>
          <a:prstGeom prst="rect">
            <a:avLst/>
          </a:prstGeom>
          <a:noFill/>
          <a:ln w="9525">
            <a:noFill/>
            <a:miter lim="800000"/>
            <a:headEnd/>
            <a:tailEnd/>
          </a:ln>
          <a:effectLst/>
        </p:spPr>
        <p:txBody>
          <a:bodyPr>
            <a:spAutoFit/>
          </a:bodyPr>
          <a:lstStyle/>
          <a:p>
            <a:r>
              <a:rPr lang="en-US" sz="1600" b="1"/>
              <a:t>NCE = The number of code errors detected by code inspections and testing.</a:t>
            </a:r>
          </a:p>
          <a:p>
            <a:r>
              <a:rPr lang="en-US" sz="1600" b="1"/>
              <a:t>NDE = total number of development (design and code) errors) detected in the development process.</a:t>
            </a:r>
          </a:p>
          <a:p>
            <a:r>
              <a:rPr lang="en-US" sz="1600" b="1"/>
              <a:t>WCE = weighted total code errors detected by code inspections and testing.</a:t>
            </a:r>
          </a:p>
          <a:p>
            <a:r>
              <a:rPr lang="en-US" sz="1600" b="1"/>
              <a:t>WDE = total weighted development (design and code) errors detected in development process.  </a:t>
            </a:r>
          </a:p>
        </p:txBody>
      </p:sp>
      <p:sp>
        <p:nvSpPr>
          <p:cNvPr id="16512" name="WordArt 128"/>
          <p:cNvSpPr>
            <a:spLocks noChangeArrowheads="1" noChangeShapeType="1" noTextEdit="1"/>
          </p:cNvSpPr>
          <p:nvPr/>
        </p:nvSpPr>
        <p:spPr bwMode="auto">
          <a:xfrm>
            <a:off x="3452813" y="361951"/>
            <a:ext cx="5257800" cy="48101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Error density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65" name="Group 33"/>
          <p:cNvGraphicFramePr>
            <a:graphicFrameLocks noGrp="1"/>
          </p:cNvGraphicFramePr>
          <p:nvPr>
            <p:ph type="tbl" idx="1"/>
          </p:nvPr>
        </p:nvGraphicFramePr>
        <p:xfrm>
          <a:off x="2057400" y="1655763"/>
          <a:ext cx="7924800" cy="2133600"/>
        </p:xfrm>
        <a:graphic>
          <a:graphicData uri="http://schemas.openxmlformats.org/drawingml/2006/table">
            <a:tbl>
              <a:tblPr/>
              <a:tblGrid>
                <a:gridCol w="1219200">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CC"/>
                    </a:solid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ASCE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Average Severity of Code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WCE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ASCE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ASDE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Average Severity of Development Errors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ASDE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NDE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8462" name="Rectangle 30"/>
          <p:cNvSpPr>
            <a:spLocks noChangeArrowheads="1"/>
          </p:cNvSpPr>
          <p:nvPr/>
        </p:nvSpPr>
        <p:spPr bwMode="auto">
          <a:xfrm>
            <a:off x="1981200" y="4191000"/>
            <a:ext cx="8458200" cy="1739900"/>
          </a:xfrm>
          <a:prstGeom prst="rect">
            <a:avLst/>
          </a:prstGeom>
          <a:noFill/>
          <a:ln w="9525">
            <a:noFill/>
            <a:miter lim="800000"/>
            <a:headEnd/>
            <a:tailEnd/>
          </a:ln>
          <a:effectLst/>
        </p:spPr>
        <p:txBody>
          <a:bodyPr>
            <a:spAutoFit/>
          </a:bodyPr>
          <a:lstStyle/>
          <a:p>
            <a:r>
              <a:rPr lang="en-US" b="1">
                <a:solidFill>
                  <a:schemeClr val="tx2"/>
                </a:solidFill>
              </a:rPr>
              <a:t>NCE = The number of code errors detected by code inspections and testing.</a:t>
            </a:r>
          </a:p>
          <a:p>
            <a:r>
              <a:rPr lang="en-US" b="1">
                <a:solidFill>
                  <a:schemeClr val="tx2"/>
                </a:solidFill>
              </a:rPr>
              <a:t>NDE = total number of development (design and code) errors detected in the </a:t>
            </a:r>
            <a:br>
              <a:rPr lang="en-US" b="1">
                <a:solidFill>
                  <a:schemeClr val="tx2"/>
                </a:solidFill>
              </a:rPr>
            </a:br>
            <a:r>
              <a:rPr lang="en-US" b="1">
                <a:solidFill>
                  <a:schemeClr val="tx2"/>
                </a:solidFill>
              </a:rPr>
              <a:t>             development process.</a:t>
            </a:r>
          </a:p>
          <a:p>
            <a:r>
              <a:rPr lang="en-US" b="1">
                <a:solidFill>
                  <a:schemeClr val="tx2"/>
                </a:solidFill>
              </a:rPr>
              <a:t>WCE = weighted total code errors detected by code inspections and testing.</a:t>
            </a:r>
          </a:p>
          <a:p>
            <a:r>
              <a:rPr lang="en-US" b="1">
                <a:solidFill>
                  <a:schemeClr val="tx2"/>
                </a:solidFill>
              </a:rPr>
              <a:t>WDE = total weighted development (design and code) errors detected in </a:t>
            </a:r>
            <a:br>
              <a:rPr lang="en-US" b="1">
                <a:solidFill>
                  <a:schemeClr val="tx2"/>
                </a:solidFill>
              </a:rPr>
            </a:br>
            <a:r>
              <a:rPr lang="en-US" b="1">
                <a:solidFill>
                  <a:schemeClr val="tx2"/>
                </a:solidFill>
              </a:rPr>
              <a:t>             development process.  </a:t>
            </a:r>
          </a:p>
        </p:txBody>
      </p:sp>
      <p:sp>
        <p:nvSpPr>
          <p:cNvPr id="18467" name="WordArt 35"/>
          <p:cNvSpPr>
            <a:spLocks noChangeArrowheads="1" noChangeShapeType="1" noTextEdit="1"/>
          </p:cNvSpPr>
          <p:nvPr/>
        </p:nvSpPr>
        <p:spPr bwMode="auto">
          <a:xfrm>
            <a:off x="3367088" y="836613"/>
            <a:ext cx="5429250" cy="481012"/>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Error severity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82" name="Group 26"/>
          <p:cNvGraphicFramePr>
            <a:graphicFrameLocks noGrp="1"/>
          </p:cNvGraphicFramePr>
          <p:nvPr>
            <p:ph type="tbl" idx="1"/>
          </p:nvPr>
        </p:nvGraphicFramePr>
        <p:xfrm>
          <a:off x="1893888" y="2303463"/>
          <a:ext cx="8305800" cy="2133600"/>
        </p:xfrm>
        <a:graphic>
          <a:graphicData uri="http://schemas.openxmlformats.org/drawingml/2006/table">
            <a:tbl>
              <a:tblPr/>
              <a:tblGrid>
                <a:gridCol w="13716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TTO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Time Table Observance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MSOT</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TTO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ADMC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Average Delay of Milestone Completion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TCDAM</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ADMC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9477" name="Rectangle 21"/>
          <p:cNvSpPr>
            <a:spLocks noChangeArrowheads="1"/>
          </p:cNvSpPr>
          <p:nvPr/>
        </p:nvSpPr>
        <p:spPr bwMode="auto">
          <a:xfrm>
            <a:off x="1890714" y="4686300"/>
            <a:ext cx="8383587" cy="915988"/>
          </a:xfrm>
          <a:prstGeom prst="rect">
            <a:avLst/>
          </a:prstGeom>
          <a:noFill/>
          <a:ln w="9525">
            <a:noFill/>
            <a:miter lim="800000"/>
            <a:headEnd/>
            <a:tailEnd/>
          </a:ln>
          <a:effectLst/>
        </p:spPr>
        <p:txBody>
          <a:bodyPr>
            <a:spAutoFit/>
          </a:bodyPr>
          <a:lstStyle/>
          <a:p>
            <a:r>
              <a:rPr lang="en-US" b="1">
                <a:solidFill>
                  <a:schemeClr val="tx2"/>
                </a:solidFill>
              </a:rPr>
              <a:t>MSOT = Milestones completed on time.</a:t>
            </a:r>
          </a:p>
          <a:p>
            <a:r>
              <a:rPr lang="en-US" b="1">
                <a:solidFill>
                  <a:schemeClr val="tx2"/>
                </a:solidFill>
              </a:rPr>
              <a:t>MS = Total number of milestones.</a:t>
            </a:r>
          </a:p>
          <a:p>
            <a:r>
              <a:rPr lang="en-US" b="1">
                <a:solidFill>
                  <a:schemeClr val="tx2"/>
                </a:solidFill>
              </a:rPr>
              <a:t>TCDAM = Total Completion Delays (days, weeks, etc.) for all milestones. </a:t>
            </a:r>
          </a:p>
        </p:txBody>
      </p:sp>
      <p:sp>
        <p:nvSpPr>
          <p:cNvPr id="19484" name="WordArt 28"/>
          <p:cNvSpPr>
            <a:spLocks noChangeArrowheads="1" noChangeShapeType="1" noTextEdit="1"/>
          </p:cNvSpPr>
          <p:nvPr/>
        </p:nvSpPr>
        <p:spPr bwMode="auto">
          <a:xfrm>
            <a:off x="3870326" y="650876"/>
            <a:ext cx="4429125" cy="1122363"/>
          </a:xfrm>
          <a:prstGeom prst="rect">
            <a:avLst/>
          </a:prstGeom>
        </p:spPr>
        <p:txBody>
          <a:bodyPr wrap="none" fromWordArt="1">
            <a:prstTxWarp prst="textPlain">
              <a:avLst>
                <a:gd name="adj" fmla="val 50000"/>
              </a:avLst>
            </a:prstTxWarp>
          </a:bodyPr>
          <a:lstStyle/>
          <a:p>
            <a:pPr algn="ctr"/>
            <a:r>
              <a:rPr lang="en-US" sz="3600" kern="10" dirty="0">
                <a:ln w="12700">
                  <a:solidFill>
                    <a:srgbClr val="000000"/>
                  </a:solidFill>
                  <a:round/>
                  <a:headEnd/>
                  <a:tailEnd/>
                </a:ln>
                <a:solidFill>
                  <a:srgbClr val="33CC33"/>
                </a:solidFill>
                <a:latin typeface="Arial Black"/>
              </a:rPr>
              <a:t>Software process</a:t>
            </a:r>
          </a:p>
          <a:p>
            <a:pPr algn="ctr"/>
            <a:r>
              <a:rPr lang="en-US" sz="3600" kern="10" dirty="0">
                <a:ln w="12700">
                  <a:solidFill>
                    <a:srgbClr val="000000"/>
                  </a:solidFill>
                  <a:round/>
                  <a:headEnd/>
                  <a:tailEnd/>
                </a:ln>
                <a:solidFill>
                  <a:srgbClr val="33CC33"/>
                </a:solidFill>
                <a:latin typeface="Arial Black"/>
              </a:rPr>
              <a:t>timetable metrics</a:t>
            </a:r>
            <a:endParaRPr lang="ar-SA" sz="3600" kern="10" dirty="0">
              <a:ln w="12700">
                <a:solidFill>
                  <a:srgbClr val="000000"/>
                </a:solidFill>
                <a:round/>
                <a:headEnd/>
                <a:tailEnd/>
              </a:ln>
              <a:solidFill>
                <a:srgbClr val="33CC33"/>
              </a:solidFill>
              <a:latin typeface="Arial Black"/>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7" name="Group 3"/>
          <p:cNvGraphicFramePr>
            <a:graphicFrameLocks noGrp="1"/>
          </p:cNvGraphicFramePr>
          <p:nvPr>
            <p:ph type="tbl" idx="1"/>
          </p:nvPr>
        </p:nvGraphicFramePr>
        <p:xfrm>
          <a:off x="1752600" y="1803400"/>
          <a:ext cx="8686800" cy="2057400"/>
        </p:xfrm>
        <a:graphic>
          <a:graphicData uri="http://schemas.openxmlformats.org/drawingml/2006/table">
            <a:tbl>
              <a:tblPr/>
              <a:tblGrid>
                <a:gridCol w="15240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DERE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Development Errors Removal Effectiveness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NDE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NDE + NYF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38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600" b="1" i="0" u="none" strike="noStrike" cap="none" normalizeH="0" baseline="0">
                          <a:ln>
                            <a:noFill/>
                          </a:ln>
                          <a:solidFill>
                            <a:schemeClr val="tx1"/>
                          </a:solidFill>
                          <a:effectLst/>
                          <a:latin typeface="Times New Roman" pitchFamily="18" charset="0"/>
                          <a:cs typeface="Times New Roman" pitchFamily="18" charset="0"/>
                        </a:rPr>
                        <a:t>DWERE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Development Weighted Errors Removal Effectiveness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WDE</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DWERE = ------------------</a:t>
                      </a:r>
                    </a:p>
                    <a:p>
                      <a:pPr marL="0" marR="0" lvl="0" indent="0" algn="ctr" defTabSz="914400" rtl="0" eaLnBrk="1" fontAlgn="base" latinLnBrk="0" hangingPunct="1">
                        <a:lnSpc>
                          <a:spcPct val="7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                    WDE+WYF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1525" name="Rectangle 21"/>
          <p:cNvSpPr>
            <a:spLocks noChangeArrowheads="1"/>
          </p:cNvSpPr>
          <p:nvPr/>
        </p:nvSpPr>
        <p:spPr bwMode="auto">
          <a:xfrm>
            <a:off x="1890714" y="3948114"/>
            <a:ext cx="8453437" cy="2585323"/>
          </a:xfrm>
          <a:prstGeom prst="rect">
            <a:avLst/>
          </a:prstGeom>
          <a:noFill/>
          <a:ln w="9525">
            <a:noFill/>
            <a:miter lim="800000"/>
            <a:headEnd/>
            <a:tailEnd/>
          </a:ln>
          <a:effectLst/>
        </p:spPr>
        <p:txBody>
          <a:bodyPr>
            <a:spAutoFit/>
          </a:bodyPr>
          <a:lstStyle/>
          <a:p>
            <a:r>
              <a:rPr lang="en-US" b="1">
                <a:solidFill>
                  <a:schemeClr val="tx2"/>
                </a:solidFill>
              </a:rPr>
              <a:t>NDE = total number of development (design and code) errors) detected in the </a:t>
            </a:r>
            <a:br>
              <a:rPr lang="en-US" b="1">
                <a:solidFill>
                  <a:schemeClr val="tx2"/>
                </a:solidFill>
              </a:rPr>
            </a:br>
            <a:r>
              <a:rPr lang="en-US" b="1">
                <a:solidFill>
                  <a:schemeClr val="tx2"/>
                </a:solidFill>
              </a:rPr>
              <a:t>             development process.</a:t>
            </a:r>
          </a:p>
          <a:p>
            <a:r>
              <a:rPr lang="en-US" b="1">
                <a:solidFill>
                  <a:schemeClr val="tx2"/>
                </a:solidFill>
              </a:rPr>
              <a:t>WCE = weighted total code errors detected by code inspections and testing.</a:t>
            </a:r>
          </a:p>
          <a:p>
            <a:r>
              <a:rPr lang="en-US" b="1">
                <a:solidFill>
                  <a:schemeClr val="tx2"/>
                </a:solidFill>
              </a:rPr>
              <a:t>WDE = total weighted development (design and code) errors detected in </a:t>
            </a:r>
            <a:br>
              <a:rPr lang="en-US" b="1">
                <a:solidFill>
                  <a:schemeClr val="tx2"/>
                </a:solidFill>
              </a:rPr>
            </a:br>
            <a:r>
              <a:rPr lang="en-US" b="1">
                <a:solidFill>
                  <a:schemeClr val="tx2"/>
                </a:solidFill>
              </a:rPr>
              <a:t>             development process. </a:t>
            </a:r>
          </a:p>
          <a:p>
            <a:r>
              <a:rPr lang="en-US" b="1">
                <a:solidFill>
                  <a:schemeClr val="tx2"/>
                </a:solidFill>
              </a:rPr>
              <a:t>NYF = number software failures detected during a year of maintenance service. </a:t>
            </a:r>
          </a:p>
          <a:p>
            <a:r>
              <a:rPr lang="en-US" b="1">
                <a:solidFill>
                  <a:schemeClr val="tx2"/>
                </a:solidFill>
              </a:rPr>
              <a:t>WYF = weighted number of software failures detected during a year of maintenance </a:t>
            </a:r>
            <a:br>
              <a:rPr lang="en-US" b="1">
                <a:solidFill>
                  <a:schemeClr val="tx2"/>
                </a:solidFill>
              </a:rPr>
            </a:br>
            <a:r>
              <a:rPr lang="en-US" b="1">
                <a:solidFill>
                  <a:schemeClr val="tx2"/>
                </a:solidFill>
              </a:rPr>
              <a:t>              service.  </a:t>
            </a:r>
          </a:p>
        </p:txBody>
      </p:sp>
      <p:sp>
        <p:nvSpPr>
          <p:cNvPr id="21529" name="WordArt 25"/>
          <p:cNvSpPr>
            <a:spLocks noChangeArrowheads="1" noChangeShapeType="1" noTextEdit="1"/>
          </p:cNvSpPr>
          <p:nvPr/>
        </p:nvSpPr>
        <p:spPr bwMode="auto">
          <a:xfrm>
            <a:off x="3370264" y="361951"/>
            <a:ext cx="541972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Error removal</a:t>
            </a:r>
          </a:p>
          <a:p>
            <a:pPr algn="ctr"/>
            <a:r>
              <a:rPr lang="en-US" sz="3600" kern="10">
                <a:ln w="12700">
                  <a:solidFill>
                    <a:srgbClr val="000000"/>
                  </a:solidFill>
                  <a:round/>
                  <a:headEnd/>
                  <a:tailEnd/>
                </a:ln>
                <a:solidFill>
                  <a:srgbClr val="33CC33"/>
                </a:solidFill>
                <a:latin typeface="Arial Black"/>
              </a:rPr>
              <a:t>effectiveness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84" name="Group 56"/>
          <p:cNvGraphicFramePr>
            <a:graphicFrameLocks noGrp="1"/>
          </p:cNvGraphicFramePr>
          <p:nvPr>
            <p:ph type="tbl" idx="1"/>
          </p:nvPr>
        </p:nvGraphicFramePr>
        <p:xfrm>
          <a:off x="2133600" y="1684338"/>
          <a:ext cx="8077200" cy="3333814"/>
        </p:xfrm>
        <a:graphic>
          <a:graphicData uri="http://schemas.openxmlformats.org/drawingml/2006/table">
            <a:tbl>
              <a:tblPr/>
              <a:tblGrid>
                <a:gridCol w="12954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gridCol w="2895600">
                  <a:extLst>
                    <a:ext uri="{9D8B030D-6E8A-4147-A177-3AD203B41FA5}">
                      <a16:colId xmlns:a16="http://schemas.microsoft.com/office/drawing/2014/main" val="20002"/>
                    </a:ext>
                  </a:extLst>
                </a:gridCol>
              </a:tblGrid>
              <a:tr h="4905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2"/>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DevP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Development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00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FDevP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Function point Development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DevH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FDevP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15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CRe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Code Reuse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ReKLOC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Cre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DocRe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Documentation Reuse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ReDoc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DocRe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NDoc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586" name="WordArt 58"/>
          <p:cNvSpPr>
            <a:spLocks noChangeArrowheads="1" noChangeShapeType="1" noTextEdit="1"/>
          </p:cNvSpPr>
          <p:nvPr/>
        </p:nvSpPr>
        <p:spPr bwMode="auto">
          <a:xfrm>
            <a:off x="3511551" y="361951"/>
            <a:ext cx="513397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Process productivity</a:t>
            </a:r>
          </a:p>
          <a:p>
            <a:pPr algn="ctr"/>
            <a:r>
              <a:rPr lang="en-US" sz="3600" kern="10">
                <a:ln w="12700">
                  <a:solidFill>
                    <a:srgbClr val="000000"/>
                  </a:solidFill>
                  <a:round/>
                  <a:headEnd/>
                  <a:tailEnd/>
                </a:ln>
                <a:solidFill>
                  <a:srgbClr val="33CC33"/>
                </a:solidFill>
                <a:latin typeface="Arial Black"/>
              </a:rPr>
              <a:t>metrics</a:t>
            </a:r>
            <a:endParaRPr lang="ar-SA" sz="3600" kern="10">
              <a:ln w="12700">
                <a:solidFill>
                  <a:srgbClr val="000000"/>
                </a:solidFill>
                <a:round/>
                <a:headEnd/>
                <a:tailEnd/>
              </a:ln>
              <a:solidFill>
                <a:srgbClr val="33CC33"/>
              </a:solidFill>
              <a:latin typeface="Arial Black"/>
            </a:endParaRPr>
          </a:p>
        </p:txBody>
      </p:sp>
      <p:sp>
        <p:nvSpPr>
          <p:cNvPr id="22588" name="Text Box 60"/>
          <p:cNvSpPr txBox="1">
            <a:spLocks noChangeArrowheads="1"/>
          </p:cNvSpPr>
          <p:nvPr/>
        </p:nvSpPr>
        <p:spPr bwMode="auto">
          <a:xfrm>
            <a:off x="1890714" y="5046664"/>
            <a:ext cx="8453437" cy="1190625"/>
          </a:xfrm>
          <a:prstGeom prst="rect">
            <a:avLst/>
          </a:prstGeom>
          <a:noFill/>
          <a:ln w="9525">
            <a:noFill/>
            <a:miter lim="800000"/>
            <a:headEnd/>
            <a:tailEnd/>
          </a:ln>
          <a:effectLst/>
        </p:spPr>
        <p:txBody>
          <a:bodyPr>
            <a:spAutoFit/>
          </a:bodyPr>
          <a:lstStyle/>
          <a:p>
            <a:r>
              <a:rPr lang="en-US" b="1"/>
              <a:t>DevH = Total working hours invested in the development of the software system.</a:t>
            </a:r>
          </a:p>
          <a:p>
            <a:r>
              <a:rPr lang="en-US" b="1"/>
              <a:t>ReKLOC = Number of thousands of reused lines of code.</a:t>
            </a:r>
          </a:p>
          <a:p>
            <a:r>
              <a:rPr lang="en-US" b="1"/>
              <a:t>ReDoc = Number of reused pages of documentation.</a:t>
            </a:r>
          </a:p>
          <a:p>
            <a:r>
              <a:rPr lang="en-US" b="1"/>
              <a:t>NDoc = Number of pages of documentation.</a:t>
            </a:r>
            <a:endParaRPr lang="en-GB"/>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Rectangle 9"/>
          <p:cNvSpPr>
            <a:spLocks noGrp="1" noChangeArrowheads="1"/>
          </p:cNvSpPr>
          <p:nvPr>
            <p:ph type="body" idx="1"/>
          </p:nvPr>
        </p:nvSpPr>
        <p:spPr>
          <a:xfrm>
            <a:off x="1890714" y="1844675"/>
            <a:ext cx="8453437" cy="4243388"/>
          </a:xfrm>
          <a:solidFill>
            <a:srgbClr val="CCFFFF"/>
          </a:solidFill>
          <a:ln>
            <a:solidFill>
              <a:srgbClr val="0000CC"/>
            </a:solidFill>
          </a:ln>
        </p:spPr>
        <p:txBody>
          <a:bodyPr>
            <a:normAutofit lnSpcReduction="10000"/>
          </a:bodyPr>
          <a:lstStyle/>
          <a:p>
            <a:pPr marL="711200" indent="-711200">
              <a:lnSpc>
                <a:spcPct val="80000"/>
              </a:lnSpc>
              <a:spcBef>
                <a:spcPct val="15000"/>
              </a:spcBef>
              <a:buNone/>
              <a:tabLst>
                <a:tab pos="363538" algn="l"/>
              </a:tabLst>
            </a:pPr>
            <a:r>
              <a:rPr lang="en-US" sz="2200" b="1" dirty="0"/>
              <a:t>*	Help Desk (HD) quality metrics:</a:t>
            </a:r>
          </a:p>
          <a:p>
            <a:pPr marL="711200" indent="-711200">
              <a:lnSpc>
                <a:spcPct val="80000"/>
              </a:lnSpc>
              <a:spcBef>
                <a:spcPct val="15000"/>
              </a:spcBef>
              <a:buNone/>
              <a:tabLst>
                <a:tab pos="363538" algn="l"/>
              </a:tabLst>
            </a:pPr>
            <a:r>
              <a:rPr lang="en-US" sz="2200" dirty="0">
                <a:solidFill>
                  <a:srgbClr val="0000CC"/>
                </a:solidFill>
              </a:rPr>
              <a:t>	*	HD calls density metrics - measured by the number of calls. </a:t>
            </a:r>
          </a:p>
          <a:p>
            <a:pPr marL="711200" indent="-711200">
              <a:lnSpc>
                <a:spcPct val="80000"/>
              </a:lnSpc>
              <a:spcBef>
                <a:spcPct val="15000"/>
              </a:spcBef>
              <a:buNone/>
              <a:tabLst>
                <a:tab pos="363538" algn="l"/>
              </a:tabLst>
            </a:pPr>
            <a:r>
              <a:rPr lang="en-US" sz="2200" dirty="0">
                <a:solidFill>
                  <a:srgbClr val="0000CC"/>
                </a:solidFill>
              </a:rPr>
              <a:t>	*	HD calls severity metrics - the severity of the HD issues raised. </a:t>
            </a:r>
          </a:p>
          <a:p>
            <a:pPr marL="711200" indent="-711200">
              <a:lnSpc>
                <a:spcPct val="80000"/>
              </a:lnSpc>
              <a:spcBef>
                <a:spcPct val="15000"/>
              </a:spcBef>
              <a:buNone/>
              <a:tabLst>
                <a:tab pos="363538" algn="l"/>
              </a:tabLst>
            </a:pPr>
            <a:r>
              <a:rPr lang="en-US" sz="2200" dirty="0">
                <a:solidFill>
                  <a:srgbClr val="0000CC"/>
                </a:solidFill>
              </a:rPr>
              <a:t>	*	HD success metrics – the level of success in responding to HD calls.</a:t>
            </a:r>
            <a:r>
              <a:rPr lang="en-US" sz="2200" dirty="0"/>
              <a:t> </a:t>
            </a:r>
          </a:p>
          <a:p>
            <a:pPr marL="711200" indent="-711200">
              <a:lnSpc>
                <a:spcPct val="80000"/>
              </a:lnSpc>
              <a:spcBef>
                <a:spcPct val="15000"/>
              </a:spcBef>
              <a:buNone/>
              <a:tabLst>
                <a:tab pos="363538" algn="l"/>
              </a:tabLst>
            </a:pPr>
            <a:r>
              <a:rPr lang="en-US" sz="2200" b="1" dirty="0">
                <a:solidFill>
                  <a:srgbClr val="990033"/>
                </a:solidFill>
              </a:rPr>
              <a:t>*	HD productivity metrics.</a:t>
            </a:r>
          </a:p>
          <a:p>
            <a:pPr marL="711200" indent="-711200">
              <a:lnSpc>
                <a:spcPct val="80000"/>
              </a:lnSpc>
              <a:spcBef>
                <a:spcPct val="15000"/>
              </a:spcBef>
              <a:buNone/>
              <a:tabLst>
                <a:tab pos="363538" algn="l"/>
              </a:tabLst>
            </a:pPr>
            <a:r>
              <a:rPr lang="en-US" sz="2200" b="1" dirty="0">
                <a:solidFill>
                  <a:srgbClr val="990033"/>
                </a:solidFill>
              </a:rPr>
              <a:t>*	HD effectiveness metrics.</a:t>
            </a:r>
          </a:p>
          <a:p>
            <a:pPr marL="711200" indent="-711200">
              <a:lnSpc>
                <a:spcPct val="80000"/>
              </a:lnSpc>
              <a:spcBef>
                <a:spcPct val="15000"/>
              </a:spcBef>
              <a:buNone/>
              <a:tabLst>
                <a:tab pos="363538" algn="l"/>
              </a:tabLst>
            </a:pPr>
            <a:r>
              <a:rPr lang="en-US" sz="2200" b="1" dirty="0">
                <a:solidFill>
                  <a:srgbClr val="339966"/>
                </a:solidFill>
              </a:rPr>
              <a:t>*	Corrective maintenance quality metrics.</a:t>
            </a:r>
          </a:p>
          <a:p>
            <a:pPr marL="711200" indent="-711200">
              <a:lnSpc>
                <a:spcPct val="80000"/>
              </a:lnSpc>
              <a:spcBef>
                <a:spcPct val="15000"/>
              </a:spcBef>
              <a:buNone/>
              <a:tabLst>
                <a:tab pos="363538" algn="l"/>
              </a:tabLst>
            </a:pPr>
            <a:r>
              <a:rPr lang="en-US" sz="2200" dirty="0">
                <a:solidFill>
                  <a:srgbClr val="339966"/>
                </a:solidFill>
              </a:rPr>
              <a:t>	*	Software system failures density metrics </a:t>
            </a:r>
          </a:p>
          <a:p>
            <a:pPr marL="711200" indent="-711200">
              <a:lnSpc>
                <a:spcPct val="80000"/>
              </a:lnSpc>
              <a:spcBef>
                <a:spcPct val="15000"/>
              </a:spcBef>
              <a:buNone/>
              <a:tabLst>
                <a:tab pos="363538" algn="l"/>
              </a:tabLst>
            </a:pPr>
            <a:r>
              <a:rPr lang="en-US" sz="2200" dirty="0">
                <a:solidFill>
                  <a:srgbClr val="339966"/>
                </a:solidFill>
              </a:rPr>
              <a:t>	*	Software system failures severity metrics </a:t>
            </a:r>
          </a:p>
          <a:p>
            <a:pPr marL="711200" indent="-711200">
              <a:lnSpc>
                <a:spcPct val="80000"/>
              </a:lnSpc>
              <a:spcBef>
                <a:spcPct val="15000"/>
              </a:spcBef>
              <a:buNone/>
              <a:tabLst>
                <a:tab pos="363538" algn="l"/>
              </a:tabLst>
            </a:pPr>
            <a:r>
              <a:rPr lang="en-US" sz="2200" dirty="0">
                <a:solidFill>
                  <a:srgbClr val="339966"/>
                </a:solidFill>
              </a:rPr>
              <a:t>	*	Failures of maintenance services metrics </a:t>
            </a:r>
          </a:p>
          <a:p>
            <a:pPr marL="711200" indent="-711200">
              <a:lnSpc>
                <a:spcPct val="80000"/>
              </a:lnSpc>
              <a:spcBef>
                <a:spcPct val="15000"/>
              </a:spcBef>
              <a:buNone/>
              <a:tabLst>
                <a:tab pos="363538" algn="l"/>
              </a:tabLst>
            </a:pPr>
            <a:r>
              <a:rPr lang="en-US" sz="2200" dirty="0">
                <a:solidFill>
                  <a:srgbClr val="339966"/>
                </a:solidFill>
              </a:rPr>
              <a:t>	*	Software system availability metrics</a:t>
            </a:r>
          </a:p>
          <a:p>
            <a:pPr marL="711200" indent="-711200">
              <a:lnSpc>
                <a:spcPct val="75000"/>
              </a:lnSpc>
              <a:spcBef>
                <a:spcPct val="15000"/>
              </a:spcBef>
              <a:buNone/>
              <a:tabLst>
                <a:tab pos="363538" algn="l"/>
              </a:tabLst>
            </a:pPr>
            <a:r>
              <a:rPr lang="en-US" sz="2200" b="1" dirty="0">
                <a:solidFill>
                  <a:srgbClr val="FF3300"/>
                </a:solidFill>
              </a:rPr>
              <a:t>*	Corrective maintenance productivity and effectiveness metrics</a:t>
            </a:r>
            <a:r>
              <a:rPr lang="en-US" sz="2200" dirty="0"/>
              <a:t>.</a:t>
            </a:r>
          </a:p>
        </p:txBody>
      </p:sp>
      <p:sp>
        <p:nvSpPr>
          <p:cNvPr id="23564" name="WordArt 12"/>
          <p:cNvSpPr>
            <a:spLocks noChangeArrowheads="1" noChangeShapeType="1" noTextEdit="1"/>
          </p:cNvSpPr>
          <p:nvPr/>
        </p:nvSpPr>
        <p:spPr bwMode="auto">
          <a:xfrm>
            <a:off x="4083050" y="361950"/>
            <a:ext cx="4000500"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Product metrics</a:t>
            </a:r>
          </a:p>
          <a:p>
            <a:pPr algn="ctr"/>
            <a:r>
              <a:rPr lang="en-US" sz="3600" kern="10">
                <a:ln w="12700">
                  <a:solidFill>
                    <a:srgbClr val="000000"/>
                  </a:solidFill>
                  <a:round/>
                  <a:headEnd/>
                  <a:tailEnd/>
                </a:ln>
                <a:solidFill>
                  <a:srgbClr val="33CC33"/>
                </a:solidFill>
                <a:latin typeface="Arial Black"/>
              </a:rPr>
              <a:t>categories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621" name="Group 45"/>
          <p:cNvGraphicFramePr>
            <a:graphicFrameLocks noGrp="1"/>
          </p:cNvGraphicFramePr>
          <p:nvPr>
            <p:ph type="tbl" idx="1"/>
          </p:nvPr>
        </p:nvGraphicFramePr>
        <p:xfrm>
          <a:off x="1905000" y="1828800"/>
          <a:ext cx="8458200" cy="2717038"/>
        </p:xfrm>
        <a:graphic>
          <a:graphicData uri="http://schemas.openxmlformats.org/drawingml/2006/table">
            <a:tbl>
              <a:tblPr/>
              <a:tblGrid>
                <a:gridCol w="1219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 calls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HDD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WHDD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Weighted HD calls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WHYC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WHDF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Weighted HD calls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WHDF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NMFP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4624" name="Text Box 48"/>
          <p:cNvSpPr txBox="1">
            <a:spLocks noChangeArrowheads="1"/>
          </p:cNvSpPr>
          <p:nvPr/>
        </p:nvSpPr>
        <p:spPr bwMode="auto">
          <a:xfrm>
            <a:off x="1890714" y="4797426"/>
            <a:ext cx="8453437" cy="1190625"/>
          </a:xfrm>
          <a:prstGeom prst="rect">
            <a:avLst/>
          </a:prstGeom>
          <a:noFill/>
          <a:ln w="9525">
            <a:noFill/>
            <a:miter lim="800000"/>
            <a:headEnd/>
            <a:tailEnd/>
          </a:ln>
          <a:effectLst/>
        </p:spPr>
        <p:txBody>
          <a:bodyPr>
            <a:spAutoFit/>
          </a:bodyPr>
          <a:lstStyle/>
          <a:p>
            <a:r>
              <a:rPr lang="en-US" b="1"/>
              <a:t>NHYC = the number of HD calls during a year of service.</a:t>
            </a:r>
          </a:p>
          <a:p>
            <a:r>
              <a:rPr lang="en-US" b="1"/>
              <a:t>KLMC = Thousands of lines of maintained software code.</a:t>
            </a:r>
          </a:p>
          <a:p>
            <a:r>
              <a:rPr lang="en-US" b="1"/>
              <a:t>WHYC = weighted HD calls received during one year of service.</a:t>
            </a:r>
          </a:p>
          <a:p>
            <a:r>
              <a:rPr lang="en-US" b="1"/>
              <a:t>NMFP = number of function points to be maintained.</a:t>
            </a:r>
            <a:endParaRPr lang="en-GB"/>
          </a:p>
        </p:txBody>
      </p:sp>
      <p:sp>
        <p:nvSpPr>
          <p:cNvPr id="24625" name="WordArt 49"/>
          <p:cNvSpPr>
            <a:spLocks noChangeArrowheads="1" noChangeShapeType="1" noTextEdit="1"/>
          </p:cNvSpPr>
          <p:nvPr/>
        </p:nvSpPr>
        <p:spPr bwMode="auto">
          <a:xfrm>
            <a:off x="3038475" y="909639"/>
            <a:ext cx="6096000" cy="503237"/>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HD calls density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44" name="Group 20"/>
          <p:cNvGraphicFramePr>
            <a:graphicFrameLocks noGrp="1"/>
          </p:cNvGraphicFramePr>
          <p:nvPr/>
        </p:nvGraphicFramePr>
        <p:xfrm>
          <a:off x="1905000" y="2438401"/>
          <a:ext cx="8458200" cy="1244219"/>
        </p:xfrm>
        <a:graphic>
          <a:graphicData uri="http://schemas.openxmlformats.org/drawingml/2006/table">
            <a:tbl>
              <a:tblPr/>
              <a:tblGrid>
                <a:gridCol w="1219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0"/>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ASHC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Average severity of HD calls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WHYC</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ASHC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6645" name="Rectangle 21"/>
          <p:cNvSpPr>
            <a:spLocks noChangeArrowheads="1"/>
          </p:cNvSpPr>
          <p:nvPr/>
        </p:nvSpPr>
        <p:spPr bwMode="auto">
          <a:xfrm>
            <a:off x="1919288" y="4267201"/>
            <a:ext cx="7300912" cy="779463"/>
          </a:xfrm>
          <a:prstGeom prst="rect">
            <a:avLst/>
          </a:prstGeom>
          <a:noFill/>
          <a:ln w="9525">
            <a:noFill/>
            <a:miter lim="800000"/>
            <a:headEnd/>
            <a:tailEnd/>
          </a:ln>
          <a:effectLst/>
        </p:spPr>
        <p:txBody>
          <a:bodyPr>
            <a:spAutoFit/>
          </a:bodyPr>
          <a:lstStyle/>
          <a:p>
            <a:pPr>
              <a:spcBef>
                <a:spcPct val="50000"/>
              </a:spcBef>
            </a:pPr>
            <a:r>
              <a:rPr lang="en-US" b="1"/>
              <a:t>NHYC = the number of HD calls during a year of service.</a:t>
            </a:r>
          </a:p>
          <a:p>
            <a:pPr eaLnBrk="0" hangingPunct="0">
              <a:spcBef>
                <a:spcPct val="50000"/>
              </a:spcBef>
            </a:pPr>
            <a:r>
              <a:rPr lang="en-US" b="1"/>
              <a:t>WHYC = weighted HD calls received during one year of service.</a:t>
            </a:r>
          </a:p>
        </p:txBody>
      </p:sp>
      <p:sp>
        <p:nvSpPr>
          <p:cNvPr id="26647" name="WordArt 23"/>
          <p:cNvSpPr>
            <a:spLocks noChangeArrowheads="1" noChangeShapeType="1" noTextEdit="1"/>
          </p:cNvSpPr>
          <p:nvPr/>
        </p:nvSpPr>
        <p:spPr bwMode="auto">
          <a:xfrm>
            <a:off x="2600326" y="1219201"/>
            <a:ext cx="6962775" cy="48101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Severity of HD calls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19" name="Group 19"/>
          <p:cNvGraphicFramePr>
            <a:graphicFrameLocks noGrp="1"/>
          </p:cNvGraphicFramePr>
          <p:nvPr/>
        </p:nvGraphicFramePr>
        <p:xfrm>
          <a:off x="1866900" y="2808289"/>
          <a:ext cx="8458200" cy="1244219"/>
        </p:xfrm>
        <a:graphic>
          <a:graphicData uri="http://schemas.openxmlformats.org/drawingml/2006/table">
            <a:tbl>
              <a:tblPr/>
              <a:tblGrid>
                <a:gridCol w="1219200">
                  <a:extLst>
                    <a:ext uri="{9D8B030D-6E8A-4147-A177-3AD203B41FA5}">
                      <a16:colId xmlns:a16="http://schemas.microsoft.com/office/drawing/2014/main" val="20000"/>
                    </a:ext>
                  </a:extLst>
                </a:gridCol>
                <a:gridCol w="4191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extLst>
                  <a:ext uri="{0D108BD9-81ED-4DB2-BD59-A6C34878D82A}">
                    <a16:rowId xmlns:a16="http://schemas.microsoft.com/office/drawing/2014/main" val="10000"/>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 service success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NHYOT</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HDS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5618" name="Rectangle 18"/>
          <p:cNvSpPr>
            <a:spLocks noChangeArrowheads="1"/>
          </p:cNvSpPr>
          <p:nvPr/>
        </p:nvSpPr>
        <p:spPr bwMode="auto">
          <a:xfrm>
            <a:off x="1752600" y="4572001"/>
            <a:ext cx="8610600" cy="1200329"/>
          </a:xfrm>
          <a:prstGeom prst="rect">
            <a:avLst/>
          </a:prstGeom>
          <a:noFill/>
          <a:ln w="9525">
            <a:noFill/>
            <a:miter lim="800000"/>
            <a:headEnd/>
            <a:tailEnd/>
          </a:ln>
          <a:effectLst/>
        </p:spPr>
        <p:txBody>
          <a:bodyPr>
            <a:spAutoFit/>
          </a:bodyPr>
          <a:lstStyle/>
          <a:p>
            <a:r>
              <a:rPr lang="en-US" b="1"/>
              <a:t>NHYNOT = Number of yearly HD calls completed on time during one year of service. </a:t>
            </a:r>
          </a:p>
          <a:p>
            <a:r>
              <a:rPr lang="en-US" b="1"/>
              <a:t>NHYC = the number of HD calls during a year of service.</a:t>
            </a:r>
          </a:p>
          <a:p>
            <a:r>
              <a:rPr lang="en-US" b="1"/>
              <a:t> </a:t>
            </a:r>
          </a:p>
        </p:txBody>
      </p:sp>
      <p:sp>
        <p:nvSpPr>
          <p:cNvPr id="25621" name="WordArt 21"/>
          <p:cNvSpPr>
            <a:spLocks noChangeArrowheads="1" noChangeShapeType="1" noTextEdit="1"/>
          </p:cNvSpPr>
          <p:nvPr/>
        </p:nvSpPr>
        <p:spPr bwMode="auto">
          <a:xfrm>
            <a:off x="3590926" y="1365250"/>
            <a:ext cx="4981575" cy="407988"/>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HD success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745" name="Group 49"/>
          <p:cNvGraphicFramePr>
            <a:graphicFrameLocks noGrp="1"/>
          </p:cNvGraphicFramePr>
          <p:nvPr/>
        </p:nvGraphicFramePr>
        <p:xfrm>
          <a:off x="1828800" y="1990726"/>
          <a:ext cx="8610600" cy="2665857"/>
        </p:xfrm>
        <a:graphic>
          <a:graphicData uri="http://schemas.openxmlformats.org/drawingml/2006/table">
            <a:tbl>
              <a:tblPr/>
              <a:tblGrid>
                <a:gridCol w="12192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CC"/>
                    </a:solidFill>
                  </a:tcPr>
                </a:tc>
                <a:extLst>
                  <a:ext uri="{0D108BD9-81ED-4DB2-BD59-A6C34878D82A}">
                    <a16:rowId xmlns:a16="http://schemas.microsoft.com/office/drawing/2014/main" val="10000"/>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HDP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HDP=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KLNC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FHDP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Function Point HD Productivity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FHDP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NMFP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96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HDE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HD effectiveness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HDYH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HDE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NHYC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9713" name="Rectangle 17"/>
          <p:cNvSpPr>
            <a:spLocks noChangeArrowheads="1"/>
          </p:cNvSpPr>
          <p:nvPr/>
        </p:nvSpPr>
        <p:spPr bwMode="auto">
          <a:xfrm>
            <a:off x="1890714" y="4876801"/>
            <a:ext cx="8777287" cy="1190625"/>
          </a:xfrm>
          <a:prstGeom prst="rect">
            <a:avLst/>
          </a:prstGeom>
          <a:noFill/>
          <a:ln w="9525">
            <a:noFill/>
            <a:miter lim="800000"/>
            <a:headEnd/>
            <a:tailEnd/>
          </a:ln>
          <a:effectLst/>
        </p:spPr>
        <p:txBody>
          <a:bodyPr>
            <a:spAutoFit/>
          </a:bodyPr>
          <a:lstStyle/>
          <a:p>
            <a:r>
              <a:rPr lang="en-US" b="1"/>
              <a:t>HDYH = Total yearly working hours invested in HD servicing of the software system.</a:t>
            </a:r>
          </a:p>
          <a:p>
            <a:pPr eaLnBrk="0" hangingPunct="0"/>
            <a:r>
              <a:rPr lang="en-US" b="1"/>
              <a:t>KLMC = Thousands of lines of maintained software code.</a:t>
            </a:r>
          </a:p>
          <a:p>
            <a:pPr eaLnBrk="0" hangingPunct="0"/>
            <a:r>
              <a:rPr lang="en-US" b="1"/>
              <a:t>NMFP = number of function points to be maintained.</a:t>
            </a:r>
          </a:p>
          <a:p>
            <a:pPr eaLnBrk="0" hangingPunct="0"/>
            <a:r>
              <a:rPr lang="en-US" b="1"/>
              <a:t>NHYC = the number of HD calls during a year of service. </a:t>
            </a:r>
          </a:p>
        </p:txBody>
      </p:sp>
      <p:sp>
        <p:nvSpPr>
          <p:cNvPr id="29746" name="WordArt 50"/>
          <p:cNvSpPr>
            <a:spLocks noChangeArrowheads="1" noChangeShapeType="1" noTextEdit="1"/>
          </p:cNvSpPr>
          <p:nvPr/>
        </p:nvSpPr>
        <p:spPr bwMode="auto">
          <a:xfrm>
            <a:off x="3368676" y="577851"/>
            <a:ext cx="541972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HD productivity and</a:t>
            </a:r>
          </a:p>
          <a:p>
            <a:pPr algn="ctr"/>
            <a:r>
              <a:rPr lang="en-US" sz="3600" kern="10">
                <a:ln w="12700">
                  <a:solidFill>
                    <a:srgbClr val="000000"/>
                  </a:solidFill>
                  <a:round/>
                  <a:headEnd/>
                  <a:tailEnd/>
                </a:ln>
                <a:solidFill>
                  <a:srgbClr val="33CC33"/>
                </a:solidFill>
                <a:latin typeface="Arial Black"/>
              </a:rPr>
              <a:t>effectiveness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structure&#10;&#10;Description automatically generated">
            <a:extLst>
              <a:ext uri="{FF2B5EF4-FFF2-40B4-BE49-F238E27FC236}">
                <a16:creationId xmlns:a16="http://schemas.microsoft.com/office/drawing/2014/main" id="{40E36BA9-144A-12A1-7DE3-4415DB28C932}"/>
              </a:ext>
            </a:extLst>
          </p:cNvPr>
          <p:cNvPicPr>
            <a:picLocks noGrp="1" noChangeAspect="1"/>
          </p:cNvPicPr>
          <p:nvPr>
            <p:ph idx="1"/>
          </p:nvPr>
        </p:nvPicPr>
        <p:blipFill>
          <a:blip r:embed="rId2"/>
          <a:stretch>
            <a:fillRect/>
          </a:stretch>
        </p:blipFill>
        <p:spPr>
          <a:xfrm>
            <a:off x="856668" y="0"/>
            <a:ext cx="10478664" cy="6784936"/>
          </a:xfrm>
          <a:prstGeom prst="rect">
            <a:avLst/>
          </a:prstGeom>
        </p:spPr>
      </p:pic>
      <p:sp>
        <p:nvSpPr>
          <p:cNvPr id="6" name="Rectangle 5">
            <a:extLst>
              <a:ext uri="{FF2B5EF4-FFF2-40B4-BE49-F238E27FC236}">
                <a16:creationId xmlns:a16="http://schemas.microsoft.com/office/drawing/2014/main" id="{E268DF48-144E-C4AE-F10E-62DCC7ECFB7E}"/>
              </a:ext>
            </a:extLst>
          </p:cNvPr>
          <p:cNvSpPr/>
          <p:nvPr/>
        </p:nvSpPr>
        <p:spPr>
          <a:xfrm>
            <a:off x="519953" y="5934635"/>
            <a:ext cx="5109882" cy="8503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7" name="Rectangle 6">
            <a:extLst>
              <a:ext uri="{FF2B5EF4-FFF2-40B4-BE49-F238E27FC236}">
                <a16:creationId xmlns:a16="http://schemas.microsoft.com/office/drawing/2014/main" id="{79C1B6E4-E275-6CE5-3699-40F56DAF57D9}"/>
              </a:ext>
            </a:extLst>
          </p:cNvPr>
          <p:cNvSpPr/>
          <p:nvPr/>
        </p:nvSpPr>
        <p:spPr>
          <a:xfrm>
            <a:off x="8677834" y="5916705"/>
            <a:ext cx="3263153" cy="85030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23546988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792" name="Group 48"/>
          <p:cNvGraphicFramePr>
            <a:graphicFrameLocks noGrp="1"/>
          </p:cNvGraphicFramePr>
          <p:nvPr>
            <p:ph type="tbl" idx="1"/>
          </p:nvPr>
        </p:nvGraphicFramePr>
        <p:xfrm>
          <a:off x="1905000" y="1765300"/>
          <a:ext cx="8534400" cy="2743200"/>
        </p:xfrm>
        <a:graphic>
          <a:graphicData uri="http://schemas.openxmlformats.org/drawingml/2006/table">
            <a:tbl>
              <a:tblPr/>
              <a:tblGrid>
                <a:gridCol w="1447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99"/>
                    </a:solidFill>
                  </a:tcPr>
                </a:tc>
                <a:extLst>
                  <a:ext uri="{0D108BD9-81ED-4DB2-BD59-A6C34878D82A}">
                    <a16:rowId xmlns:a16="http://schemas.microsoft.com/office/drawing/2014/main" val="10000"/>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SSFD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Software System Failure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NYF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SSFD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WSSFD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Weighted Software  System Failure Density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WFFFD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KLMC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62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imes New Roman" pitchFamily="18" charset="0"/>
                          <a:cs typeface="Times New Roman" pitchFamily="18" charset="0"/>
                        </a:rPr>
                        <a:t>WSSFF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Weighted Software System Failures per Function point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WYF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WSSFF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NMFP</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1794" name="WordArt 50"/>
          <p:cNvSpPr>
            <a:spLocks noChangeArrowheads="1" noChangeShapeType="1" noTextEdit="1"/>
          </p:cNvSpPr>
          <p:nvPr/>
        </p:nvSpPr>
        <p:spPr bwMode="auto">
          <a:xfrm>
            <a:off x="3138489" y="434976"/>
            <a:ext cx="5895975"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Software system</a:t>
            </a:r>
          </a:p>
          <a:p>
            <a:pPr algn="ctr"/>
            <a:r>
              <a:rPr lang="en-US" sz="3600" kern="10">
                <a:ln w="12700">
                  <a:solidFill>
                    <a:srgbClr val="000000"/>
                  </a:solidFill>
                  <a:round/>
                  <a:headEnd/>
                  <a:tailEnd/>
                </a:ln>
                <a:solidFill>
                  <a:srgbClr val="33CC33"/>
                </a:solidFill>
                <a:latin typeface="Arial Black"/>
              </a:rPr>
              <a:t>failures density metrics</a:t>
            </a:r>
            <a:endParaRPr lang="ar-SA" sz="3600" kern="10">
              <a:ln w="12700">
                <a:solidFill>
                  <a:srgbClr val="000000"/>
                </a:solidFill>
                <a:round/>
                <a:headEnd/>
                <a:tailEnd/>
              </a:ln>
              <a:solidFill>
                <a:srgbClr val="33CC33"/>
              </a:solidFill>
              <a:latin typeface="Arial Black"/>
            </a:endParaRPr>
          </a:p>
        </p:txBody>
      </p:sp>
      <p:sp>
        <p:nvSpPr>
          <p:cNvPr id="31795" name="Text Box 51"/>
          <p:cNvSpPr txBox="1">
            <a:spLocks noChangeArrowheads="1"/>
          </p:cNvSpPr>
          <p:nvPr/>
        </p:nvSpPr>
        <p:spPr bwMode="auto">
          <a:xfrm>
            <a:off x="1890714" y="4700588"/>
            <a:ext cx="8453437" cy="1754326"/>
          </a:xfrm>
          <a:prstGeom prst="rect">
            <a:avLst/>
          </a:prstGeom>
          <a:noFill/>
          <a:ln w="9525">
            <a:noFill/>
            <a:miter lim="800000"/>
            <a:headEnd/>
            <a:tailEnd/>
          </a:ln>
          <a:effectLst/>
        </p:spPr>
        <p:txBody>
          <a:bodyPr>
            <a:spAutoFit/>
          </a:bodyPr>
          <a:lstStyle/>
          <a:p>
            <a:r>
              <a:rPr lang="en-US" b="1"/>
              <a:t>NYF = number of software failures detected during a year of maintenance service.</a:t>
            </a:r>
          </a:p>
          <a:p>
            <a:r>
              <a:rPr lang="en-US" b="1"/>
              <a:t>WYF = weighted number of yearly software failures detected during one year of </a:t>
            </a:r>
            <a:br>
              <a:rPr lang="en-US" b="1"/>
            </a:br>
            <a:r>
              <a:rPr lang="en-US" b="1"/>
              <a:t>              maintenance service.</a:t>
            </a:r>
          </a:p>
          <a:p>
            <a:r>
              <a:rPr lang="en-US" b="1"/>
              <a:t>NMFP = number of function points designated for the maintained software.</a:t>
            </a:r>
          </a:p>
          <a:p>
            <a:r>
              <a:rPr lang="en-US" b="1"/>
              <a:t>KLMC = Thousands of lines of maintained software code.</a:t>
            </a:r>
            <a:endParaRPr lang="en-GB"/>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4055" name="Group 23"/>
          <p:cNvGraphicFramePr>
            <a:graphicFrameLocks noGrp="1"/>
          </p:cNvGraphicFramePr>
          <p:nvPr/>
        </p:nvGraphicFramePr>
        <p:xfrm>
          <a:off x="2089150" y="2844800"/>
          <a:ext cx="8077200" cy="1219200"/>
        </p:xfrm>
        <a:graphic>
          <a:graphicData uri="http://schemas.openxmlformats.org/drawingml/2006/table">
            <a:tbl>
              <a:tblPr/>
              <a:tblGrid>
                <a:gridCol w="1295400">
                  <a:extLst>
                    <a:ext uri="{9D8B030D-6E8A-4147-A177-3AD203B41FA5}">
                      <a16:colId xmlns:a16="http://schemas.microsoft.com/office/drawing/2014/main" val="20000"/>
                    </a:ext>
                  </a:extLst>
                </a:gridCol>
                <a:gridCol w="3676650">
                  <a:extLst>
                    <a:ext uri="{9D8B030D-6E8A-4147-A177-3AD203B41FA5}">
                      <a16:colId xmlns:a16="http://schemas.microsoft.com/office/drawing/2014/main" val="20001"/>
                    </a:ext>
                  </a:extLst>
                </a:gridCol>
                <a:gridCol w="3105150">
                  <a:extLst>
                    <a:ext uri="{9D8B030D-6E8A-4147-A177-3AD203B41FA5}">
                      <a16:colId xmlns:a16="http://schemas.microsoft.com/office/drawing/2014/main" val="20002"/>
                    </a:ext>
                  </a:extLst>
                </a:gridCol>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val="10000"/>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MRepF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75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Maintenance Repeated repair Failure metric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RepYF</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MRepF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NYF</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4049" name="Rectangle 17"/>
          <p:cNvSpPr>
            <a:spLocks noChangeArrowheads="1"/>
          </p:cNvSpPr>
          <p:nvPr/>
        </p:nvSpPr>
        <p:spPr bwMode="auto">
          <a:xfrm>
            <a:off x="1631950" y="4673600"/>
            <a:ext cx="8610600" cy="915988"/>
          </a:xfrm>
          <a:prstGeom prst="rect">
            <a:avLst/>
          </a:prstGeom>
          <a:noFill/>
          <a:ln w="9525">
            <a:noFill/>
            <a:miter lim="800000"/>
            <a:headEnd/>
            <a:tailEnd/>
          </a:ln>
          <a:effectLst/>
        </p:spPr>
        <p:txBody>
          <a:bodyPr>
            <a:spAutoFit/>
          </a:bodyPr>
          <a:lstStyle/>
          <a:p>
            <a:pPr>
              <a:tabLst>
                <a:tab pos="409575" algn="l"/>
              </a:tabLst>
            </a:pPr>
            <a:r>
              <a:rPr lang="en-US" b="1"/>
              <a:t>        </a:t>
            </a:r>
            <a:r>
              <a:rPr lang="en-US" b="1">
                <a:latin typeface="Symbol" pitchFamily="18" charset="2"/>
              </a:rPr>
              <a:t>  </a:t>
            </a:r>
            <a:r>
              <a:rPr lang="en-US" b="1"/>
              <a:t> NYF = number of software failures detected during a year of maintenance </a:t>
            </a:r>
            <a:br>
              <a:rPr lang="en-US" b="1"/>
            </a:br>
            <a:r>
              <a:rPr lang="en-US" b="1"/>
              <a:t>                       service.</a:t>
            </a:r>
          </a:p>
          <a:p>
            <a:pPr eaLnBrk="0" hangingPunct="0">
              <a:tabLst>
                <a:tab pos="409575" algn="l"/>
              </a:tabLst>
            </a:pPr>
            <a:r>
              <a:rPr lang="en-US" b="1"/>
              <a:t>           RepYF = Number of repeated software failure calls (service failures). </a:t>
            </a:r>
          </a:p>
        </p:txBody>
      </p:sp>
      <p:sp>
        <p:nvSpPr>
          <p:cNvPr id="44057" name="WordArt 25"/>
          <p:cNvSpPr>
            <a:spLocks noChangeArrowheads="1" noChangeShapeType="1" noTextEdit="1"/>
          </p:cNvSpPr>
          <p:nvPr/>
        </p:nvSpPr>
        <p:spPr bwMode="auto">
          <a:xfrm>
            <a:off x="3062288" y="981076"/>
            <a:ext cx="6038850" cy="1152525"/>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Failures of maintenance</a:t>
            </a:r>
          </a:p>
          <a:p>
            <a:pPr algn="ctr"/>
            <a:r>
              <a:rPr lang="en-US" sz="3600" kern="10">
                <a:ln w="12700">
                  <a:solidFill>
                    <a:srgbClr val="000000"/>
                  </a:solidFill>
                  <a:round/>
                  <a:headEnd/>
                  <a:tailEnd/>
                </a:ln>
                <a:solidFill>
                  <a:srgbClr val="33CC33"/>
                </a:solidFill>
                <a:latin typeface="Arial Black"/>
              </a:rPr>
              <a:t>services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92" name="Group 36"/>
          <p:cNvGraphicFramePr>
            <a:graphicFrameLocks noGrp="1"/>
          </p:cNvGraphicFramePr>
          <p:nvPr/>
        </p:nvGraphicFramePr>
        <p:xfrm>
          <a:off x="2133600" y="1625600"/>
          <a:ext cx="8077200" cy="2667000"/>
        </p:xfrm>
        <a:graphic>
          <a:graphicData uri="http://schemas.openxmlformats.org/drawingml/2006/table">
            <a:tbl>
              <a:tblPr/>
              <a:tblGrid>
                <a:gridCol w="12954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Calculation Formula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FA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Full Availability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 - NYFH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FA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75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VitA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Vital Availability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 - NYVitFH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VitA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0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TUA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Times New Roman" pitchFamily="18" charset="0"/>
                          <a:cs typeface="Times New Roman" pitchFamily="18" charset="0"/>
                        </a:rPr>
                        <a:t>Total Unavailability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NYTFH</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TUA = ------------</a:t>
                      </a:r>
                    </a:p>
                    <a:p>
                      <a:pPr marL="0" marR="0" lvl="0" indent="0" algn="ctr" defTabSz="914400" rtl="0" eaLnBrk="1" fontAlgn="base" latinLnBrk="0" hangingPunct="1">
                        <a:lnSpc>
                          <a:spcPct val="75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Times New Roman" pitchFamily="18" charset="0"/>
                          <a:cs typeface="Times New Roman" pitchFamily="18" charset="0"/>
                        </a:rPr>
                        <a:t>             NYSerH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5073" name="Rectangle 17"/>
          <p:cNvSpPr>
            <a:spLocks noChangeArrowheads="1"/>
          </p:cNvSpPr>
          <p:nvPr/>
        </p:nvSpPr>
        <p:spPr bwMode="auto">
          <a:xfrm>
            <a:off x="1960564" y="4333875"/>
            <a:ext cx="8383587" cy="2308324"/>
          </a:xfrm>
          <a:prstGeom prst="rect">
            <a:avLst/>
          </a:prstGeom>
          <a:noFill/>
          <a:ln w="9525">
            <a:noFill/>
            <a:miter lim="800000"/>
            <a:headEnd/>
            <a:tailEnd/>
          </a:ln>
          <a:effectLst/>
        </p:spPr>
        <p:txBody>
          <a:bodyPr>
            <a:spAutoFit/>
          </a:bodyPr>
          <a:lstStyle/>
          <a:p>
            <a:pPr>
              <a:tabLst>
                <a:tab pos="409575" algn="l"/>
              </a:tabLst>
            </a:pPr>
            <a:r>
              <a:rPr lang="en-US" sz="1600" b="1"/>
              <a:t> NYSerH = Number of hours software system is in service during one year.  </a:t>
            </a:r>
          </a:p>
          <a:p>
            <a:pPr>
              <a:tabLst>
                <a:tab pos="409575" algn="l"/>
              </a:tabLst>
            </a:pPr>
            <a:r>
              <a:rPr lang="en-US" sz="1600" b="1"/>
              <a:t> NYFH = Number of hours where at least one function is unavailable (failed) during one year,</a:t>
            </a:r>
            <a:br>
              <a:rPr lang="en-US" sz="1600" b="1"/>
            </a:br>
            <a:r>
              <a:rPr lang="en-US" sz="1600" b="1"/>
              <a:t>                 including total failure of the software system.</a:t>
            </a:r>
          </a:p>
          <a:p>
            <a:pPr>
              <a:tabLst>
                <a:tab pos="409575" algn="l"/>
              </a:tabLst>
            </a:pPr>
            <a:r>
              <a:rPr lang="en-US" sz="1600" b="1"/>
              <a:t> NYVitFH = Number of hours when at least one vital function is unavailable (failed) during</a:t>
            </a:r>
            <a:br>
              <a:rPr lang="en-US" sz="1600" b="1"/>
            </a:br>
            <a:r>
              <a:rPr lang="en-US" sz="1600" b="1"/>
              <a:t>                      one year, including total failure of the software system.</a:t>
            </a:r>
          </a:p>
          <a:p>
            <a:pPr>
              <a:tabLst>
                <a:tab pos="409575" algn="l"/>
              </a:tabLst>
            </a:pPr>
            <a:r>
              <a:rPr lang="en-US" sz="1600" b="1"/>
              <a:t> NYTFH = Number of hours of total failure (all system functions failed) during one year.</a:t>
            </a:r>
          </a:p>
          <a:p>
            <a:pPr>
              <a:tabLst>
                <a:tab pos="409575" algn="l"/>
              </a:tabLst>
            </a:pPr>
            <a:r>
              <a:rPr lang="en-US" sz="1600" b="1"/>
              <a:t>NYFH ≥ NYVitFH ≥ NYTFH.</a:t>
            </a:r>
          </a:p>
          <a:p>
            <a:pPr>
              <a:tabLst>
                <a:tab pos="409575" algn="l"/>
              </a:tabLst>
            </a:pPr>
            <a:r>
              <a:rPr lang="en-US" sz="1600" b="1"/>
              <a:t>1 – TUA ≥ VitA ≥FA</a:t>
            </a:r>
          </a:p>
        </p:txBody>
      </p:sp>
      <p:sp>
        <p:nvSpPr>
          <p:cNvPr id="45094" name="WordArt 38"/>
          <p:cNvSpPr>
            <a:spLocks noChangeArrowheads="1" noChangeShapeType="1" noTextEdit="1"/>
          </p:cNvSpPr>
          <p:nvPr/>
        </p:nvSpPr>
        <p:spPr bwMode="auto">
          <a:xfrm>
            <a:off x="3690938" y="361951"/>
            <a:ext cx="4781550" cy="1122363"/>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Software system</a:t>
            </a:r>
          </a:p>
          <a:p>
            <a:pPr algn="ctr"/>
            <a:r>
              <a:rPr lang="en-US" sz="3600" kern="10">
                <a:ln w="12700">
                  <a:solidFill>
                    <a:srgbClr val="000000"/>
                  </a:solidFill>
                  <a:round/>
                  <a:headEnd/>
                  <a:tailEnd/>
                </a:ln>
                <a:solidFill>
                  <a:srgbClr val="33CC33"/>
                </a:solidFill>
                <a:latin typeface="Arial Black"/>
              </a:rPr>
              <a:t>availability metrics</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Understanding</a:t>
            </a: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Learning time</a:t>
            </a:r>
            <a:r>
              <a:rPr lang="en-US" sz="2200" kern="0" dirty="0">
                <a:solidFill>
                  <a:srgbClr val="000000"/>
                </a:solidFill>
                <a:latin typeface="Arial"/>
              </a:rPr>
              <a:t>: Time for new user to gain basic understanding of features of the software</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Ease of learning</a:t>
            </a: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Learning time</a:t>
            </a:r>
            <a:r>
              <a:rPr lang="en-US" sz="2200" kern="0" dirty="0">
                <a:solidFill>
                  <a:srgbClr val="000000"/>
                </a:solidFill>
                <a:latin typeface="Arial"/>
              </a:rPr>
              <a:t>: Time for new user to learn how to perform basic functions of the software</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Operability</a:t>
            </a: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Operation time</a:t>
            </a:r>
            <a:r>
              <a:rPr lang="en-US" sz="2200" kern="0" dirty="0">
                <a:solidFill>
                  <a:srgbClr val="000000"/>
                </a:solidFill>
                <a:latin typeface="Arial"/>
              </a:rPr>
              <a:t>: Time required for a user to perform operation(s) of the software </a:t>
            </a:r>
          </a:p>
          <a:p>
            <a:pPr marL="342900" indent="-342900">
              <a:spcBef>
                <a:spcPct val="20000"/>
              </a:spcBef>
              <a:buClr>
                <a:srgbClr val="CC9900"/>
              </a:buClr>
              <a:buSzPct val="65000"/>
              <a:buFont typeface="Wingdings" pitchFamily="2" charset="2"/>
              <a:buChar char="n"/>
              <a:defRPr/>
            </a:pPr>
            <a:r>
              <a:rPr lang="en-US" sz="2600" kern="0" dirty="0">
                <a:solidFill>
                  <a:srgbClr val="000000"/>
                </a:solidFill>
                <a:latin typeface="Arial"/>
              </a:rPr>
              <a:t>Usability</a:t>
            </a:r>
          </a:p>
          <a:p>
            <a:pPr marL="669925" lvl="1" indent="-325438">
              <a:spcBef>
                <a:spcPct val="20000"/>
              </a:spcBef>
              <a:buClr>
                <a:srgbClr val="3B812F"/>
              </a:buClr>
              <a:buSzPct val="60000"/>
              <a:buFont typeface="Wingdings" pitchFamily="2" charset="2"/>
              <a:buChar char="q"/>
              <a:defRPr/>
            </a:pPr>
            <a:r>
              <a:rPr lang="en-US" sz="2200" kern="0" dirty="0">
                <a:solidFill>
                  <a:schemeClr val="accent2"/>
                </a:solidFill>
                <a:latin typeface="Arial"/>
              </a:rPr>
              <a:t>Human factors</a:t>
            </a:r>
            <a:r>
              <a:rPr lang="en-US" sz="2200" kern="0" dirty="0">
                <a:solidFill>
                  <a:srgbClr val="000000"/>
                </a:solidFill>
                <a:latin typeface="Arial"/>
              </a:rPr>
              <a:t>: Number of negative comments from new users regarding ergonomics, human factors, etc.</a:t>
            </a:r>
          </a:p>
          <a:p>
            <a:pPr marL="365760" indent="-256032">
              <a:buFont typeface="Wingdings 3"/>
              <a:buChar char=""/>
              <a:defRPr/>
            </a:pPr>
            <a:endParaRPr lang="en-US" dirty="0"/>
          </a:p>
        </p:txBody>
      </p:sp>
      <p:sp>
        <p:nvSpPr>
          <p:cNvPr id="20483" name="Slide Number Placeholder 2"/>
          <p:cNvSpPr>
            <a:spLocks noGrp="1"/>
          </p:cNvSpPr>
          <p:nvPr>
            <p:ph type="sldNum" sz="quarter" idx="4294967295"/>
          </p:nvPr>
        </p:nvSpPr>
        <p:spPr bwMode="auto">
          <a:xfrm>
            <a:off x="10171113" y="6408739"/>
            <a:ext cx="366712" cy="365125"/>
          </a:xfrm>
          <a:prstGeom prst="rect">
            <a:avLst/>
          </a:prstGeom>
          <a:ln>
            <a:miter lim="800000"/>
            <a:headEnd/>
            <a:tailEnd/>
          </a:ln>
        </p:spPr>
        <p:txBody>
          <a:bodyPr vert="horz" wrap="square" lIns="91440" tIns="45720" rIns="91440" bIns="45720" numCol="1" rtlCol="0" anchor="ctr" anchorCtr="0" compatLnSpc="1">
            <a:prstTxWarp prst="textNoShape">
              <a:avLst/>
            </a:prstTxWarp>
          </a:bodyPr>
          <a:lstStyle/>
          <a:p>
            <a:pPr>
              <a:defRPr/>
            </a:pPr>
            <a:fld id="{0A2D1C58-C19F-47C8-950D-224A29ECD842}" type="slidenum">
              <a:rPr lang="en-US" smtClean="0">
                <a:latin typeface="Arial" pitchFamily="34" charset="0"/>
              </a:rPr>
              <a:pPr>
                <a:defRPr/>
              </a:pPr>
              <a:t>83</a:t>
            </a:fld>
            <a:endParaRPr lang="en-US">
              <a:latin typeface="Arial" pitchFamily="34" charset="0"/>
            </a:endParaRPr>
          </a:p>
        </p:txBody>
      </p:sp>
      <p:sp>
        <p:nvSpPr>
          <p:cNvPr id="4" name="Title 3"/>
          <p:cNvSpPr>
            <a:spLocks noGrp="1"/>
          </p:cNvSpPr>
          <p:nvPr>
            <p:ph type="title"/>
          </p:nvPr>
        </p:nvSpPr>
        <p:spPr/>
        <p:txBody>
          <a:bodyPr/>
          <a:lstStyle/>
          <a:p>
            <a:pPr>
              <a:defRPr/>
            </a:pPr>
            <a:r>
              <a:rPr lang="en-US" dirty="0"/>
              <a:t>User-based Metrics</a:t>
            </a:r>
          </a:p>
        </p:txBody>
      </p:sp>
    </p:spTree>
    <p:extLst>
      <p:ext uri="{BB962C8B-B14F-4D97-AF65-F5344CB8AC3E}">
        <p14:creationId xmlns:p14="http://schemas.microsoft.com/office/powerpoint/2010/main" val="23109809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38" name="Picture 34" descr="21"/>
          <p:cNvPicPr>
            <a:picLocks noChangeAspect="1" noChangeArrowheads="1"/>
          </p:cNvPicPr>
          <p:nvPr/>
        </p:nvPicPr>
        <p:blipFill>
          <a:blip r:embed="rId3" cstate="print"/>
          <a:srcRect/>
          <a:stretch>
            <a:fillRect/>
          </a:stretch>
        </p:blipFill>
        <p:spPr bwMode="auto">
          <a:xfrm>
            <a:off x="4659086" y="0"/>
            <a:ext cx="5732249" cy="6869692"/>
          </a:xfrm>
          <a:prstGeom prst="rect">
            <a:avLst/>
          </a:prstGeom>
          <a:noFill/>
        </p:spPr>
      </p:pic>
      <p:sp>
        <p:nvSpPr>
          <p:cNvPr id="2" name="TextBox 1">
            <a:extLst>
              <a:ext uri="{FF2B5EF4-FFF2-40B4-BE49-F238E27FC236}">
                <a16:creationId xmlns:a16="http://schemas.microsoft.com/office/drawing/2014/main" id="{D9CC301F-4A7E-B669-94AF-D39328FE7D7E}"/>
              </a:ext>
            </a:extLst>
          </p:cNvPr>
          <p:cNvSpPr txBox="1"/>
          <p:nvPr/>
        </p:nvSpPr>
        <p:spPr>
          <a:xfrm>
            <a:off x="0" y="2293257"/>
            <a:ext cx="4165600" cy="1446550"/>
          </a:xfrm>
          <a:prstGeom prst="rect">
            <a:avLst/>
          </a:prstGeom>
          <a:noFill/>
        </p:spPr>
        <p:txBody>
          <a:bodyPr wrap="square" rtlCol="0">
            <a:spAutoFit/>
          </a:bodyPr>
          <a:lstStyle/>
          <a:p>
            <a:r>
              <a:rPr lang="en-IT" sz="4400" b="1" dirty="0"/>
              <a:t>How do I define my own?*</a:t>
            </a:r>
          </a:p>
        </p:txBody>
      </p:sp>
      <p:sp>
        <p:nvSpPr>
          <p:cNvPr id="3" name="TextBox 2">
            <a:extLst>
              <a:ext uri="{FF2B5EF4-FFF2-40B4-BE49-F238E27FC236}">
                <a16:creationId xmlns:a16="http://schemas.microsoft.com/office/drawing/2014/main" id="{9BAF75DC-B7DC-48B2-A457-D44EE6ED35B2}"/>
              </a:ext>
            </a:extLst>
          </p:cNvPr>
          <p:cNvSpPr txBox="1"/>
          <p:nvPr/>
        </p:nvSpPr>
        <p:spPr>
          <a:xfrm>
            <a:off x="145143" y="6473371"/>
            <a:ext cx="1418978" cy="369332"/>
          </a:xfrm>
          <a:prstGeom prst="rect">
            <a:avLst/>
          </a:prstGeom>
          <a:noFill/>
        </p:spPr>
        <p:txBody>
          <a:bodyPr wrap="none" rtlCol="0">
            <a:spAutoFit/>
          </a:bodyPr>
          <a:lstStyle/>
          <a:p>
            <a:r>
              <a:rPr lang="en-IT" dirty="0"/>
              <a:t>* Basili et al.</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2209800" y="2473325"/>
            <a:ext cx="7620000" cy="2971800"/>
          </a:xfrm>
          <a:solidFill>
            <a:srgbClr val="FFCCCC"/>
          </a:solidFill>
          <a:ln w="38100">
            <a:solidFill>
              <a:srgbClr val="993366"/>
            </a:solidFill>
          </a:ln>
        </p:spPr>
        <p:txBody>
          <a:bodyPr/>
          <a:lstStyle/>
          <a:p>
            <a:pPr>
              <a:lnSpc>
                <a:spcPct val="90000"/>
              </a:lnSpc>
              <a:buFontTx/>
              <a:buNone/>
            </a:pPr>
            <a:r>
              <a:rPr lang="en-US" b="1"/>
              <a:t>    * </a:t>
            </a:r>
            <a:r>
              <a:rPr lang="en-US" b="1">
                <a:solidFill>
                  <a:srgbClr val="993366"/>
                </a:solidFill>
              </a:rPr>
              <a:t>Budget</a:t>
            </a:r>
            <a:r>
              <a:rPr lang="en-US" b="1"/>
              <a:t> constraints in allocating the necessary resources.</a:t>
            </a:r>
          </a:p>
          <a:p>
            <a:pPr>
              <a:lnSpc>
                <a:spcPct val="90000"/>
              </a:lnSpc>
              <a:buFontTx/>
              <a:buNone/>
            </a:pPr>
            <a:r>
              <a:rPr lang="en-US" b="1"/>
              <a:t>    * </a:t>
            </a:r>
            <a:r>
              <a:rPr lang="en-US" b="1">
                <a:solidFill>
                  <a:srgbClr val="993366"/>
                </a:solidFill>
              </a:rPr>
              <a:t>Human factors</a:t>
            </a:r>
            <a:r>
              <a:rPr lang="en-US" b="1"/>
              <a:t>, especially opposition of employees to evaluation of their activities.</a:t>
            </a:r>
          </a:p>
          <a:p>
            <a:pPr>
              <a:lnSpc>
                <a:spcPct val="90000"/>
              </a:lnSpc>
              <a:buFontTx/>
              <a:buNone/>
            </a:pPr>
            <a:r>
              <a:rPr lang="en-US" b="1"/>
              <a:t>    * </a:t>
            </a:r>
            <a:r>
              <a:rPr lang="en-US" b="1">
                <a:solidFill>
                  <a:srgbClr val="993366"/>
                </a:solidFill>
              </a:rPr>
              <a:t>Validity</a:t>
            </a:r>
            <a:r>
              <a:rPr lang="en-US" b="1"/>
              <a:t> Uncertainty regarding the data's, partial and biased reporting. </a:t>
            </a:r>
          </a:p>
        </p:txBody>
      </p:sp>
      <p:sp>
        <p:nvSpPr>
          <p:cNvPr id="49157" name="WordArt 5"/>
          <p:cNvSpPr>
            <a:spLocks noChangeArrowheads="1" noChangeShapeType="1" noTextEdit="1"/>
          </p:cNvSpPr>
          <p:nvPr/>
        </p:nvSpPr>
        <p:spPr bwMode="auto">
          <a:xfrm>
            <a:off x="3381376" y="693738"/>
            <a:ext cx="5400675" cy="1295400"/>
          </a:xfrm>
          <a:prstGeom prst="rect">
            <a:avLst/>
          </a:prstGeom>
        </p:spPr>
        <p:txBody>
          <a:bodyPr wrap="none" fromWordArt="1">
            <a:prstTxWarp prst="textPlain">
              <a:avLst>
                <a:gd name="adj" fmla="val 50000"/>
              </a:avLst>
            </a:prstTxWarp>
          </a:bodyPr>
          <a:lstStyle/>
          <a:p>
            <a:pPr algn="ctr"/>
            <a:r>
              <a:rPr lang="en-US" sz="3600" kern="10">
                <a:ln w="12700">
                  <a:solidFill>
                    <a:srgbClr val="000000"/>
                  </a:solidFill>
                  <a:round/>
                  <a:headEnd/>
                  <a:tailEnd/>
                </a:ln>
                <a:solidFill>
                  <a:srgbClr val="33CC33"/>
                </a:solidFill>
                <a:latin typeface="Arial Black"/>
              </a:rPr>
              <a:t>General limitations of</a:t>
            </a:r>
          </a:p>
          <a:p>
            <a:pPr algn="ctr"/>
            <a:r>
              <a:rPr lang="en-US" sz="3600" kern="10">
                <a:ln w="12700">
                  <a:solidFill>
                    <a:srgbClr val="000000"/>
                  </a:solidFill>
                  <a:round/>
                  <a:headEnd/>
                  <a:tailEnd/>
                </a:ln>
                <a:solidFill>
                  <a:srgbClr val="33CC33"/>
                </a:solidFill>
                <a:latin typeface="Arial Black"/>
              </a:rPr>
              <a:t>quality metrics </a:t>
            </a:r>
            <a:endParaRPr lang="ar-SA" sz="3600" kern="10">
              <a:ln w="12700">
                <a:solidFill>
                  <a:srgbClr val="000000"/>
                </a:solidFill>
                <a:round/>
                <a:headEnd/>
                <a:tailEnd/>
              </a:ln>
              <a:solidFill>
                <a:srgbClr val="33CC33"/>
              </a:solidFill>
              <a:latin typeface="Arial Black"/>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BA4D7-28C0-00EF-2232-5C76F1186E8B}"/>
              </a:ext>
            </a:extLst>
          </p:cNvPr>
          <p:cNvSpPr>
            <a:spLocks noGrp="1"/>
          </p:cNvSpPr>
          <p:nvPr>
            <p:ph type="title"/>
          </p:nvPr>
        </p:nvSpPr>
        <p:spPr/>
        <p:txBody>
          <a:bodyPr/>
          <a:lstStyle/>
          <a:p>
            <a:r>
              <a:rPr lang="en-IT" dirty="0"/>
              <a:t>Summary</a:t>
            </a:r>
          </a:p>
        </p:txBody>
      </p:sp>
      <p:sp>
        <p:nvSpPr>
          <p:cNvPr id="3" name="Content Placeholder 2">
            <a:extLst>
              <a:ext uri="{FF2B5EF4-FFF2-40B4-BE49-F238E27FC236}">
                <a16:creationId xmlns:a16="http://schemas.microsoft.com/office/drawing/2014/main" id="{828E8EA9-6EA8-7836-A401-DCC91CF47A18}"/>
              </a:ext>
            </a:extLst>
          </p:cNvPr>
          <p:cNvSpPr>
            <a:spLocks noGrp="1"/>
          </p:cNvSpPr>
          <p:nvPr>
            <p:ph idx="1"/>
          </p:nvPr>
        </p:nvSpPr>
        <p:spPr/>
        <p:txBody>
          <a:bodyPr/>
          <a:lstStyle/>
          <a:p>
            <a:r>
              <a:rPr lang="en-GB" dirty="0"/>
              <a:t>M</a:t>
            </a:r>
            <a:r>
              <a:rPr lang="en-IT" dirty="0"/>
              <a:t>any metrics exist, uses range, automations are available!</a:t>
            </a:r>
          </a:p>
          <a:p>
            <a:endParaRPr lang="en-GB" dirty="0"/>
          </a:p>
          <a:p>
            <a:r>
              <a:rPr lang="en-GB" dirty="0"/>
              <a:t>C</a:t>
            </a:r>
            <a:r>
              <a:rPr lang="en-IT" dirty="0"/>
              <a:t>osts are different than 0, shall be considered in maintenance plan;</a:t>
            </a:r>
          </a:p>
          <a:p>
            <a:endParaRPr lang="en-GB" dirty="0"/>
          </a:p>
          <a:p>
            <a:r>
              <a:rPr lang="en-GB" dirty="0"/>
              <a:t>A</a:t>
            </a:r>
            <a:r>
              <a:rPr lang="en-IT" dirty="0"/>
              <a:t>utomated fixes are preferrable!</a:t>
            </a:r>
          </a:p>
          <a:p>
            <a:endParaRPr lang="en-IT" dirty="0"/>
          </a:p>
          <a:p>
            <a:r>
              <a:rPr lang="en-IT" dirty="0"/>
              <a:t>New metrics can be incepted for innovative systems;</a:t>
            </a:r>
          </a:p>
        </p:txBody>
      </p:sp>
    </p:spTree>
    <p:extLst>
      <p:ext uri="{BB962C8B-B14F-4D97-AF65-F5344CB8AC3E}">
        <p14:creationId xmlns:p14="http://schemas.microsoft.com/office/powerpoint/2010/main" val="11373933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FDF5D-9E18-57E5-21F6-DB5350CC4245}"/>
              </a:ext>
            </a:extLst>
          </p:cNvPr>
          <p:cNvSpPr>
            <a:spLocks noGrp="1"/>
          </p:cNvSpPr>
          <p:nvPr>
            <p:ph type="title"/>
          </p:nvPr>
        </p:nvSpPr>
        <p:spPr/>
        <p:txBody>
          <a:bodyPr/>
          <a:lstStyle/>
          <a:p>
            <a:endParaRPr lang="en-IT"/>
          </a:p>
        </p:txBody>
      </p:sp>
      <p:pic>
        <p:nvPicPr>
          <p:cNvPr id="5" name="Content Placeholder 4" descr="A screenshot of a black screen&#10;&#10;Description automatically generated">
            <a:extLst>
              <a:ext uri="{FF2B5EF4-FFF2-40B4-BE49-F238E27FC236}">
                <a16:creationId xmlns:a16="http://schemas.microsoft.com/office/drawing/2014/main" id="{ED8723C1-CCAF-0B48-C9E6-56C0D980A934}"/>
              </a:ext>
            </a:extLst>
          </p:cNvPr>
          <p:cNvPicPr>
            <a:picLocks noGrp="1" noChangeAspect="1"/>
          </p:cNvPicPr>
          <p:nvPr>
            <p:ph idx="1"/>
          </p:nvPr>
        </p:nvPicPr>
        <p:blipFill>
          <a:blip r:embed="rId2"/>
          <a:stretch>
            <a:fillRect/>
          </a:stretch>
        </p:blipFill>
        <p:spPr>
          <a:xfrm>
            <a:off x="-146370" y="-250825"/>
            <a:ext cx="12471719" cy="9033128"/>
          </a:xfrm>
        </p:spPr>
      </p:pic>
    </p:spTree>
    <p:extLst>
      <p:ext uri="{BB962C8B-B14F-4D97-AF65-F5344CB8AC3E}">
        <p14:creationId xmlns:p14="http://schemas.microsoft.com/office/powerpoint/2010/main" val="27569548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091C-101D-89FB-DAA0-CDDD9FC37854}"/>
              </a:ext>
            </a:extLst>
          </p:cNvPr>
          <p:cNvSpPr>
            <a:spLocks noGrp="1"/>
          </p:cNvSpPr>
          <p:nvPr>
            <p:ph type="title"/>
          </p:nvPr>
        </p:nvSpPr>
        <p:spPr/>
        <p:txBody>
          <a:bodyPr/>
          <a:lstStyle/>
          <a:p>
            <a:r>
              <a:rPr lang="en-IT" dirty="0"/>
              <a:t>Questions?</a:t>
            </a:r>
          </a:p>
        </p:txBody>
      </p:sp>
      <p:sp>
        <p:nvSpPr>
          <p:cNvPr id="4" name="Footer Placeholder 3">
            <a:extLst>
              <a:ext uri="{FF2B5EF4-FFF2-40B4-BE49-F238E27FC236}">
                <a16:creationId xmlns:a16="http://schemas.microsoft.com/office/drawing/2014/main" id="{634DD4B7-0132-9DE6-C0C0-E44626F83129}"/>
              </a:ext>
            </a:extLst>
          </p:cNvPr>
          <p:cNvSpPr>
            <a:spLocks noGrp="1"/>
          </p:cNvSpPr>
          <p:nvPr>
            <p:ph type="ftr" sz="quarter" idx="11"/>
          </p:nvPr>
        </p:nvSpPr>
        <p:spPr/>
        <p:txBody>
          <a:bodyPr/>
          <a:lstStyle/>
          <a:p>
            <a:pPr>
              <a:defRPr/>
            </a:pPr>
            <a:r>
              <a:rPr lang="en-US"/>
              <a:t>Sw. Evolution</a:t>
            </a:r>
          </a:p>
        </p:txBody>
      </p:sp>
      <p:pic>
        <p:nvPicPr>
          <p:cNvPr id="5" name="Picture 2" descr="Why does Yoda Speak Funny?. Here is a marvelous question with an… | by &amp; |  Medium">
            <a:extLst>
              <a:ext uri="{FF2B5EF4-FFF2-40B4-BE49-F238E27FC236}">
                <a16:creationId xmlns:a16="http://schemas.microsoft.com/office/drawing/2014/main" id="{90E3DB11-EA1D-19A1-F44F-A6269845FA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2215" y="1801308"/>
            <a:ext cx="5787571" cy="3948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676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p:txBody>
          <a:bodyPr/>
          <a:lstStyle/>
          <a:p>
            <a:r>
              <a:rPr lang="en-US"/>
              <a:t>Motivation for Metrics</a:t>
            </a:r>
          </a:p>
        </p:txBody>
      </p:sp>
      <p:sp>
        <p:nvSpPr>
          <p:cNvPr id="174083" name="Rectangle 3"/>
          <p:cNvSpPr>
            <a:spLocks noGrp="1" noChangeArrowheads="1"/>
          </p:cNvSpPr>
          <p:nvPr>
            <p:ph type="body" idx="1"/>
          </p:nvPr>
        </p:nvSpPr>
        <p:spPr/>
        <p:txBody>
          <a:bodyPr>
            <a:normAutofit lnSpcReduction="10000"/>
          </a:bodyPr>
          <a:lstStyle/>
          <a:p>
            <a:pPr>
              <a:lnSpc>
                <a:spcPct val="80000"/>
              </a:lnSpc>
            </a:pPr>
            <a:r>
              <a:rPr lang="en-US" sz="2400" dirty="0"/>
              <a:t>Estimate the cost &amp; schedule of </a:t>
            </a:r>
            <a:r>
              <a:rPr lang="en-US" sz="2400" dirty="0">
                <a:solidFill>
                  <a:srgbClr val="FF0000"/>
                </a:solidFill>
              </a:rPr>
              <a:t>future</a:t>
            </a:r>
            <a:r>
              <a:rPr lang="en-US" sz="2400" dirty="0"/>
              <a:t> projects</a:t>
            </a:r>
          </a:p>
          <a:p>
            <a:pPr>
              <a:lnSpc>
                <a:spcPct val="80000"/>
              </a:lnSpc>
            </a:pPr>
            <a:endParaRPr lang="en-US" sz="2400" dirty="0"/>
          </a:p>
          <a:p>
            <a:pPr>
              <a:lnSpc>
                <a:spcPct val="80000"/>
              </a:lnSpc>
            </a:pPr>
            <a:r>
              <a:rPr lang="en-US" sz="2400" dirty="0"/>
              <a:t>Evaluate the productivity impacts of new tools and techniques</a:t>
            </a:r>
          </a:p>
          <a:p>
            <a:pPr>
              <a:lnSpc>
                <a:spcPct val="80000"/>
              </a:lnSpc>
            </a:pPr>
            <a:endParaRPr lang="en-US" sz="2400" dirty="0"/>
          </a:p>
          <a:p>
            <a:pPr>
              <a:lnSpc>
                <a:spcPct val="80000"/>
              </a:lnSpc>
            </a:pPr>
            <a:r>
              <a:rPr lang="en-US" sz="2400" dirty="0"/>
              <a:t>Establish productivity trends over time</a:t>
            </a:r>
          </a:p>
          <a:p>
            <a:pPr>
              <a:lnSpc>
                <a:spcPct val="80000"/>
              </a:lnSpc>
            </a:pPr>
            <a:endParaRPr lang="en-US" sz="2400" dirty="0"/>
          </a:p>
          <a:p>
            <a:pPr>
              <a:lnSpc>
                <a:spcPct val="80000"/>
              </a:lnSpc>
            </a:pPr>
            <a:r>
              <a:rPr lang="en-US" sz="2400" dirty="0">
                <a:solidFill>
                  <a:srgbClr val="FF0000"/>
                </a:solidFill>
              </a:rPr>
              <a:t>Improve software quality</a:t>
            </a:r>
          </a:p>
          <a:p>
            <a:pPr>
              <a:lnSpc>
                <a:spcPct val="80000"/>
              </a:lnSpc>
            </a:pPr>
            <a:endParaRPr lang="en-US" sz="2400" dirty="0"/>
          </a:p>
          <a:p>
            <a:pPr>
              <a:lnSpc>
                <a:spcPct val="80000"/>
              </a:lnSpc>
            </a:pPr>
            <a:r>
              <a:rPr lang="en-US" sz="2400" dirty="0"/>
              <a:t>Forecast future staffing needs</a:t>
            </a:r>
          </a:p>
          <a:p>
            <a:pPr>
              <a:lnSpc>
                <a:spcPct val="80000"/>
              </a:lnSpc>
            </a:pPr>
            <a:endParaRPr lang="en-US" sz="2400" dirty="0"/>
          </a:p>
          <a:p>
            <a:pPr>
              <a:lnSpc>
                <a:spcPct val="80000"/>
              </a:lnSpc>
            </a:pPr>
            <a:r>
              <a:rPr lang="en-US" sz="2400" dirty="0"/>
              <a:t>Anticipate and reduce future maintenance needs</a:t>
            </a:r>
          </a:p>
          <a:p>
            <a:pPr>
              <a:lnSpc>
                <a:spcPct val="80000"/>
              </a:lnSpc>
            </a:pPr>
            <a:endParaRPr lang="en-US" sz="2400" dirty="0"/>
          </a:p>
        </p:txBody>
      </p:sp>
      <p:sp>
        <p:nvSpPr>
          <p:cNvPr id="4" name="Slide Number Placeholder 3"/>
          <p:cNvSpPr>
            <a:spLocks noGrp="1"/>
          </p:cNvSpPr>
          <p:nvPr>
            <p:ph type="sldNum" sz="quarter" idx="12"/>
          </p:nvPr>
        </p:nvSpPr>
        <p:spPr/>
        <p:txBody>
          <a:bodyPr/>
          <a:lstStyle/>
          <a:p>
            <a:fld id="{AC15D0F0-0C80-A24D-9B51-4BAD80E99E6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3125</TotalTime>
  <Words>4625</Words>
  <Application>Microsoft Macintosh PowerPoint</Application>
  <PresentationFormat>Widescreen</PresentationFormat>
  <Paragraphs>832</Paragraphs>
  <Slides>88</Slides>
  <Notes>41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103" baseType="lpstr">
      <vt:lpstr>ＭＳ Ｐゴシック</vt:lpstr>
      <vt:lpstr>宋体</vt:lpstr>
      <vt:lpstr>Andalus</vt:lpstr>
      <vt:lpstr>Aptos</vt:lpstr>
      <vt:lpstr>Aptos Display</vt:lpstr>
      <vt:lpstr>Arial</vt:lpstr>
      <vt:lpstr>Arial Black</vt:lpstr>
      <vt:lpstr>Courier New</vt:lpstr>
      <vt:lpstr>Symbol</vt:lpstr>
      <vt:lpstr>Times New Roman</vt:lpstr>
      <vt:lpstr>Verdana</vt:lpstr>
      <vt:lpstr>Wingdings</vt:lpstr>
      <vt:lpstr>Wingdings 3</vt:lpstr>
      <vt:lpstr>Office Theme</vt:lpstr>
      <vt:lpstr>Equation</vt:lpstr>
      <vt:lpstr>Going Data-driven: Software Quality Metrics Explained</vt:lpstr>
      <vt:lpstr>If you can’t measure it, you can’t manage it Tom De Marco, 1982 </vt:lpstr>
      <vt:lpstr>PowerPoint Presentation</vt:lpstr>
      <vt:lpstr>It is wrong to suppose that if you can’t measure it, you can’t manage it – a costly myth.” W. Edwards Demings, 2018 </vt:lpstr>
      <vt:lpstr>Measurement, Measures, Metrics</vt:lpstr>
      <vt:lpstr>What to measure</vt:lpstr>
      <vt:lpstr>What to measure</vt:lpstr>
      <vt:lpstr>PowerPoint Presentation</vt:lpstr>
      <vt:lpstr>Motivation for Metrics</vt:lpstr>
      <vt:lpstr>Process Metrics</vt:lpstr>
      <vt:lpstr>Project Metrics</vt:lpstr>
      <vt:lpstr>Product metrics</vt:lpstr>
      <vt:lpstr>Why do we measure?</vt:lpstr>
      <vt:lpstr>Why Do We Measure?</vt:lpstr>
      <vt:lpstr>PowerPoint Presentation</vt:lpstr>
      <vt:lpstr>Types of Measures</vt:lpstr>
      <vt:lpstr>Size-Oriented Metrics</vt:lpstr>
      <vt:lpstr>Complexity Metrics</vt:lpstr>
      <vt:lpstr>Example</vt:lpstr>
      <vt:lpstr>Halstead’s Metrics</vt:lpstr>
      <vt:lpstr>McCabe’s Complexity Measures</vt:lpstr>
      <vt:lpstr>Flow Graph Notation</vt:lpstr>
      <vt:lpstr>Cyclomatic Complexity</vt:lpstr>
      <vt:lpstr>Example</vt:lpstr>
      <vt:lpstr>Flow Graph</vt:lpstr>
      <vt:lpstr>Computing V(G)</vt:lpstr>
      <vt:lpstr>Meaning of V(G)</vt:lpstr>
      <vt:lpstr>McCabe’s complexity in Linux kernel</vt:lpstr>
      <vt:lpstr>PowerPoint Presentation</vt:lpstr>
      <vt:lpstr>CC vs SLOC</vt:lpstr>
      <vt:lpstr>Summarizing: Maintainability index (MI) [Oman &amp; Coleman, 1994]</vt:lpstr>
      <vt:lpstr>Evolution of the maintainability index in Linux</vt:lpstr>
      <vt:lpstr>Overall SOTA synthesis </vt:lpstr>
      <vt:lpstr>McClure’s Complexity Metric</vt:lpstr>
      <vt:lpstr>Quality Model (is ISO 9126 relevant to this?)</vt:lpstr>
      <vt:lpstr>High Level Design Metrics</vt:lpstr>
      <vt:lpstr>Design Metrics</vt:lpstr>
      <vt:lpstr>System Complexity Metric</vt:lpstr>
      <vt:lpstr>Coupling for a module</vt:lpstr>
      <vt:lpstr>Metrics for Coupling</vt:lpstr>
      <vt:lpstr>Component Level Metrics</vt:lpstr>
      <vt:lpstr>Using Metrics</vt:lpstr>
      <vt:lpstr>Metrics for OO Software</vt:lpstr>
      <vt:lpstr>Metrics for the Object Oriented</vt:lpstr>
      <vt:lpstr>Chidamber and Kemerer Metrics</vt:lpstr>
      <vt:lpstr>Weighted methods per class (WMC)</vt:lpstr>
      <vt:lpstr>Weighted Methods per Class</vt:lpstr>
      <vt:lpstr>Depth of inheritance tree (DIT)</vt:lpstr>
      <vt:lpstr>Number of children (NOC)</vt:lpstr>
      <vt:lpstr>Number of Children</vt:lpstr>
      <vt:lpstr>Coupling between Classes </vt:lpstr>
      <vt:lpstr>Response for class (RFC)</vt:lpstr>
      <vt:lpstr>Lack of cohesion metric (LCOM)</vt:lpstr>
      <vt:lpstr>Lack of Cohesion in Methods</vt:lpstr>
      <vt:lpstr>LCOM</vt:lpstr>
      <vt:lpstr>Explanation</vt:lpstr>
      <vt:lpstr>Class Size</vt:lpstr>
      <vt:lpstr>Number of Operations Overridden</vt:lpstr>
      <vt:lpstr>Number of Operations Added</vt:lpstr>
      <vt:lpstr>Method Inheritance Factor</vt:lpstr>
      <vt:lpstr>MIF</vt:lpstr>
      <vt:lpstr>Coupling Factor</vt:lpstr>
      <vt:lpstr>Polymorphism Factor</vt:lpstr>
      <vt:lpstr>Operations Oriented Metrics (i.e., DevOps)</vt:lpstr>
      <vt:lpstr>Measuring Encapsulation?</vt:lpstr>
      <vt:lpstr>Inheritance?</vt:lpstr>
      <vt:lpstr>PowerPoint Presentation</vt:lpstr>
      <vt:lpstr>Is KLOC enough ?</vt:lpstr>
      <vt:lpstr>Process metrics categories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User-based Metrics</vt:lpstr>
      <vt:lpstr>PowerPoint Presentation</vt:lpstr>
      <vt:lpstr>PowerPoint Presentation</vt:lpstr>
      <vt:lpstr>Summary</vt:lpstr>
      <vt:lpstr>PowerPoint Presentation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Damian Andrew Tamburri</dc:creator>
  <cp:lastModifiedBy>Damian Andrew Tamburri</cp:lastModifiedBy>
  <cp:revision>57</cp:revision>
  <dcterms:created xsi:type="dcterms:W3CDTF">2024-09-20T10:23:26Z</dcterms:created>
  <dcterms:modified xsi:type="dcterms:W3CDTF">2024-10-13T09:57:25Z</dcterms:modified>
</cp:coreProperties>
</file>