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Qtr1</a:t>
            </a:r>
          </a:p>
        </c:rich>
      </c:tx>
      <c:overlay val="0"/>
      <c:spPr>
        <a:noFill/>
        <a:ln>
          <a:noFill/>
        </a:ln>
      </c:spPr>
    </c:title>
    <c:autoTitleDeleted val="0"/>
    <c:plotArea>
      <c:layout/>
      <c:pieChart>
        <c:varyColors val="1"/>
        <c:ser>
          <c:idx val="0"/>
          <c:order val="0"/>
          <c:tx>
            <c:v>Qtr1</c:v>
          </c:tx>
          <c:explosion val="3"/>
          <c:dPt>
            <c:idx val="0"/>
            <c:bubble3D val="0"/>
            <c:spPr>
              <a:solidFill>
                <a:srgbClr val="4F81BD"/>
              </a:solidFill>
              <a:ln w="19046">
                <a:solidFill>
                  <a:srgbClr val="FFFFFF"/>
                </a:solidFill>
                <a:prstDash val="solid"/>
              </a:ln>
            </c:spPr>
            <c:extLst>
              <c:ext xmlns:c16="http://schemas.microsoft.com/office/drawing/2014/chart" uri="{C3380CC4-5D6E-409C-BE32-E72D297353CC}">
                <c16:uniqueId val="{00000001-9DA9-4EFE-97F4-BC07F527083A}"/>
              </c:ext>
            </c:extLst>
          </c:dPt>
          <c:dPt>
            <c:idx val="1"/>
            <c:bubble3D val="0"/>
            <c:spPr>
              <a:solidFill>
                <a:srgbClr val="C0504D"/>
              </a:solidFill>
              <a:ln w="19046">
                <a:solidFill>
                  <a:srgbClr val="FFFFFF"/>
                </a:solidFill>
                <a:prstDash val="solid"/>
              </a:ln>
            </c:spPr>
            <c:extLst>
              <c:ext xmlns:c16="http://schemas.microsoft.com/office/drawing/2014/chart" uri="{C3380CC4-5D6E-409C-BE32-E72D297353CC}">
                <c16:uniqueId val="{00000002-9DA9-4EFE-97F4-BC07F527083A}"/>
              </c:ext>
            </c:extLst>
          </c:dPt>
          <c:dPt>
            <c:idx val="2"/>
            <c:bubble3D val="0"/>
            <c:spPr>
              <a:solidFill>
                <a:srgbClr val="9BBB59"/>
              </a:solidFill>
              <a:ln w="19046">
                <a:solidFill>
                  <a:srgbClr val="FFFFFF"/>
                </a:solidFill>
                <a:prstDash val="solid"/>
              </a:ln>
            </c:spPr>
            <c:extLst>
              <c:ext xmlns:c16="http://schemas.microsoft.com/office/drawing/2014/chart" uri="{C3380CC4-5D6E-409C-BE32-E72D297353CC}">
                <c16:uniqueId val="{00000003-9DA9-4EFE-97F4-BC07F527083A}"/>
              </c:ext>
            </c:extLst>
          </c:dPt>
          <c:dPt>
            <c:idx val="3"/>
            <c:bubble3D val="0"/>
            <c:spPr>
              <a:solidFill>
                <a:srgbClr val="8064A2"/>
              </a:solidFill>
              <a:ln w="19046">
                <a:solidFill>
                  <a:srgbClr val="FFFFFF"/>
                </a:solidFill>
                <a:prstDash val="solid"/>
              </a:ln>
            </c:spPr>
            <c:extLst>
              <c:ext xmlns:c16="http://schemas.microsoft.com/office/drawing/2014/chart" uri="{C3380CC4-5D6E-409C-BE32-E72D297353CC}">
                <c16:uniqueId val="{00000004-9DA9-4EFE-97F4-BC07F527083A}"/>
              </c:ext>
            </c:extLst>
          </c:dPt>
          <c:dPt>
            <c:idx val="4"/>
            <c:bubble3D val="0"/>
            <c:spPr>
              <a:solidFill>
                <a:srgbClr val="4BACC6"/>
              </a:solidFill>
              <a:ln w="19046">
                <a:solidFill>
                  <a:srgbClr val="FFFFFF"/>
                </a:solidFill>
                <a:prstDash val="solid"/>
              </a:ln>
            </c:spPr>
            <c:extLst>
              <c:ext xmlns:c16="http://schemas.microsoft.com/office/drawing/2014/chart" uri="{C3380CC4-5D6E-409C-BE32-E72D297353CC}">
                <c16:uniqueId val="{00000005-9DA9-4EFE-97F4-BC07F527083A}"/>
              </c:ext>
            </c:extLst>
          </c:dPt>
          <c:dPt>
            <c:idx val="5"/>
            <c:bubble3D val="0"/>
            <c:spPr>
              <a:solidFill>
                <a:srgbClr val="F79646"/>
              </a:solidFill>
              <a:ln w="19046">
                <a:solidFill>
                  <a:srgbClr val="FFFFFF"/>
                </a:solidFill>
                <a:prstDash val="solid"/>
              </a:ln>
            </c:spPr>
            <c:extLst>
              <c:ext xmlns:c16="http://schemas.microsoft.com/office/drawing/2014/chart" uri="{C3380CC4-5D6E-409C-BE32-E72D297353CC}">
                <c16:uniqueId val="{00000006-9DA9-4EFE-97F4-BC07F527083A}"/>
              </c:ext>
            </c:extLst>
          </c:dPt>
          <c:cat>
            <c:strLit>
              <c:ptCount val="6"/>
              <c:pt idx="0">
                <c:v>2018</c:v>
              </c:pt>
              <c:pt idx="1">
                <c:v>2019</c:v>
              </c:pt>
              <c:pt idx="2">
                <c:v>2020</c:v>
              </c:pt>
              <c:pt idx="3">
                <c:v>2021</c:v>
              </c:pt>
              <c:pt idx="4">
                <c:v>2022</c:v>
              </c:pt>
              <c:pt idx="5">
                <c:v>2023</c:v>
              </c:pt>
            </c:strLit>
          </c:cat>
          <c:val>
            <c:numLit>
              <c:formatCode>General</c:formatCode>
              <c:ptCount val="6"/>
              <c:pt idx="0">
                <c:v>0</c:v>
              </c:pt>
              <c:pt idx="1">
                <c:v>0</c:v>
              </c:pt>
              <c:pt idx="2">
                <c:v>5</c:v>
              </c:pt>
              <c:pt idx="3">
                <c:v>4</c:v>
              </c:pt>
              <c:pt idx="4">
                <c:v>5</c:v>
              </c:pt>
              <c:pt idx="5">
                <c:v>3</c:v>
              </c:pt>
            </c:numLit>
          </c:val>
          <c:extLst>
            <c:ext xmlns:c16="http://schemas.microsoft.com/office/drawing/2014/chart" uri="{C3380CC4-5D6E-409C-BE32-E72D297353CC}">
              <c16:uniqueId val="{00000000-9DA9-4EFE-97F4-BC07F527083A}"/>
            </c:ext>
          </c:extLst>
        </c:ser>
        <c:ser>
          <c:idx val="1"/>
          <c:order val="1"/>
          <c:tx>
            <c:v>Qtr2</c:v>
          </c:tx>
          <c:dPt>
            <c:idx val="0"/>
            <c:bubble3D val="0"/>
            <c:spPr>
              <a:solidFill>
                <a:srgbClr val="4F81BD"/>
              </a:solidFill>
              <a:ln w="19046">
                <a:solidFill>
                  <a:srgbClr val="FFFFFF"/>
                </a:solidFill>
                <a:prstDash val="solid"/>
              </a:ln>
            </c:spPr>
            <c:extLst>
              <c:ext xmlns:c16="http://schemas.microsoft.com/office/drawing/2014/chart" uri="{C3380CC4-5D6E-409C-BE32-E72D297353CC}">
                <c16:uniqueId val="{00000008-9DA9-4EFE-97F4-BC07F527083A}"/>
              </c:ext>
            </c:extLst>
          </c:dPt>
          <c:dPt>
            <c:idx val="1"/>
            <c:bubble3D val="0"/>
            <c:spPr>
              <a:solidFill>
                <a:srgbClr val="C0504D"/>
              </a:solidFill>
              <a:ln w="19046">
                <a:solidFill>
                  <a:srgbClr val="FFFFFF"/>
                </a:solidFill>
                <a:prstDash val="solid"/>
              </a:ln>
            </c:spPr>
            <c:extLst>
              <c:ext xmlns:c16="http://schemas.microsoft.com/office/drawing/2014/chart" uri="{C3380CC4-5D6E-409C-BE32-E72D297353CC}">
                <c16:uniqueId val="{00000009-9DA9-4EFE-97F4-BC07F527083A}"/>
              </c:ext>
            </c:extLst>
          </c:dPt>
          <c:dPt>
            <c:idx val="2"/>
            <c:bubble3D val="0"/>
            <c:spPr>
              <a:solidFill>
                <a:srgbClr val="9BBB59"/>
              </a:solidFill>
              <a:ln w="19046">
                <a:solidFill>
                  <a:srgbClr val="FFFFFF"/>
                </a:solidFill>
                <a:prstDash val="solid"/>
              </a:ln>
            </c:spPr>
            <c:extLst>
              <c:ext xmlns:c16="http://schemas.microsoft.com/office/drawing/2014/chart" uri="{C3380CC4-5D6E-409C-BE32-E72D297353CC}">
                <c16:uniqueId val="{0000000A-9DA9-4EFE-97F4-BC07F527083A}"/>
              </c:ext>
            </c:extLst>
          </c:dPt>
          <c:dPt>
            <c:idx val="3"/>
            <c:bubble3D val="0"/>
            <c:spPr>
              <a:solidFill>
                <a:srgbClr val="8064A2"/>
              </a:solidFill>
              <a:ln w="19046">
                <a:solidFill>
                  <a:srgbClr val="FFFFFF"/>
                </a:solidFill>
                <a:prstDash val="solid"/>
              </a:ln>
            </c:spPr>
            <c:extLst>
              <c:ext xmlns:c16="http://schemas.microsoft.com/office/drawing/2014/chart" uri="{C3380CC4-5D6E-409C-BE32-E72D297353CC}">
                <c16:uniqueId val="{0000000B-9DA9-4EFE-97F4-BC07F527083A}"/>
              </c:ext>
            </c:extLst>
          </c:dPt>
          <c:dPt>
            <c:idx val="4"/>
            <c:bubble3D val="0"/>
            <c:spPr>
              <a:solidFill>
                <a:srgbClr val="4BACC6"/>
              </a:solidFill>
              <a:ln w="19046">
                <a:solidFill>
                  <a:srgbClr val="FFFFFF"/>
                </a:solidFill>
                <a:prstDash val="solid"/>
              </a:ln>
            </c:spPr>
            <c:extLst>
              <c:ext xmlns:c16="http://schemas.microsoft.com/office/drawing/2014/chart" uri="{C3380CC4-5D6E-409C-BE32-E72D297353CC}">
                <c16:uniqueId val="{0000000C-9DA9-4EFE-97F4-BC07F527083A}"/>
              </c:ext>
            </c:extLst>
          </c:dPt>
          <c:dPt>
            <c:idx val="5"/>
            <c:bubble3D val="0"/>
            <c:spPr>
              <a:solidFill>
                <a:srgbClr val="F79646"/>
              </a:solidFill>
              <a:ln w="19046">
                <a:solidFill>
                  <a:srgbClr val="FFFFFF"/>
                </a:solidFill>
                <a:prstDash val="solid"/>
              </a:ln>
            </c:spPr>
            <c:extLst>
              <c:ext xmlns:c16="http://schemas.microsoft.com/office/drawing/2014/chart" uri="{C3380CC4-5D6E-409C-BE32-E72D297353CC}">
                <c16:uniqueId val="{0000000D-9DA9-4EFE-97F4-BC07F527083A}"/>
              </c:ext>
            </c:extLst>
          </c:dPt>
          <c:val>
            <c:numLit>
              <c:formatCode>General</c:formatCode>
              <c:ptCount val="6"/>
              <c:pt idx="0">
                <c:v>0</c:v>
              </c:pt>
              <c:pt idx="1">
                <c:v>7</c:v>
              </c:pt>
              <c:pt idx="2">
                <c:v>0</c:v>
              </c:pt>
              <c:pt idx="3">
                <c:v>5</c:v>
              </c:pt>
              <c:pt idx="4">
                <c:v>9</c:v>
              </c:pt>
              <c:pt idx="5">
                <c:v>0</c:v>
              </c:pt>
            </c:numLit>
          </c:val>
          <c:extLst>
            <c:ext xmlns:c16="http://schemas.microsoft.com/office/drawing/2014/chart" uri="{C3380CC4-5D6E-409C-BE32-E72D297353CC}">
              <c16:uniqueId val="{00000007-9DA9-4EFE-97F4-BC07F527083A}"/>
            </c:ext>
          </c:extLst>
        </c:ser>
        <c:ser>
          <c:idx val="2"/>
          <c:order val="2"/>
          <c:tx>
            <c:v>Qtr3</c:v>
          </c:tx>
          <c:dPt>
            <c:idx val="0"/>
            <c:bubble3D val="0"/>
            <c:spPr>
              <a:solidFill>
                <a:srgbClr val="4F81BD"/>
              </a:solidFill>
              <a:ln w="19046">
                <a:solidFill>
                  <a:srgbClr val="FFFFFF"/>
                </a:solidFill>
                <a:prstDash val="solid"/>
              </a:ln>
            </c:spPr>
            <c:extLst>
              <c:ext xmlns:c16="http://schemas.microsoft.com/office/drawing/2014/chart" uri="{C3380CC4-5D6E-409C-BE32-E72D297353CC}">
                <c16:uniqueId val="{0000000F-9DA9-4EFE-97F4-BC07F527083A}"/>
              </c:ext>
            </c:extLst>
          </c:dPt>
          <c:dPt>
            <c:idx val="1"/>
            <c:bubble3D val="0"/>
            <c:spPr>
              <a:solidFill>
                <a:srgbClr val="C0504D"/>
              </a:solidFill>
              <a:ln w="19046">
                <a:solidFill>
                  <a:srgbClr val="FFFFFF"/>
                </a:solidFill>
                <a:prstDash val="solid"/>
              </a:ln>
            </c:spPr>
            <c:extLst>
              <c:ext xmlns:c16="http://schemas.microsoft.com/office/drawing/2014/chart" uri="{C3380CC4-5D6E-409C-BE32-E72D297353CC}">
                <c16:uniqueId val="{00000010-9DA9-4EFE-97F4-BC07F527083A}"/>
              </c:ext>
            </c:extLst>
          </c:dPt>
          <c:dPt>
            <c:idx val="2"/>
            <c:bubble3D val="0"/>
            <c:spPr>
              <a:solidFill>
                <a:srgbClr val="9BBB59"/>
              </a:solidFill>
              <a:ln w="19046">
                <a:solidFill>
                  <a:srgbClr val="FFFFFF"/>
                </a:solidFill>
                <a:prstDash val="solid"/>
              </a:ln>
            </c:spPr>
            <c:extLst>
              <c:ext xmlns:c16="http://schemas.microsoft.com/office/drawing/2014/chart" uri="{C3380CC4-5D6E-409C-BE32-E72D297353CC}">
                <c16:uniqueId val="{00000011-9DA9-4EFE-97F4-BC07F527083A}"/>
              </c:ext>
            </c:extLst>
          </c:dPt>
          <c:dPt>
            <c:idx val="3"/>
            <c:bubble3D val="0"/>
            <c:spPr>
              <a:solidFill>
                <a:srgbClr val="8064A2"/>
              </a:solidFill>
              <a:ln w="19046">
                <a:solidFill>
                  <a:srgbClr val="FFFFFF"/>
                </a:solidFill>
                <a:prstDash val="solid"/>
              </a:ln>
            </c:spPr>
            <c:extLst>
              <c:ext xmlns:c16="http://schemas.microsoft.com/office/drawing/2014/chart" uri="{C3380CC4-5D6E-409C-BE32-E72D297353CC}">
                <c16:uniqueId val="{00000012-9DA9-4EFE-97F4-BC07F527083A}"/>
              </c:ext>
            </c:extLst>
          </c:dPt>
          <c:dPt>
            <c:idx val="4"/>
            <c:bubble3D val="0"/>
            <c:spPr>
              <a:solidFill>
                <a:srgbClr val="4BACC6"/>
              </a:solidFill>
              <a:ln w="19046">
                <a:solidFill>
                  <a:srgbClr val="FFFFFF"/>
                </a:solidFill>
                <a:prstDash val="solid"/>
              </a:ln>
            </c:spPr>
            <c:extLst>
              <c:ext xmlns:c16="http://schemas.microsoft.com/office/drawing/2014/chart" uri="{C3380CC4-5D6E-409C-BE32-E72D297353CC}">
                <c16:uniqueId val="{00000013-9DA9-4EFE-97F4-BC07F527083A}"/>
              </c:ext>
            </c:extLst>
          </c:dPt>
          <c:dPt>
            <c:idx val="5"/>
            <c:bubble3D val="0"/>
            <c:spPr>
              <a:solidFill>
                <a:srgbClr val="F79646"/>
              </a:solidFill>
              <a:ln w="19046">
                <a:solidFill>
                  <a:srgbClr val="FFFFFF"/>
                </a:solidFill>
                <a:prstDash val="solid"/>
              </a:ln>
            </c:spPr>
            <c:extLst>
              <c:ext xmlns:c16="http://schemas.microsoft.com/office/drawing/2014/chart" uri="{C3380CC4-5D6E-409C-BE32-E72D297353CC}">
                <c16:uniqueId val="{00000014-9DA9-4EFE-97F4-BC07F527083A}"/>
              </c:ext>
            </c:extLst>
          </c:dPt>
          <c:val>
            <c:numLit>
              <c:formatCode>General</c:formatCode>
              <c:ptCount val="6"/>
              <c:pt idx="0">
                <c:v>6</c:v>
              </c:pt>
              <c:pt idx="1">
                <c:v>6</c:v>
              </c:pt>
              <c:pt idx="2">
                <c:v>0</c:v>
              </c:pt>
              <c:pt idx="3">
                <c:v>2</c:v>
              </c:pt>
              <c:pt idx="4">
                <c:v>0</c:v>
              </c:pt>
              <c:pt idx="5">
                <c:v>5</c:v>
              </c:pt>
            </c:numLit>
          </c:val>
          <c:extLst>
            <c:ext xmlns:c16="http://schemas.microsoft.com/office/drawing/2014/chart" uri="{C3380CC4-5D6E-409C-BE32-E72D297353CC}">
              <c16:uniqueId val="{0000000E-9DA9-4EFE-97F4-BC07F527083A}"/>
            </c:ext>
          </c:extLst>
        </c:ser>
        <c:ser>
          <c:idx val="3"/>
          <c:order val="3"/>
          <c:tx>
            <c:v>Qtr4</c:v>
          </c:tx>
          <c:dPt>
            <c:idx val="0"/>
            <c:bubble3D val="0"/>
            <c:spPr>
              <a:solidFill>
                <a:srgbClr val="4F81BD"/>
              </a:solidFill>
              <a:ln w="19046">
                <a:solidFill>
                  <a:srgbClr val="FFFFFF"/>
                </a:solidFill>
                <a:prstDash val="solid"/>
              </a:ln>
            </c:spPr>
            <c:extLst>
              <c:ext xmlns:c16="http://schemas.microsoft.com/office/drawing/2014/chart" uri="{C3380CC4-5D6E-409C-BE32-E72D297353CC}">
                <c16:uniqueId val="{00000016-9DA9-4EFE-97F4-BC07F527083A}"/>
              </c:ext>
            </c:extLst>
          </c:dPt>
          <c:dPt>
            <c:idx val="1"/>
            <c:bubble3D val="0"/>
            <c:spPr>
              <a:solidFill>
                <a:srgbClr val="C0504D"/>
              </a:solidFill>
              <a:ln w="19046">
                <a:solidFill>
                  <a:srgbClr val="FFFFFF"/>
                </a:solidFill>
                <a:prstDash val="solid"/>
              </a:ln>
            </c:spPr>
            <c:extLst>
              <c:ext xmlns:c16="http://schemas.microsoft.com/office/drawing/2014/chart" uri="{C3380CC4-5D6E-409C-BE32-E72D297353CC}">
                <c16:uniqueId val="{00000017-9DA9-4EFE-97F4-BC07F527083A}"/>
              </c:ext>
            </c:extLst>
          </c:dPt>
          <c:dPt>
            <c:idx val="2"/>
            <c:bubble3D val="0"/>
            <c:spPr>
              <a:solidFill>
                <a:srgbClr val="9BBB59"/>
              </a:solidFill>
              <a:ln w="19046">
                <a:solidFill>
                  <a:srgbClr val="FFFFFF"/>
                </a:solidFill>
                <a:prstDash val="solid"/>
              </a:ln>
            </c:spPr>
            <c:extLst>
              <c:ext xmlns:c16="http://schemas.microsoft.com/office/drawing/2014/chart" uri="{C3380CC4-5D6E-409C-BE32-E72D297353CC}">
                <c16:uniqueId val="{00000018-9DA9-4EFE-97F4-BC07F527083A}"/>
              </c:ext>
            </c:extLst>
          </c:dPt>
          <c:dPt>
            <c:idx val="3"/>
            <c:bubble3D val="0"/>
            <c:spPr>
              <a:solidFill>
                <a:srgbClr val="8064A2"/>
              </a:solidFill>
              <a:ln w="19046">
                <a:solidFill>
                  <a:srgbClr val="FFFFFF"/>
                </a:solidFill>
                <a:prstDash val="solid"/>
              </a:ln>
            </c:spPr>
            <c:extLst>
              <c:ext xmlns:c16="http://schemas.microsoft.com/office/drawing/2014/chart" uri="{C3380CC4-5D6E-409C-BE32-E72D297353CC}">
                <c16:uniqueId val="{00000019-9DA9-4EFE-97F4-BC07F527083A}"/>
              </c:ext>
            </c:extLst>
          </c:dPt>
          <c:dPt>
            <c:idx val="4"/>
            <c:bubble3D val="0"/>
            <c:spPr>
              <a:solidFill>
                <a:srgbClr val="4BACC6"/>
              </a:solidFill>
              <a:ln w="19046">
                <a:solidFill>
                  <a:srgbClr val="FFFFFF"/>
                </a:solidFill>
                <a:prstDash val="solid"/>
              </a:ln>
            </c:spPr>
            <c:extLst>
              <c:ext xmlns:c16="http://schemas.microsoft.com/office/drawing/2014/chart" uri="{C3380CC4-5D6E-409C-BE32-E72D297353CC}">
                <c16:uniqueId val="{0000001A-9DA9-4EFE-97F4-BC07F527083A}"/>
              </c:ext>
            </c:extLst>
          </c:dPt>
          <c:dPt>
            <c:idx val="5"/>
            <c:bubble3D val="0"/>
            <c:spPr>
              <a:solidFill>
                <a:srgbClr val="F79646"/>
              </a:solidFill>
              <a:ln w="19046">
                <a:solidFill>
                  <a:srgbClr val="FFFFFF"/>
                </a:solidFill>
                <a:prstDash val="solid"/>
              </a:ln>
            </c:spPr>
            <c:extLst>
              <c:ext xmlns:c16="http://schemas.microsoft.com/office/drawing/2014/chart" uri="{C3380CC4-5D6E-409C-BE32-E72D297353CC}">
                <c16:uniqueId val="{0000001B-9DA9-4EFE-97F4-BC07F527083A}"/>
              </c:ext>
            </c:extLst>
          </c:dPt>
          <c:val>
            <c:numLit>
              <c:formatCode>General</c:formatCode>
              <c:ptCount val="6"/>
              <c:pt idx="0">
                <c:v>4</c:v>
              </c:pt>
              <c:pt idx="1">
                <c:v>3</c:v>
              </c:pt>
              <c:pt idx="2">
                <c:v>2</c:v>
              </c:pt>
              <c:pt idx="3">
                <c:v>5</c:v>
              </c:pt>
              <c:pt idx="4">
                <c:v>0</c:v>
              </c:pt>
              <c:pt idx="5">
                <c:v>0</c:v>
              </c:pt>
            </c:numLit>
          </c:val>
          <c:extLst>
            <c:ext xmlns:c16="http://schemas.microsoft.com/office/drawing/2014/chart" uri="{C3380CC4-5D6E-409C-BE32-E72D297353CC}">
              <c16:uniqueId val="{00000015-9DA9-4EFE-97F4-BC07F527083A}"/>
            </c:ext>
          </c:extLst>
        </c:ser>
        <c:dLbls>
          <c:showLegendKey val="0"/>
          <c:showVal val="0"/>
          <c:showCatName val="0"/>
          <c:showSerName val="0"/>
          <c:showPercent val="0"/>
          <c:showBubbleSize val="0"/>
          <c:showLeaderLines val="1"/>
        </c:dLbls>
        <c:firstSliceAng val="360"/>
      </c:pieChart>
      <c:spPr>
        <a:noFill/>
        <a:ln>
          <a:noFill/>
        </a:ln>
      </c:spPr>
    </c:plotArea>
    <c:legend>
      <c:legendPos val="r"/>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000000"/>
          </a:solidFill>
          <a:latin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9C19DF9B-DF56-EBF4-9194-0FD9563D747F}"/>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2A47157B-6AA5-282C-C6FB-A38BCEB2BB84}"/>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65B18CE4-A59B-44DA-A312-2EDD8B697BAE}" type="datetime1">
              <a:rPr lang="en-IN"/>
              <a:pPr lvl="0"/>
              <a:t>03-09-2024</a:t>
            </a:fld>
            <a:endParaRPr lang="en-IN"/>
          </a:p>
        </p:txBody>
      </p:sp>
      <p:sp>
        <p:nvSpPr>
          <p:cNvPr id="10" name="Slide Image Placeholder 3">
            <a:extLst>
              <a:ext uri="{FF2B5EF4-FFF2-40B4-BE49-F238E27FC236}">
                <a16:creationId xmlns:a16="http://schemas.microsoft.com/office/drawing/2014/main" id="{CF273327-A577-F981-55B6-B55AF1B78A19}"/>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0515A5C3-D90F-5290-A1E8-CDF6292863EC}"/>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517678B6-3C30-8DA5-2466-B84F017577BC}"/>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1AFFBCDA-4C15-F2B5-0218-0A36B7C00693}"/>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F81B3E48-EE9A-46AB-B14E-4B36C01DACDA}"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F3C3459-CDE2-4F7D-BB99-135E2D9696CF}" type="datetimeFigureOut">
              <a:t>9/3/2024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B2C8A52-AAD4-47CC-8904-5C06CCE9D472}" type="slidenum">
              <a:t>‹#›</a:t>
            </a:fld>
            <a:endParaRPr lang="en-US"/>
          </a:p>
        </p:txBody>
      </p:sp>
    </p:spTree>
    <p:extLst>
      <p:ext uri="{BB962C8B-B14F-4D97-AF65-F5344CB8AC3E}">
        <p14:creationId xmlns:p14="http://schemas.microsoft.com/office/powerpoint/2010/main" val="902026855"/>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FAE8DD-FA20-A9B0-E0C0-B20599268B9A}"/>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AF87CCFB-DAEA-4306-E06F-44CC95E19910}"/>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900235C4-3272-9D80-2569-43349BDBA9D3}"/>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49C934-0434-4149-9381-EEF510781BAD}"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56136-0CB7-C556-CBC9-76E0139D36F7}"/>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8B44F129-2DFA-56A2-B62A-17C02FB70017}"/>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DA419CA6-229F-D02B-894F-1CECCC6A0FD1}"/>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4D51F-F8AA-41EB-91AA-ABE3F06AD3D8}"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B85D169E-F691-C39C-E243-E093D65B4700}"/>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C16319FC-7694-83C2-9AC2-10D02A6FD7E5}"/>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7EFE8AB4-6748-AEA6-B52F-907765F60A02}"/>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28E13E7F-A37D-4AFE-8F08-10CD2DC774E6}"/>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AF0154D-D0BD-32B6-8528-8B230C0B1C1B}"/>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5567B5F-9627-FC36-1A15-573FC445DDA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A61A8520-3AF8-0A9E-39BA-656020D49DF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6920D8F3-3B54-CFFF-F913-A05AC9F0D3C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868365F7-29DD-BA8C-4CF7-5AF5E76008B7}"/>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12BA10CA-BDB6-F200-A0B8-BEB7405ABB7E}"/>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7150262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5484B67F-0E14-A5E9-ECA8-3AD6C5AEAB70}"/>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19A7BD5-4B01-89AF-1C9B-2EF3367A406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AAA6A799-11B6-3049-FACA-2A1A5609944F}"/>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07F12E24-69FA-A0F3-E2FD-7738B6C9FCF6}"/>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9E433DAE-5759-FD66-24DE-8B52963595D3}"/>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BFCA5268-8342-D023-A12B-140F534F9AEB}"/>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06B0D314-62C3-1079-7B99-F029A01F0969}"/>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9BA05847-888D-5D97-73EA-52C176EF29AA}"/>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894D206C-2588-391B-53F5-99FE4030D5A0}"/>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3F6F62A9-6678-EAE9-60C0-0E3360814EA3}"/>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5279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E0B588B3-1275-E11D-E981-84F65C7EECC0}"/>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86D99B54-4325-A17E-71F5-D4CBBDB2A8D6}"/>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8776FF39-85EF-7511-0B28-4C209406430E}"/>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52075075-D457-07C1-98E2-8DA19A4D5F28}"/>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EB6E0CE3-2E72-2F10-BDE7-20DC9BAC9500}"/>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9BA1776A-12B4-0675-A757-FB567AD6C5FB}"/>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96EE102-1189-16D1-F1A9-E1E7112E5EEE}"/>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99D0FE7F-978D-AE4C-1154-812F1D9A1CC2}"/>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09E03381-338C-3A8B-FEC9-7AC1D82382D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81D4647C-0E0B-2BB7-3ECA-CD25194709F1}"/>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98519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2D340867-8F05-8EF5-3AFB-C3228518A6C0}"/>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88AE7E93-576C-8ED2-8774-C9325DEF2FBA}"/>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B80E35DF-0044-84BE-C17E-4BD42405A9C3}"/>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D8F79777-8C79-6D75-64BF-B3008F7DEC1F}"/>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D23B3CED-417E-B1DA-25F9-6198FBD77289}"/>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9468DE7E-9C3D-74C6-7150-BDB327C30BF5}"/>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E9E1946E-9E19-C3BB-3709-A8679E06FF27}"/>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595E62C0-412D-9934-FA1B-47B3810D0176}"/>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96F4BBD6-4345-C045-2F1E-4E5B5F99E823}"/>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633086C6-D348-458E-F1A2-D1D6D561C33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1642717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94365429-CF35-05CB-3241-C412D373265D}"/>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2D3C30D7-4F36-3D22-A07F-AE568265F28C}"/>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A0B0E0D7-C862-3835-69BB-01CD85185BA3}"/>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22E87454-4C21-7964-9E3E-945901FE5F0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D7CA5F5F-3B67-C08A-7E80-C1602BA84F2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0FCB48D6-41EA-F7F2-E61A-CF076AF2741C}"/>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497A96FB-86AE-F0DF-C3B8-BDCB8380E01D}"/>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7F788044-E1F7-E8D7-7BA0-15A9E7F3126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CEA2F4A6-E48C-5CF5-674B-A0C9C0730A0E}"/>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24278679-26BC-EA44-9865-414AC8588060}"/>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411464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DBA99512-CB8A-CEA1-F118-2273386C4DD1}"/>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5CFDEDBF-E3B7-C86C-AF8B-E4A2698849FD}"/>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98C42B63-A833-39E0-8F8F-C3F695993C5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148EA65B-E1D2-6BB0-BE9E-1B71F249942F}"/>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89CD77F2-2C40-6262-BEEB-1A6B4DDC1E6C}"/>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F8402BA7-52C5-5AD1-7A0E-283ABD92623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CCB4465E-741B-A3E7-92A8-1E9CA49082D4}"/>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EDF93101-3AC5-742B-128A-226C17061496}"/>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29BADDCE-748F-AFA0-A030-14DA85D48BEC}"/>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81BF1E24-1E01-3EEB-3F81-369AD105B9C6}"/>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4E853E8F-E5B8-7373-94E1-BAE0D92EC7B1}"/>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41A347E3-C148-240B-BC97-F29E52A4DD90}"/>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407B009E-B2F6-35C6-6275-7D02B7AC436E}"/>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4A5444B7-49BF-787E-38B2-A04C88B07FE4}"/>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A06ABB2D-1075-4898-A549-68701F3EE6FD}" type="datetime1">
              <a:rPr lang="en-US"/>
              <a:pPr lvl="0"/>
              <a:t>9/3/2024</a:t>
            </a:fld>
            <a:endParaRPr lang="en-US"/>
          </a:p>
        </p:txBody>
      </p:sp>
      <p:sp>
        <p:nvSpPr>
          <p:cNvPr id="16" name="Holder 6">
            <a:extLst>
              <a:ext uri="{FF2B5EF4-FFF2-40B4-BE49-F238E27FC236}">
                <a16:creationId xmlns:a16="http://schemas.microsoft.com/office/drawing/2014/main" id="{9218EF49-32E2-9D16-C00C-75A2C2FEFABD}"/>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6A639A85-D85F-4ED2-8D96-A63E112FB56C}"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1AD9A6D-3B92-D189-6AE6-F920A60DE73D}"/>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E3261238-FB86-70B4-A530-F3F372717C2C}"/>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E592AF40-6B0B-DA78-D3A7-04F8822509B9}"/>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8101356D-E21F-AF87-672C-ADFEC96716AE}"/>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60D4A05C-9E88-B11F-51D7-B813327DC898}"/>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F3A667FC-7B50-092E-3C75-795BB4DA3D11}"/>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531599CC-F2B0-59E4-51A6-43F404E57D5B}"/>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0C51F9A7-1893-E877-0D56-A7906BDFE3D3}"/>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477C7091-CBC9-4325-AE1A-C5EA13CE1B7B}"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04480B92-55C2-26A9-591B-B1FB4657366E}"/>
              </a:ext>
            </a:extLst>
          </p:cNvPr>
          <p:cNvSpPr txBox="1"/>
          <p:nvPr/>
        </p:nvSpPr>
        <p:spPr>
          <a:xfrm>
            <a:off x="2554540" y="3314151"/>
            <a:ext cx="8610603" cy="23083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STUDENT NAME:</a:t>
            </a:r>
            <a:r>
              <a:rPr lang="en-IN" sz="2400" b="0" i="0" u="none" strike="noStrike" kern="1200" cap="none" spc="0" baseline="0">
                <a:solidFill>
                  <a:srgbClr val="000000"/>
                </a:solidFill>
                <a:uFillTx/>
                <a:latin typeface="Calibri"/>
              </a:rPr>
              <a:t> M. Sanofar Nisha</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REGISTER NO:</a:t>
            </a:r>
            <a:r>
              <a:rPr lang="en-IN" sz="2400" b="0" i="0" u="none" strike="noStrike" kern="1200" cap="none" spc="0" baseline="0">
                <a:solidFill>
                  <a:srgbClr val="000000"/>
                </a:solidFill>
                <a:uFillTx/>
                <a:latin typeface="Calibri"/>
              </a:rPr>
              <a:t> 312211857</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Calibri"/>
              </a:rPr>
              <a:t>5C07738A207E8F9898A4B974432E5F3B</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DEPARTMENT:</a:t>
            </a:r>
            <a:r>
              <a:rPr lang="en-IN" sz="2400" b="0" i="0" u="none" strike="noStrike" kern="1200" cap="none" spc="0" baseline="0">
                <a:solidFill>
                  <a:srgbClr val="000000"/>
                </a:solidFill>
                <a:uFillTx/>
                <a:latin typeface="Calibri"/>
              </a:rPr>
              <a:t> Commerce ( General)</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COLLEGE</a:t>
            </a:r>
            <a:r>
              <a:rPr lang="en-IN" sz="2400" b="0" i="0" u="none" strike="noStrike" kern="1200" cap="none" spc="0" baseline="0">
                <a:solidFill>
                  <a:srgbClr val="000000"/>
                </a:solidFill>
                <a:uFillTx/>
                <a:latin typeface="Calibri"/>
              </a:rPr>
              <a:t> : Thiruthangal Nadar college</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           </a:t>
            </a:r>
            <a:endParaRPr lang="en-IN" sz="2400" b="0" i="0" u="none" strike="noStrike" kern="1200" cap="none" spc="0" baseline="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A902BCC-FA5E-640E-A38E-CC36FE5451B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6E106CAA-EE82-A0CF-31B3-C47FFF9B810C}"/>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F1199610-0E09-C941-2DA8-8B3F77B7E07D}"/>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68575968-8D30-426F-8987-386827B694F7}"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24FF36EF-3C4C-EC5E-9FB5-6ACF8419C409}"/>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5D47B98C-7ACE-BBC2-9303-59C1E7F6BDCE}"/>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2">
            <a:extLst>
              <a:ext uri="{FF2B5EF4-FFF2-40B4-BE49-F238E27FC236}">
                <a16:creationId xmlns:a16="http://schemas.microsoft.com/office/drawing/2014/main" id="{97104E23-F1DF-F6E0-4583-4F4836B0E833}"/>
              </a:ext>
            </a:extLst>
          </p:cNvPr>
          <p:cNvSpPr txBox="1"/>
          <p:nvPr/>
        </p:nvSpPr>
        <p:spPr>
          <a:xfrm>
            <a:off x="228600" y="1447796"/>
            <a:ext cx="10959422" cy="5324532"/>
          </a:xfrm>
          <a:prstGeom prst="rect">
            <a:avLst/>
          </a:prstGeom>
          <a:noFill/>
          <a:ln cap="flat">
            <a:noFill/>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Data set collection.</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Data preparation: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                     </a:t>
            </a:r>
            <a:r>
              <a:rPr lang="en-IN" sz="2800" b="0" i="0" u="none" strike="noStrike" kern="1200" cap="none" spc="0" baseline="0">
                <a:solidFill>
                  <a:srgbClr val="000000"/>
                </a:solidFill>
                <a:uFillTx/>
                <a:latin typeface="Times New Roman" pitchFamily="18"/>
                <a:cs typeface="Times New Roman" pitchFamily="18"/>
              </a:rPr>
              <a:t> Filtering.</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Headline</a:t>
            </a:r>
            <a:r>
              <a:rPr lang="en-IN" sz="2800" b="0" i="0" u="none" strike="noStrike" kern="1200" cap="none" spc="0" baseline="0">
                <a:solidFill>
                  <a:srgbClr val="000000"/>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First name, last name, employee I’d,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Start data, exit data, employee status, current employee rating</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Summarization of employees performance based on rating,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Gender.</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Data visualisation used bar chart.</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It is highlighted in red colour.</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We are using times roman font.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cs typeface="Times New Roman" pitchFamily="18"/>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D5995478-AF97-C3F8-0809-CC6D38796DCA}"/>
              </a:ext>
            </a:extLst>
          </p:cNvPr>
          <p:cNvSpPr txBox="1"/>
          <p:nvPr/>
        </p:nvSpPr>
        <p:spPr>
          <a:xfrm>
            <a:off x="457200" y="381003"/>
            <a:ext cx="7499296" cy="3108539"/>
          </a:xfrm>
          <a:prstGeom prst="rect">
            <a:avLst/>
          </a:prstGeom>
          <a:noFill/>
          <a:ln cap="flat">
            <a:noFill/>
          </a:ln>
        </p:spPr>
        <p:txBody>
          <a:bodyPr vert="horz" wrap="non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We have shown the employee rating as follows: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Yellow-2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Blue-3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Orange-4</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Green-5</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It is the highest rating is 5 in excel.</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We are also attached the bar chart in excel.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211A0CCB-E1F1-C255-D910-83C46FEF0720}"/>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33B629A6-3074-4B3D-F280-9C3986780DE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84DE38D5-ACA9-B17A-8978-A34C654FC028}"/>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F2032724-B2D1-184B-F857-B42E03CB56CA}"/>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2E614AAA-E7AC-F274-2FC3-A4FD77596FB9}"/>
              </a:ext>
            </a:extLst>
          </p:cNvPr>
          <p:cNvSpPr txBox="1">
            <a:spLocks noGrp="1"/>
          </p:cNvSpPr>
          <p:nvPr>
            <p:ph type="title"/>
          </p:nvPr>
        </p:nvSpPr>
        <p:spPr>
          <a:xfrm>
            <a:off x="755330" y="385447"/>
            <a:ext cx="243713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E624A1AA-8927-C929-3209-EC95DCA57BDA}"/>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8516CB34-AF10-4D34-9922-5E10F1C4BBF3}" type="slidenum">
              <a:t>12</a:t>
            </a:fld>
            <a:endParaRPr lang="en-US" sz="1100" b="0" i="0" u="none" strike="noStrike" kern="1200" cap="none" spc="0" baseline="0">
              <a:solidFill>
                <a:srgbClr val="000000"/>
              </a:solidFill>
              <a:uFillTx/>
              <a:latin typeface="Trebuchet MS"/>
              <a:cs typeface="Trebuchet MS"/>
            </a:endParaRPr>
          </a:p>
        </p:txBody>
      </p:sp>
      <p:pic>
        <p:nvPicPr>
          <p:cNvPr id="8" name="Graphic 7">
            <a:extLst>
              <a:ext uri="{FF2B5EF4-FFF2-40B4-BE49-F238E27FC236}">
                <a16:creationId xmlns:a16="http://schemas.microsoft.com/office/drawing/2014/main" id="{ED2C7995-5534-7FBF-B13D-9AD8F8F6BD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3" y="1371600"/>
            <a:ext cx="7029449" cy="5293507"/>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3E3D83DC-ADE2-4EEC-FE82-CD034B5B147B}"/>
              </a:ext>
            </a:extLst>
          </p:cNvPr>
          <p:cNvSpPr txBox="1"/>
          <p:nvPr/>
        </p:nvSpPr>
        <p:spPr>
          <a:xfrm>
            <a:off x="3050456" y="3251706"/>
            <a:ext cx="610091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aphicFrame>
        <p:nvGraphicFramePr>
          <p:cNvPr id="3" name="Table 3">
            <a:extLst>
              <a:ext uri="{FF2B5EF4-FFF2-40B4-BE49-F238E27FC236}">
                <a16:creationId xmlns:a16="http://schemas.microsoft.com/office/drawing/2014/main" id="{FC1F8FEE-5B69-C857-12D9-E07612AC8365}"/>
              </a:ext>
            </a:extLst>
          </p:cNvPr>
          <p:cNvGraphicFramePr>
            <a:graphicFrameLocks noGrp="1"/>
          </p:cNvGraphicFramePr>
          <p:nvPr/>
        </p:nvGraphicFramePr>
        <p:xfrm>
          <a:off x="1371600" y="1295403"/>
          <a:ext cx="7779770" cy="4419596"/>
        </p:xfrm>
        <a:graphic>
          <a:graphicData uri="http://schemas.openxmlformats.org/drawingml/2006/table">
            <a:tbl>
              <a:tblPr>
                <a:effectLst/>
                <a:tableStyleId>{5C22544A-7EE6-4342-B048-85BDC9FD1C3A}</a:tableStyleId>
              </a:tblPr>
              <a:tblGrid>
                <a:gridCol w="2963725">
                  <a:extLst>
                    <a:ext uri="{9D8B030D-6E8A-4147-A177-3AD203B41FA5}">
                      <a16:colId xmlns:a16="http://schemas.microsoft.com/office/drawing/2014/main" val="2136314683"/>
                    </a:ext>
                  </a:extLst>
                </a:gridCol>
                <a:gridCol w="1630046">
                  <a:extLst>
                    <a:ext uri="{9D8B030D-6E8A-4147-A177-3AD203B41FA5}">
                      <a16:colId xmlns:a16="http://schemas.microsoft.com/office/drawing/2014/main" val="3598059244"/>
                    </a:ext>
                  </a:extLst>
                </a:gridCol>
                <a:gridCol w="685361">
                  <a:extLst>
                    <a:ext uri="{9D8B030D-6E8A-4147-A177-3AD203B41FA5}">
                      <a16:colId xmlns:a16="http://schemas.microsoft.com/office/drawing/2014/main" val="1721632070"/>
                    </a:ext>
                  </a:extLst>
                </a:gridCol>
                <a:gridCol w="685361">
                  <a:extLst>
                    <a:ext uri="{9D8B030D-6E8A-4147-A177-3AD203B41FA5}">
                      <a16:colId xmlns:a16="http://schemas.microsoft.com/office/drawing/2014/main" val="3737035617"/>
                    </a:ext>
                  </a:extLst>
                </a:gridCol>
                <a:gridCol w="685361">
                  <a:extLst>
                    <a:ext uri="{9D8B030D-6E8A-4147-A177-3AD203B41FA5}">
                      <a16:colId xmlns:a16="http://schemas.microsoft.com/office/drawing/2014/main" val="74846645"/>
                    </a:ext>
                  </a:extLst>
                </a:gridCol>
                <a:gridCol w="1129924">
                  <a:extLst>
                    <a:ext uri="{9D8B030D-6E8A-4147-A177-3AD203B41FA5}">
                      <a16:colId xmlns:a16="http://schemas.microsoft.com/office/drawing/2014/main" val="1562462533"/>
                    </a:ext>
                  </a:extLst>
                </a:gridCol>
              </a:tblGrid>
              <a:tr h="368302">
                <a:tc>
                  <a:txBody>
                    <a:bodyPr/>
                    <a:lstStyle/>
                    <a:p>
                      <a:pPr lvl="0" algn="l" fontAlgn="b"/>
                      <a:r>
                        <a:rPr lang="en-IN" sz="1000" u="none" strike="noStrike">
                          <a:highlight>
                            <a:srgbClr val="D9E7FD"/>
                          </a:highlight>
                        </a:rPr>
                        <a:t>Gender</a:t>
                      </a:r>
                      <a:endParaRPr lang="en-IN" sz="1000" b="0"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(All)</a:t>
                      </a:r>
                      <a:endParaRPr lang="en-IN" sz="1000" b="0"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3928746954"/>
                  </a:ext>
                </a:extLst>
              </a:tr>
              <a:tr h="368302">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221469876"/>
                  </a:ext>
                </a:extLst>
              </a:tr>
              <a:tr h="368302">
                <a:tc>
                  <a:txBody>
                    <a:bodyPr/>
                    <a:lstStyle/>
                    <a:p>
                      <a:pPr lvl="0" algn="l" fontAlgn="b"/>
                      <a:r>
                        <a:rPr lang="en-US" sz="1000" u="none" strike="noStrike">
                          <a:highlight>
                            <a:srgbClr val="D9E7FD"/>
                          </a:highlight>
                        </a:rPr>
                        <a:t>Sum of current employee rating </a:t>
                      </a:r>
                      <a:endParaRPr lang="en-US"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Column Labels</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extLst>
                  <a:ext uri="{0D108BD9-81ED-4DB2-BD59-A6C34878D82A}">
                    <a16:rowId xmlns:a16="http://schemas.microsoft.com/office/drawing/2014/main" val="3993061571"/>
                  </a:ext>
                </a:extLst>
              </a:tr>
              <a:tr h="368302">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Qtr1</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Qtr2</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Qtr3</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Qtr4</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Grand Total</a:t>
                      </a:r>
                      <a:endParaRPr lang="en-IN" sz="1000" b="1" i="0" u="none" strike="noStrike">
                        <a:solidFill>
                          <a:srgbClr val="000000"/>
                        </a:solidFill>
                        <a:highlight>
                          <a:srgbClr val="D9E7FD"/>
                        </a:highlight>
                        <a:latin typeface="Arial" pitchFamily="34"/>
                      </a:endParaRPr>
                    </a:p>
                  </a:txBody>
                  <a:tcPr marL="7616" marR="7616" marT="7616" marB="0" anchor="b"/>
                </a:tc>
                <a:extLst>
                  <a:ext uri="{0D108BD9-81ED-4DB2-BD59-A6C34878D82A}">
                    <a16:rowId xmlns:a16="http://schemas.microsoft.com/office/drawing/2014/main" val="3779317850"/>
                  </a:ext>
                </a:extLst>
              </a:tr>
              <a:tr h="368302">
                <a:tc>
                  <a:txBody>
                    <a:bodyPr/>
                    <a:lstStyle/>
                    <a:p>
                      <a:pPr lvl="0" algn="l" fontAlgn="b"/>
                      <a:r>
                        <a:rPr lang="en-IN" sz="1000" u="none" strike="noStrike">
                          <a:highlight>
                            <a:srgbClr val="D9E7FD"/>
                          </a:highlight>
                        </a:rPr>
                        <a:t>Row Labels</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extLst>
                  <a:ext uri="{0D108BD9-81ED-4DB2-BD59-A6C34878D82A}">
                    <a16:rowId xmlns:a16="http://schemas.microsoft.com/office/drawing/2014/main" val="2480832302"/>
                  </a:ext>
                </a:extLst>
              </a:tr>
              <a:tr h="368302">
                <a:tc>
                  <a:txBody>
                    <a:bodyPr/>
                    <a:lstStyle/>
                    <a:p>
                      <a:pPr lvl="0" algn="l" fontAlgn="b"/>
                      <a:r>
                        <a:rPr lang="en-IN" sz="1000" u="none" strike="noStrike"/>
                        <a:t>2018</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6</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4</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10</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298477727"/>
                  </a:ext>
                </a:extLst>
              </a:tr>
              <a:tr h="368302">
                <a:tc>
                  <a:txBody>
                    <a:bodyPr/>
                    <a:lstStyle/>
                    <a:p>
                      <a:pPr lvl="0" algn="l" fontAlgn="b"/>
                      <a:r>
                        <a:rPr lang="en-IN" sz="1000" u="none" strike="noStrike"/>
                        <a:t>2019</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7</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6</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3</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16</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3872445161"/>
                  </a:ext>
                </a:extLst>
              </a:tr>
              <a:tr h="368302">
                <a:tc>
                  <a:txBody>
                    <a:bodyPr/>
                    <a:lstStyle/>
                    <a:p>
                      <a:pPr lvl="0" algn="l" fontAlgn="b"/>
                      <a:r>
                        <a:rPr lang="en-IN" sz="1000" u="none" strike="noStrike"/>
                        <a:t>2020</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2</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7</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2690342273"/>
                  </a:ext>
                </a:extLst>
              </a:tr>
              <a:tr h="368302">
                <a:tc>
                  <a:txBody>
                    <a:bodyPr/>
                    <a:lstStyle/>
                    <a:p>
                      <a:pPr lvl="0" algn="l" fontAlgn="b"/>
                      <a:r>
                        <a:rPr lang="en-IN" sz="1000" u="none" strike="noStrike"/>
                        <a:t>2021</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4</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2</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16</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4000735446"/>
                  </a:ext>
                </a:extLst>
              </a:tr>
              <a:tr h="368302">
                <a:tc>
                  <a:txBody>
                    <a:bodyPr/>
                    <a:lstStyle/>
                    <a:p>
                      <a:pPr lvl="0" algn="l" fontAlgn="b"/>
                      <a:r>
                        <a:rPr lang="en-IN" sz="1000" u="none" strike="noStrike"/>
                        <a:t>2022</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9</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14</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2069949644"/>
                  </a:ext>
                </a:extLst>
              </a:tr>
              <a:tr h="368302">
                <a:tc>
                  <a:txBody>
                    <a:bodyPr/>
                    <a:lstStyle/>
                    <a:p>
                      <a:pPr lvl="0" algn="l" fontAlgn="b"/>
                      <a:r>
                        <a:rPr lang="en-IN" sz="1000" u="none" strike="noStrike"/>
                        <a:t>2023</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3</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8</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107759932"/>
                  </a:ext>
                </a:extLst>
              </a:tr>
              <a:tr h="368302">
                <a:tc>
                  <a:txBody>
                    <a:bodyPr/>
                    <a:lstStyle/>
                    <a:p>
                      <a:pPr lvl="0" algn="l" fontAlgn="b"/>
                      <a:r>
                        <a:rPr lang="en-IN" sz="1000" u="none" strike="noStrike">
                          <a:highlight>
                            <a:srgbClr val="D9E7FD"/>
                          </a:highlight>
                        </a:rPr>
                        <a:t>Grand Total</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17</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21</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19</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14</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71</a:t>
                      </a:r>
                      <a:endParaRPr lang="en-IN" sz="1000" b="1" i="0" u="none" strike="noStrike">
                        <a:solidFill>
                          <a:srgbClr val="000000"/>
                        </a:solidFill>
                        <a:highlight>
                          <a:srgbClr val="D9E7FD"/>
                        </a:highlight>
                        <a:latin typeface="Arial" pitchFamily="34"/>
                      </a:endParaRPr>
                    </a:p>
                  </a:txBody>
                  <a:tcPr marL="7616" marR="7616" marT="7616" marB="0" anchor="b"/>
                </a:tc>
                <a:extLst>
                  <a:ext uri="{0D108BD9-81ED-4DB2-BD59-A6C34878D82A}">
                    <a16:rowId xmlns:a16="http://schemas.microsoft.com/office/drawing/2014/main" val="105350111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graphicFrame>
        <p:nvGraphicFramePr>
          <p:cNvPr id="2" name="Chart 2">
            <a:extLst>
              <a:ext uri="{FF2B5EF4-FFF2-40B4-BE49-F238E27FC236}">
                <a16:creationId xmlns:a16="http://schemas.microsoft.com/office/drawing/2014/main" id="{4E1D668B-CEC0-FFFB-444F-3B689408990F}"/>
              </a:ext>
            </a:extLst>
          </p:cNvPr>
          <p:cNvGraphicFramePr/>
          <p:nvPr/>
        </p:nvGraphicFramePr>
        <p:xfrm>
          <a:off x="838203" y="457200"/>
          <a:ext cx="766953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F0C5-CA37-D0E2-85F9-DBF616AB330F}"/>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Box 3">
            <a:extLst>
              <a:ext uri="{FF2B5EF4-FFF2-40B4-BE49-F238E27FC236}">
                <a16:creationId xmlns:a16="http://schemas.microsoft.com/office/drawing/2014/main" id="{15B57CB5-0EE6-1518-0B7F-AA69774B0731}"/>
              </a:ext>
            </a:extLst>
          </p:cNvPr>
          <p:cNvSpPr txBox="1"/>
          <p:nvPr/>
        </p:nvSpPr>
        <p:spPr>
          <a:xfrm>
            <a:off x="755330" y="1819015"/>
            <a:ext cx="8465570" cy="310853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Calibri"/>
              </a:rPr>
              <a:t>                     </a:t>
            </a:r>
            <a:r>
              <a:rPr lang="en-US" sz="2400" b="0" i="0" u="none" strike="noStrike" kern="1200" cap="none" spc="0" baseline="0">
                <a:solidFill>
                  <a:srgbClr val="000000"/>
                </a:solidFill>
                <a:uFillTx/>
                <a:latin typeface="Calibri"/>
              </a:rPr>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b="0" i="0" u="none" strike="noStrike" kern="1200" cap="none" spc="0" baseline="0">
              <a:solidFill>
                <a:srgbClr val="000000"/>
              </a:solidFill>
              <a:uFillTx/>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16A66F6-6572-15C3-2C3D-90614352FAEE}"/>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1E2AF73A-0E2A-E0C4-21CA-C59D7BB29BFD}"/>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88011D84-F8E6-321B-9D32-672FE095DD33}"/>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AD6FB86A-38BB-8459-AED3-F4A0209E6C2A}"/>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F3AF4E73-C992-28E6-A60F-70551C1A03C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88729A73-3213-E699-B144-8B5FA795A292}"/>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CD31A2D2-C799-98B0-74CF-42C60A6373CF}"/>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A07D9BB4-358E-CB1F-5263-1A87672D00C0}"/>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71640970-7FA4-BF55-9384-8E22A0631A88}"/>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9EA58743-C027-FBE5-3681-35F01693740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161485BD-54AF-DE47-D48D-75AED03BEA1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C82C4F70-5A63-A02D-261E-71B409AD7509}"/>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6D112FB7-60F4-720C-0656-AB66A887EBA3}"/>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1F9B0240-8295-D46F-8F35-6FBB78506289}"/>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BCA024C0-AE9A-C3F6-6657-15FE9F5E246D}"/>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AF784862-8F91-26B3-AB2B-ED544514911C}"/>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CEB224C1-8AA3-95B7-5B0F-9BB8999C6D2A}"/>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23104A64-CE51-D20E-AB7F-4EA2A1625921}"/>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AB744FA2-C5DF-059E-3F99-D4F734FE4947}"/>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D083F10B-8E46-D01C-FC3D-CAFAC70F29E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4876352F-B0B2-4ADF-9341-81C92E9EFFAB}"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19695143-CB0B-2EC5-6754-747C727F2B21}"/>
              </a:ext>
            </a:extLst>
          </p:cNvPr>
          <p:cNvSpPr txBox="1"/>
          <p:nvPr/>
        </p:nvSpPr>
        <p:spPr>
          <a:xfrm>
            <a:off x="1217523" y="2123273"/>
            <a:ext cx="8593229" cy="1323438"/>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1200" cap="none" spc="0" baseline="0">
                <a:solidFill>
                  <a:srgbClr val="0F0F0F"/>
                </a:solidFill>
                <a:uFillTx/>
                <a:latin typeface="Times New Roman" pitchFamily="18"/>
                <a:cs typeface="Times New Roman" pitchFamily="18"/>
              </a:rPr>
              <a:t>Salary And Compensation Analysis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1200" cap="none" spc="0" baseline="0">
                <a:solidFill>
                  <a:srgbClr val="0F0F0F"/>
                </a:solidFill>
                <a:uFillTx/>
                <a:latin typeface="Times New Roman" pitchFamily="18"/>
                <a:cs typeface="Times New Roman" pitchFamily="18"/>
              </a:rPr>
              <a:t>Through Excel Data Modeling</a:t>
            </a:r>
            <a:endParaRPr lang="en-IN" sz="40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2352A93-530E-DAB0-8A55-ABD92CA9B074}"/>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BDA191EC-E60B-D5DB-6719-CAFFAA970846}"/>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00E71E86-E983-C6BB-B5DB-68B14FEFAFAE}"/>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ADBDAC4A-2353-F942-0355-500FFB97C9C4}"/>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56838CBD-16F6-3E0C-B73C-3FDE50B025EC}"/>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47478F2F-06C9-95C4-1672-EE884BF2D2B4}"/>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56442F17-0A04-2AA1-3270-451BC5E35D6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2651CBD9-2132-03FD-37FF-53F2E8E68530}"/>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F6E1D1D7-1E8A-B226-4C5D-9F6858D5ABD1}"/>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5738AF4D-B7EA-D156-9394-6AFA26BA3EAD}"/>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9A7D2A4F-0C58-BD4E-62C2-D8A833DE3314}"/>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BDC90AA2-4065-6E6E-00CE-42329E7BD566}"/>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8AD53F99-38DB-61CA-1133-00B71423E1A1}"/>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3CB1B678-64C8-FEEB-D5A3-8A97ADB3FFEC}"/>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45ED742A-3FA0-4DAD-318C-C0E6175FF0DB}"/>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A3190E96-D781-BE4C-2C27-06EC75F22A24}"/>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CA4FD1F4-B7D5-42BB-BA71-8C8C8FFCCE29}"/>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99503964-7E84-6972-2A10-0F1A76F22D1E}"/>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88366464-C828-C9F4-63E7-E31C1A58DC1F}"/>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E4D051E3-6E23-2D5D-216F-46038B24FC1F}"/>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DA9FBA08-F770-6C28-49E3-016BC5C9F466}"/>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F8ED84BC-F408-4C35-AE14-94936D72C469}"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375CCBD9-D4AB-7346-E1A0-245204DC8B9A}"/>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18F2C442-234A-CE72-1373-EA26F77A9A59}"/>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4842B0DA-82E6-BF87-2CE4-4A1DFA1BBA5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C57D6437-CEE2-30BD-63CD-A0F34658A2F4}"/>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5D99285F-D76E-EC06-5605-01B2273CDA8E}"/>
                </a:ext>
              </a:extLst>
            </p:cNvPr>
            <p:cNvPicPr>
              <a:picLocks noChangeAspect="1"/>
            </p:cNvPicPr>
            <p:nvPr/>
          </p:nvPicPr>
          <p:blipFill>
            <a:blip r:embed="rId3"/>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5179A288-17F4-F4CD-A128-8CD408CBCA42}"/>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D310ECFE-7045-3749-327E-7DA9F30838BA}"/>
              </a:ext>
            </a:extLst>
          </p:cNvPr>
          <p:cNvSpPr txBox="1">
            <a:spLocks noGrp="1"/>
          </p:cNvSpPr>
          <p:nvPr>
            <p:ph type="title"/>
          </p:nvPr>
        </p:nvSpPr>
        <p:spPr>
          <a:xfrm>
            <a:off x="834069" y="575057"/>
            <a:ext cx="5636891" cy="67818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pic>
        <p:nvPicPr>
          <p:cNvPr id="8" name="object 8">
            <a:extLst>
              <a:ext uri="{FF2B5EF4-FFF2-40B4-BE49-F238E27FC236}">
                <a16:creationId xmlns:a16="http://schemas.microsoft.com/office/drawing/2014/main" id="{83D29576-00DE-0877-735B-BED7FE22716E}"/>
              </a:ext>
            </a:extLst>
          </p:cNvPr>
          <p:cNvPicPr>
            <a:picLocks noChangeAspect="1"/>
          </p:cNvPicPr>
          <p:nvPr/>
        </p:nvPicPr>
        <p:blipFill>
          <a:blip r:embed="rId4"/>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A4F89742-4C47-2EAA-9AB1-57AFD8AB6330}"/>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CA2DBCD6-F7DC-4968-8201-BC53BC4F3AC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4995D4BD-DAA1-D7BE-7465-F1649BEB8000}"/>
              </a:ext>
            </a:extLst>
          </p:cNvPr>
          <p:cNvSpPr txBox="1"/>
          <p:nvPr/>
        </p:nvSpPr>
        <p:spPr>
          <a:xfrm>
            <a:off x="914400" y="2019296"/>
            <a:ext cx="7782897" cy="4031873"/>
          </a:xfrm>
          <a:prstGeom prst="rect">
            <a:avLst/>
          </a:prstGeom>
          <a:noFill/>
          <a:ln cap="flat">
            <a:noFill/>
          </a:ln>
        </p:spPr>
        <p:txBody>
          <a:bodyPr vert="horz" wrap="none" lIns="91440" tIns="45720" rIns="91440" bIns="45720" anchor="t" anchorCtr="0" compatLnSpc="1">
            <a:spAutoFit/>
          </a:bodyPr>
          <a:lstStyle/>
          <a:p>
            <a:pPr marL="514350" marR="0" lvl="0" indent="-51435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Analyze current salary and compensation data to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Identify areas for improvement.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2. Develop a data-driven approach to optimize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Optimize compensation packages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3. Ensure equity , competitiveness , and alignment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With industry standards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32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6967CC64-9B8E-326E-2C3A-538C1C1E3119}"/>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D43E301D-6A17-4A02-6006-C526DA4A8FA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63753CE7-82FF-DF2F-0506-E63D06543C56}"/>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A0B3B629-27AC-05BB-9DDE-F3B6B791D1DA}"/>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124B3F35-EE71-6A9F-A155-DAFFDBEF9B1A}"/>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1E42A0EC-AAB1-4AF4-DAC0-380C1BAB8E9F}"/>
              </a:ext>
            </a:extLst>
          </p:cNvPr>
          <p:cNvSpPr txBox="1">
            <a:spLocks noGrp="1"/>
          </p:cNvSpPr>
          <p:nvPr>
            <p:ph type="title"/>
          </p:nvPr>
        </p:nvSpPr>
        <p:spPr>
          <a:xfrm>
            <a:off x="739777" y="829625"/>
            <a:ext cx="5263515" cy="67818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pic>
        <p:nvPicPr>
          <p:cNvPr id="8" name="object 8">
            <a:extLst>
              <a:ext uri="{FF2B5EF4-FFF2-40B4-BE49-F238E27FC236}">
                <a16:creationId xmlns:a16="http://schemas.microsoft.com/office/drawing/2014/main" id="{CAE7CD64-A4AC-D26B-D35B-F8205CA4F156}"/>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6464C405-5491-9EAF-C404-C44E847421D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2BEB6B91-7F98-4CC2-A9C9-7124DCA4D0A5}"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D9430B62-1DB3-0F0A-9C7A-9CD2EFC9BEA1}"/>
              </a:ext>
            </a:extLst>
          </p:cNvPr>
          <p:cNvSpPr txBox="1"/>
          <p:nvPr/>
        </p:nvSpPr>
        <p:spPr>
          <a:xfrm>
            <a:off x="990596" y="2133596"/>
            <a:ext cx="792480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p:txBody>
      </p:sp>
      <p:sp>
        <p:nvSpPr>
          <p:cNvPr id="11" name="TextBox 11">
            <a:extLst>
              <a:ext uri="{FF2B5EF4-FFF2-40B4-BE49-F238E27FC236}">
                <a16:creationId xmlns:a16="http://schemas.microsoft.com/office/drawing/2014/main" id="{02E02AFA-958D-D065-15A5-2D18A6B2340C}"/>
              </a:ext>
            </a:extLst>
          </p:cNvPr>
          <p:cNvSpPr txBox="1"/>
          <p:nvPr/>
        </p:nvSpPr>
        <p:spPr>
          <a:xfrm>
            <a:off x="622779" y="1857374"/>
            <a:ext cx="9640199" cy="4031873"/>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In today’s competitive job market , understanding and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Optimizing salary and compensation structures is crucial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for businesses to attract and retain top talent .This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Project aims to develop a comprehensive excel data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Model to analyse and visualize salary and compensation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Data , enabling organization organization to make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Informed decisions about their compensation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Strategies.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cs typeface="Times New Roman" pitchFamily="18"/>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7D064A9-9C99-2941-CB82-D696E67FC72C}"/>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19F15FFB-BCFD-7974-A441-8459E046B7A9}"/>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3DFEB43E-098E-0CCD-264F-65F03D5B6993}"/>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EAD2B040-0588-3811-F86A-BDC3C8DE552A}"/>
              </a:ext>
            </a:extLst>
          </p:cNvPr>
          <p:cNvSpPr txBox="1">
            <a:spLocks noGrp="1"/>
          </p:cNvSpPr>
          <p:nvPr>
            <p:ph type="title"/>
          </p:nvPr>
        </p:nvSpPr>
        <p:spPr>
          <a:xfrm>
            <a:off x="699451" y="891796"/>
            <a:ext cx="5014597" cy="51816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pic>
        <p:nvPicPr>
          <p:cNvPr id="6" name="object 6">
            <a:extLst>
              <a:ext uri="{FF2B5EF4-FFF2-40B4-BE49-F238E27FC236}">
                <a16:creationId xmlns:a16="http://schemas.microsoft.com/office/drawing/2014/main" id="{5B05AD9E-CDD0-FC12-7556-76B52912A7BB}"/>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2316DB88-A8E6-4989-F4C9-D6E2835C3927}"/>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EE76149F-ECFC-4CD2-877B-0E641FFA88F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8" name="TextBox 6">
            <a:extLst>
              <a:ext uri="{FF2B5EF4-FFF2-40B4-BE49-F238E27FC236}">
                <a16:creationId xmlns:a16="http://schemas.microsoft.com/office/drawing/2014/main" id="{16F13EE9-F00C-806B-21CF-AF20355DF44C}"/>
              </a:ext>
            </a:extLst>
          </p:cNvPr>
          <p:cNvSpPr txBox="1"/>
          <p:nvPr/>
        </p:nvSpPr>
        <p:spPr>
          <a:xfrm>
            <a:off x="699451" y="2019296"/>
            <a:ext cx="2627638" cy="2431435"/>
          </a:xfrm>
          <a:prstGeom prst="rect">
            <a:avLst/>
          </a:prstGeom>
          <a:noFill/>
          <a:ln cap="flat">
            <a:noFill/>
          </a:ln>
        </p:spPr>
        <p:txBody>
          <a:bodyPr vert="horz" wrap="non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Times New Roman" pitchFamily="18"/>
                <a:cs typeface="Times New Roman" pitchFamily="18"/>
              </a:rPr>
              <a:t>Manager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Times New Roman" pitchFamily="18"/>
                <a:cs typeface="Times New Roman" pitchFamily="18"/>
              </a:rPr>
              <a:t>Administrations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Times New Roman" pitchFamily="18"/>
                <a:cs typeface="Times New Roman" pitchFamily="18"/>
              </a:rPr>
              <a:t>Hierarchy</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endParaRPr lang="en-IN" sz="3200" b="0" i="0" u="none" strike="noStrike" kern="1200" cap="none" spc="0" baseline="0">
              <a:solidFill>
                <a:srgbClr val="000000"/>
              </a:solidFill>
              <a:uFillTx/>
              <a:latin typeface="Times New Roman" pitchFamily="18"/>
              <a:cs typeface="Times New Roman" pitchFamily="18"/>
            </a:endParaRPr>
          </a:p>
        </p:txBody>
      </p:sp>
      <p:pic>
        <p:nvPicPr>
          <p:cNvPr id="9" name="Picture 8">
            <a:extLst>
              <a:ext uri="{FF2B5EF4-FFF2-40B4-BE49-F238E27FC236}">
                <a16:creationId xmlns:a16="http://schemas.microsoft.com/office/drawing/2014/main" id="{B3E0F312-1707-79D4-BE16-C56C73F8CA34}"/>
              </a:ext>
            </a:extLst>
          </p:cNvPr>
          <p:cNvPicPr>
            <a:picLocks noChangeAspect="1"/>
          </p:cNvPicPr>
          <p:nvPr/>
        </p:nvPicPr>
        <p:blipFill>
          <a:blip r:embed="rId3"/>
          <a:stretch>
            <a:fillRect/>
          </a:stretch>
        </p:blipFill>
        <p:spPr>
          <a:xfrm>
            <a:off x="4495803" y="1685614"/>
            <a:ext cx="4114800" cy="3257550"/>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8A76E953-5032-B5E4-2C48-F8FF985B88D9}"/>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652B3463-0744-0A68-9A9C-24DC4E4256CE}"/>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05FB744B-1868-1A9F-E906-201BA52B663C}"/>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7C111DCC-60C5-0D53-844E-5802726BFB2B}"/>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3B8307FA-A855-8D5D-9242-21CB3AE7E3D8}"/>
              </a:ext>
            </a:extLst>
          </p:cNvPr>
          <p:cNvSpPr txBox="1">
            <a:spLocks noGrp="1"/>
          </p:cNvSpPr>
          <p:nvPr>
            <p:ph type="title"/>
          </p:nvPr>
        </p:nvSpPr>
        <p:spPr>
          <a:xfrm>
            <a:off x="558168" y="857880"/>
            <a:ext cx="9763121" cy="57531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pic>
        <p:nvPicPr>
          <p:cNvPr id="7" name="object 7">
            <a:extLst>
              <a:ext uri="{FF2B5EF4-FFF2-40B4-BE49-F238E27FC236}">
                <a16:creationId xmlns:a16="http://schemas.microsoft.com/office/drawing/2014/main" id="{162C20B7-E3BF-9846-275B-FCE4ABFF605A}"/>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309F13B8-FB54-D233-6B47-E85323F4374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2137A6E6-ACE4-4094-B0C6-6211E8B56CF7}"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9" name="TextBox 9">
            <a:extLst>
              <a:ext uri="{FF2B5EF4-FFF2-40B4-BE49-F238E27FC236}">
                <a16:creationId xmlns:a16="http://schemas.microsoft.com/office/drawing/2014/main" id="{10B7CCD2-EED4-044D-BF22-538E4DC4256B}"/>
              </a:ext>
            </a:extLst>
          </p:cNvPr>
          <p:cNvSpPr txBox="1"/>
          <p:nvPr/>
        </p:nvSpPr>
        <p:spPr>
          <a:xfrm>
            <a:off x="3045546" y="2247138"/>
            <a:ext cx="6100913" cy="224677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Filtering - Remove missing values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Conditional formatting – Blanks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Pivot table - summary of credit rating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Formulas - IFS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Graphs - Final report</a:t>
            </a:r>
            <a:endParaRPr lang="en-IN" sz="2800" b="0" i="0" u="none" strike="noStrike" kern="1200" cap="none" spc="0" baseline="0">
              <a:solidFill>
                <a:srgbClr val="000000"/>
              </a:solidFill>
              <a:uFillTx/>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CAC6-3C41-2E73-4EA1-4D1C3C461C58}"/>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a:t>Dataset Description</a:t>
            </a:r>
          </a:p>
        </p:txBody>
      </p:sp>
      <p:sp>
        <p:nvSpPr>
          <p:cNvPr id="3" name="TextBox 3">
            <a:extLst>
              <a:ext uri="{FF2B5EF4-FFF2-40B4-BE49-F238E27FC236}">
                <a16:creationId xmlns:a16="http://schemas.microsoft.com/office/drawing/2014/main" id="{59BC01C4-FB36-BFDF-70F5-988F59DDE71E}"/>
              </a:ext>
            </a:extLst>
          </p:cNvPr>
          <p:cNvSpPr txBox="1"/>
          <p:nvPr/>
        </p:nvSpPr>
        <p:spPr>
          <a:xfrm>
            <a:off x="635681" y="1298255"/>
            <a:ext cx="8985077" cy="600164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Employee ID: </a:t>
            </a:r>
            <a:r>
              <a:rPr lang="en-IN" sz="2400" b="0" i="0" u="none" strike="noStrike" kern="1200" cap="none" spc="0" baseline="0">
                <a:solidFill>
                  <a:srgbClr val="000000"/>
                </a:solidFill>
                <a:uFillTx/>
                <a:latin typeface="Times New Roman" pitchFamily="18"/>
                <a:cs typeface="Times New Roman" pitchFamily="18"/>
              </a:rPr>
              <a:t>Unique identifier for each employee in the organization.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First Name: </a:t>
            </a:r>
            <a:r>
              <a:rPr lang="en-IN" sz="2400" b="0" i="0" u="none" strike="noStrike" kern="1200" cap="none" spc="0" baseline="0">
                <a:solidFill>
                  <a:srgbClr val="000000"/>
                </a:solidFill>
                <a:uFillTx/>
                <a:latin typeface="Times New Roman" pitchFamily="18"/>
                <a:cs typeface="Times New Roman" pitchFamily="18"/>
              </a:rPr>
              <a:t>The first name of the employee.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Last Name:</a:t>
            </a:r>
            <a:r>
              <a:rPr lang="en-IN" sz="2400" b="0" i="0" u="none" strike="noStrike" kern="1200" cap="none" spc="0" baseline="0">
                <a:solidFill>
                  <a:srgbClr val="000000"/>
                </a:solidFill>
                <a:uFillTx/>
                <a:latin typeface="Times New Roman" pitchFamily="18"/>
                <a:cs typeface="Times New Roman" pitchFamily="18"/>
              </a:rPr>
              <a:t> The last of the employee.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Current employee rating:</a:t>
            </a:r>
            <a:r>
              <a:rPr lang="en-IN" sz="2400" b="0" i="0" u="none" strike="noStrike" kern="1200" cap="none" spc="0" baseline="0">
                <a:solidFill>
                  <a:srgbClr val="000000"/>
                </a:solidFill>
                <a:uFillTx/>
                <a:latin typeface="Times New Roman" pitchFamily="18"/>
                <a:cs typeface="Times New Roman" pitchFamily="18"/>
              </a:rPr>
              <a:t> The current rating or evaluation of the employee‘s overall performance.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Gender:</a:t>
            </a:r>
            <a:r>
              <a:rPr lang="en-IN" sz="2400" b="0" i="0" u="none" strike="noStrike" kern="1200" cap="none" spc="0" baseline="0">
                <a:solidFill>
                  <a:srgbClr val="000000"/>
                </a:solidFill>
                <a:uFillTx/>
                <a:latin typeface="Times New Roman" pitchFamily="18"/>
                <a:cs typeface="Times New Roman" pitchFamily="18"/>
              </a:rPr>
              <a:t> A code representing the gender of a employee .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Job function:</a:t>
            </a:r>
            <a:r>
              <a:rPr lang="en-IN" sz="2400" b="0" i="0" u="none" strike="noStrike" kern="1200" cap="none" spc="0" baseline="0">
                <a:solidFill>
                  <a:srgbClr val="000000"/>
                </a:solidFill>
                <a:uFillTx/>
                <a:latin typeface="Times New Roman" pitchFamily="18"/>
                <a:cs typeface="Times New Roman" pitchFamily="18"/>
              </a:rPr>
              <a:t> A brief description of the employee‘s performance level.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Start date: </a:t>
            </a:r>
            <a:r>
              <a:rPr lang="en-IN" sz="2400" b="0" i="0" u="none" strike="noStrike" kern="1200" cap="none" spc="0" baseline="0">
                <a:solidFill>
                  <a:srgbClr val="000000"/>
                </a:solidFill>
                <a:uFillTx/>
                <a:latin typeface="Times New Roman" pitchFamily="18"/>
                <a:cs typeface="Times New Roman" pitchFamily="18"/>
              </a:rPr>
              <a:t>The employee joined date.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Exit date: </a:t>
            </a:r>
            <a:r>
              <a:rPr lang="en-IN" sz="2400" b="0" i="0" u="none" strike="noStrike" kern="1200" cap="none" spc="0" baseline="0">
                <a:solidFill>
                  <a:srgbClr val="000000"/>
                </a:solidFill>
                <a:uFillTx/>
                <a:latin typeface="Times New Roman" pitchFamily="18"/>
                <a:cs typeface="Times New Roman" pitchFamily="18"/>
              </a:rPr>
              <a:t>The employee leaves an organization date.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Employee type:</a:t>
            </a:r>
            <a:r>
              <a:rPr lang="en-IN" sz="2400" b="0" i="0" u="none" strike="noStrike" kern="1200" cap="none" spc="0" baseline="0">
                <a:solidFill>
                  <a:srgbClr val="000000"/>
                </a:solidFill>
                <a:uFillTx/>
                <a:latin typeface="Times New Roman" pitchFamily="18"/>
                <a:cs typeface="Times New Roman" pitchFamily="18"/>
              </a:rPr>
              <a:t> The different type of employees that an organization may contract, full time and part time.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Employee status: </a:t>
            </a:r>
            <a:r>
              <a:rPr lang="en-IN" sz="2400" b="0" i="0" u="none" strike="noStrike" kern="1200" cap="none" spc="0" baseline="0">
                <a:solidFill>
                  <a:srgbClr val="000000"/>
                </a:solidFill>
                <a:uFillTx/>
                <a:latin typeface="Times New Roman" pitchFamily="18"/>
                <a:cs typeface="Times New Roman" pitchFamily="18"/>
              </a:rPr>
              <a:t>The legal relationship between and employee and their employer.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1"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5C5B37C-D770-B381-AFE4-AA2AF07AB00D}"/>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308CC906-674E-A3D2-4A49-F9DEDE56DB2C}"/>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4B61354D-D023-6DAC-F8DD-81E3DBB97F3D}"/>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5B8EA42D-D1E2-62E6-6CC4-5E0C7DAE3A38}"/>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7">
            <a:extLst>
              <a:ext uri="{FF2B5EF4-FFF2-40B4-BE49-F238E27FC236}">
                <a16:creationId xmlns:a16="http://schemas.microsoft.com/office/drawing/2014/main" id="{BAF2CC8A-19AD-9A3A-5706-A796860848AB}"/>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7" name="object 8">
            <a:extLst>
              <a:ext uri="{FF2B5EF4-FFF2-40B4-BE49-F238E27FC236}">
                <a16:creationId xmlns:a16="http://schemas.microsoft.com/office/drawing/2014/main" id="{F782627E-500D-1E9D-54F4-60659C51E44D}"/>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F1EF7D65-F4E7-4C23-936B-0051908E34AC}" type="slidenum">
              <a:t>9</a:t>
            </a:fld>
            <a:endParaRPr lang="en-US" sz="1100" b="0" i="0" u="none" strike="noStrike" kern="1200" cap="none" spc="0" baseline="0">
              <a:solidFill>
                <a:srgbClr val="000000"/>
              </a:solidFill>
              <a:uFillTx/>
              <a:latin typeface="Trebuchet MS"/>
              <a:cs typeface="Trebuchet MS"/>
            </a:endParaRPr>
          </a:p>
        </p:txBody>
      </p:sp>
      <p:sp>
        <p:nvSpPr>
          <p:cNvPr id="8" name="TextBox 8">
            <a:extLst>
              <a:ext uri="{FF2B5EF4-FFF2-40B4-BE49-F238E27FC236}">
                <a16:creationId xmlns:a16="http://schemas.microsoft.com/office/drawing/2014/main" id="{872B8751-EE97-9F30-6DF1-01C454777395}"/>
              </a:ext>
            </a:extLst>
          </p:cNvPr>
          <p:cNvSpPr txBox="1"/>
          <p:nvPr/>
        </p:nvSpPr>
        <p:spPr>
          <a:xfrm>
            <a:off x="2743200" y="2354698"/>
            <a:ext cx="8534022"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
        <p:nvSpPr>
          <p:cNvPr id="9" name="TextBox 9">
            <a:extLst>
              <a:ext uri="{FF2B5EF4-FFF2-40B4-BE49-F238E27FC236}">
                <a16:creationId xmlns:a16="http://schemas.microsoft.com/office/drawing/2014/main" id="{8F9EFA54-7099-1E29-81E1-B0E016D1347F}"/>
              </a:ext>
            </a:extLst>
          </p:cNvPr>
          <p:cNvSpPr txBox="1"/>
          <p:nvPr/>
        </p:nvSpPr>
        <p:spPr>
          <a:xfrm>
            <a:off x="739777" y="2154646"/>
            <a:ext cx="5091955" cy="23083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Times New Roman" pitchFamily="18"/>
                <a:cs typeface="Times New Roman" pitchFamily="18"/>
              </a:rPr>
              <a:t>            </a:t>
            </a:r>
            <a:r>
              <a:rPr lang="en-US" sz="2400" b="0" i="0" u="none" strike="noStrike" kern="1200" cap="none" spc="0" baseline="0">
                <a:solidFill>
                  <a:srgbClr val="000000"/>
                </a:solidFill>
                <a:uFillTx/>
                <a:latin typeface="Times New Roman" pitchFamily="18"/>
                <a:cs typeface="Times New Roman" pitchFamily="18"/>
              </a:rPr>
              <a:t>In the credit rating project in a company </a:t>
            </a:r>
            <a:r>
              <a:rPr lang="en-IN" sz="2400" b="0" i="0" u="none" strike="noStrike" kern="1200" cap="none" spc="0" baseline="0">
                <a:solidFill>
                  <a:srgbClr val="000000"/>
                </a:solidFill>
                <a:uFillTx/>
                <a:latin typeface="Times New Roman" pitchFamily="18"/>
                <a:cs typeface="Times New Roman" pitchFamily="18"/>
              </a:rPr>
              <a:t>  </a:t>
            </a:r>
            <a:r>
              <a:rPr lang="en-US" sz="2400" b="0" i="0" u="none" strike="noStrike" kern="1200" cap="none" spc="0" baseline="0">
                <a:solidFill>
                  <a:srgbClr val="000000"/>
                </a:solidFill>
                <a:uFillTx/>
                <a:latin typeface="Times New Roman" pitchFamily="18"/>
                <a:cs typeface="Times New Roman" pitchFamily="18"/>
              </a:rPr>
              <a:t>there is a 5 employees out of 20 employees having a 5 out of 5 rating this is the wow factor in this project because many talented employees are working in the company</a:t>
            </a:r>
          </a:p>
        </p:txBody>
      </p:sp>
      <p:pic>
        <p:nvPicPr>
          <p:cNvPr id="10" name="Picture 10">
            <a:extLst>
              <a:ext uri="{FF2B5EF4-FFF2-40B4-BE49-F238E27FC236}">
                <a16:creationId xmlns:a16="http://schemas.microsoft.com/office/drawing/2014/main" id="{35F9C5EA-0E15-E0D5-55DF-0AFF294DF9CE}"/>
              </a:ext>
            </a:extLst>
          </p:cNvPr>
          <p:cNvPicPr>
            <a:picLocks noChangeAspect="1"/>
          </p:cNvPicPr>
          <p:nvPr/>
        </p:nvPicPr>
        <p:blipFill>
          <a:blip r:embed="rId2"/>
          <a:stretch>
            <a:fillRect/>
          </a:stretch>
        </p:blipFill>
        <p:spPr>
          <a:xfrm>
            <a:off x="6134855" y="1880116"/>
            <a:ext cx="3218688" cy="3097776"/>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919176184896</cp:lastModifiedBy>
  <cp:revision>21</cp:revision>
  <dcterms:created xsi:type="dcterms:W3CDTF">2024-03-29T15:07:22Z</dcterms:created>
  <dcterms:modified xsi:type="dcterms:W3CDTF">2024-09-03T05:30:00Z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