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82" r:id="rId2"/>
    <p:sldId id="257" r:id="rId3"/>
    <p:sldId id="281" r:id="rId4"/>
    <p:sldId id="283" r:id="rId5"/>
    <p:sldId id="284" r:id="rId6"/>
    <p:sldId id="260" r:id="rId7"/>
    <p:sldId id="262" r:id="rId8"/>
    <p:sldId id="288" r:id="rId9"/>
    <p:sldId id="289" r:id="rId10"/>
    <p:sldId id="256" r:id="rId11"/>
    <p:sldId id="305" r:id="rId12"/>
    <p:sldId id="258" r:id="rId13"/>
    <p:sldId id="259" r:id="rId14"/>
    <p:sldId id="286" r:id="rId15"/>
    <p:sldId id="303" r:id="rId16"/>
    <p:sldId id="304" r:id="rId17"/>
    <p:sldId id="309" r:id="rId18"/>
    <p:sldId id="266" r:id="rId19"/>
    <p:sldId id="287" r:id="rId20"/>
    <p:sldId id="263" r:id="rId21"/>
    <p:sldId id="300" r:id="rId22"/>
    <p:sldId id="290" r:id="rId23"/>
    <p:sldId id="291" r:id="rId24"/>
    <p:sldId id="270" r:id="rId25"/>
    <p:sldId id="302" r:id="rId26"/>
    <p:sldId id="292" r:id="rId27"/>
    <p:sldId id="293" r:id="rId28"/>
    <p:sldId id="294" r:id="rId29"/>
    <p:sldId id="295" r:id="rId30"/>
    <p:sldId id="297" r:id="rId31"/>
    <p:sldId id="298" r:id="rId32"/>
    <p:sldId id="299" r:id="rId33"/>
    <p:sldId id="306" r:id="rId34"/>
    <p:sldId id="307" r:id="rId35"/>
    <p:sldId id="30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67" autoAdjust="0"/>
  </p:normalViewPr>
  <p:slideViewPr>
    <p:cSldViewPr snapToGrid="0">
      <p:cViewPr varScale="1">
        <p:scale>
          <a:sx n="67" d="100"/>
          <a:sy n="67" d="100"/>
        </p:scale>
        <p:origin x="6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F:\ANACONDAA\input\gross%20foreign%20exchange%20earning%20from%20tourism.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ANACONDAA\input\gross%20foreign%20exchange%20earning%20from%20tourism.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layout>
        <c:manualLayout>
          <c:xMode val="edge"/>
          <c:yMode val="edge"/>
          <c:x val="0.15533333333333332"/>
          <c:y val="1.3888888888888888E-2"/>
        </c:manualLayout>
      </c:layout>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scatterChart>
        <c:scatterStyle val="lineMarker"/>
        <c:varyColors val="0"/>
        <c:ser>
          <c:idx val="0"/>
          <c:order val="0"/>
          <c:tx>
            <c:strRef>
              <c:f>'gross foreign exchange earning '!$B$1</c:f>
              <c:strCache>
                <c:ptCount val="1"/>
                <c:pt idx="0">
                  <c:v>Net received foreign exchange earning(NRs in million)</c:v>
                </c:pt>
              </c:strCache>
            </c:strRef>
          </c:tx>
          <c:spPr>
            <a:ln w="25400" cap="rnd">
              <a:no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trendline>
            <c:spPr>
              <a:ln w="28575" cap="rnd">
                <a:solidFill>
                  <a:schemeClr val="lt1">
                    <a:alpha val="50000"/>
                  </a:schemeClr>
                </a:solidFill>
                <a:round/>
              </a:ln>
              <a:effectLst/>
            </c:spPr>
            <c:trendlineType val="linear"/>
            <c:dispRSqr val="0"/>
            <c:dispEq val="0"/>
          </c:trendline>
          <c:trendline>
            <c:spPr>
              <a:ln w="28575" cap="rnd">
                <a:solidFill>
                  <a:schemeClr val="lt1">
                    <a:alpha val="50000"/>
                  </a:schemeClr>
                </a:solidFill>
                <a:round/>
              </a:ln>
              <a:effectLst/>
            </c:spPr>
            <c:trendlineType val="linear"/>
            <c:forward val="2"/>
            <c:dispRSqr val="0"/>
            <c:dispEq val="0"/>
          </c:trendline>
          <c:xVal>
            <c:numRef>
              <c:f>'gross foreign exchange earning '!$A$2:$A$22</c:f>
              <c:numCache>
                <c:formatCode>General</c:formatCode>
                <c:ptCount val="21"/>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pt idx="18">
                  <c:v>2014</c:v>
                </c:pt>
                <c:pt idx="19">
                  <c:v>2015</c:v>
                </c:pt>
                <c:pt idx="20">
                  <c:v>2016</c:v>
                </c:pt>
              </c:numCache>
            </c:numRef>
          </c:xVal>
          <c:yVal>
            <c:numRef>
              <c:f>'gross foreign exchange earning '!$B$2:$B$22</c:f>
              <c:numCache>
                <c:formatCode>General</c:formatCode>
                <c:ptCount val="21"/>
                <c:pt idx="0">
                  <c:v>8523</c:v>
                </c:pt>
                <c:pt idx="1">
                  <c:v>9881.6</c:v>
                </c:pt>
                <c:pt idx="2">
                  <c:v>12167.8</c:v>
                </c:pt>
                <c:pt idx="3">
                  <c:v>12073.9</c:v>
                </c:pt>
                <c:pt idx="4">
                  <c:v>11717</c:v>
                </c:pt>
                <c:pt idx="5">
                  <c:v>8654.2999999999993</c:v>
                </c:pt>
                <c:pt idx="6">
                  <c:v>11747.7</c:v>
                </c:pt>
                <c:pt idx="7">
                  <c:v>18147.400000000001</c:v>
                </c:pt>
                <c:pt idx="8">
                  <c:v>10463.799999999999</c:v>
                </c:pt>
                <c:pt idx="9">
                  <c:v>9556</c:v>
                </c:pt>
                <c:pt idx="10">
                  <c:v>10125.299999999999</c:v>
                </c:pt>
                <c:pt idx="11">
                  <c:v>18653.099999999999</c:v>
                </c:pt>
                <c:pt idx="12">
                  <c:v>27959.8</c:v>
                </c:pt>
                <c:pt idx="13">
                  <c:v>28138.6</c:v>
                </c:pt>
                <c:pt idx="14">
                  <c:v>24610.7</c:v>
                </c:pt>
                <c:pt idx="15">
                  <c:v>30703.8</c:v>
                </c:pt>
                <c:pt idx="16">
                  <c:v>34210.6</c:v>
                </c:pt>
                <c:pt idx="17">
                  <c:v>46374.9</c:v>
                </c:pt>
                <c:pt idx="18">
                  <c:v>53428.800000000003</c:v>
                </c:pt>
                <c:pt idx="19">
                  <c:v>41765.4</c:v>
                </c:pt>
                <c:pt idx="20">
                  <c:v>58526.9</c:v>
                </c:pt>
              </c:numCache>
            </c:numRef>
          </c:yVal>
          <c:smooth val="0"/>
          <c:extLst>
            <c:ext xmlns:c16="http://schemas.microsoft.com/office/drawing/2014/chart" uri="{C3380CC4-5D6E-409C-BE32-E72D297353CC}">
              <c16:uniqueId val="{00000002-BCB4-4B31-9273-D1188A705C32}"/>
            </c:ext>
          </c:extLst>
        </c:ser>
        <c:dLbls>
          <c:showLegendKey val="0"/>
          <c:showVal val="0"/>
          <c:showCatName val="0"/>
          <c:showSerName val="0"/>
          <c:showPercent val="0"/>
          <c:showBubbleSize val="0"/>
        </c:dLbls>
        <c:axId val="244634408"/>
        <c:axId val="320772072"/>
      </c:scatterChart>
      <c:valAx>
        <c:axId val="244634408"/>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12700" cap="flat" cmpd="sng" algn="ctr">
            <a:solidFill>
              <a:schemeClr val="lt1">
                <a:alpha val="25000"/>
              </a:schemeClr>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320772072"/>
        <c:crosses val="autoZero"/>
        <c:crossBetween val="midCat"/>
      </c:valAx>
      <c:valAx>
        <c:axId val="320772072"/>
        <c:scaling>
          <c:orientation val="minMax"/>
        </c:scaling>
        <c:delete val="0"/>
        <c:axPos val="l"/>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2446344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layout>
        <c:manualLayout>
          <c:xMode val="edge"/>
          <c:yMode val="edge"/>
          <c:x val="0.15533333333333332"/>
          <c:y val="1.3888888888888888E-2"/>
        </c:manualLayout>
      </c:layout>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scatterChart>
        <c:scatterStyle val="lineMarker"/>
        <c:varyColors val="0"/>
        <c:ser>
          <c:idx val="0"/>
          <c:order val="0"/>
          <c:tx>
            <c:strRef>
              <c:f>'gross foreign exchange earning '!$B$1</c:f>
              <c:strCache>
                <c:ptCount val="1"/>
                <c:pt idx="0">
                  <c:v>Net received foreign exchange earning(NRs in million)</c:v>
                </c:pt>
              </c:strCache>
            </c:strRef>
          </c:tx>
          <c:spPr>
            <a:ln w="25400" cap="rnd">
              <a:no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xVal>
            <c:numRef>
              <c:f>'gross foreign exchange earning '!$A$2:$A$22</c:f>
              <c:numCache>
                <c:formatCode>General</c:formatCode>
                <c:ptCount val="21"/>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pt idx="18">
                  <c:v>2014</c:v>
                </c:pt>
                <c:pt idx="19">
                  <c:v>2015</c:v>
                </c:pt>
                <c:pt idx="20">
                  <c:v>2016</c:v>
                </c:pt>
              </c:numCache>
            </c:numRef>
          </c:xVal>
          <c:yVal>
            <c:numRef>
              <c:f>'gross foreign exchange earning '!$B$2:$B$22</c:f>
              <c:numCache>
                <c:formatCode>General</c:formatCode>
                <c:ptCount val="21"/>
                <c:pt idx="0">
                  <c:v>8523</c:v>
                </c:pt>
                <c:pt idx="1">
                  <c:v>9881.6</c:v>
                </c:pt>
                <c:pt idx="2">
                  <c:v>12167.8</c:v>
                </c:pt>
                <c:pt idx="3">
                  <c:v>12073.9</c:v>
                </c:pt>
                <c:pt idx="4">
                  <c:v>11717</c:v>
                </c:pt>
                <c:pt idx="5">
                  <c:v>8654.2999999999993</c:v>
                </c:pt>
                <c:pt idx="6">
                  <c:v>11747.7</c:v>
                </c:pt>
                <c:pt idx="7">
                  <c:v>18147.400000000001</c:v>
                </c:pt>
                <c:pt idx="8">
                  <c:v>10463.799999999999</c:v>
                </c:pt>
                <c:pt idx="9">
                  <c:v>9556</c:v>
                </c:pt>
                <c:pt idx="10">
                  <c:v>10125.299999999999</c:v>
                </c:pt>
                <c:pt idx="11">
                  <c:v>18653.099999999999</c:v>
                </c:pt>
                <c:pt idx="12">
                  <c:v>27959.8</c:v>
                </c:pt>
                <c:pt idx="13">
                  <c:v>28138.6</c:v>
                </c:pt>
                <c:pt idx="14">
                  <c:v>24610.7</c:v>
                </c:pt>
                <c:pt idx="15">
                  <c:v>30703.8</c:v>
                </c:pt>
                <c:pt idx="16">
                  <c:v>34210.6</c:v>
                </c:pt>
                <c:pt idx="17">
                  <c:v>46374.9</c:v>
                </c:pt>
                <c:pt idx="18">
                  <c:v>53428.800000000003</c:v>
                </c:pt>
                <c:pt idx="19">
                  <c:v>41765.4</c:v>
                </c:pt>
                <c:pt idx="20">
                  <c:v>58526.9</c:v>
                </c:pt>
              </c:numCache>
            </c:numRef>
          </c:yVal>
          <c:smooth val="0"/>
          <c:extLst>
            <c:ext xmlns:c16="http://schemas.microsoft.com/office/drawing/2014/chart" uri="{C3380CC4-5D6E-409C-BE32-E72D297353CC}">
              <c16:uniqueId val="{00000000-16F7-4F94-847A-39D0FD73DFF5}"/>
            </c:ext>
          </c:extLst>
        </c:ser>
        <c:dLbls>
          <c:showLegendKey val="0"/>
          <c:showVal val="0"/>
          <c:showCatName val="0"/>
          <c:showSerName val="0"/>
          <c:showPercent val="0"/>
          <c:showBubbleSize val="0"/>
        </c:dLbls>
        <c:axId val="244634408"/>
        <c:axId val="320772072"/>
      </c:scatterChart>
      <c:valAx>
        <c:axId val="244634408"/>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12700" cap="flat" cmpd="sng" algn="ctr">
            <a:solidFill>
              <a:schemeClr val="lt1">
                <a:alpha val="25000"/>
              </a:schemeClr>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320772072"/>
        <c:crosses val="autoZero"/>
        <c:crossBetween val="midCat"/>
      </c:valAx>
      <c:valAx>
        <c:axId val="320772072"/>
        <c:scaling>
          <c:orientation val="minMax"/>
        </c:scaling>
        <c:delete val="0"/>
        <c:axPos val="l"/>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2446344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47">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900"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7">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900"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2A6DA-AC4A-423A-91D7-CDE131C2ED8E}" type="datetimeFigureOut">
              <a:rPr lang="en-US" smtClean="0"/>
              <a:t>8/10/2019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3E1303-EBFC-4710-8F5F-74E759325FFE}" type="slidenum">
              <a:rPr lang="en-US" smtClean="0"/>
              <a:t>‹#›</a:t>
            </a:fld>
            <a:endParaRPr lang="en-US"/>
          </a:p>
        </p:txBody>
      </p:sp>
    </p:spTree>
    <p:extLst>
      <p:ext uri="{BB962C8B-B14F-4D97-AF65-F5344CB8AC3E}">
        <p14:creationId xmlns:p14="http://schemas.microsoft.com/office/powerpoint/2010/main" val="1189850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7D74232-DD8D-41D7-A408-FCD06130BEB3}" type="datetime1">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7CF0A-AC12-0246-8978-268C239DBC6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010A06-5BB1-4919-9EC0-1DDA916F20D5}" type="datetime1">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7CF0A-AC12-0246-8978-268C239DBC6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062243-7A2E-4ACD-9BFF-CE036437AE60}" type="datetime1">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7CF0A-AC12-0246-8978-268C239DBC6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E8EB58-174B-4475-9E81-B1CC6544C189}" type="datetime1">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7CF0A-AC12-0246-8978-268C239DBC6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F03BCD-E722-4D4B-A4C0-EDB01E39C380}" type="datetime1">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7CF0A-AC12-0246-8978-268C239DBC6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9E0689-D310-4BF8-90DC-91304AB4A39F}" type="datetime1">
              <a:rPr lang="en-US" smtClean="0"/>
              <a:t>8/10/2019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7CF0A-AC12-0246-8978-268C239DBC6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0A8F50-77D0-4DD6-9537-A70818F923AD}" type="datetime1">
              <a:rPr lang="en-US" smtClean="0"/>
              <a:t>8/10/2019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47CF0A-AC12-0246-8978-268C239DBC6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4A345A-5623-45A0-91C5-38CFFD0C1149}" type="datetime1">
              <a:rPr lang="en-US" smtClean="0"/>
              <a:t>8/10/2019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47CF0A-AC12-0246-8978-268C239DBC6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43DC5-15BC-4417-8FB5-5C749CA25B73}" type="datetime1">
              <a:rPr lang="en-US" smtClean="0"/>
              <a:t>8/10/2019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47CF0A-AC12-0246-8978-268C239DBC6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5B6A31-7F0C-4FE1-A4D0-48A75659F8B9}" type="datetime1">
              <a:rPr lang="en-US" smtClean="0"/>
              <a:t>8/10/2019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7CF0A-AC12-0246-8978-268C239DBC6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EF2C72-0B85-4348-9421-D1FC25164783}" type="datetime1">
              <a:rPr lang="en-US" smtClean="0"/>
              <a:t>8/10/2019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7CF0A-AC12-0246-8978-268C239DBC6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628DB4-2911-4ABC-A8AA-EB0EFCAE6E4E}" type="datetime1">
              <a:rPr lang="en-US" smtClean="0"/>
              <a:t>8/10/2019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7CF0A-AC12-0246-8978-268C239DBC6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7" Type="http://schemas.openxmlformats.org/officeDocument/2006/relationships/image" Target="../media/image27.JPG"/><Relationship Id="rId2"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image" Target="../media/image26.JPG"/><Relationship Id="rId5" Type="http://schemas.openxmlformats.org/officeDocument/2006/relationships/image" Target="../media/image25.png"/><Relationship Id="rId4" Type="http://schemas.openxmlformats.org/officeDocument/2006/relationships/image" Target="../media/image24.JPG"/></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2.png"/><Relationship Id="rId10" Type="http://schemas.openxmlformats.org/officeDocument/2006/relationships/image" Target="../media/image33.pn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5" Type="http://schemas.openxmlformats.org/officeDocument/2006/relationships/image" Target="../media/image39.jpg"/><Relationship Id="rId4" Type="http://schemas.openxmlformats.org/officeDocument/2006/relationships/image" Target="../media/image3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i.org/10.1371/journal.pone.0194889"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35075"/>
            <a:ext cx="10925175" cy="873760"/>
          </a:xfrm>
        </p:spPr>
        <p:txBody>
          <a:bodyPr>
            <a:normAutofit/>
          </a:bodyPr>
          <a:lstStyle/>
          <a:p>
            <a:r>
              <a:rPr lang="en-US" sz="4400" b="1" dirty="0">
                <a:latin typeface="Times New Roman" panose="02020603050405020304" pitchFamily="18" charset="0"/>
                <a:cs typeface="Times New Roman" panose="02020603050405020304" pitchFamily="18" charset="0"/>
              </a:rPr>
              <a:t>Tourism Analysis and Prediction</a:t>
            </a:r>
          </a:p>
        </p:txBody>
      </p:sp>
      <p:sp>
        <p:nvSpPr>
          <p:cNvPr id="3" name="Subtitle 2"/>
          <p:cNvSpPr>
            <a:spLocks noGrp="1"/>
          </p:cNvSpPr>
          <p:nvPr>
            <p:ph type="subTitle" idx="1"/>
          </p:nvPr>
        </p:nvSpPr>
        <p:spPr>
          <a:xfrm>
            <a:off x="431800" y="2667000"/>
            <a:ext cx="11102975" cy="3886200"/>
          </a:xfrm>
        </p:spPr>
        <p:txBody>
          <a:bodyPr>
            <a:normAutofit lnSpcReduction="10000"/>
          </a:bodyPr>
          <a:lstStyle/>
          <a:p>
            <a:r>
              <a:rPr lang="en-US" b="1" u="sng" dirty="0">
                <a:latin typeface="Times New Roman" panose="02020603050405020304" pitchFamily="18" charset="0"/>
                <a:cs typeface="Times New Roman" panose="02020603050405020304" pitchFamily="18" charset="0"/>
              </a:rPr>
              <a:t>SUPERVISOR</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a:t>
            </a:r>
            <a:r>
              <a:rPr lang="en-US" dirty="0">
                <a:latin typeface="Times New Roman" panose="02020603050405020304" pitchFamily="18" charset="0"/>
                <a:cs typeface="Times New Roman" panose="02020603050405020304" pitchFamily="18" charset="0"/>
              </a:rPr>
              <a:t>. Ashok G.M </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Sachin</a:t>
            </a:r>
            <a:r>
              <a:rPr lang="en-US" dirty="0">
                <a:latin typeface="Times New Roman" panose="02020603050405020304" pitchFamily="18" charset="0"/>
                <a:cs typeface="Times New Roman" panose="02020603050405020304" pitchFamily="18" charset="0"/>
              </a:rPr>
              <a:t> Bhattarai (39588)</a:t>
            </a:r>
          </a:p>
          <a:p>
            <a:r>
              <a:rPr lang="en-US" dirty="0">
                <a:latin typeface="Times New Roman" panose="02020603050405020304" pitchFamily="18" charset="0"/>
                <a:cs typeface="Times New Roman" panose="02020603050405020304" pitchFamily="18" charset="0"/>
              </a:rPr>
              <a:t>Sakar </a:t>
            </a:r>
            <a:r>
              <a:rPr lang="en-US" dirty="0" err="1">
                <a:latin typeface="Times New Roman" panose="02020603050405020304" pitchFamily="18" charset="0"/>
                <a:cs typeface="Times New Roman" panose="02020603050405020304" pitchFamily="18" charset="0"/>
              </a:rPr>
              <a:t>Mainali</a:t>
            </a:r>
            <a:r>
              <a:rPr lang="en-US" dirty="0">
                <a:latin typeface="Times New Roman" panose="02020603050405020304" pitchFamily="18" charset="0"/>
                <a:cs typeface="Times New Roman" panose="02020603050405020304" pitchFamily="18" charset="0"/>
              </a:rPr>
              <a:t> (39592)</a:t>
            </a:r>
          </a:p>
          <a:p>
            <a:r>
              <a:rPr lang="en-US" dirty="0">
                <a:latin typeface="Times New Roman" panose="02020603050405020304" pitchFamily="18" charset="0"/>
                <a:cs typeface="Times New Roman" panose="02020603050405020304" pitchFamily="18" charset="0"/>
              </a:rPr>
              <a:t>               Sandesh Sharan Poudel (39595)</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Utsab</a:t>
            </a:r>
            <a:r>
              <a:rPr lang="en-US" dirty="0">
                <a:latin typeface="Times New Roman" panose="02020603050405020304" pitchFamily="18" charset="0"/>
                <a:cs typeface="Times New Roman" panose="02020603050405020304" pitchFamily="18" charset="0"/>
              </a:rPr>
              <a:t> Pokharel (39605)</a:t>
            </a:r>
          </a:p>
          <a:p>
            <a:pPr algn="r"/>
            <a:r>
              <a:rPr lang="en-US" dirty="0">
                <a:latin typeface="Times New Roman" panose="02020603050405020304" pitchFamily="18" charset="0"/>
                <a:cs typeface="Times New Roman" panose="02020603050405020304" pitchFamily="18" charset="0"/>
              </a:rPr>
              <a:t>Date:2076/04/29</a:t>
            </a:r>
          </a:p>
        </p:txBody>
      </p:sp>
      <p:sp>
        <p:nvSpPr>
          <p:cNvPr id="4" name="Slide Number Placeholder 3">
            <a:extLst>
              <a:ext uri="{FF2B5EF4-FFF2-40B4-BE49-F238E27FC236}">
                <a16:creationId xmlns:a16="http://schemas.microsoft.com/office/drawing/2014/main" id="{B6A8D14E-DCD5-41BF-BC8D-030C28006795}"/>
              </a:ext>
            </a:extLst>
          </p:cNvPr>
          <p:cNvSpPr>
            <a:spLocks noGrp="1"/>
          </p:cNvSpPr>
          <p:nvPr>
            <p:ph type="sldNum" sz="quarter" idx="12"/>
          </p:nvPr>
        </p:nvSpPr>
        <p:spPr/>
        <p:txBody>
          <a:bodyPr/>
          <a:lstStyle/>
          <a:p>
            <a:fld id="{5F47CF0A-AC12-0246-8978-268C239DBC67}" type="slidenum">
              <a:rPr lang="en-US" smtClean="0"/>
              <a:t>1</a:t>
            </a:fld>
            <a:endParaRPr lang="en-US"/>
          </a:p>
        </p:txBody>
      </p:sp>
      <p:sp>
        <p:nvSpPr>
          <p:cNvPr id="5" name="TextBox 4"/>
          <p:cNvSpPr txBox="1"/>
          <p:nvPr/>
        </p:nvSpPr>
        <p:spPr>
          <a:xfrm>
            <a:off x="544512" y="524847"/>
            <a:ext cx="11102975"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A Final Year Major Project Presentation</a:t>
            </a:r>
          </a:p>
          <a:p>
            <a:pPr algn="just"/>
            <a:r>
              <a:rPr lang="en-US" sz="2800" dirty="0">
                <a:latin typeface="Times New Roman" panose="02020603050405020304" pitchFamily="18" charset="0"/>
                <a:cs typeface="Times New Roman" panose="02020603050405020304" pitchFamily="18" charset="0"/>
              </a:rPr>
              <a:t>					       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038B-E08A-4921-9CA1-B72110EBF79E}"/>
              </a:ext>
            </a:extLst>
          </p:cNvPr>
          <p:cNvSpPr>
            <a:spLocks noGrp="1"/>
          </p:cNvSpPr>
          <p:nvPr>
            <p:ph type="ctrTitle"/>
          </p:nvPr>
        </p:nvSpPr>
        <p:spPr>
          <a:xfrm>
            <a:off x="-590550" y="-94835"/>
            <a:ext cx="6462293" cy="1002651"/>
          </a:xfrm>
        </p:spPr>
        <p:txBody>
          <a:bodyPr/>
          <a:lstStyle/>
          <a:p>
            <a:r>
              <a:rPr lang="en-US" b="1" dirty="0">
                <a:latin typeface="Times New Roman" panose="02020603050405020304" pitchFamily="18" charset="0"/>
                <a:cs typeface="Times New Roman" panose="02020603050405020304" pitchFamily="18" charset="0"/>
              </a:rPr>
              <a:t>Methodology</a:t>
            </a:r>
            <a:endParaRPr lang="en-US" b="1" dirty="0"/>
          </a:p>
        </p:txBody>
      </p:sp>
      <p:pic>
        <p:nvPicPr>
          <p:cNvPr id="5" name="Picture 4" descr="A screenshot of a cell phone&#10;&#10;Description generated with very high confidence">
            <a:extLst>
              <a:ext uri="{FF2B5EF4-FFF2-40B4-BE49-F238E27FC236}">
                <a16:creationId xmlns:a16="http://schemas.microsoft.com/office/drawing/2014/main" id="{D6DB845C-FAB1-4DE5-8BC8-79B4980EA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16" y="1261033"/>
            <a:ext cx="5590476" cy="5190476"/>
          </a:xfrm>
          <a:prstGeom prst="rect">
            <a:avLst/>
          </a:prstGeom>
        </p:spPr>
      </p:pic>
      <p:sp>
        <p:nvSpPr>
          <p:cNvPr id="7" name="Text Box 4">
            <a:extLst>
              <a:ext uri="{FF2B5EF4-FFF2-40B4-BE49-F238E27FC236}">
                <a16:creationId xmlns:a16="http://schemas.microsoft.com/office/drawing/2014/main" id="{78AFA2F1-7A45-482F-A632-96AC2CADAB2D}"/>
              </a:ext>
            </a:extLst>
          </p:cNvPr>
          <p:cNvSpPr txBox="1">
            <a:spLocks noGrp="1"/>
          </p:cNvSpPr>
          <p:nvPr>
            <p:ph type="subTitle" idx="1"/>
          </p:nvPr>
        </p:nvSpPr>
        <p:spPr>
          <a:xfrm>
            <a:off x="5344732" y="830333"/>
            <a:ext cx="6359588" cy="3136243"/>
          </a:xfrm>
          <a:prstGeom prst="rect">
            <a:avLst/>
          </a:prstGeom>
          <a:noFill/>
          <a:ln w="9525">
            <a:noFill/>
          </a:ln>
        </p:spPr>
        <p:txBody>
          <a:bodyPr wrap="square">
            <a:spAutoFit/>
          </a:bodyPr>
          <a:lstStyle/>
          <a:p>
            <a:pPr indent="0" algn="just"/>
            <a:r>
              <a:rPr lang="en-US" b="1" dirty="0">
                <a:latin typeface="Times New Roman" panose="02020603050405020304" pitchFamily="18" charset="0"/>
                <a:cs typeface="Times New Roman" panose="02020603050405020304" pitchFamily="18" charset="0"/>
              </a:rPr>
              <a:t>DATA SOURCES:</a:t>
            </a:r>
            <a:endParaRPr lang="en-US" b="0" dirty="0">
              <a:latin typeface="Times New Roman" panose="02020603050405020304" pitchFamily="18" charset="0"/>
              <a:cs typeface="Times New Roman" panose="02020603050405020304" pitchFamily="18" charset="0"/>
            </a:endParaRPr>
          </a:p>
          <a:p>
            <a:pPr indent="0" algn="just"/>
            <a:r>
              <a:rPr lang="en-US" b="0" dirty="0">
                <a:latin typeface="Times New Roman" panose="02020603050405020304" pitchFamily="18" charset="0"/>
                <a:cs typeface="Times New Roman" panose="02020603050405020304" pitchFamily="18" charset="0"/>
              </a:rPr>
              <a:t>1.Government of Nepal(</a:t>
            </a:r>
            <a:r>
              <a:rPr lang="en-US" b="0" dirty="0" err="1">
                <a:latin typeface="Times New Roman" panose="02020603050405020304" pitchFamily="18" charset="0"/>
                <a:cs typeface="Times New Roman" panose="02020603050405020304" pitchFamily="18" charset="0"/>
              </a:rPr>
              <a:t>MoCTCA</a:t>
            </a:r>
            <a:r>
              <a:rPr lang="en-US" b="0" dirty="0">
                <a:latin typeface="Times New Roman" panose="02020603050405020304" pitchFamily="18" charset="0"/>
                <a:cs typeface="Times New Roman" panose="02020603050405020304" pitchFamily="18" charset="0"/>
              </a:rPr>
              <a:t>), Tourism statistics reports</a:t>
            </a:r>
          </a:p>
          <a:p>
            <a:pPr indent="0" algn="just"/>
            <a:r>
              <a:rPr lang="en-US" dirty="0">
                <a:latin typeface="Times New Roman" panose="02020603050405020304" pitchFamily="18" charset="0"/>
                <a:cs typeface="Times New Roman" panose="02020603050405020304" pitchFamily="18" charset="0"/>
              </a:rPr>
              <a:t>2</a:t>
            </a:r>
            <a:r>
              <a:rPr lang="en-US" b="0" dirty="0">
                <a:latin typeface="Times New Roman" panose="02020603050405020304" pitchFamily="18" charset="0"/>
                <a:cs typeface="Times New Roman" panose="02020603050405020304" pitchFamily="18" charset="0"/>
              </a:rPr>
              <a:t>.World Travel &amp; Tourism </a:t>
            </a:r>
            <a:r>
              <a:rPr lang="en-US" b="0" dirty="0" err="1">
                <a:latin typeface="Times New Roman" panose="02020603050405020304" pitchFamily="18" charset="0"/>
                <a:cs typeface="Times New Roman" panose="02020603050405020304" pitchFamily="18" charset="0"/>
              </a:rPr>
              <a:t>Council.The</a:t>
            </a:r>
            <a:r>
              <a:rPr lang="en-US" b="0" dirty="0">
                <a:latin typeface="Times New Roman" panose="02020603050405020304" pitchFamily="18" charset="0"/>
                <a:cs typeface="Times New Roman" panose="02020603050405020304" pitchFamily="18" charset="0"/>
              </a:rPr>
              <a:t> WTTC report : Travel and Tourism Economic Impact  Nepal reports</a:t>
            </a:r>
          </a:p>
          <a:p>
            <a:pPr indent="0" algn="just"/>
            <a:r>
              <a:rPr lang="en-US" dirty="0">
                <a:latin typeface="Times New Roman" panose="02020603050405020304" pitchFamily="18" charset="0"/>
                <a:cs typeface="Times New Roman" panose="02020603050405020304" pitchFamily="18" charset="0"/>
              </a:rPr>
              <a:t>3</a:t>
            </a:r>
            <a:r>
              <a:rPr lang="en-US" b="0" dirty="0">
                <a:latin typeface="Times New Roman" panose="02020603050405020304" pitchFamily="18" charset="0"/>
                <a:cs typeface="Times New Roman" panose="02020603050405020304" pitchFamily="18" charset="0"/>
              </a:rPr>
              <a:t>.Surveys reports with tourists about their experiences in Nepal</a:t>
            </a:r>
            <a:endParaRPr lang="en-US" dirty="0">
              <a:latin typeface="Times New Roman" panose="02020603050405020304" pitchFamily="18" charset="0"/>
              <a:cs typeface="Times New Roman" panose="02020603050405020304" pitchFamily="18" charset="0"/>
            </a:endParaRPr>
          </a:p>
        </p:txBody>
      </p:sp>
      <p:sp>
        <p:nvSpPr>
          <p:cNvPr id="8" name="Text Box 99">
            <a:extLst>
              <a:ext uri="{FF2B5EF4-FFF2-40B4-BE49-F238E27FC236}">
                <a16:creationId xmlns:a16="http://schemas.microsoft.com/office/drawing/2014/main" id="{17FDEACE-490F-4B9C-AA98-1A395B4510F2}"/>
              </a:ext>
            </a:extLst>
          </p:cNvPr>
          <p:cNvSpPr txBox="1"/>
          <p:nvPr/>
        </p:nvSpPr>
        <p:spPr>
          <a:xfrm>
            <a:off x="5344732" y="4143185"/>
            <a:ext cx="6440868" cy="2308324"/>
          </a:xfrm>
          <a:prstGeom prst="rect">
            <a:avLst/>
          </a:prstGeom>
          <a:noFill/>
          <a:ln w="9525">
            <a:noFill/>
          </a:ln>
        </p:spPr>
        <p:txBody>
          <a:bodyPr wrap="square">
            <a:spAutoFit/>
          </a:bodyPr>
          <a:lstStyle/>
          <a:p>
            <a:pPr indent="0" algn="just"/>
            <a:r>
              <a:rPr lang="en-US" sz="2400" b="1" dirty="0">
                <a:latin typeface="Times New Roman" panose="02020603050405020304" pitchFamily="18" charset="0"/>
                <a:cs typeface="等线" charset="0"/>
              </a:rPr>
              <a:t>TOOLS AND TECHNOLOGIES:</a:t>
            </a:r>
            <a:endParaRPr lang="en-US" sz="2400" b="0" dirty="0">
              <a:latin typeface="Times New Roman" panose="02020603050405020304" pitchFamily="18" charset="0"/>
              <a:cs typeface="等线" charset="0"/>
            </a:endParaRPr>
          </a:p>
          <a:p>
            <a:pPr indent="0" algn="just"/>
            <a:r>
              <a:rPr lang="en-US" sz="2400" b="0" dirty="0">
                <a:latin typeface="Times New Roman" panose="02020603050405020304" pitchFamily="18" charset="0"/>
                <a:cs typeface="等线" charset="0"/>
              </a:rPr>
              <a:t>1. Front end  : HTML,CSS, </a:t>
            </a:r>
            <a:r>
              <a:rPr lang="en-US" sz="2400" b="0" dirty="0" err="1">
                <a:latin typeface="Times New Roman" panose="02020603050405020304" pitchFamily="18" charset="0"/>
                <a:cs typeface="等线" charset="0"/>
              </a:rPr>
              <a:t>JavaScripts</a:t>
            </a:r>
            <a:endParaRPr lang="en-US" sz="2400" b="0" dirty="0">
              <a:latin typeface="Times New Roman" panose="02020603050405020304" pitchFamily="18" charset="0"/>
              <a:cs typeface="等线" charset="0"/>
            </a:endParaRPr>
          </a:p>
          <a:p>
            <a:pPr indent="0" algn="just"/>
            <a:r>
              <a:rPr lang="en-US" sz="2400" b="0" dirty="0">
                <a:latin typeface="Times New Roman" panose="02020603050405020304" pitchFamily="18" charset="0"/>
                <a:cs typeface="等线" charset="0"/>
              </a:rPr>
              <a:t>2. Back end :  PostgreSQL, Python(Django) with libraries </a:t>
            </a:r>
            <a:r>
              <a:rPr lang="en-US" sz="2400" dirty="0">
                <a:latin typeface="Times New Roman" panose="02020603050405020304" pitchFamily="18" charset="0"/>
                <a:cs typeface="等线" charset="0"/>
              </a:rPr>
              <a:t>(</a:t>
            </a:r>
            <a:r>
              <a:rPr lang="en-US" sz="2400" b="0" dirty="0">
                <a:latin typeface="Times New Roman" panose="02020603050405020304" pitchFamily="18" charset="0"/>
                <a:cs typeface="等线" charset="0"/>
              </a:rPr>
              <a:t>pandas, </a:t>
            </a:r>
            <a:r>
              <a:rPr lang="en-US" sz="2400" b="0" dirty="0" err="1">
                <a:latin typeface="Times New Roman" panose="02020603050405020304" pitchFamily="18" charset="0"/>
                <a:cs typeface="等线" charset="0"/>
              </a:rPr>
              <a:t>numpy</a:t>
            </a:r>
            <a:r>
              <a:rPr lang="en-US" sz="2400" b="0" dirty="0">
                <a:latin typeface="Times New Roman" panose="02020603050405020304" pitchFamily="18" charset="0"/>
                <a:cs typeface="等线" charset="0"/>
              </a:rPr>
              <a:t>, </a:t>
            </a:r>
            <a:r>
              <a:rPr lang="en-US" sz="2400" b="0" dirty="0" err="1">
                <a:latin typeface="Times New Roman" panose="02020603050405020304" pitchFamily="18" charset="0"/>
                <a:cs typeface="等线" charset="0"/>
              </a:rPr>
              <a:t>scikit</a:t>
            </a:r>
            <a:r>
              <a:rPr lang="en-US" sz="2400" b="0" dirty="0">
                <a:latin typeface="Times New Roman" panose="02020603050405020304" pitchFamily="18" charset="0"/>
                <a:cs typeface="等线" charset="0"/>
              </a:rPr>
              <a:t> </a:t>
            </a:r>
            <a:r>
              <a:rPr lang="en-US" sz="2400" b="0" dirty="0" err="1">
                <a:latin typeface="Times New Roman" panose="02020603050405020304" pitchFamily="18" charset="0"/>
                <a:cs typeface="等线" charset="0"/>
              </a:rPr>
              <a:t>learn,geopandas</a:t>
            </a:r>
            <a:r>
              <a:rPr lang="en-US" sz="2400" b="0" dirty="0">
                <a:latin typeface="Times New Roman" panose="02020603050405020304" pitchFamily="18" charset="0"/>
                <a:cs typeface="等线" charset="0"/>
              </a:rPr>
              <a:t>, tensorflows,statsmodel,seaborn,matplotlib</a:t>
            </a:r>
            <a:r>
              <a:rPr lang="en-US" sz="2400" dirty="0">
                <a:latin typeface="Times New Roman" panose="02020603050405020304" pitchFamily="18" charset="0"/>
                <a:cs typeface="等线" charset="0"/>
              </a:rPr>
              <a:t>)</a:t>
            </a:r>
            <a:r>
              <a:rPr lang="en-US" sz="2400" b="0" dirty="0">
                <a:latin typeface="Times New Roman" panose="02020603050405020304" pitchFamily="18" charset="0"/>
                <a:cs typeface="等线" charset="0"/>
              </a:rPr>
              <a:t>for data analysis</a:t>
            </a:r>
            <a:endParaRPr lang="en-US" sz="2400" dirty="0"/>
          </a:p>
        </p:txBody>
      </p:sp>
      <p:sp>
        <p:nvSpPr>
          <p:cNvPr id="3" name="Slide Number Placeholder 2">
            <a:extLst>
              <a:ext uri="{FF2B5EF4-FFF2-40B4-BE49-F238E27FC236}">
                <a16:creationId xmlns:a16="http://schemas.microsoft.com/office/drawing/2014/main" id="{2DD8E669-BF17-478A-82FD-EFB2BEEAD1C8}"/>
              </a:ext>
            </a:extLst>
          </p:cNvPr>
          <p:cNvSpPr>
            <a:spLocks noGrp="1"/>
          </p:cNvSpPr>
          <p:nvPr>
            <p:ph type="sldNum" sz="quarter" idx="12"/>
          </p:nvPr>
        </p:nvSpPr>
        <p:spPr/>
        <p:txBody>
          <a:bodyPr/>
          <a:lstStyle/>
          <a:p>
            <a:fld id="{5F47CF0A-AC12-0246-8978-268C239DBC67}" type="slidenum">
              <a:rPr lang="en-US" smtClean="0"/>
              <a:t>10</a:t>
            </a:fld>
            <a:endParaRPr lang="en-US"/>
          </a:p>
        </p:txBody>
      </p:sp>
    </p:spTree>
    <p:extLst>
      <p:ext uri="{BB962C8B-B14F-4D97-AF65-F5344CB8AC3E}">
        <p14:creationId xmlns:p14="http://schemas.microsoft.com/office/powerpoint/2010/main" val="242944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80AC-EA36-4C4B-B4F1-8B14D3A6262F}"/>
              </a:ext>
            </a:extLst>
          </p:cNvPr>
          <p:cNvSpPr>
            <a:spLocks noGrp="1"/>
          </p:cNvSpPr>
          <p:nvPr>
            <p:ph type="title"/>
          </p:nvPr>
        </p:nvSpPr>
        <p:spPr>
          <a:xfrm>
            <a:off x="232893" y="200337"/>
            <a:ext cx="10515600" cy="961399"/>
          </a:xfrm>
        </p:spPr>
        <p:txBody>
          <a:bodyPr/>
          <a:lstStyle/>
          <a:p>
            <a:r>
              <a:rPr lang="en-US" b="1" dirty="0"/>
              <a:t>Some Visualizations</a:t>
            </a:r>
          </a:p>
        </p:txBody>
      </p:sp>
      <p:pic>
        <p:nvPicPr>
          <p:cNvPr id="11" name="Picture 10" descr="A screenshot of a cell phone&#10;&#10;Description generated with very high confidence">
            <a:extLst>
              <a:ext uri="{FF2B5EF4-FFF2-40B4-BE49-F238E27FC236}">
                <a16:creationId xmlns:a16="http://schemas.microsoft.com/office/drawing/2014/main" id="{12DCA95E-3FF2-4AAF-90FB-DA9946D64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082" y="1075413"/>
            <a:ext cx="3588201" cy="2980014"/>
          </a:xfrm>
          <a:prstGeom prst="rect">
            <a:avLst/>
          </a:prstGeom>
        </p:spPr>
      </p:pic>
      <p:pic>
        <p:nvPicPr>
          <p:cNvPr id="13" name="Picture 12">
            <a:extLst>
              <a:ext uri="{FF2B5EF4-FFF2-40B4-BE49-F238E27FC236}">
                <a16:creationId xmlns:a16="http://schemas.microsoft.com/office/drawing/2014/main" id="{39632085-C4A2-46D0-8C09-386DF1219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0724" y="1197858"/>
            <a:ext cx="4721525" cy="2425436"/>
          </a:xfrm>
          <a:prstGeom prst="rect">
            <a:avLst/>
          </a:prstGeom>
        </p:spPr>
      </p:pic>
      <p:pic>
        <p:nvPicPr>
          <p:cNvPr id="17" name="Content Placeholder 16" descr="A close up of a logo&#10;&#10;Description generated with very high confidence">
            <a:extLst>
              <a:ext uri="{FF2B5EF4-FFF2-40B4-BE49-F238E27FC236}">
                <a16:creationId xmlns:a16="http://schemas.microsoft.com/office/drawing/2014/main" id="{F24AFAAD-D16E-4428-8E97-36AA09B3C3B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91872" y="1161736"/>
            <a:ext cx="3465804" cy="2599354"/>
          </a:xfrm>
        </p:spPr>
      </p:pic>
      <p:pic>
        <p:nvPicPr>
          <p:cNvPr id="19" name="Picture 18" descr="A screenshot of a cell phone&#10;&#10;Description generated with very high confidence">
            <a:extLst>
              <a:ext uri="{FF2B5EF4-FFF2-40B4-BE49-F238E27FC236}">
                <a16:creationId xmlns:a16="http://schemas.microsoft.com/office/drawing/2014/main" id="{C58A0608-768D-4DA9-9629-0E8E61DACE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1108" y="3894095"/>
            <a:ext cx="6401141" cy="2539000"/>
          </a:xfrm>
          <a:prstGeom prst="rect">
            <a:avLst/>
          </a:prstGeom>
        </p:spPr>
      </p:pic>
      <p:sp>
        <p:nvSpPr>
          <p:cNvPr id="3" name="Slide Number Placeholder 2">
            <a:extLst>
              <a:ext uri="{FF2B5EF4-FFF2-40B4-BE49-F238E27FC236}">
                <a16:creationId xmlns:a16="http://schemas.microsoft.com/office/drawing/2014/main" id="{498DBF18-9F62-4A6F-A3A7-4A316D930FC5}"/>
              </a:ext>
            </a:extLst>
          </p:cNvPr>
          <p:cNvSpPr>
            <a:spLocks noGrp="1"/>
          </p:cNvSpPr>
          <p:nvPr>
            <p:ph type="sldNum" sz="quarter" idx="12"/>
          </p:nvPr>
        </p:nvSpPr>
        <p:spPr/>
        <p:txBody>
          <a:bodyPr/>
          <a:lstStyle/>
          <a:p>
            <a:fld id="{5F47CF0A-AC12-0246-8978-268C239DBC67}" type="slidenum">
              <a:rPr lang="en-US" smtClean="0"/>
              <a:t>11</a:t>
            </a:fld>
            <a:endParaRPr lang="en-US"/>
          </a:p>
        </p:txBody>
      </p:sp>
      <p:pic>
        <p:nvPicPr>
          <p:cNvPr id="10" name="Picture 9">
            <a:extLst>
              <a:ext uri="{FF2B5EF4-FFF2-40B4-BE49-F238E27FC236}">
                <a16:creationId xmlns:a16="http://schemas.microsoft.com/office/drawing/2014/main" id="{635FF4EF-81F1-45FE-B822-5ADB103C9B3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4978" y="3969104"/>
            <a:ext cx="4600226" cy="2688559"/>
          </a:xfrm>
          <a:prstGeom prst="rect">
            <a:avLst/>
          </a:prstGeom>
        </p:spPr>
      </p:pic>
    </p:spTree>
    <p:extLst>
      <p:ext uri="{BB962C8B-B14F-4D97-AF65-F5344CB8AC3E}">
        <p14:creationId xmlns:p14="http://schemas.microsoft.com/office/powerpoint/2010/main" val="3582128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DC58-430E-4E78-B6E2-C593CA47E6D0}"/>
              </a:ext>
            </a:extLst>
          </p:cNvPr>
          <p:cNvSpPr>
            <a:spLocks noGrp="1"/>
          </p:cNvSpPr>
          <p:nvPr>
            <p:ph type="title"/>
          </p:nvPr>
        </p:nvSpPr>
        <p:spPr>
          <a:xfrm>
            <a:off x="168498" y="-24797"/>
            <a:ext cx="10515600" cy="1325563"/>
          </a:xfrm>
        </p:spPr>
        <p:txBody>
          <a:bodyPr/>
          <a:lstStyle/>
          <a:p>
            <a:r>
              <a:rPr lang="en-US" b="1" dirty="0">
                <a:latin typeface="Times New Roman" panose="02020603050405020304" pitchFamily="18" charset="0"/>
                <a:cs typeface="Times New Roman" panose="02020603050405020304" pitchFamily="18" charset="0"/>
              </a:rPr>
              <a:t>Simple Linear Regression Model</a:t>
            </a:r>
          </a:p>
        </p:txBody>
      </p:sp>
      <p:sp>
        <p:nvSpPr>
          <p:cNvPr id="3" name="Content Placeholder 2">
            <a:extLst>
              <a:ext uri="{FF2B5EF4-FFF2-40B4-BE49-F238E27FC236}">
                <a16:creationId xmlns:a16="http://schemas.microsoft.com/office/drawing/2014/main" id="{8EEBFDC9-284C-48E8-9B26-91F86ED2F0FE}"/>
              </a:ext>
            </a:extLst>
          </p:cNvPr>
          <p:cNvSpPr>
            <a:spLocks noGrp="1"/>
          </p:cNvSpPr>
          <p:nvPr>
            <p:ph idx="1"/>
          </p:nvPr>
        </p:nvSpPr>
        <p:spPr>
          <a:xfrm>
            <a:off x="168499" y="940158"/>
            <a:ext cx="11185302" cy="5236805"/>
          </a:xfrm>
        </p:spPr>
        <p:txBody>
          <a:bodyPr/>
          <a:lstStyle/>
          <a:p>
            <a:r>
              <a:rPr lang="en-US" dirty="0">
                <a:latin typeface="Times New Roman" panose="02020603050405020304" pitchFamily="18" charset="0"/>
                <a:cs typeface="Times New Roman" panose="02020603050405020304" pitchFamily="18" charset="0"/>
              </a:rPr>
              <a:t>Dataset and Prediction Overview</a:t>
            </a:r>
          </a:p>
          <a:p>
            <a:pPr marL="0" indent="0">
              <a:buNone/>
            </a:pP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20512115-0026-4314-B7F3-404143D18779}"/>
              </a:ext>
            </a:extLst>
          </p:cNvPr>
          <p:cNvGraphicFramePr>
            <a:graphicFrameLocks noGrp="1"/>
          </p:cNvGraphicFramePr>
          <p:nvPr>
            <p:extLst>
              <p:ext uri="{D42A27DB-BD31-4B8C-83A1-F6EECF244321}">
                <p14:modId xmlns:p14="http://schemas.microsoft.com/office/powerpoint/2010/main" val="972407517"/>
              </p:ext>
            </p:extLst>
          </p:nvPr>
        </p:nvGraphicFramePr>
        <p:xfrm>
          <a:off x="168498" y="1442155"/>
          <a:ext cx="2471671" cy="4598670"/>
        </p:xfrm>
        <a:graphic>
          <a:graphicData uri="http://schemas.openxmlformats.org/drawingml/2006/table">
            <a:tbl>
              <a:tblPr/>
              <a:tblGrid>
                <a:gridCol w="612696">
                  <a:extLst>
                    <a:ext uri="{9D8B030D-6E8A-4147-A177-3AD203B41FA5}">
                      <a16:colId xmlns:a16="http://schemas.microsoft.com/office/drawing/2014/main" val="3741808499"/>
                    </a:ext>
                  </a:extLst>
                </a:gridCol>
                <a:gridCol w="1858975">
                  <a:extLst>
                    <a:ext uri="{9D8B030D-6E8A-4147-A177-3AD203B41FA5}">
                      <a16:colId xmlns:a16="http://schemas.microsoft.com/office/drawing/2014/main" val="3497799496"/>
                    </a:ext>
                  </a:extLst>
                </a:gridCol>
              </a:tblGrid>
              <a:tr h="492142">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starting fiscal  year (X)</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Net received foreign exchange earning(NRs in million)(Y)</a:t>
                      </a:r>
                    </a:p>
                  </a:txBody>
                  <a:tcPr marL="9525" marR="9525" marT="9525" marB="0" anchor="b">
                    <a:lnL>
                      <a:noFill/>
                    </a:lnL>
                    <a:lnR>
                      <a:noFill/>
                    </a:lnR>
                    <a:lnT>
                      <a:noFill/>
                    </a:lnT>
                    <a:lnB>
                      <a:noFill/>
                    </a:lnB>
                  </a:tcPr>
                </a:tc>
                <a:extLst>
                  <a:ext uri="{0D108BD9-81ED-4DB2-BD59-A6C34878D82A}">
                    <a16:rowId xmlns:a16="http://schemas.microsoft.com/office/drawing/2014/main" val="3056577673"/>
                  </a:ext>
                </a:extLst>
              </a:tr>
              <a:tr h="170146">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1996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8523</a:t>
                      </a:r>
                    </a:p>
                  </a:txBody>
                  <a:tcPr marL="9525" marR="9525" marT="9525" marB="0" anchor="b">
                    <a:lnL>
                      <a:noFill/>
                    </a:lnL>
                    <a:lnR>
                      <a:noFill/>
                    </a:lnR>
                    <a:lnT>
                      <a:noFill/>
                    </a:lnT>
                    <a:lnB>
                      <a:noFill/>
                    </a:lnB>
                  </a:tcPr>
                </a:tc>
                <a:extLst>
                  <a:ext uri="{0D108BD9-81ED-4DB2-BD59-A6C34878D82A}">
                    <a16:rowId xmlns:a16="http://schemas.microsoft.com/office/drawing/2014/main" val="3167619468"/>
                  </a:ext>
                </a:extLst>
              </a:tr>
              <a:tr h="170146">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1997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9881.6</a:t>
                      </a:r>
                    </a:p>
                  </a:txBody>
                  <a:tcPr marL="9525" marR="9525" marT="9525" marB="0" anchor="b">
                    <a:lnL>
                      <a:noFill/>
                    </a:lnL>
                    <a:lnR>
                      <a:noFill/>
                    </a:lnR>
                    <a:lnT>
                      <a:noFill/>
                    </a:lnT>
                    <a:lnB>
                      <a:noFill/>
                    </a:lnB>
                  </a:tcPr>
                </a:tc>
                <a:extLst>
                  <a:ext uri="{0D108BD9-81ED-4DB2-BD59-A6C34878D82A}">
                    <a16:rowId xmlns:a16="http://schemas.microsoft.com/office/drawing/2014/main" val="3854087751"/>
                  </a:ext>
                </a:extLst>
              </a:tr>
              <a:tr h="170146">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1998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12167.8</a:t>
                      </a:r>
                    </a:p>
                  </a:txBody>
                  <a:tcPr marL="9525" marR="9525" marT="9525" marB="0" anchor="b">
                    <a:lnL>
                      <a:noFill/>
                    </a:lnL>
                    <a:lnR>
                      <a:noFill/>
                    </a:lnR>
                    <a:lnT>
                      <a:noFill/>
                    </a:lnT>
                    <a:lnB>
                      <a:noFill/>
                    </a:lnB>
                  </a:tcPr>
                </a:tc>
                <a:extLst>
                  <a:ext uri="{0D108BD9-81ED-4DB2-BD59-A6C34878D82A}">
                    <a16:rowId xmlns:a16="http://schemas.microsoft.com/office/drawing/2014/main" val="120045347"/>
                  </a:ext>
                </a:extLst>
              </a:tr>
              <a:tr h="170146">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1999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12073.9</a:t>
                      </a:r>
                    </a:p>
                  </a:txBody>
                  <a:tcPr marL="9525" marR="9525" marT="9525" marB="0" anchor="b">
                    <a:lnL>
                      <a:noFill/>
                    </a:lnL>
                    <a:lnR>
                      <a:noFill/>
                    </a:lnR>
                    <a:lnT>
                      <a:noFill/>
                    </a:lnT>
                    <a:lnB>
                      <a:noFill/>
                    </a:lnB>
                  </a:tcPr>
                </a:tc>
                <a:extLst>
                  <a:ext uri="{0D108BD9-81ED-4DB2-BD59-A6C34878D82A}">
                    <a16:rowId xmlns:a16="http://schemas.microsoft.com/office/drawing/2014/main" val="3297594112"/>
                  </a:ext>
                </a:extLst>
              </a:tr>
              <a:tr h="170146">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2000</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11717</a:t>
                      </a:r>
                    </a:p>
                  </a:txBody>
                  <a:tcPr marL="9525" marR="9525" marT="9525" marB="0" anchor="b">
                    <a:lnL>
                      <a:noFill/>
                    </a:lnL>
                    <a:lnR>
                      <a:noFill/>
                    </a:lnR>
                    <a:lnT>
                      <a:noFill/>
                    </a:lnT>
                    <a:lnB>
                      <a:noFill/>
                    </a:lnB>
                  </a:tcPr>
                </a:tc>
                <a:extLst>
                  <a:ext uri="{0D108BD9-81ED-4DB2-BD59-A6C34878D82A}">
                    <a16:rowId xmlns:a16="http://schemas.microsoft.com/office/drawing/2014/main" val="1292460362"/>
                  </a:ext>
                </a:extLst>
              </a:tr>
              <a:tr h="170146">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8654.3</a:t>
                      </a:r>
                    </a:p>
                  </a:txBody>
                  <a:tcPr marL="9525" marR="9525" marT="9525" marB="0" anchor="b">
                    <a:lnL>
                      <a:noFill/>
                    </a:lnL>
                    <a:lnR>
                      <a:noFill/>
                    </a:lnR>
                    <a:lnT>
                      <a:noFill/>
                    </a:lnT>
                    <a:lnB>
                      <a:noFill/>
                    </a:lnB>
                  </a:tcPr>
                </a:tc>
                <a:extLst>
                  <a:ext uri="{0D108BD9-81ED-4DB2-BD59-A6C34878D82A}">
                    <a16:rowId xmlns:a16="http://schemas.microsoft.com/office/drawing/2014/main" val="3941715238"/>
                  </a:ext>
                </a:extLst>
              </a:tr>
              <a:tr h="170146">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2002</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11747.7</a:t>
                      </a:r>
                    </a:p>
                  </a:txBody>
                  <a:tcPr marL="9525" marR="9525" marT="9525" marB="0" anchor="b">
                    <a:lnL>
                      <a:noFill/>
                    </a:lnL>
                    <a:lnR>
                      <a:noFill/>
                    </a:lnR>
                    <a:lnT>
                      <a:noFill/>
                    </a:lnT>
                    <a:lnB>
                      <a:noFill/>
                    </a:lnB>
                  </a:tcPr>
                </a:tc>
                <a:extLst>
                  <a:ext uri="{0D108BD9-81ED-4DB2-BD59-A6C34878D82A}">
                    <a16:rowId xmlns:a16="http://schemas.microsoft.com/office/drawing/2014/main" val="3871696037"/>
                  </a:ext>
                </a:extLst>
              </a:tr>
              <a:tr h="170146">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18147.4</a:t>
                      </a:r>
                    </a:p>
                  </a:txBody>
                  <a:tcPr marL="9525" marR="9525" marT="9525" marB="0" anchor="b">
                    <a:lnL>
                      <a:noFill/>
                    </a:lnL>
                    <a:lnR>
                      <a:noFill/>
                    </a:lnR>
                    <a:lnT>
                      <a:noFill/>
                    </a:lnT>
                    <a:lnB>
                      <a:noFill/>
                    </a:lnB>
                  </a:tcPr>
                </a:tc>
                <a:extLst>
                  <a:ext uri="{0D108BD9-81ED-4DB2-BD59-A6C34878D82A}">
                    <a16:rowId xmlns:a16="http://schemas.microsoft.com/office/drawing/2014/main" val="3535036450"/>
                  </a:ext>
                </a:extLst>
              </a:tr>
              <a:tr h="170146">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10463.8</a:t>
                      </a:r>
                    </a:p>
                  </a:txBody>
                  <a:tcPr marL="9525" marR="9525" marT="9525" marB="0" anchor="b">
                    <a:lnL>
                      <a:noFill/>
                    </a:lnL>
                    <a:lnR>
                      <a:noFill/>
                    </a:lnR>
                    <a:lnT>
                      <a:noFill/>
                    </a:lnT>
                    <a:lnB>
                      <a:noFill/>
                    </a:lnB>
                  </a:tcPr>
                </a:tc>
                <a:extLst>
                  <a:ext uri="{0D108BD9-81ED-4DB2-BD59-A6C34878D82A}">
                    <a16:rowId xmlns:a16="http://schemas.microsoft.com/office/drawing/2014/main" val="68041734"/>
                  </a:ext>
                </a:extLst>
              </a:tr>
              <a:tr h="170146">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2005</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9556</a:t>
                      </a:r>
                    </a:p>
                  </a:txBody>
                  <a:tcPr marL="9525" marR="9525" marT="9525" marB="0" anchor="b">
                    <a:lnL>
                      <a:noFill/>
                    </a:lnL>
                    <a:lnR>
                      <a:noFill/>
                    </a:lnR>
                    <a:lnT>
                      <a:noFill/>
                    </a:lnT>
                    <a:lnB>
                      <a:noFill/>
                    </a:lnB>
                  </a:tcPr>
                </a:tc>
                <a:extLst>
                  <a:ext uri="{0D108BD9-81ED-4DB2-BD59-A6C34878D82A}">
                    <a16:rowId xmlns:a16="http://schemas.microsoft.com/office/drawing/2014/main" val="1064892566"/>
                  </a:ext>
                </a:extLst>
              </a:tr>
              <a:tr h="170146">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2006</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10125.3</a:t>
                      </a:r>
                    </a:p>
                  </a:txBody>
                  <a:tcPr marL="9525" marR="9525" marT="9525" marB="0" anchor="b">
                    <a:lnL>
                      <a:noFill/>
                    </a:lnL>
                    <a:lnR>
                      <a:noFill/>
                    </a:lnR>
                    <a:lnT>
                      <a:noFill/>
                    </a:lnT>
                    <a:lnB>
                      <a:noFill/>
                    </a:lnB>
                  </a:tcPr>
                </a:tc>
                <a:extLst>
                  <a:ext uri="{0D108BD9-81ED-4DB2-BD59-A6C34878D82A}">
                    <a16:rowId xmlns:a16="http://schemas.microsoft.com/office/drawing/2014/main" val="1373053515"/>
                  </a:ext>
                </a:extLst>
              </a:tr>
              <a:tr h="170146">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2007</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18653.1</a:t>
                      </a:r>
                    </a:p>
                  </a:txBody>
                  <a:tcPr marL="9525" marR="9525" marT="9525" marB="0" anchor="b">
                    <a:lnL>
                      <a:noFill/>
                    </a:lnL>
                    <a:lnR>
                      <a:noFill/>
                    </a:lnR>
                    <a:lnT>
                      <a:noFill/>
                    </a:lnT>
                    <a:lnB>
                      <a:noFill/>
                    </a:lnB>
                  </a:tcPr>
                </a:tc>
                <a:extLst>
                  <a:ext uri="{0D108BD9-81ED-4DB2-BD59-A6C34878D82A}">
                    <a16:rowId xmlns:a16="http://schemas.microsoft.com/office/drawing/2014/main" val="2709415319"/>
                  </a:ext>
                </a:extLst>
              </a:tr>
              <a:tr h="170146">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2008</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27959.8</a:t>
                      </a:r>
                    </a:p>
                  </a:txBody>
                  <a:tcPr marL="9525" marR="9525" marT="9525" marB="0" anchor="b">
                    <a:lnL>
                      <a:noFill/>
                    </a:lnL>
                    <a:lnR>
                      <a:noFill/>
                    </a:lnR>
                    <a:lnT>
                      <a:noFill/>
                    </a:lnT>
                    <a:lnB>
                      <a:noFill/>
                    </a:lnB>
                  </a:tcPr>
                </a:tc>
                <a:extLst>
                  <a:ext uri="{0D108BD9-81ED-4DB2-BD59-A6C34878D82A}">
                    <a16:rowId xmlns:a16="http://schemas.microsoft.com/office/drawing/2014/main" val="674767849"/>
                  </a:ext>
                </a:extLst>
              </a:tr>
              <a:tr h="170146">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2009</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28138.6</a:t>
                      </a:r>
                    </a:p>
                  </a:txBody>
                  <a:tcPr marL="9525" marR="9525" marT="9525" marB="0" anchor="b">
                    <a:lnL>
                      <a:noFill/>
                    </a:lnL>
                    <a:lnR>
                      <a:noFill/>
                    </a:lnR>
                    <a:lnT>
                      <a:noFill/>
                    </a:lnT>
                    <a:lnB>
                      <a:noFill/>
                    </a:lnB>
                  </a:tcPr>
                </a:tc>
                <a:extLst>
                  <a:ext uri="{0D108BD9-81ED-4DB2-BD59-A6C34878D82A}">
                    <a16:rowId xmlns:a16="http://schemas.microsoft.com/office/drawing/2014/main" val="2218520307"/>
                  </a:ext>
                </a:extLst>
              </a:tr>
              <a:tr h="170146">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2010</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24610.7</a:t>
                      </a:r>
                    </a:p>
                  </a:txBody>
                  <a:tcPr marL="9525" marR="9525" marT="9525" marB="0" anchor="b">
                    <a:lnL>
                      <a:noFill/>
                    </a:lnL>
                    <a:lnR>
                      <a:noFill/>
                    </a:lnR>
                    <a:lnT>
                      <a:noFill/>
                    </a:lnT>
                    <a:lnB>
                      <a:noFill/>
                    </a:lnB>
                  </a:tcPr>
                </a:tc>
                <a:extLst>
                  <a:ext uri="{0D108BD9-81ED-4DB2-BD59-A6C34878D82A}">
                    <a16:rowId xmlns:a16="http://schemas.microsoft.com/office/drawing/2014/main" val="593699679"/>
                  </a:ext>
                </a:extLst>
              </a:tr>
              <a:tr h="170146">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30703.8</a:t>
                      </a:r>
                    </a:p>
                  </a:txBody>
                  <a:tcPr marL="9525" marR="9525" marT="9525" marB="0" anchor="b">
                    <a:lnL>
                      <a:noFill/>
                    </a:lnL>
                    <a:lnR>
                      <a:noFill/>
                    </a:lnR>
                    <a:lnT>
                      <a:noFill/>
                    </a:lnT>
                    <a:lnB>
                      <a:noFill/>
                    </a:lnB>
                  </a:tcPr>
                </a:tc>
                <a:extLst>
                  <a:ext uri="{0D108BD9-81ED-4DB2-BD59-A6C34878D82A}">
                    <a16:rowId xmlns:a16="http://schemas.microsoft.com/office/drawing/2014/main" val="258096244"/>
                  </a:ext>
                </a:extLst>
              </a:tr>
              <a:tr h="170146">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2012</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34210.6</a:t>
                      </a:r>
                    </a:p>
                  </a:txBody>
                  <a:tcPr marL="9525" marR="9525" marT="9525" marB="0" anchor="b">
                    <a:lnL>
                      <a:noFill/>
                    </a:lnL>
                    <a:lnR>
                      <a:noFill/>
                    </a:lnR>
                    <a:lnT>
                      <a:noFill/>
                    </a:lnT>
                    <a:lnB>
                      <a:noFill/>
                    </a:lnB>
                  </a:tcPr>
                </a:tc>
                <a:extLst>
                  <a:ext uri="{0D108BD9-81ED-4DB2-BD59-A6C34878D82A}">
                    <a16:rowId xmlns:a16="http://schemas.microsoft.com/office/drawing/2014/main" val="592875767"/>
                  </a:ext>
                </a:extLst>
              </a:tr>
              <a:tr h="165246">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2013</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46374.9</a:t>
                      </a:r>
                    </a:p>
                  </a:txBody>
                  <a:tcPr marL="9525" marR="9525" marT="9525" marB="0" anchor="b">
                    <a:lnL>
                      <a:noFill/>
                    </a:lnL>
                    <a:lnR>
                      <a:noFill/>
                    </a:lnR>
                    <a:lnT>
                      <a:noFill/>
                    </a:lnT>
                    <a:lnB>
                      <a:noFill/>
                    </a:lnB>
                  </a:tcPr>
                </a:tc>
                <a:extLst>
                  <a:ext uri="{0D108BD9-81ED-4DB2-BD59-A6C34878D82A}">
                    <a16:rowId xmlns:a16="http://schemas.microsoft.com/office/drawing/2014/main" val="2113389721"/>
                  </a:ext>
                </a:extLst>
              </a:tr>
              <a:tr h="170146">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2014</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53428.8</a:t>
                      </a:r>
                    </a:p>
                  </a:txBody>
                  <a:tcPr marL="9525" marR="9525" marT="9525" marB="0" anchor="b">
                    <a:lnL>
                      <a:noFill/>
                    </a:lnL>
                    <a:lnR>
                      <a:noFill/>
                    </a:lnR>
                    <a:lnT>
                      <a:noFill/>
                    </a:lnT>
                    <a:lnB>
                      <a:noFill/>
                    </a:lnB>
                  </a:tcPr>
                </a:tc>
                <a:extLst>
                  <a:ext uri="{0D108BD9-81ED-4DB2-BD59-A6C34878D82A}">
                    <a16:rowId xmlns:a16="http://schemas.microsoft.com/office/drawing/2014/main" val="1395175726"/>
                  </a:ext>
                </a:extLst>
              </a:tr>
              <a:tr h="170146">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2015</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41765.4</a:t>
                      </a:r>
                    </a:p>
                  </a:txBody>
                  <a:tcPr marL="9525" marR="9525" marT="9525" marB="0" anchor="b">
                    <a:lnL>
                      <a:noFill/>
                    </a:lnL>
                    <a:lnR>
                      <a:noFill/>
                    </a:lnR>
                    <a:lnT>
                      <a:noFill/>
                    </a:lnT>
                    <a:lnB>
                      <a:noFill/>
                    </a:lnB>
                  </a:tcPr>
                </a:tc>
                <a:extLst>
                  <a:ext uri="{0D108BD9-81ED-4DB2-BD59-A6C34878D82A}">
                    <a16:rowId xmlns:a16="http://schemas.microsoft.com/office/drawing/2014/main" val="1046806902"/>
                  </a:ext>
                </a:extLst>
              </a:tr>
              <a:tr h="170146">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2016</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58526.9</a:t>
                      </a:r>
                    </a:p>
                  </a:txBody>
                  <a:tcPr marL="9525" marR="9525" marT="9525" marB="0" anchor="b">
                    <a:lnL>
                      <a:noFill/>
                    </a:lnL>
                    <a:lnR>
                      <a:noFill/>
                    </a:lnR>
                    <a:lnT>
                      <a:noFill/>
                    </a:lnT>
                    <a:lnB>
                      <a:noFill/>
                    </a:lnB>
                  </a:tcPr>
                </a:tc>
                <a:extLst>
                  <a:ext uri="{0D108BD9-81ED-4DB2-BD59-A6C34878D82A}">
                    <a16:rowId xmlns:a16="http://schemas.microsoft.com/office/drawing/2014/main" val="1483553836"/>
                  </a:ext>
                </a:extLst>
              </a:tr>
            </a:tbl>
          </a:graphicData>
        </a:graphic>
      </p:graphicFrame>
      <p:sp>
        <p:nvSpPr>
          <p:cNvPr id="15" name="Rectangle 14">
            <a:extLst>
              <a:ext uri="{FF2B5EF4-FFF2-40B4-BE49-F238E27FC236}">
                <a16:creationId xmlns:a16="http://schemas.microsoft.com/office/drawing/2014/main" id="{C6BBEA92-893A-46CE-A058-73F048B399CD}"/>
              </a:ext>
            </a:extLst>
          </p:cNvPr>
          <p:cNvSpPr/>
          <p:nvPr/>
        </p:nvSpPr>
        <p:spPr>
          <a:xfrm>
            <a:off x="6549922" y="1023728"/>
            <a:ext cx="508614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Y=-4478336.394805195+2244.041558441558X</a:t>
            </a:r>
          </a:p>
        </p:txBody>
      </p:sp>
      <p:sp>
        <p:nvSpPr>
          <p:cNvPr id="20" name="Rectangle 19">
            <a:extLst>
              <a:ext uri="{FF2B5EF4-FFF2-40B4-BE49-F238E27FC236}">
                <a16:creationId xmlns:a16="http://schemas.microsoft.com/office/drawing/2014/main" id="{8EF9D12B-F4EF-4248-89F4-DA5D199A31C3}"/>
              </a:ext>
            </a:extLst>
          </p:cNvPr>
          <p:cNvSpPr/>
          <p:nvPr/>
        </p:nvSpPr>
        <p:spPr>
          <a:xfrm>
            <a:off x="6440452" y="1006491"/>
            <a:ext cx="53050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hart 22">
            <a:extLst>
              <a:ext uri="{FF2B5EF4-FFF2-40B4-BE49-F238E27FC236}">
                <a16:creationId xmlns:a16="http://schemas.microsoft.com/office/drawing/2014/main" id="{B5BD1901-3D49-402C-B3ED-D09EA5190A55}"/>
              </a:ext>
            </a:extLst>
          </p:cNvPr>
          <p:cNvGraphicFramePr>
            <a:graphicFrameLocks/>
          </p:cNvGraphicFramePr>
          <p:nvPr/>
        </p:nvGraphicFramePr>
        <p:xfrm>
          <a:off x="6954592" y="1748307"/>
          <a:ext cx="4399189" cy="2553237"/>
        </p:xfrm>
        <a:graphic>
          <a:graphicData uri="http://schemas.openxmlformats.org/drawingml/2006/chart">
            <c:chart xmlns:c="http://schemas.openxmlformats.org/drawingml/2006/chart" xmlns:r="http://schemas.openxmlformats.org/officeDocument/2006/relationships" r:id="rId2"/>
          </a:graphicData>
        </a:graphic>
      </p:graphicFrame>
      <p:cxnSp>
        <p:nvCxnSpPr>
          <p:cNvPr id="28" name="Straight Arrow Connector 27">
            <a:extLst>
              <a:ext uri="{FF2B5EF4-FFF2-40B4-BE49-F238E27FC236}">
                <a16:creationId xmlns:a16="http://schemas.microsoft.com/office/drawing/2014/main" id="{DC64B9C6-2280-4269-BB25-3764C927ED8F}"/>
              </a:ext>
            </a:extLst>
          </p:cNvPr>
          <p:cNvCxnSpPr>
            <a:cxnSpLocks/>
          </p:cNvCxnSpPr>
          <p:nvPr/>
        </p:nvCxnSpPr>
        <p:spPr>
          <a:xfrm>
            <a:off x="10303099" y="1375823"/>
            <a:ext cx="0" cy="180525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aphicFrame>
        <p:nvGraphicFramePr>
          <p:cNvPr id="29" name="Chart 28">
            <a:extLst>
              <a:ext uri="{FF2B5EF4-FFF2-40B4-BE49-F238E27FC236}">
                <a16:creationId xmlns:a16="http://schemas.microsoft.com/office/drawing/2014/main" id="{B5BD1901-3D49-402C-B3ED-D09EA5190A55}"/>
              </a:ext>
            </a:extLst>
          </p:cNvPr>
          <p:cNvGraphicFramePr>
            <a:graphicFrameLocks/>
          </p:cNvGraphicFramePr>
          <p:nvPr/>
        </p:nvGraphicFramePr>
        <p:xfrm>
          <a:off x="2898284" y="1748307"/>
          <a:ext cx="3883516" cy="2553237"/>
        </p:xfrm>
        <a:graphic>
          <a:graphicData uri="http://schemas.openxmlformats.org/drawingml/2006/chart">
            <c:chart xmlns:c="http://schemas.openxmlformats.org/drawingml/2006/chart" xmlns:r="http://schemas.openxmlformats.org/officeDocument/2006/relationships" r:id="rId3"/>
          </a:graphicData>
        </a:graphic>
      </p:graphicFrame>
      <p:sp>
        <p:nvSpPr>
          <p:cNvPr id="31" name="Rectangle 30">
            <a:extLst>
              <a:ext uri="{FF2B5EF4-FFF2-40B4-BE49-F238E27FC236}">
                <a16:creationId xmlns:a16="http://schemas.microsoft.com/office/drawing/2014/main" id="{0656F91B-92B1-4755-9005-2D65137DE863}"/>
              </a:ext>
            </a:extLst>
          </p:cNvPr>
          <p:cNvSpPr/>
          <p:nvPr/>
        </p:nvSpPr>
        <p:spPr>
          <a:xfrm>
            <a:off x="6954592" y="4656791"/>
            <a:ext cx="180049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RMSE:8724.426 </a:t>
            </a:r>
          </a:p>
        </p:txBody>
      </p:sp>
      <p:graphicFrame>
        <p:nvGraphicFramePr>
          <p:cNvPr id="32" name="Content Placeholder 5">
            <a:extLst>
              <a:ext uri="{FF2B5EF4-FFF2-40B4-BE49-F238E27FC236}">
                <a16:creationId xmlns:a16="http://schemas.microsoft.com/office/drawing/2014/main" id="{E9E7506F-01D5-422A-8A59-0BCAF23BAA22}"/>
              </a:ext>
            </a:extLst>
          </p:cNvPr>
          <p:cNvGraphicFramePr>
            <a:graphicFrameLocks/>
          </p:cNvGraphicFramePr>
          <p:nvPr>
            <p:extLst>
              <p:ext uri="{D42A27DB-BD31-4B8C-83A1-F6EECF244321}">
                <p14:modId xmlns:p14="http://schemas.microsoft.com/office/powerpoint/2010/main" val="1530745176"/>
              </p:ext>
            </p:extLst>
          </p:nvPr>
        </p:nvGraphicFramePr>
        <p:xfrm>
          <a:off x="2905673" y="4538900"/>
          <a:ext cx="3851979" cy="2194560"/>
        </p:xfrm>
        <a:graphic>
          <a:graphicData uri="http://schemas.openxmlformats.org/drawingml/2006/table">
            <a:tbl>
              <a:tblPr firstRow="1" bandRow="1">
                <a:tableStyleId>{5C22544A-7EE6-4342-B048-85BDC9FD1C3A}</a:tableStyleId>
              </a:tblPr>
              <a:tblGrid>
                <a:gridCol w="877013">
                  <a:extLst>
                    <a:ext uri="{9D8B030D-6E8A-4147-A177-3AD203B41FA5}">
                      <a16:colId xmlns:a16="http://schemas.microsoft.com/office/drawing/2014/main" val="4292746957"/>
                    </a:ext>
                  </a:extLst>
                </a:gridCol>
                <a:gridCol w="1238136">
                  <a:extLst>
                    <a:ext uri="{9D8B030D-6E8A-4147-A177-3AD203B41FA5}">
                      <a16:colId xmlns:a16="http://schemas.microsoft.com/office/drawing/2014/main" val="1164236249"/>
                    </a:ext>
                  </a:extLst>
                </a:gridCol>
                <a:gridCol w="1736830">
                  <a:extLst>
                    <a:ext uri="{9D8B030D-6E8A-4147-A177-3AD203B41FA5}">
                      <a16:colId xmlns:a16="http://schemas.microsoft.com/office/drawing/2014/main" val="1887561295"/>
                    </a:ext>
                  </a:extLst>
                </a:gridCol>
              </a:tblGrid>
              <a:tr h="320674">
                <a:tc>
                  <a:txBody>
                    <a:bodyPr/>
                    <a:lstStyle/>
                    <a:p>
                      <a:r>
                        <a:rPr lang="en-US" dirty="0"/>
                        <a:t>Year</a:t>
                      </a:r>
                    </a:p>
                  </a:txBody>
                  <a:tcPr/>
                </a:tc>
                <a:tc>
                  <a:txBody>
                    <a:bodyPr/>
                    <a:lstStyle/>
                    <a:p>
                      <a:r>
                        <a:rPr lang="en-US" dirty="0"/>
                        <a:t>Actual</a:t>
                      </a:r>
                    </a:p>
                  </a:txBody>
                  <a:tcPr/>
                </a:tc>
                <a:tc>
                  <a:txBody>
                    <a:bodyPr/>
                    <a:lstStyle/>
                    <a:p>
                      <a:r>
                        <a:rPr lang="en-US" dirty="0"/>
                        <a:t>Predicted</a:t>
                      </a:r>
                    </a:p>
                  </a:txBody>
                  <a:tcPr/>
                </a:tc>
                <a:extLst>
                  <a:ext uri="{0D108BD9-81ED-4DB2-BD59-A6C34878D82A}">
                    <a16:rowId xmlns:a16="http://schemas.microsoft.com/office/drawing/2014/main" val="4055147549"/>
                  </a:ext>
                </a:extLst>
              </a:tr>
              <a:tr h="320674">
                <a:tc>
                  <a:txBody>
                    <a:bodyPr/>
                    <a:lstStyle/>
                    <a:p>
                      <a:r>
                        <a:rPr lang="en-US" dirty="0"/>
                        <a:t>2012</a:t>
                      </a:r>
                    </a:p>
                  </a:txBody>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34210.6</a:t>
                      </a:r>
                    </a:p>
                  </a:txBody>
                  <a:tcPr marL="9525" marR="9525" marT="9525" marB="0" anchor="b"/>
                </a:tc>
                <a:tc>
                  <a:txBody>
                    <a:bodyPr/>
                    <a:lstStyle/>
                    <a:p>
                      <a:pPr algn="ctr"/>
                      <a:r>
                        <a:rPr lang="en-US" sz="1400" dirty="0">
                          <a:latin typeface="Times New Roman" panose="02020603050405020304" pitchFamily="18" charset="0"/>
                          <a:cs typeface="Times New Roman" panose="02020603050405020304" pitchFamily="18" charset="0"/>
                        </a:rPr>
                        <a:t>36675.221</a:t>
                      </a:r>
                    </a:p>
                  </a:txBody>
                  <a:tcPr/>
                </a:tc>
                <a:extLst>
                  <a:ext uri="{0D108BD9-81ED-4DB2-BD59-A6C34878D82A}">
                    <a16:rowId xmlns:a16="http://schemas.microsoft.com/office/drawing/2014/main" val="3357445050"/>
                  </a:ext>
                </a:extLst>
              </a:tr>
              <a:tr h="320674">
                <a:tc>
                  <a:txBody>
                    <a:bodyPr/>
                    <a:lstStyle/>
                    <a:p>
                      <a:r>
                        <a:rPr lang="en-US" dirty="0"/>
                        <a:t>2013</a:t>
                      </a:r>
                    </a:p>
                  </a:txBody>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46374.9</a:t>
                      </a:r>
                    </a:p>
                  </a:txBody>
                  <a:tcPr marL="9525" marR="9525" marT="9525" marB="0" anchor="b"/>
                </a:tc>
                <a:tc>
                  <a:txBody>
                    <a:bodyPr/>
                    <a:lstStyle/>
                    <a:p>
                      <a:pPr algn="ctr"/>
                      <a:r>
                        <a:rPr lang="en-US" sz="1400" dirty="0">
                          <a:latin typeface="Times New Roman" panose="02020603050405020304" pitchFamily="18" charset="0"/>
                          <a:cs typeface="Times New Roman" panose="02020603050405020304" pitchFamily="18" charset="0"/>
                        </a:rPr>
                        <a:t>38919.263</a:t>
                      </a:r>
                    </a:p>
                  </a:txBody>
                  <a:tcPr/>
                </a:tc>
                <a:extLst>
                  <a:ext uri="{0D108BD9-81ED-4DB2-BD59-A6C34878D82A}">
                    <a16:rowId xmlns:a16="http://schemas.microsoft.com/office/drawing/2014/main" val="3406592536"/>
                  </a:ext>
                </a:extLst>
              </a:tr>
              <a:tr h="320674">
                <a:tc>
                  <a:txBody>
                    <a:bodyPr/>
                    <a:lstStyle/>
                    <a:p>
                      <a:r>
                        <a:rPr lang="en-US" dirty="0"/>
                        <a:t>2014</a:t>
                      </a:r>
                    </a:p>
                  </a:txBody>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53428.8</a:t>
                      </a:r>
                    </a:p>
                  </a:txBody>
                  <a:tcPr marL="9525" marR="9525" marT="9525" marB="0" anchor="b"/>
                </a:tc>
                <a:tc>
                  <a:txBody>
                    <a:bodyPr/>
                    <a:lstStyle/>
                    <a:p>
                      <a:pPr algn="ctr"/>
                      <a:r>
                        <a:rPr lang="en-US" sz="1400" dirty="0">
                          <a:latin typeface="Times New Roman" panose="02020603050405020304" pitchFamily="18" charset="0"/>
                          <a:cs typeface="Times New Roman" panose="02020603050405020304" pitchFamily="18" charset="0"/>
                        </a:rPr>
                        <a:t>41163.303</a:t>
                      </a:r>
                    </a:p>
                  </a:txBody>
                  <a:tcPr/>
                </a:tc>
                <a:extLst>
                  <a:ext uri="{0D108BD9-81ED-4DB2-BD59-A6C34878D82A}">
                    <a16:rowId xmlns:a16="http://schemas.microsoft.com/office/drawing/2014/main" val="1814614051"/>
                  </a:ext>
                </a:extLst>
              </a:tr>
              <a:tr h="320674">
                <a:tc>
                  <a:txBody>
                    <a:bodyPr/>
                    <a:lstStyle/>
                    <a:p>
                      <a:r>
                        <a:rPr lang="en-US" dirty="0"/>
                        <a:t>2015</a:t>
                      </a:r>
                    </a:p>
                  </a:txBody>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41765.4</a:t>
                      </a:r>
                    </a:p>
                  </a:txBody>
                  <a:tcPr marL="9525" marR="9525" marT="9525" marB="0" anchor="b"/>
                </a:tc>
                <a:tc>
                  <a:txBody>
                    <a:bodyPr/>
                    <a:lstStyle/>
                    <a:p>
                      <a:pPr algn="ctr"/>
                      <a:r>
                        <a:rPr lang="en-US" sz="1400" dirty="0">
                          <a:latin typeface="Times New Roman" panose="02020603050405020304" pitchFamily="18" charset="0"/>
                          <a:cs typeface="Times New Roman" panose="02020603050405020304" pitchFamily="18" charset="0"/>
                        </a:rPr>
                        <a:t>43407.345</a:t>
                      </a:r>
                    </a:p>
                  </a:txBody>
                  <a:tcPr/>
                </a:tc>
                <a:extLst>
                  <a:ext uri="{0D108BD9-81ED-4DB2-BD59-A6C34878D82A}">
                    <a16:rowId xmlns:a16="http://schemas.microsoft.com/office/drawing/2014/main" val="679023786"/>
                  </a:ext>
                </a:extLst>
              </a:tr>
              <a:tr h="320674">
                <a:tc>
                  <a:txBody>
                    <a:bodyPr/>
                    <a:lstStyle/>
                    <a:p>
                      <a:r>
                        <a:rPr lang="en-US" dirty="0"/>
                        <a:t>2016</a:t>
                      </a:r>
                    </a:p>
                  </a:txBody>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58526.9</a:t>
                      </a:r>
                    </a:p>
                  </a:txBody>
                  <a:tcPr marL="9525" marR="9525" marT="9525" marB="0" anchor="b"/>
                </a:tc>
                <a:tc>
                  <a:txBody>
                    <a:bodyPr/>
                    <a:lstStyle/>
                    <a:p>
                      <a:pPr algn="ctr"/>
                      <a:r>
                        <a:rPr lang="en-US" sz="1400" dirty="0">
                          <a:latin typeface="Times New Roman" panose="02020603050405020304" pitchFamily="18" charset="0"/>
                          <a:cs typeface="Times New Roman" panose="02020603050405020304" pitchFamily="18" charset="0"/>
                        </a:rPr>
                        <a:t>45651.3870</a:t>
                      </a:r>
                    </a:p>
                  </a:txBody>
                  <a:tcPr/>
                </a:tc>
                <a:extLst>
                  <a:ext uri="{0D108BD9-81ED-4DB2-BD59-A6C34878D82A}">
                    <a16:rowId xmlns:a16="http://schemas.microsoft.com/office/drawing/2014/main" val="508177616"/>
                  </a:ext>
                </a:extLst>
              </a:tr>
            </a:tbl>
          </a:graphicData>
        </a:graphic>
      </p:graphicFrame>
      <p:graphicFrame>
        <p:nvGraphicFramePr>
          <p:cNvPr id="33" name="Table 32">
            <a:extLst>
              <a:ext uri="{FF2B5EF4-FFF2-40B4-BE49-F238E27FC236}">
                <a16:creationId xmlns:a16="http://schemas.microsoft.com/office/drawing/2014/main" id="{C5E43269-5CF0-44B2-8880-19F0BD6487E6}"/>
              </a:ext>
            </a:extLst>
          </p:cNvPr>
          <p:cNvGraphicFramePr>
            <a:graphicFrameLocks noGrp="1"/>
          </p:cNvGraphicFramePr>
          <p:nvPr>
            <p:extLst>
              <p:ext uri="{D42A27DB-BD31-4B8C-83A1-F6EECF244321}">
                <p14:modId xmlns:p14="http://schemas.microsoft.com/office/powerpoint/2010/main" val="2156437279"/>
              </p:ext>
            </p:extLst>
          </p:nvPr>
        </p:nvGraphicFramePr>
        <p:xfrm>
          <a:off x="7039913" y="5079683"/>
          <a:ext cx="4313868" cy="1097280"/>
        </p:xfrm>
        <a:graphic>
          <a:graphicData uri="http://schemas.openxmlformats.org/drawingml/2006/table">
            <a:tbl>
              <a:tblPr firstRow="1" bandRow="1">
                <a:tableStyleId>{5C22544A-7EE6-4342-B048-85BDC9FD1C3A}</a:tableStyleId>
              </a:tblPr>
              <a:tblGrid>
                <a:gridCol w="2156934">
                  <a:extLst>
                    <a:ext uri="{9D8B030D-6E8A-4147-A177-3AD203B41FA5}">
                      <a16:colId xmlns:a16="http://schemas.microsoft.com/office/drawing/2014/main" val="2973389214"/>
                    </a:ext>
                  </a:extLst>
                </a:gridCol>
                <a:gridCol w="2156934">
                  <a:extLst>
                    <a:ext uri="{9D8B030D-6E8A-4147-A177-3AD203B41FA5}">
                      <a16:colId xmlns:a16="http://schemas.microsoft.com/office/drawing/2014/main" val="2149979809"/>
                    </a:ext>
                  </a:extLst>
                </a:gridCol>
              </a:tblGrid>
              <a:tr h="301266">
                <a:tc>
                  <a:txBody>
                    <a:bodyPr/>
                    <a:lstStyle/>
                    <a:p>
                      <a:r>
                        <a:rPr lang="en-US" dirty="0"/>
                        <a:t>Year</a:t>
                      </a:r>
                    </a:p>
                  </a:txBody>
                  <a:tcPr/>
                </a:tc>
                <a:tc>
                  <a:txBody>
                    <a:bodyPr/>
                    <a:lstStyle/>
                    <a:p>
                      <a:r>
                        <a:rPr lang="en-US" dirty="0"/>
                        <a:t>Forecasted</a:t>
                      </a:r>
                    </a:p>
                  </a:txBody>
                  <a:tcPr/>
                </a:tc>
                <a:extLst>
                  <a:ext uri="{0D108BD9-81ED-4DB2-BD59-A6C34878D82A}">
                    <a16:rowId xmlns:a16="http://schemas.microsoft.com/office/drawing/2014/main" val="4210242388"/>
                  </a:ext>
                </a:extLst>
              </a:tr>
              <a:tr h="301266">
                <a:tc>
                  <a:txBody>
                    <a:bodyPr/>
                    <a:lstStyle/>
                    <a:p>
                      <a:r>
                        <a:rPr lang="en-US" dirty="0"/>
                        <a:t>2017</a:t>
                      </a:r>
                    </a:p>
                  </a:txBody>
                  <a:tcPr/>
                </a:tc>
                <a:tc>
                  <a:txBody>
                    <a:bodyPr/>
                    <a:lstStyle/>
                    <a:p>
                      <a:r>
                        <a:rPr lang="en-US" dirty="0"/>
                        <a:t>47895.429</a:t>
                      </a:r>
                    </a:p>
                  </a:txBody>
                  <a:tcPr/>
                </a:tc>
                <a:extLst>
                  <a:ext uri="{0D108BD9-81ED-4DB2-BD59-A6C34878D82A}">
                    <a16:rowId xmlns:a16="http://schemas.microsoft.com/office/drawing/2014/main" val="1077147059"/>
                  </a:ext>
                </a:extLst>
              </a:tr>
              <a:tr h="301266">
                <a:tc>
                  <a:txBody>
                    <a:bodyPr/>
                    <a:lstStyle/>
                    <a:p>
                      <a:r>
                        <a:rPr lang="en-US" dirty="0"/>
                        <a:t>2018</a:t>
                      </a:r>
                    </a:p>
                  </a:txBody>
                  <a:tcPr/>
                </a:tc>
                <a:tc>
                  <a:txBody>
                    <a:bodyPr/>
                    <a:lstStyle/>
                    <a:p>
                      <a:r>
                        <a:rPr lang="en-US" dirty="0"/>
                        <a:t> 50139.470</a:t>
                      </a:r>
                    </a:p>
                  </a:txBody>
                  <a:tcPr/>
                </a:tc>
                <a:extLst>
                  <a:ext uri="{0D108BD9-81ED-4DB2-BD59-A6C34878D82A}">
                    <a16:rowId xmlns:a16="http://schemas.microsoft.com/office/drawing/2014/main" val="197130202"/>
                  </a:ext>
                </a:extLst>
              </a:tr>
            </a:tbl>
          </a:graphicData>
        </a:graphic>
      </p:graphicFrame>
      <p:sp>
        <p:nvSpPr>
          <p:cNvPr id="4" name="Slide Number Placeholder 3">
            <a:extLst>
              <a:ext uri="{FF2B5EF4-FFF2-40B4-BE49-F238E27FC236}">
                <a16:creationId xmlns:a16="http://schemas.microsoft.com/office/drawing/2014/main" id="{DE44BAA6-4A6E-4B45-BF13-B8710E3860C2}"/>
              </a:ext>
            </a:extLst>
          </p:cNvPr>
          <p:cNvSpPr>
            <a:spLocks noGrp="1"/>
          </p:cNvSpPr>
          <p:nvPr>
            <p:ph type="sldNum" sz="quarter" idx="12"/>
          </p:nvPr>
        </p:nvSpPr>
        <p:spPr/>
        <p:txBody>
          <a:bodyPr/>
          <a:lstStyle/>
          <a:p>
            <a:fld id="{5F47CF0A-AC12-0246-8978-268C239DBC67}" type="slidenum">
              <a:rPr lang="en-US" smtClean="0"/>
              <a:t>12</a:t>
            </a:fld>
            <a:endParaRPr lang="en-US"/>
          </a:p>
        </p:txBody>
      </p:sp>
    </p:spTree>
    <p:extLst>
      <p:ext uri="{BB962C8B-B14F-4D97-AF65-F5344CB8AC3E}">
        <p14:creationId xmlns:p14="http://schemas.microsoft.com/office/powerpoint/2010/main" val="111511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animBg="1"/>
      <p:bldGraphic spid="23" grpId="0">
        <p:bldAsOne/>
      </p:bldGraphic>
      <p:bldGraphic spid="29" grpId="0">
        <p:bldAsOne/>
      </p:bldGraphic>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9E767-8C8B-4E92-AF34-887BBA9FADBC}"/>
              </a:ext>
            </a:extLst>
          </p:cNvPr>
          <p:cNvSpPr>
            <a:spLocks noGrp="1"/>
          </p:cNvSpPr>
          <p:nvPr>
            <p:ph type="title"/>
          </p:nvPr>
        </p:nvSpPr>
        <p:spPr>
          <a:xfrm>
            <a:off x="551542" y="135309"/>
            <a:ext cx="5920377" cy="1075305"/>
          </a:xfrm>
        </p:spPr>
        <p:txBody>
          <a:bodyPr>
            <a:noAutofit/>
          </a:bodyPr>
          <a:lstStyle/>
          <a:p>
            <a:r>
              <a:rPr lang="en-US" sz="4000" b="1" dirty="0">
                <a:latin typeface="Times New Roman" panose="02020603050405020304" pitchFamily="18" charset="0"/>
                <a:cs typeface="Times New Roman" panose="02020603050405020304" pitchFamily="18" charset="0"/>
              </a:rPr>
              <a:t>Model Implementation Steps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068119B-7794-4046-9B02-E6BE7060A43C}"/>
                  </a:ext>
                </a:extLst>
              </p:cNvPr>
              <p:cNvSpPr>
                <a:spLocks noGrp="1"/>
              </p:cNvSpPr>
              <p:nvPr>
                <p:ph idx="1"/>
              </p:nvPr>
            </p:nvSpPr>
            <p:spPr>
              <a:xfrm>
                <a:off x="551543" y="1300767"/>
                <a:ext cx="5791200" cy="4722662"/>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STEP 1 : </a:t>
                </a:r>
                <a:r>
                  <a:rPr lang="en-US" sz="2400" dirty="0">
                    <a:latin typeface="Times New Roman" panose="02020603050405020304" pitchFamily="18" charset="0"/>
                    <a:cs typeface="Times New Roman" panose="02020603050405020304" pitchFamily="18" charset="0"/>
                  </a:rPr>
                  <a:t>Split of the dataset into the Training set and Test set</a:t>
                </a:r>
              </a:p>
              <a:p>
                <a:pPr marL="0" indent="0" algn="just">
                  <a:buNone/>
                </a:pPr>
                <a:r>
                  <a:rPr lang="en-US" sz="2400" b="1" dirty="0">
                    <a:latin typeface="Times New Roman" panose="02020603050405020304" pitchFamily="18" charset="0"/>
                    <a:cs typeface="Times New Roman" panose="02020603050405020304" pitchFamily="18" charset="0"/>
                  </a:rPr>
                  <a:t>STEP 2: </a:t>
                </a:r>
                <a:r>
                  <a:rPr lang="en-US" sz="2400" dirty="0">
                    <a:latin typeface="Times New Roman" panose="02020603050405020304" pitchFamily="18" charset="0"/>
                    <a:cs typeface="Times New Roman" panose="02020603050405020304" pitchFamily="18" charset="0"/>
                  </a:rPr>
                  <a:t>Calculation of Mean and Variance of given training data</a:t>
                </a:r>
              </a:p>
              <a:p>
                <a:pPr marL="0" lvl="0" indent="0" algn="just">
                  <a:buNone/>
                </a:pPr>
                <a:r>
                  <a:rPr lang="en-US" sz="2400" b="1" dirty="0">
                    <a:latin typeface="Times New Roman" panose="02020603050405020304" pitchFamily="18" charset="0"/>
                    <a:cs typeface="Times New Roman" panose="02020603050405020304" pitchFamily="18" charset="0"/>
                  </a:rPr>
                  <a:t>STEP 3: </a:t>
                </a:r>
                <a:r>
                  <a:rPr lang="en-US" sz="2400" dirty="0">
                    <a:latin typeface="Times New Roman" panose="02020603050405020304" pitchFamily="18" charset="0"/>
                    <a:cs typeface="Times New Roman" panose="02020603050405020304" pitchFamily="18" charset="0"/>
                  </a:rPr>
                  <a:t>Calculation of Covariance between two variables</a:t>
                </a: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STEP 4: </a:t>
                </a:r>
                <a:r>
                  <a:rPr lang="en-US" sz="2400" dirty="0">
                    <a:latin typeface="Times New Roman" panose="02020603050405020304" pitchFamily="18" charset="0"/>
                    <a:cs typeface="Times New Roman" panose="02020603050405020304" pitchFamily="18" charset="0"/>
                  </a:rPr>
                  <a:t>Estimate Coefficients of linear model equation</a:t>
                </a:r>
                <a14:m>
                  <m:oMath xmlns:m="http://schemas.openxmlformats.org/officeDocument/2006/math">
                    <m:r>
                      <a:rPr lang="en-US" sz="2400" b="0" i="0"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 = </m:t>
                    </m:r>
                    <m:r>
                      <a:rPr lang="en-US" sz="2400" b="0" i="1" smtClean="0">
                        <a:latin typeface="Cambria Math" panose="02040503050406030204" pitchFamily="18" charset="0"/>
                      </a:rPr>
                      <m:t>𝑏</m:t>
                    </m:r>
                    <m:r>
                      <a:rPr lang="en-US" sz="2400" b="0" i="1" smtClean="0">
                        <a:latin typeface="Cambria Math" panose="02040503050406030204" pitchFamily="18" charset="0"/>
                      </a:rPr>
                      <m:t>0 + </m:t>
                    </m:r>
                    <m:r>
                      <a:rPr lang="en-US" sz="2400" b="0" i="1" smtClean="0">
                        <a:latin typeface="Cambria Math" panose="02040503050406030204" pitchFamily="18" charset="0"/>
                      </a:rPr>
                      <m:t>𝑏</m:t>
                    </m:r>
                    <m:r>
                      <a:rPr lang="en-US" sz="2400" b="0" i="1" smtClean="0">
                        <a:latin typeface="Cambria Math" panose="02040503050406030204" pitchFamily="18" charset="0"/>
                      </a:rPr>
                      <m:t>1 ∗ </m:t>
                    </m:r>
                    <m:r>
                      <a:rPr lang="en-US" sz="2400" b="0" i="1" smtClean="0">
                        <a:latin typeface="Cambria Math" panose="02040503050406030204" pitchFamily="18" charset="0"/>
                      </a:rPr>
                      <m:t>𝑥</m:t>
                    </m:r>
                  </m:oMath>
                </a14:m>
                <a:endParaRPr lang="en-US" sz="2400" dirty="0">
                  <a:latin typeface="Times New Roman" panose="02020603050405020304" pitchFamily="18" charset="0"/>
                  <a:cs typeface="Times New Roman" panose="02020603050405020304" pitchFamily="18" charset="0"/>
                </a:endParaRPr>
              </a:p>
              <a:p>
                <a:pPr marL="0" lvl="0" indent="0" algn="just">
                  <a:buNone/>
                </a:pPr>
                <a:r>
                  <a:rPr lang="en-US" sz="2400" b="1" dirty="0">
                    <a:latin typeface="Times New Roman" panose="02020603050405020304" pitchFamily="18" charset="0"/>
                    <a:cs typeface="Times New Roman" panose="02020603050405020304" pitchFamily="18" charset="0"/>
                  </a:rPr>
                  <a:t>STEP 5: </a:t>
                </a:r>
                <a:r>
                  <a:rPr lang="en-US" sz="2400" dirty="0">
                    <a:latin typeface="Times New Roman" panose="02020603050405020304" pitchFamily="18" charset="0"/>
                    <a:cs typeface="Times New Roman" panose="02020603050405020304" pitchFamily="18" charset="0"/>
                  </a:rPr>
                  <a:t>Model Evaluation and Prediction of the new values using the simple linear regression model</a:t>
                </a:r>
              </a:p>
              <a:p>
                <a:pPr marL="0" indent="0" algn="just">
                  <a:buNone/>
                </a:pPr>
                <a:r>
                  <a:rPr lang="en-US" sz="24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7" name="Content Placeholder 6">
                <a:extLst>
                  <a:ext uri="{FF2B5EF4-FFF2-40B4-BE49-F238E27FC236}">
                    <a16:creationId xmlns:a16="http://schemas.microsoft.com/office/drawing/2014/main" id="{7068119B-7794-4046-9B02-E6BE7060A43C}"/>
                  </a:ext>
                </a:extLst>
              </p:cNvPr>
              <p:cNvSpPr>
                <a:spLocks noGrp="1" noRot="1" noChangeAspect="1" noMove="1" noResize="1" noEditPoints="1" noAdjustHandles="1" noChangeArrowheads="1" noChangeShapeType="1" noTextEdit="1"/>
              </p:cNvSpPr>
              <p:nvPr>
                <p:ph idx="1"/>
              </p:nvPr>
            </p:nvSpPr>
            <p:spPr>
              <a:xfrm>
                <a:off x="551543" y="1300767"/>
                <a:ext cx="5791200" cy="4722662"/>
              </a:xfrm>
              <a:blipFill>
                <a:blip r:embed="rId2"/>
                <a:stretch>
                  <a:fillRect l="-1579" t="-1806" r="-1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3D5F0C1-E266-4071-99A6-3E1894824768}"/>
                  </a:ext>
                </a:extLst>
              </p:cNvPr>
              <p:cNvSpPr/>
              <p:nvPr/>
            </p:nvSpPr>
            <p:spPr>
              <a:xfrm>
                <a:off x="6840539" y="379617"/>
                <a:ext cx="5087257"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latin typeface="Cambria Math" panose="02040503050406030204" pitchFamily="18" charset="0"/>
                        </a:rPr>
                        <m:t>mean</m:t>
                      </m:r>
                      <m:d>
                        <m:dPr>
                          <m:ctrlPr>
                            <a:rPr lang="en-US" sz="2000" i="1">
                              <a:latin typeface="Cambria Math" panose="02040503050406030204" pitchFamily="18" charset="0"/>
                            </a:rPr>
                          </m:ctrlPr>
                        </m:dPr>
                        <m:e>
                          <m:r>
                            <m:rPr>
                              <m:sty m:val="p"/>
                            </m:rPr>
                            <a:rPr lang="en-US" sz="2000" i="0">
                              <a:latin typeface="Cambria Math" panose="02040503050406030204" pitchFamily="18" charset="0"/>
                            </a:rPr>
                            <m:t>x</m:t>
                          </m:r>
                        </m:e>
                      </m:d>
                      <m:r>
                        <a:rPr lang="en-US" sz="2000" i="0">
                          <a:latin typeface="Cambria Math" panose="02040503050406030204" pitchFamily="18" charset="0"/>
                        </a:rPr>
                        <m:t>=</m:t>
                      </m:r>
                      <m:r>
                        <m:rPr>
                          <m:sty m:val="p"/>
                        </m:rPr>
                        <a:rPr lang="en-US" sz="2000" i="0">
                          <a:latin typeface="Cambria Math" panose="02040503050406030204" pitchFamily="18" charset="0"/>
                        </a:rPr>
                        <m:t>sum</m:t>
                      </m:r>
                      <m:r>
                        <a:rPr lang="en-US" sz="2000" i="0">
                          <a:latin typeface="Cambria Math" panose="02040503050406030204" pitchFamily="18" charset="0"/>
                        </a:rPr>
                        <m:t>(</m:t>
                      </m:r>
                      <m:r>
                        <m:rPr>
                          <m:sty m:val="p"/>
                        </m:rPr>
                        <a:rPr lang="en-US" sz="2000" i="0">
                          <a:latin typeface="Cambria Math" panose="02040503050406030204" pitchFamily="18" charset="0"/>
                        </a:rPr>
                        <m:t>x</m:t>
                      </m:r>
                      <m:r>
                        <a:rPr lang="en-US" sz="2000" i="0">
                          <a:latin typeface="Cambria Math" panose="02040503050406030204" pitchFamily="18" charset="0"/>
                        </a:rPr>
                        <m:t>)/</m:t>
                      </m:r>
                      <m:r>
                        <m:rPr>
                          <m:sty m:val="p"/>
                        </m:rPr>
                        <a:rPr lang="en-US" sz="2000" i="0">
                          <a:latin typeface="Cambria Math" panose="02040503050406030204" pitchFamily="18" charset="0"/>
                        </a:rPr>
                        <m:t>count</m:t>
                      </m:r>
                      <m:r>
                        <a:rPr lang="en-US" sz="2000" i="0">
                          <a:latin typeface="Cambria Math" panose="02040503050406030204" pitchFamily="18" charset="0"/>
                        </a:rPr>
                        <m:t>(</m:t>
                      </m:r>
                      <m:r>
                        <m:rPr>
                          <m:sty m:val="p"/>
                        </m:rPr>
                        <a:rPr lang="en-US" sz="2000" i="0">
                          <a:latin typeface="Cambria Math" panose="02040503050406030204" pitchFamily="18" charset="0"/>
                        </a:rPr>
                        <m:t>x</m:t>
                      </m:r>
                      <m:r>
                        <a:rPr lang="en-US" sz="2000" i="0">
                          <a:latin typeface="Cambria Math" panose="02040503050406030204" pitchFamily="18" charset="0"/>
                        </a:rPr>
                        <m:t>)</m:t>
                      </m:r>
                    </m:oMath>
                  </m:oMathPara>
                </a14:m>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n-US" sz="2000" i="0">
                          <a:latin typeface="Cambria Math" panose="02040503050406030204" pitchFamily="18" charset="0"/>
                        </a:rPr>
                        <m:t>variance</m:t>
                      </m:r>
                      <m:r>
                        <a:rPr lang="en-US" sz="2000" i="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i="0">
                              <a:latin typeface="Cambria Math" panose="02040503050406030204" pitchFamily="18" charset="0"/>
                            </a:rPr>
                            <m:t>sum</m:t>
                          </m:r>
                          <m:r>
                            <a:rPr lang="en-US" sz="2000" i="0">
                              <a:latin typeface="Cambria Math" panose="02040503050406030204" pitchFamily="18" charset="0"/>
                            </a:rPr>
                            <m:t>(</m:t>
                          </m:r>
                          <m:r>
                            <m:rPr>
                              <m:sty m:val="p"/>
                            </m:rPr>
                            <a:rPr lang="en-US" sz="2000" i="0">
                              <a:latin typeface="Cambria Math" panose="02040503050406030204" pitchFamily="18" charset="0"/>
                            </a:rPr>
                            <m:t>x</m:t>
                          </m:r>
                          <m:r>
                            <a:rPr lang="en-US" sz="2000" i="0">
                              <a:latin typeface="Cambria Math" panose="02040503050406030204" pitchFamily="18" charset="0"/>
                            </a:rPr>
                            <m:t>−</m:t>
                          </m:r>
                          <m:r>
                            <m:rPr>
                              <m:sty m:val="p"/>
                            </m:rPr>
                            <a:rPr lang="en-US" sz="2000" i="0">
                              <a:latin typeface="Cambria Math" panose="02040503050406030204" pitchFamily="18" charset="0"/>
                            </a:rPr>
                            <m:t>mean</m:t>
                          </m:r>
                          <m:d>
                            <m:dPr>
                              <m:ctrlPr>
                                <a:rPr lang="en-US" sz="2000" i="1">
                                  <a:latin typeface="Cambria Math" panose="02040503050406030204" pitchFamily="18" charset="0"/>
                                </a:rPr>
                              </m:ctrlPr>
                            </m:dPr>
                            <m:e>
                              <m:r>
                                <m:rPr>
                                  <m:sty m:val="p"/>
                                </m:rPr>
                                <a:rPr lang="en-US" sz="2000" i="0">
                                  <a:latin typeface="Cambria Math" panose="02040503050406030204" pitchFamily="18" charset="0"/>
                                </a:rPr>
                                <m:t>x</m:t>
                              </m:r>
                            </m:e>
                          </m:d>
                          <m:r>
                            <a:rPr lang="en-US" sz="2000" b="0" i="0" smtClean="0">
                              <a:latin typeface="Cambria Math" panose="02040503050406030204" pitchFamily="18" charset="0"/>
                            </a:rPr>
                            <m:t>)</m:t>
                          </m:r>
                        </m:e>
                        <m:sup>
                          <m:r>
                            <a:rPr lang="en-US" sz="2000" i="0">
                              <a:latin typeface="Cambria Math" panose="02040503050406030204" pitchFamily="18" charset="0"/>
                            </a:rPr>
                            <m:t>2</m:t>
                          </m:r>
                        </m:sup>
                      </m:sSup>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A3D5F0C1-E266-4071-99A6-3E1894824768}"/>
                  </a:ext>
                </a:extLst>
              </p:cNvPr>
              <p:cNvSpPr>
                <a:spLocks noRot="1" noChangeAspect="1" noMove="1" noResize="1" noEditPoints="1" noAdjustHandles="1" noChangeArrowheads="1" noChangeShapeType="1" noTextEdit="1"/>
              </p:cNvSpPr>
              <p:nvPr/>
            </p:nvSpPr>
            <p:spPr>
              <a:xfrm>
                <a:off x="6840539" y="379617"/>
                <a:ext cx="5087257" cy="707886"/>
              </a:xfrm>
              <a:prstGeom prst="rect">
                <a:avLst/>
              </a:prstGeom>
              <a:blipFill>
                <a:blip r:embed="rId3"/>
                <a:stretch>
                  <a:fillRect b="-9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9DE67A6-2AAC-4EA9-96D6-82173C4BD67B}"/>
                  </a:ext>
                </a:extLst>
              </p:cNvPr>
              <p:cNvSpPr/>
              <p:nvPr/>
            </p:nvSpPr>
            <p:spPr>
              <a:xfrm>
                <a:off x="6178769" y="1366252"/>
                <a:ext cx="6013231" cy="740395"/>
              </a:xfrm>
              <a:prstGeom prst="rect">
                <a:avLst/>
              </a:prstGeom>
            </p:spPr>
            <p:txBody>
              <a:bodyPr wrap="square">
                <a:spAutoFit/>
              </a:bodyPr>
              <a:lstStyle/>
              <a:p>
                <a:pPr algn="just"/>
                <a14:m>
                  <m:oMathPara xmlns:m="http://schemas.openxmlformats.org/officeDocument/2006/math">
                    <m:oMathParaPr>
                      <m:jc m:val="center"/>
                    </m:oMathParaPr>
                    <m:oMath xmlns:m="http://schemas.openxmlformats.org/officeDocument/2006/math">
                      <m:r>
                        <m:rPr>
                          <m:sty m:val="p"/>
                        </m:rPr>
                        <a:rPr lang="en-US" sz="2000" i="0" smtClean="0">
                          <a:latin typeface="Cambria Math" panose="02040503050406030204" pitchFamily="18" charset="0"/>
                        </a:rPr>
                        <m:t>covariance</m:t>
                      </m:r>
                      <m:r>
                        <a:rPr lang="en-US" sz="2000" i="0">
                          <a:latin typeface="Cambria Math" panose="02040503050406030204" pitchFamily="18" charset="0"/>
                        </a:rPr>
                        <m:t>=</m:t>
                      </m:r>
                      <m:r>
                        <m:rPr>
                          <m:sty m:val="p"/>
                        </m:rPr>
                        <a:rPr lang="en-US" sz="2000" i="0">
                          <a:latin typeface="Cambria Math" panose="02040503050406030204" pitchFamily="18" charset="0"/>
                        </a:rPr>
                        <m:t>sum</m:t>
                      </m:r>
                      <m:r>
                        <a:rPr lang="en-US" sz="2000" i="0">
                          <a:latin typeface="Cambria Math" panose="02040503050406030204" pitchFamily="18" charset="0"/>
                        </a:rPr>
                        <m:t>((</m:t>
                      </m:r>
                      <m:r>
                        <m:rPr>
                          <m:sty m:val="p"/>
                        </m:rPr>
                        <a:rPr lang="en-US" sz="2000" i="0">
                          <a:latin typeface="Cambria Math" panose="02040503050406030204" pitchFamily="18" charset="0"/>
                        </a:rPr>
                        <m:t>x</m:t>
                      </m:r>
                      <m:r>
                        <a:rPr lang="en-US" sz="2000" i="0">
                          <a:latin typeface="Cambria Math" panose="02040503050406030204" pitchFamily="18" charset="0"/>
                        </a:rPr>
                        <m:t>(</m:t>
                      </m:r>
                      <m:r>
                        <m:rPr>
                          <m:sty m:val="p"/>
                        </m:rPr>
                        <a:rPr lang="en-US" sz="2000" i="0">
                          <a:latin typeface="Cambria Math" panose="02040503050406030204" pitchFamily="18" charset="0"/>
                        </a:rPr>
                        <m:t>i</m:t>
                      </m:r>
                      <m:r>
                        <a:rPr lang="en-US" sz="2000" i="0">
                          <a:latin typeface="Cambria Math" panose="02040503050406030204" pitchFamily="18" charset="0"/>
                        </a:rPr>
                        <m:t>)−</m:t>
                      </m:r>
                      <m:r>
                        <m:rPr>
                          <m:sty m:val="p"/>
                        </m:rPr>
                        <a:rPr lang="en-US" sz="2000" i="0">
                          <a:latin typeface="Cambria Math" panose="02040503050406030204" pitchFamily="18" charset="0"/>
                        </a:rPr>
                        <m:t>mean</m:t>
                      </m:r>
                      <m:d>
                        <m:dPr>
                          <m:ctrlPr>
                            <a:rPr lang="en-US" sz="2000" i="1">
                              <a:latin typeface="Cambria Math" panose="02040503050406030204" pitchFamily="18" charset="0"/>
                            </a:rPr>
                          </m:ctrlPr>
                        </m:dPr>
                        <m:e>
                          <m:r>
                            <m:rPr>
                              <m:sty m:val="p"/>
                            </m:rPr>
                            <a:rPr lang="en-US" sz="2000" i="0">
                              <a:latin typeface="Cambria Math" panose="02040503050406030204" pitchFamily="18" charset="0"/>
                            </a:rPr>
                            <m:t>x</m:t>
                          </m:r>
                        </m:e>
                      </m:d>
                      <m:r>
                        <a:rPr lang="en-US" sz="2000" i="0">
                          <a:latin typeface="Cambria Math" panose="02040503050406030204" pitchFamily="18" charset="0"/>
                        </a:rPr>
                        <m:t>)∗</m:t>
                      </m:r>
                      <m:d>
                        <m:dPr>
                          <m:ctrlPr>
                            <a:rPr lang="en-US" sz="2000" i="1">
                              <a:latin typeface="Cambria Math" panose="02040503050406030204" pitchFamily="18" charset="0"/>
                            </a:rPr>
                          </m:ctrlPr>
                        </m:dPr>
                        <m:e>
                          <m:r>
                            <m:rPr>
                              <m:sty m:val="p"/>
                            </m:rPr>
                            <a:rPr lang="en-US" sz="2000" i="0">
                              <a:latin typeface="Cambria Math" panose="02040503050406030204" pitchFamily="18" charset="0"/>
                            </a:rPr>
                            <m:t>y</m:t>
                          </m:r>
                          <m:d>
                            <m:dPr>
                              <m:ctrlPr>
                                <a:rPr lang="en-US" sz="2000" i="1">
                                  <a:latin typeface="Cambria Math" panose="02040503050406030204" pitchFamily="18" charset="0"/>
                                </a:rPr>
                              </m:ctrlPr>
                            </m:dPr>
                            <m:e>
                              <m:r>
                                <m:rPr>
                                  <m:sty m:val="p"/>
                                </m:rPr>
                                <a:rPr lang="en-US" sz="2000" i="0">
                                  <a:latin typeface="Cambria Math" panose="02040503050406030204" pitchFamily="18" charset="0"/>
                                </a:rPr>
                                <m:t>i</m:t>
                              </m:r>
                            </m:e>
                          </m:d>
                          <m:r>
                            <a:rPr lang="en-US" sz="2000" i="0">
                              <a:latin typeface="Cambria Math" panose="02040503050406030204" pitchFamily="18" charset="0"/>
                            </a:rPr>
                            <m:t>−</m:t>
                          </m:r>
                          <m:r>
                            <m:rPr>
                              <m:sty m:val="p"/>
                            </m:rPr>
                            <a:rPr lang="en-US" sz="2000" i="0">
                              <a:latin typeface="Cambria Math" panose="02040503050406030204" pitchFamily="18" charset="0"/>
                            </a:rPr>
                            <m:t>mean</m:t>
                          </m:r>
                          <m:d>
                            <m:dPr>
                              <m:ctrlPr>
                                <a:rPr lang="en-US" sz="2000" i="1">
                                  <a:latin typeface="Cambria Math" panose="02040503050406030204" pitchFamily="18" charset="0"/>
                                </a:rPr>
                              </m:ctrlPr>
                            </m:dPr>
                            <m:e>
                              <m:r>
                                <m:rPr>
                                  <m:sty m:val="p"/>
                                </m:rPr>
                                <a:rPr lang="en-US" sz="2000" i="0">
                                  <a:latin typeface="Cambria Math" panose="02040503050406030204" pitchFamily="18" charset="0"/>
                                </a:rPr>
                                <m:t>y</m:t>
                              </m:r>
                            </m:e>
                          </m:d>
                        </m:e>
                      </m:d>
                      <m:r>
                        <a:rPr lang="en-US" sz="2000" i="0">
                          <a:latin typeface="Cambria Math" panose="02040503050406030204" pitchFamily="18" charset="0"/>
                        </a:rPr>
                        <m:t>)</m:t>
                      </m:r>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59DE67A6-2AAC-4EA9-96D6-82173C4BD67B}"/>
                  </a:ext>
                </a:extLst>
              </p:cNvPr>
              <p:cNvSpPr>
                <a:spLocks noRot="1" noChangeAspect="1" noMove="1" noResize="1" noEditPoints="1" noAdjustHandles="1" noChangeArrowheads="1" noChangeShapeType="1" noTextEdit="1"/>
              </p:cNvSpPr>
              <p:nvPr/>
            </p:nvSpPr>
            <p:spPr>
              <a:xfrm>
                <a:off x="6178769" y="1366252"/>
                <a:ext cx="6013231" cy="740395"/>
              </a:xfrm>
              <a:prstGeom prst="rect">
                <a:avLst/>
              </a:prstGeom>
              <a:blipFill>
                <a:blip r:embed="rId4"/>
                <a:stretch>
                  <a:fillRect b="-57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64DEB29-CA75-4E1A-9708-73E245503B67}"/>
                  </a:ext>
                </a:extLst>
              </p:cNvPr>
              <p:cNvSpPr/>
              <p:nvPr/>
            </p:nvSpPr>
            <p:spPr>
              <a:xfrm>
                <a:off x="7301906" y="2406461"/>
                <a:ext cx="3147015" cy="7675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latin typeface="Cambria Math" panose="02040503050406030204" pitchFamily="18" charset="0"/>
                        </a:rPr>
                        <m:t>b</m:t>
                      </m:r>
                      <m:r>
                        <a:rPr lang="en-US" sz="2000" i="0">
                          <a:latin typeface="Cambria Math" panose="02040503050406030204" pitchFamily="18" charset="0"/>
                        </a:rPr>
                        <m:t>1=</m:t>
                      </m:r>
                      <m:f>
                        <m:fPr>
                          <m:ctrlPr>
                            <a:rPr lang="en-US" sz="2000" i="1">
                              <a:latin typeface="Cambria Math" panose="02040503050406030204" pitchFamily="18" charset="0"/>
                            </a:rPr>
                          </m:ctrlPr>
                        </m:fPr>
                        <m:num>
                          <m:nary>
                            <m:naryPr>
                              <m:chr m:val="∑"/>
                              <m:limLoc m:val="undOvr"/>
                              <m:ctrlPr>
                                <a:rPr lang="en-US" sz="2000" i="1">
                                  <a:latin typeface="Cambria Math" panose="02040503050406030204" pitchFamily="18" charset="0"/>
                                </a:rPr>
                              </m:ctrlPr>
                            </m:naryPr>
                            <m:sub>
                              <m:r>
                                <m:rPr>
                                  <m:sty m:val="p"/>
                                </m:rPr>
                                <a:rPr lang="en-US" sz="2000" i="0">
                                  <a:latin typeface="Cambria Math" panose="02040503050406030204" pitchFamily="18" charset="0"/>
                                </a:rPr>
                                <m:t>i</m:t>
                              </m:r>
                              <m:r>
                                <a:rPr lang="en-US" sz="2000" i="0">
                                  <a:latin typeface="Cambria Math" panose="02040503050406030204" pitchFamily="18" charset="0"/>
                                </a:rPr>
                                <m:t>=1</m:t>
                              </m:r>
                            </m:sub>
                            <m:sup>
                              <m:r>
                                <m:rPr>
                                  <m:sty m:val="p"/>
                                </m:rPr>
                                <a:rPr lang="en-US" sz="2000" i="0">
                                  <a:latin typeface="Cambria Math" panose="02040503050406030204" pitchFamily="18" charset="0"/>
                                </a:rPr>
                                <m:t>n</m:t>
                              </m:r>
                            </m:sup>
                            <m:e>
                              <m:d>
                                <m:dPr>
                                  <m:ctrlPr>
                                    <a:rPr lang="en-US" sz="2000" i="1">
                                      <a:latin typeface="Cambria Math" panose="02040503050406030204" pitchFamily="18" charset="0"/>
                                    </a:rPr>
                                  </m:ctrlPr>
                                </m:dPr>
                                <m:e>
                                  <m:r>
                                    <m:rPr>
                                      <m:sty m:val="p"/>
                                    </m:rPr>
                                    <a:rPr lang="en-US" sz="2000" i="0">
                                      <a:latin typeface="Cambria Math" panose="02040503050406030204" pitchFamily="18" charset="0"/>
                                    </a:rPr>
                                    <m:t>xi</m:t>
                                  </m:r>
                                  <m:r>
                                    <a:rPr lang="en-US" sz="2000" i="0">
                                      <a:latin typeface="Cambria Math" panose="02040503050406030204" pitchFamily="18" charset="0"/>
                                    </a:rPr>
                                    <m:t>−</m:t>
                                  </m:r>
                                  <m:acc>
                                    <m:accPr>
                                      <m:chr m:val="̅"/>
                                      <m:ctrlPr>
                                        <a:rPr lang="en-US" sz="2000" i="1">
                                          <a:latin typeface="Cambria Math" panose="02040503050406030204" pitchFamily="18" charset="0"/>
                                        </a:rPr>
                                      </m:ctrlPr>
                                    </m:accPr>
                                    <m:e>
                                      <m:r>
                                        <m:rPr>
                                          <m:sty m:val="p"/>
                                        </m:rPr>
                                        <a:rPr lang="en-US" sz="2000" i="0">
                                          <a:latin typeface="Cambria Math" panose="02040503050406030204" pitchFamily="18" charset="0"/>
                                        </a:rPr>
                                        <m:t>x</m:t>
                                      </m:r>
                                    </m:e>
                                  </m:acc>
                                  <m:r>
                                    <a:rPr lang="en-US" sz="2000" i="0">
                                      <a:latin typeface="Cambria Math" panose="02040503050406030204" pitchFamily="18" charset="0"/>
                                    </a:rPr>
                                    <m:t>)(</m:t>
                                  </m:r>
                                  <m:r>
                                    <m:rPr>
                                      <m:sty m:val="p"/>
                                    </m:rPr>
                                    <a:rPr lang="en-US" sz="2000" i="0">
                                      <a:latin typeface="Cambria Math" panose="02040503050406030204" pitchFamily="18" charset="0"/>
                                    </a:rPr>
                                    <m:t>yi</m:t>
                                  </m:r>
                                  <m:r>
                                    <a:rPr lang="en-US" sz="2000" i="0">
                                      <a:latin typeface="Cambria Math" panose="02040503050406030204" pitchFamily="18" charset="0"/>
                                    </a:rPr>
                                    <m:t>−</m:t>
                                  </m:r>
                                  <m:acc>
                                    <m:accPr>
                                      <m:chr m:val="̅"/>
                                      <m:ctrlPr>
                                        <a:rPr lang="en-US" sz="2000" i="1">
                                          <a:latin typeface="Cambria Math" panose="02040503050406030204" pitchFamily="18" charset="0"/>
                                        </a:rPr>
                                      </m:ctrlPr>
                                    </m:accPr>
                                    <m:e>
                                      <m:r>
                                        <m:rPr>
                                          <m:sty m:val="p"/>
                                        </m:rPr>
                                        <a:rPr lang="en-US" sz="2000" i="0">
                                          <a:latin typeface="Cambria Math" panose="02040503050406030204" pitchFamily="18" charset="0"/>
                                        </a:rPr>
                                        <m:t>y</m:t>
                                      </m:r>
                                    </m:e>
                                  </m:acc>
                                </m:e>
                              </m:d>
                            </m:e>
                          </m:nary>
                        </m:num>
                        <m:den>
                          <m:nary>
                            <m:naryPr>
                              <m:chr m:val="∑"/>
                              <m:limLoc m:val="undOvr"/>
                              <m:ctrlPr>
                                <a:rPr lang="en-US" sz="2000" i="1">
                                  <a:latin typeface="Cambria Math" panose="02040503050406030204" pitchFamily="18" charset="0"/>
                                </a:rPr>
                              </m:ctrlPr>
                            </m:naryPr>
                            <m:sub>
                              <m:r>
                                <m:rPr>
                                  <m:sty m:val="p"/>
                                </m:rPr>
                                <a:rPr lang="en-US" sz="2000" i="0">
                                  <a:latin typeface="Cambria Math" panose="02040503050406030204" pitchFamily="18" charset="0"/>
                                </a:rPr>
                                <m:t>i</m:t>
                              </m:r>
                              <m:r>
                                <a:rPr lang="en-US" sz="2000" i="0">
                                  <a:latin typeface="Cambria Math" panose="02040503050406030204" pitchFamily="18" charset="0"/>
                                </a:rPr>
                                <m:t>=1</m:t>
                              </m:r>
                            </m:sub>
                            <m:sup>
                              <m:r>
                                <m:rPr>
                                  <m:sty m:val="p"/>
                                </m:rPr>
                                <a:rPr lang="en-US" sz="2000" i="0">
                                  <a:latin typeface="Cambria Math" panose="02040503050406030204" pitchFamily="18" charset="0"/>
                                </a:rPr>
                                <m:t>n</m:t>
                              </m:r>
                            </m:sup>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m:rPr>
                                          <m:sty m:val="p"/>
                                        </m:rPr>
                                        <a:rPr lang="en-US" sz="2000" i="0">
                                          <a:latin typeface="Cambria Math" panose="02040503050406030204" pitchFamily="18" charset="0"/>
                                        </a:rPr>
                                        <m:t>xi</m:t>
                                      </m:r>
                                      <m:r>
                                        <a:rPr lang="en-US" sz="2000" i="0">
                                          <a:latin typeface="Cambria Math" panose="02040503050406030204" pitchFamily="18" charset="0"/>
                                        </a:rPr>
                                        <m:t>−</m:t>
                                      </m:r>
                                      <m:acc>
                                        <m:accPr>
                                          <m:chr m:val="̅"/>
                                          <m:ctrlPr>
                                            <a:rPr lang="en-US" sz="2000" i="1">
                                              <a:latin typeface="Cambria Math" panose="02040503050406030204" pitchFamily="18" charset="0"/>
                                            </a:rPr>
                                          </m:ctrlPr>
                                        </m:accPr>
                                        <m:e>
                                          <m:r>
                                            <m:rPr>
                                              <m:sty m:val="p"/>
                                            </m:rPr>
                                            <a:rPr lang="en-US" sz="2000" i="0">
                                              <a:latin typeface="Cambria Math" panose="02040503050406030204" pitchFamily="18" charset="0"/>
                                            </a:rPr>
                                            <m:t>x</m:t>
                                          </m:r>
                                        </m:e>
                                      </m:acc>
                                    </m:e>
                                  </m:d>
                                </m:e>
                                <m:sup>
                                  <m:r>
                                    <a:rPr lang="en-US" sz="2000" i="0">
                                      <a:latin typeface="Cambria Math" panose="02040503050406030204" pitchFamily="18" charset="0"/>
                                    </a:rPr>
                                    <m:t>2</m:t>
                                  </m:r>
                                </m:sup>
                              </m:sSup>
                            </m:e>
                          </m:nary>
                        </m:den>
                      </m:f>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16" name="Rectangle 15">
                <a:extLst>
                  <a:ext uri="{FF2B5EF4-FFF2-40B4-BE49-F238E27FC236}">
                    <a16:creationId xmlns:a16="http://schemas.microsoft.com/office/drawing/2014/main" id="{C64DEB29-CA75-4E1A-9708-73E245503B67}"/>
                  </a:ext>
                </a:extLst>
              </p:cNvPr>
              <p:cNvSpPr>
                <a:spLocks noRot="1" noChangeAspect="1" noMove="1" noResize="1" noEditPoints="1" noAdjustHandles="1" noChangeArrowheads="1" noChangeShapeType="1" noTextEdit="1"/>
              </p:cNvSpPr>
              <p:nvPr/>
            </p:nvSpPr>
            <p:spPr>
              <a:xfrm>
                <a:off x="7301906" y="2406461"/>
                <a:ext cx="3147015" cy="76751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103818C-C34E-4571-AB27-4120A15A1DB7}"/>
                  </a:ext>
                </a:extLst>
              </p:cNvPr>
              <p:cNvSpPr/>
              <p:nvPr/>
            </p:nvSpPr>
            <p:spPr>
              <a:xfrm>
                <a:off x="6178769" y="3429000"/>
                <a:ext cx="579120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latin typeface="Cambria Math" panose="02040503050406030204" pitchFamily="18" charset="0"/>
                        </a:rPr>
                        <m:t>b</m:t>
                      </m:r>
                      <m:r>
                        <a:rPr lang="en-US" sz="2000" i="0" smtClean="0">
                          <a:latin typeface="Cambria Math" panose="02040503050406030204" pitchFamily="18" charset="0"/>
                        </a:rPr>
                        <m:t>1=</m:t>
                      </m:r>
                      <m:r>
                        <m:rPr>
                          <m:sty m:val="p"/>
                        </m:rPr>
                        <a:rPr lang="en-US" sz="2000" i="0" smtClean="0">
                          <a:latin typeface="Cambria Math" panose="02040503050406030204" pitchFamily="18" charset="0"/>
                        </a:rPr>
                        <m:t>covariance</m:t>
                      </m:r>
                      <m:r>
                        <a:rPr lang="en-US" sz="2000" i="0" smtClean="0">
                          <a:latin typeface="Cambria Math" panose="02040503050406030204" pitchFamily="18" charset="0"/>
                        </a:rPr>
                        <m:t> (</m:t>
                      </m:r>
                      <m:r>
                        <m:rPr>
                          <m:sty m:val="p"/>
                        </m:rPr>
                        <a:rPr lang="en-US" sz="2000" i="0" smtClean="0">
                          <a:latin typeface="Cambria Math" panose="02040503050406030204" pitchFamily="18" charset="0"/>
                        </a:rPr>
                        <m:t>x</m:t>
                      </m:r>
                      <m:r>
                        <a:rPr lang="en-US" sz="2000" i="0" smtClean="0">
                          <a:latin typeface="Cambria Math" panose="02040503050406030204" pitchFamily="18" charset="0"/>
                        </a:rPr>
                        <m:t>, </m:t>
                      </m:r>
                      <m:r>
                        <m:rPr>
                          <m:sty m:val="p"/>
                        </m:rPr>
                        <a:rPr lang="en-US" sz="2000" i="0" smtClean="0">
                          <a:latin typeface="Cambria Math" panose="02040503050406030204" pitchFamily="18" charset="0"/>
                        </a:rPr>
                        <m:t>y</m:t>
                      </m:r>
                      <m:r>
                        <a:rPr lang="en-US" sz="2000" i="0" smtClean="0">
                          <a:latin typeface="Cambria Math" panose="02040503050406030204" pitchFamily="18" charset="0"/>
                        </a:rPr>
                        <m:t>) / </m:t>
                      </m:r>
                      <m:r>
                        <m:rPr>
                          <m:sty m:val="p"/>
                        </m:rPr>
                        <a:rPr lang="en-US" sz="2000" i="0" smtClean="0">
                          <a:latin typeface="Cambria Math" panose="02040503050406030204" pitchFamily="18" charset="0"/>
                        </a:rPr>
                        <m:t>variance</m:t>
                      </m:r>
                      <m:r>
                        <a:rPr lang="en-US" sz="2000" i="0" smtClean="0">
                          <a:latin typeface="Cambria Math" panose="02040503050406030204" pitchFamily="18" charset="0"/>
                        </a:rPr>
                        <m:t>(</m:t>
                      </m:r>
                      <m:r>
                        <m:rPr>
                          <m:sty m:val="p"/>
                        </m:rPr>
                        <a:rPr lang="en-US" sz="2000" i="0" smtClean="0">
                          <a:latin typeface="Cambria Math" panose="02040503050406030204" pitchFamily="18" charset="0"/>
                        </a:rPr>
                        <m:t>x</m:t>
                      </m:r>
                      <m:r>
                        <a:rPr lang="en-US" sz="2000" i="0" smtClean="0">
                          <a:latin typeface="Cambria Math" panose="02040503050406030204" pitchFamily="18" charset="0"/>
                        </a:rPr>
                        <m:t>)</m:t>
                      </m:r>
                    </m:oMath>
                  </m:oMathPara>
                </a14:m>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p:txBody>
          </p:sp>
        </mc:Choice>
        <mc:Fallback xmlns="">
          <p:sp>
            <p:nvSpPr>
              <p:cNvPr id="17" name="Rectangle 16">
                <a:extLst>
                  <a:ext uri="{FF2B5EF4-FFF2-40B4-BE49-F238E27FC236}">
                    <a16:creationId xmlns:a16="http://schemas.microsoft.com/office/drawing/2014/main" id="{A103818C-C34E-4571-AB27-4120A15A1DB7}"/>
                  </a:ext>
                </a:extLst>
              </p:cNvPr>
              <p:cNvSpPr>
                <a:spLocks noRot="1" noChangeAspect="1" noMove="1" noResize="1" noEditPoints="1" noAdjustHandles="1" noChangeArrowheads="1" noChangeShapeType="1" noTextEdit="1"/>
              </p:cNvSpPr>
              <p:nvPr/>
            </p:nvSpPr>
            <p:spPr>
              <a:xfrm>
                <a:off x="6178769" y="3429000"/>
                <a:ext cx="5791201" cy="70788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5A40EC-C637-44DB-98EE-9F64F8D679BE}"/>
                  </a:ext>
                </a:extLst>
              </p:cNvPr>
              <p:cNvSpPr/>
              <p:nvPr/>
            </p:nvSpPr>
            <p:spPr>
              <a:xfrm>
                <a:off x="7086257" y="3969947"/>
                <a:ext cx="3578315" cy="93262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latin typeface="Cambria Math" panose="02040503050406030204" pitchFamily="18" charset="0"/>
                        </a:rPr>
                        <m:t>bo</m:t>
                      </m:r>
                      <m:r>
                        <a:rPr lang="en-US" sz="2000" i="0">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0">
                              <a:latin typeface="Cambria Math" panose="02040503050406030204" pitchFamily="18" charset="0"/>
                            </a:rPr>
                            <m:t>=1</m:t>
                          </m:r>
                        </m:sub>
                        <m:sup>
                          <m:r>
                            <a:rPr lang="en-US" sz="2000" i="1">
                              <a:latin typeface="Cambria Math" panose="02040503050406030204" pitchFamily="18" charset="0"/>
                            </a:rPr>
                            <m:t>𝑛</m:t>
                          </m:r>
                        </m:sup>
                        <m:e>
                          <m:r>
                            <m:rPr>
                              <m:sty m:val="p"/>
                            </m:rPr>
                            <a:rPr lang="en-US" sz="2000" i="0">
                              <a:latin typeface="Cambria Math" panose="02040503050406030204" pitchFamily="18" charset="0"/>
                            </a:rPr>
                            <m:t>yi</m:t>
                          </m:r>
                          <m:r>
                            <a:rPr lang="en-US" sz="2000" i="0">
                              <a:latin typeface="Cambria Math" panose="02040503050406030204" pitchFamily="18" charset="0"/>
                            </a:rPr>
                            <m:t>+</m:t>
                          </m:r>
                          <m:r>
                            <a:rPr lang="en-US" sz="2000" i="1">
                              <a:latin typeface="Cambria Math" panose="02040503050406030204" pitchFamily="18" charset="0"/>
                            </a:rPr>
                            <m:t>𝑏</m:t>
                          </m:r>
                          <m:r>
                            <a:rPr lang="en-US" sz="2000" i="0">
                              <a:latin typeface="Cambria Math" panose="02040503050406030204" pitchFamily="18" charset="0"/>
                            </a:rPr>
                            <m:t>1</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0">
                                  <a:latin typeface="Cambria Math" panose="02040503050406030204" pitchFamily="18" charset="0"/>
                                </a:rPr>
                                <m:t>=1</m:t>
                              </m:r>
                            </m:sub>
                            <m:sup>
                              <m:r>
                                <a:rPr lang="en-US" sz="2000" i="1">
                                  <a:latin typeface="Cambria Math" panose="02040503050406030204" pitchFamily="18" charset="0"/>
                                </a:rPr>
                                <m:t>𝑛</m:t>
                              </m:r>
                            </m:sup>
                            <m:e>
                              <m:r>
                                <a:rPr lang="en-US" sz="2000" i="1">
                                  <a:latin typeface="Cambria Math" panose="02040503050406030204" pitchFamily="18" charset="0"/>
                                </a:rPr>
                                <m:t>𝑥𝑖</m:t>
                              </m:r>
                            </m:e>
                          </m:nary>
                        </m:e>
                      </m:nary>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18" name="Rectangle 17">
                <a:extLst>
                  <a:ext uri="{FF2B5EF4-FFF2-40B4-BE49-F238E27FC236}">
                    <a16:creationId xmlns:a16="http://schemas.microsoft.com/office/drawing/2014/main" id="{CD5A40EC-C637-44DB-98EE-9F64F8D679BE}"/>
                  </a:ext>
                </a:extLst>
              </p:cNvPr>
              <p:cNvSpPr>
                <a:spLocks noRot="1" noChangeAspect="1" noMove="1" noResize="1" noEditPoints="1" noAdjustHandles="1" noChangeArrowheads="1" noChangeShapeType="1" noTextEdit="1"/>
              </p:cNvSpPr>
              <p:nvPr/>
            </p:nvSpPr>
            <p:spPr>
              <a:xfrm>
                <a:off x="7086257" y="3969947"/>
                <a:ext cx="3578315" cy="93262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C7A564B8-04F2-4E50-9E91-0C03EB23FC7B}"/>
                  </a:ext>
                </a:extLst>
              </p:cNvPr>
              <p:cNvSpPr/>
              <p:nvPr/>
            </p:nvSpPr>
            <p:spPr>
              <a:xfrm>
                <a:off x="6840539" y="5060207"/>
                <a:ext cx="391985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000" i="0">
                          <a:latin typeface="Cambria Math" panose="02040503050406030204" pitchFamily="18" charset="0"/>
                        </a:rPr>
                        <m:t>b</m:t>
                      </m:r>
                      <m:r>
                        <a:rPr lang="en-US" sz="2000" i="0">
                          <a:latin typeface="Cambria Math" panose="02040503050406030204" pitchFamily="18" charset="0"/>
                        </a:rPr>
                        <m:t>0 = </m:t>
                      </m:r>
                      <m:r>
                        <m:rPr>
                          <m:sty m:val="p"/>
                        </m:rPr>
                        <a:rPr lang="en-US" sz="2000" i="0">
                          <a:latin typeface="Cambria Math" panose="02040503050406030204" pitchFamily="18" charset="0"/>
                        </a:rPr>
                        <m:t>mean</m:t>
                      </m:r>
                      <m:r>
                        <a:rPr lang="en-US" sz="2000" i="0">
                          <a:latin typeface="Cambria Math" panose="02040503050406030204" pitchFamily="18" charset="0"/>
                        </a:rPr>
                        <m:t>(</m:t>
                      </m:r>
                      <m:r>
                        <m:rPr>
                          <m:sty m:val="p"/>
                        </m:rPr>
                        <a:rPr lang="en-US" sz="2000" i="0">
                          <a:latin typeface="Cambria Math" panose="02040503050406030204" pitchFamily="18" charset="0"/>
                        </a:rPr>
                        <m:t>y</m:t>
                      </m:r>
                      <m:r>
                        <a:rPr lang="en-US" sz="2000" i="0">
                          <a:latin typeface="Cambria Math" panose="02040503050406030204" pitchFamily="18" charset="0"/>
                        </a:rPr>
                        <m:t>) − </m:t>
                      </m:r>
                      <m:r>
                        <m:rPr>
                          <m:sty m:val="p"/>
                        </m:rPr>
                        <a:rPr lang="en-US" sz="2000" i="0">
                          <a:latin typeface="Cambria Math" panose="02040503050406030204" pitchFamily="18" charset="0"/>
                        </a:rPr>
                        <m:t>b</m:t>
                      </m:r>
                      <m:r>
                        <a:rPr lang="en-US" sz="2000" i="0">
                          <a:latin typeface="Cambria Math" panose="02040503050406030204" pitchFamily="18" charset="0"/>
                        </a:rPr>
                        <m:t>1 ∗ </m:t>
                      </m:r>
                      <m:r>
                        <m:rPr>
                          <m:sty m:val="p"/>
                        </m:rPr>
                        <a:rPr lang="en-US" sz="2000" i="0">
                          <a:latin typeface="Cambria Math" panose="02040503050406030204" pitchFamily="18" charset="0"/>
                        </a:rPr>
                        <m:t>mean</m:t>
                      </m:r>
                      <m:r>
                        <a:rPr lang="en-US" sz="2000" i="0">
                          <a:latin typeface="Cambria Math" panose="02040503050406030204" pitchFamily="18" charset="0"/>
                        </a:rPr>
                        <m:t>(</m:t>
                      </m:r>
                      <m:r>
                        <m:rPr>
                          <m:sty m:val="p"/>
                        </m:rPr>
                        <a:rPr lang="en-US" sz="2000" i="0">
                          <a:latin typeface="Cambria Math" panose="02040503050406030204" pitchFamily="18" charset="0"/>
                        </a:rPr>
                        <m:t>x</m:t>
                      </m:r>
                      <m:r>
                        <a:rPr lang="en-US" sz="2000" i="0">
                          <a:latin typeface="Cambria Math" panose="02040503050406030204" pitchFamily="18" charset="0"/>
                        </a:rPr>
                        <m:t>)</m:t>
                      </m:r>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19" name="Rectangle 18">
                <a:extLst>
                  <a:ext uri="{FF2B5EF4-FFF2-40B4-BE49-F238E27FC236}">
                    <a16:creationId xmlns:a16="http://schemas.microsoft.com/office/drawing/2014/main" id="{C7A564B8-04F2-4E50-9E91-0C03EB23FC7B}"/>
                  </a:ext>
                </a:extLst>
              </p:cNvPr>
              <p:cNvSpPr>
                <a:spLocks noRot="1" noChangeAspect="1" noMove="1" noResize="1" noEditPoints="1" noAdjustHandles="1" noChangeArrowheads="1" noChangeShapeType="1" noTextEdit="1"/>
              </p:cNvSpPr>
              <p:nvPr/>
            </p:nvSpPr>
            <p:spPr>
              <a:xfrm>
                <a:off x="6840539" y="5060207"/>
                <a:ext cx="3919855" cy="400110"/>
              </a:xfrm>
              <a:prstGeom prst="rect">
                <a:avLst/>
              </a:prstGeom>
              <a:blipFill>
                <a:blip r:embed="rId8"/>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E5E147C-4F4F-460E-83A9-17B1301874D0}"/>
                  </a:ext>
                </a:extLst>
              </p:cNvPr>
              <p:cNvSpPr/>
              <p:nvPr/>
            </p:nvSpPr>
            <p:spPr>
              <a:xfrm>
                <a:off x="7625328" y="5706739"/>
                <a:ext cx="228479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000" i="0">
                          <a:latin typeface="Cambria Math" panose="02040503050406030204" pitchFamily="18" charset="0"/>
                        </a:rPr>
                        <m:t>y</m:t>
                      </m:r>
                      <m:r>
                        <a:rPr lang="en-US" sz="2000" i="0">
                          <a:latin typeface="Cambria Math" panose="02040503050406030204" pitchFamily="18" charset="0"/>
                        </a:rPr>
                        <m:t> = </m:t>
                      </m:r>
                      <m:r>
                        <m:rPr>
                          <m:sty m:val="p"/>
                        </m:rPr>
                        <a:rPr lang="en-US" sz="2000" i="0">
                          <a:latin typeface="Cambria Math" panose="02040503050406030204" pitchFamily="18" charset="0"/>
                        </a:rPr>
                        <m:t>b</m:t>
                      </m:r>
                      <m:r>
                        <a:rPr lang="en-US" sz="2000" i="0">
                          <a:latin typeface="Cambria Math" panose="02040503050406030204" pitchFamily="18" charset="0"/>
                        </a:rPr>
                        <m:t>0 + </m:t>
                      </m:r>
                      <m:r>
                        <m:rPr>
                          <m:sty m:val="p"/>
                        </m:rPr>
                        <a:rPr lang="en-US" sz="2000" i="0">
                          <a:latin typeface="Cambria Math" panose="02040503050406030204" pitchFamily="18" charset="0"/>
                        </a:rPr>
                        <m:t>b</m:t>
                      </m:r>
                      <m:r>
                        <a:rPr lang="en-US" sz="2000" i="0">
                          <a:latin typeface="Cambria Math" panose="02040503050406030204" pitchFamily="18" charset="0"/>
                        </a:rPr>
                        <m:t>1 ∗ </m:t>
                      </m:r>
                      <m:r>
                        <m:rPr>
                          <m:sty m:val="p"/>
                        </m:rPr>
                        <a:rPr lang="en-US" sz="2000" i="0">
                          <a:latin typeface="Cambria Math" panose="02040503050406030204" pitchFamily="18" charset="0"/>
                        </a:rPr>
                        <m:t>x</m:t>
                      </m:r>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20" name="Rectangle 19">
                <a:extLst>
                  <a:ext uri="{FF2B5EF4-FFF2-40B4-BE49-F238E27FC236}">
                    <a16:creationId xmlns:a16="http://schemas.microsoft.com/office/drawing/2014/main" id="{5E5E147C-4F4F-460E-83A9-17B1301874D0}"/>
                  </a:ext>
                </a:extLst>
              </p:cNvPr>
              <p:cNvSpPr>
                <a:spLocks noRot="1" noChangeAspect="1" noMove="1" noResize="1" noEditPoints="1" noAdjustHandles="1" noChangeArrowheads="1" noChangeShapeType="1" noTextEdit="1"/>
              </p:cNvSpPr>
              <p:nvPr/>
            </p:nvSpPr>
            <p:spPr>
              <a:xfrm>
                <a:off x="7625328" y="5706739"/>
                <a:ext cx="2284793" cy="400110"/>
              </a:xfrm>
              <a:prstGeom prst="rect">
                <a:avLst/>
              </a:prstGeom>
              <a:blipFill>
                <a:blip r:embed="rId9"/>
                <a:stretch>
                  <a:fillRect b="-9091"/>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D2959543-26F6-485C-9B9A-607B5C8A0DFE}"/>
              </a:ext>
            </a:extLst>
          </p:cNvPr>
          <p:cNvSpPr>
            <a:spLocks noGrp="1"/>
          </p:cNvSpPr>
          <p:nvPr>
            <p:ph type="sldNum" sz="quarter" idx="12"/>
          </p:nvPr>
        </p:nvSpPr>
        <p:spPr/>
        <p:txBody>
          <a:bodyPr/>
          <a:lstStyle/>
          <a:p>
            <a:fld id="{5F47CF0A-AC12-0246-8978-268C239DBC67}" type="slidenum">
              <a:rPr lang="en-US" smtClean="0"/>
              <a:t>13</a:t>
            </a:fld>
            <a:endParaRPr lang="en-US"/>
          </a:p>
        </p:txBody>
      </p:sp>
    </p:spTree>
    <p:extLst>
      <p:ext uri="{BB962C8B-B14F-4D97-AF65-F5344CB8AC3E}">
        <p14:creationId xmlns:p14="http://schemas.microsoft.com/office/powerpoint/2010/main" val="4293978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A545-EDC0-4868-8EC5-2E052B4BC163}"/>
              </a:ext>
            </a:extLst>
          </p:cNvPr>
          <p:cNvSpPr>
            <a:spLocks noGrp="1"/>
          </p:cNvSpPr>
          <p:nvPr>
            <p:ph type="title"/>
          </p:nvPr>
        </p:nvSpPr>
        <p:spPr>
          <a:xfrm>
            <a:off x="143771" y="18255"/>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SARIMA(Seasonal Autoregressive Integrated Moving Average) Model</a:t>
            </a:r>
          </a:p>
        </p:txBody>
      </p:sp>
      <p:sp>
        <p:nvSpPr>
          <p:cNvPr id="3" name="Content Placeholder 2">
            <a:extLst>
              <a:ext uri="{FF2B5EF4-FFF2-40B4-BE49-F238E27FC236}">
                <a16:creationId xmlns:a16="http://schemas.microsoft.com/office/drawing/2014/main" id="{C7E9D288-F61A-4B8B-A539-C8B11B98B5A7}"/>
              </a:ext>
            </a:extLst>
          </p:cNvPr>
          <p:cNvSpPr>
            <a:spLocks noGrp="1"/>
          </p:cNvSpPr>
          <p:nvPr>
            <p:ph idx="1"/>
          </p:nvPr>
        </p:nvSpPr>
        <p:spPr>
          <a:xfrm>
            <a:off x="515155" y="1558344"/>
            <a:ext cx="10838645" cy="4618619"/>
          </a:xfrm>
        </p:spPr>
        <p:txBody>
          <a:bodyPr/>
          <a:lstStyle/>
          <a:p>
            <a:r>
              <a:rPr lang="en-US" sz="2400" dirty="0">
                <a:latin typeface="Times New Roman" panose="02020603050405020304" pitchFamily="18" charset="0"/>
                <a:cs typeface="Times New Roman" panose="02020603050405020304" pitchFamily="18" charset="0"/>
              </a:rPr>
              <a:t>Dataset and prediction Overview </a:t>
            </a:r>
          </a:p>
          <a:p>
            <a:pPr marL="0" indent="0">
              <a:buNone/>
            </a:pPr>
            <a:endParaRPr lang="en-US" dirty="0"/>
          </a:p>
        </p:txBody>
      </p:sp>
      <p:graphicFrame>
        <p:nvGraphicFramePr>
          <p:cNvPr id="4" name="Table 3">
            <a:extLst>
              <a:ext uri="{FF2B5EF4-FFF2-40B4-BE49-F238E27FC236}">
                <a16:creationId xmlns:a16="http://schemas.microsoft.com/office/drawing/2014/main" id="{6A488048-B17D-4C98-BDA8-523D3F9E2F11}"/>
              </a:ext>
            </a:extLst>
          </p:cNvPr>
          <p:cNvGraphicFramePr>
            <a:graphicFrameLocks noGrp="1"/>
          </p:cNvGraphicFramePr>
          <p:nvPr>
            <p:extLst>
              <p:ext uri="{D42A27DB-BD31-4B8C-83A1-F6EECF244321}">
                <p14:modId xmlns:p14="http://schemas.microsoft.com/office/powerpoint/2010/main" val="3988931867"/>
              </p:ext>
            </p:extLst>
          </p:nvPr>
        </p:nvGraphicFramePr>
        <p:xfrm>
          <a:off x="515155" y="2009593"/>
          <a:ext cx="1475785" cy="3390519"/>
        </p:xfrm>
        <a:graphic>
          <a:graphicData uri="http://schemas.openxmlformats.org/drawingml/2006/table">
            <a:tbl>
              <a:tblPr firstRow="1" firstCol="1" bandRow="1">
                <a:tableStyleId>{5C22544A-7EE6-4342-B048-85BDC9FD1C3A}</a:tableStyleId>
              </a:tblPr>
              <a:tblGrid>
                <a:gridCol w="709086">
                  <a:extLst>
                    <a:ext uri="{9D8B030D-6E8A-4147-A177-3AD203B41FA5}">
                      <a16:colId xmlns:a16="http://schemas.microsoft.com/office/drawing/2014/main" val="416278170"/>
                    </a:ext>
                  </a:extLst>
                </a:gridCol>
                <a:gridCol w="766699">
                  <a:extLst>
                    <a:ext uri="{9D8B030D-6E8A-4147-A177-3AD203B41FA5}">
                      <a16:colId xmlns:a16="http://schemas.microsoft.com/office/drawing/2014/main" val="2981877002"/>
                    </a:ext>
                  </a:extLst>
                </a:gridCol>
              </a:tblGrid>
              <a:tr h="576876">
                <a:tc>
                  <a:txBody>
                    <a:bodyPr/>
                    <a:lstStyle/>
                    <a:p>
                      <a:pPr marL="0" marR="0" algn="l">
                        <a:lnSpc>
                          <a:spcPct val="115000"/>
                        </a:lnSpc>
                        <a:spcBef>
                          <a:spcPts val="0"/>
                        </a:spcBef>
                        <a:spcAft>
                          <a:spcPts val="0"/>
                        </a:spcAft>
                      </a:pPr>
                      <a:r>
                        <a:rPr lang="en-US" sz="1200" dirty="0">
                          <a:effectLst/>
                        </a:rPr>
                        <a:t>Mon</a:t>
                      </a:r>
                      <a:r>
                        <a:rPr lang="en-US" sz="1200" dirty="0">
                          <a:effectLst/>
                          <a:latin typeface="Times New Roman" panose="02020603050405020304" pitchFamily="18" charset="0"/>
                          <a:cs typeface="Times New Roman" panose="02020603050405020304" pitchFamily="18" charset="0"/>
                        </a:rPr>
                        <a:t>t</a:t>
                      </a:r>
                      <a:r>
                        <a:rPr lang="en-US" sz="1200" dirty="0">
                          <a:effectLst/>
                        </a:rPr>
                        <a:t>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15000"/>
                        </a:lnSpc>
                        <a:spcBef>
                          <a:spcPts val="0"/>
                        </a:spcBef>
                        <a:spcAft>
                          <a:spcPts val="0"/>
                        </a:spcAft>
                      </a:pPr>
                      <a:r>
                        <a:rPr lang="en-US" sz="1200">
                          <a:effectLst/>
                        </a:rPr>
                        <a:t>No. of Tourists arrivals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72516673"/>
                  </a:ext>
                </a:extLst>
              </a:tr>
              <a:tr h="193799">
                <a:tc>
                  <a:txBody>
                    <a:bodyPr/>
                    <a:lstStyle/>
                    <a:p>
                      <a:pPr marL="0" marR="0" algn="l">
                        <a:lnSpc>
                          <a:spcPct val="115000"/>
                        </a:lnSpc>
                        <a:spcBef>
                          <a:spcPts val="0"/>
                        </a:spcBef>
                        <a:spcAft>
                          <a:spcPts val="0"/>
                        </a:spcAft>
                      </a:pPr>
                      <a:r>
                        <a:rPr lang="en-US" sz="1200" dirty="0">
                          <a:effectLst/>
                        </a:rPr>
                        <a:t>1992-01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a:effectLst/>
                        </a:rPr>
                        <a:t>17451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73019942"/>
                  </a:ext>
                </a:extLst>
              </a:tr>
              <a:tr h="193799">
                <a:tc>
                  <a:txBody>
                    <a:bodyPr/>
                    <a:lstStyle/>
                    <a:p>
                      <a:pPr marL="0" marR="0" algn="l">
                        <a:lnSpc>
                          <a:spcPct val="115000"/>
                        </a:lnSpc>
                        <a:spcBef>
                          <a:spcPts val="0"/>
                        </a:spcBef>
                        <a:spcAft>
                          <a:spcPts val="0"/>
                        </a:spcAft>
                      </a:pPr>
                      <a:r>
                        <a:rPr lang="en-US" sz="1200">
                          <a:effectLst/>
                        </a:rPr>
                        <a:t>1992-02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a:effectLst/>
                        </a:rPr>
                        <a:t>27489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38275838"/>
                  </a:ext>
                </a:extLst>
              </a:tr>
              <a:tr h="193799">
                <a:tc>
                  <a:txBody>
                    <a:bodyPr/>
                    <a:lstStyle/>
                    <a:p>
                      <a:pPr marL="0" marR="0" algn="l">
                        <a:lnSpc>
                          <a:spcPct val="115000"/>
                        </a:lnSpc>
                        <a:spcBef>
                          <a:spcPts val="0"/>
                        </a:spcBef>
                        <a:spcAft>
                          <a:spcPts val="0"/>
                        </a:spcAft>
                      </a:pPr>
                      <a:r>
                        <a:rPr lang="en-US" sz="1200">
                          <a:effectLst/>
                        </a:rPr>
                        <a:t>1992-03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a:effectLst/>
                        </a:rPr>
                        <a:t>31505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6576039"/>
                  </a:ext>
                </a:extLst>
              </a:tr>
              <a:tr h="193799">
                <a:tc>
                  <a:txBody>
                    <a:bodyPr/>
                    <a:lstStyle/>
                    <a:p>
                      <a:pPr marL="0" marR="0" algn="l">
                        <a:lnSpc>
                          <a:spcPct val="115000"/>
                        </a:lnSpc>
                        <a:spcBef>
                          <a:spcPts val="0"/>
                        </a:spcBef>
                        <a:spcAft>
                          <a:spcPts val="0"/>
                        </a:spcAft>
                      </a:pPr>
                      <a:r>
                        <a:rPr lang="en-US" sz="1200">
                          <a:effectLst/>
                        </a:rPr>
                        <a:t>1992-04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a:effectLst/>
                        </a:rPr>
                        <a:t>30682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77293294"/>
                  </a:ext>
                </a:extLst>
              </a:tr>
              <a:tr h="193799">
                <a:tc>
                  <a:txBody>
                    <a:bodyPr/>
                    <a:lstStyle/>
                    <a:p>
                      <a:pPr marL="0" marR="0" algn="l">
                        <a:lnSpc>
                          <a:spcPct val="115000"/>
                        </a:lnSpc>
                        <a:spcBef>
                          <a:spcPts val="0"/>
                        </a:spcBef>
                        <a:spcAft>
                          <a:spcPts val="0"/>
                        </a:spcAft>
                      </a:pPr>
                      <a:r>
                        <a:rPr lang="en-US" sz="1200">
                          <a:effectLst/>
                        </a:rPr>
                        <a:t>1992-05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a:effectLst/>
                        </a:rPr>
                        <a:t>29089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33748706"/>
                  </a:ext>
                </a:extLst>
              </a:tr>
              <a:tr h="193799">
                <a:tc>
                  <a:txBody>
                    <a:bodyPr/>
                    <a:lstStyle/>
                    <a:p>
                      <a:pPr marL="0" marR="0" algn="l">
                        <a:lnSpc>
                          <a:spcPct val="115000"/>
                        </a:lnSpc>
                        <a:spcBef>
                          <a:spcPts val="0"/>
                        </a:spcBef>
                        <a:spcAft>
                          <a:spcPts val="0"/>
                        </a:spcAft>
                      </a:pPr>
                      <a:r>
                        <a:rPr lang="en-US" sz="1200">
                          <a:effectLst/>
                        </a:rPr>
                        <a:t>1992-06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22469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24319637"/>
                  </a:ext>
                </a:extLst>
              </a:tr>
              <a:tr h="193799">
                <a:tc>
                  <a:txBody>
                    <a:bodyPr/>
                    <a:lstStyle/>
                    <a:p>
                      <a:pPr marL="0" marR="0" algn="l">
                        <a:lnSpc>
                          <a:spcPct val="115000"/>
                        </a:lnSpc>
                        <a:spcBef>
                          <a:spcPts val="0"/>
                        </a:spcBef>
                        <a:spcAft>
                          <a:spcPts val="0"/>
                        </a:spcAft>
                      </a:pPr>
                      <a:r>
                        <a:rPr lang="en-US" sz="1200">
                          <a:effectLst/>
                        </a:rPr>
                        <a:t>1992-07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a:effectLst/>
                        </a:rPr>
                        <a:t>20942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5525057"/>
                  </a:ext>
                </a:extLst>
              </a:tr>
              <a:tr h="193799">
                <a:tc>
                  <a:txBody>
                    <a:bodyPr/>
                    <a:lstStyle/>
                    <a:p>
                      <a:pPr marL="0" marR="0" algn="l">
                        <a:lnSpc>
                          <a:spcPct val="115000"/>
                        </a:lnSpc>
                        <a:spcBef>
                          <a:spcPts val="0"/>
                        </a:spcBef>
                        <a:spcAft>
                          <a:spcPts val="0"/>
                        </a:spcAft>
                      </a:pPr>
                      <a:r>
                        <a:rPr lang="en-US" sz="1200">
                          <a:effectLst/>
                        </a:rPr>
                        <a:t>1992-08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a:effectLst/>
                        </a:rPr>
                        <a:t>27338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10457667"/>
                  </a:ext>
                </a:extLst>
              </a:tr>
              <a:tr h="193799">
                <a:tc>
                  <a:txBody>
                    <a:bodyPr/>
                    <a:lstStyle/>
                    <a:p>
                      <a:pPr marL="0" marR="0" algn="l">
                        <a:lnSpc>
                          <a:spcPct val="115000"/>
                        </a:lnSpc>
                        <a:spcBef>
                          <a:spcPts val="0"/>
                        </a:spcBef>
                        <a:spcAft>
                          <a:spcPts val="0"/>
                        </a:spcAft>
                      </a:pPr>
                      <a:r>
                        <a:rPr lang="en-US" sz="1200">
                          <a:effectLst/>
                        </a:rPr>
                        <a:t>1992-09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a:effectLst/>
                        </a:rPr>
                        <a:t>24839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55318867"/>
                  </a:ext>
                </a:extLst>
              </a:tr>
              <a:tr h="193799">
                <a:tc>
                  <a:txBody>
                    <a:bodyPr/>
                    <a:lstStyle/>
                    <a:p>
                      <a:pPr marL="0" marR="0" algn="l">
                        <a:lnSpc>
                          <a:spcPct val="115000"/>
                        </a:lnSpc>
                        <a:spcBef>
                          <a:spcPts val="0"/>
                        </a:spcBef>
                        <a:spcAft>
                          <a:spcPts val="0"/>
                        </a:spcAft>
                      </a:pPr>
                      <a:r>
                        <a:rPr lang="en-US" sz="1200">
                          <a:effectLst/>
                        </a:rPr>
                        <a:t>1992-10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a:effectLst/>
                        </a:rPr>
                        <a:t>42647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51997211"/>
                  </a:ext>
                </a:extLst>
              </a:tr>
              <a:tr h="193799">
                <a:tc>
                  <a:txBody>
                    <a:bodyPr/>
                    <a:lstStyle/>
                    <a:p>
                      <a:pPr marL="0" marR="0" algn="l">
                        <a:lnSpc>
                          <a:spcPct val="115000"/>
                        </a:lnSpc>
                        <a:spcBef>
                          <a:spcPts val="0"/>
                        </a:spcBef>
                        <a:spcAft>
                          <a:spcPts val="0"/>
                        </a:spcAft>
                      </a:pPr>
                      <a:r>
                        <a:rPr lang="en-US" sz="1200">
                          <a:effectLst/>
                        </a:rPr>
                        <a:t>1992-11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a:effectLst/>
                        </a:rPr>
                        <a:t>32341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89176079"/>
                  </a:ext>
                </a:extLst>
              </a:tr>
              <a:tr h="193799">
                <a:tc>
                  <a:txBody>
                    <a:bodyPr/>
                    <a:lstStyle/>
                    <a:p>
                      <a:pPr marL="0" marR="0" algn="l">
                        <a:lnSpc>
                          <a:spcPct val="115000"/>
                        </a:lnSpc>
                        <a:spcBef>
                          <a:spcPts val="0"/>
                        </a:spcBef>
                        <a:spcAft>
                          <a:spcPts val="0"/>
                        </a:spcAft>
                      </a:pPr>
                      <a:r>
                        <a:rPr lang="en-US" sz="1200">
                          <a:effectLst/>
                        </a:rPr>
                        <a:t>1992-12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a:effectLst/>
                        </a:rPr>
                        <a:t>27561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80803080"/>
                  </a:ext>
                </a:extLst>
              </a:tr>
              <a:tr h="193799">
                <a:tc>
                  <a:txBody>
                    <a:bodyPr/>
                    <a:lstStyle/>
                    <a:p>
                      <a:pPr marL="0" marR="0" algn="l">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37204393"/>
                  </a:ext>
                </a:extLst>
              </a:tr>
              <a:tr h="193799">
                <a:tc>
                  <a:txBody>
                    <a:bodyPr/>
                    <a:lstStyle/>
                    <a:p>
                      <a:pPr marL="0" marR="0" algn="l">
                        <a:lnSpc>
                          <a:spcPct val="115000"/>
                        </a:lnSpc>
                        <a:spcBef>
                          <a:spcPts val="0"/>
                        </a:spcBef>
                        <a:spcAft>
                          <a:spcPts val="1000"/>
                        </a:spcAft>
                      </a:pPr>
                      <a:r>
                        <a:rPr lang="en-US" sz="1200" dirty="0">
                          <a:effectLst/>
                        </a:rPr>
                        <a:t>2017-12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1000"/>
                        </a:spcAft>
                      </a:pPr>
                      <a:r>
                        <a:rPr lang="en-US" sz="1200" dirty="0">
                          <a:effectLst/>
                        </a:rPr>
                        <a:t>82966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24180439"/>
                  </a:ext>
                </a:extLst>
              </a:tr>
            </a:tbl>
          </a:graphicData>
        </a:graphic>
      </p:graphicFrame>
      <p:pic>
        <p:nvPicPr>
          <p:cNvPr id="5" name="Picture 4">
            <a:extLst>
              <a:ext uri="{FF2B5EF4-FFF2-40B4-BE49-F238E27FC236}">
                <a16:creationId xmlns:a16="http://schemas.microsoft.com/office/drawing/2014/main" id="{A0AFC7EA-06D1-48B4-A4D8-4EACA2C83E4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81092" y="2065601"/>
            <a:ext cx="4400550" cy="2828290"/>
          </a:xfrm>
          <a:prstGeom prst="rect">
            <a:avLst/>
          </a:prstGeom>
          <a:noFill/>
          <a:ln>
            <a:noFill/>
          </a:ln>
        </p:spPr>
      </p:pic>
      <p:pic>
        <p:nvPicPr>
          <p:cNvPr id="6" name="Picture 5">
            <a:extLst>
              <a:ext uri="{FF2B5EF4-FFF2-40B4-BE49-F238E27FC236}">
                <a16:creationId xmlns:a16="http://schemas.microsoft.com/office/drawing/2014/main" id="{72A10231-A8FC-4268-BF40-47986E01E674}"/>
              </a:ext>
            </a:extLst>
          </p:cNvPr>
          <p:cNvPicPr/>
          <p:nvPr/>
        </p:nvPicPr>
        <p:blipFill>
          <a:blip r:embed="rId3"/>
          <a:stretch>
            <a:fillRect/>
          </a:stretch>
        </p:blipFill>
        <p:spPr>
          <a:xfrm>
            <a:off x="7008855" y="1343818"/>
            <a:ext cx="4619069" cy="2574662"/>
          </a:xfrm>
          <a:prstGeom prst="rect">
            <a:avLst/>
          </a:prstGeom>
        </p:spPr>
      </p:pic>
      <p:pic>
        <p:nvPicPr>
          <p:cNvPr id="7" name="Picture 6">
            <a:extLst>
              <a:ext uri="{FF2B5EF4-FFF2-40B4-BE49-F238E27FC236}">
                <a16:creationId xmlns:a16="http://schemas.microsoft.com/office/drawing/2014/main" id="{3B6C365B-7299-4D13-BB53-FDC2773AA3E1}"/>
              </a:ext>
            </a:extLst>
          </p:cNvPr>
          <p:cNvPicPr/>
          <p:nvPr/>
        </p:nvPicPr>
        <p:blipFill>
          <a:blip r:embed="rId4"/>
          <a:stretch>
            <a:fillRect/>
          </a:stretch>
        </p:blipFill>
        <p:spPr>
          <a:xfrm>
            <a:off x="6875183" y="4002482"/>
            <a:ext cx="4886415" cy="2536430"/>
          </a:xfrm>
          <a:prstGeom prst="rect">
            <a:avLst/>
          </a:prstGeom>
        </p:spPr>
      </p:pic>
      <p:sp>
        <p:nvSpPr>
          <p:cNvPr id="8" name="Rectangle 7">
            <a:extLst>
              <a:ext uri="{FF2B5EF4-FFF2-40B4-BE49-F238E27FC236}">
                <a16:creationId xmlns:a16="http://schemas.microsoft.com/office/drawing/2014/main" id="{A58555A8-4C4E-46B5-81D4-0D5EF900CF94}"/>
              </a:ext>
            </a:extLst>
          </p:cNvPr>
          <p:cNvSpPr/>
          <p:nvPr/>
        </p:nvSpPr>
        <p:spPr>
          <a:xfrm>
            <a:off x="2638408" y="5170315"/>
            <a:ext cx="3538148"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SARIMA(3,0,3)(2,1,0)[12]</a:t>
            </a:r>
          </a:p>
        </p:txBody>
      </p:sp>
      <p:sp>
        <p:nvSpPr>
          <p:cNvPr id="9" name="Slide Number Placeholder 8">
            <a:extLst>
              <a:ext uri="{FF2B5EF4-FFF2-40B4-BE49-F238E27FC236}">
                <a16:creationId xmlns:a16="http://schemas.microsoft.com/office/drawing/2014/main" id="{AB545756-F84F-4617-807C-084B33FD39CD}"/>
              </a:ext>
            </a:extLst>
          </p:cNvPr>
          <p:cNvSpPr>
            <a:spLocks noGrp="1"/>
          </p:cNvSpPr>
          <p:nvPr>
            <p:ph type="sldNum" sz="quarter" idx="12"/>
          </p:nvPr>
        </p:nvSpPr>
        <p:spPr/>
        <p:txBody>
          <a:bodyPr/>
          <a:lstStyle/>
          <a:p>
            <a:fld id="{5F47CF0A-AC12-0246-8978-268C239DBC67}" type="slidenum">
              <a:rPr lang="en-US" smtClean="0"/>
              <a:t>14</a:t>
            </a:fld>
            <a:endParaRPr lang="en-US"/>
          </a:p>
        </p:txBody>
      </p:sp>
    </p:spTree>
    <p:extLst>
      <p:ext uri="{BB962C8B-B14F-4D97-AF65-F5344CB8AC3E}">
        <p14:creationId xmlns:p14="http://schemas.microsoft.com/office/powerpoint/2010/main" val="213039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AC496-1B2F-47FB-9AA2-0CD85AFBF38F}"/>
              </a:ext>
            </a:extLst>
          </p:cNvPr>
          <p:cNvSpPr>
            <a:spLocks noGrp="1"/>
          </p:cNvSpPr>
          <p:nvPr>
            <p:ph type="title"/>
          </p:nvPr>
        </p:nvSpPr>
        <p:spPr>
          <a:xfrm>
            <a:off x="311726" y="136525"/>
            <a:ext cx="11783292" cy="1325563"/>
          </a:xfrm>
        </p:spPr>
        <p:txBody>
          <a:bodyPr/>
          <a:lstStyle/>
          <a:p>
            <a:pPr algn="just"/>
            <a:r>
              <a:rPr lang="en-US" b="1" dirty="0">
                <a:latin typeface="Times New Roman" panose="02020603050405020304" pitchFamily="18" charset="0"/>
                <a:cs typeface="Times New Roman" panose="02020603050405020304" pitchFamily="18" charset="0"/>
              </a:rPr>
              <a:t>SARIMA(Seasonal Autoregressive Integrated Moving Average ) Model</a:t>
            </a:r>
          </a:p>
        </p:txBody>
      </p:sp>
      <p:sp>
        <p:nvSpPr>
          <p:cNvPr id="3" name="Content Placeholder 2">
            <a:extLst>
              <a:ext uri="{FF2B5EF4-FFF2-40B4-BE49-F238E27FC236}">
                <a16:creationId xmlns:a16="http://schemas.microsoft.com/office/drawing/2014/main" id="{A86D7725-09D9-4A36-B95C-A5E97842D4B5}"/>
              </a:ext>
            </a:extLst>
          </p:cNvPr>
          <p:cNvSpPr>
            <a:spLocks noGrp="1"/>
          </p:cNvSpPr>
          <p:nvPr>
            <p:ph idx="1"/>
          </p:nvPr>
        </p:nvSpPr>
        <p:spPr>
          <a:xfrm>
            <a:off x="311726" y="1638187"/>
            <a:ext cx="11215255" cy="4542064"/>
          </a:xfrm>
        </p:spPr>
        <p:txBody>
          <a:bodyPr>
            <a:normAutofit lnSpcReduction="10000"/>
          </a:bodyPr>
          <a:lstStyle/>
          <a:p>
            <a:pPr marL="0" indent="0" algn="just">
              <a:buNone/>
            </a:pPr>
            <a:r>
              <a:rPr lang="en-US" sz="2400" b="1" dirty="0">
                <a:latin typeface="Times New Roman" panose="02020603050405020304" pitchFamily="18" charset="0"/>
                <a:cs typeface="Times New Roman" panose="02020603050405020304" pitchFamily="18" charset="0"/>
              </a:rPr>
              <a:t>Notation:</a:t>
            </a:r>
          </a:p>
          <a:p>
            <a:pPr marL="0" indent="0" algn="just">
              <a:buNone/>
            </a:pPr>
            <a:r>
              <a:rPr lang="en-US" sz="2400" b="1" dirty="0">
                <a:latin typeface="Times New Roman" panose="02020603050405020304" pitchFamily="18" charset="0"/>
                <a:cs typeface="Times New Roman" panose="02020603050405020304" pitchFamily="18" charset="0"/>
              </a:rPr>
              <a:t>SARIMA(</a:t>
            </a:r>
            <a:r>
              <a:rPr lang="en-US" sz="2400" b="1" dirty="0" err="1">
                <a:latin typeface="Times New Roman" panose="02020603050405020304" pitchFamily="18" charset="0"/>
                <a:cs typeface="Times New Roman" panose="02020603050405020304" pitchFamily="18" charset="0"/>
              </a:rPr>
              <a:t>p,d,q</a:t>
            </a:r>
            <a:r>
              <a:rPr lang="en-US" sz="2400" b="1" dirty="0">
                <a:latin typeface="Times New Roman" panose="02020603050405020304" pitchFamily="18" charset="0"/>
                <a:cs typeface="Times New Roman" panose="02020603050405020304" pitchFamily="18" charset="0"/>
              </a:rPr>
              <a:t>)(P,D,Q)[S]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Where </a:t>
            </a:r>
            <a:r>
              <a:rPr lang="en-US" sz="2400" b="1" dirty="0" err="1">
                <a:latin typeface="Times New Roman" panose="02020603050405020304" pitchFamily="18" charset="0"/>
                <a:cs typeface="Times New Roman" panose="02020603050405020304" pitchFamily="18" charset="0"/>
              </a:rPr>
              <a:t>p,d.q</a:t>
            </a:r>
            <a:r>
              <a:rPr lang="en-US" sz="2400" dirty="0">
                <a:latin typeface="Times New Roman" panose="02020603050405020304" pitchFamily="18" charset="0"/>
                <a:cs typeface="Times New Roman" panose="02020603050405020304" pitchFamily="18" charset="0"/>
              </a:rPr>
              <a:t> are respective order of AR ,MA and differencing of non seasonal ARIMA model</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P </a:t>
            </a:r>
            <a:r>
              <a:rPr lang="en-US" sz="2400" dirty="0">
                <a:latin typeface="Times New Roman" panose="02020603050405020304" pitchFamily="18" charset="0"/>
                <a:cs typeface="Times New Roman" panose="02020603050405020304" pitchFamily="18" charset="0"/>
              </a:rPr>
              <a:t>is seasonal autoregressive(AR) order.</a:t>
            </a:r>
          </a:p>
          <a:p>
            <a:pPr marL="0" indent="0" algn="just">
              <a:buNone/>
            </a:pPr>
            <a:r>
              <a:rPr lang="en-US" sz="2400" b="1" dirty="0">
                <a:latin typeface="Times New Roman" panose="02020603050405020304" pitchFamily="18" charset="0"/>
                <a:cs typeface="Times New Roman" panose="02020603050405020304" pitchFamily="18" charset="0"/>
              </a:rPr>
              <a:t>D </a:t>
            </a:r>
            <a:r>
              <a:rPr lang="en-US" sz="2400" dirty="0">
                <a:latin typeface="Times New Roman" panose="02020603050405020304" pitchFamily="18" charset="0"/>
                <a:cs typeface="Times New Roman" panose="02020603050405020304" pitchFamily="18" charset="0"/>
              </a:rPr>
              <a:t>is seasonal difference (I)order</a:t>
            </a:r>
          </a:p>
          <a:p>
            <a:pPr marL="0" indent="0" algn="just">
              <a:buNone/>
            </a:pPr>
            <a:r>
              <a:rPr lang="en-US" sz="2400" b="1" dirty="0">
                <a:latin typeface="Times New Roman" panose="02020603050405020304" pitchFamily="18" charset="0"/>
                <a:cs typeface="Times New Roman" panose="02020603050405020304" pitchFamily="18" charset="0"/>
              </a:rPr>
              <a:t>Q</a:t>
            </a:r>
            <a:r>
              <a:rPr lang="en-US" sz="2400" dirty="0">
                <a:latin typeface="Times New Roman" panose="02020603050405020304" pitchFamily="18" charset="0"/>
                <a:cs typeface="Times New Roman" panose="02020603050405020304" pitchFamily="18" charset="0"/>
              </a:rPr>
              <a:t> is seasonal moving average (MA)order.</a:t>
            </a:r>
          </a:p>
          <a:p>
            <a:pPr marL="0" indent="0" algn="just">
              <a:buNone/>
            </a:pPr>
            <a:r>
              <a:rPr lang="en-US" sz="2400" b="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is the number of time steps for a single seasonal period.</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CD33160-5266-487D-B010-F711A999C336}"/>
              </a:ext>
            </a:extLst>
          </p:cNvPr>
          <p:cNvSpPr>
            <a:spLocks noGrp="1"/>
          </p:cNvSpPr>
          <p:nvPr>
            <p:ph type="sldNum" sz="quarter" idx="12"/>
          </p:nvPr>
        </p:nvSpPr>
        <p:spPr>
          <a:xfrm>
            <a:off x="8610600" y="6356350"/>
            <a:ext cx="2743200" cy="365125"/>
          </a:xfrm>
        </p:spPr>
        <p:txBody>
          <a:bodyPr/>
          <a:lstStyle/>
          <a:p>
            <a:fld id="{5F47CF0A-AC12-0246-8978-268C239DBC67}" type="slidenum">
              <a:rPr lang="en-US" smtClean="0"/>
              <a:t>15</a:t>
            </a:fld>
            <a:endParaRPr lang="en-US"/>
          </a:p>
        </p:txBody>
      </p:sp>
    </p:spTree>
    <p:extLst>
      <p:ext uri="{BB962C8B-B14F-4D97-AF65-F5344CB8AC3E}">
        <p14:creationId xmlns:p14="http://schemas.microsoft.com/office/powerpoint/2010/main" val="51446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882660-8C7F-4E21-8D24-C9468809C080}"/>
              </a:ext>
            </a:extLst>
          </p:cNvPr>
          <p:cNvSpPr>
            <a:spLocks noGrp="1"/>
          </p:cNvSpPr>
          <p:nvPr>
            <p:ph idx="1"/>
          </p:nvPr>
        </p:nvSpPr>
        <p:spPr>
          <a:xfrm>
            <a:off x="184471" y="208087"/>
            <a:ext cx="4346857" cy="2346428"/>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Autoregressive Part (AR Part)</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Yt  depends on some linear combination of previous observed values up to a defined maximum lag (denoted p), plus a random error term </a:t>
            </a:r>
          </a:p>
        </p:txBody>
      </p:sp>
      <p:pic>
        <p:nvPicPr>
          <p:cNvPr id="6" name="Picture 5">
            <a:extLst>
              <a:ext uri="{FF2B5EF4-FFF2-40B4-BE49-F238E27FC236}">
                <a16:creationId xmlns:a16="http://schemas.microsoft.com/office/drawing/2014/main" id="{928066A7-D2DF-45A8-9343-929E89BDA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996" y="484632"/>
            <a:ext cx="6369063" cy="1624110"/>
          </a:xfrm>
          <a:prstGeom prst="rect">
            <a:avLst/>
          </a:prstGeom>
          <a:effectLst/>
        </p:spPr>
      </p:pic>
      <p:sp>
        <p:nvSpPr>
          <p:cNvPr id="4" name="Slide Number Placeholder 3">
            <a:extLst>
              <a:ext uri="{FF2B5EF4-FFF2-40B4-BE49-F238E27FC236}">
                <a16:creationId xmlns:a16="http://schemas.microsoft.com/office/drawing/2014/main" id="{DA42E58D-C45E-4DF9-BF4F-02D0272DAF99}"/>
              </a:ext>
            </a:extLst>
          </p:cNvPr>
          <p:cNvSpPr>
            <a:spLocks noGrp="1"/>
          </p:cNvSpPr>
          <p:nvPr>
            <p:ph type="sldNum" sz="quarter" idx="12"/>
          </p:nvPr>
        </p:nvSpPr>
        <p:spPr>
          <a:xfrm>
            <a:off x="8610600" y="6356350"/>
            <a:ext cx="2743200" cy="365125"/>
          </a:xfrm>
        </p:spPr>
        <p:txBody>
          <a:bodyPr>
            <a:normAutofit/>
          </a:bodyPr>
          <a:lstStyle/>
          <a:p>
            <a:pPr>
              <a:spcAft>
                <a:spcPts val="600"/>
              </a:spcAft>
            </a:pPr>
            <a:fld id="{5F47CF0A-AC12-0246-8978-268C239DBC67}" type="slidenum">
              <a:rPr lang="en-US">
                <a:solidFill>
                  <a:srgbClr val="303030"/>
                </a:solidFill>
              </a:rPr>
              <a:pPr>
                <a:spcAft>
                  <a:spcPts val="600"/>
                </a:spcAft>
              </a:pPr>
              <a:t>16</a:t>
            </a:fld>
            <a:endParaRPr lang="en-US">
              <a:solidFill>
                <a:srgbClr val="303030"/>
              </a:solidFill>
            </a:endParaRPr>
          </a:p>
        </p:txBody>
      </p:sp>
      <p:sp>
        <p:nvSpPr>
          <p:cNvPr id="7" name="Rectangle 6">
            <a:extLst>
              <a:ext uri="{FF2B5EF4-FFF2-40B4-BE49-F238E27FC236}">
                <a16:creationId xmlns:a16="http://schemas.microsoft.com/office/drawing/2014/main" id="{701A088E-D0FB-4FA7-A1BB-394A3FC12DF6}"/>
              </a:ext>
            </a:extLst>
          </p:cNvPr>
          <p:cNvSpPr/>
          <p:nvPr/>
        </p:nvSpPr>
        <p:spPr>
          <a:xfrm>
            <a:off x="184471" y="2554515"/>
            <a:ext cx="4454376" cy="2215991"/>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The integration part (I Part) </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process of differencing is known as integration part (I) and the order of differencing is denoted as d.</a:t>
            </a:r>
          </a:p>
          <a:p>
            <a:endParaRPr lang="en-US"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E5C1254-7264-490A-8511-9E67FCF28208}"/>
              </a:ext>
            </a:extLst>
          </p:cNvPr>
          <p:cNvSpPr/>
          <p:nvPr/>
        </p:nvSpPr>
        <p:spPr>
          <a:xfrm>
            <a:off x="184471" y="4341589"/>
            <a:ext cx="4562313" cy="2308324"/>
          </a:xfrm>
          <a:prstGeom prst="rect">
            <a:avLst/>
          </a:prstGeom>
        </p:spPr>
        <p:txBody>
          <a:bodyPr wrap="square">
            <a:spAutoFit/>
          </a:bodyPr>
          <a:lstStyle/>
          <a:p>
            <a:r>
              <a:rPr lang="en-US" sz="2400" b="1" dirty="0">
                <a:solidFill>
                  <a:srgbClr val="000000"/>
                </a:solidFill>
                <a:latin typeface="Times New Roman" panose="02020603050405020304" pitchFamily="18" charset="0"/>
                <a:cs typeface="Times New Roman" panose="02020603050405020304" pitchFamily="18" charset="0"/>
              </a:rPr>
              <a:t>Moving Average Part (MA Part)</a:t>
            </a:r>
          </a:p>
          <a:p>
            <a:r>
              <a:rPr lang="en-US" sz="2400" dirty="0">
                <a:latin typeface="Times New Roman" panose="02020603050405020304" pitchFamily="18" charset="0"/>
                <a:cs typeface="Times New Roman" panose="02020603050405020304" pitchFamily="18" charset="0"/>
              </a:rPr>
              <a:t>Yt is that the observed value is a  random error term plus some linear combination of previous random error terms up to a defined maximum lag (denoted q). </a:t>
            </a:r>
            <a:r>
              <a:rPr lang="en-US" sz="2400" b="1" dirty="0">
                <a:solidFill>
                  <a:srgbClr val="000000"/>
                </a:solidFill>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10" name="Picture 9" descr="A screenshot of a cell phone&#10;&#10;Description automatically generated">
            <a:extLst>
              <a:ext uri="{FF2B5EF4-FFF2-40B4-BE49-F238E27FC236}">
                <a16:creationId xmlns:a16="http://schemas.microsoft.com/office/drawing/2014/main" id="{FB27077E-FDC9-4EBB-9C32-5E8DA9D9A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3689" y="2108742"/>
            <a:ext cx="6584098" cy="2851572"/>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B48AB4BA-69D6-45C4-A7E2-E1CE08FB1E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0996" y="2867890"/>
            <a:ext cx="6369062" cy="1902615"/>
          </a:xfrm>
          <a:prstGeom prst="rect">
            <a:avLst/>
          </a:prstGeom>
        </p:spPr>
      </p:pic>
      <p:pic>
        <p:nvPicPr>
          <p:cNvPr id="15" name="Picture 14">
            <a:extLst>
              <a:ext uri="{FF2B5EF4-FFF2-40B4-BE49-F238E27FC236}">
                <a16:creationId xmlns:a16="http://schemas.microsoft.com/office/drawing/2014/main" id="{DD0F5387-9562-4ABF-8306-00C94F6286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5015960" cy="6858000"/>
          </a:xfrm>
          <a:prstGeom prst="rect">
            <a:avLst/>
          </a:prstGeom>
        </p:spPr>
      </p:pic>
      <p:sp>
        <p:nvSpPr>
          <p:cNvPr id="17" name="Rectangle 16">
            <a:extLst>
              <a:ext uri="{FF2B5EF4-FFF2-40B4-BE49-F238E27FC236}">
                <a16:creationId xmlns:a16="http://schemas.microsoft.com/office/drawing/2014/main" id="{E1862728-AC9B-40CF-B16B-6F5C29567A46}"/>
              </a:ext>
            </a:extLst>
          </p:cNvPr>
          <p:cNvSpPr/>
          <p:nvPr/>
        </p:nvSpPr>
        <p:spPr>
          <a:xfrm>
            <a:off x="184471" y="208087"/>
            <a:ext cx="4789312" cy="2677656"/>
          </a:xfrm>
          <a:prstGeom prst="rect">
            <a:avLst/>
          </a:prstGeom>
        </p:spPr>
        <p:txBody>
          <a:bodyPr wrap="square">
            <a:spAutoFit/>
          </a:bodyPr>
          <a:lstStyle/>
          <a:p>
            <a:pPr algn="just"/>
            <a:r>
              <a:rPr lang="en-US" sz="2400" b="1" dirty="0">
                <a:solidFill>
                  <a:srgbClr val="000000"/>
                </a:solidFill>
                <a:latin typeface="Times New Roman" panose="02020603050405020304" pitchFamily="18" charset="0"/>
              </a:rPr>
              <a:t>ARIMA model Equation</a:t>
            </a:r>
          </a:p>
          <a:p>
            <a:pPr algn="just"/>
            <a:r>
              <a:rPr lang="en-US" sz="2400" dirty="0">
                <a:latin typeface="Times New Roman" panose="02020603050405020304" pitchFamily="18" charset="0"/>
                <a:cs typeface="Times New Roman" panose="02020603050405020304" pitchFamily="18" charset="0"/>
              </a:rPr>
              <a:t>ARIMA model in words: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Predicted Yt = Constant + Linear combination Lags of Y (up to p lags) + Linear Combination of Lagged forecast errors (up to q lags) </a:t>
            </a:r>
            <a:r>
              <a:rPr lang="en-US" sz="2400" b="1" dirty="0">
                <a:solidFill>
                  <a:srgbClr val="000000"/>
                </a:solidFill>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6AA3B528-AF05-4826-BEF6-59B458B20D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3687" y="572652"/>
            <a:ext cx="6584098" cy="3943930"/>
          </a:xfrm>
          <a:prstGeom prst="rect">
            <a:avLst/>
          </a:prstGeom>
        </p:spPr>
      </p:pic>
      <p:sp>
        <p:nvSpPr>
          <p:cNvPr id="21" name="Rectangle 20">
            <a:extLst>
              <a:ext uri="{FF2B5EF4-FFF2-40B4-BE49-F238E27FC236}">
                <a16:creationId xmlns:a16="http://schemas.microsoft.com/office/drawing/2014/main" id="{FE418295-FEAD-4484-A3A5-3D998747E38B}"/>
              </a:ext>
            </a:extLst>
          </p:cNvPr>
          <p:cNvSpPr/>
          <p:nvPr/>
        </p:nvSpPr>
        <p:spPr>
          <a:xfrm>
            <a:off x="220344" y="3165195"/>
            <a:ext cx="4418504" cy="2677656"/>
          </a:xfrm>
          <a:prstGeom prst="rect">
            <a:avLst/>
          </a:prstGeom>
        </p:spPr>
        <p:txBody>
          <a:bodyPr wrap="square">
            <a:spAutoFit/>
          </a:bodyPr>
          <a:lstStyle/>
          <a:p>
            <a:pPr algn="just"/>
            <a:r>
              <a:rPr lang="en-US" sz="2400" b="1" dirty="0">
                <a:solidFill>
                  <a:srgbClr val="000000"/>
                </a:solidFill>
                <a:latin typeface="Times New Roman" panose="02020603050405020304" pitchFamily="18" charset="0"/>
              </a:rPr>
              <a:t>Seasonal ARIMA Equation</a:t>
            </a:r>
          </a:p>
          <a:p>
            <a:pPr algn="just"/>
            <a:endParaRPr lang="en-US" sz="2400" b="1" dirty="0">
              <a:solidFill>
                <a:srgbClr val="000000"/>
              </a:solidFill>
              <a:latin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SARIMA allows for the presence of seasonality in a series </a:t>
            </a:r>
          </a:p>
          <a:p>
            <a:pPr algn="just"/>
            <a:r>
              <a:rPr lang="en-US" sz="2400" dirty="0">
                <a:solidFill>
                  <a:srgbClr val="000000"/>
                </a:solidFill>
                <a:latin typeface="Times New Roman" panose="02020603050405020304" pitchFamily="18" charset="0"/>
              </a:rPr>
              <a:t>Its combination of non seasonal part ARIMA and seasonal part ARIMA</a:t>
            </a:r>
            <a:endParaRPr lang="en-US" sz="2400" dirty="0"/>
          </a:p>
        </p:txBody>
      </p:sp>
      <p:pic>
        <p:nvPicPr>
          <p:cNvPr id="23" name="Picture 22">
            <a:extLst>
              <a:ext uri="{FF2B5EF4-FFF2-40B4-BE49-F238E27FC236}">
                <a16:creationId xmlns:a16="http://schemas.microsoft.com/office/drawing/2014/main" id="{CE0B80E4-AD11-47CA-B028-EC6531DBA8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0431" y="4240498"/>
            <a:ext cx="6476580" cy="1943759"/>
          </a:xfrm>
          <a:prstGeom prst="rect">
            <a:avLst/>
          </a:prstGeom>
        </p:spPr>
      </p:pic>
    </p:spTree>
    <p:extLst>
      <p:ext uri="{BB962C8B-B14F-4D97-AF65-F5344CB8AC3E}">
        <p14:creationId xmlns:p14="http://schemas.microsoft.com/office/powerpoint/2010/main" val="369650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7"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002C-F7D2-416A-8AA1-6C2506A5E03D}"/>
              </a:ext>
            </a:extLst>
          </p:cNvPr>
          <p:cNvSpPr>
            <a:spLocks noGrp="1"/>
          </p:cNvSpPr>
          <p:nvPr>
            <p:ph type="title"/>
          </p:nvPr>
        </p:nvSpPr>
        <p:spPr>
          <a:xfrm>
            <a:off x="66194" y="0"/>
            <a:ext cx="7214952" cy="542925"/>
          </a:xfrm>
        </p:spPr>
        <p:txBody>
          <a:bodyPr>
            <a:noAutofit/>
          </a:bodyPr>
          <a:lstStyle/>
          <a:p>
            <a:r>
              <a:rPr lang="en-US" b="1" dirty="0">
                <a:latin typeface="Times New Roman" panose="02020603050405020304" pitchFamily="18" charset="0"/>
                <a:cs typeface="Times New Roman" panose="02020603050405020304" pitchFamily="18" charset="0"/>
              </a:rPr>
              <a:t>Model Implementation Steps</a:t>
            </a:r>
          </a:p>
        </p:txBody>
      </p:sp>
      <p:sp>
        <p:nvSpPr>
          <p:cNvPr id="3" name="Content Placeholder 2">
            <a:extLst>
              <a:ext uri="{FF2B5EF4-FFF2-40B4-BE49-F238E27FC236}">
                <a16:creationId xmlns:a16="http://schemas.microsoft.com/office/drawing/2014/main" id="{5AD8A7E7-7E67-4E85-A182-B7A5A5774728}"/>
              </a:ext>
            </a:extLst>
          </p:cNvPr>
          <p:cNvSpPr>
            <a:spLocks noGrp="1"/>
          </p:cNvSpPr>
          <p:nvPr>
            <p:ph idx="1"/>
          </p:nvPr>
        </p:nvSpPr>
        <p:spPr>
          <a:xfrm>
            <a:off x="124966" y="542926"/>
            <a:ext cx="6752352" cy="1272996"/>
          </a:xfrm>
        </p:spPr>
        <p:txBody>
          <a:bodyPr>
            <a:noAutofit/>
          </a:bodyPr>
          <a:lstStyle/>
          <a:p>
            <a:pPr marL="457200" indent="-457200" algn="just">
              <a:buAutoNum type="arabicPeriod"/>
            </a:pPr>
            <a:r>
              <a:rPr lang="en-US" sz="2400" b="1" dirty="0">
                <a:latin typeface="Times New Roman" panose="02020603050405020304" pitchFamily="18" charset="0"/>
                <a:cs typeface="Times New Roman" panose="02020603050405020304" pitchFamily="18" charset="0"/>
              </a:rPr>
              <a:t>Observation and necessary transformation of time series data</a:t>
            </a:r>
          </a:p>
          <a:p>
            <a:pPr marL="457200" indent="-457200" algn="just">
              <a:buFont typeface="Arial" panose="020B0604020202020204" pitchFamily="34" charset="0"/>
              <a:buAutoNum type="arabicPeriod"/>
            </a:pPr>
            <a:r>
              <a:rPr lang="en-US" sz="2400" b="1" dirty="0">
                <a:latin typeface="Times New Roman" panose="02020603050405020304" pitchFamily="18" charset="0"/>
                <a:cs typeface="Times New Roman" panose="02020603050405020304" pitchFamily="18" charset="0"/>
              </a:rPr>
              <a:t>Differencing  of time series data</a:t>
            </a:r>
          </a:p>
          <a:p>
            <a:pPr marL="457200" indent="-457200" algn="just">
              <a:buFont typeface="Arial" panose="020B0604020202020204" pitchFamily="34" charset="0"/>
              <a:buAutoNum type="arabicPeriod"/>
            </a:pPr>
            <a:r>
              <a:rPr lang="en-US" sz="2400" b="1" dirty="0">
                <a:latin typeface="Times New Roman" panose="02020603050405020304" pitchFamily="18" charset="0"/>
                <a:cs typeface="Times New Roman" panose="02020603050405020304" pitchFamily="18" charset="0"/>
              </a:rPr>
              <a:t>Split of the dataset into the Training set and Test set</a:t>
            </a:r>
          </a:p>
          <a:p>
            <a:pPr marL="457200" indent="-457200" algn="just">
              <a:buFont typeface="Arial" panose="020B0604020202020204" pitchFamily="34" charset="0"/>
              <a:buAutoNum type="arabicPeriod"/>
            </a:pPr>
            <a:r>
              <a:rPr lang="en-US" sz="2400" b="1" dirty="0">
                <a:latin typeface="Times New Roman" panose="02020603050405020304" pitchFamily="18" charset="0"/>
                <a:cs typeface="Times New Roman" panose="02020603050405020304" pitchFamily="18" charset="0"/>
              </a:rPr>
              <a:t>Identification of non-seasonal and seasonal level model(SARIMA model)</a:t>
            </a: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1500" b="1" dirty="0">
              <a:latin typeface="Times New Roman" panose="02020603050405020304" pitchFamily="18" charset="0"/>
              <a:cs typeface="Times New Roman" panose="02020603050405020304" pitchFamily="18" charset="0"/>
            </a:endParaRPr>
          </a:p>
          <a:p>
            <a:pPr marL="0" indent="0" algn="just">
              <a:buNone/>
            </a:pPr>
            <a:endParaRPr lang="en-US" sz="1500" dirty="0">
              <a:latin typeface="Times New Roman" panose="02020603050405020304" pitchFamily="18" charset="0"/>
              <a:cs typeface="Times New Roman" panose="02020603050405020304" pitchFamily="18" charset="0"/>
            </a:endParaRPr>
          </a:p>
          <a:p>
            <a:pPr algn="just"/>
            <a:endParaRPr lang="en-US" sz="1500" dirty="0">
              <a:latin typeface="Times New Roman" panose="02020603050405020304" pitchFamily="18" charset="0"/>
              <a:cs typeface="Times New Roman" panose="02020603050405020304" pitchFamily="18" charset="0"/>
            </a:endParaRPr>
          </a:p>
        </p:txBody>
      </p:sp>
      <p:pic>
        <p:nvPicPr>
          <p:cNvPr id="4100" name="Picture 5">
            <a:extLst>
              <a:ext uri="{FF2B5EF4-FFF2-40B4-BE49-F238E27FC236}">
                <a16:creationId xmlns:a16="http://schemas.microsoft.com/office/drawing/2014/main" id="{CF3D4095-5D42-4332-A2D2-66B726454D0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2708" y="58103"/>
            <a:ext cx="4453343" cy="286677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A close up of a logo&#10;&#10;Description generated with very high confidence">
            <a:extLst>
              <a:ext uri="{FF2B5EF4-FFF2-40B4-BE49-F238E27FC236}">
                <a16:creationId xmlns:a16="http://schemas.microsoft.com/office/drawing/2014/main" id="{A3E4F149-E8CE-478F-AC78-D138C8EE31C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54286" y="82031"/>
            <a:ext cx="4453343" cy="29033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295E0FE-FED5-4A9B-A149-AA9C60E3CD7D}"/>
                  </a:ext>
                </a:extLst>
              </p:cNvPr>
              <p:cNvSpPr/>
              <p:nvPr/>
            </p:nvSpPr>
            <p:spPr>
              <a:xfrm>
                <a:off x="8526500" y="3244334"/>
                <a:ext cx="18360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p>
                            <m:sSupPr>
                              <m:ctrlPr>
                                <a:rPr lang="en-US" i="1">
                                  <a:latin typeface="Cambria Math" panose="02040503050406030204" pitchFamily="18" charset="0"/>
                                </a:rPr>
                              </m:ctrlPr>
                            </m:sSupPr>
                            <m:e>
                              <m:r>
                                <m:rPr>
                                  <m:sty m:val="p"/>
                                </m:rPr>
                                <a:rPr lang="en-US">
                                  <a:latin typeface="Cambria Math" panose="02040503050406030204" pitchFamily="18" charset="0"/>
                                </a:rPr>
                                <m:t>Δ</m:t>
                              </m:r>
                            </m:e>
                            <m:sup>
                              <m:r>
                                <a:rPr lang="en-US" i="0">
                                  <a:latin typeface="Cambria Math" panose="02040503050406030204" pitchFamily="18" charset="0"/>
                                </a:rPr>
                                <m:t>1</m:t>
                              </m:r>
                            </m:sup>
                          </m:sSup>
                          <m:r>
                            <m:rPr>
                              <m:sty m:val="p"/>
                            </m:rPr>
                            <a:rPr lang="en-US" i="0">
                              <a:latin typeface="Cambria Math" panose="02040503050406030204" pitchFamily="18" charset="0"/>
                            </a:rPr>
                            <m:t>Y</m:t>
                          </m:r>
                        </m:e>
                        <m:sub>
                          <m:r>
                            <m:rPr>
                              <m:sty m:val="p"/>
                            </m:rPr>
                            <a:rPr lang="en-US" i="0">
                              <a:latin typeface="Cambria Math" panose="02040503050406030204" pitchFamily="18" charset="0"/>
                            </a:rPr>
                            <m:t>t</m:t>
                          </m:r>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Y</m:t>
                          </m:r>
                        </m:e>
                        <m:sub>
                          <m:r>
                            <m:rPr>
                              <m:sty m:val="p"/>
                            </m:rPr>
                            <a:rPr lang="en-US" i="0">
                              <a:latin typeface="Cambria Math" panose="02040503050406030204" pitchFamily="18" charset="0"/>
                            </a:rPr>
                            <m:t>t</m:t>
                          </m:r>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Y</m:t>
                          </m:r>
                        </m:e>
                        <m:sub>
                          <m:r>
                            <m:rPr>
                              <m:sty m:val="p"/>
                            </m:rPr>
                            <a:rPr lang="en-US" i="0">
                              <a:latin typeface="Cambria Math" panose="02040503050406030204" pitchFamily="18" charset="0"/>
                            </a:rPr>
                            <m:t>t</m:t>
                          </m:r>
                          <m:r>
                            <a:rPr lang="en-US" i="0">
                              <a:latin typeface="Cambria Math" panose="02040503050406030204" pitchFamily="18" charset="0"/>
                            </a:rPr>
                            <m:t>−1</m:t>
                          </m:r>
                        </m:sub>
                      </m:sSub>
                    </m:oMath>
                  </m:oMathPara>
                </a14:m>
                <a:endParaRPr lang="en-US" dirty="0"/>
              </a:p>
            </p:txBody>
          </p:sp>
        </mc:Choice>
        <mc:Fallback xmlns="">
          <p:sp>
            <p:nvSpPr>
              <p:cNvPr id="7" name="Rectangle 6">
                <a:extLst>
                  <a:ext uri="{FF2B5EF4-FFF2-40B4-BE49-F238E27FC236}">
                    <a16:creationId xmlns:a16="http://schemas.microsoft.com/office/drawing/2014/main" id="{0295E0FE-FED5-4A9B-A149-AA9C60E3CD7D}"/>
                  </a:ext>
                </a:extLst>
              </p:cNvPr>
              <p:cNvSpPr>
                <a:spLocks noRot="1" noChangeAspect="1" noMove="1" noResize="1" noEditPoints="1" noAdjustHandles="1" noChangeArrowheads="1" noChangeShapeType="1" noTextEdit="1"/>
              </p:cNvSpPr>
              <p:nvPr/>
            </p:nvSpPr>
            <p:spPr>
              <a:xfrm>
                <a:off x="8526500" y="3244334"/>
                <a:ext cx="1836015" cy="369332"/>
              </a:xfrm>
              <a:prstGeom prst="rect">
                <a:avLst/>
              </a:prstGeom>
              <a:blipFill>
                <a:blip r:embed="rId5"/>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07A6687D-1FF1-4560-8EA3-4D3CDF531243}"/>
              </a:ext>
            </a:extLst>
          </p:cNvPr>
          <p:cNvSpPr/>
          <p:nvPr/>
        </p:nvSpPr>
        <p:spPr>
          <a:xfrm>
            <a:off x="7848013" y="2875002"/>
            <a:ext cx="2157514" cy="369332"/>
          </a:xfrm>
          <a:prstGeom prst="rect">
            <a:avLst/>
          </a:prstGeom>
        </p:spPr>
        <p:txBody>
          <a:bodyPr wrap="none">
            <a:spAutoFit/>
          </a:bodyPr>
          <a:lstStyle/>
          <a:p>
            <a:r>
              <a:rPr lang="en-US" b="1" dirty="0"/>
              <a:t>Differencing formula</a:t>
            </a:r>
            <a:endParaRPr lang="en-US" dirty="0"/>
          </a:p>
        </p:txBody>
      </p:sp>
      <p:pic>
        <p:nvPicPr>
          <p:cNvPr id="15" name="Picture 14">
            <a:extLst>
              <a:ext uri="{FF2B5EF4-FFF2-40B4-BE49-F238E27FC236}">
                <a16:creationId xmlns:a16="http://schemas.microsoft.com/office/drawing/2014/main" id="{F43FCE68-AD44-4D47-B5E1-817810A41DD0}"/>
              </a:ext>
            </a:extLst>
          </p:cNvPr>
          <p:cNvPicPr/>
          <p:nvPr/>
        </p:nvPicPr>
        <p:blipFill>
          <a:blip r:embed="rId6"/>
          <a:stretch>
            <a:fillRect/>
          </a:stretch>
        </p:blipFill>
        <p:spPr>
          <a:xfrm>
            <a:off x="7532318" y="50770"/>
            <a:ext cx="4534717" cy="2885800"/>
          </a:xfrm>
          <a:prstGeom prst="rect">
            <a:avLst/>
          </a:prstGeom>
        </p:spPr>
      </p:pic>
      <p:pic>
        <p:nvPicPr>
          <p:cNvPr id="12" name="Picture 11" descr="A close up of a logo&#10;&#10;Description generated with very high confidence">
            <a:extLst>
              <a:ext uri="{FF2B5EF4-FFF2-40B4-BE49-F238E27FC236}">
                <a16:creationId xmlns:a16="http://schemas.microsoft.com/office/drawing/2014/main" id="{FB1D20B3-F191-4BBA-9D15-480E4D0A04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54286" y="130060"/>
            <a:ext cx="4609791" cy="6314566"/>
          </a:xfrm>
          <a:prstGeom prst="rect">
            <a:avLst/>
          </a:prstGeom>
        </p:spPr>
      </p:pic>
      <p:pic>
        <p:nvPicPr>
          <p:cNvPr id="21" name="Picture 30">
            <a:extLst>
              <a:ext uri="{FF2B5EF4-FFF2-40B4-BE49-F238E27FC236}">
                <a16:creationId xmlns:a16="http://schemas.microsoft.com/office/drawing/2014/main" id="{183AD076-1FD6-4493-8370-2EE5693D8942}"/>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7376628" y="0"/>
            <a:ext cx="4846095" cy="349139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1">
            <a:extLst>
              <a:ext uri="{FF2B5EF4-FFF2-40B4-BE49-F238E27FC236}">
                <a16:creationId xmlns:a16="http://schemas.microsoft.com/office/drawing/2014/main" id="{2C19C529-F4B4-4EF8-A577-3C5014359338}"/>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7428087" y="3539419"/>
            <a:ext cx="4743175" cy="303587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5C3ACDD-B8BA-46D6-B439-A8D8A9B072EE}"/>
              </a:ext>
            </a:extLst>
          </p:cNvPr>
          <p:cNvSpPr>
            <a:spLocks noGrp="1"/>
          </p:cNvSpPr>
          <p:nvPr>
            <p:ph type="sldNum" sz="quarter" idx="12"/>
          </p:nvPr>
        </p:nvSpPr>
        <p:spPr/>
        <p:txBody>
          <a:bodyPr/>
          <a:lstStyle/>
          <a:p>
            <a:fld id="{5F47CF0A-AC12-0246-8978-268C239DBC67}" type="slidenum">
              <a:rPr lang="en-US" smtClean="0"/>
              <a:t>17</a:t>
            </a:fld>
            <a:endParaRPr lang="en-US"/>
          </a:p>
        </p:txBody>
      </p:sp>
      <p:pic>
        <p:nvPicPr>
          <p:cNvPr id="6" name="Picture 5">
            <a:extLst>
              <a:ext uri="{FF2B5EF4-FFF2-40B4-BE49-F238E27FC236}">
                <a16:creationId xmlns:a16="http://schemas.microsoft.com/office/drawing/2014/main" id="{CD5A9F42-CD3D-4E20-A698-9E5BF72F8C7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033" y="-39772"/>
            <a:ext cx="7375070" cy="6897772"/>
          </a:xfrm>
          <a:prstGeom prst="rect">
            <a:avLst/>
          </a:prstGeom>
        </p:spPr>
      </p:pic>
      <p:sp>
        <p:nvSpPr>
          <p:cNvPr id="10" name="Rectangle 9">
            <a:extLst>
              <a:ext uri="{FF2B5EF4-FFF2-40B4-BE49-F238E27FC236}">
                <a16:creationId xmlns:a16="http://schemas.microsoft.com/office/drawing/2014/main" id="{AED857BC-06B4-4381-8ED5-04B7760E5F11}"/>
              </a:ext>
            </a:extLst>
          </p:cNvPr>
          <p:cNvSpPr/>
          <p:nvPr/>
        </p:nvSpPr>
        <p:spPr>
          <a:xfrm>
            <a:off x="42033" y="0"/>
            <a:ext cx="7349374" cy="6463308"/>
          </a:xfrm>
          <a:prstGeom prst="rect">
            <a:avLst/>
          </a:prstGeom>
        </p:spPr>
        <p:txBody>
          <a:bodyPr wrap="square">
            <a:spAutoFit/>
          </a:bodyPr>
          <a:lstStyle/>
          <a:p>
            <a:pPr algn="just"/>
            <a:r>
              <a:rPr lang="en-US" sz="2300" b="1" dirty="0">
                <a:latin typeface="Times New Roman" panose="02020603050405020304" pitchFamily="18" charset="0"/>
                <a:cs typeface="Times New Roman" panose="02020603050405020304" pitchFamily="18" charset="0"/>
              </a:rPr>
              <a:t>Identifying the order of differencing(d):</a:t>
            </a:r>
          </a:p>
          <a:p>
            <a:pPr algn="just"/>
            <a:r>
              <a:rPr lang="en-US" sz="2300" dirty="0">
                <a:latin typeface="Times New Roman" panose="02020603050405020304" pitchFamily="18" charset="0"/>
                <a:cs typeface="Times New Roman" panose="02020603050405020304" pitchFamily="18" charset="0"/>
              </a:rPr>
              <a:t>d=0 if the series has no visible trend /AFC at most lag low</a:t>
            </a:r>
          </a:p>
          <a:p>
            <a:pPr algn="just"/>
            <a:r>
              <a:rPr lang="en-US" sz="2300" dirty="0">
                <a:latin typeface="Times New Roman" panose="02020603050405020304" pitchFamily="18" charset="0"/>
                <a:cs typeface="Times New Roman" panose="02020603050405020304" pitchFamily="18" charset="0"/>
              </a:rPr>
              <a:t>d≥1 if the series has visible trend (from fig </a:t>
            </a:r>
            <a:r>
              <a:rPr lang="en-US" sz="2300" b="1" dirty="0">
                <a:latin typeface="Times New Roman" panose="02020603050405020304" pitchFamily="18" charset="0"/>
                <a:cs typeface="Times New Roman" panose="02020603050405020304" pitchFamily="18" charset="0"/>
              </a:rPr>
              <a:t>d=0</a:t>
            </a:r>
            <a:r>
              <a:rPr lang="en-US" sz="2300" dirty="0">
                <a:latin typeface="Times New Roman" panose="02020603050405020304" pitchFamily="18" charset="0"/>
                <a:cs typeface="Times New Roman" panose="02020603050405020304" pitchFamily="18" charset="0"/>
              </a:rPr>
              <a:t>)</a:t>
            </a:r>
          </a:p>
          <a:p>
            <a:pPr algn="just"/>
            <a:r>
              <a:rPr lang="en-US" sz="2300" b="1" dirty="0">
                <a:latin typeface="Times New Roman" panose="02020603050405020304" pitchFamily="18" charset="0"/>
                <a:cs typeface="Times New Roman" panose="02020603050405020304" pitchFamily="18" charset="0"/>
              </a:rPr>
              <a:t>Identifying the number of AR (p)and MA(q) terms</a:t>
            </a:r>
          </a:p>
          <a:p>
            <a:pPr algn="just"/>
            <a:r>
              <a:rPr lang="en-US" sz="2300" dirty="0">
                <a:latin typeface="Times New Roman" panose="02020603050405020304" pitchFamily="18" charset="0"/>
                <a:cs typeface="Times New Roman" panose="02020603050405020304" pitchFamily="18" charset="0"/>
              </a:rPr>
              <a:t>p is equal to the first lag where the PACF value is above the significance level. (from fig </a:t>
            </a:r>
            <a:r>
              <a:rPr lang="en-US" sz="2300" b="1" dirty="0">
                <a:latin typeface="Times New Roman" panose="02020603050405020304" pitchFamily="18" charset="0"/>
                <a:cs typeface="Times New Roman" panose="02020603050405020304" pitchFamily="18" charset="0"/>
              </a:rPr>
              <a:t>p=3</a:t>
            </a:r>
            <a:r>
              <a:rPr lang="en-US" sz="2300" dirty="0">
                <a:latin typeface="Times New Roman" panose="02020603050405020304" pitchFamily="18" charset="0"/>
                <a:cs typeface="Times New Roman" panose="02020603050405020304" pitchFamily="18" charset="0"/>
              </a:rPr>
              <a:t>)</a:t>
            </a:r>
          </a:p>
          <a:p>
            <a:pPr algn="just"/>
            <a:r>
              <a:rPr lang="en-US" sz="2300" dirty="0">
                <a:latin typeface="Times New Roman" panose="02020603050405020304" pitchFamily="18" charset="0"/>
                <a:cs typeface="Times New Roman" panose="02020603050405020304" pitchFamily="18" charset="0"/>
              </a:rPr>
              <a:t>q is equal to the first lag where the ACF value is above the significance level. (from fig </a:t>
            </a:r>
            <a:r>
              <a:rPr lang="en-US" sz="2300" b="1" dirty="0">
                <a:latin typeface="Times New Roman" panose="02020603050405020304" pitchFamily="18" charset="0"/>
                <a:cs typeface="Times New Roman" panose="02020603050405020304" pitchFamily="18" charset="0"/>
              </a:rPr>
              <a:t>q=3</a:t>
            </a:r>
            <a:r>
              <a:rPr lang="en-US" sz="2300" dirty="0">
                <a:latin typeface="Times New Roman" panose="02020603050405020304" pitchFamily="18" charset="0"/>
                <a:cs typeface="Times New Roman" panose="02020603050405020304" pitchFamily="18" charset="0"/>
              </a:rPr>
              <a:t>)</a:t>
            </a:r>
          </a:p>
          <a:p>
            <a:pPr algn="just"/>
            <a:r>
              <a:rPr lang="en-US" sz="2300" b="1" dirty="0">
                <a:latin typeface="Times New Roman" panose="02020603050405020304" pitchFamily="18" charset="0"/>
                <a:cs typeface="Times New Roman" panose="02020603050405020304" pitchFamily="18" charset="0"/>
              </a:rPr>
              <a:t>Identifying the seasonal part of the model(P,D,Q,S):</a:t>
            </a:r>
          </a:p>
          <a:p>
            <a:pPr algn="just"/>
            <a:r>
              <a:rPr lang="en-US" sz="2300" dirty="0">
                <a:latin typeface="Times New Roman" panose="02020603050405020304" pitchFamily="18" charset="0"/>
                <a:cs typeface="Times New Roman" panose="02020603050405020304" pitchFamily="18" charset="0"/>
              </a:rPr>
              <a:t>S is equal to the ACF lag with the highest value. (from fig </a:t>
            </a:r>
            <a:r>
              <a:rPr lang="en-US" sz="2300" b="1" dirty="0">
                <a:latin typeface="Times New Roman" panose="02020603050405020304" pitchFamily="18" charset="0"/>
                <a:cs typeface="Times New Roman" panose="02020603050405020304" pitchFamily="18" charset="0"/>
              </a:rPr>
              <a:t>S=12</a:t>
            </a:r>
            <a:r>
              <a:rPr lang="en-US" sz="2300" dirty="0">
                <a:latin typeface="Times New Roman" panose="02020603050405020304" pitchFamily="18" charset="0"/>
                <a:cs typeface="Times New Roman" panose="02020603050405020304" pitchFamily="18" charset="0"/>
              </a:rPr>
              <a:t>)</a:t>
            </a:r>
          </a:p>
          <a:p>
            <a:pPr algn="just"/>
            <a:r>
              <a:rPr lang="en-US" sz="2300" dirty="0">
                <a:latin typeface="Times New Roman" panose="02020603050405020304" pitchFamily="18" charset="0"/>
                <a:cs typeface="Times New Roman" panose="02020603050405020304" pitchFamily="18" charset="0"/>
              </a:rPr>
              <a:t>D=1 if the series has a stable seasonal pattern over time.(from fig </a:t>
            </a:r>
            <a:r>
              <a:rPr lang="en-US" sz="2300" b="1" dirty="0">
                <a:latin typeface="Times New Roman" panose="02020603050405020304" pitchFamily="18" charset="0"/>
                <a:cs typeface="Times New Roman" panose="02020603050405020304" pitchFamily="18" charset="0"/>
              </a:rPr>
              <a:t>D=1</a:t>
            </a:r>
            <a:r>
              <a:rPr lang="en-US" sz="2300" dirty="0">
                <a:latin typeface="Times New Roman" panose="02020603050405020304" pitchFamily="18" charset="0"/>
                <a:cs typeface="Times New Roman" panose="02020603050405020304" pitchFamily="18" charset="0"/>
              </a:rPr>
              <a:t>)</a:t>
            </a:r>
          </a:p>
          <a:p>
            <a:pPr algn="just"/>
            <a:r>
              <a:rPr lang="en-US" sz="2300" dirty="0">
                <a:latin typeface="Times New Roman" panose="02020603050405020304" pitchFamily="18" charset="0"/>
                <a:cs typeface="Times New Roman" panose="02020603050405020304" pitchFamily="18" charset="0"/>
              </a:rPr>
              <a:t>D=0 if the series has an unstable seasonal pattern over time.</a:t>
            </a:r>
          </a:p>
          <a:p>
            <a:pPr algn="just"/>
            <a:r>
              <a:rPr lang="en-US" sz="2300" dirty="0">
                <a:latin typeface="Times New Roman" panose="02020603050405020304" pitchFamily="18" charset="0"/>
                <a:cs typeface="Times New Roman" panose="02020603050405020304" pitchFamily="18" charset="0"/>
              </a:rPr>
              <a:t>P≥1 if the ACF is positive at lag S, else P=0.(from fig </a:t>
            </a:r>
            <a:r>
              <a:rPr lang="en-US" sz="2300" b="1" dirty="0">
                <a:latin typeface="Times New Roman" panose="02020603050405020304" pitchFamily="18" charset="0"/>
                <a:cs typeface="Times New Roman" panose="02020603050405020304" pitchFamily="18" charset="0"/>
              </a:rPr>
              <a:t>P=2</a:t>
            </a:r>
            <a:r>
              <a:rPr lang="en-US" sz="2300" dirty="0">
                <a:latin typeface="Times New Roman" panose="02020603050405020304" pitchFamily="18" charset="0"/>
                <a:cs typeface="Times New Roman" panose="02020603050405020304" pitchFamily="18" charset="0"/>
              </a:rPr>
              <a:t>)</a:t>
            </a:r>
          </a:p>
          <a:p>
            <a:pPr algn="just"/>
            <a:r>
              <a:rPr lang="en-US" sz="2300" dirty="0">
                <a:latin typeface="Times New Roman" panose="02020603050405020304" pitchFamily="18" charset="0"/>
                <a:cs typeface="Times New Roman" panose="02020603050405020304" pitchFamily="18" charset="0"/>
              </a:rPr>
              <a:t>Q≥1 if the ACF is negative at lag S, else Q=0.(from fig </a:t>
            </a:r>
            <a:r>
              <a:rPr lang="en-US" sz="2300" b="1" dirty="0">
                <a:latin typeface="Times New Roman" panose="02020603050405020304" pitchFamily="18" charset="0"/>
                <a:cs typeface="Times New Roman" panose="02020603050405020304" pitchFamily="18" charset="0"/>
              </a:rPr>
              <a:t>Q=0</a:t>
            </a:r>
            <a:r>
              <a:rPr lang="en-US" sz="2300" dirty="0">
                <a:latin typeface="Times New Roman" panose="02020603050405020304" pitchFamily="18" charset="0"/>
                <a:cs typeface="Times New Roman" panose="02020603050405020304" pitchFamily="18" charset="0"/>
              </a:rPr>
              <a:t>)</a:t>
            </a:r>
            <a:endParaRPr lang="en-US" sz="2300" b="1"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8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B3BB-0069-4FD8-8DF3-5530838730CD}"/>
              </a:ext>
            </a:extLst>
          </p:cNvPr>
          <p:cNvSpPr>
            <a:spLocks noGrp="1"/>
          </p:cNvSpPr>
          <p:nvPr>
            <p:ph type="title"/>
          </p:nvPr>
        </p:nvSpPr>
        <p:spPr>
          <a:xfrm>
            <a:off x="140970" y="85727"/>
            <a:ext cx="5273313" cy="1311274"/>
          </a:xfrm>
        </p:spPr>
        <p:txBody>
          <a:bodyPr>
            <a:noAutofit/>
          </a:bodyPr>
          <a:lstStyle/>
          <a:p>
            <a:r>
              <a:rPr lang="en-US" b="1" dirty="0">
                <a:latin typeface="Times New Roman" panose="02020603050405020304" pitchFamily="18" charset="0"/>
                <a:cs typeface="Times New Roman" panose="02020603050405020304" pitchFamily="18" charset="0"/>
              </a:rPr>
              <a:t>Contd..</a:t>
            </a:r>
          </a:p>
        </p:txBody>
      </p:sp>
      <p:sp>
        <p:nvSpPr>
          <p:cNvPr id="3" name="Content Placeholder 2">
            <a:extLst>
              <a:ext uri="{FF2B5EF4-FFF2-40B4-BE49-F238E27FC236}">
                <a16:creationId xmlns:a16="http://schemas.microsoft.com/office/drawing/2014/main" id="{18AE5DCC-8148-436D-90C1-C1F7FB16C025}"/>
              </a:ext>
            </a:extLst>
          </p:cNvPr>
          <p:cNvSpPr>
            <a:spLocks noGrp="1"/>
          </p:cNvSpPr>
          <p:nvPr>
            <p:ph idx="1"/>
          </p:nvPr>
        </p:nvSpPr>
        <p:spPr>
          <a:xfrm>
            <a:off x="466725" y="1628776"/>
            <a:ext cx="6248400" cy="4119904"/>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5. Creating  SARIMA model</a:t>
            </a:r>
          </a:p>
          <a:p>
            <a:pPr marL="0" indent="0" algn="just">
              <a:buNone/>
            </a:pPr>
            <a:r>
              <a:rPr lang="en-US" sz="2400" dirty="0">
                <a:latin typeface="Times New Roman" panose="02020603050405020304" pitchFamily="18" charset="0"/>
                <a:cs typeface="Times New Roman" panose="02020603050405020304" pitchFamily="18" charset="0"/>
              </a:rPr>
              <a:t>SARIMA(3,0,3)(2,1,0)[12]</a:t>
            </a:r>
          </a:p>
          <a:p>
            <a:pPr marL="0" indent="0" algn="just">
              <a:buNone/>
            </a:pP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p=3 , d=0 , q=3 </a:t>
            </a:r>
          </a:p>
          <a:p>
            <a:pPr marL="0" indent="0" algn="just">
              <a:buNone/>
            </a:pPr>
            <a:r>
              <a:rPr lang="en-US" sz="2400" dirty="0">
                <a:latin typeface="Times New Roman" panose="02020603050405020304" pitchFamily="18" charset="0"/>
                <a:cs typeface="Times New Roman" panose="02020603050405020304" pitchFamily="18" charset="0"/>
              </a:rPr>
              <a:t>      P=2 , D=1 , Q=0 , S=12</a:t>
            </a:r>
          </a:p>
          <a:p>
            <a:pPr marL="0" indent="0" algn="just">
              <a:buNone/>
            </a:pPr>
            <a:r>
              <a:rPr lang="en-US" sz="2400" b="1"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Evaluations of the model and further predictions </a:t>
            </a:r>
          </a:p>
          <a:p>
            <a:pPr marL="0" indent="0" algn="just">
              <a:buNone/>
            </a:pPr>
            <a:endParaRPr lang="en-US" sz="24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EEDF91E-7B70-41E9-9549-C0A7C62A8E8D}"/>
              </a:ext>
            </a:extLst>
          </p:cNvPr>
          <p:cNvPicPr/>
          <p:nvPr/>
        </p:nvPicPr>
        <p:blipFill>
          <a:blip r:embed="rId2"/>
          <a:stretch>
            <a:fillRect/>
          </a:stretch>
        </p:blipFill>
        <p:spPr>
          <a:xfrm>
            <a:off x="5414283" y="319716"/>
            <a:ext cx="6248400" cy="2928309"/>
          </a:xfrm>
          <a:prstGeom prst="rect">
            <a:avLst/>
          </a:prstGeom>
        </p:spPr>
      </p:pic>
      <p:sp>
        <p:nvSpPr>
          <p:cNvPr id="4" name="Slide Number Placeholder 3">
            <a:extLst>
              <a:ext uri="{FF2B5EF4-FFF2-40B4-BE49-F238E27FC236}">
                <a16:creationId xmlns:a16="http://schemas.microsoft.com/office/drawing/2014/main" id="{4CC6D22C-D4D2-422D-93B2-07AC428091B9}"/>
              </a:ext>
            </a:extLst>
          </p:cNvPr>
          <p:cNvSpPr>
            <a:spLocks noGrp="1"/>
          </p:cNvSpPr>
          <p:nvPr>
            <p:ph type="sldNum" sz="quarter" idx="12"/>
          </p:nvPr>
        </p:nvSpPr>
        <p:spPr/>
        <p:txBody>
          <a:bodyPr/>
          <a:lstStyle/>
          <a:p>
            <a:fld id="{5F47CF0A-AC12-0246-8978-268C239DBC67}" type="slidenum">
              <a:rPr lang="en-US" smtClean="0"/>
              <a:t>18</a:t>
            </a:fld>
            <a:endParaRPr lang="en-US"/>
          </a:p>
        </p:txBody>
      </p:sp>
      <p:pic>
        <p:nvPicPr>
          <p:cNvPr id="6" name="Picture 5" descr="A screenshot of a cell phone&#10;&#10;Description automatically generated">
            <a:extLst>
              <a:ext uri="{FF2B5EF4-FFF2-40B4-BE49-F238E27FC236}">
                <a16:creationId xmlns:a16="http://schemas.microsoft.com/office/drawing/2014/main" id="{3502C052-E1C7-4BE2-8F30-1208855C0B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8497" y="3825711"/>
            <a:ext cx="6156778" cy="2807026"/>
          </a:xfrm>
          <a:prstGeom prst="rect">
            <a:avLst/>
          </a:prstGeom>
        </p:spPr>
      </p:pic>
    </p:spTree>
    <p:extLst>
      <p:ext uri="{BB962C8B-B14F-4D97-AF65-F5344CB8AC3E}">
        <p14:creationId xmlns:p14="http://schemas.microsoft.com/office/powerpoint/2010/main" val="1546772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3858-BAB3-4E8A-8358-9B5CB92131C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Multilayer Perceptron(MLP) Model</a:t>
            </a:r>
          </a:p>
        </p:txBody>
      </p:sp>
      <p:sp>
        <p:nvSpPr>
          <p:cNvPr id="3" name="Content Placeholder 2">
            <a:extLst>
              <a:ext uri="{FF2B5EF4-FFF2-40B4-BE49-F238E27FC236}">
                <a16:creationId xmlns:a16="http://schemas.microsoft.com/office/drawing/2014/main" id="{D2C7CA51-E410-4866-9ABE-EF09477B7D42}"/>
              </a:ext>
            </a:extLst>
          </p:cNvPr>
          <p:cNvSpPr>
            <a:spLocks noGrp="1"/>
          </p:cNvSpPr>
          <p:nvPr>
            <p:ph idx="1"/>
          </p:nvPr>
        </p:nvSpPr>
        <p:spPr>
          <a:xfrm>
            <a:off x="667657" y="1407886"/>
            <a:ext cx="10686143" cy="4769077"/>
          </a:xfrm>
        </p:spPr>
        <p:txBody>
          <a:bodyPr>
            <a:normAutofit/>
          </a:bodyPr>
          <a:lstStyle/>
          <a:p>
            <a:r>
              <a:rPr lang="en-US" sz="2400" dirty="0">
                <a:latin typeface="Times New Roman" panose="02020603050405020304" pitchFamily="18" charset="0"/>
                <a:cs typeface="Times New Roman" panose="02020603050405020304" pitchFamily="18" charset="0"/>
              </a:rPr>
              <a:t>Dataset and prediction Overview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43A5E013-7BF9-44CC-990D-795D26952F54}"/>
              </a:ext>
            </a:extLst>
          </p:cNvPr>
          <p:cNvGraphicFramePr>
            <a:graphicFrameLocks noChangeAspect="1"/>
          </p:cNvGraphicFramePr>
          <p:nvPr>
            <p:extLst>
              <p:ext uri="{D42A27DB-BD31-4B8C-83A1-F6EECF244321}">
                <p14:modId xmlns:p14="http://schemas.microsoft.com/office/powerpoint/2010/main" val="2125176812"/>
              </p:ext>
            </p:extLst>
          </p:nvPr>
        </p:nvGraphicFramePr>
        <p:xfrm>
          <a:off x="524049" y="1841671"/>
          <a:ext cx="10829751" cy="2498509"/>
        </p:xfrm>
        <a:graphic>
          <a:graphicData uri="http://schemas.openxmlformats.org/presentationml/2006/ole">
            <mc:AlternateContent xmlns:mc="http://schemas.openxmlformats.org/markup-compatibility/2006">
              <mc:Choice xmlns:v="urn:schemas-microsoft-com:vml" Requires="v">
                <p:oleObj spid="_x0000_s2243" name="Worksheet" r:id="rId3" imgW="12620437" imgH="2866952" progId="Excel.Sheet.12">
                  <p:embed/>
                </p:oleObj>
              </mc:Choice>
              <mc:Fallback>
                <p:oleObj name="Worksheet" r:id="rId3" imgW="12620437" imgH="2866952" progId="Excel.Sheet.12">
                  <p:embed/>
                  <p:pic>
                    <p:nvPicPr>
                      <p:cNvPr id="8" name="Object 7">
                        <a:extLst>
                          <a:ext uri="{FF2B5EF4-FFF2-40B4-BE49-F238E27FC236}">
                            <a16:creationId xmlns:a16="http://schemas.microsoft.com/office/drawing/2014/main" id="{43A5E013-7BF9-44CC-990D-795D26952F54}"/>
                          </a:ext>
                        </a:extLst>
                      </p:cNvPr>
                      <p:cNvPicPr/>
                      <p:nvPr/>
                    </p:nvPicPr>
                    <p:blipFill>
                      <a:blip r:embed="rId4"/>
                      <a:stretch>
                        <a:fillRect/>
                      </a:stretch>
                    </p:blipFill>
                    <p:spPr>
                      <a:xfrm>
                        <a:off x="524049" y="1841671"/>
                        <a:ext cx="10829751" cy="2498509"/>
                      </a:xfrm>
                      <a:prstGeom prst="rect">
                        <a:avLst/>
                      </a:prstGeom>
                    </p:spPr>
                  </p:pic>
                </p:oleObj>
              </mc:Fallback>
            </mc:AlternateContent>
          </a:graphicData>
        </a:graphic>
      </p:graphicFrame>
      <p:graphicFrame>
        <p:nvGraphicFramePr>
          <p:cNvPr id="9" name="Table 8">
            <a:extLst>
              <a:ext uri="{FF2B5EF4-FFF2-40B4-BE49-F238E27FC236}">
                <a16:creationId xmlns:a16="http://schemas.microsoft.com/office/drawing/2014/main" id="{ABD56698-1D8E-4B5C-AD32-E7E5439C8094}"/>
              </a:ext>
            </a:extLst>
          </p:cNvPr>
          <p:cNvGraphicFramePr>
            <a:graphicFrameLocks noGrp="1"/>
          </p:cNvGraphicFramePr>
          <p:nvPr>
            <p:extLst>
              <p:ext uri="{D42A27DB-BD31-4B8C-83A1-F6EECF244321}">
                <p14:modId xmlns:p14="http://schemas.microsoft.com/office/powerpoint/2010/main" val="3078762427"/>
              </p:ext>
            </p:extLst>
          </p:nvPr>
        </p:nvGraphicFramePr>
        <p:xfrm>
          <a:off x="422785" y="4340180"/>
          <a:ext cx="4743410" cy="2072409"/>
        </p:xfrm>
        <a:graphic>
          <a:graphicData uri="http://schemas.openxmlformats.org/drawingml/2006/table">
            <a:tbl>
              <a:tblPr firstRow="1" firstCol="1" bandRow="1">
                <a:tableStyleId>{5C22544A-7EE6-4342-B048-85BDC9FD1C3A}</a:tableStyleId>
              </a:tblPr>
              <a:tblGrid>
                <a:gridCol w="2371705">
                  <a:extLst>
                    <a:ext uri="{9D8B030D-6E8A-4147-A177-3AD203B41FA5}">
                      <a16:colId xmlns:a16="http://schemas.microsoft.com/office/drawing/2014/main" val="1783544429"/>
                    </a:ext>
                  </a:extLst>
                </a:gridCol>
                <a:gridCol w="2371705">
                  <a:extLst>
                    <a:ext uri="{9D8B030D-6E8A-4147-A177-3AD203B41FA5}">
                      <a16:colId xmlns:a16="http://schemas.microsoft.com/office/drawing/2014/main" val="3194016765"/>
                    </a:ext>
                  </a:extLst>
                </a:gridCol>
              </a:tblGrid>
              <a:tr h="196492">
                <a:tc>
                  <a:txBody>
                    <a:bodyPr/>
                    <a:lstStyle/>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Inputs(independent variables)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Output(dependent variable)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4289929"/>
                  </a:ext>
                </a:extLst>
              </a:tr>
              <a:tr h="1866227">
                <a:tc>
                  <a:txBody>
                    <a:bodyPr/>
                    <a:lstStyle/>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1.Year</a:t>
                      </a:r>
                    </a:p>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2.Number of tourist attraction spots </a:t>
                      </a:r>
                    </a:p>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3.Number  tourist activities available</a:t>
                      </a:r>
                    </a:p>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4.Main Purpose of visit</a:t>
                      </a:r>
                    </a:p>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5.Accessibility status</a:t>
                      </a:r>
                    </a:p>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6.Accomodation status</a:t>
                      </a:r>
                    </a:p>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7.Health services status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1.Percentage out of total tourist arrivals in that place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6304384"/>
                  </a:ext>
                </a:extLst>
              </a:tr>
            </a:tbl>
          </a:graphicData>
        </a:graphic>
      </p:graphicFrame>
      <p:sp>
        <p:nvSpPr>
          <p:cNvPr id="4" name="Slide Number Placeholder 3">
            <a:extLst>
              <a:ext uri="{FF2B5EF4-FFF2-40B4-BE49-F238E27FC236}">
                <a16:creationId xmlns:a16="http://schemas.microsoft.com/office/drawing/2014/main" id="{F7211949-0855-48A0-9A62-AF96489E9AD7}"/>
              </a:ext>
            </a:extLst>
          </p:cNvPr>
          <p:cNvSpPr>
            <a:spLocks noGrp="1"/>
          </p:cNvSpPr>
          <p:nvPr>
            <p:ph type="sldNum" sz="quarter" idx="12"/>
          </p:nvPr>
        </p:nvSpPr>
        <p:spPr/>
        <p:txBody>
          <a:bodyPr/>
          <a:lstStyle/>
          <a:p>
            <a:fld id="{5F47CF0A-AC12-0246-8978-268C239DBC67}" type="slidenum">
              <a:rPr lang="en-US" smtClean="0"/>
              <a:t>19</a:t>
            </a:fld>
            <a:endParaRPr lang="en-US"/>
          </a:p>
        </p:txBody>
      </p:sp>
      <p:graphicFrame>
        <p:nvGraphicFramePr>
          <p:cNvPr id="11" name="Table 10">
            <a:extLst>
              <a:ext uri="{FF2B5EF4-FFF2-40B4-BE49-F238E27FC236}">
                <a16:creationId xmlns:a16="http://schemas.microsoft.com/office/drawing/2014/main" id="{5E4C7389-5B22-4EDC-9BC3-AC137F9C35B5}"/>
              </a:ext>
            </a:extLst>
          </p:cNvPr>
          <p:cNvGraphicFramePr>
            <a:graphicFrameLocks noGrp="1"/>
          </p:cNvGraphicFramePr>
          <p:nvPr>
            <p:extLst>
              <p:ext uri="{D42A27DB-BD31-4B8C-83A1-F6EECF244321}">
                <p14:modId xmlns:p14="http://schemas.microsoft.com/office/powerpoint/2010/main" val="3434445379"/>
              </p:ext>
            </p:extLst>
          </p:nvPr>
        </p:nvGraphicFramePr>
        <p:xfrm>
          <a:off x="402465" y="592704"/>
          <a:ext cx="10951335" cy="5819885"/>
        </p:xfrm>
        <a:graphic>
          <a:graphicData uri="http://schemas.openxmlformats.org/drawingml/2006/table">
            <a:tbl>
              <a:tblPr firstRow="1" bandRow="1">
                <a:tableStyleId>{5C22544A-7EE6-4342-B048-85BDC9FD1C3A}</a:tableStyleId>
              </a:tblPr>
              <a:tblGrid>
                <a:gridCol w="1074007">
                  <a:extLst>
                    <a:ext uri="{9D8B030D-6E8A-4147-A177-3AD203B41FA5}">
                      <a16:colId xmlns:a16="http://schemas.microsoft.com/office/drawing/2014/main" val="948478210"/>
                    </a:ext>
                  </a:extLst>
                </a:gridCol>
                <a:gridCol w="1209853">
                  <a:extLst>
                    <a:ext uri="{9D8B030D-6E8A-4147-A177-3AD203B41FA5}">
                      <a16:colId xmlns:a16="http://schemas.microsoft.com/office/drawing/2014/main" val="2286826854"/>
                    </a:ext>
                  </a:extLst>
                </a:gridCol>
                <a:gridCol w="1195795">
                  <a:extLst>
                    <a:ext uri="{9D8B030D-6E8A-4147-A177-3AD203B41FA5}">
                      <a16:colId xmlns:a16="http://schemas.microsoft.com/office/drawing/2014/main" val="3068713618"/>
                    </a:ext>
                  </a:extLst>
                </a:gridCol>
                <a:gridCol w="1007410">
                  <a:extLst>
                    <a:ext uri="{9D8B030D-6E8A-4147-A177-3AD203B41FA5}">
                      <a16:colId xmlns:a16="http://schemas.microsoft.com/office/drawing/2014/main" val="1387353409"/>
                    </a:ext>
                  </a:extLst>
                </a:gridCol>
                <a:gridCol w="1795676">
                  <a:extLst>
                    <a:ext uri="{9D8B030D-6E8A-4147-A177-3AD203B41FA5}">
                      <a16:colId xmlns:a16="http://schemas.microsoft.com/office/drawing/2014/main" val="1799523187"/>
                    </a:ext>
                  </a:extLst>
                </a:gridCol>
                <a:gridCol w="1227170">
                  <a:extLst>
                    <a:ext uri="{9D8B030D-6E8A-4147-A177-3AD203B41FA5}">
                      <a16:colId xmlns:a16="http://schemas.microsoft.com/office/drawing/2014/main" val="103015447"/>
                    </a:ext>
                  </a:extLst>
                </a:gridCol>
                <a:gridCol w="874152">
                  <a:extLst>
                    <a:ext uri="{9D8B030D-6E8A-4147-A177-3AD203B41FA5}">
                      <a16:colId xmlns:a16="http://schemas.microsoft.com/office/drawing/2014/main" val="2365252179"/>
                    </a:ext>
                  </a:extLst>
                </a:gridCol>
                <a:gridCol w="1082500">
                  <a:extLst>
                    <a:ext uri="{9D8B030D-6E8A-4147-A177-3AD203B41FA5}">
                      <a16:colId xmlns:a16="http://schemas.microsoft.com/office/drawing/2014/main" val="736946851"/>
                    </a:ext>
                  </a:extLst>
                </a:gridCol>
                <a:gridCol w="1484772">
                  <a:extLst>
                    <a:ext uri="{9D8B030D-6E8A-4147-A177-3AD203B41FA5}">
                      <a16:colId xmlns:a16="http://schemas.microsoft.com/office/drawing/2014/main" val="1083867309"/>
                    </a:ext>
                  </a:extLst>
                </a:gridCol>
              </a:tblGrid>
              <a:tr h="2015035">
                <a:tc>
                  <a:txBody>
                    <a:bodyPr/>
                    <a:lstStyle/>
                    <a:p>
                      <a:r>
                        <a:rPr lang="en-US" dirty="0">
                          <a:latin typeface="Times New Roman" panose="02020603050405020304" pitchFamily="18" charset="0"/>
                          <a:cs typeface="Times New Roman" panose="02020603050405020304" pitchFamily="18" charset="0"/>
                        </a:rPr>
                        <a:t>Places</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Number of tourist attraction spots </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Number  tourist activities available</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b="1" kern="1200" dirty="0">
                          <a:solidFill>
                            <a:schemeClr val="lt1"/>
                          </a:solidFill>
                          <a:effectLst/>
                          <a:latin typeface="Times New Roman" panose="02020603050405020304" pitchFamily="18" charset="0"/>
                          <a:ea typeface="+mn-ea"/>
                          <a:cs typeface="Times New Roman" panose="02020603050405020304" pitchFamily="18" charset="0"/>
                        </a:rPr>
                        <a:t>Main Purpose of visit</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1" kern="1200" dirty="0">
                          <a:solidFill>
                            <a:schemeClr val="lt1"/>
                          </a:solidFill>
                          <a:effectLst/>
                          <a:latin typeface="Times New Roman" panose="02020603050405020304" pitchFamily="18" charset="0"/>
                          <a:ea typeface="+mn-ea"/>
                          <a:cs typeface="Times New Roman" panose="02020603050405020304" pitchFamily="18" charset="0"/>
                        </a:rPr>
                        <a:t>Accessibility status</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1" kern="1200" dirty="0" err="1">
                          <a:solidFill>
                            <a:schemeClr val="lt1"/>
                          </a:solidFill>
                          <a:effectLst/>
                          <a:latin typeface="Times New Roman" panose="02020603050405020304" pitchFamily="18" charset="0"/>
                          <a:ea typeface="+mn-ea"/>
                          <a:cs typeface="Times New Roman" panose="02020603050405020304" pitchFamily="18" charset="0"/>
                        </a:rPr>
                        <a:t>Accomodation</a:t>
                      </a:r>
                      <a:r>
                        <a:rPr lang="en-US" sz="1800" b="1" kern="1200" dirty="0">
                          <a:solidFill>
                            <a:schemeClr val="lt1"/>
                          </a:solidFill>
                          <a:effectLst/>
                          <a:latin typeface="Times New Roman" panose="02020603050405020304" pitchFamily="18" charset="0"/>
                          <a:ea typeface="+mn-ea"/>
                          <a:cs typeface="Times New Roman" panose="02020603050405020304" pitchFamily="18" charset="0"/>
                        </a:rPr>
                        <a:t> status</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1" kern="1200" dirty="0">
                          <a:solidFill>
                            <a:schemeClr val="lt1"/>
                          </a:solidFill>
                          <a:effectLst/>
                          <a:latin typeface="Times New Roman" panose="02020603050405020304" pitchFamily="18" charset="0"/>
                          <a:ea typeface="+mn-ea"/>
                          <a:cs typeface="Times New Roman" panose="02020603050405020304" pitchFamily="18" charset="0"/>
                        </a:rPr>
                        <a:t>Health services status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%Tourist arrival</a:t>
                      </a:r>
                    </a:p>
                  </a:txBody>
                  <a:tcPr/>
                </a:tc>
                <a:extLst>
                  <a:ext uri="{0D108BD9-81ED-4DB2-BD59-A6C34878D82A}">
                    <a16:rowId xmlns:a16="http://schemas.microsoft.com/office/drawing/2014/main" val="828235827"/>
                  </a:ext>
                </a:extLst>
              </a:tr>
              <a:tr h="760970">
                <a:tc>
                  <a:txBody>
                    <a:bodyPr/>
                    <a:lstStyle/>
                    <a:p>
                      <a:r>
                        <a:rPr lang="en-US" dirty="0" err="1">
                          <a:latin typeface="Times New Roman" panose="02020603050405020304" pitchFamily="18" charset="0"/>
                          <a:cs typeface="Times New Roman" panose="02020603050405020304" pitchFamily="18" charset="0"/>
                        </a:rPr>
                        <a:t>Dhulikhel</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2019</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Holiday/Pleasure</a:t>
                      </a:r>
                    </a:p>
                  </a:txBody>
                  <a:tcPr/>
                </a:tc>
                <a:tc>
                  <a:txBody>
                    <a:bodyPr/>
                    <a:lstStyle/>
                    <a:p>
                      <a:r>
                        <a:rPr lang="en-US" dirty="0">
                          <a:latin typeface="Times New Roman" panose="02020603050405020304" pitchFamily="18" charset="0"/>
                          <a:cs typeface="Times New Roman" panose="02020603050405020304" pitchFamily="18" charset="0"/>
                        </a:rPr>
                        <a:t>Better</a:t>
                      </a:r>
                    </a:p>
                  </a:txBody>
                  <a:tcPr/>
                </a:tc>
                <a:tc>
                  <a:txBody>
                    <a:bodyPr/>
                    <a:lstStyle/>
                    <a:p>
                      <a:r>
                        <a:rPr lang="en-US" dirty="0">
                          <a:latin typeface="Times New Roman" panose="02020603050405020304" pitchFamily="18" charset="0"/>
                          <a:cs typeface="Times New Roman" panose="02020603050405020304" pitchFamily="18" charset="0"/>
                        </a:rPr>
                        <a:t>Better</a:t>
                      </a:r>
                    </a:p>
                  </a:txBody>
                  <a:tcPr/>
                </a:tc>
                <a:tc>
                  <a:txBody>
                    <a:bodyPr/>
                    <a:lstStyle/>
                    <a:p>
                      <a:r>
                        <a:rPr lang="en-US" dirty="0">
                          <a:latin typeface="Times New Roman" panose="02020603050405020304" pitchFamily="18" charset="0"/>
                          <a:cs typeface="Times New Roman" panose="02020603050405020304" pitchFamily="18" charset="0"/>
                        </a:rPr>
                        <a:t>Good</a:t>
                      </a:r>
                    </a:p>
                  </a:txBody>
                  <a:tcPr/>
                </a:tc>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21.879255294799805</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67509688"/>
                  </a:ext>
                </a:extLst>
              </a:tr>
              <a:tr h="760970">
                <a:tc>
                  <a:txBody>
                    <a:bodyPr/>
                    <a:lstStyle/>
                    <a:p>
                      <a:r>
                        <a:rPr lang="en-US" dirty="0" err="1">
                          <a:latin typeface="Times New Roman" panose="02020603050405020304" pitchFamily="18" charset="0"/>
                          <a:cs typeface="Times New Roman" panose="02020603050405020304" pitchFamily="18" charset="0"/>
                        </a:rPr>
                        <a:t>Helambu</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2019</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err="1">
                          <a:latin typeface="Times New Roman" panose="02020603050405020304" pitchFamily="18" charset="0"/>
                          <a:cs typeface="Times New Roman" panose="02020603050405020304" pitchFamily="18" charset="0"/>
                        </a:rPr>
                        <a:t>treeking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Good</a:t>
                      </a:r>
                    </a:p>
                  </a:txBody>
                  <a:tcPr/>
                </a:tc>
                <a:tc>
                  <a:txBody>
                    <a:bodyPr/>
                    <a:lstStyle/>
                    <a:p>
                      <a:r>
                        <a:rPr lang="en-US" dirty="0">
                          <a:latin typeface="Times New Roman" panose="02020603050405020304" pitchFamily="18" charset="0"/>
                          <a:cs typeface="Times New Roman" panose="02020603050405020304" pitchFamily="18" charset="0"/>
                        </a:rPr>
                        <a:t>Better</a:t>
                      </a:r>
                    </a:p>
                  </a:txBody>
                  <a:tcPr/>
                </a:tc>
                <a:tc>
                  <a:txBody>
                    <a:bodyPr/>
                    <a:lstStyle/>
                    <a:p>
                      <a:r>
                        <a:rPr lang="en-US" dirty="0">
                          <a:latin typeface="Times New Roman" panose="02020603050405020304" pitchFamily="18" charset="0"/>
                          <a:cs typeface="Times New Roman" panose="02020603050405020304" pitchFamily="18" charset="0"/>
                        </a:rPr>
                        <a:t>Fair</a:t>
                      </a:r>
                    </a:p>
                  </a:txBody>
                  <a:tcPr/>
                </a:tc>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1.0644960403442383</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0557214"/>
                  </a:ext>
                </a:extLst>
              </a:tr>
              <a:tr h="760970">
                <a:tc>
                  <a:txBody>
                    <a:bodyPr/>
                    <a:lstStyle/>
                    <a:p>
                      <a:r>
                        <a:rPr lang="en-US" dirty="0" err="1">
                          <a:latin typeface="Times New Roman" panose="02020603050405020304" pitchFamily="18" charset="0"/>
                          <a:cs typeface="Times New Roman" panose="02020603050405020304" pitchFamily="18" charset="0"/>
                        </a:rPr>
                        <a:t>Gokyo</a:t>
                      </a:r>
                      <a:r>
                        <a:rPr lang="en-US" dirty="0">
                          <a:latin typeface="Times New Roman" panose="02020603050405020304" pitchFamily="18" charset="0"/>
                          <a:cs typeface="Times New Roman" panose="02020603050405020304" pitchFamily="18" charset="0"/>
                        </a:rPr>
                        <a:t> Valley</a:t>
                      </a:r>
                    </a:p>
                  </a:txBody>
                  <a:tcPr/>
                </a:tc>
                <a:tc>
                  <a:txBody>
                    <a:bodyPr/>
                    <a:lstStyle/>
                    <a:p>
                      <a:r>
                        <a:rPr lang="en-US" dirty="0">
                          <a:latin typeface="Times New Roman" panose="02020603050405020304" pitchFamily="18" charset="0"/>
                          <a:cs typeface="Times New Roman" panose="02020603050405020304" pitchFamily="18" charset="0"/>
                        </a:rPr>
                        <a:t>2019</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err="1">
                          <a:latin typeface="Times New Roman" panose="02020603050405020304" pitchFamily="18" charset="0"/>
                          <a:cs typeface="Times New Roman" panose="02020603050405020304" pitchFamily="18" charset="0"/>
                        </a:rPr>
                        <a:t>treeking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Good </a:t>
                      </a:r>
                    </a:p>
                  </a:txBody>
                  <a:tcPr/>
                </a:tc>
                <a:tc>
                  <a:txBody>
                    <a:bodyPr/>
                    <a:lstStyle/>
                    <a:p>
                      <a:r>
                        <a:rPr lang="en-US" dirty="0">
                          <a:latin typeface="Times New Roman" panose="02020603050405020304" pitchFamily="18" charset="0"/>
                          <a:cs typeface="Times New Roman" panose="02020603050405020304" pitchFamily="18" charset="0"/>
                        </a:rPr>
                        <a:t>Good </a:t>
                      </a:r>
                    </a:p>
                  </a:txBody>
                  <a:tcPr/>
                </a:tc>
                <a:tc>
                  <a:txBody>
                    <a:bodyPr/>
                    <a:lstStyle/>
                    <a:p>
                      <a:r>
                        <a:rPr lang="en-US" dirty="0">
                          <a:latin typeface="Times New Roman" panose="02020603050405020304" pitchFamily="18" charset="0"/>
                          <a:cs typeface="Times New Roman" panose="02020603050405020304" pitchFamily="18" charset="0"/>
                        </a:rPr>
                        <a:t>Fair</a:t>
                      </a:r>
                    </a:p>
                  </a:txBody>
                  <a:tcPr/>
                </a:tc>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0.13958019018173218</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5720682"/>
                  </a:ext>
                </a:extLst>
              </a:tr>
              <a:tr h="760970">
                <a:tc>
                  <a:txBody>
                    <a:bodyPr/>
                    <a:lstStyle/>
                    <a:p>
                      <a:r>
                        <a:rPr lang="en-US" dirty="0" err="1">
                          <a:latin typeface="Times New Roman" panose="02020603050405020304" pitchFamily="18" charset="0"/>
                          <a:cs typeface="Times New Roman" panose="02020603050405020304" pitchFamily="18" charset="0"/>
                        </a:rPr>
                        <a:t>Taplejung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2019</a:t>
                      </a:r>
                    </a:p>
                  </a:txBody>
                  <a:tcPr/>
                </a:tc>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err="1">
                          <a:latin typeface="Times New Roman" panose="02020603050405020304" pitchFamily="18" charset="0"/>
                          <a:cs typeface="Times New Roman" panose="02020603050405020304" pitchFamily="18" charset="0"/>
                        </a:rPr>
                        <a:t>Treeing&amp;Mountaineering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Poor </a:t>
                      </a:r>
                    </a:p>
                  </a:txBody>
                  <a:tcPr/>
                </a:tc>
                <a:tc>
                  <a:txBody>
                    <a:bodyPr/>
                    <a:lstStyle/>
                    <a:p>
                      <a:r>
                        <a:rPr lang="en-US" dirty="0">
                          <a:latin typeface="Times New Roman" panose="02020603050405020304" pitchFamily="18" charset="0"/>
                          <a:cs typeface="Times New Roman" panose="02020603050405020304" pitchFamily="18" charset="0"/>
                        </a:rPr>
                        <a:t>Fair</a:t>
                      </a:r>
                    </a:p>
                  </a:txBody>
                  <a:tcPr/>
                </a:tc>
                <a:tc>
                  <a:txBody>
                    <a:bodyPr/>
                    <a:lstStyle/>
                    <a:p>
                      <a:r>
                        <a:rPr lang="en-US" dirty="0">
                          <a:latin typeface="Times New Roman" panose="02020603050405020304" pitchFamily="18" charset="0"/>
                          <a:cs typeface="Times New Roman" panose="02020603050405020304" pitchFamily="18" charset="0"/>
                        </a:rPr>
                        <a:t>Poor</a:t>
                      </a:r>
                    </a:p>
                  </a:txBody>
                  <a:tcPr/>
                </a:tc>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 0.5248016119003296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0263684"/>
                  </a:ext>
                </a:extLst>
              </a:tr>
              <a:tr h="760970">
                <a:tc>
                  <a:txBody>
                    <a:bodyPr/>
                    <a:lstStyle/>
                    <a:p>
                      <a:r>
                        <a:rPr lang="en-US" dirty="0" err="1">
                          <a:latin typeface="Times New Roman" panose="02020603050405020304" pitchFamily="18" charset="0"/>
                          <a:cs typeface="Times New Roman" panose="02020603050405020304" pitchFamily="18" charset="0"/>
                        </a:rPr>
                        <a:t>Bandipur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2019</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Holiday/Pleasure</a:t>
                      </a:r>
                    </a:p>
                  </a:txBody>
                  <a:tcPr/>
                </a:tc>
                <a:tc>
                  <a:txBody>
                    <a:bodyPr/>
                    <a:lstStyle/>
                    <a:p>
                      <a:r>
                        <a:rPr lang="en-US" dirty="0">
                          <a:latin typeface="Times New Roman" panose="02020603050405020304" pitchFamily="18" charset="0"/>
                          <a:cs typeface="Times New Roman" panose="02020603050405020304" pitchFamily="18" charset="0"/>
                        </a:rPr>
                        <a:t>Good</a:t>
                      </a:r>
                    </a:p>
                  </a:txBody>
                  <a:tcPr/>
                </a:tc>
                <a:tc>
                  <a:txBody>
                    <a:bodyPr/>
                    <a:lstStyle/>
                    <a:p>
                      <a:r>
                        <a:rPr lang="en-US" dirty="0">
                          <a:latin typeface="Times New Roman" panose="02020603050405020304" pitchFamily="18" charset="0"/>
                          <a:cs typeface="Times New Roman" panose="02020603050405020304" pitchFamily="18" charset="0"/>
                        </a:rPr>
                        <a:t>Good</a:t>
                      </a:r>
                    </a:p>
                  </a:txBody>
                  <a:tcPr/>
                </a:tc>
                <a:tc>
                  <a:txBody>
                    <a:bodyPr/>
                    <a:lstStyle/>
                    <a:p>
                      <a:r>
                        <a:rPr lang="en-US" dirty="0">
                          <a:latin typeface="Times New Roman" panose="02020603050405020304" pitchFamily="18" charset="0"/>
                          <a:cs typeface="Times New Roman" panose="02020603050405020304" pitchFamily="18" charset="0"/>
                        </a:rPr>
                        <a:t>Fair</a:t>
                      </a:r>
                    </a:p>
                  </a:txBody>
                  <a:tcPr/>
                </a:tc>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 2.0926218032836914</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46526007"/>
                  </a:ext>
                </a:extLst>
              </a:tr>
            </a:tbl>
          </a:graphicData>
        </a:graphic>
      </p:graphicFrame>
    </p:spTree>
    <p:extLst>
      <p:ext uri="{BB962C8B-B14F-4D97-AF65-F5344CB8AC3E}">
        <p14:creationId xmlns:p14="http://schemas.microsoft.com/office/powerpoint/2010/main" val="238523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123315"/>
          </a:xfrm>
        </p:spPr>
        <p:txBody>
          <a:bodyPr/>
          <a:lstStyle/>
          <a:p>
            <a:r>
              <a:rPr lang="en-US" b="1" dirty="0">
                <a:latin typeface="Times New Roman" panose="02020603050405020304" pitchFamily="18" charset="0"/>
                <a:cs typeface="Times New Roman" panose="02020603050405020304" pitchFamily="18" charset="0"/>
              </a:rPr>
              <a:t>Overview</a:t>
            </a:r>
          </a:p>
        </p:txBody>
      </p:sp>
      <p:sp>
        <p:nvSpPr>
          <p:cNvPr id="3" name="Content Placeholder 2"/>
          <p:cNvSpPr>
            <a:spLocks noGrp="1"/>
          </p:cNvSpPr>
          <p:nvPr>
            <p:ph idx="1"/>
          </p:nvPr>
        </p:nvSpPr>
        <p:spPr>
          <a:xfrm>
            <a:off x="838200" y="1056641"/>
            <a:ext cx="10515600" cy="5299710"/>
          </a:xfrm>
        </p:spPr>
        <p:txBody>
          <a:bodyPr>
            <a:normAutofit/>
          </a:bodyPr>
          <a:lstStyle/>
          <a:p>
            <a:r>
              <a:rPr lang="en-US" sz="2400" dirty="0">
                <a:latin typeface="Times New Roman" panose="02020603050405020304" pitchFamily="18" charset="0"/>
                <a:cs typeface="Times New Roman" panose="02020603050405020304" pitchFamily="18" charset="0"/>
              </a:rPr>
              <a:t>Introduction</a:t>
            </a:r>
            <a:endParaRPr lang="ro-RO"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Objectives</a:t>
            </a:r>
          </a:p>
          <a:p>
            <a:r>
              <a:rPr lang="en-US" sz="2400" dirty="0">
                <a:latin typeface="Times New Roman" panose="02020603050405020304" pitchFamily="18" charset="0"/>
                <a:cs typeface="Times New Roman" panose="02020603050405020304" pitchFamily="18" charset="0"/>
              </a:rPr>
              <a:t>Scope</a:t>
            </a:r>
          </a:p>
          <a:p>
            <a:r>
              <a:rPr lang="en-US" sz="2400" dirty="0">
                <a:latin typeface="Times New Roman" panose="02020603050405020304" pitchFamily="18" charset="0"/>
                <a:cs typeface="Times New Roman" panose="02020603050405020304" pitchFamily="18" charset="0"/>
              </a:rPr>
              <a:t>Use Case Diagram</a:t>
            </a:r>
          </a:p>
          <a:p>
            <a:r>
              <a:rPr lang="en-US" sz="2400" dirty="0">
                <a:latin typeface="Times New Roman" panose="02020603050405020304" pitchFamily="18" charset="0"/>
                <a:cs typeface="Times New Roman" panose="02020603050405020304" pitchFamily="18" charset="0"/>
              </a:rPr>
              <a:t>System Overview</a:t>
            </a:r>
          </a:p>
          <a:p>
            <a:r>
              <a:rPr lang="en-US" sz="2400" dirty="0">
                <a:latin typeface="Times New Roman" panose="02020603050405020304" pitchFamily="18" charset="0"/>
                <a:cs typeface="Times New Roman" panose="02020603050405020304" pitchFamily="18" charset="0"/>
              </a:rPr>
              <a:t>DFD</a:t>
            </a:r>
          </a:p>
          <a:p>
            <a:r>
              <a:rPr lang="en-US" sz="2400" dirty="0">
                <a:latin typeface="Times New Roman" panose="02020603050405020304" pitchFamily="18" charset="0"/>
                <a:cs typeface="Times New Roman" panose="02020603050405020304" pitchFamily="18" charset="0"/>
              </a:rPr>
              <a:t>Methodology</a:t>
            </a:r>
          </a:p>
          <a:p>
            <a:r>
              <a:rPr lang="en-US" sz="2400"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Limitation</a:t>
            </a:r>
          </a:p>
          <a:p>
            <a:r>
              <a:rPr lang="en-US" sz="2400" dirty="0">
                <a:latin typeface="Times New Roman" panose="02020603050405020304" pitchFamily="18" charset="0"/>
                <a:cs typeface="Times New Roman" panose="02020603050405020304" pitchFamily="18" charset="0"/>
              </a:rPr>
              <a:t>Future Enhancement</a:t>
            </a:r>
          </a:p>
          <a:p>
            <a:r>
              <a:rPr lang="en-US" sz="2400" dirty="0">
                <a:latin typeface="Times New Roman" panose="02020603050405020304" pitchFamily="18" charset="0"/>
                <a:cs typeface="Times New Roman" panose="02020603050405020304" pitchFamily="18" charset="0"/>
              </a:rPr>
              <a:t>Reference</a:t>
            </a:r>
          </a:p>
          <a:p>
            <a:pPr marL="0" indent="0">
              <a:buNone/>
            </a:pPr>
            <a:endParaRPr lang="ro-RO"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8636EF0-7C18-400D-99D9-2042C95FA6D3}"/>
              </a:ext>
            </a:extLst>
          </p:cNvPr>
          <p:cNvSpPr>
            <a:spLocks noGrp="1"/>
          </p:cNvSpPr>
          <p:nvPr>
            <p:ph type="sldNum" sz="quarter" idx="12"/>
          </p:nvPr>
        </p:nvSpPr>
        <p:spPr/>
        <p:txBody>
          <a:bodyPr/>
          <a:lstStyle/>
          <a:p>
            <a:fld id="{5F47CF0A-AC12-0246-8978-268C239DBC67}"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BD77-8C38-4967-95ED-B7891E9054FD}"/>
              </a:ext>
            </a:extLst>
          </p:cNvPr>
          <p:cNvSpPr>
            <a:spLocks noGrp="1"/>
          </p:cNvSpPr>
          <p:nvPr>
            <p:ph type="title"/>
          </p:nvPr>
        </p:nvSpPr>
        <p:spPr>
          <a:xfrm>
            <a:off x="471948" y="213057"/>
            <a:ext cx="5493234" cy="1344975"/>
          </a:xfrm>
        </p:spPr>
        <p:txBody>
          <a:bodyPr>
            <a:noAutofit/>
          </a:bodyPr>
          <a:lstStyle/>
          <a:p>
            <a:r>
              <a:rPr lang="en-US" b="1" dirty="0">
                <a:latin typeface="Times New Roman" panose="02020603050405020304" pitchFamily="18" charset="0"/>
                <a:cs typeface="Times New Roman" panose="02020603050405020304" pitchFamily="18" charset="0"/>
              </a:rPr>
              <a:t>Model Implementation Steps</a:t>
            </a:r>
          </a:p>
        </p:txBody>
      </p:sp>
      <p:sp>
        <p:nvSpPr>
          <p:cNvPr id="8" name="Content Placeholder 7">
            <a:extLst>
              <a:ext uri="{FF2B5EF4-FFF2-40B4-BE49-F238E27FC236}">
                <a16:creationId xmlns:a16="http://schemas.microsoft.com/office/drawing/2014/main" id="{6B0E8992-BB0F-4672-BC09-51B963E3DC1F}"/>
              </a:ext>
            </a:extLst>
          </p:cNvPr>
          <p:cNvSpPr>
            <a:spLocks noGrp="1"/>
          </p:cNvSpPr>
          <p:nvPr>
            <p:ph idx="1"/>
          </p:nvPr>
        </p:nvSpPr>
        <p:spPr>
          <a:xfrm>
            <a:off x="471948" y="1558032"/>
            <a:ext cx="5039903" cy="4524716"/>
          </a:xfrm>
        </p:spPr>
        <p:txBody>
          <a:bodyPr>
            <a:normAutofit/>
          </a:bodyPr>
          <a:lstStyle/>
          <a:p>
            <a:pPr algn="just"/>
            <a:r>
              <a:rPr lang="en-US" sz="2400" dirty="0">
                <a:latin typeface="Times New Roman" panose="02020603050405020304" pitchFamily="18" charset="0"/>
                <a:cs typeface="Times New Roman" panose="02020603050405020304" pitchFamily="18" charset="0"/>
              </a:rPr>
              <a:t>Import of the dataset and separation dependent and independent variables</a:t>
            </a:r>
          </a:p>
          <a:p>
            <a:pPr algn="just"/>
            <a:r>
              <a:rPr lang="en-US" sz="2400" dirty="0">
                <a:latin typeface="Times New Roman" panose="02020603050405020304" pitchFamily="18" charset="0"/>
                <a:cs typeface="Times New Roman" panose="02020603050405020304" pitchFamily="18" charset="0"/>
              </a:rPr>
              <a:t>Encoding and labeling the categorical data</a:t>
            </a:r>
          </a:p>
          <a:p>
            <a:pPr algn="just"/>
            <a:r>
              <a:rPr lang="en-US" sz="2400" dirty="0">
                <a:latin typeface="Times New Roman" panose="02020603050405020304" pitchFamily="18" charset="0"/>
                <a:cs typeface="Times New Roman" panose="02020603050405020304" pitchFamily="18" charset="0"/>
              </a:rPr>
              <a:t>Split of the dataset into the Training set and Test set</a:t>
            </a:r>
          </a:p>
          <a:p>
            <a:pPr algn="just"/>
            <a:r>
              <a:rPr lang="en-US" sz="2400" dirty="0">
                <a:latin typeface="Times New Roman" panose="02020603050405020304" pitchFamily="18" charset="0"/>
                <a:cs typeface="Times New Roman" panose="02020603050405020304" pitchFamily="18" charset="0"/>
              </a:rPr>
              <a:t>Creating regression model &amp; Fitting the MLP model to the Training set</a:t>
            </a:r>
          </a:p>
          <a:p>
            <a:pPr algn="just"/>
            <a:r>
              <a:rPr lang="en-US" sz="2400" dirty="0">
                <a:latin typeface="Times New Roman" panose="02020603050405020304" pitchFamily="18" charset="0"/>
                <a:cs typeface="Times New Roman" panose="02020603050405020304" pitchFamily="18" charset="0"/>
              </a:rPr>
              <a:t>Evaluations of the model and further predictions</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7169" name="Picture 9">
            <a:extLst>
              <a:ext uri="{FF2B5EF4-FFF2-40B4-BE49-F238E27FC236}">
                <a16:creationId xmlns:a16="http://schemas.microsoft.com/office/drawing/2014/main" id="{C2505B57-F828-41D4-A573-8F711C6D91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850501" y="591186"/>
            <a:ext cx="760928" cy="2693551"/>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8">
            <a:extLst>
              <a:ext uri="{FF2B5EF4-FFF2-40B4-BE49-F238E27FC236}">
                <a16:creationId xmlns:a16="http://schemas.microsoft.com/office/drawing/2014/main" id="{DAA17DD0-0322-4ED6-9CA8-6A0A32D5BE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30441" y="513960"/>
            <a:ext cx="4532677" cy="26935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9F42549E-9186-408A-8523-7B68DC8BBBB7}"/>
              </a:ext>
            </a:extLst>
          </p:cNvPr>
          <p:cNvSpPr>
            <a:spLocks noChangeArrowheads="1"/>
          </p:cNvSpPr>
          <p:nvPr/>
        </p:nvSpPr>
        <p:spPr bwMode="auto">
          <a:xfrm>
            <a:off x="3055938" y="38036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 name="Picture 13">
            <a:extLst>
              <a:ext uri="{FF2B5EF4-FFF2-40B4-BE49-F238E27FC236}">
                <a16:creationId xmlns:a16="http://schemas.microsoft.com/office/drawing/2014/main" id="{20778376-31E4-45ED-A9DD-D029454BAFFE}"/>
              </a:ext>
            </a:extLst>
          </p:cNvPr>
          <p:cNvPicPr/>
          <p:nvPr/>
        </p:nvPicPr>
        <p:blipFill>
          <a:blip r:embed="rId4">
            <a:extLst>
              <a:ext uri="{28A0092B-C50C-407E-A947-70E740481C1C}">
                <a14:useLocalDpi xmlns:a14="http://schemas.microsoft.com/office/drawing/2010/main" val="0"/>
              </a:ext>
            </a:extLst>
          </a:blip>
          <a:stretch>
            <a:fillRect/>
          </a:stretch>
        </p:blipFill>
        <p:spPr>
          <a:xfrm>
            <a:off x="6130441" y="459735"/>
            <a:ext cx="4554801" cy="2771140"/>
          </a:xfrm>
          <a:prstGeom prst="rect">
            <a:avLst/>
          </a:prstGeom>
        </p:spPr>
      </p:pic>
      <p:graphicFrame>
        <p:nvGraphicFramePr>
          <p:cNvPr id="11" name="Table 10">
            <a:extLst>
              <a:ext uri="{FF2B5EF4-FFF2-40B4-BE49-F238E27FC236}">
                <a16:creationId xmlns:a16="http://schemas.microsoft.com/office/drawing/2014/main" id="{E45A8310-F249-4399-AB7A-41B7320D494C}"/>
              </a:ext>
            </a:extLst>
          </p:cNvPr>
          <p:cNvGraphicFramePr>
            <a:graphicFrameLocks noGrp="1"/>
          </p:cNvGraphicFramePr>
          <p:nvPr/>
        </p:nvGraphicFramePr>
        <p:xfrm>
          <a:off x="6346584" y="3312583"/>
          <a:ext cx="4275455" cy="2264156"/>
        </p:xfrm>
        <a:graphic>
          <a:graphicData uri="http://schemas.openxmlformats.org/drawingml/2006/table">
            <a:tbl>
              <a:tblPr firstRow="1" firstCol="1" bandRow="1">
                <a:tableStyleId>{5C22544A-7EE6-4342-B048-85BDC9FD1C3A}</a:tableStyleId>
              </a:tblPr>
              <a:tblGrid>
                <a:gridCol w="1404620">
                  <a:extLst>
                    <a:ext uri="{9D8B030D-6E8A-4147-A177-3AD203B41FA5}">
                      <a16:colId xmlns:a16="http://schemas.microsoft.com/office/drawing/2014/main" val="2904370237"/>
                    </a:ext>
                  </a:extLst>
                </a:gridCol>
                <a:gridCol w="1521460">
                  <a:extLst>
                    <a:ext uri="{9D8B030D-6E8A-4147-A177-3AD203B41FA5}">
                      <a16:colId xmlns:a16="http://schemas.microsoft.com/office/drawing/2014/main" val="72152358"/>
                    </a:ext>
                  </a:extLst>
                </a:gridCol>
                <a:gridCol w="1349375">
                  <a:extLst>
                    <a:ext uri="{9D8B030D-6E8A-4147-A177-3AD203B41FA5}">
                      <a16:colId xmlns:a16="http://schemas.microsoft.com/office/drawing/2014/main" val="65033822"/>
                    </a:ext>
                  </a:extLst>
                </a:gridCol>
              </a:tblGrid>
              <a:tr h="0">
                <a:tc>
                  <a:txBody>
                    <a:bodyPr/>
                    <a:lstStyle/>
                    <a:p>
                      <a:pPr marL="0" marR="0">
                        <a:lnSpc>
                          <a:spcPct val="115000"/>
                        </a:lnSpc>
                        <a:spcBef>
                          <a:spcPts val="0"/>
                        </a:spcBef>
                        <a:spcAft>
                          <a:spcPts val="0"/>
                        </a:spcAft>
                      </a:pPr>
                      <a:r>
                        <a:rPr lang="en-US" sz="1200">
                          <a:effectLst/>
                        </a:rPr>
                        <a:t>LAYERS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NUMBERS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ACTIVATION FUNCTION USED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3771670"/>
                  </a:ext>
                </a:extLst>
              </a:tr>
              <a:tr h="0">
                <a:tc>
                  <a:txBody>
                    <a:bodyPr/>
                    <a:lstStyle/>
                    <a:p>
                      <a:pPr marL="0" marR="0">
                        <a:lnSpc>
                          <a:spcPct val="115000"/>
                        </a:lnSpc>
                        <a:spcBef>
                          <a:spcPts val="0"/>
                        </a:spcBef>
                        <a:spcAft>
                          <a:spcPts val="0"/>
                        </a:spcAft>
                      </a:pPr>
                      <a:r>
                        <a:rPr lang="en-US" sz="1200">
                          <a:effectLst/>
                        </a:rPr>
                        <a:t>Input layer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No.of inputs=9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-None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2946455"/>
                  </a:ext>
                </a:extLst>
              </a:tr>
              <a:tr h="0">
                <a:tc>
                  <a:txBody>
                    <a:bodyPr/>
                    <a:lstStyle/>
                    <a:p>
                      <a:pPr marL="0" marR="0">
                        <a:lnSpc>
                          <a:spcPct val="115000"/>
                        </a:lnSpc>
                        <a:spcBef>
                          <a:spcPts val="0"/>
                        </a:spcBef>
                        <a:spcAft>
                          <a:spcPts val="0"/>
                        </a:spcAft>
                      </a:pPr>
                      <a:r>
                        <a:rPr lang="en-US" sz="1200" dirty="0">
                          <a:effectLst/>
                        </a:rPr>
                        <a:t>Hidden layer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-No.of hidden layers=2</a:t>
                      </a:r>
                    </a:p>
                    <a:p>
                      <a:pPr marL="0" marR="0">
                        <a:lnSpc>
                          <a:spcPct val="115000"/>
                        </a:lnSpc>
                        <a:spcBef>
                          <a:spcPts val="0"/>
                        </a:spcBef>
                        <a:spcAft>
                          <a:spcPts val="0"/>
                        </a:spcAft>
                      </a:pPr>
                      <a:r>
                        <a:rPr lang="en-US" sz="1200">
                          <a:effectLst/>
                        </a:rPr>
                        <a:t>-No.of neurons or nodes in each layer=20</a:t>
                      </a:r>
                    </a:p>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-Rectifier linear unit function</a:t>
                      </a:r>
                    </a:p>
                    <a:p>
                      <a:pPr marL="0" marR="0">
                        <a:lnSpc>
                          <a:spcPct val="115000"/>
                        </a:lnSpc>
                        <a:spcBef>
                          <a:spcPts val="0"/>
                        </a:spcBef>
                        <a:spcAft>
                          <a:spcPts val="0"/>
                        </a:spcAft>
                      </a:pPr>
                      <a:r>
                        <a:rPr lang="en-US" sz="1200">
                          <a:effectLst/>
                        </a:rPr>
                        <a:t>        (Relu)</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6074998"/>
                  </a:ext>
                </a:extLst>
              </a:tr>
              <a:tr h="0">
                <a:tc>
                  <a:txBody>
                    <a:bodyPr/>
                    <a:lstStyle/>
                    <a:p>
                      <a:pPr marL="0" marR="0">
                        <a:lnSpc>
                          <a:spcPct val="115000"/>
                        </a:lnSpc>
                        <a:spcBef>
                          <a:spcPts val="0"/>
                        </a:spcBef>
                        <a:spcAft>
                          <a:spcPts val="0"/>
                        </a:spcAft>
                      </a:pPr>
                      <a:r>
                        <a:rPr lang="en-US" sz="1200">
                          <a:effectLst/>
                        </a:rPr>
                        <a:t>Output layer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No.of outputs=1</a:t>
                      </a:r>
                    </a:p>
                    <a:p>
                      <a:pPr marL="0" marR="0">
                        <a:lnSpc>
                          <a:spcPct val="115000"/>
                        </a:lnSpc>
                        <a:spcBef>
                          <a:spcPts val="0"/>
                        </a:spcBef>
                        <a:spcAft>
                          <a:spcPts val="0"/>
                        </a:spcAft>
                      </a:pPr>
                      <a:r>
                        <a:rPr lang="en-US" sz="1200">
                          <a:effectLst/>
                        </a:rPr>
                        <a:t>No.of output node=1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-None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0317710"/>
                  </a:ext>
                </a:extLst>
              </a:tr>
            </a:tbl>
          </a:graphicData>
        </a:graphic>
      </p:graphicFrame>
      <p:pic>
        <p:nvPicPr>
          <p:cNvPr id="13" name="Picture 12" descr="A picture containing clock, object&#10;&#10;Description generated with high confidence">
            <a:extLst>
              <a:ext uri="{FF2B5EF4-FFF2-40B4-BE49-F238E27FC236}">
                <a16:creationId xmlns:a16="http://schemas.microsoft.com/office/drawing/2014/main" id="{1BBD58B1-098D-4B6C-BDC3-FFF26CCF1C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7975" y="5604586"/>
            <a:ext cx="5974026" cy="1038225"/>
          </a:xfrm>
          <a:prstGeom prst="rect">
            <a:avLst/>
          </a:prstGeom>
        </p:spPr>
      </p:pic>
      <p:sp>
        <p:nvSpPr>
          <p:cNvPr id="15" name="Rectangle 14">
            <a:extLst>
              <a:ext uri="{FF2B5EF4-FFF2-40B4-BE49-F238E27FC236}">
                <a16:creationId xmlns:a16="http://schemas.microsoft.com/office/drawing/2014/main" id="{E176E300-0386-409A-AC9E-28A2BCB769DB}"/>
              </a:ext>
            </a:extLst>
          </p:cNvPr>
          <p:cNvSpPr/>
          <p:nvPr/>
        </p:nvSpPr>
        <p:spPr>
          <a:xfrm>
            <a:off x="10622039" y="3606671"/>
            <a:ext cx="1461806" cy="1323439"/>
          </a:xfrm>
          <a:prstGeom prst="rect">
            <a:avLst/>
          </a:prstGeom>
        </p:spPr>
        <p:txBody>
          <a:bodyPr wrap="square">
            <a:spAutoFit/>
          </a:bodyPr>
          <a:lstStyle/>
          <a:p>
            <a:pPr algn="just" fontAlgn="base"/>
            <a:r>
              <a:rPr lang="en-US" sz="2000" b="0" i="0" dirty="0">
                <a:solidFill>
                  <a:srgbClr val="000000"/>
                </a:solidFill>
                <a:effectLst/>
                <a:latin typeface="Times New Roman" panose="02020603050405020304" pitchFamily="18" charset="0"/>
                <a:cs typeface="Times New Roman" panose="02020603050405020304" pitchFamily="18" charset="0"/>
              </a:rPr>
              <a:t>if input &gt; 0:</a:t>
            </a:r>
          </a:p>
          <a:p>
            <a:pPr algn="just" fontAlgn="base"/>
            <a:r>
              <a:rPr lang="en-US" sz="2000" b="0" i="0" dirty="0">
                <a:solidFill>
                  <a:srgbClr val="000000"/>
                </a:solidFill>
                <a:effectLst/>
                <a:latin typeface="Times New Roman" panose="02020603050405020304" pitchFamily="18" charset="0"/>
                <a:cs typeface="Times New Roman" panose="02020603050405020304" pitchFamily="18" charset="0"/>
              </a:rPr>
              <a:t>return input</a:t>
            </a:r>
          </a:p>
          <a:p>
            <a:pPr algn="just" fontAlgn="base"/>
            <a:r>
              <a:rPr lang="en-US" sz="2000" b="0" i="0" dirty="0">
                <a:solidFill>
                  <a:srgbClr val="000000"/>
                </a:solidFill>
                <a:effectLst/>
                <a:latin typeface="Times New Roman" panose="02020603050405020304" pitchFamily="18" charset="0"/>
                <a:cs typeface="Times New Roman" panose="02020603050405020304" pitchFamily="18" charset="0"/>
              </a:rPr>
              <a:t>else:</a:t>
            </a:r>
          </a:p>
          <a:p>
            <a:pPr algn="just" fontAlgn="base"/>
            <a:r>
              <a:rPr lang="en-US" sz="2000" b="0" i="0" dirty="0">
                <a:solidFill>
                  <a:srgbClr val="000000"/>
                </a:solidFill>
                <a:effectLst/>
                <a:latin typeface="Times New Roman" panose="02020603050405020304" pitchFamily="18" charset="0"/>
                <a:cs typeface="Times New Roman" panose="02020603050405020304" pitchFamily="18" charset="0"/>
              </a:rPr>
              <a:t>return 0</a:t>
            </a:r>
          </a:p>
        </p:txBody>
      </p:sp>
      <p:graphicFrame>
        <p:nvGraphicFramePr>
          <p:cNvPr id="16" name="Table 15">
            <a:extLst>
              <a:ext uri="{FF2B5EF4-FFF2-40B4-BE49-F238E27FC236}">
                <a16:creationId xmlns:a16="http://schemas.microsoft.com/office/drawing/2014/main" id="{0F6E7ACC-2487-4952-9C8D-1E0642E449C1}"/>
              </a:ext>
            </a:extLst>
          </p:cNvPr>
          <p:cNvGraphicFramePr>
            <a:graphicFrameLocks noGrp="1"/>
          </p:cNvGraphicFramePr>
          <p:nvPr/>
        </p:nvGraphicFramePr>
        <p:xfrm>
          <a:off x="6192965" y="5698460"/>
          <a:ext cx="4560570" cy="816610"/>
        </p:xfrm>
        <a:graphic>
          <a:graphicData uri="http://schemas.openxmlformats.org/drawingml/2006/table">
            <a:tbl>
              <a:tblPr firstRow="1" firstCol="1" bandRow="1">
                <a:tableStyleId>{5C22544A-7EE6-4342-B048-85BDC9FD1C3A}</a:tableStyleId>
              </a:tblPr>
              <a:tblGrid>
                <a:gridCol w="1520190">
                  <a:extLst>
                    <a:ext uri="{9D8B030D-6E8A-4147-A177-3AD203B41FA5}">
                      <a16:colId xmlns:a16="http://schemas.microsoft.com/office/drawing/2014/main" val="770275837"/>
                    </a:ext>
                  </a:extLst>
                </a:gridCol>
                <a:gridCol w="1520190">
                  <a:extLst>
                    <a:ext uri="{9D8B030D-6E8A-4147-A177-3AD203B41FA5}">
                      <a16:colId xmlns:a16="http://schemas.microsoft.com/office/drawing/2014/main" val="1984009068"/>
                    </a:ext>
                  </a:extLst>
                </a:gridCol>
                <a:gridCol w="1520190">
                  <a:extLst>
                    <a:ext uri="{9D8B030D-6E8A-4147-A177-3AD203B41FA5}">
                      <a16:colId xmlns:a16="http://schemas.microsoft.com/office/drawing/2014/main" val="228604668"/>
                    </a:ext>
                  </a:extLst>
                </a:gridCol>
              </a:tblGrid>
              <a:tr h="0">
                <a:tc>
                  <a:txBody>
                    <a:bodyPr/>
                    <a:lstStyle/>
                    <a:p>
                      <a:pPr marL="0" marR="0">
                        <a:lnSpc>
                          <a:spcPct val="115000"/>
                        </a:lnSpc>
                        <a:spcBef>
                          <a:spcPts val="0"/>
                        </a:spcBef>
                        <a:spcAft>
                          <a:spcPts val="0"/>
                        </a:spcAft>
                      </a:pPr>
                      <a:r>
                        <a:rPr lang="en-US" sz="1200">
                          <a:effectLst/>
                        </a:rPr>
                        <a:t>Train sets(X_train and y_train)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Batch Size Used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Epochs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0296272"/>
                  </a:ext>
                </a:extLst>
              </a:tr>
              <a:tr h="0">
                <a:tc>
                  <a:txBody>
                    <a:bodyPr/>
                    <a:lstStyle/>
                    <a:p>
                      <a:pPr marL="0" marR="0">
                        <a:lnSpc>
                          <a:spcPct val="115000"/>
                        </a:lnSpc>
                        <a:spcBef>
                          <a:spcPts val="0"/>
                        </a:spcBef>
                        <a:spcAft>
                          <a:spcPts val="0"/>
                        </a:spcAft>
                      </a:pPr>
                      <a:r>
                        <a:rPr lang="en-US" sz="1200">
                          <a:effectLst/>
                        </a:rPr>
                        <a:t>About 80 percent of total dataset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300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3886528"/>
                  </a:ext>
                </a:extLst>
              </a:tr>
            </a:tbl>
          </a:graphicData>
        </a:graphic>
      </p:graphicFrame>
      <p:sp>
        <p:nvSpPr>
          <p:cNvPr id="17" name="Rectangle 16">
            <a:extLst>
              <a:ext uri="{FF2B5EF4-FFF2-40B4-BE49-F238E27FC236}">
                <a16:creationId xmlns:a16="http://schemas.microsoft.com/office/drawing/2014/main" id="{1E0C92E8-1183-40EE-8A05-8DD36A0E3301}"/>
              </a:ext>
            </a:extLst>
          </p:cNvPr>
          <p:cNvSpPr/>
          <p:nvPr/>
        </p:nvSpPr>
        <p:spPr>
          <a:xfrm>
            <a:off x="10850501" y="5905391"/>
            <a:ext cx="1107996" cy="369332"/>
          </a:xfrm>
          <a:prstGeom prst="rect">
            <a:avLst/>
          </a:prstGeom>
        </p:spPr>
        <p:txBody>
          <a:bodyPr wrap="none">
            <a:spAutoFit/>
          </a:bodyPr>
          <a:lstStyle/>
          <a:p>
            <a:r>
              <a:rPr lang="en-US" dirty="0"/>
              <a:t>MSE:(4-6)</a:t>
            </a:r>
          </a:p>
        </p:txBody>
      </p:sp>
      <p:sp>
        <p:nvSpPr>
          <p:cNvPr id="3" name="Slide Number Placeholder 2">
            <a:extLst>
              <a:ext uri="{FF2B5EF4-FFF2-40B4-BE49-F238E27FC236}">
                <a16:creationId xmlns:a16="http://schemas.microsoft.com/office/drawing/2014/main" id="{CD8EA5B1-E7C0-4FBF-8FB0-4C022AADB3B8}"/>
              </a:ext>
            </a:extLst>
          </p:cNvPr>
          <p:cNvSpPr>
            <a:spLocks noGrp="1"/>
          </p:cNvSpPr>
          <p:nvPr>
            <p:ph type="sldNum" sz="quarter" idx="12"/>
          </p:nvPr>
        </p:nvSpPr>
        <p:spPr/>
        <p:txBody>
          <a:bodyPr/>
          <a:lstStyle/>
          <a:p>
            <a:fld id="{5F47CF0A-AC12-0246-8978-268C239DBC67}" type="slidenum">
              <a:rPr lang="en-US" smtClean="0"/>
              <a:t>20</a:t>
            </a:fld>
            <a:endParaRPr lang="en-US"/>
          </a:p>
        </p:txBody>
      </p:sp>
    </p:spTree>
    <p:extLst>
      <p:ext uri="{BB962C8B-B14F-4D97-AF65-F5344CB8AC3E}">
        <p14:creationId xmlns:p14="http://schemas.microsoft.com/office/powerpoint/2010/main" val="175368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8CB9C7-D334-4014-B3C4-7CE7C8587279}"/>
              </a:ext>
            </a:extLst>
          </p:cNvPr>
          <p:cNvSpPr>
            <a:spLocks noGrp="1"/>
          </p:cNvSpPr>
          <p:nvPr>
            <p:ph type="sldNum" sz="quarter" idx="12"/>
          </p:nvPr>
        </p:nvSpPr>
        <p:spPr/>
        <p:txBody>
          <a:bodyPr/>
          <a:lstStyle/>
          <a:p>
            <a:fld id="{5F47CF0A-AC12-0246-8978-268C239DBC67}" type="slidenum">
              <a:rPr lang="en-US" smtClean="0"/>
              <a:t>21</a:t>
            </a:fld>
            <a:endParaRPr lang="en-US"/>
          </a:p>
        </p:txBody>
      </p:sp>
      <p:sp>
        <p:nvSpPr>
          <p:cNvPr id="5" name="Title 1">
            <a:extLst>
              <a:ext uri="{FF2B5EF4-FFF2-40B4-BE49-F238E27FC236}">
                <a16:creationId xmlns:a16="http://schemas.microsoft.com/office/drawing/2014/main" id="{4765408E-98EC-4E39-AE20-C19D582D29AA}"/>
              </a:ext>
            </a:extLst>
          </p:cNvPr>
          <p:cNvSpPr txBox="1">
            <a:spLocks/>
          </p:cNvSpPr>
          <p:nvPr/>
        </p:nvSpPr>
        <p:spPr>
          <a:xfrm>
            <a:off x="838200" y="365125"/>
            <a:ext cx="10515600" cy="92519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4400" b="1" dirty="0">
                <a:latin typeface="Times New Roman" panose="02020603050405020304" pitchFamily="18" charset="0"/>
                <a:cs typeface="Times New Roman" panose="02020603050405020304" pitchFamily="18" charset="0"/>
              </a:rPr>
              <a:t>Conclusion</a:t>
            </a:r>
          </a:p>
        </p:txBody>
      </p:sp>
      <p:sp>
        <p:nvSpPr>
          <p:cNvPr id="6" name="Subtitle 2">
            <a:extLst>
              <a:ext uri="{FF2B5EF4-FFF2-40B4-BE49-F238E27FC236}">
                <a16:creationId xmlns:a16="http://schemas.microsoft.com/office/drawing/2014/main" id="{56FA8551-9A8B-43BA-A68F-9E780DEE8F3A}"/>
              </a:ext>
            </a:extLst>
          </p:cNvPr>
          <p:cNvSpPr>
            <a:spLocks noGrp="1"/>
          </p:cNvSpPr>
          <p:nvPr>
            <p:ph type="subTitle" idx="1"/>
          </p:nvPr>
        </p:nvSpPr>
        <p:spPr>
          <a:xfrm>
            <a:off x="838200" y="1391920"/>
            <a:ext cx="10662920" cy="4551680"/>
          </a:xfrm>
        </p:spPr>
        <p:txBody>
          <a:bodyPr>
            <a:norm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activities were focused basically on data collection and preparations along with basic user interface design of the web application</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collection and preparations tasks usually consumed more time as this required detail consideration of statistical reports and conversion and storage to suitable format before performing data analysis and predictions tasks</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interface design also involved the understanding of what the application layout looks like and what functionalities should be there exactly in implementation of project goals</a:t>
            </a:r>
          </a:p>
        </p:txBody>
      </p:sp>
    </p:spTree>
    <p:extLst>
      <p:ext uri="{BB962C8B-B14F-4D97-AF65-F5344CB8AC3E}">
        <p14:creationId xmlns:p14="http://schemas.microsoft.com/office/powerpoint/2010/main" val="55407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BE3EB3-5934-4B5D-B208-73B854BE5336}"/>
              </a:ext>
            </a:extLst>
          </p:cNvPr>
          <p:cNvSpPr>
            <a:spLocks noGrp="1"/>
          </p:cNvSpPr>
          <p:nvPr>
            <p:ph type="subTitle" idx="1"/>
          </p:nvPr>
        </p:nvSpPr>
        <p:spPr>
          <a:xfrm>
            <a:off x="838200" y="1391920"/>
            <a:ext cx="10662920" cy="4551680"/>
          </a:xfrm>
        </p:spPr>
        <p:txBody>
          <a:bodyPr>
            <a:normAutofit/>
          </a:bodyPr>
          <a:lstStyle/>
          <a:p>
            <a:pPr marL="342900" lvl="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web application support only two-level role (i.e. Admin and Guest). There is no guest or user account and admin need to register to this system separately before actually using system</a:t>
            </a:r>
          </a:p>
          <a:p>
            <a:pPr lvl="0" algn="just"/>
            <a:endParaRPr lang="en-US"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analysis and predictions highly depend on the accuracy of data in the data sources. Also, the latest updates depend only on update made by the data source</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D8237DE-164C-443A-B2FF-C9669197AD08}"/>
              </a:ext>
            </a:extLst>
          </p:cNvPr>
          <p:cNvSpPr>
            <a:spLocks noGrp="1"/>
          </p:cNvSpPr>
          <p:nvPr>
            <p:ph type="sldNum" sz="quarter" idx="12"/>
          </p:nvPr>
        </p:nvSpPr>
        <p:spPr/>
        <p:txBody>
          <a:bodyPr/>
          <a:lstStyle/>
          <a:p>
            <a:fld id="{5F47CF0A-AC12-0246-8978-268C239DBC67}" type="slidenum">
              <a:rPr lang="en-US" smtClean="0"/>
              <a:t>22</a:t>
            </a:fld>
            <a:endParaRPr lang="en-US"/>
          </a:p>
        </p:txBody>
      </p:sp>
      <p:sp>
        <p:nvSpPr>
          <p:cNvPr id="5" name="Title 1">
            <a:extLst>
              <a:ext uri="{FF2B5EF4-FFF2-40B4-BE49-F238E27FC236}">
                <a16:creationId xmlns:a16="http://schemas.microsoft.com/office/drawing/2014/main" id="{E4DA9073-A5BB-4A8E-9574-0F4E0B18C75C}"/>
              </a:ext>
            </a:extLst>
          </p:cNvPr>
          <p:cNvSpPr txBox="1">
            <a:spLocks/>
          </p:cNvSpPr>
          <p:nvPr/>
        </p:nvSpPr>
        <p:spPr>
          <a:xfrm>
            <a:off x="838200" y="365125"/>
            <a:ext cx="10515600" cy="92519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4400" b="1" dirty="0">
                <a:latin typeface="Times New Roman" panose="02020603050405020304" pitchFamily="18" charset="0"/>
                <a:cs typeface="Times New Roman" panose="02020603050405020304" pitchFamily="18" charset="0"/>
              </a:rPr>
              <a:t>Limitation</a:t>
            </a:r>
          </a:p>
        </p:txBody>
      </p:sp>
    </p:spTree>
    <p:extLst>
      <p:ext uri="{BB962C8B-B14F-4D97-AF65-F5344CB8AC3E}">
        <p14:creationId xmlns:p14="http://schemas.microsoft.com/office/powerpoint/2010/main" val="2112242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48AB827-7C8D-4819-8C75-89135E019DDB}"/>
              </a:ext>
            </a:extLst>
          </p:cNvPr>
          <p:cNvSpPr>
            <a:spLocks noGrp="1"/>
          </p:cNvSpPr>
          <p:nvPr>
            <p:ph type="subTitle" idx="1"/>
          </p:nvPr>
        </p:nvSpPr>
        <p:spPr>
          <a:xfrm>
            <a:off x="838200" y="1548448"/>
            <a:ext cx="10835640" cy="4807902"/>
          </a:xfrm>
        </p:spPr>
        <p:txBody>
          <a:bodyPr>
            <a:normAutofit/>
          </a:bodyPr>
          <a:lstStyle/>
          <a:p>
            <a:pPr marL="342900" lvl="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Enable application to keep track of guest most visited pages, most downloaded contents</a:t>
            </a:r>
          </a:p>
          <a:p>
            <a:pPr lvl="0" algn="just"/>
            <a:endParaRPr lang="en-US"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 admin functionalities like creating other admin registrations, easy admin communications, application usage analytics etc.</a:t>
            </a:r>
          </a:p>
          <a:p>
            <a:pPr lvl="0" algn="just"/>
            <a:endParaRPr lang="en-US"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 API functionalities like extract latest data from direct data sources, keep track of API request, responses and report it to admin</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E095591-BB17-4600-8246-77D20D5E9964}"/>
              </a:ext>
            </a:extLst>
          </p:cNvPr>
          <p:cNvSpPr>
            <a:spLocks noGrp="1"/>
          </p:cNvSpPr>
          <p:nvPr>
            <p:ph type="sldNum" sz="quarter" idx="12"/>
          </p:nvPr>
        </p:nvSpPr>
        <p:spPr/>
        <p:txBody>
          <a:bodyPr/>
          <a:lstStyle/>
          <a:p>
            <a:fld id="{5F47CF0A-AC12-0246-8978-268C239DBC67}" type="slidenum">
              <a:rPr lang="en-US" smtClean="0"/>
              <a:t>23</a:t>
            </a:fld>
            <a:endParaRPr lang="en-US"/>
          </a:p>
        </p:txBody>
      </p:sp>
      <p:sp>
        <p:nvSpPr>
          <p:cNvPr id="5" name="Title 1">
            <a:extLst>
              <a:ext uri="{FF2B5EF4-FFF2-40B4-BE49-F238E27FC236}">
                <a16:creationId xmlns:a16="http://schemas.microsoft.com/office/drawing/2014/main" id="{9A4723CB-5D80-4FD0-AA59-DBDA30C9A6EC}"/>
              </a:ext>
            </a:extLst>
          </p:cNvPr>
          <p:cNvSpPr txBox="1">
            <a:spLocks/>
          </p:cNvSpPr>
          <p:nvPr/>
        </p:nvSpPr>
        <p:spPr>
          <a:xfrm>
            <a:off x="838200" y="365125"/>
            <a:ext cx="10515600" cy="10064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4400" b="1" dirty="0">
                <a:latin typeface="Times New Roman" panose="02020603050405020304" pitchFamily="18" charset="0"/>
                <a:cs typeface="Times New Roman" panose="02020603050405020304" pitchFamily="18" charset="0"/>
              </a:rPr>
              <a:t>Future Enhancement</a:t>
            </a:r>
          </a:p>
        </p:txBody>
      </p:sp>
    </p:spTree>
    <p:extLst>
      <p:ext uri="{BB962C8B-B14F-4D97-AF65-F5344CB8AC3E}">
        <p14:creationId xmlns:p14="http://schemas.microsoft.com/office/powerpoint/2010/main" val="4294041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11" y="112543"/>
            <a:ext cx="10748889" cy="1026940"/>
          </a:xfrm>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604911" y="833657"/>
            <a:ext cx="11491839" cy="5845125"/>
          </a:xfrm>
        </p:spPr>
        <p:txBody>
          <a:bodyPr>
            <a:noAutofit/>
          </a:bodyPr>
          <a:lstStyle/>
          <a:p>
            <a:pPr marL="0" lvl="0" indent="0" algn="just">
              <a:buNone/>
            </a:pPr>
            <a:r>
              <a:rPr lang="en-US" sz="2000" dirty="0">
                <a:latin typeface="Times New Roman" panose="02020603050405020304" pitchFamily="18" charset="0"/>
                <a:cs typeface="Times New Roman" panose="02020603050405020304" pitchFamily="18" charset="0"/>
              </a:rPr>
              <a:t>[1] World Travel &amp; Tourism Council.  The WTTC report: Travel and Tourism Economic Impact 2018 world [Accessed: 02-Jan-2019]</a:t>
            </a:r>
          </a:p>
          <a:p>
            <a:pPr marL="0" lvl="0" indent="0" algn="just">
              <a:buNone/>
            </a:pPr>
            <a:r>
              <a:rPr lang="en-US" sz="2000" dirty="0">
                <a:latin typeface="Times New Roman" panose="02020603050405020304" pitchFamily="18" charset="0"/>
                <a:cs typeface="Times New Roman" panose="02020603050405020304" pitchFamily="18" charset="0"/>
              </a:rPr>
              <a:t>[2] World Travel &amp; Tourism Council.  The WTTC report: Travel and Tourism Economic Impact 2017 Nepal [Accessed: 02-Jan-2019]</a:t>
            </a:r>
          </a:p>
          <a:p>
            <a:pPr marL="0" lvl="0" indent="0" algn="just">
              <a:buNone/>
            </a:pPr>
            <a:r>
              <a:rPr lang="en-US" sz="2000" dirty="0">
                <a:latin typeface="Times New Roman" panose="02020603050405020304" pitchFamily="18" charset="0"/>
                <a:cs typeface="Times New Roman" panose="02020603050405020304" pitchFamily="18" charset="0"/>
              </a:rPr>
              <a:t>[3] Ministry of </a:t>
            </a:r>
            <a:r>
              <a:rPr lang="en-US" sz="2000" dirty="0" err="1">
                <a:latin typeface="Times New Roman" panose="02020603050405020304" pitchFamily="18" charset="0"/>
                <a:cs typeface="Times New Roman" panose="02020603050405020304" pitchFamily="18" charset="0"/>
              </a:rPr>
              <a:t>Culture,Tourism</a:t>
            </a:r>
            <a:r>
              <a:rPr lang="en-US" sz="2000" dirty="0">
                <a:latin typeface="Times New Roman" panose="02020603050405020304" pitchFamily="18" charset="0"/>
                <a:cs typeface="Times New Roman" panose="02020603050405020304" pitchFamily="18" charset="0"/>
              </a:rPr>
              <a:t> &amp; Civil </a:t>
            </a:r>
            <a:r>
              <a:rPr lang="en-US" sz="2000" dirty="0" err="1">
                <a:latin typeface="Times New Roman" panose="02020603050405020304" pitchFamily="18" charset="0"/>
                <a:cs typeface="Times New Roman" panose="02020603050405020304" pitchFamily="18" charset="0"/>
              </a:rPr>
              <a:t>Aviation,Nepal</a:t>
            </a:r>
            <a:r>
              <a:rPr lang="en-US" sz="2000" dirty="0">
                <a:latin typeface="Times New Roman" panose="02020603050405020304" pitchFamily="18" charset="0"/>
                <a:cs typeface="Times New Roman" panose="02020603050405020304" pitchFamily="18" charset="0"/>
              </a:rPr>
              <a:t>. [Online]. Available: http://tourism.gov.np/downloads. [Accessed: 02-Jan-2019]</a:t>
            </a:r>
          </a:p>
          <a:p>
            <a:pPr marL="0" lvl="0" indent="0" algn="just">
              <a:lnSpc>
                <a:spcPct val="150000"/>
              </a:lnSpc>
              <a:buNone/>
            </a:pPr>
            <a:r>
              <a:rPr lang="en-US" sz="2000" dirty="0">
                <a:latin typeface="Times New Roman" panose="02020603050405020304" pitchFamily="18" charset="0"/>
                <a:cs typeface="Times New Roman" panose="02020603050405020304" pitchFamily="18" charset="0"/>
              </a:rPr>
              <a:t>[4] D. C. </a:t>
            </a:r>
            <a:r>
              <a:rPr lang="en-US" sz="2000" dirty="0" err="1">
                <a:latin typeface="Times New Roman" panose="02020603050405020304" pitchFamily="18" charset="0"/>
                <a:cs typeface="Times New Roman" panose="02020603050405020304" pitchFamily="18" charset="0"/>
              </a:rPr>
              <a:t>Frechtling</a:t>
            </a:r>
            <a:r>
              <a:rPr lang="en-US" sz="2000" dirty="0">
                <a:latin typeface="Times New Roman" panose="02020603050405020304" pitchFamily="18" charset="0"/>
                <a:cs typeface="Times New Roman" panose="02020603050405020304" pitchFamily="18" charset="0"/>
              </a:rPr>
              <a:t>, Forecasting Tourism Demand: Methods and Strategies, Oxford: Butterworth-Heinemann, 2001. [Accessed: 02-Jan-2019]</a:t>
            </a:r>
          </a:p>
          <a:p>
            <a:pPr marL="0" lvl="0" indent="0" algn="just">
              <a:buNone/>
            </a:pPr>
            <a:r>
              <a:rPr lang="en-US" sz="2000" dirty="0">
                <a:latin typeface="Times New Roman" panose="02020603050405020304" pitchFamily="18" charset="0"/>
                <a:cs typeface="Times New Roman" panose="02020603050405020304" pitchFamily="18" charset="0"/>
              </a:rPr>
              <a:t>[5] Marine-</a:t>
            </a:r>
            <a:r>
              <a:rPr lang="en-US" sz="2000" dirty="0" err="1">
                <a:latin typeface="Times New Roman" panose="02020603050405020304" pitchFamily="18" charset="0"/>
                <a:cs typeface="Times New Roman" panose="02020603050405020304" pitchFamily="18" charset="0"/>
              </a:rPr>
              <a:t>Roig</a:t>
            </a:r>
            <a:r>
              <a:rPr lang="en-US" sz="2000" dirty="0">
                <a:latin typeface="Times New Roman" panose="02020603050405020304" pitchFamily="18" charset="0"/>
                <a:cs typeface="Times New Roman" panose="02020603050405020304" pitchFamily="18" charset="0"/>
              </a:rPr>
              <a:t>, E. &amp; </a:t>
            </a:r>
            <a:r>
              <a:rPr lang="en-US" sz="2000" dirty="0" err="1">
                <a:latin typeface="Times New Roman" panose="02020603050405020304" pitchFamily="18" charset="0"/>
                <a:cs typeface="Times New Roman" panose="02020603050405020304" pitchFamily="18" charset="0"/>
              </a:rPr>
              <a:t>AntonClave</a:t>
            </a:r>
            <a:r>
              <a:rPr lang="en-US" sz="2000" dirty="0">
                <a:latin typeface="Times New Roman" panose="02020603050405020304" pitchFamily="18" charset="0"/>
                <a:cs typeface="Times New Roman" panose="02020603050405020304" pitchFamily="18" charset="0"/>
              </a:rPr>
              <a:t>, S. Tourism analytics with massive user generated content: A case study of Barcelona. Journal of Destination Marketing &amp; Management (2015) [Accessed: 02-Jan-2019]</a:t>
            </a:r>
          </a:p>
          <a:p>
            <a:pPr marL="0" lvl="0" indent="0" algn="just">
              <a:buNone/>
            </a:pPr>
            <a:r>
              <a:rPr lang="en-US" sz="2000" dirty="0">
                <a:latin typeface="Times New Roman" panose="02020603050405020304" pitchFamily="18" charset="0"/>
                <a:cs typeface="Times New Roman" panose="02020603050405020304" pitchFamily="18" charset="0"/>
              </a:rPr>
              <a:t>[6] Xiang, Zheng, and Daniel R. </a:t>
            </a:r>
            <a:r>
              <a:rPr lang="en-US" sz="2000" dirty="0" err="1">
                <a:latin typeface="Times New Roman" panose="02020603050405020304" pitchFamily="18" charset="0"/>
                <a:cs typeface="Times New Roman" panose="02020603050405020304" pitchFamily="18" charset="0"/>
              </a:rPr>
              <a:t>Fesenmaier</a:t>
            </a:r>
            <a:r>
              <a:rPr lang="en-US" sz="2000" dirty="0">
                <a:latin typeface="Times New Roman" panose="02020603050405020304" pitchFamily="18" charset="0"/>
                <a:cs typeface="Times New Roman" panose="02020603050405020304" pitchFamily="18" charset="0"/>
              </a:rPr>
              <a:t>. Analytics in Smart Tourism Design Concepts and Methods. Springer International Publishing, 2018. [Accessed: 02-Jan-2019]</a:t>
            </a:r>
          </a:p>
          <a:p>
            <a:pPr marL="0" lvl="0" indent="0" algn="just">
              <a:buNone/>
            </a:pPr>
            <a:r>
              <a:rPr lang="en-US" sz="2000" dirty="0">
                <a:latin typeface="Times New Roman" panose="02020603050405020304" pitchFamily="18" charset="0"/>
                <a:cs typeface="Times New Roman" panose="02020603050405020304" pitchFamily="18" charset="0"/>
              </a:rPr>
              <a:t>[7] "Redirecting...",Analytics.google.com,2019.[Online].</a:t>
            </a:r>
            <a:r>
              <a:rPr lang="en-US" sz="2000" dirty="0" err="1">
                <a:latin typeface="Times New Roman" panose="02020603050405020304" pitchFamily="18" charset="0"/>
                <a:cs typeface="Times New Roman" panose="02020603050405020304" pitchFamily="18" charset="0"/>
              </a:rPr>
              <a:t>Available:https</a:t>
            </a:r>
            <a:r>
              <a:rPr lang="en-US" sz="2000" dirty="0">
                <a:latin typeface="Times New Roman" panose="02020603050405020304" pitchFamily="18" charset="0"/>
                <a:cs typeface="Times New Roman" panose="02020603050405020304" pitchFamily="18" charset="0"/>
              </a:rPr>
              <a:t>://analytics.google.com/analytics/web/. [Accessed: 02- Jan- 2019].</a:t>
            </a:r>
          </a:p>
          <a:p>
            <a:pPr marL="0" lvl="0" indent="0" algn="just">
              <a:buNone/>
            </a:pPr>
            <a:r>
              <a:rPr lang="en-US" sz="2000" dirty="0">
                <a:latin typeface="Times New Roman" panose="02020603050405020304" pitchFamily="18" charset="0"/>
                <a:cs typeface="Times New Roman" panose="02020603050405020304" pitchFamily="18" charset="0"/>
              </a:rPr>
              <a:t>[8] "Destination Analysts | Tourism Market Research", Destination Analysts, 2019. [Online]. Available: http://www.destinationanalysts.com/. [Accessed: 02- Jan- 2019].</a:t>
            </a: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F6A519-926C-495B-BB1E-1633AFA03D35}"/>
              </a:ext>
            </a:extLst>
          </p:cNvPr>
          <p:cNvSpPr>
            <a:spLocks noGrp="1"/>
          </p:cNvSpPr>
          <p:nvPr>
            <p:ph type="sldNum" sz="quarter" idx="12"/>
          </p:nvPr>
        </p:nvSpPr>
        <p:spPr/>
        <p:txBody>
          <a:bodyPr/>
          <a:lstStyle/>
          <a:p>
            <a:fld id="{5F47CF0A-AC12-0246-8978-268C239DBC67}"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8CB37B-55D3-4241-8781-9499050C588D}"/>
              </a:ext>
            </a:extLst>
          </p:cNvPr>
          <p:cNvSpPr>
            <a:spLocks noGrp="1"/>
          </p:cNvSpPr>
          <p:nvPr>
            <p:ph type="sldNum" sz="quarter" idx="12"/>
          </p:nvPr>
        </p:nvSpPr>
        <p:spPr/>
        <p:txBody>
          <a:bodyPr/>
          <a:lstStyle/>
          <a:p>
            <a:fld id="{5F47CF0A-AC12-0246-8978-268C239DBC67}" type="slidenum">
              <a:rPr lang="en-US" smtClean="0"/>
              <a:t>25</a:t>
            </a:fld>
            <a:endParaRPr lang="en-US"/>
          </a:p>
        </p:txBody>
      </p:sp>
      <p:sp>
        <p:nvSpPr>
          <p:cNvPr id="3" name="Rectangle 2">
            <a:extLst>
              <a:ext uri="{FF2B5EF4-FFF2-40B4-BE49-F238E27FC236}">
                <a16:creationId xmlns:a16="http://schemas.microsoft.com/office/drawing/2014/main" id="{F59B1236-CA7A-4B51-9244-0D2985CC4582}"/>
              </a:ext>
            </a:extLst>
          </p:cNvPr>
          <p:cNvSpPr/>
          <p:nvPr/>
        </p:nvSpPr>
        <p:spPr>
          <a:xfrm>
            <a:off x="209550" y="0"/>
            <a:ext cx="11982449" cy="7171194"/>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[9] Shumway R.H., </a:t>
            </a:r>
            <a:r>
              <a:rPr lang="en-US" sz="2000" dirty="0" err="1">
                <a:latin typeface="Times New Roman" panose="02020603050405020304" pitchFamily="18" charset="0"/>
                <a:cs typeface="Times New Roman" panose="02020603050405020304" pitchFamily="18" charset="0"/>
              </a:rPr>
              <a:t>Stoffer</a:t>
            </a:r>
            <a:r>
              <a:rPr lang="en-US" sz="2000" dirty="0">
                <a:latin typeface="Times New Roman" panose="02020603050405020304" pitchFamily="18" charset="0"/>
                <a:cs typeface="Times New Roman" panose="02020603050405020304" pitchFamily="18" charset="0"/>
              </a:rPr>
              <a:t> D.S. (2000) Time Series Regression and ARIMA Models. In: Time Series Analysis and Its Applications. Springer Texts in Statistics. Springer, New York, NY [Accessed: 02-Jan-2019]</a:t>
            </a:r>
          </a:p>
          <a:p>
            <a:pPr lvl="0" algn="just"/>
            <a:r>
              <a:rPr lang="en-US" sz="2000" dirty="0">
                <a:latin typeface="Times New Roman" panose="02020603050405020304" pitchFamily="18" charset="0"/>
                <a:cs typeface="Times New Roman" panose="02020603050405020304" pitchFamily="18" charset="0"/>
              </a:rPr>
              <a:t>[10] </a:t>
            </a:r>
            <a:r>
              <a:rPr lang="en-US" sz="2000" dirty="0" err="1">
                <a:latin typeface="Times New Roman" panose="02020603050405020304" pitchFamily="18" charset="0"/>
                <a:cs typeface="Times New Roman" panose="02020603050405020304" pitchFamily="18" charset="0"/>
              </a:rPr>
              <a:t>Makridakis</a:t>
            </a:r>
            <a:r>
              <a:rPr lang="en-US" sz="2000" dirty="0">
                <a:latin typeface="Times New Roman" panose="02020603050405020304" pitchFamily="18" charset="0"/>
                <a:cs typeface="Times New Roman" panose="02020603050405020304" pitchFamily="18" charset="0"/>
              </a:rPr>
              <a:t> S, </a:t>
            </a:r>
            <a:r>
              <a:rPr lang="en-US" sz="2000" dirty="0" err="1">
                <a:latin typeface="Times New Roman" panose="02020603050405020304" pitchFamily="18" charset="0"/>
                <a:cs typeface="Times New Roman" panose="02020603050405020304" pitchFamily="18" charset="0"/>
              </a:rPr>
              <a:t>Spiliotis</a:t>
            </a:r>
            <a:r>
              <a:rPr lang="en-US" sz="2000" dirty="0">
                <a:latin typeface="Times New Roman" panose="02020603050405020304" pitchFamily="18" charset="0"/>
                <a:cs typeface="Times New Roman" panose="02020603050405020304" pitchFamily="18" charset="0"/>
              </a:rPr>
              <a:t> E, </a:t>
            </a:r>
            <a:r>
              <a:rPr lang="en-US" sz="2000" dirty="0" err="1">
                <a:latin typeface="Times New Roman" panose="02020603050405020304" pitchFamily="18" charset="0"/>
                <a:cs typeface="Times New Roman" panose="02020603050405020304" pitchFamily="18" charset="0"/>
              </a:rPr>
              <a:t>Assimakopoulos</a:t>
            </a:r>
            <a:r>
              <a:rPr lang="en-US" sz="2000" dirty="0">
                <a:latin typeface="Times New Roman" panose="02020603050405020304" pitchFamily="18" charset="0"/>
                <a:cs typeface="Times New Roman" panose="02020603050405020304" pitchFamily="18" charset="0"/>
              </a:rPr>
              <a:t> V (2018) Statistical and Machine Learning forecasting methods: Concerns and ways forward. </a:t>
            </a:r>
            <a:r>
              <a:rPr lang="en-US" sz="2000" dirty="0" err="1">
                <a:latin typeface="Times New Roman" panose="02020603050405020304" pitchFamily="18" charset="0"/>
                <a:cs typeface="Times New Roman" panose="02020603050405020304" pitchFamily="18" charset="0"/>
              </a:rPr>
              <a:t>PLoS</a:t>
            </a:r>
            <a:r>
              <a:rPr lang="en-US" sz="2000" dirty="0">
                <a:latin typeface="Times New Roman" panose="02020603050405020304" pitchFamily="18" charset="0"/>
                <a:cs typeface="Times New Roman" panose="02020603050405020304" pitchFamily="18" charset="0"/>
              </a:rPr>
              <a:t> ONE 13(3): e0194889. </a:t>
            </a:r>
            <a:r>
              <a:rPr lang="en-US" sz="2000" u="sng" dirty="0">
                <a:latin typeface="Times New Roman" panose="02020603050405020304" pitchFamily="18" charset="0"/>
                <a:cs typeface="Times New Roman" panose="02020603050405020304" pitchFamily="18" charset="0"/>
                <a:hlinkClick r:id="rId2"/>
              </a:rPr>
              <a:t>https://doi.org/10.1371/journal.pone.0194889</a:t>
            </a:r>
            <a:r>
              <a:rPr lang="en-US" sz="2000" dirty="0">
                <a:latin typeface="Times New Roman" panose="02020603050405020304" pitchFamily="18" charset="0"/>
                <a:cs typeface="Times New Roman" panose="02020603050405020304" pitchFamily="18" charset="0"/>
              </a:rPr>
              <a:t> [Accessed: 02-Jan-2019] </a:t>
            </a:r>
          </a:p>
          <a:p>
            <a:pPr lvl="0" algn="just"/>
            <a:r>
              <a:rPr lang="en-US" sz="2000" dirty="0">
                <a:latin typeface="Times New Roman" panose="02020603050405020304" pitchFamily="18" charset="0"/>
                <a:cs typeface="Times New Roman" panose="02020603050405020304" pitchFamily="18" charset="0"/>
              </a:rPr>
              <a:t>[11] </a:t>
            </a:r>
            <a:r>
              <a:rPr lang="en-US" sz="2000" dirty="0" err="1">
                <a:latin typeface="Times New Roman" panose="02020603050405020304" pitchFamily="18" charset="0"/>
                <a:cs typeface="Times New Roman" panose="02020603050405020304" pitchFamily="18" charset="0"/>
              </a:rPr>
              <a:t>Subedi</a:t>
            </a:r>
            <a:r>
              <a:rPr lang="en-US" sz="2000" dirty="0">
                <a:latin typeface="Times New Roman" panose="02020603050405020304" pitchFamily="18" charset="0"/>
                <a:cs typeface="Times New Roman" panose="02020603050405020304" pitchFamily="18" charset="0"/>
              </a:rPr>
              <a:t>, A. (2017). Time series modeling on monthly data of tourist arrivals in Nepal: An alternative approach. Nep. J. Stat., 1, 41-54[Accessed: 02-Jan-2019]</a:t>
            </a:r>
          </a:p>
          <a:p>
            <a:pPr lvl="0" algn="just"/>
            <a:r>
              <a:rPr lang="en-US" sz="2000" dirty="0">
                <a:latin typeface="Times New Roman" panose="02020603050405020304" pitchFamily="18" charset="0"/>
                <a:cs typeface="Times New Roman" panose="02020603050405020304" pitchFamily="18" charset="0"/>
              </a:rPr>
              <a:t>[12] Roman Josue de las Heras Torres, “7 Ways Time Series Forecasting Differs from Machine Learning,” Oracle DataScience.com. [Online]. Available: https://www.datascience.com/blog/time-series-forecasting-machine-learning-differences. [Accessed: 02-Jan-2019].</a:t>
            </a:r>
          </a:p>
          <a:p>
            <a:pPr lvl="0" algn="just"/>
            <a:r>
              <a:rPr lang="en-US" sz="2000" dirty="0">
                <a:latin typeface="Times New Roman" panose="02020603050405020304" pitchFamily="18" charset="0"/>
                <a:cs typeface="Times New Roman" panose="02020603050405020304" pitchFamily="18" charset="0"/>
              </a:rPr>
              <a:t>[13] </a:t>
            </a:r>
            <a:r>
              <a:rPr lang="en-US" sz="2000" dirty="0" err="1">
                <a:latin typeface="Times New Roman" panose="02020603050405020304" pitchFamily="18" charset="0"/>
                <a:cs typeface="Times New Roman" panose="02020603050405020304" pitchFamily="18" charset="0"/>
              </a:rPr>
              <a:t>Dorffner</a:t>
            </a:r>
            <a:r>
              <a:rPr lang="en-US" sz="2000" dirty="0">
                <a:latin typeface="Times New Roman" panose="02020603050405020304" pitchFamily="18" charset="0"/>
                <a:cs typeface="Times New Roman" panose="02020603050405020304" pitchFamily="18" charset="0"/>
              </a:rPr>
              <a:t>, G. 1996, Neural Networks for Time Series Processing. Neural Network World [Accessed: 02-Jan-2019]</a:t>
            </a:r>
          </a:p>
          <a:p>
            <a:pPr lvl="0" algn="just"/>
            <a:r>
              <a:rPr lang="en-US" sz="2000" dirty="0">
                <a:latin typeface="Times New Roman" panose="02020603050405020304" pitchFamily="18" charset="0"/>
                <a:cs typeface="Times New Roman" panose="02020603050405020304" pitchFamily="18" charset="0"/>
              </a:rPr>
              <a:t>[14] N. K. Ahmed, A. F. Atiya, N. E. </a:t>
            </a:r>
            <a:r>
              <a:rPr lang="en-US" sz="2000" dirty="0" err="1">
                <a:latin typeface="Times New Roman" panose="02020603050405020304" pitchFamily="18" charset="0"/>
                <a:cs typeface="Times New Roman" panose="02020603050405020304" pitchFamily="18" charset="0"/>
              </a:rPr>
              <a:t>Gayar</a:t>
            </a:r>
            <a:r>
              <a:rPr lang="en-US" sz="2000" dirty="0">
                <a:latin typeface="Times New Roman" panose="02020603050405020304" pitchFamily="18" charset="0"/>
                <a:cs typeface="Times New Roman" panose="02020603050405020304" pitchFamily="18" charset="0"/>
              </a:rPr>
              <a:t>, and H. El-</a:t>
            </a:r>
            <a:r>
              <a:rPr lang="en-US" sz="2000" dirty="0" err="1">
                <a:latin typeface="Times New Roman" panose="02020603050405020304" pitchFamily="18" charset="0"/>
                <a:cs typeface="Times New Roman" panose="02020603050405020304" pitchFamily="18" charset="0"/>
              </a:rPr>
              <a:t>Shishiny</a:t>
            </a:r>
            <a:r>
              <a:rPr lang="en-US" sz="2000" dirty="0">
                <a:latin typeface="Times New Roman" panose="02020603050405020304" pitchFamily="18" charset="0"/>
                <a:cs typeface="Times New Roman" panose="02020603050405020304" pitchFamily="18" charset="0"/>
              </a:rPr>
              <a:t>. An empirical comparison of machine learning models for time series forecasting. Econometric Reviews, 29(5-6):594, 2010. [Accessed: 02-Jan-2019]</a:t>
            </a:r>
          </a:p>
          <a:p>
            <a:pPr lvl="0" algn="just"/>
            <a:r>
              <a:rPr lang="en-US" sz="2000" dirty="0">
                <a:latin typeface="Times New Roman" panose="02020603050405020304" pitchFamily="18" charset="0"/>
                <a:cs typeface="Times New Roman" panose="02020603050405020304" pitchFamily="18" charset="0"/>
              </a:rPr>
              <a:t>[15] </a:t>
            </a:r>
            <a:r>
              <a:rPr lang="en-US" sz="2000" dirty="0" err="1">
                <a:latin typeface="Times New Roman" panose="02020603050405020304" pitchFamily="18" charset="0"/>
                <a:cs typeface="Times New Roman" panose="02020603050405020304" pitchFamily="18" charset="0"/>
              </a:rPr>
              <a:t>Voyant</a:t>
            </a:r>
            <a:r>
              <a:rPr lang="en-US" sz="2000" dirty="0">
                <a:latin typeface="Times New Roman" panose="02020603050405020304" pitchFamily="18" charset="0"/>
                <a:cs typeface="Times New Roman" panose="02020603050405020304" pitchFamily="18" charset="0"/>
              </a:rPr>
              <a:t>, Cyril &amp; </a:t>
            </a:r>
            <a:r>
              <a:rPr lang="en-US" sz="2000" dirty="0" err="1">
                <a:latin typeface="Times New Roman" panose="02020603050405020304" pitchFamily="18" charset="0"/>
                <a:cs typeface="Times New Roman" panose="02020603050405020304" pitchFamily="18" charset="0"/>
              </a:rPr>
              <a:t>Nivet</a:t>
            </a:r>
            <a:r>
              <a:rPr lang="en-US" sz="2000" dirty="0">
                <a:latin typeface="Times New Roman" panose="02020603050405020304" pitchFamily="18" charset="0"/>
                <a:cs typeface="Times New Roman" panose="02020603050405020304" pitchFamily="18" charset="0"/>
              </a:rPr>
              <a:t>, Marie-Laure &amp; Paoli, Christophe &amp; </a:t>
            </a:r>
            <a:r>
              <a:rPr lang="en-US" sz="2000" dirty="0" err="1">
                <a:latin typeface="Times New Roman" panose="02020603050405020304" pitchFamily="18" charset="0"/>
                <a:cs typeface="Times New Roman" panose="02020603050405020304" pitchFamily="18" charset="0"/>
              </a:rPr>
              <a:t>Muselli</a:t>
            </a:r>
            <a:r>
              <a:rPr lang="en-US" sz="2000" dirty="0">
                <a:latin typeface="Times New Roman" panose="02020603050405020304" pitchFamily="18" charset="0"/>
                <a:cs typeface="Times New Roman" panose="02020603050405020304" pitchFamily="18" charset="0"/>
              </a:rPr>
              <a:t>, Marc &amp; </a:t>
            </a:r>
            <a:r>
              <a:rPr lang="en-US" sz="2000" dirty="0" err="1">
                <a:latin typeface="Times New Roman" panose="02020603050405020304" pitchFamily="18" charset="0"/>
                <a:cs typeface="Times New Roman" panose="02020603050405020304" pitchFamily="18" charset="0"/>
              </a:rPr>
              <a:t>Notton</a:t>
            </a:r>
            <a:r>
              <a:rPr lang="en-US" sz="2000" dirty="0">
                <a:latin typeface="Times New Roman" panose="02020603050405020304" pitchFamily="18" charset="0"/>
                <a:cs typeface="Times New Roman" panose="02020603050405020304" pitchFamily="18" charset="0"/>
              </a:rPr>
              <a:t>, G. (2014). Meteorological time series forecasting based on MLP modelling using heterogeneous transfer functions. [Accessed: 02-Jan-2019]</a:t>
            </a:r>
          </a:p>
          <a:p>
            <a:pPr lvl="0" algn="just"/>
            <a:r>
              <a:rPr lang="en-US" sz="2000" dirty="0">
                <a:latin typeface="Times New Roman" panose="02020603050405020304" pitchFamily="18" charset="0"/>
                <a:cs typeface="Times New Roman" panose="02020603050405020304" pitchFamily="18" charset="0"/>
              </a:rPr>
              <a:t>[16] C. Pelletier, A. </a:t>
            </a:r>
            <a:r>
              <a:rPr lang="en-US" sz="2000" dirty="0" err="1">
                <a:latin typeface="Times New Roman" panose="02020603050405020304" pitchFamily="18" charset="0"/>
                <a:cs typeface="Times New Roman" panose="02020603050405020304" pitchFamily="18" charset="0"/>
              </a:rPr>
              <a:t>Almalaq</a:t>
            </a:r>
            <a:r>
              <a:rPr lang="en-US" sz="2000" dirty="0">
                <a:latin typeface="Times New Roman" panose="02020603050405020304" pitchFamily="18" charset="0"/>
                <a:cs typeface="Times New Roman" panose="02020603050405020304" pitchFamily="18" charset="0"/>
              </a:rPr>
              <a:t>, and D. M. de </a:t>
            </a:r>
            <a:r>
              <a:rPr lang="en-US" sz="2000" dirty="0" err="1">
                <a:latin typeface="Times New Roman" panose="02020603050405020304" pitchFamily="18" charset="0"/>
                <a:cs typeface="Times New Roman" panose="02020603050405020304" pitchFamily="18" charset="0"/>
              </a:rPr>
              <a:t>Lachapelle</a:t>
            </a:r>
            <a:r>
              <a:rPr lang="en-US" sz="2000" dirty="0">
                <a:latin typeface="Times New Roman" panose="02020603050405020304" pitchFamily="18" charset="0"/>
                <a:cs typeface="Times New Roman" panose="02020603050405020304" pitchFamily="18" charset="0"/>
              </a:rPr>
              <a:t>, “Deep Learning for Time Series Forecasting,” Machine Learning Mastery. [Online]. Available: https://machinelearningmastery.com/deep-learning-for-time-series-forecasting. [Accessed: 02-Jan-2019].</a:t>
            </a:r>
          </a:p>
          <a:p>
            <a:pPr lvl="0" algn="just"/>
            <a:r>
              <a:rPr lang="en-US" sz="2000" dirty="0">
                <a:latin typeface="Times New Roman" panose="02020603050405020304" pitchFamily="18" charset="0"/>
                <a:cs typeface="Times New Roman" panose="02020603050405020304" pitchFamily="18" charset="0"/>
              </a:rPr>
              <a:t>[17] Civil Aviation Authority of Nepal. [Online]. Available: http://caanepal.gov.np/. [Accessed: 02-Jan-2019].</a:t>
            </a:r>
          </a:p>
          <a:p>
            <a:pPr lvl="0" algn="just"/>
            <a:r>
              <a:rPr lang="en-US" sz="2000" dirty="0">
                <a:latin typeface="Times New Roman" panose="02020603050405020304" pitchFamily="18" charset="0"/>
                <a:cs typeface="Times New Roman" panose="02020603050405020304" pitchFamily="18" charset="0"/>
              </a:rPr>
              <a:t>[18] </a:t>
            </a:r>
            <a:r>
              <a:rPr lang="en-US" sz="2000" dirty="0" err="1">
                <a:latin typeface="Times New Roman" panose="02020603050405020304" pitchFamily="18" charset="0"/>
                <a:cs typeface="Times New Roman" panose="02020603050405020304" pitchFamily="18" charset="0"/>
              </a:rPr>
              <a:t>Raschka</a:t>
            </a:r>
            <a:r>
              <a:rPr lang="en-US" sz="2000" dirty="0">
                <a:latin typeface="Times New Roman" panose="02020603050405020304" pitchFamily="18" charset="0"/>
                <a:cs typeface="Times New Roman" panose="02020603050405020304" pitchFamily="18" charset="0"/>
              </a:rPr>
              <a:t>, Sebastian. Python Machine Learning. </a:t>
            </a:r>
            <a:r>
              <a:rPr lang="en-US" sz="2000" dirty="0" err="1">
                <a:latin typeface="Times New Roman" panose="02020603050405020304" pitchFamily="18" charset="0"/>
                <a:cs typeface="Times New Roman" panose="02020603050405020304" pitchFamily="18" charset="0"/>
              </a:rPr>
              <a:t>Packt</a:t>
            </a:r>
            <a:r>
              <a:rPr lang="en-US" sz="2000" dirty="0">
                <a:latin typeface="Times New Roman" panose="02020603050405020304" pitchFamily="18" charset="0"/>
                <a:cs typeface="Times New Roman" panose="02020603050405020304" pitchFamily="18" charset="0"/>
              </a:rPr>
              <a:t>, 2015. [Accessed: 02-Jan-2019]</a:t>
            </a:r>
          </a:p>
          <a:p>
            <a:pPr lvl="0"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00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5357D5-66D5-4EE3-A25A-9458F283B058}"/>
              </a:ext>
            </a:extLst>
          </p:cNvPr>
          <p:cNvSpPr>
            <a:spLocks noGrp="1"/>
          </p:cNvSpPr>
          <p:nvPr>
            <p:ph type="title"/>
          </p:nvPr>
        </p:nvSpPr>
        <p:spPr>
          <a:xfrm>
            <a:off x="0" y="-61277"/>
            <a:ext cx="10805160" cy="691197"/>
          </a:xfrm>
        </p:spPr>
        <p:txBody>
          <a:bodyPr>
            <a:noAutofit/>
          </a:bodyPr>
          <a:lstStyle/>
          <a:p>
            <a:r>
              <a:rPr lang="en-US" b="1" dirty="0">
                <a:latin typeface="Times New Roman" panose="02020603050405020304" pitchFamily="18" charset="0"/>
                <a:cs typeface="Times New Roman" panose="02020603050405020304" pitchFamily="18" charset="0"/>
              </a:rPr>
              <a:t>Snapshot</a:t>
            </a:r>
          </a:p>
        </p:txBody>
      </p:sp>
      <p:sp>
        <p:nvSpPr>
          <p:cNvPr id="2" name="Slide Number Placeholder 1">
            <a:extLst>
              <a:ext uri="{FF2B5EF4-FFF2-40B4-BE49-F238E27FC236}">
                <a16:creationId xmlns:a16="http://schemas.microsoft.com/office/drawing/2014/main" id="{91AF9856-265E-4231-B8EB-1AA99988CEA7}"/>
              </a:ext>
            </a:extLst>
          </p:cNvPr>
          <p:cNvSpPr>
            <a:spLocks noGrp="1"/>
          </p:cNvSpPr>
          <p:nvPr>
            <p:ph type="sldNum" sz="quarter" idx="12"/>
          </p:nvPr>
        </p:nvSpPr>
        <p:spPr/>
        <p:txBody>
          <a:bodyPr/>
          <a:lstStyle/>
          <a:p>
            <a:fld id="{5F47CF0A-AC12-0246-8978-268C239DBC67}" type="slidenum">
              <a:rPr lang="en-US" smtClean="0"/>
              <a:t>26</a:t>
            </a:fld>
            <a:endParaRPr lang="en-US"/>
          </a:p>
        </p:txBody>
      </p:sp>
      <p:pic>
        <p:nvPicPr>
          <p:cNvPr id="6" name="Picture 5">
            <a:extLst>
              <a:ext uri="{FF2B5EF4-FFF2-40B4-BE49-F238E27FC236}">
                <a16:creationId xmlns:a16="http://schemas.microsoft.com/office/drawing/2014/main" id="{9A4E233D-3BC4-43A2-AC37-E2D782EC8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9920"/>
            <a:ext cx="12192000" cy="5818505"/>
          </a:xfrm>
          <a:prstGeom prst="rect">
            <a:avLst/>
          </a:prstGeom>
        </p:spPr>
      </p:pic>
    </p:spTree>
    <p:extLst>
      <p:ext uri="{BB962C8B-B14F-4D97-AF65-F5344CB8AC3E}">
        <p14:creationId xmlns:p14="http://schemas.microsoft.com/office/powerpoint/2010/main" val="3852801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E1BB849-ABD6-4E07-8076-9B99B55BB41F}"/>
              </a:ext>
            </a:extLst>
          </p:cNvPr>
          <p:cNvSpPr>
            <a:spLocks noGrp="1"/>
          </p:cNvSpPr>
          <p:nvPr>
            <p:ph type="sldNum" sz="quarter" idx="12"/>
          </p:nvPr>
        </p:nvSpPr>
        <p:spPr/>
        <p:txBody>
          <a:bodyPr/>
          <a:lstStyle/>
          <a:p>
            <a:fld id="{5F47CF0A-AC12-0246-8978-268C239DBC67}" type="slidenum">
              <a:rPr lang="en-US" smtClean="0"/>
              <a:t>27</a:t>
            </a:fld>
            <a:endParaRPr lang="en-US"/>
          </a:p>
        </p:txBody>
      </p:sp>
      <p:pic>
        <p:nvPicPr>
          <p:cNvPr id="5" name="Picture 4">
            <a:extLst>
              <a:ext uri="{FF2B5EF4-FFF2-40B4-BE49-F238E27FC236}">
                <a16:creationId xmlns:a16="http://schemas.microsoft.com/office/drawing/2014/main" id="{3CC2613E-636A-437E-B96B-01527F84F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635"/>
            <a:ext cx="12192000" cy="6417310"/>
          </a:xfrm>
          <a:prstGeom prst="rect">
            <a:avLst/>
          </a:prstGeom>
        </p:spPr>
      </p:pic>
    </p:spTree>
    <p:extLst>
      <p:ext uri="{BB962C8B-B14F-4D97-AF65-F5344CB8AC3E}">
        <p14:creationId xmlns:p14="http://schemas.microsoft.com/office/powerpoint/2010/main" val="24022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5DC4CDA-F8DF-467C-9CCC-236F0B20998A}"/>
              </a:ext>
            </a:extLst>
          </p:cNvPr>
          <p:cNvSpPr>
            <a:spLocks noGrp="1"/>
          </p:cNvSpPr>
          <p:nvPr>
            <p:ph type="sldNum" sz="quarter" idx="12"/>
          </p:nvPr>
        </p:nvSpPr>
        <p:spPr/>
        <p:txBody>
          <a:bodyPr/>
          <a:lstStyle/>
          <a:p>
            <a:fld id="{5F47CF0A-AC12-0246-8978-268C239DBC67}" type="slidenum">
              <a:rPr lang="en-US" smtClean="0"/>
              <a:t>28</a:t>
            </a:fld>
            <a:endParaRPr lang="en-US"/>
          </a:p>
        </p:txBody>
      </p:sp>
      <p:pic>
        <p:nvPicPr>
          <p:cNvPr id="5" name="Picture 4">
            <a:extLst>
              <a:ext uri="{FF2B5EF4-FFF2-40B4-BE49-F238E27FC236}">
                <a16:creationId xmlns:a16="http://schemas.microsoft.com/office/drawing/2014/main" id="{DB312E71-50B2-41BE-B4DF-77C90038C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431280"/>
          </a:xfrm>
          <a:prstGeom prst="rect">
            <a:avLst/>
          </a:prstGeom>
        </p:spPr>
      </p:pic>
    </p:spTree>
    <p:extLst>
      <p:ext uri="{BB962C8B-B14F-4D97-AF65-F5344CB8AC3E}">
        <p14:creationId xmlns:p14="http://schemas.microsoft.com/office/powerpoint/2010/main" val="3299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0A5EC36-A2D0-43F4-A848-039EBF618171}"/>
              </a:ext>
            </a:extLst>
          </p:cNvPr>
          <p:cNvSpPr>
            <a:spLocks noGrp="1"/>
          </p:cNvSpPr>
          <p:nvPr>
            <p:ph type="sldNum" sz="quarter" idx="12"/>
          </p:nvPr>
        </p:nvSpPr>
        <p:spPr/>
        <p:txBody>
          <a:bodyPr/>
          <a:lstStyle/>
          <a:p>
            <a:fld id="{5F47CF0A-AC12-0246-8978-268C239DBC67}" type="slidenum">
              <a:rPr lang="en-US" smtClean="0"/>
              <a:t>29</a:t>
            </a:fld>
            <a:endParaRPr lang="en-US"/>
          </a:p>
        </p:txBody>
      </p:sp>
      <p:pic>
        <p:nvPicPr>
          <p:cNvPr id="5" name="Picture 4">
            <a:extLst>
              <a:ext uri="{FF2B5EF4-FFF2-40B4-BE49-F238E27FC236}">
                <a16:creationId xmlns:a16="http://schemas.microsoft.com/office/drawing/2014/main" id="{7AADDC58-B6C3-475B-8B7D-85175AAFA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3"/>
            <a:ext cx="12192000" cy="6456998"/>
          </a:xfrm>
          <a:prstGeom prst="rect">
            <a:avLst/>
          </a:prstGeom>
        </p:spPr>
      </p:pic>
    </p:spTree>
    <p:extLst>
      <p:ext uri="{BB962C8B-B14F-4D97-AF65-F5344CB8AC3E}">
        <p14:creationId xmlns:p14="http://schemas.microsoft.com/office/powerpoint/2010/main" val="296389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Tourism represents a major area of interest, not just because of its size in terms of the enormous number of visitors , but also because of its enormous impact on national economies and people’s lives</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There needs an application of Data Science that unifies statistics, data analysis, machine learning and their related methods to understand and analyze actual phenomena with data</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purposed project is a simple application of Data Science with a quest to add some insights from data in tourism sector of Nepal</a:t>
            </a:r>
          </a:p>
        </p:txBody>
      </p:sp>
      <p:sp>
        <p:nvSpPr>
          <p:cNvPr id="4" name="Slide Number Placeholder 3">
            <a:extLst>
              <a:ext uri="{FF2B5EF4-FFF2-40B4-BE49-F238E27FC236}">
                <a16:creationId xmlns:a16="http://schemas.microsoft.com/office/drawing/2014/main" id="{F0BA180E-9FAA-442E-B9FF-667957260178}"/>
              </a:ext>
            </a:extLst>
          </p:cNvPr>
          <p:cNvSpPr>
            <a:spLocks noGrp="1"/>
          </p:cNvSpPr>
          <p:nvPr>
            <p:ph type="sldNum" sz="quarter" idx="12"/>
          </p:nvPr>
        </p:nvSpPr>
        <p:spPr/>
        <p:txBody>
          <a:bodyPr/>
          <a:lstStyle/>
          <a:p>
            <a:fld id="{5F47CF0A-AC12-0246-8978-268C239DBC67}"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CB0AC0F-9605-4532-9AB2-59B160A4A988}"/>
              </a:ext>
            </a:extLst>
          </p:cNvPr>
          <p:cNvSpPr>
            <a:spLocks noGrp="1"/>
          </p:cNvSpPr>
          <p:nvPr>
            <p:ph type="sldNum" sz="quarter" idx="12"/>
          </p:nvPr>
        </p:nvSpPr>
        <p:spPr/>
        <p:txBody>
          <a:bodyPr/>
          <a:lstStyle/>
          <a:p>
            <a:fld id="{5F47CF0A-AC12-0246-8978-268C239DBC67}" type="slidenum">
              <a:rPr lang="en-US" smtClean="0"/>
              <a:t>30</a:t>
            </a:fld>
            <a:endParaRPr lang="en-US"/>
          </a:p>
        </p:txBody>
      </p:sp>
      <p:pic>
        <p:nvPicPr>
          <p:cNvPr id="5" name="Picture 4">
            <a:extLst>
              <a:ext uri="{FF2B5EF4-FFF2-40B4-BE49-F238E27FC236}">
                <a16:creationId xmlns:a16="http://schemas.microsoft.com/office/drawing/2014/main" id="{85F05D77-8F19-41F1-AD9B-54E08774C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3"/>
            <a:ext cx="12192000" cy="644683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9765"/>
            <a:ext cx="12192000" cy="309235"/>
          </a:xfrm>
          <a:prstGeom prst="rect">
            <a:avLst/>
          </a:prstGeom>
        </p:spPr>
      </p:pic>
    </p:spTree>
    <p:extLst>
      <p:ext uri="{BB962C8B-B14F-4D97-AF65-F5344CB8AC3E}">
        <p14:creationId xmlns:p14="http://schemas.microsoft.com/office/powerpoint/2010/main" val="1221084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E4AF4FC-7D51-44F5-B4E0-253A296C0D64}"/>
              </a:ext>
            </a:extLst>
          </p:cNvPr>
          <p:cNvSpPr>
            <a:spLocks noGrp="1"/>
          </p:cNvSpPr>
          <p:nvPr>
            <p:ph type="sldNum" sz="quarter" idx="12"/>
          </p:nvPr>
        </p:nvSpPr>
        <p:spPr/>
        <p:txBody>
          <a:bodyPr/>
          <a:lstStyle/>
          <a:p>
            <a:fld id="{5F47CF0A-AC12-0246-8978-268C239DBC67}" type="slidenum">
              <a:rPr lang="en-US" smtClean="0"/>
              <a:t>31</a:t>
            </a:fld>
            <a:endParaRPr lang="en-US"/>
          </a:p>
        </p:txBody>
      </p:sp>
      <p:pic>
        <p:nvPicPr>
          <p:cNvPr id="5" name="Picture 4">
            <a:extLst>
              <a:ext uri="{FF2B5EF4-FFF2-40B4-BE49-F238E27FC236}">
                <a16:creationId xmlns:a16="http://schemas.microsoft.com/office/drawing/2014/main" id="{1B79FB66-D129-435E-BC2A-56B5C172D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3"/>
            <a:ext cx="12192000" cy="643667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9765"/>
            <a:ext cx="12192000" cy="309235"/>
          </a:xfrm>
          <a:prstGeom prst="rect">
            <a:avLst/>
          </a:prstGeom>
        </p:spPr>
      </p:pic>
    </p:spTree>
    <p:extLst>
      <p:ext uri="{BB962C8B-B14F-4D97-AF65-F5344CB8AC3E}">
        <p14:creationId xmlns:p14="http://schemas.microsoft.com/office/powerpoint/2010/main" val="2507740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95E7B9-D4F6-4143-A0B9-CCF93AA61BC5}"/>
              </a:ext>
            </a:extLst>
          </p:cNvPr>
          <p:cNvSpPr>
            <a:spLocks noGrp="1"/>
          </p:cNvSpPr>
          <p:nvPr>
            <p:ph type="sldNum" sz="quarter" idx="12"/>
          </p:nvPr>
        </p:nvSpPr>
        <p:spPr/>
        <p:txBody>
          <a:bodyPr/>
          <a:lstStyle/>
          <a:p>
            <a:fld id="{5F47CF0A-AC12-0246-8978-268C239DBC67}" type="slidenum">
              <a:rPr lang="en-US" smtClean="0"/>
              <a:t>32</a:t>
            </a:fld>
            <a:endParaRPr lang="en-US"/>
          </a:p>
        </p:txBody>
      </p:sp>
      <p:pic>
        <p:nvPicPr>
          <p:cNvPr id="5" name="Picture 4">
            <a:extLst>
              <a:ext uri="{FF2B5EF4-FFF2-40B4-BE49-F238E27FC236}">
                <a16:creationId xmlns:a16="http://schemas.microsoft.com/office/drawing/2014/main" id="{ACFED7D8-DAE2-4CB5-8612-6D87B49D9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36460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9765"/>
            <a:ext cx="12052300" cy="309235"/>
          </a:xfrm>
          <a:prstGeom prst="rect">
            <a:avLst/>
          </a:prstGeom>
        </p:spPr>
      </p:pic>
    </p:spTree>
    <p:extLst>
      <p:ext uri="{BB962C8B-B14F-4D97-AF65-F5344CB8AC3E}">
        <p14:creationId xmlns:p14="http://schemas.microsoft.com/office/powerpoint/2010/main" val="3248988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2FAE99-7032-45AE-8899-698669AEECF0}"/>
              </a:ext>
            </a:extLst>
          </p:cNvPr>
          <p:cNvSpPr>
            <a:spLocks noGrp="1"/>
          </p:cNvSpPr>
          <p:nvPr>
            <p:ph type="sldNum" sz="quarter" idx="12"/>
          </p:nvPr>
        </p:nvSpPr>
        <p:spPr/>
        <p:txBody>
          <a:bodyPr/>
          <a:lstStyle/>
          <a:p>
            <a:fld id="{5F47CF0A-AC12-0246-8978-268C239DBC67}" type="slidenum">
              <a:rPr lang="en-US" smtClean="0"/>
              <a:t>33</a:t>
            </a:fld>
            <a:endParaRPr lang="en-US"/>
          </a:p>
        </p:txBody>
      </p:sp>
      <p:pic>
        <p:nvPicPr>
          <p:cNvPr id="5" name="Picture 4">
            <a:extLst>
              <a:ext uri="{FF2B5EF4-FFF2-40B4-BE49-F238E27FC236}">
                <a16:creationId xmlns:a16="http://schemas.microsoft.com/office/drawing/2014/main" id="{45E7386D-7FEC-46DA-90EF-FBCC5BCD9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362700"/>
          </a:xfrm>
          <a:prstGeom prst="rect">
            <a:avLst/>
          </a:prstGeom>
        </p:spPr>
      </p:pic>
    </p:spTree>
    <p:extLst>
      <p:ext uri="{BB962C8B-B14F-4D97-AF65-F5344CB8AC3E}">
        <p14:creationId xmlns:p14="http://schemas.microsoft.com/office/powerpoint/2010/main" val="1841240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852DE6-876D-4E4A-AB43-99E9C946913B}"/>
              </a:ext>
            </a:extLst>
          </p:cNvPr>
          <p:cNvSpPr>
            <a:spLocks noGrp="1"/>
          </p:cNvSpPr>
          <p:nvPr>
            <p:ph type="sldNum" sz="quarter" idx="12"/>
          </p:nvPr>
        </p:nvSpPr>
        <p:spPr/>
        <p:txBody>
          <a:bodyPr/>
          <a:lstStyle/>
          <a:p>
            <a:fld id="{5F47CF0A-AC12-0246-8978-268C239DBC67}" type="slidenum">
              <a:rPr lang="en-US" smtClean="0"/>
              <a:t>34</a:t>
            </a:fld>
            <a:endParaRPr lang="en-US"/>
          </a:p>
        </p:txBody>
      </p:sp>
      <p:pic>
        <p:nvPicPr>
          <p:cNvPr id="5" name="Picture 4">
            <a:extLst>
              <a:ext uri="{FF2B5EF4-FFF2-40B4-BE49-F238E27FC236}">
                <a16:creationId xmlns:a16="http://schemas.microsoft.com/office/drawing/2014/main" id="{38C355DC-69D4-4E7A-A842-E3339BC01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3"/>
            <a:ext cx="12192000" cy="6434138"/>
          </a:xfrm>
          <a:prstGeom prst="rect">
            <a:avLst/>
          </a:prstGeom>
        </p:spPr>
      </p:pic>
    </p:spTree>
    <p:extLst>
      <p:ext uri="{BB962C8B-B14F-4D97-AF65-F5344CB8AC3E}">
        <p14:creationId xmlns:p14="http://schemas.microsoft.com/office/powerpoint/2010/main" val="332420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3D7C25-BC0F-40A7-A714-C90F83111587}"/>
              </a:ext>
            </a:extLst>
          </p:cNvPr>
          <p:cNvSpPr>
            <a:spLocks noGrp="1"/>
          </p:cNvSpPr>
          <p:nvPr>
            <p:ph type="sldNum" sz="quarter" idx="12"/>
          </p:nvPr>
        </p:nvSpPr>
        <p:spPr/>
        <p:txBody>
          <a:bodyPr/>
          <a:lstStyle/>
          <a:p>
            <a:fld id="{5F47CF0A-AC12-0246-8978-268C239DBC67}" type="slidenum">
              <a:rPr lang="en-US" smtClean="0"/>
              <a:t>35</a:t>
            </a:fld>
            <a:endParaRPr lang="en-US"/>
          </a:p>
        </p:txBody>
      </p:sp>
      <p:pic>
        <p:nvPicPr>
          <p:cNvPr id="5" name="Picture 4">
            <a:extLst>
              <a:ext uri="{FF2B5EF4-FFF2-40B4-BE49-F238E27FC236}">
                <a16:creationId xmlns:a16="http://schemas.microsoft.com/office/drawing/2014/main" id="{DFF268EE-2CE2-4EE4-A5C8-1A7C6F657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3"/>
            <a:ext cx="12192000" cy="6351588"/>
          </a:xfrm>
          <a:prstGeom prst="rect">
            <a:avLst/>
          </a:prstGeom>
        </p:spPr>
      </p:pic>
    </p:spTree>
    <p:extLst>
      <p:ext uri="{BB962C8B-B14F-4D97-AF65-F5344CB8AC3E}">
        <p14:creationId xmlns:p14="http://schemas.microsoft.com/office/powerpoint/2010/main" val="133331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838200" y="1584959"/>
            <a:ext cx="10515600" cy="3434081"/>
          </a:xfrm>
        </p:spPr>
        <p:txBody>
          <a:bodyPr>
            <a:normAutofit/>
          </a:bodyPr>
          <a:lstStyle/>
          <a:p>
            <a:pPr lvl="0" algn="just"/>
            <a:r>
              <a:rPr lang="en-US" sz="2400" dirty="0">
                <a:latin typeface="Times New Roman" panose="02020603050405020304" pitchFamily="18" charset="0"/>
                <a:cs typeface="Times New Roman" panose="02020603050405020304" pitchFamily="18" charset="0"/>
              </a:rPr>
              <a:t>To build a website and provide visualization on topics of tourist arrivals</a:t>
            </a:r>
          </a:p>
          <a:p>
            <a:pPr marL="0" lvl="0" indent="0" algn="just">
              <a:buNone/>
            </a:pPr>
            <a:endParaRPr lang="en-US"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To predict the percentage of tourist arriving at particular location based on available facility</a:t>
            </a:r>
          </a:p>
          <a:p>
            <a:pPr marL="0" lvl="0" indent="0" algn="just">
              <a:buNone/>
            </a:pPr>
            <a:endParaRPr lang="en-US"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To predict annual foreign income and monthly tourist arrival</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207B593-E703-4571-8A3A-152819E90A34}"/>
              </a:ext>
            </a:extLst>
          </p:cNvPr>
          <p:cNvSpPr>
            <a:spLocks noGrp="1"/>
          </p:cNvSpPr>
          <p:nvPr>
            <p:ph type="sldNum" sz="quarter" idx="12"/>
          </p:nvPr>
        </p:nvSpPr>
        <p:spPr/>
        <p:txBody>
          <a:bodyPr/>
          <a:lstStyle/>
          <a:p>
            <a:fld id="{5F47CF0A-AC12-0246-8978-268C239DBC67}"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8450"/>
            <a:ext cx="10515600" cy="1325563"/>
          </a:xfrm>
        </p:spPr>
        <p:txBody>
          <a:bodyPr/>
          <a:lstStyle/>
          <a:p>
            <a:r>
              <a:rPr lang="en-US" b="1" dirty="0">
                <a:latin typeface="Times New Roman" panose="02020603050405020304" pitchFamily="18" charset="0"/>
                <a:cs typeface="Times New Roman" panose="02020603050405020304" pitchFamily="18" charset="0"/>
              </a:rPr>
              <a:t>Scope</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Government bodies can use the insights to set marketing goals,explore potential markets,formulate necessary plans and policies related to travel and  tourism</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Managers of travel and tour agencies can use the insights to determine operational requirements such as staffing and capacity, ,study project feasibility such as the viability to build a new hotel</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60308C-5DA8-426C-A9B7-E7D742A2528C}"/>
              </a:ext>
            </a:extLst>
          </p:cNvPr>
          <p:cNvSpPr>
            <a:spLocks noGrp="1"/>
          </p:cNvSpPr>
          <p:nvPr>
            <p:ph type="sldNum" sz="quarter" idx="12"/>
          </p:nvPr>
        </p:nvSpPr>
        <p:spPr/>
        <p:txBody>
          <a:bodyPr/>
          <a:lstStyle/>
          <a:p>
            <a:fld id="{5F47CF0A-AC12-0246-8978-268C239DBC67}"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04461"/>
          </a:xfrm>
        </p:spPr>
        <p:txBody>
          <a:bodyPr/>
          <a:lstStyle/>
          <a:p>
            <a:r>
              <a:rPr lang="en-US" b="1" dirty="0">
                <a:latin typeface="Times New Roman" panose="02020603050405020304" pitchFamily="18" charset="0"/>
                <a:cs typeface="Times New Roman" panose="02020603050405020304" pitchFamily="18" charset="0"/>
              </a:rPr>
              <a:t>Use case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 y="1244487"/>
            <a:ext cx="10149840" cy="4912473"/>
          </a:xfrm>
          <a:prstGeom prst="rect">
            <a:avLst/>
          </a:prstGeom>
        </p:spPr>
      </p:pic>
      <p:sp>
        <p:nvSpPr>
          <p:cNvPr id="3" name="Slide Number Placeholder 2">
            <a:extLst>
              <a:ext uri="{FF2B5EF4-FFF2-40B4-BE49-F238E27FC236}">
                <a16:creationId xmlns:a16="http://schemas.microsoft.com/office/drawing/2014/main" id="{9FE7F287-2805-4873-B621-DE20708FB4EB}"/>
              </a:ext>
            </a:extLst>
          </p:cNvPr>
          <p:cNvSpPr>
            <a:spLocks noGrp="1"/>
          </p:cNvSpPr>
          <p:nvPr>
            <p:ph type="sldNum" sz="quarter" idx="12"/>
          </p:nvPr>
        </p:nvSpPr>
        <p:spPr/>
        <p:txBody>
          <a:bodyPr/>
          <a:lstStyle/>
          <a:p>
            <a:fld id="{5F47CF0A-AC12-0246-8978-268C239DBC67}"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63487"/>
          </a:xfrm>
        </p:spPr>
        <p:txBody>
          <a:bodyPr/>
          <a:lstStyle/>
          <a:p>
            <a:r>
              <a:rPr lang="en-US" b="1" dirty="0">
                <a:latin typeface="Times New Roman" panose="02020603050405020304" pitchFamily="18" charset="0"/>
                <a:cs typeface="Times New Roman" panose="02020603050405020304" pitchFamily="18" charset="0"/>
              </a:rPr>
              <a:t>System overview</a:t>
            </a:r>
          </a:p>
        </p:txBody>
      </p:sp>
      <p:pic>
        <p:nvPicPr>
          <p:cNvPr id="4" name="Picture 3">
            <a:extLst>
              <a:ext uri="{FF2B5EF4-FFF2-40B4-BE49-F238E27FC236}">
                <a16:creationId xmlns:a16="http://schemas.microsoft.com/office/drawing/2014/main" id="{0FD967F9-41E7-4E6E-9A21-8B7F2EC89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231" y="694543"/>
            <a:ext cx="8029537" cy="5690382"/>
          </a:xfrm>
          <a:prstGeom prst="rect">
            <a:avLst/>
          </a:prstGeom>
        </p:spPr>
      </p:pic>
      <p:sp>
        <p:nvSpPr>
          <p:cNvPr id="5" name="Slide Number Placeholder 4">
            <a:extLst>
              <a:ext uri="{FF2B5EF4-FFF2-40B4-BE49-F238E27FC236}">
                <a16:creationId xmlns:a16="http://schemas.microsoft.com/office/drawing/2014/main" id="{DEE7915B-E385-4F19-8FEE-2F8B0FAB1745}"/>
              </a:ext>
            </a:extLst>
          </p:cNvPr>
          <p:cNvSpPr>
            <a:spLocks noGrp="1"/>
          </p:cNvSpPr>
          <p:nvPr>
            <p:ph type="sldNum" sz="quarter" idx="12"/>
          </p:nvPr>
        </p:nvSpPr>
        <p:spPr/>
        <p:txBody>
          <a:bodyPr/>
          <a:lstStyle/>
          <a:p>
            <a:fld id="{5F47CF0A-AC12-0246-8978-268C239DBC67}"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B43D-E0C6-48D8-966F-7FFD2A07A50F}"/>
              </a:ext>
            </a:extLst>
          </p:cNvPr>
          <p:cNvSpPr>
            <a:spLocks noGrp="1"/>
          </p:cNvSpPr>
          <p:nvPr>
            <p:ph type="title"/>
          </p:nvPr>
        </p:nvSpPr>
        <p:spPr>
          <a:xfrm>
            <a:off x="838200" y="365125"/>
            <a:ext cx="10515600" cy="1027577"/>
          </a:xfrm>
        </p:spPr>
        <p:txBody>
          <a:bodyPr/>
          <a:lstStyle/>
          <a:p>
            <a:r>
              <a:rPr lang="en-US" b="1" dirty="0">
                <a:latin typeface="Times New Roman" panose="02020603050405020304" pitchFamily="18" charset="0"/>
                <a:cs typeface="Times New Roman" panose="02020603050405020304" pitchFamily="18" charset="0"/>
              </a:rPr>
              <a:t>DFD Level-0</a:t>
            </a:r>
          </a:p>
        </p:txBody>
      </p:sp>
      <p:pic>
        <p:nvPicPr>
          <p:cNvPr id="5" name="Content Placeholder 4">
            <a:extLst>
              <a:ext uri="{FF2B5EF4-FFF2-40B4-BE49-F238E27FC236}">
                <a16:creationId xmlns:a16="http://schemas.microsoft.com/office/drawing/2014/main" id="{1BC56BE6-7CDC-43E6-BDE8-57D55A61E6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697" y="1392702"/>
            <a:ext cx="8480255" cy="3798276"/>
          </a:xfrm>
        </p:spPr>
      </p:pic>
      <p:sp>
        <p:nvSpPr>
          <p:cNvPr id="6" name="Slide Number Placeholder 5">
            <a:extLst>
              <a:ext uri="{FF2B5EF4-FFF2-40B4-BE49-F238E27FC236}">
                <a16:creationId xmlns:a16="http://schemas.microsoft.com/office/drawing/2014/main" id="{746E8EE9-ABB1-489B-9B23-449E2534CC04}"/>
              </a:ext>
            </a:extLst>
          </p:cNvPr>
          <p:cNvSpPr>
            <a:spLocks noGrp="1"/>
          </p:cNvSpPr>
          <p:nvPr>
            <p:ph type="sldNum" sz="quarter" idx="12"/>
          </p:nvPr>
        </p:nvSpPr>
        <p:spPr/>
        <p:txBody>
          <a:bodyPr/>
          <a:lstStyle/>
          <a:p>
            <a:fld id="{5F47CF0A-AC12-0246-8978-268C239DBC67}" type="slidenum">
              <a:rPr lang="en-US" smtClean="0"/>
              <a:t>8</a:t>
            </a:fld>
            <a:endParaRPr lang="en-US"/>
          </a:p>
        </p:txBody>
      </p:sp>
    </p:spTree>
    <p:extLst>
      <p:ext uri="{BB962C8B-B14F-4D97-AF65-F5344CB8AC3E}">
        <p14:creationId xmlns:p14="http://schemas.microsoft.com/office/powerpoint/2010/main" val="172658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C5DB-8CAC-4E15-B109-610B2FF7045B}"/>
              </a:ext>
            </a:extLst>
          </p:cNvPr>
          <p:cNvSpPr>
            <a:spLocks noGrp="1"/>
          </p:cNvSpPr>
          <p:nvPr>
            <p:ph type="title"/>
          </p:nvPr>
        </p:nvSpPr>
        <p:spPr>
          <a:xfrm>
            <a:off x="838200" y="365125"/>
            <a:ext cx="10515600" cy="985373"/>
          </a:xfrm>
        </p:spPr>
        <p:txBody>
          <a:bodyPr/>
          <a:lstStyle/>
          <a:p>
            <a:r>
              <a:rPr lang="en-US" b="1" dirty="0">
                <a:latin typeface="Times New Roman" panose="02020603050405020304" pitchFamily="18" charset="0"/>
                <a:cs typeface="Times New Roman" panose="02020603050405020304" pitchFamily="18" charset="0"/>
              </a:rPr>
              <a:t>DFD Level-1</a:t>
            </a:r>
          </a:p>
        </p:txBody>
      </p:sp>
      <p:sp>
        <p:nvSpPr>
          <p:cNvPr id="6" name="Slide Number Placeholder 5">
            <a:extLst>
              <a:ext uri="{FF2B5EF4-FFF2-40B4-BE49-F238E27FC236}">
                <a16:creationId xmlns:a16="http://schemas.microsoft.com/office/drawing/2014/main" id="{6A63718C-894F-4067-9278-7FBE7B37DCF7}"/>
              </a:ext>
            </a:extLst>
          </p:cNvPr>
          <p:cNvSpPr>
            <a:spLocks noGrp="1"/>
          </p:cNvSpPr>
          <p:nvPr>
            <p:ph type="sldNum" sz="quarter" idx="12"/>
          </p:nvPr>
        </p:nvSpPr>
        <p:spPr/>
        <p:txBody>
          <a:bodyPr/>
          <a:lstStyle/>
          <a:p>
            <a:fld id="{5F47CF0A-AC12-0246-8978-268C239DBC67}" type="slidenum">
              <a:rPr lang="en-US" smtClean="0"/>
              <a:t>9</a:t>
            </a:fld>
            <a:endParaRPr lang="en-US"/>
          </a:p>
        </p:txBody>
      </p:sp>
      <p:pic>
        <p:nvPicPr>
          <p:cNvPr id="8" name="Content Placeholder 7">
            <a:extLst>
              <a:ext uri="{FF2B5EF4-FFF2-40B4-BE49-F238E27FC236}">
                <a16:creationId xmlns:a16="http://schemas.microsoft.com/office/drawing/2014/main" id="{03320014-8989-40F2-9561-73C02DFE38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4575" y="1225475"/>
            <a:ext cx="8105775" cy="5255899"/>
          </a:xfrm>
        </p:spPr>
      </p:pic>
    </p:spTree>
    <p:extLst>
      <p:ext uri="{BB962C8B-B14F-4D97-AF65-F5344CB8AC3E}">
        <p14:creationId xmlns:p14="http://schemas.microsoft.com/office/powerpoint/2010/main" val="4447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TotalTime>
  <Words>1927</Words>
  <Application>Microsoft Office PowerPoint</Application>
  <PresentationFormat>Widescreen</PresentationFormat>
  <Paragraphs>400</Paragraphs>
  <Slides>35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3" baseType="lpstr">
      <vt:lpstr>Arial</vt:lpstr>
      <vt:lpstr>Calibri</vt:lpstr>
      <vt:lpstr>Calibri Light</vt:lpstr>
      <vt:lpstr>Cambria Math</vt:lpstr>
      <vt:lpstr>Times New Roman</vt:lpstr>
      <vt:lpstr>Wingdings</vt:lpstr>
      <vt:lpstr>Office Theme</vt:lpstr>
      <vt:lpstr>Worksheet</vt:lpstr>
      <vt:lpstr>Tourism Analysis and Prediction</vt:lpstr>
      <vt:lpstr>Overview</vt:lpstr>
      <vt:lpstr>Introduction</vt:lpstr>
      <vt:lpstr>Objectives</vt:lpstr>
      <vt:lpstr>Scope</vt:lpstr>
      <vt:lpstr>Use case</vt:lpstr>
      <vt:lpstr>System overview</vt:lpstr>
      <vt:lpstr>DFD Level-0</vt:lpstr>
      <vt:lpstr>DFD Level-1</vt:lpstr>
      <vt:lpstr>Methodology</vt:lpstr>
      <vt:lpstr>Some Visualizations</vt:lpstr>
      <vt:lpstr>Simple Linear Regression Model</vt:lpstr>
      <vt:lpstr>Model Implementation Steps</vt:lpstr>
      <vt:lpstr>SARIMA(Seasonal Autoregressive Integrated Moving Average) Model</vt:lpstr>
      <vt:lpstr>SARIMA(Seasonal Autoregressive Integrated Moving Average ) Model</vt:lpstr>
      <vt:lpstr>PowerPoint Presentation</vt:lpstr>
      <vt:lpstr>Model Implementation Steps</vt:lpstr>
      <vt:lpstr>Contd..</vt:lpstr>
      <vt:lpstr>Multilayer Perceptron(MLP) Model</vt:lpstr>
      <vt:lpstr>Model Implementation Steps</vt:lpstr>
      <vt:lpstr>PowerPoint Presentation</vt:lpstr>
      <vt:lpstr>PowerPoint Presentation</vt:lpstr>
      <vt:lpstr>PowerPoint Presentation</vt:lpstr>
      <vt:lpstr>REFERENCES</vt:lpstr>
      <vt:lpstr>PowerPoint Presentation</vt:lpstr>
      <vt:lpstr>Snapshot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 making</dc:title>
  <dc:creator>MR POUDEL</dc:creator>
  <cp:lastModifiedBy>MR_POUDEL</cp:lastModifiedBy>
  <cp:revision>179</cp:revision>
  <dcterms:created xsi:type="dcterms:W3CDTF">2018-12-15T09:49:00Z</dcterms:created>
  <dcterms:modified xsi:type="dcterms:W3CDTF">2019-08-10T17:09:57Z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1033-10.2.0.7592</vt:lpwstr>
  </property>
</Properties>
</file>