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Times New Roman" charset="1" panose="02030502070405020303"/>
      <p:regular r:id="rId12"/>
    </p:embeddedFont>
    <p:embeddedFont>
      <p:font typeface="Times New Roman Bold" charset="1" panose="02030802070405020303"/>
      <p:regular r:id="rId13"/>
    </p:embeddedFont>
    <p:embeddedFont>
      <p:font typeface="Times New Roman Italics" charset="1" panose="02030502070405090303"/>
      <p:regular r:id="rId14"/>
    </p:embeddedFont>
    <p:embeddedFont>
      <p:font typeface="Times New Roman Bold Italics" charset="1" panose="02030802070405090303"/>
      <p:regular r:id="rId15"/>
    </p:embeddedFont>
    <p:embeddedFont>
      <p:font typeface="Times New Roman Medium" charset="1" panose="02030502070405020303"/>
      <p:regular r:id="rId16"/>
    </p:embeddedFont>
    <p:embeddedFont>
      <p:font typeface="Times New Roman Medium Italics" charset="1" panose="02030502070405090303"/>
      <p:regular r:id="rId17"/>
    </p:embeddedFont>
    <p:embeddedFont>
      <p:font typeface="Times New Roman Semi-Bold" charset="1" panose="02030702070405020303"/>
      <p:regular r:id="rId18"/>
    </p:embeddedFont>
    <p:embeddedFont>
      <p:font typeface="Times New Roman Semi-Bold Italics" charset="1" panose="02030702070405090303"/>
      <p:regular r:id="rId19"/>
    </p:embeddedFont>
    <p:embeddedFont>
      <p:font typeface="Times New Roman Ultra-Bold" charset="1" panose="020309020704050203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42" Target="slides/slide22.xml" Type="http://schemas.openxmlformats.org/officeDocument/2006/relationships/slide"/><Relationship Id="rId43" Target="slides/slide2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0977" y="5667194"/>
            <a:ext cx="4739418" cy="4739418"/>
          </a:xfrm>
          <a:custGeom>
            <a:avLst/>
            <a:gdLst/>
            <a:ahLst/>
            <a:cxnLst/>
            <a:rect r="r" b="b" t="t" l="l"/>
            <a:pathLst>
              <a:path h="4739418" w="4739418">
                <a:moveTo>
                  <a:pt x="0" y="0"/>
                </a:moveTo>
                <a:lnTo>
                  <a:pt x="4739418" y="0"/>
                </a:lnTo>
                <a:lnTo>
                  <a:pt x="4739418" y="4739417"/>
                </a:lnTo>
                <a:lnTo>
                  <a:pt x="0" y="4739417"/>
                </a:lnTo>
                <a:lnTo>
                  <a:pt x="0" y="0"/>
                </a:lnTo>
                <a:close/>
              </a:path>
            </a:pathLst>
          </a:custGeom>
          <a:blipFill>
            <a:blip r:embed="rId8"/>
            <a:stretch>
              <a:fillRect l="0" t="0" r="0" b="0"/>
            </a:stretch>
          </a:blipFill>
        </p:spPr>
      </p:sp>
      <p:sp>
        <p:nvSpPr>
          <p:cNvPr name="TextBox 6" id="6"/>
          <p:cNvSpPr txBox="true"/>
          <p:nvPr/>
        </p:nvSpPr>
        <p:spPr>
          <a:xfrm rot="0">
            <a:off x="3577149" y="3107403"/>
            <a:ext cx="11846673" cy="1615376"/>
          </a:xfrm>
          <a:prstGeom prst="rect">
            <a:avLst/>
          </a:prstGeom>
        </p:spPr>
        <p:txBody>
          <a:bodyPr anchor="t" rtlCol="false" tIns="0" lIns="0" bIns="0" rIns="0">
            <a:spAutoFit/>
          </a:bodyPr>
          <a:lstStyle/>
          <a:p>
            <a:pPr>
              <a:lnSpc>
                <a:spcPts val="12042"/>
              </a:lnSpc>
            </a:pPr>
            <a:r>
              <a:rPr lang="en-US" sz="12163">
                <a:solidFill>
                  <a:srgbClr val="004AAD"/>
                </a:solidFill>
                <a:latin typeface="Montserrat Classic Bold"/>
              </a:rPr>
              <a:t>16 – BIT RISC –V</a:t>
            </a:r>
          </a:p>
        </p:txBody>
      </p:sp>
      <p:sp>
        <p:nvSpPr>
          <p:cNvPr name="TextBox 7" id="7"/>
          <p:cNvSpPr txBox="true"/>
          <p:nvPr/>
        </p:nvSpPr>
        <p:spPr>
          <a:xfrm rot="0">
            <a:off x="4675162" y="4932328"/>
            <a:ext cx="9013875" cy="1456523"/>
          </a:xfrm>
          <a:prstGeom prst="rect">
            <a:avLst/>
          </a:prstGeom>
        </p:spPr>
        <p:txBody>
          <a:bodyPr anchor="t" rtlCol="false" tIns="0" lIns="0" bIns="0" rIns="0">
            <a:spAutoFit/>
          </a:bodyPr>
          <a:lstStyle/>
          <a:p>
            <a:pPr>
              <a:lnSpc>
                <a:spcPts val="10824"/>
              </a:lnSpc>
            </a:pPr>
            <a:r>
              <a:rPr lang="en-US" sz="10933">
                <a:solidFill>
                  <a:srgbClr val="2BB4D4"/>
                </a:solidFill>
                <a:latin typeface="Montserrat Classic Bold"/>
              </a:rPr>
              <a:t>PROCESSOR</a:t>
            </a:r>
          </a:p>
        </p:txBody>
      </p:sp>
      <p:sp>
        <p:nvSpPr>
          <p:cNvPr name="TextBox 8" id="8"/>
          <p:cNvSpPr txBox="true"/>
          <p:nvPr/>
        </p:nvSpPr>
        <p:spPr>
          <a:xfrm rot="0">
            <a:off x="10617561" y="7364029"/>
            <a:ext cx="6856396" cy="5466213"/>
          </a:xfrm>
          <a:prstGeom prst="rect">
            <a:avLst/>
          </a:prstGeom>
        </p:spPr>
        <p:txBody>
          <a:bodyPr anchor="t" rtlCol="false" tIns="0" lIns="0" bIns="0" rIns="0">
            <a:spAutoFit/>
          </a:bodyPr>
          <a:lstStyle/>
          <a:p>
            <a:pPr>
              <a:lnSpc>
                <a:spcPts val="7747"/>
              </a:lnSpc>
            </a:pPr>
            <a:r>
              <a:rPr lang="en-US" sz="3099">
                <a:solidFill>
                  <a:srgbClr val="2E2E2E"/>
                </a:solidFill>
                <a:latin typeface="Times New Roman Bold"/>
              </a:rPr>
              <a:t>Liyanage D.L.S.B. : EG/2019/3655</a:t>
            </a:r>
          </a:p>
          <a:p>
            <a:pPr>
              <a:lnSpc>
                <a:spcPts val="7747"/>
              </a:lnSpc>
            </a:pPr>
            <a:r>
              <a:rPr lang="en-US" sz="3099">
                <a:solidFill>
                  <a:srgbClr val="2E2E2E"/>
                </a:solidFill>
                <a:latin typeface="Times New Roman Bold"/>
              </a:rPr>
              <a:t>Sadeepa P.M.A.S. : EG/2019/3726</a:t>
            </a:r>
          </a:p>
          <a:p>
            <a:pPr>
              <a:lnSpc>
                <a:spcPts val="6997"/>
              </a:lnSpc>
            </a:pPr>
          </a:p>
          <a:p>
            <a:pPr>
              <a:lnSpc>
                <a:spcPts val="6997"/>
              </a:lnSpc>
            </a:pPr>
          </a:p>
          <a:p>
            <a:pPr>
              <a:lnSpc>
                <a:spcPts val="6997"/>
              </a:lnSpc>
            </a:pPr>
          </a:p>
          <a:p>
            <a:pPr>
              <a:lnSpc>
                <a:spcPts val="6997"/>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0696846" y="3497331"/>
            <a:ext cx="8390936" cy="6819543"/>
          </a:xfrm>
          <a:custGeom>
            <a:avLst/>
            <a:gdLst/>
            <a:ahLst/>
            <a:cxnLst/>
            <a:rect r="r" b="b" t="t" l="l"/>
            <a:pathLst>
              <a:path h="6819543" w="8390936">
                <a:moveTo>
                  <a:pt x="0" y="0"/>
                </a:moveTo>
                <a:lnTo>
                  <a:pt x="8390936" y="0"/>
                </a:lnTo>
                <a:lnTo>
                  <a:pt x="8390936" y="6819543"/>
                </a:lnTo>
                <a:lnTo>
                  <a:pt x="0" y="68195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9839" y="482214"/>
            <a:ext cx="12024499" cy="10275415"/>
          </a:xfrm>
          <a:prstGeom prst="rect">
            <a:avLst/>
          </a:prstGeom>
        </p:spPr>
        <p:txBody>
          <a:bodyPr anchor="t" rtlCol="false" tIns="0" lIns="0" bIns="0" rIns="0">
            <a:spAutoFit/>
          </a:bodyPr>
          <a:lstStyle/>
          <a:p>
            <a:pPr>
              <a:lnSpc>
                <a:spcPts val="5713"/>
              </a:lnSpc>
            </a:pPr>
            <a:r>
              <a:rPr lang="en-US" sz="4081">
                <a:solidFill>
                  <a:srgbClr val="000000"/>
                </a:solidFill>
                <a:latin typeface="Times New Roman Bold"/>
              </a:rPr>
              <a:t>Add immediate Instruction – I type Instruction</a:t>
            </a:r>
          </a:p>
          <a:p>
            <a:pPr>
              <a:lnSpc>
                <a:spcPts val="5433"/>
              </a:lnSpc>
            </a:pPr>
          </a:p>
          <a:p>
            <a:pPr>
              <a:lnSpc>
                <a:spcPts val="5433"/>
              </a:lnSpc>
            </a:pPr>
          </a:p>
          <a:p>
            <a:pPr>
              <a:lnSpc>
                <a:spcPts val="5433"/>
              </a:lnSpc>
            </a:pPr>
            <a:r>
              <a:rPr lang="en-US" sz="3881">
                <a:solidFill>
                  <a:srgbClr val="000000"/>
                </a:solidFill>
                <a:latin typeface="Times New Roman Bold"/>
              </a:rPr>
              <a:t>000000000101_00000_000_00001_0010011</a:t>
            </a:r>
          </a:p>
          <a:p>
            <a:pPr>
              <a:lnSpc>
                <a:spcPts val="5433"/>
              </a:lnSpc>
            </a:pPr>
          </a:p>
          <a:p>
            <a:pPr>
              <a:lnSpc>
                <a:spcPts val="5433"/>
              </a:lnSpc>
            </a:pPr>
            <a:r>
              <a:rPr lang="en-US" sz="3881">
                <a:solidFill>
                  <a:srgbClr val="000000"/>
                </a:solidFill>
                <a:latin typeface="Times New Roman"/>
              </a:rPr>
              <a:t>Immediate : 000000000101 equals to 5</a:t>
            </a:r>
          </a:p>
          <a:p>
            <a:pPr>
              <a:lnSpc>
                <a:spcPts val="5433"/>
              </a:lnSpc>
            </a:pPr>
            <a:r>
              <a:rPr lang="en-US" sz="3881">
                <a:solidFill>
                  <a:srgbClr val="000000"/>
                </a:solidFill>
                <a:latin typeface="Times New Roman"/>
              </a:rPr>
              <a:t>rs1              : 00000 Undefined</a:t>
            </a:r>
          </a:p>
          <a:p>
            <a:pPr>
              <a:lnSpc>
                <a:spcPts val="5433"/>
              </a:lnSpc>
            </a:pPr>
            <a:r>
              <a:rPr lang="en-US" sz="3881">
                <a:solidFill>
                  <a:srgbClr val="000000"/>
                </a:solidFill>
                <a:latin typeface="Times New Roman"/>
              </a:rPr>
              <a:t>function 3  : 000 </a:t>
            </a:r>
          </a:p>
          <a:p>
            <a:pPr>
              <a:lnSpc>
                <a:spcPts val="5433"/>
              </a:lnSpc>
            </a:pPr>
            <a:r>
              <a:rPr lang="en-US" sz="3881">
                <a:solidFill>
                  <a:srgbClr val="000000"/>
                </a:solidFill>
                <a:latin typeface="Times New Roman"/>
              </a:rPr>
              <a:t>rd                : 00001 Index = 1</a:t>
            </a:r>
          </a:p>
          <a:p>
            <a:pPr>
              <a:lnSpc>
                <a:spcPts val="5433"/>
              </a:lnSpc>
            </a:pPr>
            <a:r>
              <a:rPr lang="en-US" sz="3881">
                <a:solidFill>
                  <a:srgbClr val="000000"/>
                </a:solidFill>
                <a:latin typeface="Times New Roman"/>
              </a:rPr>
              <a:t>Opcode       : 0010011</a:t>
            </a:r>
          </a:p>
          <a:p>
            <a:pPr>
              <a:lnSpc>
                <a:spcPts val="5433"/>
              </a:lnSpc>
            </a:pPr>
          </a:p>
          <a:p>
            <a:pPr>
              <a:lnSpc>
                <a:spcPts val="5433"/>
              </a:lnSpc>
            </a:pPr>
          </a:p>
          <a:p>
            <a:pPr>
              <a:lnSpc>
                <a:spcPts val="5433"/>
              </a:lnSpc>
            </a:pPr>
            <a:r>
              <a:rPr lang="en-US" sz="3881">
                <a:solidFill>
                  <a:srgbClr val="000000"/>
                </a:solidFill>
                <a:latin typeface="Times New Roman Bold"/>
              </a:rPr>
              <a:t>Result should be 5 in the destination register.</a:t>
            </a:r>
          </a:p>
          <a:p>
            <a:pPr>
              <a:lnSpc>
                <a:spcPts val="5013"/>
              </a:lnSpc>
            </a:pPr>
          </a:p>
          <a:p>
            <a:pPr>
              <a:lnSpc>
                <a:spcPts val="5013"/>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0696846" y="3497331"/>
            <a:ext cx="8390936" cy="6819543"/>
          </a:xfrm>
          <a:custGeom>
            <a:avLst/>
            <a:gdLst/>
            <a:ahLst/>
            <a:cxnLst/>
            <a:rect r="r" b="b" t="t" l="l"/>
            <a:pathLst>
              <a:path h="6819543" w="8390936">
                <a:moveTo>
                  <a:pt x="0" y="0"/>
                </a:moveTo>
                <a:lnTo>
                  <a:pt x="8390936" y="0"/>
                </a:lnTo>
                <a:lnTo>
                  <a:pt x="8390936" y="6819543"/>
                </a:lnTo>
                <a:lnTo>
                  <a:pt x="0" y="68195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9839" y="482214"/>
            <a:ext cx="12024499" cy="10961215"/>
          </a:xfrm>
          <a:prstGeom prst="rect">
            <a:avLst/>
          </a:prstGeom>
        </p:spPr>
        <p:txBody>
          <a:bodyPr anchor="t" rtlCol="false" tIns="0" lIns="0" bIns="0" rIns="0">
            <a:spAutoFit/>
          </a:bodyPr>
          <a:lstStyle/>
          <a:p>
            <a:pPr>
              <a:lnSpc>
                <a:spcPts val="5713"/>
              </a:lnSpc>
            </a:pPr>
            <a:r>
              <a:rPr lang="en-US" sz="4081">
                <a:solidFill>
                  <a:srgbClr val="000000"/>
                </a:solidFill>
                <a:latin typeface="Times New Roman Bold"/>
              </a:rPr>
              <a:t>Add immediate Instruction – I type Instruction</a:t>
            </a:r>
          </a:p>
          <a:p>
            <a:pPr>
              <a:lnSpc>
                <a:spcPts val="5433"/>
              </a:lnSpc>
            </a:pPr>
          </a:p>
          <a:p>
            <a:pPr>
              <a:lnSpc>
                <a:spcPts val="5433"/>
              </a:lnSpc>
            </a:pPr>
          </a:p>
          <a:p>
            <a:pPr>
              <a:lnSpc>
                <a:spcPts val="5433"/>
              </a:lnSpc>
            </a:pPr>
            <a:r>
              <a:rPr lang="en-US" sz="3881">
                <a:solidFill>
                  <a:srgbClr val="000000"/>
                </a:solidFill>
                <a:latin typeface="Times New Roman Bold"/>
              </a:rPr>
              <a:t>000000001100_00000_000_00011_0010011</a:t>
            </a:r>
          </a:p>
          <a:p>
            <a:pPr>
              <a:lnSpc>
                <a:spcPts val="5433"/>
              </a:lnSpc>
            </a:pPr>
          </a:p>
          <a:p>
            <a:pPr>
              <a:lnSpc>
                <a:spcPts val="5433"/>
              </a:lnSpc>
            </a:pPr>
            <a:r>
              <a:rPr lang="en-US" sz="3881">
                <a:solidFill>
                  <a:srgbClr val="000000"/>
                </a:solidFill>
                <a:latin typeface="Times New Roman"/>
              </a:rPr>
              <a:t>Immediate  : 000000001100 equals to 12</a:t>
            </a:r>
          </a:p>
          <a:p>
            <a:pPr>
              <a:lnSpc>
                <a:spcPts val="5433"/>
              </a:lnSpc>
            </a:pPr>
            <a:r>
              <a:rPr lang="en-US" sz="3881">
                <a:solidFill>
                  <a:srgbClr val="000000"/>
                </a:solidFill>
                <a:latin typeface="Times New Roman"/>
              </a:rPr>
              <a:t>rs1               : 00000 Undefined</a:t>
            </a:r>
          </a:p>
          <a:p>
            <a:pPr>
              <a:lnSpc>
                <a:spcPts val="5433"/>
              </a:lnSpc>
            </a:pPr>
            <a:r>
              <a:rPr lang="en-US" sz="3881">
                <a:solidFill>
                  <a:srgbClr val="000000"/>
                </a:solidFill>
                <a:latin typeface="Times New Roman"/>
              </a:rPr>
              <a:t>function 3   : 000 </a:t>
            </a:r>
          </a:p>
          <a:p>
            <a:pPr>
              <a:lnSpc>
                <a:spcPts val="5433"/>
              </a:lnSpc>
            </a:pPr>
            <a:r>
              <a:rPr lang="en-US" sz="3881">
                <a:solidFill>
                  <a:srgbClr val="000000"/>
                </a:solidFill>
                <a:latin typeface="Times New Roman"/>
              </a:rPr>
              <a:t>rd                : 00011 Index = 3</a:t>
            </a:r>
          </a:p>
          <a:p>
            <a:pPr>
              <a:lnSpc>
                <a:spcPts val="5433"/>
              </a:lnSpc>
            </a:pPr>
            <a:r>
              <a:rPr lang="en-US" sz="3881">
                <a:solidFill>
                  <a:srgbClr val="000000"/>
                </a:solidFill>
                <a:latin typeface="Times New Roman"/>
              </a:rPr>
              <a:t>Opcode       : 0010011</a:t>
            </a:r>
          </a:p>
          <a:p>
            <a:pPr>
              <a:lnSpc>
                <a:spcPts val="5433"/>
              </a:lnSpc>
            </a:pPr>
          </a:p>
          <a:p>
            <a:pPr>
              <a:lnSpc>
                <a:spcPts val="5433"/>
              </a:lnSpc>
            </a:pPr>
          </a:p>
          <a:p>
            <a:pPr>
              <a:lnSpc>
                <a:spcPts val="5433"/>
              </a:lnSpc>
            </a:pPr>
            <a:r>
              <a:rPr lang="en-US" sz="3881">
                <a:solidFill>
                  <a:srgbClr val="000000"/>
                </a:solidFill>
                <a:latin typeface="Times New Roman Bold"/>
              </a:rPr>
              <a:t>Result should be 12 in the destination register.</a:t>
            </a:r>
          </a:p>
          <a:p>
            <a:pPr>
              <a:lnSpc>
                <a:spcPts val="5433"/>
              </a:lnSpc>
            </a:pPr>
          </a:p>
          <a:p>
            <a:pPr>
              <a:lnSpc>
                <a:spcPts val="5013"/>
              </a:lnSpc>
            </a:pPr>
          </a:p>
          <a:p>
            <a:pPr>
              <a:lnSpc>
                <a:spcPts val="5013"/>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91418" y="142103"/>
            <a:ext cx="14667882" cy="11500154"/>
          </a:xfrm>
          <a:prstGeom prst="rect">
            <a:avLst/>
          </a:prstGeom>
        </p:spPr>
        <p:txBody>
          <a:bodyPr anchor="t" rtlCol="false" tIns="0" lIns="0" bIns="0" rIns="0">
            <a:spAutoFit/>
          </a:bodyPr>
          <a:lstStyle/>
          <a:p>
            <a:pPr>
              <a:lnSpc>
                <a:spcPts val="5731"/>
              </a:lnSpc>
            </a:pPr>
            <a:r>
              <a:rPr lang="en-US" sz="4094">
                <a:solidFill>
                  <a:srgbClr val="000000"/>
                </a:solidFill>
                <a:latin typeface="Times New Roman Bold"/>
              </a:rPr>
              <a:t>Branch if= Instruction – B type Instruction</a:t>
            </a:r>
          </a:p>
          <a:p>
            <a:pPr>
              <a:lnSpc>
                <a:spcPts val="4751"/>
              </a:lnSpc>
            </a:pPr>
          </a:p>
          <a:p>
            <a:pPr>
              <a:lnSpc>
                <a:spcPts val="4751"/>
              </a:lnSpc>
            </a:pPr>
          </a:p>
          <a:p>
            <a:pPr>
              <a:lnSpc>
                <a:spcPts val="4751"/>
              </a:lnSpc>
            </a:pPr>
            <a:r>
              <a:rPr lang="en-US" sz="3394">
                <a:solidFill>
                  <a:srgbClr val="000000"/>
                </a:solidFill>
                <a:latin typeface="Times New Roman Bold"/>
              </a:rPr>
              <a:t>0000000_00010_00001_000_01100_1100011</a:t>
            </a:r>
          </a:p>
          <a:p>
            <a:pPr>
              <a:lnSpc>
                <a:spcPts val="4751"/>
              </a:lnSpc>
            </a:pPr>
          </a:p>
          <a:p>
            <a:pPr>
              <a:lnSpc>
                <a:spcPts val="4751"/>
              </a:lnSpc>
            </a:pPr>
            <a:r>
              <a:rPr lang="en-US" sz="3394">
                <a:solidFill>
                  <a:srgbClr val="000000"/>
                </a:solidFill>
                <a:latin typeface="Times New Roman"/>
              </a:rPr>
              <a:t>Immediate 1 : 0000000 (12,10:5)</a:t>
            </a:r>
          </a:p>
          <a:p>
            <a:pPr>
              <a:lnSpc>
                <a:spcPts val="4751"/>
              </a:lnSpc>
            </a:pPr>
            <a:r>
              <a:rPr lang="en-US" sz="3394">
                <a:solidFill>
                  <a:srgbClr val="000000"/>
                </a:solidFill>
                <a:latin typeface="Times New Roman"/>
              </a:rPr>
              <a:t>Immediate 2 : 01100  (4:1,11)</a:t>
            </a:r>
          </a:p>
          <a:p>
            <a:pPr>
              <a:lnSpc>
                <a:spcPts val="4751"/>
              </a:lnSpc>
            </a:pPr>
            <a:r>
              <a:rPr lang="en-US" sz="3394">
                <a:solidFill>
                  <a:srgbClr val="000000"/>
                </a:solidFill>
                <a:latin typeface="Times New Roman"/>
              </a:rPr>
              <a:t>Immediate    : 0 0 000000 0110 0 Last bit is default 0</a:t>
            </a:r>
          </a:p>
          <a:p>
            <a:pPr>
              <a:lnSpc>
                <a:spcPts val="4751"/>
              </a:lnSpc>
            </a:pPr>
            <a:r>
              <a:rPr lang="en-US" sz="3394">
                <a:solidFill>
                  <a:srgbClr val="000000"/>
                </a:solidFill>
                <a:latin typeface="Times New Roman"/>
              </a:rPr>
              <a:t>rs2                 : 00010 index = 2 value =5</a:t>
            </a:r>
          </a:p>
          <a:p>
            <a:pPr>
              <a:lnSpc>
                <a:spcPts val="4751"/>
              </a:lnSpc>
            </a:pPr>
            <a:r>
              <a:rPr lang="en-US" sz="3394">
                <a:solidFill>
                  <a:srgbClr val="000000"/>
                </a:solidFill>
                <a:latin typeface="Times New Roman"/>
              </a:rPr>
              <a:t>rs1                 : 00001 index = 1 value =5</a:t>
            </a:r>
          </a:p>
          <a:p>
            <a:pPr>
              <a:lnSpc>
                <a:spcPts val="4751"/>
              </a:lnSpc>
            </a:pPr>
            <a:r>
              <a:rPr lang="en-US" sz="3394">
                <a:solidFill>
                  <a:srgbClr val="000000"/>
                </a:solidFill>
                <a:latin typeface="Times New Roman"/>
              </a:rPr>
              <a:t>function 3     : 000 </a:t>
            </a:r>
          </a:p>
          <a:p>
            <a:pPr>
              <a:lnSpc>
                <a:spcPts val="4751"/>
              </a:lnSpc>
            </a:pPr>
            <a:r>
              <a:rPr lang="en-US" sz="3394">
                <a:solidFill>
                  <a:srgbClr val="000000"/>
                </a:solidFill>
                <a:latin typeface="Times New Roman"/>
              </a:rPr>
              <a:t>Opcode         : 1100011</a:t>
            </a:r>
          </a:p>
          <a:p>
            <a:pPr>
              <a:lnSpc>
                <a:spcPts val="4751"/>
              </a:lnSpc>
            </a:pPr>
          </a:p>
          <a:p>
            <a:pPr>
              <a:lnSpc>
                <a:spcPts val="4751"/>
              </a:lnSpc>
            </a:pPr>
          </a:p>
          <a:p>
            <a:pPr>
              <a:lnSpc>
                <a:spcPts val="4751"/>
              </a:lnSpc>
            </a:pPr>
            <a:r>
              <a:rPr lang="en-US" sz="3394">
                <a:solidFill>
                  <a:srgbClr val="000000"/>
                </a:solidFill>
                <a:latin typeface="Times New Roman Bold"/>
              </a:rPr>
              <a:t>The programme counter is on 12th index. Now the programme counter going to the 24th index.</a:t>
            </a:r>
          </a:p>
          <a:p>
            <a:pPr>
              <a:lnSpc>
                <a:spcPts val="4751"/>
              </a:lnSpc>
            </a:pPr>
          </a:p>
          <a:p>
            <a:pPr>
              <a:lnSpc>
                <a:spcPts val="4384"/>
              </a:lnSpc>
            </a:pPr>
          </a:p>
          <a:p>
            <a:pPr>
              <a:lnSpc>
                <a:spcPts val="438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55804" y="895350"/>
            <a:ext cx="14667882" cy="9003969"/>
          </a:xfrm>
          <a:prstGeom prst="rect">
            <a:avLst/>
          </a:prstGeom>
        </p:spPr>
        <p:txBody>
          <a:bodyPr anchor="t" rtlCol="false" tIns="0" lIns="0" bIns="0" rIns="0">
            <a:spAutoFit/>
          </a:bodyPr>
          <a:lstStyle/>
          <a:p>
            <a:pPr>
              <a:lnSpc>
                <a:spcPts val="4751"/>
              </a:lnSpc>
            </a:pPr>
            <a:r>
              <a:rPr lang="en-US" sz="3394">
                <a:solidFill>
                  <a:srgbClr val="000000"/>
                </a:solidFill>
                <a:latin typeface="Times New Roman Bold"/>
              </a:rPr>
              <a:t>000000000101_00000_000_00001_0010011</a:t>
            </a:r>
          </a:p>
          <a:p>
            <a:pPr>
              <a:lnSpc>
                <a:spcPts val="4751"/>
              </a:lnSpc>
            </a:pPr>
            <a:r>
              <a:rPr lang="en-US" sz="3394">
                <a:solidFill>
                  <a:srgbClr val="000000"/>
                </a:solidFill>
                <a:latin typeface="Times New Roman Bold"/>
              </a:rPr>
              <a:t>000000001100_00000_000_00011_0010011</a:t>
            </a:r>
          </a:p>
          <a:p>
            <a:pPr>
              <a:lnSpc>
                <a:spcPts val="4751"/>
              </a:lnSpc>
            </a:pPr>
          </a:p>
          <a:p>
            <a:pPr>
              <a:lnSpc>
                <a:spcPts val="4751"/>
              </a:lnSpc>
            </a:pPr>
            <a:r>
              <a:rPr lang="en-US" sz="3394">
                <a:solidFill>
                  <a:srgbClr val="000000"/>
                </a:solidFill>
                <a:latin typeface="Times New Roman"/>
              </a:rPr>
              <a:t>Programme counter going to the 24th index. Because of that reason these two instructions are not executed.</a:t>
            </a:r>
          </a:p>
          <a:p>
            <a:pPr>
              <a:lnSpc>
                <a:spcPts val="4751"/>
              </a:lnSpc>
            </a:pPr>
          </a:p>
          <a:p>
            <a:pPr>
              <a:lnSpc>
                <a:spcPts val="4751"/>
              </a:lnSpc>
            </a:pPr>
            <a:r>
              <a:rPr lang="en-US" sz="3394">
                <a:solidFill>
                  <a:srgbClr val="000000"/>
                </a:solidFill>
                <a:latin typeface="Times New Roman Bold"/>
              </a:rPr>
              <a:t>Add immediate Instruction – I type Instruction</a:t>
            </a:r>
          </a:p>
          <a:p>
            <a:pPr>
              <a:lnSpc>
                <a:spcPts val="4751"/>
              </a:lnSpc>
            </a:pPr>
          </a:p>
          <a:p>
            <a:pPr>
              <a:lnSpc>
                <a:spcPts val="4751"/>
              </a:lnSpc>
            </a:pPr>
            <a:r>
              <a:rPr lang="en-US" sz="3394">
                <a:solidFill>
                  <a:srgbClr val="000000"/>
                </a:solidFill>
                <a:latin typeface="Times New Roman Bold"/>
              </a:rPr>
              <a:t>111111110111_00011_000_00111_0010011</a:t>
            </a:r>
          </a:p>
          <a:p>
            <a:pPr>
              <a:lnSpc>
                <a:spcPts val="4751"/>
              </a:lnSpc>
            </a:pPr>
          </a:p>
          <a:p>
            <a:pPr>
              <a:lnSpc>
                <a:spcPts val="4751"/>
              </a:lnSpc>
            </a:pPr>
            <a:r>
              <a:rPr lang="en-US" sz="3394">
                <a:solidFill>
                  <a:srgbClr val="000000"/>
                </a:solidFill>
                <a:latin typeface="Times New Roman"/>
              </a:rPr>
              <a:t>The value 3 stored in 7th index</a:t>
            </a:r>
          </a:p>
          <a:p>
            <a:pPr>
              <a:lnSpc>
                <a:spcPts val="4751"/>
              </a:lnSpc>
            </a:pPr>
          </a:p>
          <a:p>
            <a:pPr>
              <a:lnSpc>
                <a:spcPts val="4751"/>
              </a:lnSpc>
            </a:pPr>
          </a:p>
          <a:p>
            <a:pPr>
              <a:lnSpc>
                <a:spcPts val="4751"/>
              </a:lnSpc>
            </a:pPr>
          </a:p>
          <a:p>
            <a:pPr>
              <a:lnSpc>
                <a:spcPts val="4384"/>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25577" y="576854"/>
            <a:ext cx="12605436" cy="8995465"/>
          </a:xfrm>
          <a:prstGeom prst="rect">
            <a:avLst/>
          </a:prstGeom>
        </p:spPr>
        <p:txBody>
          <a:bodyPr anchor="t" rtlCol="false" tIns="0" lIns="0" bIns="0" rIns="0">
            <a:spAutoFit/>
          </a:bodyPr>
          <a:lstStyle/>
          <a:p>
            <a:pPr>
              <a:lnSpc>
                <a:spcPts val="5633"/>
              </a:lnSpc>
            </a:pPr>
            <a:r>
              <a:rPr lang="en-US" sz="4024">
                <a:solidFill>
                  <a:srgbClr val="000000"/>
                </a:solidFill>
                <a:latin typeface="Times New Roman Bold"/>
              </a:rPr>
              <a:t>Or Instruction – R type Instruction</a:t>
            </a:r>
          </a:p>
          <a:p>
            <a:pPr>
              <a:lnSpc>
                <a:spcPts val="3674"/>
              </a:lnSpc>
            </a:pPr>
          </a:p>
          <a:p>
            <a:pPr>
              <a:lnSpc>
                <a:spcPts val="3674"/>
              </a:lnSpc>
            </a:pPr>
          </a:p>
          <a:p>
            <a:pPr>
              <a:lnSpc>
                <a:spcPts val="3674"/>
              </a:lnSpc>
            </a:pPr>
            <a:r>
              <a:rPr lang="en-US" sz="2624">
                <a:solidFill>
                  <a:srgbClr val="000000"/>
                </a:solidFill>
                <a:latin typeface="Times New Roman Bold"/>
              </a:rPr>
              <a:t>0000000_00010_00111_110_00100_0110011</a:t>
            </a:r>
          </a:p>
          <a:p>
            <a:pPr>
              <a:lnSpc>
                <a:spcPts val="3674"/>
              </a:lnSpc>
            </a:pPr>
          </a:p>
          <a:p>
            <a:pPr>
              <a:lnSpc>
                <a:spcPts val="3674"/>
              </a:lnSpc>
            </a:pPr>
            <a:r>
              <a:rPr lang="en-US" sz="2624">
                <a:solidFill>
                  <a:srgbClr val="000000"/>
                </a:solidFill>
                <a:latin typeface="Times New Roman"/>
              </a:rPr>
              <a:t>Function7  : 0000000 </a:t>
            </a:r>
          </a:p>
          <a:p>
            <a:pPr>
              <a:lnSpc>
                <a:spcPts val="3674"/>
              </a:lnSpc>
            </a:pPr>
            <a:r>
              <a:rPr lang="en-US" sz="2624">
                <a:solidFill>
                  <a:srgbClr val="000000"/>
                </a:solidFill>
                <a:latin typeface="Times New Roman"/>
              </a:rPr>
              <a:t>rs2               : 00010 Index = 2 Value =5</a:t>
            </a:r>
          </a:p>
          <a:p>
            <a:pPr>
              <a:lnSpc>
                <a:spcPts val="3674"/>
              </a:lnSpc>
            </a:pPr>
            <a:r>
              <a:rPr lang="en-US" sz="2624">
                <a:solidFill>
                  <a:srgbClr val="000000"/>
                </a:solidFill>
                <a:latin typeface="Times New Roman"/>
              </a:rPr>
              <a:t>rs1               : 00111 Index = 7 Value =3</a:t>
            </a:r>
          </a:p>
          <a:p>
            <a:pPr>
              <a:lnSpc>
                <a:spcPts val="3674"/>
              </a:lnSpc>
            </a:pPr>
            <a:r>
              <a:rPr lang="en-US" sz="2624">
                <a:solidFill>
                  <a:srgbClr val="000000"/>
                </a:solidFill>
                <a:latin typeface="Times New Roman"/>
              </a:rPr>
              <a:t>function 3   : 110 </a:t>
            </a:r>
          </a:p>
          <a:p>
            <a:pPr>
              <a:lnSpc>
                <a:spcPts val="3674"/>
              </a:lnSpc>
            </a:pPr>
            <a:r>
              <a:rPr lang="en-US" sz="2624">
                <a:solidFill>
                  <a:srgbClr val="000000"/>
                </a:solidFill>
                <a:latin typeface="Times New Roman"/>
              </a:rPr>
              <a:t>rd                 : 00100 Index = 4</a:t>
            </a:r>
          </a:p>
          <a:p>
            <a:pPr>
              <a:lnSpc>
                <a:spcPts val="3674"/>
              </a:lnSpc>
            </a:pPr>
            <a:r>
              <a:rPr lang="en-US" sz="2624">
                <a:solidFill>
                  <a:srgbClr val="000000"/>
                </a:solidFill>
                <a:latin typeface="Times New Roman"/>
              </a:rPr>
              <a:t>Opcode        : 0110011</a:t>
            </a:r>
          </a:p>
          <a:p>
            <a:pPr>
              <a:lnSpc>
                <a:spcPts val="3674"/>
              </a:lnSpc>
            </a:pPr>
          </a:p>
          <a:p>
            <a:pPr>
              <a:lnSpc>
                <a:spcPts val="3674"/>
              </a:lnSpc>
            </a:pPr>
            <a:r>
              <a:rPr lang="en-US" sz="2624">
                <a:solidFill>
                  <a:srgbClr val="000000"/>
                </a:solidFill>
                <a:latin typeface="Times New Roman Bold"/>
              </a:rPr>
              <a:t>Result should be 7 in the destination register.</a:t>
            </a:r>
          </a:p>
          <a:p>
            <a:pPr>
              <a:lnSpc>
                <a:spcPts val="3674"/>
              </a:lnSpc>
            </a:pPr>
          </a:p>
          <a:p>
            <a:pPr>
              <a:lnSpc>
                <a:spcPts val="3674"/>
              </a:lnSpc>
            </a:pPr>
          </a:p>
          <a:p>
            <a:pPr>
              <a:lnSpc>
                <a:spcPts val="3674"/>
              </a:lnSpc>
            </a:pPr>
            <a:r>
              <a:rPr lang="en-US" sz="2624">
                <a:solidFill>
                  <a:srgbClr val="000000"/>
                </a:solidFill>
                <a:latin typeface="Times New Roman Bold"/>
              </a:rPr>
              <a:t>Bitwise or operation</a:t>
            </a:r>
          </a:p>
          <a:p>
            <a:pPr>
              <a:lnSpc>
                <a:spcPts val="3674"/>
              </a:lnSpc>
            </a:pPr>
            <a:r>
              <a:rPr lang="en-US" sz="2624">
                <a:solidFill>
                  <a:srgbClr val="000000"/>
                </a:solidFill>
                <a:latin typeface="Times New Roman Bold"/>
              </a:rPr>
              <a:t>                </a:t>
            </a:r>
            <a:r>
              <a:rPr lang="en-US" sz="2624">
                <a:solidFill>
                  <a:srgbClr val="000000"/>
                </a:solidFill>
                <a:latin typeface="Times New Roman"/>
              </a:rPr>
              <a:t>5 = 0101</a:t>
            </a:r>
          </a:p>
          <a:p>
            <a:pPr>
              <a:lnSpc>
                <a:spcPts val="3674"/>
              </a:lnSpc>
            </a:pPr>
            <a:r>
              <a:rPr lang="en-US" sz="2624">
                <a:solidFill>
                  <a:srgbClr val="000000"/>
                </a:solidFill>
                <a:latin typeface="Times New Roman"/>
              </a:rPr>
              <a:t>                3 = 0011</a:t>
            </a:r>
          </a:p>
          <a:p>
            <a:pPr>
              <a:lnSpc>
                <a:spcPts val="3390"/>
              </a:lnSpc>
              <a:spcBef>
                <a:spcPct val="0"/>
              </a:spcBef>
            </a:pPr>
            <a:r>
              <a:rPr lang="en-US" sz="2421">
                <a:solidFill>
                  <a:srgbClr val="000000"/>
                </a:solidFill>
                <a:latin typeface="Times New Roman"/>
              </a:rPr>
              <a:t>        Result = 0111 =&gt;7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25577" y="576854"/>
            <a:ext cx="12183461" cy="9263040"/>
          </a:xfrm>
          <a:prstGeom prst="rect">
            <a:avLst/>
          </a:prstGeom>
        </p:spPr>
        <p:txBody>
          <a:bodyPr anchor="t" rtlCol="false" tIns="0" lIns="0" bIns="0" rIns="0">
            <a:spAutoFit/>
          </a:bodyPr>
          <a:lstStyle/>
          <a:p>
            <a:pPr>
              <a:lnSpc>
                <a:spcPts val="5650"/>
              </a:lnSpc>
            </a:pPr>
            <a:r>
              <a:rPr lang="en-US" sz="4036">
                <a:solidFill>
                  <a:srgbClr val="000000"/>
                </a:solidFill>
                <a:latin typeface="Times New Roman Bold"/>
              </a:rPr>
              <a:t>And Instruction – R type Instruction</a:t>
            </a:r>
          </a:p>
          <a:p>
            <a:pPr>
              <a:lnSpc>
                <a:spcPts val="3551"/>
              </a:lnSpc>
            </a:pPr>
          </a:p>
          <a:p>
            <a:pPr>
              <a:lnSpc>
                <a:spcPts val="3551"/>
              </a:lnSpc>
            </a:pPr>
          </a:p>
          <a:p>
            <a:pPr>
              <a:lnSpc>
                <a:spcPts val="3551"/>
              </a:lnSpc>
            </a:pPr>
            <a:r>
              <a:rPr lang="en-US" sz="2536">
                <a:solidFill>
                  <a:srgbClr val="000000"/>
                </a:solidFill>
                <a:latin typeface="Times New Roman Bold"/>
              </a:rPr>
              <a:t>0000000_00100_00011_111_00101_0110011</a:t>
            </a:r>
          </a:p>
          <a:p>
            <a:pPr>
              <a:lnSpc>
                <a:spcPts val="3551"/>
              </a:lnSpc>
            </a:pPr>
          </a:p>
          <a:p>
            <a:pPr>
              <a:lnSpc>
                <a:spcPts val="3551"/>
              </a:lnSpc>
            </a:pPr>
            <a:r>
              <a:rPr lang="en-US" sz="2536">
                <a:solidFill>
                  <a:srgbClr val="000000"/>
                </a:solidFill>
                <a:latin typeface="Times New Roman"/>
              </a:rPr>
              <a:t>Function7  : 0000000 equals to -9</a:t>
            </a:r>
          </a:p>
          <a:p>
            <a:pPr>
              <a:lnSpc>
                <a:spcPts val="3551"/>
              </a:lnSpc>
            </a:pPr>
            <a:r>
              <a:rPr lang="en-US" sz="2536">
                <a:solidFill>
                  <a:srgbClr val="000000"/>
                </a:solidFill>
                <a:latin typeface="Times New Roman"/>
              </a:rPr>
              <a:t>rs2               : 00100 Index = 4Value =7</a:t>
            </a:r>
          </a:p>
          <a:p>
            <a:pPr>
              <a:lnSpc>
                <a:spcPts val="3551"/>
              </a:lnSpc>
            </a:pPr>
            <a:r>
              <a:rPr lang="en-US" sz="2536">
                <a:solidFill>
                  <a:srgbClr val="000000"/>
                </a:solidFill>
                <a:latin typeface="Times New Roman"/>
              </a:rPr>
              <a:t>rs1               : 00011 Index = 3 Value =12</a:t>
            </a:r>
          </a:p>
          <a:p>
            <a:pPr>
              <a:lnSpc>
                <a:spcPts val="3551"/>
              </a:lnSpc>
            </a:pPr>
            <a:r>
              <a:rPr lang="en-US" sz="2536">
                <a:solidFill>
                  <a:srgbClr val="000000"/>
                </a:solidFill>
                <a:latin typeface="Times New Roman"/>
              </a:rPr>
              <a:t>function 3   : 111 </a:t>
            </a:r>
          </a:p>
          <a:p>
            <a:pPr>
              <a:lnSpc>
                <a:spcPts val="3551"/>
              </a:lnSpc>
            </a:pPr>
            <a:r>
              <a:rPr lang="en-US" sz="2536">
                <a:solidFill>
                  <a:srgbClr val="000000"/>
                </a:solidFill>
                <a:latin typeface="Times New Roman"/>
              </a:rPr>
              <a:t>rd                 : 00101 Index = 5</a:t>
            </a:r>
          </a:p>
          <a:p>
            <a:pPr>
              <a:lnSpc>
                <a:spcPts val="3551"/>
              </a:lnSpc>
            </a:pPr>
            <a:r>
              <a:rPr lang="en-US" sz="2536">
                <a:solidFill>
                  <a:srgbClr val="000000"/>
                </a:solidFill>
                <a:latin typeface="Times New Roman"/>
              </a:rPr>
              <a:t>Opcode       : 0110011</a:t>
            </a:r>
          </a:p>
          <a:p>
            <a:pPr>
              <a:lnSpc>
                <a:spcPts val="3551"/>
              </a:lnSpc>
            </a:pPr>
          </a:p>
          <a:p>
            <a:pPr>
              <a:lnSpc>
                <a:spcPts val="3551"/>
              </a:lnSpc>
            </a:pPr>
          </a:p>
          <a:p>
            <a:pPr>
              <a:lnSpc>
                <a:spcPts val="3551"/>
              </a:lnSpc>
            </a:pPr>
            <a:r>
              <a:rPr lang="en-US" sz="2536">
                <a:solidFill>
                  <a:srgbClr val="000000"/>
                </a:solidFill>
                <a:latin typeface="Times New Roman Bold"/>
              </a:rPr>
              <a:t>Result should be 4 in the destination register.</a:t>
            </a:r>
          </a:p>
          <a:p>
            <a:pPr>
              <a:lnSpc>
                <a:spcPts val="3551"/>
              </a:lnSpc>
            </a:pPr>
          </a:p>
          <a:p>
            <a:pPr>
              <a:lnSpc>
                <a:spcPts val="3551"/>
              </a:lnSpc>
            </a:pPr>
          </a:p>
          <a:p>
            <a:pPr>
              <a:lnSpc>
                <a:spcPts val="3551"/>
              </a:lnSpc>
            </a:pPr>
            <a:r>
              <a:rPr lang="en-US" sz="2536">
                <a:solidFill>
                  <a:srgbClr val="000000"/>
                </a:solidFill>
                <a:latin typeface="Times New Roman Bold"/>
              </a:rPr>
              <a:t>Bitwise AND operation</a:t>
            </a:r>
          </a:p>
          <a:p>
            <a:pPr>
              <a:lnSpc>
                <a:spcPts val="3551"/>
              </a:lnSpc>
            </a:pPr>
            <a:r>
              <a:rPr lang="en-US" sz="2536">
                <a:solidFill>
                  <a:srgbClr val="000000"/>
                </a:solidFill>
                <a:latin typeface="Times New Roman"/>
              </a:rPr>
              <a:t>              7  = 0111</a:t>
            </a:r>
          </a:p>
          <a:p>
            <a:pPr>
              <a:lnSpc>
                <a:spcPts val="3551"/>
              </a:lnSpc>
            </a:pPr>
            <a:r>
              <a:rPr lang="en-US" sz="2536">
                <a:solidFill>
                  <a:srgbClr val="000000"/>
                </a:solidFill>
                <a:latin typeface="Times New Roman"/>
              </a:rPr>
              <a:t>             12 = 1100</a:t>
            </a:r>
          </a:p>
          <a:p>
            <a:pPr>
              <a:lnSpc>
                <a:spcPts val="3276"/>
              </a:lnSpc>
              <a:spcBef>
                <a:spcPct val="0"/>
              </a:spcBef>
            </a:pPr>
            <a:r>
              <a:rPr lang="en-US" sz="2340">
                <a:solidFill>
                  <a:srgbClr val="000000"/>
                </a:solidFill>
                <a:latin typeface="Times New Roman"/>
              </a:rPr>
              <a:t>        Result = 0100 =&gt;4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073461">
            <a:off x="-9281995" y="-5154521"/>
            <a:ext cx="17617704" cy="17617704"/>
          </a:xfrm>
          <a:custGeom>
            <a:avLst/>
            <a:gdLst/>
            <a:ahLst/>
            <a:cxnLst/>
            <a:rect r="r" b="b" t="t" l="l"/>
            <a:pathLst>
              <a:path h="17617704" w="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8778703" y="-4549008"/>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25577" y="576854"/>
            <a:ext cx="14116242" cy="7953369"/>
          </a:xfrm>
          <a:prstGeom prst="rect">
            <a:avLst/>
          </a:prstGeom>
        </p:spPr>
        <p:txBody>
          <a:bodyPr anchor="t" rtlCol="false" tIns="0" lIns="0" bIns="0" rIns="0">
            <a:spAutoFit/>
          </a:bodyPr>
          <a:lstStyle/>
          <a:p>
            <a:pPr>
              <a:lnSpc>
                <a:spcPts val="5654"/>
              </a:lnSpc>
            </a:pPr>
            <a:r>
              <a:rPr lang="en-US" sz="4038">
                <a:solidFill>
                  <a:srgbClr val="000000"/>
                </a:solidFill>
                <a:latin typeface="Times New Roman Bold"/>
              </a:rPr>
              <a:t>Add Instruction – R type Instruction</a:t>
            </a:r>
          </a:p>
          <a:p>
            <a:pPr>
              <a:lnSpc>
                <a:spcPts val="4114"/>
              </a:lnSpc>
            </a:pPr>
          </a:p>
          <a:p>
            <a:pPr>
              <a:lnSpc>
                <a:spcPts val="4114"/>
              </a:lnSpc>
            </a:pPr>
          </a:p>
          <a:p>
            <a:pPr>
              <a:lnSpc>
                <a:spcPts val="4114"/>
              </a:lnSpc>
            </a:pPr>
            <a:r>
              <a:rPr lang="en-US" sz="2938">
                <a:solidFill>
                  <a:srgbClr val="000000"/>
                </a:solidFill>
                <a:latin typeface="Times New Roman Bold"/>
              </a:rPr>
              <a:t>0000000_00100_00101_000_00110_0110011</a:t>
            </a:r>
          </a:p>
          <a:p>
            <a:pPr>
              <a:lnSpc>
                <a:spcPts val="4114"/>
              </a:lnSpc>
            </a:pPr>
          </a:p>
          <a:p>
            <a:pPr>
              <a:lnSpc>
                <a:spcPts val="4114"/>
              </a:lnSpc>
            </a:pPr>
            <a:r>
              <a:rPr lang="en-US" sz="2938">
                <a:solidFill>
                  <a:srgbClr val="000000"/>
                </a:solidFill>
                <a:latin typeface="Times New Roman"/>
              </a:rPr>
              <a:t>Function7  : 0000000 equals to -9</a:t>
            </a:r>
          </a:p>
          <a:p>
            <a:pPr>
              <a:lnSpc>
                <a:spcPts val="4114"/>
              </a:lnSpc>
            </a:pPr>
            <a:r>
              <a:rPr lang="en-US" sz="2938">
                <a:solidFill>
                  <a:srgbClr val="000000"/>
                </a:solidFill>
                <a:latin typeface="Times New Roman"/>
              </a:rPr>
              <a:t>rs2               : 00100 Index = 4Value =7</a:t>
            </a:r>
          </a:p>
          <a:p>
            <a:pPr>
              <a:lnSpc>
                <a:spcPts val="4114"/>
              </a:lnSpc>
            </a:pPr>
            <a:r>
              <a:rPr lang="en-US" sz="2938">
                <a:solidFill>
                  <a:srgbClr val="000000"/>
                </a:solidFill>
                <a:latin typeface="Times New Roman"/>
              </a:rPr>
              <a:t>rs1               : 00101 Index = 5 Value =4</a:t>
            </a:r>
          </a:p>
          <a:p>
            <a:pPr>
              <a:lnSpc>
                <a:spcPts val="4114"/>
              </a:lnSpc>
            </a:pPr>
            <a:r>
              <a:rPr lang="en-US" sz="2938">
                <a:solidFill>
                  <a:srgbClr val="000000"/>
                </a:solidFill>
                <a:latin typeface="Times New Roman"/>
              </a:rPr>
              <a:t>function 3  : 000 </a:t>
            </a:r>
          </a:p>
          <a:p>
            <a:pPr>
              <a:lnSpc>
                <a:spcPts val="4114"/>
              </a:lnSpc>
            </a:pPr>
            <a:r>
              <a:rPr lang="en-US" sz="2938">
                <a:solidFill>
                  <a:srgbClr val="000000"/>
                </a:solidFill>
                <a:latin typeface="Times New Roman"/>
              </a:rPr>
              <a:t>rd                : 00110 Index = 6</a:t>
            </a:r>
          </a:p>
          <a:p>
            <a:pPr>
              <a:lnSpc>
                <a:spcPts val="4114"/>
              </a:lnSpc>
            </a:pPr>
            <a:r>
              <a:rPr lang="en-US" sz="2938">
                <a:solidFill>
                  <a:srgbClr val="000000"/>
                </a:solidFill>
                <a:latin typeface="Times New Roman"/>
              </a:rPr>
              <a:t>Opcode       : 0110011</a:t>
            </a:r>
          </a:p>
          <a:p>
            <a:pPr>
              <a:lnSpc>
                <a:spcPts val="4114"/>
              </a:lnSpc>
            </a:pPr>
          </a:p>
          <a:p>
            <a:pPr>
              <a:lnSpc>
                <a:spcPts val="4114"/>
              </a:lnSpc>
            </a:pPr>
          </a:p>
          <a:p>
            <a:pPr>
              <a:lnSpc>
                <a:spcPts val="4114"/>
              </a:lnSpc>
            </a:pPr>
            <a:r>
              <a:rPr lang="en-US" sz="2938">
                <a:solidFill>
                  <a:srgbClr val="000000"/>
                </a:solidFill>
                <a:latin typeface="Times New Roman Bold"/>
              </a:rPr>
              <a:t>Result should be 11 in the destination register.</a:t>
            </a:r>
          </a:p>
          <a:p>
            <a:pPr>
              <a:lnSpc>
                <a:spcPts val="3796"/>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143058" y="310548"/>
            <a:ext cx="14116242" cy="10010769"/>
          </a:xfrm>
          <a:prstGeom prst="rect">
            <a:avLst/>
          </a:prstGeom>
        </p:spPr>
        <p:txBody>
          <a:bodyPr anchor="t" rtlCol="false" tIns="0" lIns="0" bIns="0" rIns="0">
            <a:spAutoFit/>
          </a:bodyPr>
          <a:lstStyle/>
          <a:p>
            <a:pPr>
              <a:lnSpc>
                <a:spcPts val="5654"/>
              </a:lnSpc>
            </a:pPr>
            <a:r>
              <a:rPr lang="en-US" sz="4038">
                <a:solidFill>
                  <a:srgbClr val="000000"/>
                </a:solidFill>
                <a:latin typeface="Times New Roman Bold"/>
              </a:rPr>
              <a:t>Store word Instruction – S type Instruction</a:t>
            </a:r>
          </a:p>
          <a:p>
            <a:pPr>
              <a:lnSpc>
                <a:spcPts val="4114"/>
              </a:lnSpc>
            </a:pPr>
          </a:p>
          <a:p>
            <a:pPr>
              <a:lnSpc>
                <a:spcPts val="4114"/>
              </a:lnSpc>
            </a:pPr>
          </a:p>
          <a:p>
            <a:pPr>
              <a:lnSpc>
                <a:spcPts val="4114"/>
              </a:lnSpc>
            </a:pPr>
            <a:r>
              <a:rPr lang="en-US" sz="2938">
                <a:solidFill>
                  <a:srgbClr val="000000"/>
                </a:solidFill>
                <a:latin typeface="Times New Roman Bold"/>
              </a:rPr>
              <a:t>0000000_00111_00101_010_00101_0100011</a:t>
            </a:r>
          </a:p>
          <a:p>
            <a:pPr>
              <a:lnSpc>
                <a:spcPts val="4114"/>
              </a:lnSpc>
            </a:pPr>
          </a:p>
          <a:p>
            <a:pPr>
              <a:lnSpc>
                <a:spcPts val="4114"/>
              </a:lnSpc>
            </a:pPr>
            <a:r>
              <a:rPr lang="en-US" sz="2938">
                <a:solidFill>
                  <a:srgbClr val="000000"/>
                </a:solidFill>
                <a:latin typeface="Times New Roman"/>
              </a:rPr>
              <a:t>Immediate 1 : 0000000 (11:5)</a:t>
            </a:r>
          </a:p>
          <a:p>
            <a:pPr>
              <a:lnSpc>
                <a:spcPts val="4114"/>
              </a:lnSpc>
            </a:pPr>
            <a:r>
              <a:rPr lang="en-US" sz="2938">
                <a:solidFill>
                  <a:srgbClr val="000000"/>
                </a:solidFill>
                <a:latin typeface="Times New Roman"/>
              </a:rPr>
              <a:t>Immediate 2 : 00101  (4:0)</a:t>
            </a:r>
          </a:p>
          <a:p>
            <a:pPr>
              <a:lnSpc>
                <a:spcPts val="4114"/>
              </a:lnSpc>
            </a:pPr>
            <a:r>
              <a:rPr lang="en-US" sz="2938">
                <a:solidFill>
                  <a:srgbClr val="000000"/>
                </a:solidFill>
                <a:latin typeface="Times New Roman"/>
              </a:rPr>
              <a:t>Immediate    : 0000000 00101  value = 5</a:t>
            </a:r>
          </a:p>
          <a:p>
            <a:pPr>
              <a:lnSpc>
                <a:spcPts val="4114"/>
              </a:lnSpc>
            </a:pPr>
            <a:r>
              <a:rPr lang="en-US" sz="2938">
                <a:solidFill>
                  <a:srgbClr val="000000"/>
                </a:solidFill>
                <a:latin typeface="Times New Roman"/>
              </a:rPr>
              <a:t>rs2                 : 00111 index = 7 value =3</a:t>
            </a:r>
          </a:p>
          <a:p>
            <a:pPr>
              <a:lnSpc>
                <a:spcPts val="4114"/>
              </a:lnSpc>
            </a:pPr>
            <a:r>
              <a:rPr lang="en-US" sz="2938">
                <a:solidFill>
                  <a:srgbClr val="000000"/>
                </a:solidFill>
                <a:latin typeface="Times New Roman"/>
              </a:rPr>
              <a:t>rs1                 : 00101 index = 5 value =4</a:t>
            </a:r>
          </a:p>
          <a:p>
            <a:pPr>
              <a:lnSpc>
                <a:spcPts val="4114"/>
              </a:lnSpc>
            </a:pPr>
            <a:r>
              <a:rPr lang="en-US" sz="2938">
                <a:solidFill>
                  <a:srgbClr val="000000"/>
                </a:solidFill>
                <a:latin typeface="Times New Roman"/>
              </a:rPr>
              <a:t>function 3     : 010 </a:t>
            </a:r>
          </a:p>
          <a:p>
            <a:pPr>
              <a:lnSpc>
                <a:spcPts val="4114"/>
              </a:lnSpc>
            </a:pPr>
            <a:r>
              <a:rPr lang="en-US" sz="2938">
                <a:solidFill>
                  <a:srgbClr val="000000"/>
                </a:solidFill>
                <a:latin typeface="Times New Roman"/>
              </a:rPr>
              <a:t>Opcode         : 0100011</a:t>
            </a:r>
          </a:p>
          <a:p>
            <a:pPr>
              <a:lnSpc>
                <a:spcPts val="4114"/>
              </a:lnSpc>
            </a:pPr>
          </a:p>
          <a:p>
            <a:pPr>
              <a:lnSpc>
                <a:spcPts val="4114"/>
              </a:lnSpc>
            </a:pPr>
          </a:p>
          <a:p>
            <a:pPr>
              <a:lnSpc>
                <a:spcPts val="4114"/>
              </a:lnSpc>
            </a:pPr>
            <a:r>
              <a:rPr lang="en-US" sz="2938">
                <a:solidFill>
                  <a:srgbClr val="000000"/>
                </a:solidFill>
                <a:latin typeface="Times New Roman Bold"/>
              </a:rPr>
              <a:t>When this instruction executes, the register file reads base address 0x0004 from index 5. Immediate is equal to 5. The ALU computes 0x0004 + 5 = 0x0009. As the rs2 is 00111 register file reads the value 3 from that index and sends it to data memory. Therefore data memory writes 3 to RAM[9]. </a:t>
            </a:r>
          </a:p>
          <a:p>
            <a:pPr>
              <a:lnSpc>
                <a:spcPts val="3796"/>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56534" y="335598"/>
            <a:ext cx="12151671" cy="9263201"/>
          </a:xfrm>
          <a:prstGeom prst="rect">
            <a:avLst/>
          </a:prstGeom>
        </p:spPr>
        <p:txBody>
          <a:bodyPr anchor="t" rtlCol="false" tIns="0" lIns="0" bIns="0" rIns="0">
            <a:spAutoFit/>
          </a:bodyPr>
          <a:lstStyle/>
          <a:p>
            <a:pPr>
              <a:lnSpc>
                <a:spcPts val="5641"/>
              </a:lnSpc>
            </a:pPr>
            <a:r>
              <a:rPr lang="en-US" sz="4029">
                <a:solidFill>
                  <a:srgbClr val="000000"/>
                </a:solidFill>
                <a:latin typeface="Times New Roman Bold"/>
              </a:rPr>
              <a:t>Load word Instruction – I type Instruction</a:t>
            </a:r>
          </a:p>
          <a:p>
            <a:pPr>
              <a:lnSpc>
                <a:spcPts val="3541"/>
              </a:lnSpc>
            </a:pPr>
          </a:p>
          <a:p>
            <a:pPr>
              <a:lnSpc>
                <a:spcPts val="3541"/>
              </a:lnSpc>
            </a:pPr>
          </a:p>
          <a:p>
            <a:pPr>
              <a:lnSpc>
                <a:spcPts val="3541"/>
              </a:lnSpc>
            </a:pPr>
            <a:r>
              <a:rPr lang="en-US" sz="2529">
                <a:solidFill>
                  <a:srgbClr val="000000"/>
                </a:solidFill>
                <a:latin typeface="Times New Roman Bold"/>
              </a:rPr>
              <a:t>111111111100_00100_010_01011_0000011</a:t>
            </a:r>
          </a:p>
          <a:p>
            <a:pPr>
              <a:lnSpc>
                <a:spcPts val="3541"/>
              </a:lnSpc>
            </a:pPr>
          </a:p>
          <a:p>
            <a:pPr>
              <a:lnSpc>
                <a:spcPts val="3541"/>
              </a:lnSpc>
            </a:pPr>
            <a:r>
              <a:rPr lang="en-US" sz="2529">
                <a:solidFill>
                  <a:srgbClr val="000000"/>
                </a:solidFill>
                <a:latin typeface="Times New Roman"/>
              </a:rPr>
              <a:t>Immediate  : 111111111100 (11:5)       value = -4</a:t>
            </a:r>
          </a:p>
          <a:p>
            <a:pPr>
              <a:lnSpc>
                <a:spcPts val="3541"/>
              </a:lnSpc>
            </a:pPr>
            <a:r>
              <a:rPr lang="en-US" sz="2529">
                <a:solidFill>
                  <a:srgbClr val="000000"/>
                </a:solidFill>
                <a:latin typeface="Times New Roman"/>
              </a:rPr>
              <a:t>rs1               : 00100  index = 4  value =7</a:t>
            </a:r>
          </a:p>
          <a:p>
            <a:pPr>
              <a:lnSpc>
                <a:spcPts val="3541"/>
              </a:lnSpc>
            </a:pPr>
            <a:r>
              <a:rPr lang="en-US" sz="2529">
                <a:solidFill>
                  <a:srgbClr val="000000"/>
                </a:solidFill>
                <a:latin typeface="Times New Roman"/>
              </a:rPr>
              <a:t>function 3   : 010 </a:t>
            </a:r>
          </a:p>
          <a:p>
            <a:pPr>
              <a:lnSpc>
                <a:spcPts val="3541"/>
              </a:lnSpc>
            </a:pPr>
            <a:r>
              <a:rPr lang="en-US" sz="2529">
                <a:solidFill>
                  <a:srgbClr val="000000"/>
                </a:solidFill>
                <a:latin typeface="Times New Roman"/>
              </a:rPr>
              <a:t>rd                : 01011 index = 11</a:t>
            </a:r>
          </a:p>
          <a:p>
            <a:pPr>
              <a:lnSpc>
                <a:spcPts val="3541"/>
              </a:lnSpc>
            </a:pPr>
            <a:r>
              <a:rPr lang="en-US" sz="2529">
                <a:solidFill>
                  <a:srgbClr val="000000"/>
                </a:solidFill>
                <a:latin typeface="Times New Roman"/>
              </a:rPr>
              <a:t>Opcode      : 0000011</a:t>
            </a:r>
          </a:p>
          <a:p>
            <a:pPr>
              <a:lnSpc>
                <a:spcPts val="3541"/>
              </a:lnSpc>
            </a:pPr>
          </a:p>
          <a:p>
            <a:pPr>
              <a:lnSpc>
                <a:spcPts val="3541"/>
              </a:lnSpc>
            </a:pPr>
          </a:p>
          <a:p>
            <a:pPr>
              <a:lnSpc>
                <a:spcPts val="3541"/>
              </a:lnSpc>
            </a:pPr>
            <a:r>
              <a:rPr lang="en-US" sz="2529">
                <a:solidFill>
                  <a:srgbClr val="000000"/>
                </a:solidFill>
                <a:latin typeface="Times New Roman Bold"/>
              </a:rPr>
              <a:t>As the instruction is lw opcode and function3 should be 0000011 and 010 respectively. In the example instruction source register is 00100 and it is the 4th index of the register file. Here index 4 contains 0x0007. As immediate is 111111111100 it is equivalent to -4. Therefore the ALU operation gives us 3. So the processor reads index 3 from the RAM and writes back it into the destination register of the register file. In this example RAM[3] initialises with the value 9. So 9 will write back to the destination register 01011 of the register file. Therefore index 11 of the register file stores value 9 after executing this instruction.</a:t>
            </a:r>
          </a:p>
          <a:p>
            <a:pPr>
              <a:lnSpc>
                <a:spcPts val="3267"/>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3987423">
            <a:off x="12625695" y="7261552"/>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56534" y="335598"/>
            <a:ext cx="12151671" cy="8367851"/>
          </a:xfrm>
          <a:prstGeom prst="rect">
            <a:avLst/>
          </a:prstGeom>
        </p:spPr>
        <p:txBody>
          <a:bodyPr anchor="t" rtlCol="false" tIns="0" lIns="0" bIns="0" rIns="0">
            <a:spAutoFit/>
          </a:bodyPr>
          <a:lstStyle/>
          <a:p>
            <a:pPr>
              <a:lnSpc>
                <a:spcPts val="5641"/>
              </a:lnSpc>
            </a:pPr>
            <a:r>
              <a:rPr lang="en-US" sz="4029">
                <a:solidFill>
                  <a:srgbClr val="000000"/>
                </a:solidFill>
                <a:latin typeface="Times New Roman Bold"/>
              </a:rPr>
              <a:t>Or Immediate – I type Instruction</a:t>
            </a:r>
          </a:p>
          <a:p>
            <a:pPr>
              <a:lnSpc>
                <a:spcPts val="3541"/>
              </a:lnSpc>
            </a:pPr>
          </a:p>
          <a:p>
            <a:pPr>
              <a:lnSpc>
                <a:spcPts val="3541"/>
              </a:lnSpc>
            </a:pPr>
          </a:p>
          <a:p>
            <a:pPr>
              <a:lnSpc>
                <a:spcPts val="3541"/>
              </a:lnSpc>
            </a:pPr>
            <a:r>
              <a:rPr lang="en-US" sz="2529">
                <a:solidFill>
                  <a:srgbClr val="000000"/>
                </a:solidFill>
                <a:latin typeface="Times New Roman Bold"/>
              </a:rPr>
              <a:t>000000000011_00100_110_01010_0010011</a:t>
            </a:r>
          </a:p>
          <a:p>
            <a:pPr>
              <a:lnSpc>
                <a:spcPts val="3541"/>
              </a:lnSpc>
            </a:pPr>
          </a:p>
          <a:p>
            <a:pPr>
              <a:lnSpc>
                <a:spcPts val="3541"/>
              </a:lnSpc>
            </a:pPr>
            <a:r>
              <a:rPr lang="en-US" sz="2529">
                <a:solidFill>
                  <a:srgbClr val="000000"/>
                </a:solidFill>
                <a:latin typeface="Times New Roman"/>
              </a:rPr>
              <a:t>Immediate  : 000000000011 (11:5)       value = 3</a:t>
            </a:r>
          </a:p>
          <a:p>
            <a:pPr>
              <a:lnSpc>
                <a:spcPts val="3541"/>
              </a:lnSpc>
            </a:pPr>
            <a:r>
              <a:rPr lang="en-US" sz="2529">
                <a:solidFill>
                  <a:srgbClr val="000000"/>
                </a:solidFill>
                <a:latin typeface="Times New Roman"/>
              </a:rPr>
              <a:t>rs1               : 00100 index = 4  value = 7</a:t>
            </a:r>
          </a:p>
          <a:p>
            <a:pPr>
              <a:lnSpc>
                <a:spcPts val="3541"/>
              </a:lnSpc>
            </a:pPr>
            <a:r>
              <a:rPr lang="en-US" sz="2529">
                <a:solidFill>
                  <a:srgbClr val="000000"/>
                </a:solidFill>
                <a:latin typeface="Times New Roman"/>
              </a:rPr>
              <a:t>function 3  : 110 </a:t>
            </a:r>
          </a:p>
          <a:p>
            <a:pPr>
              <a:lnSpc>
                <a:spcPts val="3541"/>
              </a:lnSpc>
            </a:pPr>
            <a:r>
              <a:rPr lang="en-US" sz="2529">
                <a:solidFill>
                  <a:srgbClr val="000000"/>
                </a:solidFill>
                <a:latin typeface="Times New Roman"/>
              </a:rPr>
              <a:t>rd                : 01010 index = 10</a:t>
            </a:r>
          </a:p>
          <a:p>
            <a:pPr>
              <a:lnSpc>
                <a:spcPts val="3541"/>
              </a:lnSpc>
            </a:pPr>
            <a:r>
              <a:rPr lang="en-US" sz="2529">
                <a:solidFill>
                  <a:srgbClr val="000000"/>
                </a:solidFill>
                <a:latin typeface="Times New Roman"/>
              </a:rPr>
              <a:t>Opcode       : 0010011</a:t>
            </a:r>
          </a:p>
          <a:p>
            <a:pPr>
              <a:lnSpc>
                <a:spcPts val="3541"/>
              </a:lnSpc>
            </a:pPr>
          </a:p>
          <a:p>
            <a:pPr>
              <a:lnSpc>
                <a:spcPts val="3541"/>
              </a:lnSpc>
            </a:pPr>
            <a:r>
              <a:rPr lang="en-US" sz="2529">
                <a:solidFill>
                  <a:srgbClr val="000000"/>
                </a:solidFill>
                <a:latin typeface="Times New Roman Bold"/>
              </a:rPr>
              <a:t>Result should be 7 in the destination register.</a:t>
            </a:r>
          </a:p>
          <a:p>
            <a:pPr>
              <a:lnSpc>
                <a:spcPts val="3541"/>
              </a:lnSpc>
            </a:pPr>
          </a:p>
          <a:p>
            <a:pPr>
              <a:lnSpc>
                <a:spcPts val="3541"/>
              </a:lnSpc>
            </a:pPr>
          </a:p>
          <a:p>
            <a:pPr>
              <a:lnSpc>
                <a:spcPts val="3541"/>
              </a:lnSpc>
            </a:pPr>
            <a:r>
              <a:rPr lang="en-US" sz="2529">
                <a:solidFill>
                  <a:srgbClr val="000000"/>
                </a:solidFill>
                <a:latin typeface="Times New Roman Bold"/>
              </a:rPr>
              <a:t>Bitwise OR operation </a:t>
            </a:r>
          </a:p>
          <a:p>
            <a:pPr>
              <a:lnSpc>
                <a:spcPts val="3541"/>
              </a:lnSpc>
            </a:pPr>
            <a:r>
              <a:rPr lang="en-US" sz="2529">
                <a:solidFill>
                  <a:srgbClr val="000000"/>
                </a:solidFill>
                <a:latin typeface="Times New Roman Bold"/>
              </a:rPr>
              <a:t>               </a:t>
            </a:r>
            <a:r>
              <a:rPr lang="en-US" sz="2529">
                <a:solidFill>
                  <a:srgbClr val="000000"/>
                </a:solidFill>
                <a:latin typeface="Times New Roman"/>
              </a:rPr>
              <a:t>3 = 0011</a:t>
            </a:r>
          </a:p>
          <a:p>
            <a:pPr>
              <a:lnSpc>
                <a:spcPts val="3541"/>
              </a:lnSpc>
            </a:pPr>
            <a:r>
              <a:rPr lang="en-US" sz="2529">
                <a:solidFill>
                  <a:srgbClr val="000000"/>
                </a:solidFill>
                <a:latin typeface="Times New Roman"/>
              </a:rPr>
              <a:t>               5 = 0101</a:t>
            </a:r>
          </a:p>
          <a:p>
            <a:pPr>
              <a:lnSpc>
                <a:spcPts val="3267"/>
              </a:lnSpc>
              <a:spcBef>
                <a:spcPct val="0"/>
              </a:spcBef>
            </a:pPr>
            <a:r>
              <a:rPr lang="en-US" sz="2334">
                <a:solidFill>
                  <a:srgbClr val="000000"/>
                </a:solidFill>
                <a:latin typeface="Times New Roman"/>
              </a:rPr>
              <a:t>        Result = 0111 =&gt;7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TextBox 3" id="3"/>
          <p:cNvSpPr txBox="true"/>
          <p:nvPr/>
        </p:nvSpPr>
        <p:spPr>
          <a:xfrm rot="0">
            <a:off x="2287604" y="2758895"/>
            <a:ext cx="7600562" cy="5414818"/>
          </a:xfrm>
          <a:prstGeom prst="rect">
            <a:avLst/>
          </a:prstGeom>
        </p:spPr>
        <p:txBody>
          <a:bodyPr anchor="t" rtlCol="false" tIns="0" lIns="0" bIns="0" rIns="0">
            <a:spAutoFit/>
          </a:bodyPr>
          <a:lstStyle/>
          <a:p>
            <a:pPr marL="765670" indent="-382835" lvl="1">
              <a:lnSpc>
                <a:spcPts val="8866"/>
              </a:lnSpc>
              <a:buFont typeface="Arial"/>
              <a:buChar char="•"/>
            </a:pPr>
            <a:r>
              <a:rPr lang="en-US" sz="3546">
                <a:solidFill>
                  <a:srgbClr val="2E2E2E"/>
                </a:solidFill>
                <a:latin typeface="Times New Roman"/>
              </a:rPr>
              <a:t>Introduction</a:t>
            </a:r>
          </a:p>
          <a:p>
            <a:pPr marL="765670" indent="-382835" lvl="1">
              <a:lnSpc>
                <a:spcPts val="8866"/>
              </a:lnSpc>
              <a:buFont typeface="Arial"/>
              <a:buChar char="•"/>
            </a:pPr>
            <a:r>
              <a:rPr lang="en-US" sz="3546">
                <a:solidFill>
                  <a:srgbClr val="2E2E2E"/>
                </a:solidFill>
                <a:latin typeface="Times New Roman"/>
              </a:rPr>
              <a:t>Block diagram of the architecture</a:t>
            </a:r>
          </a:p>
          <a:p>
            <a:pPr marL="765670" indent="-382835" lvl="1">
              <a:lnSpc>
                <a:spcPts val="8866"/>
              </a:lnSpc>
              <a:buFont typeface="Arial"/>
              <a:buChar char="•"/>
            </a:pPr>
            <a:r>
              <a:rPr lang="en-US" sz="3546">
                <a:solidFill>
                  <a:srgbClr val="2E2E2E"/>
                </a:solidFill>
                <a:latin typeface="Times New Roman"/>
              </a:rPr>
              <a:t>Instruction Types</a:t>
            </a:r>
          </a:p>
          <a:p>
            <a:pPr marL="765670" indent="-382835" lvl="1">
              <a:lnSpc>
                <a:spcPts val="8866"/>
              </a:lnSpc>
              <a:buFont typeface="Arial"/>
              <a:buChar char="•"/>
            </a:pPr>
            <a:r>
              <a:rPr lang="en-US" sz="3546">
                <a:solidFill>
                  <a:srgbClr val="2E2E2E"/>
                </a:solidFill>
                <a:latin typeface="Times New Roman"/>
              </a:rPr>
              <a:t>Description of the instructions</a:t>
            </a:r>
          </a:p>
          <a:p>
            <a:pPr>
              <a:lnSpc>
                <a:spcPts val="7757"/>
              </a:lnSpc>
            </a:pPr>
          </a:p>
        </p:txBody>
      </p:sp>
      <p:sp>
        <p:nvSpPr>
          <p:cNvPr name="TextBox 4" id="4"/>
          <p:cNvSpPr txBox="true"/>
          <p:nvPr/>
        </p:nvSpPr>
        <p:spPr>
          <a:xfrm rot="0">
            <a:off x="10187875" y="2730320"/>
            <a:ext cx="7071425" cy="4389102"/>
          </a:xfrm>
          <a:prstGeom prst="rect">
            <a:avLst/>
          </a:prstGeom>
        </p:spPr>
        <p:txBody>
          <a:bodyPr anchor="t" rtlCol="false" tIns="0" lIns="0" bIns="0" rIns="0">
            <a:spAutoFit/>
          </a:bodyPr>
          <a:lstStyle/>
          <a:p>
            <a:pPr marL="795407" indent="-397703" lvl="1">
              <a:lnSpc>
                <a:spcPts val="9210"/>
              </a:lnSpc>
              <a:buFont typeface="Arial"/>
              <a:buChar char="•"/>
            </a:pPr>
            <a:r>
              <a:rPr lang="en-US" sz="3684">
                <a:solidFill>
                  <a:srgbClr val="2E2E2E"/>
                </a:solidFill>
                <a:latin typeface="Times New Roman"/>
              </a:rPr>
              <a:t>Code for the modules in the architecture</a:t>
            </a:r>
          </a:p>
          <a:p>
            <a:pPr marL="795407" indent="-397703" lvl="1">
              <a:lnSpc>
                <a:spcPts val="9210"/>
              </a:lnSpc>
              <a:buFont typeface="Arial"/>
              <a:buChar char="•"/>
            </a:pPr>
            <a:r>
              <a:rPr lang="en-US" sz="3684">
                <a:solidFill>
                  <a:srgbClr val="2E2E2E"/>
                </a:solidFill>
                <a:latin typeface="Times New Roman"/>
              </a:rPr>
              <a:t>Simulation</a:t>
            </a:r>
          </a:p>
          <a:p>
            <a:pPr>
              <a:lnSpc>
                <a:spcPts val="7195"/>
              </a:lnSpc>
            </a:pPr>
          </a:p>
        </p:txBody>
      </p:sp>
      <p:sp>
        <p:nvSpPr>
          <p:cNvPr name="Freeform 5" id="5"/>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56534" y="335598"/>
            <a:ext cx="12151671" cy="8815526"/>
          </a:xfrm>
          <a:prstGeom prst="rect">
            <a:avLst/>
          </a:prstGeom>
        </p:spPr>
        <p:txBody>
          <a:bodyPr anchor="t" rtlCol="false" tIns="0" lIns="0" bIns="0" rIns="0">
            <a:spAutoFit/>
          </a:bodyPr>
          <a:lstStyle/>
          <a:p>
            <a:pPr>
              <a:lnSpc>
                <a:spcPts val="5641"/>
              </a:lnSpc>
            </a:pPr>
            <a:r>
              <a:rPr lang="en-US" sz="4029">
                <a:solidFill>
                  <a:srgbClr val="000000"/>
                </a:solidFill>
                <a:latin typeface="Times New Roman Bold"/>
              </a:rPr>
              <a:t>AND Immediate – I type Instruction</a:t>
            </a:r>
          </a:p>
          <a:p>
            <a:pPr>
              <a:lnSpc>
                <a:spcPts val="3541"/>
              </a:lnSpc>
            </a:pPr>
          </a:p>
          <a:p>
            <a:pPr>
              <a:lnSpc>
                <a:spcPts val="3541"/>
              </a:lnSpc>
            </a:pPr>
          </a:p>
          <a:p>
            <a:pPr>
              <a:lnSpc>
                <a:spcPts val="3541"/>
              </a:lnSpc>
            </a:pPr>
            <a:r>
              <a:rPr lang="en-US" sz="2529">
                <a:solidFill>
                  <a:srgbClr val="000000"/>
                </a:solidFill>
                <a:latin typeface="Times New Roman Bold"/>
              </a:rPr>
              <a:t>000001010011_00110_111_01100_0010011</a:t>
            </a:r>
          </a:p>
          <a:p>
            <a:pPr>
              <a:lnSpc>
                <a:spcPts val="3541"/>
              </a:lnSpc>
            </a:pPr>
          </a:p>
          <a:p>
            <a:pPr>
              <a:lnSpc>
                <a:spcPts val="3541"/>
              </a:lnSpc>
            </a:pPr>
            <a:r>
              <a:rPr lang="en-US" sz="2529">
                <a:solidFill>
                  <a:srgbClr val="000000"/>
                </a:solidFill>
                <a:latin typeface="Times New Roman"/>
              </a:rPr>
              <a:t>Immediate  : 000001010011 (11:0)       value = 163</a:t>
            </a:r>
          </a:p>
          <a:p>
            <a:pPr>
              <a:lnSpc>
                <a:spcPts val="3541"/>
              </a:lnSpc>
            </a:pPr>
            <a:r>
              <a:rPr lang="en-US" sz="2529">
                <a:solidFill>
                  <a:srgbClr val="000000"/>
                </a:solidFill>
                <a:latin typeface="Times New Roman"/>
              </a:rPr>
              <a:t>rs1               : 00110 index = 6  value = 11</a:t>
            </a:r>
          </a:p>
          <a:p>
            <a:pPr>
              <a:lnSpc>
                <a:spcPts val="3541"/>
              </a:lnSpc>
            </a:pPr>
            <a:r>
              <a:rPr lang="en-US" sz="2529">
                <a:solidFill>
                  <a:srgbClr val="000000"/>
                </a:solidFill>
                <a:latin typeface="Times New Roman"/>
              </a:rPr>
              <a:t>function 3  : 111</a:t>
            </a:r>
          </a:p>
          <a:p>
            <a:pPr>
              <a:lnSpc>
                <a:spcPts val="3541"/>
              </a:lnSpc>
            </a:pPr>
            <a:r>
              <a:rPr lang="en-US" sz="2529">
                <a:solidFill>
                  <a:srgbClr val="000000"/>
                </a:solidFill>
                <a:latin typeface="Times New Roman"/>
              </a:rPr>
              <a:t>rd                : 01100 index = 12</a:t>
            </a:r>
          </a:p>
          <a:p>
            <a:pPr>
              <a:lnSpc>
                <a:spcPts val="3541"/>
              </a:lnSpc>
            </a:pPr>
            <a:r>
              <a:rPr lang="en-US" sz="2529">
                <a:solidFill>
                  <a:srgbClr val="000000"/>
                </a:solidFill>
                <a:latin typeface="Times New Roman"/>
              </a:rPr>
              <a:t>Opcode      : 0010011</a:t>
            </a:r>
          </a:p>
          <a:p>
            <a:pPr>
              <a:lnSpc>
                <a:spcPts val="3541"/>
              </a:lnSpc>
            </a:pPr>
          </a:p>
          <a:p>
            <a:pPr>
              <a:lnSpc>
                <a:spcPts val="3541"/>
              </a:lnSpc>
            </a:pPr>
            <a:r>
              <a:rPr lang="en-US" sz="2529">
                <a:solidFill>
                  <a:srgbClr val="000000"/>
                </a:solidFill>
                <a:latin typeface="Times New Roman Bold"/>
              </a:rPr>
              <a:t>Result should be 3 in the destination register.</a:t>
            </a:r>
          </a:p>
          <a:p>
            <a:pPr>
              <a:lnSpc>
                <a:spcPts val="3541"/>
              </a:lnSpc>
            </a:pPr>
          </a:p>
          <a:p>
            <a:pPr>
              <a:lnSpc>
                <a:spcPts val="3541"/>
              </a:lnSpc>
            </a:pPr>
          </a:p>
          <a:p>
            <a:pPr>
              <a:lnSpc>
                <a:spcPts val="3541"/>
              </a:lnSpc>
            </a:pPr>
            <a:r>
              <a:rPr lang="en-US" sz="2529">
                <a:solidFill>
                  <a:srgbClr val="000000"/>
                </a:solidFill>
                <a:latin typeface="Times New Roman Bold"/>
              </a:rPr>
              <a:t>Bitwise OR operation </a:t>
            </a:r>
          </a:p>
          <a:p>
            <a:pPr>
              <a:lnSpc>
                <a:spcPts val="3541"/>
              </a:lnSpc>
            </a:pPr>
            <a:r>
              <a:rPr lang="en-US" sz="2529">
                <a:solidFill>
                  <a:srgbClr val="000000"/>
                </a:solidFill>
                <a:latin typeface="Times New Roman Bold"/>
              </a:rPr>
              <a:t>             </a:t>
            </a:r>
            <a:r>
              <a:rPr lang="en-US" sz="2529">
                <a:solidFill>
                  <a:srgbClr val="000000"/>
                </a:solidFill>
                <a:latin typeface="Times New Roman"/>
              </a:rPr>
              <a:t>163 = 1010 0011</a:t>
            </a:r>
          </a:p>
          <a:p>
            <a:pPr>
              <a:lnSpc>
                <a:spcPts val="3541"/>
              </a:lnSpc>
            </a:pPr>
            <a:r>
              <a:rPr lang="en-US" sz="2529">
                <a:solidFill>
                  <a:srgbClr val="000000"/>
                </a:solidFill>
                <a:latin typeface="Times New Roman"/>
              </a:rPr>
              <a:t>                 5 = 0000 0111</a:t>
            </a:r>
          </a:p>
          <a:p>
            <a:pPr>
              <a:lnSpc>
                <a:spcPts val="3541"/>
              </a:lnSpc>
            </a:pPr>
            <a:r>
              <a:rPr lang="en-US" sz="2529">
                <a:solidFill>
                  <a:srgbClr val="000000"/>
                </a:solidFill>
                <a:latin typeface="Times New Roman"/>
              </a:rPr>
              <a:t>        Result = 0011 =&gt;3 </a:t>
            </a:r>
          </a:p>
          <a:p>
            <a:pPr>
              <a:lnSpc>
                <a:spcPts val="3267"/>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90228" y="866775"/>
            <a:ext cx="13863496" cy="7829559"/>
          </a:xfrm>
          <a:prstGeom prst="rect">
            <a:avLst/>
          </a:prstGeom>
        </p:spPr>
        <p:txBody>
          <a:bodyPr anchor="t" rtlCol="false" tIns="0" lIns="0" bIns="0" rIns="0">
            <a:spAutoFit/>
          </a:bodyPr>
          <a:lstStyle/>
          <a:p>
            <a:pPr>
              <a:lnSpc>
                <a:spcPts val="5720"/>
              </a:lnSpc>
            </a:pPr>
            <a:r>
              <a:rPr lang="en-US" sz="4086">
                <a:solidFill>
                  <a:srgbClr val="000000"/>
                </a:solidFill>
                <a:latin typeface="Times New Roman Bold"/>
              </a:rPr>
              <a:t>Set less than Instruction – R type Instruction</a:t>
            </a:r>
          </a:p>
          <a:p>
            <a:pPr>
              <a:lnSpc>
                <a:spcPts val="4040"/>
              </a:lnSpc>
            </a:pPr>
          </a:p>
          <a:p>
            <a:pPr>
              <a:lnSpc>
                <a:spcPts val="4040"/>
              </a:lnSpc>
            </a:pPr>
          </a:p>
          <a:p>
            <a:pPr>
              <a:lnSpc>
                <a:spcPts val="4040"/>
              </a:lnSpc>
            </a:pPr>
            <a:r>
              <a:rPr lang="en-US" sz="2886">
                <a:solidFill>
                  <a:srgbClr val="000000"/>
                </a:solidFill>
                <a:latin typeface="Times New Roman Bold"/>
              </a:rPr>
              <a:t>0000000_00100_00101_010_01101_0110011</a:t>
            </a:r>
          </a:p>
          <a:p>
            <a:pPr>
              <a:lnSpc>
                <a:spcPts val="4040"/>
              </a:lnSpc>
            </a:pPr>
          </a:p>
          <a:p>
            <a:pPr>
              <a:lnSpc>
                <a:spcPts val="4040"/>
              </a:lnSpc>
            </a:pPr>
            <a:r>
              <a:rPr lang="en-US" sz="2886">
                <a:solidFill>
                  <a:srgbClr val="000000"/>
                </a:solidFill>
                <a:latin typeface="Times New Roman"/>
              </a:rPr>
              <a:t>Function7  : 0000000 </a:t>
            </a:r>
          </a:p>
          <a:p>
            <a:pPr>
              <a:lnSpc>
                <a:spcPts val="4040"/>
              </a:lnSpc>
            </a:pPr>
            <a:r>
              <a:rPr lang="en-US" sz="2886">
                <a:solidFill>
                  <a:srgbClr val="000000"/>
                </a:solidFill>
                <a:latin typeface="Times New Roman"/>
              </a:rPr>
              <a:t>rs2              : 00100 Index = 4Value =7</a:t>
            </a:r>
          </a:p>
          <a:p>
            <a:pPr>
              <a:lnSpc>
                <a:spcPts val="4040"/>
              </a:lnSpc>
            </a:pPr>
            <a:r>
              <a:rPr lang="en-US" sz="2886">
                <a:solidFill>
                  <a:srgbClr val="000000"/>
                </a:solidFill>
                <a:latin typeface="Times New Roman"/>
              </a:rPr>
              <a:t>rs1              : 00101 Index = 5 Value =4</a:t>
            </a:r>
          </a:p>
          <a:p>
            <a:pPr>
              <a:lnSpc>
                <a:spcPts val="4040"/>
              </a:lnSpc>
            </a:pPr>
            <a:r>
              <a:rPr lang="en-US" sz="2886">
                <a:solidFill>
                  <a:srgbClr val="000000"/>
                </a:solidFill>
                <a:latin typeface="Times New Roman"/>
              </a:rPr>
              <a:t>function 3  : 010 </a:t>
            </a:r>
          </a:p>
          <a:p>
            <a:pPr>
              <a:lnSpc>
                <a:spcPts val="4040"/>
              </a:lnSpc>
            </a:pPr>
            <a:r>
              <a:rPr lang="en-US" sz="2886">
                <a:solidFill>
                  <a:srgbClr val="000000"/>
                </a:solidFill>
                <a:latin typeface="Times New Roman"/>
              </a:rPr>
              <a:t>rd                : 01101 index = 13</a:t>
            </a:r>
          </a:p>
          <a:p>
            <a:pPr>
              <a:lnSpc>
                <a:spcPts val="4040"/>
              </a:lnSpc>
            </a:pPr>
            <a:r>
              <a:rPr lang="en-US" sz="2886">
                <a:solidFill>
                  <a:srgbClr val="000000"/>
                </a:solidFill>
                <a:latin typeface="Times New Roman"/>
              </a:rPr>
              <a:t>Opcode       : 0110011</a:t>
            </a:r>
          </a:p>
          <a:p>
            <a:pPr>
              <a:lnSpc>
                <a:spcPts val="4040"/>
              </a:lnSpc>
            </a:pPr>
          </a:p>
          <a:p>
            <a:pPr>
              <a:lnSpc>
                <a:spcPts val="4040"/>
              </a:lnSpc>
            </a:pPr>
            <a:r>
              <a:rPr lang="en-US" sz="2886">
                <a:solidFill>
                  <a:srgbClr val="000000"/>
                </a:solidFill>
                <a:latin typeface="Times New Roman Bold"/>
              </a:rPr>
              <a:t>rd = rs1 &lt; rs2 when this is true rd = 1 , otherwise rd = 0</a:t>
            </a:r>
          </a:p>
          <a:p>
            <a:pPr>
              <a:lnSpc>
                <a:spcPts val="4040"/>
              </a:lnSpc>
            </a:pPr>
            <a:r>
              <a:rPr lang="en-US" sz="2886">
                <a:solidFill>
                  <a:srgbClr val="000000"/>
                </a:solidFill>
                <a:latin typeface="Times New Roman Bold"/>
              </a:rPr>
              <a:t>Result should be 1 in the destination register.</a:t>
            </a:r>
          </a:p>
          <a:p>
            <a:pPr>
              <a:lnSpc>
                <a:spcPts val="3728"/>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6461224" y="-4582532"/>
            <a:ext cx="15887340" cy="15887340"/>
          </a:xfrm>
          <a:custGeom>
            <a:avLst/>
            <a:gdLst/>
            <a:ahLst/>
            <a:cxnLst/>
            <a:rect r="r" b="b" t="t" l="l"/>
            <a:pathLst>
              <a:path h="15887340" w="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992875" y="866775"/>
            <a:ext cx="14860848" cy="7817504"/>
          </a:xfrm>
          <a:prstGeom prst="rect">
            <a:avLst/>
          </a:prstGeom>
        </p:spPr>
        <p:txBody>
          <a:bodyPr anchor="t" rtlCol="false" tIns="0" lIns="0" bIns="0" rIns="0">
            <a:spAutoFit/>
          </a:bodyPr>
          <a:lstStyle/>
          <a:p>
            <a:pPr>
              <a:lnSpc>
                <a:spcPts val="5731"/>
              </a:lnSpc>
            </a:pPr>
            <a:r>
              <a:rPr lang="en-US" sz="4093">
                <a:solidFill>
                  <a:srgbClr val="000000"/>
                </a:solidFill>
                <a:latin typeface="Times New Roman Bold"/>
              </a:rPr>
              <a:t>Setless than immediate Instruction – I type Instruction</a:t>
            </a:r>
          </a:p>
          <a:p>
            <a:pPr>
              <a:lnSpc>
                <a:spcPts val="4331"/>
              </a:lnSpc>
            </a:pPr>
          </a:p>
          <a:p>
            <a:pPr>
              <a:lnSpc>
                <a:spcPts val="4331"/>
              </a:lnSpc>
            </a:pPr>
          </a:p>
          <a:p>
            <a:pPr>
              <a:lnSpc>
                <a:spcPts val="4331"/>
              </a:lnSpc>
            </a:pPr>
            <a:r>
              <a:rPr lang="en-US" sz="3093">
                <a:solidFill>
                  <a:srgbClr val="000000"/>
                </a:solidFill>
                <a:latin typeface="Times New Roman Bold"/>
              </a:rPr>
              <a:t>000000001010_00010_010_01110_0010011</a:t>
            </a:r>
          </a:p>
          <a:p>
            <a:pPr>
              <a:lnSpc>
                <a:spcPts val="4331"/>
              </a:lnSpc>
            </a:pPr>
          </a:p>
          <a:p>
            <a:pPr>
              <a:lnSpc>
                <a:spcPts val="4331"/>
              </a:lnSpc>
            </a:pPr>
            <a:r>
              <a:rPr lang="en-US" sz="3093">
                <a:solidFill>
                  <a:srgbClr val="000000"/>
                </a:solidFill>
                <a:latin typeface="Times New Roman"/>
              </a:rPr>
              <a:t>Immediate  : 000000001010 (11:0)       value = 10</a:t>
            </a:r>
          </a:p>
          <a:p>
            <a:pPr>
              <a:lnSpc>
                <a:spcPts val="4331"/>
              </a:lnSpc>
            </a:pPr>
            <a:r>
              <a:rPr lang="en-US" sz="3093">
                <a:solidFill>
                  <a:srgbClr val="000000"/>
                </a:solidFill>
                <a:latin typeface="Times New Roman"/>
              </a:rPr>
              <a:t>rs1               : 00010 index = 2  value = 5</a:t>
            </a:r>
          </a:p>
          <a:p>
            <a:pPr>
              <a:lnSpc>
                <a:spcPts val="4331"/>
              </a:lnSpc>
            </a:pPr>
            <a:r>
              <a:rPr lang="en-US" sz="3093">
                <a:solidFill>
                  <a:srgbClr val="000000"/>
                </a:solidFill>
                <a:latin typeface="Times New Roman"/>
              </a:rPr>
              <a:t>function 3   : 010</a:t>
            </a:r>
          </a:p>
          <a:p>
            <a:pPr>
              <a:lnSpc>
                <a:spcPts val="4331"/>
              </a:lnSpc>
            </a:pPr>
            <a:r>
              <a:rPr lang="en-US" sz="3093">
                <a:solidFill>
                  <a:srgbClr val="000000"/>
                </a:solidFill>
                <a:latin typeface="Times New Roman"/>
              </a:rPr>
              <a:t>rd                 : 01110 index = 14</a:t>
            </a:r>
          </a:p>
          <a:p>
            <a:pPr>
              <a:lnSpc>
                <a:spcPts val="4331"/>
              </a:lnSpc>
            </a:pPr>
            <a:r>
              <a:rPr lang="en-US" sz="3093">
                <a:solidFill>
                  <a:srgbClr val="000000"/>
                </a:solidFill>
                <a:latin typeface="Times New Roman"/>
              </a:rPr>
              <a:t>Opcode        : 0010011</a:t>
            </a:r>
          </a:p>
          <a:p>
            <a:pPr>
              <a:lnSpc>
                <a:spcPts val="4331"/>
              </a:lnSpc>
            </a:pPr>
          </a:p>
          <a:p>
            <a:pPr>
              <a:lnSpc>
                <a:spcPts val="4331"/>
              </a:lnSpc>
            </a:pPr>
            <a:r>
              <a:rPr lang="en-US" sz="3093">
                <a:solidFill>
                  <a:srgbClr val="000000"/>
                </a:solidFill>
                <a:latin typeface="Times New Roman Bold"/>
              </a:rPr>
              <a:t>rd = rs1 &lt; SignExt(immediate) when this is true rd = 1 , otherwise rd = 0</a:t>
            </a:r>
          </a:p>
          <a:p>
            <a:pPr>
              <a:lnSpc>
                <a:spcPts val="4331"/>
              </a:lnSpc>
            </a:pPr>
            <a:r>
              <a:rPr lang="en-US" sz="3093">
                <a:solidFill>
                  <a:srgbClr val="000000"/>
                </a:solidFill>
                <a:latin typeface="Times New Roman Bold"/>
              </a:rPr>
              <a:t>Result should be 1 in the destination register.</a:t>
            </a:r>
          </a:p>
          <a:p>
            <a:pPr>
              <a:lnSpc>
                <a:spcPts val="3996"/>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55991" y="2602330"/>
            <a:ext cx="11781937" cy="4661008"/>
          </a:xfrm>
          <a:prstGeom prst="rect">
            <a:avLst/>
          </a:prstGeom>
        </p:spPr>
        <p:txBody>
          <a:bodyPr anchor="t" rtlCol="false" tIns="0" lIns="0" bIns="0" rIns="0">
            <a:spAutoFit/>
          </a:bodyPr>
          <a:lstStyle/>
          <a:p>
            <a:pPr algn="ctr">
              <a:lnSpc>
                <a:spcPts val="16747"/>
              </a:lnSpc>
            </a:pPr>
            <a:r>
              <a:rPr lang="en-US" sz="16747" spc="-569">
                <a:solidFill>
                  <a:srgbClr val="004AAD"/>
                </a:solidFill>
                <a:latin typeface="Times New Roman Bold"/>
              </a:rPr>
              <a:t>THANK </a:t>
            </a:r>
          </a:p>
          <a:p>
            <a:pPr algn="ctr">
              <a:lnSpc>
                <a:spcPts val="16747"/>
              </a:lnSpc>
            </a:pPr>
            <a:r>
              <a:rPr lang="en-US" sz="16747" spc="-569">
                <a:solidFill>
                  <a:srgbClr val="004AAD"/>
                </a:solidFill>
                <a:latin typeface="Times New Roman Bold"/>
              </a:rPr>
              <a:t>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8990" y="3202605"/>
            <a:ext cx="15510021" cy="3881790"/>
          </a:xfrm>
          <a:custGeom>
            <a:avLst/>
            <a:gdLst/>
            <a:ahLst/>
            <a:cxnLst/>
            <a:rect r="r" b="b" t="t" l="l"/>
            <a:pathLst>
              <a:path h="3881790" w="15510021">
                <a:moveTo>
                  <a:pt x="0" y="0"/>
                </a:moveTo>
                <a:lnTo>
                  <a:pt x="15510020" y="0"/>
                </a:lnTo>
                <a:lnTo>
                  <a:pt x="15510020" y="3881790"/>
                </a:lnTo>
                <a:lnTo>
                  <a:pt x="0" y="3881790"/>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79404" y="1028700"/>
            <a:ext cx="14329191" cy="7982797"/>
          </a:xfrm>
          <a:custGeom>
            <a:avLst/>
            <a:gdLst/>
            <a:ahLst/>
            <a:cxnLst/>
            <a:rect r="r" b="b" t="t" l="l"/>
            <a:pathLst>
              <a:path h="7982797" w="14329191">
                <a:moveTo>
                  <a:pt x="0" y="0"/>
                </a:moveTo>
                <a:lnTo>
                  <a:pt x="14329192" y="0"/>
                </a:lnTo>
                <a:lnTo>
                  <a:pt x="14329192" y="7982797"/>
                </a:lnTo>
                <a:lnTo>
                  <a:pt x="0" y="7982797"/>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182651" y="644161"/>
            <a:ext cx="11912522" cy="1858024"/>
          </a:xfrm>
          <a:custGeom>
            <a:avLst/>
            <a:gdLst/>
            <a:ahLst/>
            <a:cxnLst/>
            <a:rect r="r" b="b" t="t" l="l"/>
            <a:pathLst>
              <a:path h="1858024" w="11912522">
                <a:moveTo>
                  <a:pt x="0" y="0"/>
                </a:moveTo>
                <a:lnTo>
                  <a:pt x="11912523" y="0"/>
                </a:lnTo>
                <a:lnTo>
                  <a:pt x="11912523" y="1858025"/>
                </a:lnTo>
                <a:lnTo>
                  <a:pt x="0" y="1858025"/>
                </a:lnTo>
                <a:lnTo>
                  <a:pt x="0" y="0"/>
                </a:lnTo>
                <a:close/>
              </a:path>
            </a:pathLst>
          </a:custGeom>
          <a:blipFill>
            <a:blip r:embed="rId8"/>
            <a:stretch>
              <a:fillRect l="0" t="0" r="0" b="0"/>
            </a:stretch>
          </a:blipFill>
        </p:spPr>
      </p:sp>
      <p:sp>
        <p:nvSpPr>
          <p:cNvPr name="Freeform 6" id="6"/>
          <p:cNvSpPr/>
          <p:nvPr/>
        </p:nvSpPr>
        <p:spPr>
          <a:xfrm flipH="false" flipV="false" rot="0">
            <a:off x="2678216" y="2927891"/>
            <a:ext cx="12931569" cy="4431218"/>
          </a:xfrm>
          <a:custGeom>
            <a:avLst/>
            <a:gdLst/>
            <a:ahLst/>
            <a:cxnLst/>
            <a:rect r="r" b="b" t="t" l="l"/>
            <a:pathLst>
              <a:path h="4431218" w="12931569">
                <a:moveTo>
                  <a:pt x="0" y="0"/>
                </a:moveTo>
                <a:lnTo>
                  <a:pt x="12931568" y="0"/>
                </a:lnTo>
                <a:lnTo>
                  <a:pt x="12931568" y="4431218"/>
                </a:lnTo>
                <a:lnTo>
                  <a:pt x="0" y="4431218"/>
                </a:lnTo>
                <a:lnTo>
                  <a:pt x="0" y="0"/>
                </a:lnTo>
                <a:close/>
              </a:path>
            </a:pathLst>
          </a:custGeom>
          <a:blipFill>
            <a:blip r:embed="rId9"/>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433536" y="793940"/>
            <a:ext cx="12526542" cy="1558467"/>
          </a:xfrm>
          <a:custGeom>
            <a:avLst/>
            <a:gdLst/>
            <a:ahLst/>
            <a:cxnLst/>
            <a:rect r="r" b="b" t="t" l="l"/>
            <a:pathLst>
              <a:path h="1558467" w="12526542">
                <a:moveTo>
                  <a:pt x="0" y="0"/>
                </a:moveTo>
                <a:lnTo>
                  <a:pt x="12526542" y="0"/>
                </a:lnTo>
                <a:lnTo>
                  <a:pt x="12526542" y="1558467"/>
                </a:lnTo>
                <a:lnTo>
                  <a:pt x="0" y="1558467"/>
                </a:lnTo>
                <a:lnTo>
                  <a:pt x="0" y="0"/>
                </a:lnTo>
                <a:close/>
              </a:path>
            </a:pathLst>
          </a:custGeom>
          <a:blipFill>
            <a:blip r:embed="rId8"/>
            <a:stretch>
              <a:fillRect l="0" t="0" r="0" b="0"/>
            </a:stretch>
          </a:blipFill>
        </p:spPr>
      </p:sp>
      <p:sp>
        <p:nvSpPr>
          <p:cNvPr name="Freeform 6" id="6"/>
          <p:cNvSpPr/>
          <p:nvPr/>
        </p:nvSpPr>
        <p:spPr>
          <a:xfrm flipH="false" flipV="false" rot="0">
            <a:off x="3240807" y="2168243"/>
            <a:ext cx="11943666" cy="6595234"/>
          </a:xfrm>
          <a:custGeom>
            <a:avLst/>
            <a:gdLst/>
            <a:ahLst/>
            <a:cxnLst/>
            <a:rect r="r" b="b" t="t" l="l"/>
            <a:pathLst>
              <a:path h="6595234" w="11943666">
                <a:moveTo>
                  <a:pt x="0" y="0"/>
                </a:moveTo>
                <a:lnTo>
                  <a:pt x="11943666" y="0"/>
                </a:lnTo>
                <a:lnTo>
                  <a:pt x="11943666" y="6595234"/>
                </a:lnTo>
                <a:lnTo>
                  <a:pt x="0" y="6595234"/>
                </a:lnTo>
                <a:lnTo>
                  <a:pt x="0" y="0"/>
                </a:lnTo>
                <a:close/>
              </a:path>
            </a:pathLst>
          </a:custGeom>
          <a:blipFill>
            <a:blip r:embed="rId9"/>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7971294" y="-10725049"/>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859537" y="557529"/>
            <a:ext cx="12568925" cy="1528784"/>
          </a:xfrm>
          <a:custGeom>
            <a:avLst/>
            <a:gdLst/>
            <a:ahLst/>
            <a:cxnLst/>
            <a:rect r="r" b="b" t="t" l="l"/>
            <a:pathLst>
              <a:path h="1528784" w="12568925">
                <a:moveTo>
                  <a:pt x="0" y="0"/>
                </a:moveTo>
                <a:lnTo>
                  <a:pt x="12568926" y="0"/>
                </a:lnTo>
                <a:lnTo>
                  <a:pt x="12568926" y="1528784"/>
                </a:lnTo>
                <a:lnTo>
                  <a:pt x="0" y="1528784"/>
                </a:lnTo>
                <a:lnTo>
                  <a:pt x="0" y="0"/>
                </a:lnTo>
                <a:close/>
              </a:path>
            </a:pathLst>
          </a:custGeom>
          <a:blipFill>
            <a:blip r:embed="rId6"/>
            <a:stretch>
              <a:fillRect l="0" t="0" r="0" b="0"/>
            </a:stretch>
          </a:blipFill>
        </p:spPr>
      </p:sp>
      <p:sp>
        <p:nvSpPr>
          <p:cNvPr name="Freeform 5" id="5"/>
          <p:cNvSpPr/>
          <p:nvPr/>
        </p:nvSpPr>
        <p:spPr>
          <a:xfrm flipH="false" flipV="false" rot="0">
            <a:off x="6166249" y="1879260"/>
            <a:ext cx="5955502" cy="7797595"/>
          </a:xfrm>
          <a:custGeom>
            <a:avLst/>
            <a:gdLst/>
            <a:ahLst/>
            <a:cxnLst/>
            <a:rect r="r" b="b" t="t" l="l"/>
            <a:pathLst>
              <a:path h="7797595" w="5955502">
                <a:moveTo>
                  <a:pt x="0" y="0"/>
                </a:moveTo>
                <a:lnTo>
                  <a:pt x="5955502" y="0"/>
                </a:lnTo>
                <a:lnTo>
                  <a:pt x="5955502" y="7797595"/>
                </a:lnTo>
                <a:lnTo>
                  <a:pt x="0" y="7797595"/>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85551" y="1302520"/>
            <a:ext cx="14116899" cy="7681959"/>
          </a:xfrm>
          <a:custGeom>
            <a:avLst/>
            <a:gdLst/>
            <a:ahLst/>
            <a:cxnLst/>
            <a:rect r="r" b="b" t="t" l="l"/>
            <a:pathLst>
              <a:path h="7681959" w="14116899">
                <a:moveTo>
                  <a:pt x="0" y="0"/>
                </a:moveTo>
                <a:lnTo>
                  <a:pt x="14116898" y="0"/>
                </a:lnTo>
                <a:lnTo>
                  <a:pt x="14116898" y="7681960"/>
                </a:lnTo>
                <a:lnTo>
                  <a:pt x="0" y="7681960"/>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0696846" y="3497331"/>
            <a:ext cx="8390936" cy="6819543"/>
          </a:xfrm>
          <a:custGeom>
            <a:avLst/>
            <a:gdLst/>
            <a:ahLst/>
            <a:cxnLst/>
            <a:rect r="r" b="b" t="t" l="l"/>
            <a:pathLst>
              <a:path h="6819543" w="8390936">
                <a:moveTo>
                  <a:pt x="0" y="0"/>
                </a:moveTo>
                <a:lnTo>
                  <a:pt x="8390936" y="0"/>
                </a:lnTo>
                <a:lnTo>
                  <a:pt x="8390936" y="6819543"/>
                </a:lnTo>
                <a:lnTo>
                  <a:pt x="0" y="681954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50190" y="866775"/>
            <a:ext cx="12024499" cy="8960965"/>
          </a:xfrm>
          <a:prstGeom prst="rect">
            <a:avLst/>
          </a:prstGeom>
        </p:spPr>
        <p:txBody>
          <a:bodyPr anchor="t" rtlCol="false" tIns="0" lIns="0" bIns="0" rIns="0">
            <a:spAutoFit/>
          </a:bodyPr>
          <a:lstStyle/>
          <a:p>
            <a:pPr>
              <a:lnSpc>
                <a:spcPts val="5713"/>
              </a:lnSpc>
            </a:pPr>
            <a:r>
              <a:rPr lang="en-US" sz="4081">
                <a:solidFill>
                  <a:srgbClr val="000000"/>
                </a:solidFill>
                <a:latin typeface="Times New Roman Bold"/>
              </a:rPr>
              <a:t>Add immediate Instruction – I type Instruction</a:t>
            </a:r>
          </a:p>
          <a:p>
            <a:pPr>
              <a:lnSpc>
                <a:spcPts val="5013"/>
              </a:lnSpc>
            </a:pPr>
          </a:p>
          <a:p>
            <a:pPr>
              <a:lnSpc>
                <a:spcPts val="5013"/>
              </a:lnSpc>
            </a:pPr>
          </a:p>
          <a:p>
            <a:pPr>
              <a:lnSpc>
                <a:spcPts val="5013"/>
              </a:lnSpc>
            </a:pPr>
            <a:r>
              <a:rPr lang="en-US" sz="3581">
                <a:solidFill>
                  <a:srgbClr val="000000"/>
                </a:solidFill>
                <a:latin typeface="Times New Roman Bold"/>
              </a:rPr>
              <a:t>000000000101_00000_000_00010_0010011</a:t>
            </a:r>
          </a:p>
          <a:p>
            <a:pPr>
              <a:lnSpc>
                <a:spcPts val="5013"/>
              </a:lnSpc>
            </a:pPr>
          </a:p>
          <a:p>
            <a:pPr>
              <a:lnSpc>
                <a:spcPts val="5013"/>
              </a:lnSpc>
            </a:pPr>
            <a:r>
              <a:rPr lang="en-US" sz="3581">
                <a:solidFill>
                  <a:srgbClr val="000000"/>
                </a:solidFill>
                <a:latin typeface="Times New Roman"/>
              </a:rPr>
              <a:t>Immediate : 000000000101 equals to 5</a:t>
            </a:r>
          </a:p>
          <a:p>
            <a:pPr>
              <a:lnSpc>
                <a:spcPts val="5013"/>
              </a:lnSpc>
            </a:pPr>
            <a:r>
              <a:rPr lang="en-US" sz="3581">
                <a:solidFill>
                  <a:srgbClr val="000000"/>
                </a:solidFill>
                <a:latin typeface="Times New Roman"/>
              </a:rPr>
              <a:t>rs1              : 00000 Undefined</a:t>
            </a:r>
          </a:p>
          <a:p>
            <a:pPr>
              <a:lnSpc>
                <a:spcPts val="5013"/>
              </a:lnSpc>
            </a:pPr>
            <a:r>
              <a:rPr lang="en-US" sz="3581">
                <a:solidFill>
                  <a:srgbClr val="000000"/>
                </a:solidFill>
                <a:latin typeface="Times New Roman"/>
              </a:rPr>
              <a:t>function 3  : 000 </a:t>
            </a:r>
          </a:p>
          <a:p>
            <a:pPr>
              <a:lnSpc>
                <a:spcPts val="5013"/>
              </a:lnSpc>
            </a:pPr>
            <a:r>
              <a:rPr lang="en-US" sz="3581">
                <a:solidFill>
                  <a:srgbClr val="000000"/>
                </a:solidFill>
                <a:latin typeface="Times New Roman"/>
              </a:rPr>
              <a:t>rd                : 00010 Index = 2</a:t>
            </a:r>
          </a:p>
          <a:p>
            <a:pPr>
              <a:lnSpc>
                <a:spcPts val="5013"/>
              </a:lnSpc>
            </a:pPr>
            <a:r>
              <a:rPr lang="en-US" sz="3581">
                <a:solidFill>
                  <a:srgbClr val="000000"/>
                </a:solidFill>
                <a:latin typeface="Times New Roman"/>
              </a:rPr>
              <a:t>Opcode       : 0010011</a:t>
            </a:r>
          </a:p>
          <a:p>
            <a:pPr>
              <a:lnSpc>
                <a:spcPts val="5013"/>
              </a:lnSpc>
            </a:pPr>
          </a:p>
          <a:p>
            <a:pPr>
              <a:lnSpc>
                <a:spcPts val="5013"/>
              </a:lnSpc>
            </a:pPr>
          </a:p>
          <a:p>
            <a:pPr>
              <a:lnSpc>
                <a:spcPts val="5013"/>
              </a:lnSpc>
            </a:pPr>
            <a:r>
              <a:rPr lang="en-US" sz="3581">
                <a:solidFill>
                  <a:srgbClr val="000000"/>
                </a:solidFill>
                <a:latin typeface="Times New Roman Bold"/>
              </a:rPr>
              <a:t>Result should be 5 in the destination register.</a:t>
            </a:r>
          </a:p>
          <a:p>
            <a:pPr>
              <a:lnSpc>
                <a:spcPts val="5013"/>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DAFuZ03g81Q</dc:identifier>
  <dcterms:modified xsi:type="dcterms:W3CDTF">2011-08-01T06:04:30Z</dcterms:modified>
  <cp:revision>1</cp:revision>
  <dc:title>16 – bit RISC –V</dc:title>
</cp:coreProperties>
</file>