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sldIdLst>
    <p:sldId id="256" r:id="rId5"/>
    <p:sldId id="257" r:id="rId6"/>
    <p:sldId id="266" r:id="rId7"/>
    <p:sldId id="269" r:id="rId8"/>
    <p:sldId id="264" r:id="rId9"/>
    <p:sldId id="271" r:id="rId10"/>
    <p:sldId id="276" r:id="rId11"/>
    <p:sldId id="277" r:id="rId12"/>
    <p:sldId id="273" r:id="rId13"/>
    <p:sldId id="278" r:id="rId14"/>
    <p:sldId id="279" r:id="rId15"/>
    <p:sldId id="280" r:id="rId16"/>
    <p:sldId id="281"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5/26/2023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5/26/2023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5/26/2023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5/26/2023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5/26/2023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infinity solutions</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9" y="3121269"/>
            <a:ext cx="3265713" cy="3150713"/>
          </a:xfrm>
        </p:spPr>
        <p:txBody>
          <a:bodyPr anchor="ctr">
            <a:normAutofit/>
          </a:bodyPr>
          <a:lstStyle/>
          <a:p>
            <a:r>
              <a:rPr lang="en-US" dirty="0" err="1"/>
              <a:t>Sanoop</a:t>
            </a:r>
            <a:r>
              <a:rPr lang="en-US" dirty="0"/>
              <a:t> Philip</a:t>
            </a:r>
          </a:p>
          <a:p>
            <a:r>
              <a:rPr lang="en-US" dirty="0"/>
              <a:t>22PMC148</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723292" y="1364772"/>
            <a:ext cx="7434070" cy="880651"/>
          </a:xfrm>
        </p:spPr>
        <p:txBody>
          <a:bodyPr>
            <a:normAutofit/>
          </a:bodyPr>
          <a:lstStyle/>
          <a:p>
            <a:pPr algn="l"/>
            <a:r>
              <a:rPr lang="en-US" dirty="0">
                <a:solidFill>
                  <a:schemeClr val="bg1"/>
                </a:solidFill>
              </a:rPr>
              <a:t>Screenshots </a:t>
            </a:r>
            <a:endParaRPr lang="en-US" dirty="0"/>
          </a:p>
        </p:txBody>
      </p:sp>
      <p:pic>
        <p:nvPicPr>
          <p:cNvPr id="4" name="Picture 3">
            <a:extLst>
              <a:ext uri="{FF2B5EF4-FFF2-40B4-BE49-F238E27FC236}">
                <a16:creationId xmlns:a16="http://schemas.microsoft.com/office/drawing/2014/main" id="{53769837-4E2F-BFFF-7696-154D370C700F}"/>
              </a:ext>
            </a:extLst>
          </p:cNvPr>
          <p:cNvPicPr>
            <a:picLocks noChangeAspect="1"/>
          </p:cNvPicPr>
          <p:nvPr/>
        </p:nvPicPr>
        <p:blipFill>
          <a:blip r:embed="rId2"/>
          <a:stretch>
            <a:fillRect/>
          </a:stretch>
        </p:blipFill>
        <p:spPr>
          <a:xfrm>
            <a:off x="1143000" y="2529437"/>
            <a:ext cx="4589586" cy="2581642"/>
          </a:xfrm>
          <a:prstGeom prst="rect">
            <a:avLst/>
          </a:prstGeom>
        </p:spPr>
      </p:pic>
      <p:pic>
        <p:nvPicPr>
          <p:cNvPr id="6" name="Picture 5">
            <a:extLst>
              <a:ext uri="{FF2B5EF4-FFF2-40B4-BE49-F238E27FC236}">
                <a16:creationId xmlns:a16="http://schemas.microsoft.com/office/drawing/2014/main" id="{460FC619-F363-23B1-8D28-894AD86D744F}"/>
              </a:ext>
            </a:extLst>
          </p:cNvPr>
          <p:cNvPicPr>
            <a:picLocks noChangeAspect="1"/>
          </p:cNvPicPr>
          <p:nvPr/>
        </p:nvPicPr>
        <p:blipFill>
          <a:blip r:embed="rId3"/>
          <a:stretch>
            <a:fillRect/>
          </a:stretch>
        </p:blipFill>
        <p:spPr>
          <a:xfrm>
            <a:off x="6791254" y="2454153"/>
            <a:ext cx="4732216" cy="2661871"/>
          </a:xfrm>
          <a:prstGeom prst="rect">
            <a:avLst/>
          </a:prstGeom>
        </p:spPr>
      </p:pic>
      <p:sp>
        <p:nvSpPr>
          <p:cNvPr id="7" name="TextBox 6">
            <a:extLst>
              <a:ext uri="{FF2B5EF4-FFF2-40B4-BE49-F238E27FC236}">
                <a16:creationId xmlns:a16="http://schemas.microsoft.com/office/drawing/2014/main" id="{A676A617-1AB8-F5CE-6217-3C45841846D4}"/>
              </a:ext>
            </a:extLst>
          </p:cNvPr>
          <p:cNvSpPr txBox="1"/>
          <p:nvPr/>
        </p:nvSpPr>
        <p:spPr>
          <a:xfrm>
            <a:off x="1143000" y="5196254"/>
            <a:ext cx="4589586" cy="707886"/>
          </a:xfrm>
          <a:prstGeom prst="rect">
            <a:avLst/>
          </a:prstGeom>
          <a:noFill/>
        </p:spPr>
        <p:txBody>
          <a:bodyPr wrap="square" rtlCol="0">
            <a:spAutoFit/>
          </a:bodyPr>
          <a:lstStyle/>
          <a:p>
            <a:r>
              <a:rPr lang="en-IN" sz="2000" dirty="0">
                <a:solidFill>
                  <a:schemeClr val="bg1"/>
                </a:solidFill>
                <a:latin typeface="Tw Cen MT" panose="020B0602020104020603" pitchFamily="34" charset="0"/>
              </a:rPr>
              <a:t>All users reputation can be viewed by admin.</a:t>
            </a:r>
          </a:p>
        </p:txBody>
      </p:sp>
      <p:sp>
        <p:nvSpPr>
          <p:cNvPr id="8" name="TextBox 7">
            <a:extLst>
              <a:ext uri="{FF2B5EF4-FFF2-40B4-BE49-F238E27FC236}">
                <a16:creationId xmlns:a16="http://schemas.microsoft.com/office/drawing/2014/main" id="{53532C0C-E111-71AD-277A-2D4ABC47A076}"/>
              </a:ext>
            </a:extLst>
          </p:cNvPr>
          <p:cNvSpPr txBox="1"/>
          <p:nvPr/>
        </p:nvSpPr>
        <p:spPr>
          <a:xfrm>
            <a:off x="6791254" y="5196254"/>
            <a:ext cx="4589586" cy="707886"/>
          </a:xfrm>
          <a:prstGeom prst="rect">
            <a:avLst/>
          </a:prstGeom>
          <a:noFill/>
        </p:spPr>
        <p:txBody>
          <a:bodyPr wrap="square" rtlCol="0">
            <a:spAutoFit/>
          </a:bodyPr>
          <a:lstStyle/>
          <a:p>
            <a:pPr algn="just"/>
            <a:r>
              <a:rPr lang="en-IN" sz="2000" dirty="0">
                <a:solidFill>
                  <a:schemeClr val="bg1"/>
                </a:solidFill>
                <a:latin typeface="Tw Cen MT" panose="020B0602020104020603" pitchFamily="34" charset="0"/>
              </a:rPr>
              <a:t>Admin can view the Weekly progression of the system.</a:t>
            </a:r>
          </a:p>
        </p:txBody>
      </p:sp>
    </p:spTree>
    <p:extLst>
      <p:ext uri="{BB962C8B-B14F-4D97-AF65-F5344CB8AC3E}">
        <p14:creationId xmlns:p14="http://schemas.microsoft.com/office/powerpoint/2010/main" val="37691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BE9B06-AB2D-B264-1497-DC5496E6C58F}"/>
              </a:ext>
            </a:extLst>
          </p:cNvPr>
          <p:cNvPicPr>
            <a:picLocks noChangeAspect="1"/>
          </p:cNvPicPr>
          <p:nvPr/>
        </p:nvPicPr>
        <p:blipFill>
          <a:blip r:embed="rId2"/>
          <a:stretch>
            <a:fillRect/>
          </a:stretch>
        </p:blipFill>
        <p:spPr>
          <a:xfrm>
            <a:off x="413203" y="2016863"/>
            <a:ext cx="5542979" cy="2824274"/>
          </a:xfrm>
          <a:prstGeom prst="rect">
            <a:avLst/>
          </a:prstGeom>
        </p:spPr>
      </p:pic>
      <p:sp>
        <p:nvSpPr>
          <p:cNvPr id="7" name="TextBox 6">
            <a:extLst>
              <a:ext uri="{FF2B5EF4-FFF2-40B4-BE49-F238E27FC236}">
                <a16:creationId xmlns:a16="http://schemas.microsoft.com/office/drawing/2014/main" id="{9E638288-0265-3839-E9A1-AE113D88E29C}"/>
              </a:ext>
            </a:extLst>
          </p:cNvPr>
          <p:cNvSpPr txBox="1"/>
          <p:nvPr/>
        </p:nvSpPr>
        <p:spPr>
          <a:xfrm>
            <a:off x="253814" y="5173910"/>
            <a:ext cx="6314766" cy="707886"/>
          </a:xfrm>
          <a:prstGeom prst="rect">
            <a:avLst/>
          </a:prstGeom>
          <a:noFill/>
        </p:spPr>
        <p:txBody>
          <a:bodyPr wrap="square" rtlCol="0">
            <a:spAutoFit/>
          </a:bodyPr>
          <a:lstStyle/>
          <a:p>
            <a:r>
              <a:rPr lang="en-IN" sz="2000" dirty="0">
                <a:solidFill>
                  <a:schemeClr val="bg1"/>
                </a:solidFill>
                <a:latin typeface="Tw Cen MT" panose="020B0602020104020603" pitchFamily="34" charset="0"/>
              </a:rPr>
              <a:t>On user home page they will get notification if anyone response to their question.</a:t>
            </a:r>
          </a:p>
        </p:txBody>
      </p:sp>
      <p:pic>
        <p:nvPicPr>
          <p:cNvPr id="3" name="Picture 2">
            <a:extLst>
              <a:ext uri="{FF2B5EF4-FFF2-40B4-BE49-F238E27FC236}">
                <a16:creationId xmlns:a16="http://schemas.microsoft.com/office/drawing/2014/main" id="{50AADBD3-5910-5978-9397-4E643B21B294}"/>
              </a:ext>
            </a:extLst>
          </p:cNvPr>
          <p:cNvPicPr>
            <a:picLocks noChangeAspect="1"/>
          </p:cNvPicPr>
          <p:nvPr/>
        </p:nvPicPr>
        <p:blipFill>
          <a:blip r:embed="rId3"/>
          <a:stretch>
            <a:fillRect/>
          </a:stretch>
        </p:blipFill>
        <p:spPr>
          <a:xfrm>
            <a:off x="6711249" y="2233758"/>
            <a:ext cx="5226937" cy="2940152"/>
          </a:xfrm>
          <a:prstGeom prst="rect">
            <a:avLst/>
          </a:prstGeom>
        </p:spPr>
      </p:pic>
      <p:sp>
        <p:nvSpPr>
          <p:cNvPr id="4" name="TextBox 3">
            <a:extLst>
              <a:ext uri="{FF2B5EF4-FFF2-40B4-BE49-F238E27FC236}">
                <a16:creationId xmlns:a16="http://schemas.microsoft.com/office/drawing/2014/main" id="{0EE3E349-6024-86C2-3360-D2334097FC5A}"/>
              </a:ext>
            </a:extLst>
          </p:cNvPr>
          <p:cNvSpPr txBox="1"/>
          <p:nvPr/>
        </p:nvSpPr>
        <p:spPr>
          <a:xfrm>
            <a:off x="6437899" y="5250809"/>
            <a:ext cx="6314766" cy="707886"/>
          </a:xfrm>
          <a:prstGeom prst="rect">
            <a:avLst/>
          </a:prstGeom>
          <a:noFill/>
        </p:spPr>
        <p:txBody>
          <a:bodyPr wrap="square" rtlCol="0">
            <a:spAutoFit/>
          </a:bodyPr>
          <a:lstStyle/>
          <a:p>
            <a:r>
              <a:rPr lang="en-IN" sz="2000" dirty="0">
                <a:solidFill>
                  <a:schemeClr val="bg1"/>
                </a:solidFill>
                <a:latin typeface="Tw Cen MT" panose="020B0602020104020603" pitchFamily="34" charset="0"/>
              </a:rPr>
              <a:t>Solutions </a:t>
            </a:r>
            <a:r>
              <a:rPr lang="en-IN" sz="2000" dirty="0" err="1">
                <a:solidFill>
                  <a:schemeClr val="bg1"/>
                </a:solidFill>
                <a:latin typeface="Tw Cen MT" panose="020B0602020104020603" pitchFamily="34" charset="0"/>
              </a:rPr>
              <a:t>Gpt</a:t>
            </a:r>
            <a:r>
              <a:rPr lang="en-IN" sz="2000" dirty="0">
                <a:solidFill>
                  <a:schemeClr val="bg1"/>
                </a:solidFill>
                <a:latin typeface="Tw Cen MT" panose="020B0602020104020603" pitchFamily="34" charset="0"/>
              </a:rPr>
              <a:t> can be used if user don’t get solution from </a:t>
            </a:r>
          </a:p>
          <a:p>
            <a:r>
              <a:rPr lang="en-IN" sz="2000" dirty="0">
                <a:solidFill>
                  <a:schemeClr val="bg1"/>
                </a:solidFill>
                <a:latin typeface="Tw Cen MT" panose="020B0602020104020603" pitchFamily="34" charset="0"/>
              </a:rPr>
              <a:t>system</a:t>
            </a:r>
          </a:p>
        </p:txBody>
      </p:sp>
    </p:spTree>
    <p:extLst>
      <p:ext uri="{BB962C8B-B14F-4D97-AF65-F5344CB8AC3E}">
        <p14:creationId xmlns:p14="http://schemas.microsoft.com/office/powerpoint/2010/main" val="86532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34B365-C38B-84C2-A08F-B47D00509090}"/>
              </a:ext>
            </a:extLst>
          </p:cNvPr>
          <p:cNvPicPr>
            <a:picLocks noChangeAspect="1"/>
          </p:cNvPicPr>
          <p:nvPr/>
        </p:nvPicPr>
        <p:blipFill>
          <a:blip r:embed="rId2"/>
          <a:stretch>
            <a:fillRect/>
          </a:stretch>
        </p:blipFill>
        <p:spPr>
          <a:xfrm>
            <a:off x="652333" y="1921075"/>
            <a:ext cx="4884402" cy="2747477"/>
          </a:xfrm>
          <a:prstGeom prst="rect">
            <a:avLst/>
          </a:prstGeom>
        </p:spPr>
      </p:pic>
      <p:sp>
        <p:nvSpPr>
          <p:cNvPr id="7" name="TextBox 6">
            <a:extLst>
              <a:ext uri="{FF2B5EF4-FFF2-40B4-BE49-F238E27FC236}">
                <a16:creationId xmlns:a16="http://schemas.microsoft.com/office/drawing/2014/main" id="{4684C8EA-F45C-8B46-3747-41CEA6AEBED3}"/>
              </a:ext>
            </a:extLst>
          </p:cNvPr>
          <p:cNvSpPr txBox="1"/>
          <p:nvPr/>
        </p:nvSpPr>
        <p:spPr>
          <a:xfrm>
            <a:off x="652333" y="4785641"/>
            <a:ext cx="6042082" cy="646331"/>
          </a:xfrm>
          <a:prstGeom prst="rect">
            <a:avLst/>
          </a:prstGeom>
          <a:noFill/>
        </p:spPr>
        <p:txBody>
          <a:bodyPr wrap="square" rtlCol="0">
            <a:spAutoFit/>
          </a:bodyPr>
          <a:lstStyle/>
          <a:p>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This is the question tag page where user can see all tags in system and see questions related to it.</a:t>
            </a:r>
            <a:endParaRPr lang="en-IN" dirty="0"/>
          </a:p>
        </p:txBody>
      </p:sp>
      <p:pic>
        <p:nvPicPr>
          <p:cNvPr id="3" name="Picture 2">
            <a:extLst>
              <a:ext uri="{FF2B5EF4-FFF2-40B4-BE49-F238E27FC236}">
                <a16:creationId xmlns:a16="http://schemas.microsoft.com/office/drawing/2014/main" id="{F93E3BB8-F508-D176-E3E5-46D71EC87E44}"/>
              </a:ext>
            </a:extLst>
          </p:cNvPr>
          <p:cNvPicPr>
            <a:picLocks noChangeAspect="1"/>
          </p:cNvPicPr>
          <p:nvPr/>
        </p:nvPicPr>
        <p:blipFill>
          <a:blip r:embed="rId3"/>
          <a:stretch>
            <a:fillRect/>
          </a:stretch>
        </p:blipFill>
        <p:spPr>
          <a:xfrm>
            <a:off x="6367244" y="1760919"/>
            <a:ext cx="5453846" cy="3067788"/>
          </a:xfrm>
          <a:prstGeom prst="rect">
            <a:avLst/>
          </a:prstGeom>
        </p:spPr>
      </p:pic>
      <p:sp>
        <p:nvSpPr>
          <p:cNvPr id="4" name="TextBox 3">
            <a:extLst>
              <a:ext uri="{FF2B5EF4-FFF2-40B4-BE49-F238E27FC236}">
                <a16:creationId xmlns:a16="http://schemas.microsoft.com/office/drawing/2014/main" id="{BDBD116D-DB8A-958C-7371-22FA1C18E2E4}"/>
              </a:ext>
            </a:extLst>
          </p:cNvPr>
          <p:cNvSpPr txBox="1"/>
          <p:nvPr/>
        </p:nvSpPr>
        <p:spPr>
          <a:xfrm>
            <a:off x="6619701" y="4945673"/>
            <a:ext cx="6042082" cy="369332"/>
          </a:xfrm>
          <a:prstGeom prst="rect">
            <a:avLst/>
          </a:prstGeom>
          <a:noFill/>
        </p:spPr>
        <p:txBody>
          <a:bodyPr wrap="square" rtlCol="0">
            <a:spAutoFit/>
          </a:bodyPr>
          <a:lstStyle/>
          <a:p>
            <a:r>
              <a:rPr lang="en-IN" dirty="0">
                <a:solidFill>
                  <a:schemeClr val="bg1"/>
                </a:solidFill>
                <a:latin typeface="Tw Cen MT" panose="020B0602020104020603" pitchFamily="34" charset="0"/>
              </a:rPr>
              <a:t>user can view questions according to tags</a:t>
            </a:r>
          </a:p>
        </p:txBody>
      </p:sp>
    </p:spTree>
    <p:extLst>
      <p:ext uri="{BB962C8B-B14F-4D97-AF65-F5344CB8AC3E}">
        <p14:creationId xmlns:p14="http://schemas.microsoft.com/office/powerpoint/2010/main" val="80435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84C8EA-F45C-8B46-3747-41CEA6AEBED3}"/>
              </a:ext>
            </a:extLst>
          </p:cNvPr>
          <p:cNvSpPr txBox="1"/>
          <p:nvPr/>
        </p:nvSpPr>
        <p:spPr>
          <a:xfrm>
            <a:off x="2745458" y="2682240"/>
            <a:ext cx="6701084" cy="1171796"/>
          </a:xfrm>
          <a:prstGeom prst="rect">
            <a:avLst/>
          </a:prstGeom>
          <a:noFill/>
        </p:spPr>
        <p:txBody>
          <a:bodyPr wrap="square" rtlCol="0">
            <a:spAutoFit/>
          </a:bodyPr>
          <a:lstStyle/>
          <a:p>
            <a:pPr marL="342900" marR="57150" lvl="0" indent="-342900">
              <a:lnSpc>
                <a:spcPct val="107000"/>
              </a:lnSpc>
              <a:spcAft>
                <a:spcPts val="800"/>
              </a:spcAft>
              <a:buFont typeface="Symbol" panose="05050102010706020507" pitchFamily="18" charset="2"/>
              <a:buChar char=""/>
            </a:pPr>
            <a:r>
              <a:rPr lang="en-IN" sz="1800" dirty="0">
                <a:solidFill>
                  <a:schemeClr val="bg1"/>
                </a:solidFill>
                <a:latin typeface="Tw Cen MT" panose="020B0602020104020603" pitchFamily="34" charset="0"/>
                <a:ea typeface="Calibri" panose="020F0502020204030204" pitchFamily="34" charset="0"/>
                <a:cs typeface="Kartika" panose="02020503030404060203" pitchFamily="18" charset="0"/>
              </a:rPr>
              <a:t>Chat option between users.</a:t>
            </a:r>
          </a:p>
          <a:p>
            <a:pPr marL="342900" marR="57150" lvl="0" indent="-342900">
              <a:lnSpc>
                <a:spcPct val="107000"/>
              </a:lnSpc>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Edit question option.</a:t>
            </a:r>
          </a:p>
          <a:p>
            <a:pPr marL="342900" marR="57150" lvl="0" indent="-342900">
              <a:lnSpc>
                <a:spcPct val="107000"/>
              </a:lnSpc>
              <a:spcAft>
                <a:spcPts val="800"/>
              </a:spcAft>
              <a:buFont typeface="Symbol" panose="05050102010706020507" pitchFamily="18" charset="2"/>
              <a:buChar char=""/>
            </a:pPr>
            <a:r>
              <a:rPr lang="en-IN" sz="1800" dirty="0">
                <a:solidFill>
                  <a:schemeClr val="bg1"/>
                </a:solidFill>
                <a:latin typeface="Tw Cen MT" panose="020B0602020104020603" pitchFamily="34" charset="0"/>
                <a:ea typeface="Calibri" panose="020F0502020204030204" pitchFamily="34" charset="0"/>
                <a:cs typeface="Kartika" panose="02020503030404060203" pitchFamily="18" charset="0"/>
              </a:rPr>
              <a:t>Edit answer option.</a:t>
            </a:r>
          </a:p>
        </p:txBody>
      </p:sp>
      <p:sp>
        <p:nvSpPr>
          <p:cNvPr id="2" name="TextBox 1">
            <a:extLst>
              <a:ext uri="{FF2B5EF4-FFF2-40B4-BE49-F238E27FC236}">
                <a16:creationId xmlns:a16="http://schemas.microsoft.com/office/drawing/2014/main" id="{6900151E-59A2-C1EC-B1DD-0E0EA61227C6}"/>
              </a:ext>
            </a:extLst>
          </p:cNvPr>
          <p:cNvSpPr txBox="1"/>
          <p:nvPr/>
        </p:nvSpPr>
        <p:spPr>
          <a:xfrm>
            <a:off x="2745458" y="1855884"/>
            <a:ext cx="6701084" cy="592919"/>
          </a:xfrm>
          <a:prstGeom prst="rect">
            <a:avLst/>
          </a:prstGeom>
          <a:noFill/>
        </p:spPr>
        <p:txBody>
          <a:bodyPr wrap="square" rtlCol="0">
            <a:spAutoFit/>
          </a:bodyPr>
          <a:lstStyle/>
          <a:p>
            <a:pPr marR="57150" lvl="0">
              <a:lnSpc>
                <a:spcPct val="107000"/>
              </a:lnSpc>
              <a:spcAft>
                <a:spcPts val="800"/>
              </a:spcAft>
            </a:pPr>
            <a:r>
              <a:rPr lang="en-IN" sz="3200" dirty="0">
                <a:solidFill>
                  <a:schemeClr val="bg1"/>
                </a:solidFill>
                <a:latin typeface="+mj-lt"/>
                <a:ea typeface="Calibri" panose="020F0502020204030204" pitchFamily="34" charset="0"/>
                <a:cs typeface="Kartika" panose="02020503030404060203" pitchFamily="18" charset="0"/>
              </a:rPr>
              <a:t>FUTURE ENHANCEMENT</a:t>
            </a:r>
          </a:p>
        </p:txBody>
      </p:sp>
    </p:spTree>
    <p:extLst>
      <p:ext uri="{BB962C8B-B14F-4D97-AF65-F5344CB8AC3E}">
        <p14:creationId xmlns:p14="http://schemas.microsoft.com/office/powerpoint/2010/main" val="316079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187188" y="1781867"/>
            <a:ext cx="7434070" cy="880651"/>
          </a:xfrm>
        </p:spPr>
        <p:txBody>
          <a:bodyPr>
            <a:normAutofit/>
          </a:bodyPr>
          <a:lstStyle/>
          <a:p>
            <a:pPr algn="l"/>
            <a:r>
              <a:rPr lang="en-US" dirty="0">
                <a:solidFill>
                  <a:schemeClr val="bg1"/>
                </a:solidFill>
              </a:rPr>
              <a:t>conclusion</a:t>
            </a:r>
            <a:endParaRPr lang="en-US" dirty="0"/>
          </a:p>
        </p:txBody>
      </p:sp>
      <p:sp>
        <p:nvSpPr>
          <p:cNvPr id="9" name="TextBox 8">
            <a:extLst>
              <a:ext uri="{FF2B5EF4-FFF2-40B4-BE49-F238E27FC236}">
                <a16:creationId xmlns:a16="http://schemas.microsoft.com/office/drawing/2014/main" id="{8C1F3955-FBF3-3C1E-153E-55BC20CEC2B4}"/>
              </a:ext>
            </a:extLst>
          </p:cNvPr>
          <p:cNvSpPr txBox="1"/>
          <p:nvPr/>
        </p:nvSpPr>
        <p:spPr>
          <a:xfrm>
            <a:off x="2342146" y="2710644"/>
            <a:ext cx="8775033" cy="2781724"/>
          </a:xfrm>
          <a:prstGeom prst="rect">
            <a:avLst/>
          </a:prstGeom>
          <a:noFill/>
        </p:spPr>
        <p:txBody>
          <a:bodyPr wrap="square" rtlCol="0">
            <a:spAutoFit/>
          </a:bodyPr>
          <a:lstStyle/>
          <a:p>
            <a:pPr marR="57150" algn="just">
              <a:lnSpc>
                <a:spcPct val="107000"/>
              </a:lnSpc>
              <a:spcAft>
                <a:spcPts val="800"/>
              </a:spcAft>
            </a:pPr>
            <a:r>
              <a:rPr lang="en-US" sz="2000" dirty="0">
                <a:solidFill>
                  <a:schemeClr val="bg1"/>
                </a:solidFill>
                <a:latin typeface="Tw Cen MT" panose="020B0602020104020603" pitchFamily="34" charset="0"/>
              </a:rPr>
              <a:t>The proposed system has the potential l to foster a vibrant and collaborative community of developers, where knowledge is shared, problems are solved, and valuable connections are create. Constructing a Stack Overflow clone can be a great way to build a healthy community of knowledge-sharing and problem-solving. You can create a platform where users can ask questions, receive answers, and engage in discussions about programming, software development, and other technical issues by reproducing the basic operations and features of Stack Overflow.</a:t>
            </a:r>
            <a:endParaRPr lang="en-IN" sz="2000" dirty="0">
              <a:solidFill>
                <a:schemeClr val="bg1"/>
              </a:solidFill>
              <a:latin typeface="Tw Cen MT" panose="020B0602020104020603" pitchFamily="34" charset="0"/>
            </a:endParaRPr>
          </a:p>
          <a:p>
            <a:pPr marR="57150" lvl="0">
              <a:lnSpc>
                <a:spcPct val="107000"/>
              </a:lnSpc>
              <a:spcAft>
                <a:spcPts val="800"/>
              </a:spcAft>
            </a:pPr>
            <a:endPar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81707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342146" y="1781867"/>
            <a:ext cx="7279112" cy="880651"/>
          </a:xfrm>
        </p:spPr>
        <p:txBody>
          <a:bodyPr>
            <a:normAutofit/>
          </a:bodyPr>
          <a:lstStyle/>
          <a:p>
            <a:pPr algn="l"/>
            <a:r>
              <a:rPr lang="en-US" dirty="0">
                <a:solidFill>
                  <a:schemeClr val="bg1"/>
                </a:solidFill>
              </a:rPr>
              <a:t>references</a:t>
            </a:r>
            <a:endParaRPr lang="en-US" dirty="0"/>
          </a:p>
        </p:txBody>
      </p:sp>
      <p:sp>
        <p:nvSpPr>
          <p:cNvPr id="9" name="TextBox 8">
            <a:extLst>
              <a:ext uri="{FF2B5EF4-FFF2-40B4-BE49-F238E27FC236}">
                <a16:creationId xmlns:a16="http://schemas.microsoft.com/office/drawing/2014/main" id="{8C1F3955-FBF3-3C1E-153E-55BC20CEC2B4}"/>
              </a:ext>
            </a:extLst>
          </p:cNvPr>
          <p:cNvSpPr txBox="1"/>
          <p:nvPr/>
        </p:nvSpPr>
        <p:spPr>
          <a:xfrm>
            <a:off x="2342146" y="2710644"/>
            <a:ext cx="8775033" cy="467757"/>
          </a:xfrm>
          <a:prstGeom prst="rect">
            <a:avLst/>
          </a:prstGeom>
          <a:noFill/>
        </p:spPr>
        <p:txBody>
          <a:bodyPr wrap="square" rtlCol="0">
            <a:spAutoFit/>
          </a:bodyPr>
          <a:lstStyle/>
          <a:p>
            <a:pPr marR="57150">
              <a:lnSpc>
                <a:spcPct val="107000"/>
              </a:lnSpc>
              <a:spcAft>
                <a:spcPts val="800"/>
              </a:spcAft>
            </a:pPr>
            <a:r>
              <a:rPr lang="en-US" sz="2400" dirty="0">
                <a:latin typeface="Tw Cen MT" panose="020B0602020104020603" pitchFamily="34" charset="0"/>
                <a:hlinkClick r:id="rId2"/>
              </a:rPr>
              <a:t>https://stackoverflow.com/</a:t>
            </a:r>
            <a:r>
              <a:rPr lang="en-US" sz="2400" dirty="0">
                <a:latin typeface="Tw Cen MT" panose="020B0602020104020603" pitchFamily="34" charset="0"/>
              </a:rPr>
              <a:t> </a:t>
            </a:r>
            <a:r>
              <a:rPr lang="en-IN" sz="2400" dirty="0">
                <a:solidFill>
                  <a:schemeClr val="bg1"/>
                </a:solidFill>
                <a:latin typeface="Tw Cen MT" panose="020B0602020104020603" pitchFamily="34" charset="0"/>
                <a:ea typeface="Calibri" panose="020F0502020204030204" pitchFamily="34" charset="0"/>
                <a:cs typeface="Kartika" panose="02020503030404060203" pitchFamily="18" charset="0"/>
              </a:rPr>
              <a:t> </a:t>
            </a:r>
            <a:endParaRPr lang="en-IN" sz="2400" dirty="0">
              <a:latin typeface="Tw Cen MT" panose="020B0602020104020603" pitchFamily="34" charset="0"/>
            </a:endParaRPr>
          </a:p>
        </p:txBody>
      </p:sp>
    </p:spTree>
    <p:extLst>
      <p:ext uri="{BB962C8B-B14F-4D97-AF65-F5344CB8AC3E}">
        <p14:creationId xmlns:p14="http://schemas.microsoft.com/office/powerpoint/2010/main" val="117453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t>ABSTRACT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22231"/>
            <a:ext cx="7454077" cy="3589785"/>
          </a:xfrm>
        </p:spPr>
        <p:txBody>
          <a:bodyPr>
            <a:normAutofit/>
          </a:bodyPr>
          <a:lstStyle/>
          <a:p>
            <a:pPr marL="0" indent="0" algn="just">
              <a:lnSpc>
                <a:spcPct val="100000"/>
              </a:lnSpc>
              <a:buNone/>
            </a:pPr>
            <a:r>
              <a:rPr lang="en-US" sz="2000" dirty="0">
                <a:latin typeface="Tw Cen MT" panose="020B0602020104020603" pitchFamily="34" charset="0"/>
              </a:rPr>
              <a:t>Solutions Infinity clone is a web application that aims to replicate the core functionality and features of the popular question-and-answer platform, Stack Overflow. The features including signup, login, ask question, post answer, use tags, users profile, delete questions, delete answers etc. Users can post their queries and also answer others queries. It also includes powerful search capabilities to enable users to quickly find relevant questions and answers, thereby facilitating efficient knowledge </a:t>
            </a:r>
            <a:r>
              <a:rPr lang="en-US" sz="2000" dirty="0" err="1">
                <a:latin typeface="Tw Cen MT" panose="020B0602020104020603" pitchFamily="34" charset="0"/>
              </a:rPr>
              <a:t>discovery.Also</a:t>
            </a:r>
            <a:r>
              <a:rPr lang="en-US" sz="2000" dirty="0">
                <a:latin typeface="Tw Cen MT" panose="020B0602020104020603" pitchFamily="34" charset="0"/>
              </a:rPr>
              <a:t> included with </a:t>
            </a:r>
            <a:r>
              <a:rPr lang="en-US" sz="2000" dirty="0" err="1">
                <a:latin typeface="Tw Cen MT" panose="020B0602020104020603" pitchFamily="34" charset="0"/>
              </a:rPr>
              <a:t>powerfull</a:t>
            </a:r>
            <a:r>
              <a:rPr lang="en-US" sz="2000" dirty="0">
                <a:latin typeface="Tw Cen MT" panose="020B0602020104020603" pitchFamily="34" charset="0"/>
              </a:rPr>
              <a:t> Solutions </a:t>
            </a:r>
            <a:r>
              <a:rPr lang="en-US" sz="2000" dirty="0" err="1">
                <a:latin typeface="Tw Cen MT" panose="020B0602020104020603" pitchFamily="34" charset="0"/>
              </a:rPr>
              <a:t>Gpt</a:t>
            </a:r>
            <a:r>
              <a:rPr lang="en-US" sz="2000" dirty="0">
                <a:latin typeface="Tw Cen MT" panose="020B0602020104020603" pitchFamily="34" charset="0"/>
              </a:rPr>
              <a:t>.</a:t>
            </a:r>
          </a:p>
          <a:p>
            <a:pPr marL="0" indent="0" algn="just">
              <a:lnSpc>
                <a:spcPct val="100000"/>
              </a:lnSpc>
              <a:buNone/>
            </a:pPr>
            <a:r>
              <a:rPr lang="en-US" sz="2000" dirty="0">
                <a:latin typeface="Tw Cen MT" panose="020B0602020104020603" pitchFamily="34" charset="0"/>
              </a:rPr>
              <a:t> The Existing System were Developers relied on mailing lists, forums, and online communities specific to programming languages or technologies to ask questions and get assistance. </a:t>
            </a:r>
          </a:p>
          <a:p>
            <a:pPr algn="just">
              <a:lnSpc>
                <a:spcPct val="100000"/>
              </a:lnSpc>
            </a:pP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22231"/>
            <a:ext cx="7454077" cy="3589785"/>
          </a:xfrm>
        </p:spPr>
        <p:txBody>
          <a:bodyPr>
            <a:normAutofit/>
          </a:bodyPr>
          <a:lstStyle/>
          <a:p>
            <a:pPr marL="0" indent="0" algn="just">
              <a:lnSpc>
                <a:spcPct val="100000"/>
              </a:lnSpc>
              <a:buNone/>
            </a:pPr>
            <a:r>
              <a:rPr lang="en-US" sz="2000" dirty="0">
                <a:latin typeface="Tw Cen MT" panose="020B0602020104020603" pitchFamily="34" charset="0"/>
              </a:rPr>
              <a:t>This Stack Overflow clone offers an accessible and approachable platform for individuals, students, and professionals seeking knowledge exchange and technical assistance. </a:t>
            </a:r>
          </a:p>
          <a:p>
            <a:pPr marL="0" indent="0" algn="just">
              <a:lnSpc>
                <a:spcPct val="100000"/>
              </a:lnSpc>
              <a:buNone/>
            </a:pPr>
            <a:r>
              <a:rPr lang="en-US" sz="2000" dirty="0">
                <a:latin typeface="Tw Cen MT" panose="020B0602020104020603" pitchFamily="34" charset="0"/>
              </a:rPr>
              <a:t>It provides a valuable resource for both beginners and experienced practitioners to grow their skills, find solutions to complex problems. </a:t>
            </a:r>
            <a:r>
              <a:rPr lang="en-US" sz="2000" dirty="0">
                <a:latin typeface="Tw Cen MT" panose="020B0602020104020603" pitchFamily="34" charset="0"/>
                <a:ea typeface="Tahoma" panose="020B0604030504040204" pitchFamily="34" charset="0"/>
                <a:cs typeface="Tahoma" panose="020B0604030504040204" pitchFamily="34" charset="0"/>
              </a:rPr>
              <a:t>To develop the Stack Overflow clone, a combination of front-end and back-end technologies were utilized, including HTML, CSS, JavaScript, Python, Django framework, and a relational database management system</a:t>
            </a:r>
            <a:endParaRPr lang="en-US" sz="2000" dirty="0"/>
          </a:p>
        </p:txBody>
      </p:sp>
    </p:spTree>
    <p:extLst>
      <p:ext uri="{BB962C8B-B14F-4D97-AF65-F5344CB8AC3E}">
        <p14:creationId xmlns:p14="http://schemas.microsoft.com/office/powerpoint/2010/main" val="1090794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t>REQUIREMENTS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022231"/>
            <a:ext cx="7454077" cy="3589785"/>
          </a:xfrm>
        </p:spPr>
        <p:txBody>
          <a:bodyPr>
            <a:normAutofit/>
          </a:bodyPr>
          <a:lstStyle/>
          <a:p>
            <a:pPr algn="just">
              <a:lnSpc>
                <a:spcPct val="100000"/>
              </a:lnSpc>
            </a:pPr>
            <a:r>
              <a:rPr lang="en-US" sz="2000" dirty="0">
                <a:latin typeface="Tw Cen MT" panose="020B0602020104020603" pitchFamily="34" charset="0"/>
              </a:rPr>
              <a:t>User Registration and Authentication</a:t>
            </a:r>
          </a:p>
          <a:p>
            <a:pPr algn="just">
              <a:lnSpc>
                <a:spcPct val="100000"/>
              </a:lnSpc>
            </a:pPr>
            <a:r>
              <a:rPr lang="en-US" sz="2000" dirty="0">
                <a:latin typeface="Tw Cen MT" panose="020B0602020104020603" pitchFamily="34" charset="0"/>
              </a:rPr>
              <a:t>Question and Answer System</a:t>
            </a:r>
          </a:p>
          <a:p>
            <a:pPr algn="just">
              <a:lnSpc>
                <a:spcPct val="100000"/>
              </a:lnSpc>
            </a:pPr>
            <a:r>
              <a:rPr lang="en-US" sz="2000" dirty="0">
                <a:latin typeface="Tw Cen MT" panose="020B0602020104020603" pitchFamily="34" charset="0"/>
              </a:rPr>
              <a:t>Voting </a:t>
            </a:r>
          </a:p>
          <a:p>
            <a:pPr algn="just">
              <a:lnSpc>
                <a:spcPct val="100000"/>
              </a:lnSpc>
            </a:pPr>
            <a:r>
              <a:rPr lang="en-US" sz="2000" dirty="0">
                <a:latin typeface="Tw Cen MT" panose="020B0602020104020603" pitchFamily="34" charset="0"/>
                <a:ea typeface="Tahoma" panose="020B0604030504040204" pitchFamily="34" charset="0"/>
                <a:cs typeface="Tahoma" panose="020B0604030504040204" pitchFamily="34" charset="0"/>
              </a:rPr>
              <a:t>Tagging</a:t>
            </a:r>
          </a:p>
          <a:p>
            <a:pPr algn="just">
              <a:lnSpc>
                <a:spcPct val="100000"/>
              </a:lnSpc>
            </a:pPr>
            <a:r>
              <a:rPr lang="en-US" sz="2000" dirty="0">
                <a:latin typeface="Tw Cen MT" panose="020B0602020104020603" pitchFamily="34" charset="0"/>
                <a:ea typeface="Tahoma" panose="020B0604030504040204" pitchFamily="34" charset="0"/>
                <a:cs typeface="Tahoma" panose="020B0604030504040204" pitchFamily="34" charset="0"/>
              </a:rPr>
              <a:t>Reputation System</a:t>
            </a:r>
          </a:p>
          <a:p>
            <a:pPr algn="just">
              <a:lnSpc>
                <a:spcPct val="100000"/>
              </a:lnSpc>
            </a:pPr>
            <a:r>
              <a:rPr lang="en-US" sz="2000" dirty="0">
                <a:latin typeface="Tw Cen MT" panose="020B0602020104020603" pitchFamily="34" charset="0"/>
                <a:ea typeface="Tahoma" panose="020B0604030504040204" pitchFamily="34" charset="0"/>
                <a:cs typeface="Tahoma" panose="020B0604030504040204" pitchFamily="34" charset="0"/>
              </a:rPr>
              <a:t>Notifications</a:t>
            </a:r>
          </a:p>
          <a:p>
            <a:pPr algn="just">
              <a:lnSpc>
                <a:spcPct val="100000"/>
              </a:lnSpc>
            </a:pPr>
            <a:r>
              <a:rPr lang="en-US" sz="2000" dirty="0">
                <a:latin typeface="Tw Cen MT" panose="020B0602020104020603" pitchFamily="34" charset="0"/>
                <a:ea typeface="Tahoma" panose="020B0604030504040204" pitchFamily="34" charset="0"/>
                <a:cs typeface="Tahoma" panose="020B0604030504040204" pitchFamily="34" charset="0"/>
              </a:rPr>
              <a:t>Search Functionality</a:t>
            </a:r>
            <a:endParaRPr lang="en-US" sz="2000" dirty="0"/>
          </a:p>
        </p:txBody>
      </p:sp>
    </p:spTree>
    <p:extLst>
      <p:ext uri="{BB962C8B-B14F-4D97-AF65-F5344CB8AC3E}">
        <p14:creationId xmlns:p14="http://schemas.microsoft.com/office/powerpoint/2010/main" val="21893236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39942" y="1324667"/>
            <a:ext cx="7434070" cy="880651"/>
          </a:xfrm>
        </p:spPr>
        <p:txBody>
          <a:bodyPr>
            <a:normAutofit/>
          </a:bodyPr>
          <a:lstStyle/>
          <a:p>
            <a:pPr algn="l"/>
            <a:r>
              <a:rPr lang="en-US" dirty="0">
                <a:solidFill>
                  <a:schemeClr val="bg1"/>
                </a:solidFill>
              </a:rPr>
              <a:t>Features and highlights</a:t>
            </a:r>
            <a:endParaRPr lang="en-US" dirty="0"/>
          </a:p>
        </p:txBody>
      </p:sp>
      <p:sp>
        <p:nvSpPr>
          <p:cNvPr id="9" name="TextBox 8">
            <a:extLst>
              <a:ext uri="{FF2B5EF4-FFF2-40B4-BE49-F238E27FC236}">
                <a16:creationId xmlns:a16="http://schemas.microsoft.com/office/drawing/2014/main" id="{8C1F3955-FBF3-3C1E-153E-55BC20CEC2B4}"/>
              </a:ext>
            </a:extLst>
          </p:cNvPr>
          <p:cNvSpPr txBox="1"/>
          <p:nvPr/>
        </p:nvSpPr>
        <p:spPr>
          <a:xfrm>
            <a:off x="2239942" y="2329996"/>
            <a:ext cx="7090611" cy="4059573"/>
          </a:xfrm>
          <a:prstGeom prst="rect">
            <a:avLst/>
          </a:prstGeom>
          <a:noFill/>
        </p:spPr>
        <p:txBody>
          <a:bodyPr wrap="square" rtlCol="0">
            <a:spAutoFit/>
          </a:bodyPr>
          <a:lstStyle/>
          <a:p>
            <a:pPr marL="342900" marR="57150" lvl="0" indent="-342900">
              <a:lnSpc>
                <a:spcPct val="107000"/>
              </a:lnSpc>
              <a:spcAft>
                <a:spcPts val="800"/>
              </a:spcAft>
              <a:buFont typeface="Symbol" panose="05050102010706020507" pitchFamily="18" charset="2"/>
              <a:buChar char=""/>
            </a:pPr>
            <a:r>
              <a:rPr lang="en-IN"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Register as a user with tags selected.</a:t>
            </a:r>
          </a:p>
          <a:p>
            <a:pPr marL="342900" marR="57150" lvl="0" indent="-342900" algn="just">
              <a:lnSpc>
                <a:spcPct val="107000"/>
              </a:lnSpc>
              <a:spcBef>
                <a:spcPts val="1200"/>
              </a:spcBef>
              <a:spcAft>
                <a:spcPts val="800"/>
              </a:spcAft>
              <a:buFont typeface="Symbol" panose="05050102010706020507" pitchFamily="18" charset="2"/>
              <a:buChar char=""/>
            </a:pPr>
            <a:r>
              <a:rPr lang="en-IN"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get question related to those tags, but user can filter questions according to tags they have selected.</a:t>
            </a:r>
          </a:p>
          <a:p>
            <a:pPr marL="342900" marR="57150" lvl="0" indent="-342900" algn="just">
              <a:lnSpc>
                <a:spcPct val="107000"/>
              </a:lnSpc>
              <a:spcBef>
                <a:spcPts val="1200"/>
              </a:spcBef>
              <a:spcAft>
                <a:spcPts val="800"/>
              </a:spcAft>
              <a:buFont typeface="Symbol" panose="05050102010706020507" pitchFamily="18" charset="2"/>
              <a:buChar char=""/>
            </a:pPr>
            <a:r>
              <a:rPr lang="en-IN"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can search and ask new question.</a:t>
            </a:r>
          </a:p>
          <a:p>
            <a:pPr marL="342900" marR="57150" lvl="0" indent="-342900" algn="just">
              <a:lnSpc>
                <a:spcPct val="107000"/>
              </a:lnSpc>
              <a:spcBef>
                <a:spcPts val="1200"/>
              </a:spcBef>
              <a:spcAft>
                <a:spcPts val="800"/>
              </a:spcAft>
              <a:buFont typeface="Symbol" panose="05050102010706020507" pitchFamily="18" charset="2"/>
              <a:buChar char=""/>
            </a:pPr>
            <a:r>
              <a:rPr lang="en-IN"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can view all solutions related to question.</a:t>
            </a:r>
          </a:p>
          <a:p>
            <a:pPr marL="342900" marR="57150" lvl="0" indent="-342900" algn="just">
              <a:lnSpc>
                <a:spcPct val="107000"/>
              </a:lnSpc>
              <a:spcBef>
                <a:spcPts val="1200"/>
              </a:spcBef>
              <a:spcAft>
                <a:spcPts val="800"/>
              </a:spcAft>
              <a:buFont typeface="Symbol" panose="05050102010706020507" pitchFamily="18" charset="2"/>
              <a:buChar char=""/>
            </a:pPr>
            <a:r>
              <a:rPr lang="en-IN"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can add comment on questions if they have any doubt.</a:t>
            </a:r>
          </a:p>
          <a:p>
            <a:pPr marL="342900" marR="57150" lvl="0" indent="-342900" algn="just">
              <a:lnSpc>
                <a:spcPct val="107000"/>
              </a:lnSpc>
              <a:spcBef>
                <a:spcPts val="1200"/>
              </a:spcBef>
              <a:spcAft>
                <a:spcPts val="800"/>
              </a:spcAft>
              <a:buFont typeface="Symbol" panose="05050102010706020507" pitchFamily="18" charset="2"/>
              <a:buChar char=""/>
            </a:pPr>
            <a:r>
              <a:rPr lang="en-IN"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 User can add solution.</a:t>
            </a:r>
            <a:endParaRPr lang="en-IN" sz="2000" dirty="0">
              <a:solidFill>
                <a:schemeClr val="bg1"/>
              </a:solidFill>
              <a:effectLst/>
              <a:latin typeface="Calibri" panose="020F0502020204030204" pitchFamily="34" charset="0"/>
              <a:ea typeface="Calibri" panose="020F0502020204030204" pitchFamily="34" charset="0"/>
              <a:cs typeface="Kartika" panose="02020503030404060203" pitchFamily="18" charset="0"/>
            </a:endParaRPr>
          </a:p>
          <a:p>
            <a:endParaRPr lang="en-IN" dirty="0">
              <a:solidFill>
                <a:schemeClr val="bg1"/>
              </a:solidFill>
            </a:endParaRPr>
          </a:p>
        </p:txBody>
      </p:sp>
    </p:spTree>
    <p:extLst>
      <p:ext uri="{BB962C8B-B14F-4D97-AF65-F5344CB8AC3E}">
        <p14:creationId xmlns:p14="http://schemas.microsoft.com/office/powerpoint/2010/main" val="113738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170416" y="1377421"/>
            <a:ext cx="7434070" cy="880651"/>
          </a:xfrm>
        </p:spPr>
        <p:txBody>
          <a:bodyPr>
            <a:normAutofit/>
          </a:bodyPr>
          <a:lstStyle/>
          <a:p>
            <a:pPr algn="l"/>
            <a:r>
              <a:rPr lang="en-US" dirty="0">
                <a:solidFill>
                  <a:schemeClr val="bg1"/>
                </a:solidFill>
              </a:rPr>
              <a:t>Features and highlights</a:t>
            </a:r>
            <a:endParaRPr lang="en-US" dirty="0"/>
          </a:p>
        </p:txBody>
      </p:sp>
      <p:sp>
        <p:nvSpPr>
          <p:cNvPr id="9" name="TextBox 8">
            <a:extLst>
              <a:ext uri="{FF2B5EF4-FFF2-40B4-BE49-F238E27FC236}">
                <a16:creationId xmlns:a16="http://schemas.microsoft.com/office/drawing/2014/main" id="{8C1F3955-FBF3-3C1E-153E-55BC20CEC2B4}"/>
              </a:ext>
            </a:extLst>
          </p:cNvPr>
          <p:cNvSpPr txBox="1"/>
          <p:nvPr/>
        </p:nvSpPr>
        <p:spPr>
          <a:xfrm>
            <a:off x="2170416" y="2345995"/>
            <a:ext cx="7090611" cy="4106445"/>
          </a:xfrm>
          <a:prstGeom prst="rect">
            <a:avLst/>
          </a:prstGeom>
          <a:noFill/>
        </p:spPr>
        <p:txBody>
          <a:bodyPr wrap="square" rtlCol="0">
            <a:spAutoFit/>
          </a:bodyPr>
          <a:lstStyle/>
          <a:p>
            <a:pPr marL="342900" marR="57150" lvl="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can search question.</a:t>
            </a:r>
          </a:p>
          <a:p>
            <a:pPr marL="342900" marR="57150" lvl="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can see all tags in system and see questions related to it.</a:t>
            </a:r>
          </a:p>
          <a:p>
            <a:pPr marL="342900" marR="57150" lvl="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Admin can view bar chart visualization of all users.</a:t>
            </a:r>
          </a:p>
          <a:p>
            <a:pPr marL="342900" marR="57150" lvl="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Admin can view line graph of questions asked and solution given.</a:t>
            </a:r>
          </a:p>
          <a:p>
            <a:pPr marL="342900" marR="5715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can use solutions </a:t>
            </a:r>
            <a:r>
              <a:rPr lang="en-IN" sz="1800" dirty="0" err="1">
                <a:solidFill>
                  <a:schemeClr val="bg1"/>
                </a:solidFill>
                <a:effectLst/>
                <a:latin typeface="Tw Cen MT" panose="020B0602020104020603" pitchFamily="34" charset="0"/>
                <a:ea typeface="Calibri" panose="020F0502020204030204" pitchFamily="34" charset="0"/>
                <a:cs typeface="Kartika" panose="02020503030404060203" pitchFamily="18" charset="0"/>
              </a:rPr>
              <a:t>gpt</a:t>
            </a: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 if user don’t get solution from system.</a:t>
            </a:r>
          </a:p>
          <a:p>
            <a:pPr marL="342900" marR="5715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get notified if they get solution for their question.</a:t>
            </a:r>
          </a:p>
          <a:p>
            <a:pPr marL="342900" marR="57150" lvl="0" indent="-342900" algn="just">
              <a:lnSpc>
                <a:spcPct val="107000"/>
              </a:lnSpc>
              <a:spcBef>
                <a:spcPts val="1200"/>
              </a:spcBef>
              <a:spcAft>
                <a:spcPts val="800"/>
              </a:spcAft>
              <a:buFont typeface="Symbol" panose="05050102010706020507" pitchFamily="18" charset="2"/>
              <a:buChar char=""/>
            </a:pP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User get reputation on basis of upvote, question and solution added</a:t>
            </a:r>
          </a:p>
          <a:p>
            <a:pPr marL="342900" marR="57150" lvl="0" indent="-342900">
              <a:lnSpc>
                <a:spcPct val="107000"/>
              </a:lnSpc>
              <a:spcAft>
                <a:spcPts val="800"/>
              </a:spcAft>
              <a:buFont typeface="Symbol" panose="05050102010706020507" pitchFamily="18" charset="2"/>
              <a:buChar char=""/>
            </a:pPr>
            <a:endPar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10647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170416" y="1377421"/>
            <a:ext cx="7434070" cy="880651"/>
          </a:xfrm>
        </p:spPr>
        <p:txBody>
          <a:bodyPr>
            <a:normAutofit/>
          </a:bodyPr>
          <a:lstStyle/>
          <a:p>
            <a:pPr algn="l"/>
            <a:r>
              <a:rPr lang="en-US" dirty="0">
                <a:solidFill>
                  <a:schemeClr val="bg1"/>
                </a:solidFill>
              </a:rPr>
              <a:t>Third party libraries</a:t>
            </a:r>
            <a:endParaRPr lang="en-US" dirty="0"/>
          </a:p>
        </p:txBody>
      </p:sp>
      <p:sp>
        <p:nvSpPr>
          <p:cNvPr id="9" name="TextBox 8">
            <a:extLst>
              <a:ext uri="{FF2B5EF4-FFF2-40B4-BE49-F238E27FC236}">
                <a16:creationId xmlns:a16="http://schemas.microsoft.com/office/drawing/2014/main" id="{8C1F3955-FBF3-3C1E-153E-55BC20CEC2B4}"/>
              </a:ext>
            </a:extLst>
          </p:cNvPr>
          <p:cNvSpPr txBox="1"/>
          <p:nvPr/>
        </p:nvSpPr>
        <p:spPr>
          <a:xfrm>
            <a:off x="2170416" y="2258072"/>
            <a:ext cx="7090611" cy="3616824"/>
          </a:xfrm>
          <a:prstGeom prst="rect">
            <a:avLst/>
          </a:prstGeom>
          <a:noFill/>
        </p:spPr>
        <p:txBody>
          <a:bodyPr wrap="square" rtlCol="0">
            <a:spAutoFit/>
          </a:bodyPr>
          <a:lstStyle/>
          <a:p>
            <a:pPr marL="342900" marR="57150" lvl="0" indent="-342900" algn="just">
              <a:lnSpc>
                <a:spcPct val="107000"/>
              </a:lnSpc>
              <a:spcBef>
                <a:spcPts val="1200"/>
              </a:spcBef>
              <a:spcAft>
                <a:spcPts val="800"/>
              </a:spcAft>
              <a:buFont typeface="Symbol" panose="05050102010706020507" pitchFamily="18" charset="2"/>
              <a:buChar char=""/>
            </a:pPr>
            <a:r>
              <a:rPr lang="en-IN" sz="1800" b="1"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Django-</a:t>
            </a:r>
            <a:r>
              <a:rPr lang="en-IN" sz="1800" b="1" dirty="0" err="1">
                <a:solidFill>
                  <a:schemeClr val="bg1"/>
                </a:solidFill>
                <a:effectLst/>
                <a:latin typeface="Tw Cen MT" panose="020B0602020104020603" pitchFamily="34" charset="0"/>
                <a:ea typeface="Calibri" panose="020F0502020204030204" pitchFamily="34" charset="0"/>
                <a:cs typeface="Kartika" panose="02020503030404060203" pitchFamily="18" charset="0"/>
              </a:rPr>
              <a:t>jazzmin</a:t>
            </a:r>
            <a:r>
              <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 </a:t>
            </a:r>
            <a:r>
              <a:rPr lang="en-US" b="0" i="0" dirty="0">
                <a:solidFill>
                  <a:schemeClr val="bg1"/>
                </a:solidFill>
                <a:effectLst/>
                <a:latin typeface="Söhne"/>
              </a:rPr>
              <a:t>It provides a customizable and modern administration interface for Django applications.</a:t>
            </a:r>
          </a:p>
          <a:p>
            <a:pPr marL="342900" marR="57150" lvl="0" indent="-342900" algn="just">
              <a:lnSpc>
                <a:spcPct val="107000"/>
              </a:lnSpc>
              <a:spcBef>
                <a:spcPts val="1200"/>
              </a:spcBef>
              <a:spcAft>
                <a:spcPts val="800"/>
              </a:spcAft>
              <a:buFont typeface="Symbol" panose="05050102010706020507" pitchFamily="18" charset="2"/>
              <a:buChar char=""/>
            </a:pPr>
            <a:r>
              <a:rPr lang="en-US" sz="1800" b="1" dirty="0">
                <a:solidFill>
                  <a:schemeClr val="bg1"/>
                </a:solidFill>
                <a:latin typeface="Söhne"/>
                <a:ea typeface="Calibri" panose="020F0502020204030204" pitchFamily="34" charset="0"/>
                <a:cs typeface="Kartika" panose="02020503030404060203" pitchFamily="18" charset="0"/>
              </a:rPr>
              <a:t>Matplotlib</a:t>
            </a:r>
            <a:r>
              <a:rPr lang="en-US" sz="1800" dirty="0">
                <a:solidFill>
                  <a:schemeClr val="bg1"/>
                </a:solidFill>
                <a:latin typeface="Söhne"/>
                <a:ea typeface="Calibri" panose="020F0502020204030204" pitchFamily="34" charset="0"/>
                <a:cs typeface="Kartika" panose="02020503030404060203" pitchFamily="18" charset="0"/>
              </a:rPr>
              <a:t>: it </a:t>
            </a:r>
            <a:r>
              <a:rPr lang="en-US" b="0" i="0" dirty="0">
                <a:solidFill>
                  <a:schemeClr val="bg1"/>
                </a:solidFill>
                <a:effectLst/>
                <a:latin typeface="Söhne"/>
              </a:rPr>
              <a:t>provides a wide range of tools for creating various types of plots, charts, and graphs.</a:t>
            </a:r>
          </a:p>
          <a:p>
            <a:pPr marL="342900" marR="57150" lvl="0" indent="-342900" algn="just">
              <a:lnSpc>
                <a:spcPct val="107000"/>
              </a:lnSpc>
              <a:spcBef>
                <a:spcPts val="1200"/>
              </a:spcBef>
              <a:spcAft>
                <a:spcPts val="800"/>
              </a:spcAft>
              <a:buFont typeface="Symbol" panose="05050102010706020507" pitchFamily="18" charset="2"/>
              <a:buChar char=""/>
            </a:pPr>
            <a:r>
              <a:rPr lang="en-US" sz="1800" b="1" dirty="0">
                <a:solidFill>
                  <a:schemeClr val="bg1"/>
                </a:solidFill>
                <a:latin typeface="Söhne"/>
                <a:ea typeface="Calibri" panose="020F0502020204030204" pitchFamily="34" charset="0"/>
                <a:cs typeface="Kartika" panose="02020503030404060203" pitchFamily="18" charset="0"/>
              </a:rPr>
              <a:t>Open ai</a:t>
            </a:r>
            <a:r>
              <a:rPr lang="en-US" sz="1800" dirty="0">
                <a:solidFill>
                  <a:schemeClr val="bg1"/>
                </a:solidFill>
                <a:latin typeface="Söhne"/>
                <a:ea typeface="Calibri" panose="020F0502020204030204" pitchFamily="34" charset="0"/>
                <a:cs typeface="Kartika" panose="02020503030404060203" pitchFamily="18" charset="0"/>
              </a:rPr>
              <a:t>: </a:t>
            </a:r>
            <a:r>
              <a:rPr lang="en-US" b="0" i="0" dirty="0">
                <a:solidFill>
                  <a:schemeClr val="bg1"/>
                </a:solidFill>
                <a:effectLst/>
                <a:latin typeface="Söhne"/>
              </a:rPr>
              <a:t>An API for accessing new AI models developed by </a:t>
            </a:r>
            <a:r>
              <a:rPr lang="en-US" b="0" i="0" dirty="0" err="1">
                <a:solidFill>
                  <a:schemeClr val="bg1"/>
                </a:solidFill>
                <a:effectLst/>
                <a:latin typeface="Söhne"/>
              </a:rPr>
              <a:t>OpenAI</a:t>
            </a:r>
            <a:r>
              <a:rPr lang="en-US" b="0" i="0" dirty="0">
                <a:solidFill>
                  <a:schemeClr val="bg1"/>
                </a:solidFill>
                <a:effectLst/>
                <a:latin typeface="Söhne"/>
              </a:rPr>
              <a:t>.</a:t>
            </a:r>
          </a:p>
          <a:p>
            <a:pPr marL="342900" marR="57150" lvl="0" indent="-342900" algn="just">
              <a:lnSpc>
                <a:spcPct val="107000"/>
              </a:lnSpc>
              <a:spcBef>
                <a:spcPts val="1200"/>
              </a:spcBef>
              <a:spcAft>
                <a:spcPts val="800"/>
              </a:spcAft>
              <a:buFont typeface="Symbol" panose="05050102010706020507" pitchFamily="18" charset="2"/>
              <a:buChar char=""/>
            </a:pPr>
            <a:r>
              <a:rPr lang="en-US" sz="1800" b="1" dirty="0">
                <a:solidFill>
                  <a:schemeClr val="bg1"/>
                </a:solidFill>
                <a:effectLst/>
                <a:latin typeface="Söhne"/>
                <a:ea typeface="Calibri" panose="020F0502020204030204" pitchFamily="34" charset="0"/>
                <a:cs typeface="Kartika" panose="02020503030404060203" pitchFamily="18" charset="0"/>
              </a:rPr>
              <a:t>Charts </a:t>
            </a:r>
            <a:r>
              <a:rPr lang="en-US" sz="1800" b="1" dirty="0" err="1">
                <a:solidFill>
                  <a:schemeClr val="bg1"/>
                </a:solidFill>
                <a:effectLst/>
                <a:latin typeface="Söhne"/>
                <a:ea typeface="Calibri" panose="020F0502020204030204" pitchFamily="34" charset="0"/>
                <a:cs typeface="Kartika" panose="02020503030404060203" pitchFamily="18" charset="0"/>
              </a:rPr>
              <a:t>js</a:t>
            </a:r>
            <a:r>
              <a:rPr lang="en-US" sz="1800" dirty="0">
                <a:solidFill>
                  <a:schemeClr val="bg1"/>
                </a:solidFill>
                <a:effectLst/>
                <a:latin typeface="Söhne"/>
                <a:ea typeface="Calibri" panose="020F0502020204030204" pitchFamily="34" charset="0"/>
                <a:cs typeface="Kartika" panose="02020503030404060203" pitchFamily="18" charset="0"/>
              </a:rPr>
              <a:t>: </a:t>
            </a:r>
            <a:r>
              <a:rPr lang="en-US" b="0" i="0" dirty="0">
                <a:solidFill>
                  <a:schemeClr val="bg1"/>
                </a:solidFill>
                <a:effectLst/>
                <a:latin typeface="Söhne"/>
              </a:rPr>
              <a:t>Chart.js is a popular open-source JavaScript library used for data visualization. It provides an easy way to create various types of charts, such as line charts, bar charts, pie charts, and more</a:t>
            </a:r>
            <a:endPar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endParaRPr>
          </a:p>
          <a:p>
            <a:pPr marL="342900" marR="57150" lvl="0" indent="-342900">
              <a:lnSpc>
                <a:spcPct val="107000"/>
              </a:lnSpc>
              <a:spcAft>
                <a:spcPts val="800"/>
              </a:spcAft>
              <a:buFont typeface="Symbol" panose="05050102010706020507" pitchFamily="18" charset="2"/>
              <a:buChar char=""/>
            </a:pPr>
            <a:endParaRPr lang="en-IN" sz="1800" dirty="0">
              <a:solidFill>
                <a:schemeClr val="bg1"/>
              </a:solidFill>
              <a:effectLst/>
              <a:latin typeface="Tw Cen MT" panose="020B0602020104020603"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79513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170416" y="1377421"/>
            <a:ext cx="7434070" cy="880651"/>
          </a:xfrm>
        </p:spPr>
        <p:txBody>
          <a:bodyPr>
            <a:normAutofit/>
          </a:bodyPr>
          <a:lstStyle/>
          <a:p>
            <a:pPr algn="l"/>
            <a:r>
              <a:rPr lang="en-US" dirty="0">
                <a:solidFill>
                  <a:schemeClr val="bg1"/>
                </a:solidFill>
              </a:rPr>
              <a:t>Class diagram</a:t>
            </a:r>
            <a:endParaRPr lang="en-US" dirty="0"/>
          </a:p>
        </p:txBody>
      </p:sp>
      <p:pic>
        <p:nvPicPr>
          <p:cNvPr id="4" name="Picture 3">
            <a:extLst>
              <a:ext uri="{FF2B5EF4-FFF2-40B4-BE49-F238E27FC236}">
                <a16:creationId xmlns:a16="http://schemas.microsoft.com/office/drawing/2014/main" id="{C6A6F948-B294-FF8E-4C6D-4F5290425AAE}"/>
              </a:ext>
            </a:extLst>
          </p:cNvPr>
          <p:cNvPicPr>
            <a:picLocks noChangeAspect="1"/>
          </p:cNvPicPr>
          <p:nvPr/>
        </p:nvPicPr>
        <p:blipFill>
          <a:blip r:embed="rId2"/>
          <a:stretch>
            <a:fillRect/>
          </a:stretch>
        </p:blipFill>
        <p:spPr>
          <a:xfrm>
            <a:off x="3400926" y="2258072"/>
            <a:ext cx="5390147" cy="3982306"/>
          </a:xfrm>
          <a:prstGeom prst="rect">
            <a:avLst/>
          </a:prstGeom>
        </p:spPr>
      </p:pic>
    </p:spTree>
    <p:extLst>
      <p:ext uri="{BB962C8B-B14F-4D97-AF65-F5344CB8AC3E}">
        <p14:creationId xmlns:p14="http://schemas.microsoft.com/office/powerpoint/2010/main" val="148361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204773" y="1491721"/>
            <a:ext cx="7434070" cy="880651"/>
          </a:xfrm>
        </p:spPr>
        <p:txBody>
          <a:bodyPr>
            <a:normAutofit/>
          </a:bodyPr>
          <a:lstStyle/>
          <a:p>
            <a:pPr algn="l"/>
            <a:r>
              <a:rPr lang="en-US" dirty="0">
                <a:solidFill>
                  <a:schemeClr val="bg1"/>
                </a:solidFill>
              </a:rPr>
              <a:t>CHALLENGES FACED</a:t>
            </a:r>
            <a:endParaRPr lang="en-US" dirty="0"/>
          </a:p>
        </p:txBody>
      </p:sp>
      <p:sp>
        <p:nvSpPr>
          <p:cNvPr id="9" name="TextBox 8">
            <a:extLst>
              <a:ext uri="{FF2B5EF4-FFF2-40B4-BE49-F238E27FC236}">
                <a16:creationId xmlns:a16="http://schemas.microsoft.com/office/drawing/2014/main" id="{8C1F3955-FBF3-3C1E-153E-55BC20CEC2B4}"/>
              </a:ext>
            </a:extLst>
          </p:cNvPr>
          <p:cNvSpPr txBox="1"/>
          <p:nvPr/>
        </p:nvSpPr>
        <p:spPr>
          <a:xfrm>
            <a:off x="2342146" y="2710644"/>
            <a:ext cx="8775033" cy="2677656"/>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20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It was difficult to implement a notification system.</a:t>
            </a:r>
          </a:p>
          <a:p>
            <a:pPr marL="342900" lvl="0" indent="-342900" algn="just">
              <a:lnSpc>
                <a:spcPct val="150000"/>
              </a:lnSpc>
              <a:buFont typeface="Symbol" panose="05050102010706020507" pitchFamily="18" charset="2"/>
              <a:buChar char=""/>
            </a:pPr>
            <a:r>
              <a:rPr lang="en-IN" sz="2000" kern="1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Integrating chat </a:t>
            </a:r>
            <a:r>
              <a:rPr lang="en-IN" sz="2000" kern="100" dirty="0" err="1">
                <a:solidFill>
                  <a:schemeClr val="bg1"/>
                </a:solidFill>
                <a:effectLst/>
                <a:latin typeface="Tw Cen MT" panose="020B0602020104020603" pitchFamily="34" charset="0"/>
                <a:ea typeface="Calibri" panose="020F0502020204030204" pitchFamily="34" charset="0"/>
                <a:cs typeface="Kartika" panose="02020503030404060203" pitchFamily="18" charset="0"/>
              </a:rPr>
              <a:t>gpt</a:t>
            </a:r>
            <a:r>
              <a:rPr lang="en-IN" sz="2000" kern="1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 </a:t>
            </a:r>
            <a:r>
              <a:rPr lang="en-IN" sz="2000" kern="100" dirty="0" err="1">
                <a:solidFill>
                  <a:schemeClr val="bg1"/>
                </a:solidFill>
                <a:effectLst/>
                <a:latin typeface="Tw Cen MT" panose="020B0602020104020603" pitchFamily="34" charset="0"/>
                <a:ea typeface="Calibri" panose="020F0502020204030204" pitchFamily="34" charset="0"/>
                <a:cs typeface="Kartika" panose="02020503030404060203" pitchFamily="18" charset="0"/>
              </a:rPr>
              <a:t>api</a:t>
            </a:r>
            <a:r>
              <a:rPr lang="en-IN" sz="2000" kern="1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 to my solutions infinity.</a:t>
            </a:r>
          </a:p>
          <a:p>
            <a:pPr marL="342900" lvl="0" indent="-342900" algn="just">
              <a:lnSpc>
                <a:spcPct val="150000"/>
              </a:lnSpc>
              <a:buFont typeface="Symbol" panose="05050102010706020507" pitchFamily="18" charset="2"/>
              <a:buChar char=""/>
            </a:pPr>
            <a:r>
              <a:rPr lang="en-IN" sz="2000" kern="100" dirty="0">
                <a:solidFill>
                  <a:schemeClr val="bg1"/>
                </a:solidFill>
                <a:effectLst/>
                <a:latin typeface="Tw Cen MT" panose="020B0602020104020603" pitchFamily="34" charset="0"/>
                <a:ea typeface="Calibri" panose="020F0502020204030204" pitchFamily="34" charset="0"/>
                <a:cs typeface="Kartika" panose="02020503030404060203" pitchFamily="18" charset="0"/>
              </a:rPr>
              <a:t>Getting Admin Visualization of Bar chart of users according to there reputation needed some research work.</a:t>
            </a:r>
          </a:p>
          <a:p>
            <a:pPr marL="342900" lvl="0" indent="-342900" algn="just">
              <a:lnSpc>
                <a:spcPct val="150000"/>
              </a:lnSpc>
              <a:buFont typeface="Symbol" panose="05050102010706020507" pitchFamily="18" charset="2"/>
              <a:buChar char=""/>
            </a:pPr>
            <a:r>
              <a:rPr lang="en-IN" sz="2000" kern="100" dirty="0">
                <a:solidFill>
                  <a:schemeClr val="bg1"/>
                </a:solidFill>
                <a:latin typeface="Tw Cen MT" panose="020B0602020104020603" pitchFamily="34" charset="0"/>
                <a:ea typeface="Calibri" panose="020F0502020204030204" pitchFamily="34" charset="0"/>
                <a:cs typeface="Kartika" panose="02020503030404060203" pitchFamily="18" charset="0"/>
              </a:rPr>
              <a:t>It required more time for providing line graph of questions asked and solution. </a:t>
            </a:r>
            <a:endParaRPr lang="en-IN" sz="2000" kern="100" dirty="0">
              <a:solidFill>
                <a:schemeClr val="bg1"/>
              </a:solidFill>
              <a:effectLst/>
              <a:latin typeface="Tw Cen MT" panose="020B0602020104020603" pitchFamily="34" charset="0"/>
              <a:ea typeface="Calibri" panose="020F0502020204030204" pitchFamily="34" charset="0"/>
              <a:cs typeface="Kartika" panose="02020503030404060203" pitchFamily="18" charset="0"/>
            </a:endParaRPr>
          </a:p>
          <a:p>
            <a:endParaRPr lang="en-IN" dirty="0">
              <a:solidFill>
                <a:schemeClr val="bg1"/>
              </a:solidFill>
            </a:endParaRPr>
          </a:p>
        </p:txBody>
      </p:sp>
    </p:spTree>
    <p:extLst>
      <p:ext uri="{BB962C8B-B14F-4D97-AF65-F5344CB8AC3E}">
        <p14:creationId xmlns:p14="http://schemas.microsoft.com/office/powerpoint/2010/main" val="2450428446"/>
      </p:ext>
    </p:extLst>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128</TotalTime>
  <Words>707</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Söhne</vt:lpstr>
      <vt:lpstr>Symbol</vt:lpstr>
      <vt:lpstr>Tw Cen MT</vt:lpstr>
      <vt:lpstr>Vapor Trail</vt:lpstr>
      <vt:lpstr>infinity solutions</vt:lpstr>
      <vt:lpstr>ABSTRACT</vt:lpstr>
      <vt:lpstr>PowerPoint Presentation</vt:lpstr>
      <vt:lpstr>REQUIREMENTS</vt:lpstr>
      <vt:lpstr>Features and highlights</vt:lpstr>
      <vt:lpstr>Features and highlights</vt:lpstr>
      <vt:lpstr>Third party libraries</vt:lpstr>
      <vt:lpstr>Class diagram</vt:lpstr>
      <vt:lpstr>CHALLENGES FACED</vt:lpstr>
      <vt:lpstr>Screenshots </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infinity solutions</dc:title>
  <dc:creator>rojilasanthosh289@gmail.com</dc:creator>
  <cp:lastModifiedBy>Sanoop Philip</cp:lastModifiedBy>
  <cp:revision>10</cp:revision>
  <dcterms:created xsi:type="dcterms:W3CDTF">2023-05-25T15:57:48Z</dcterms:created>
  <dcterms:modified xsi:type="dcterms:W3CDTF">2023-05-26T13:50:30Z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