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6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7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8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  <p:sldMasterId id="2147483953" r:id="rId5"/>
    <p:sldMasterId id="2147483954" r:id="rId6"/>
    <p:sldMasterId id="2147483961" r:id="rId7"/>
    <p:sldMasterId id="2147483963" r:id="rId8"/>
    <p:sldMasterId id="2147483956" r:id="rId9"/>
    <p:sldMasterId id="2147483958" r:id="rId10"/>
    <p:sldMasterId id="2147483955" r:id="rId11"/>
    <p:sldMasterId id="2147483973" r:id="rId12"/>
  </p:sldMasterIdLst>
  <p:notesMasterIdLst>
    <p:notesMasterId r:id="rId24"/>
  </p:notesMasterIdLst>
  <p:handoutMasterIdLst>
    <p:handoutMasterId r:id="rId25"/>
  </p:handoutMasterIdLst>
  <p:sldIdLst>
    <p:sldId id="572" r:id="rId13"/>
    <p:sldId id="577" r:id="rId14"/>
    <p:sldId id="579" r:id="rId15"/>
    <p:sldId id="603" r:id="rId16"/>
    <p:sldId id="608" r:id="rId17"/>
    <p:sldId id="604" r:id="rId18"/>
    <p:sldId id="605" r:id="rId19"/>
    <p:sldId id="606" r:id="rId20"/>
    <p:sldId id="607" r:id="rId21"/>
    <p:sldId id="609" r:id="rId22"/>
    <p:sldId id="602" r:id="rId23"/>
  </p:sldIdLst>
  <p:sldSz cx="12192000" cy="6858000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userDrawn="1">
          <p15:clr>
            <a:srgbClr val="A4A3A4"/>
          </p15:clr>
        </p15:guide>
        <p15:guide id="4" pos="76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iko Takemi" initials="A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A5A5A5"/>
    <a:srgbClr val="F9950F"/>
    <a:srgbClr val="E7E6E6"/>
    <a:srgbClr val="48367D"/>
    <a:srgbClr val="4C5252"/>
    <a:srgbClr val="EFCAAF"/>
    <a:srgbClr val="958FBC"/>
    <a:srgbClr val="EBE4A7"/>
    <a:srgbClr val="C9D5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647230-2FC2-46BA-96F5-BE71408AEAA4}" v="14" dt="2025-03-21T04:05:41.5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391"/>
  </p:normalViewPr>
  <p:slideViewPr>
    <p:cSldViewPr>
      <p:cViewPr varScale="1">
        <p:scale>
          <a:sx n="54" d="100"/>
          <a:sy n="54" d="100"/>
        </p:scale>
        <p:origin x="1148" y="56"/>
      </p:cViewPr>
      <p:guideLst>
        <p:guide orient="horz" pos="2160"/>
        <p:guide pos="3840"/>
        <p:guide orient="horz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-4068" y="-114"/>
      </p:cViewPr>
      <p:guideLst>
        <p:guide orient="horz" pos="313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839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r">
              <a:defRPr sz="1200"/>
            </a:lvl1pPr>
          </a:lstStyle>
          <a:p>
            <a:fld id="{85D701EE-1FBA-4307-A5A0-FAD659DC6E39}" type="datetimeFigureOut">
              <a:rPr lang="en-NZ" smtClean="0"/>
              <a:pPr/>
              <a:t>21/03/2025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l">
              <a:defRPr sz="1200"/>
            </a:lvl1pPr>
          </a:lstStyle>
          <a:p>
            <a:endParaRPr lang="en-NZ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839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/>
            </a:lvl1pPr>
          </a:lstStyle>
          <a:p>
            <a:fld id="{97D3D0BD-DB2D-4CFB-B804-653564142846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09532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l">
              <a:defRPr sz="1200" b="0" i="0">
                <a:latin typeface="+mn-lt"/>
              </a:defRPr>
            </a:lvl1pPr>
          </a:lstStyle>
          <a:p>
            <a:endParaRPr lang="en-NZ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1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r">
              <a:defRPr sz="1200" b="0" i="0">
                <a:latin typeface="+mn-lt"/>
              </a:defRPr>
            </a:lvl1pPr>
          </a:lstStyle>
          <a:p>
            <a:fld id="{72A1673E-E3F0-41EB-8C5F-8EC9A5FDE63C}" type="datetimeFigureOut">
              <a:rPr lang="en-NZ" smtClean="0"/>
              <a:pPr/>
              <a:t>21/03/2025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74" tIns="45737" rIns="91474" bIns="45737" rtlCol="0" anchor="ctr"/>
          <a:lstStyle/>
          <a:p>
            <a:endParaRPr lang="en-NZ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1" y="4783309"/>
            <a:ext cx="5445760" cy="3913614"/>
          </a:xfrm>
          <a:prstGeom prst="rect">
            <a:avLst/>
          </a:prstGeom>
        </p:spPr>
        <p:txBody>
          <a:bodyPr vert="horz" lIns="91474" tIns="45737" rIns="91474" bIns="4573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l">
              <a:defRPr sz="1200" b="0" i="0">
                <a:latin typeface="+mn-lt"/>
              </a:defRPr>
            </a:lvl1pPr>
          </a:lstStyle>
          <a:p>
            <a:endParaRPr lang="en-NZ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7"/>
            <a:ext cx="2949786" cy="498693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r">
              <a:defRPr sz="1200" b="0" i="0">
                <a:latin typeface="+mn-lt"/>
              </a:defRPr>
            </a:lvl1pPr>
          </a:lstStyle>
          <a:p>
            <a:fld id="{F4089372-A661-494F-90C4-94E25994D307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386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9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ownloads\ilovepdf_pages-to-jpg (1)\RU_PPT Template-White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47805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Admin\Downloads\ilovepdf_pages-to-jpg (4)\RU_PPT Template-Grey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92202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TITLE PAGE</a:t>
            </a:r>
            <a:endParaRPr lang="en-NZ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1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3" cstate="print"/>
          <a:srcRect r="76596" b="15988"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315917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Admin\Downloads\ilovepdf_pages-to-jpg (3)\RU_PPT Template-White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92202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TITLE PAGE</a:t>
            </a:r>
            <a:endParaRPr lang="en-NZ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4" name="Picture 3" descr="C:\Users\Admin\Downloads\1-05.png"/>
          <p:cNvPicPr>
            <a:picLocks noChangeAspect="1" noChangeArrowheads="1"/>
          </p:cNvPicPr>
          <p:nvPr userDrawn="1"/>
        </p:nvPicPr>
        <p:blipFill>
          <a:blip r:embed="rId3"/>
          <a:srcRect r="73063"/>
          <a:stretch>
            <a:fillRect/>
          </a:stretch>
        </p:blipFill>
        <p:spPr bwMode="auto">
          <a:xfrm>
            <a:off x="-54605" y="-381001"/>
            <a:ext cx="955557" cy="17111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1359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C57D2F1-AB6B-D646-B596-57C131E95F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514600" y="2363699"/>
            <a:ext cx="77724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TITLE PAGE</a:t>
            </a:r>
            <a:endParaRPr lang="en-NZ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DAC6C2B-8407-D64F-820D-E7CF746EE15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Nobel-Book" panose="02000503040000020004" pitchFamily="2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1A0E79-2BC7-C74E-A6C5-1646C3E49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52" y="6384910"/>
            <a:ext cx="812480" cy="142503"/>
          </a:xfrm>
          <a:prstGeom prst="rect">
            <a:avLst/>
          </a:prstGeom>
        </p:spPr>
      </p:pic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AD0D9561-E154-7543-8D06-7AF9B72F9B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SUBTITLE</a:t>
            </a:r>
          </a:p>
        </p:txBody>
      </p:sp>
      <p:pic>
        <p:nvPicPr>
          <p:cNvPr id="15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3" cstate="print"/>
          <a:srcRect r="76596" b="15988"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73274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/ Video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4" name="Media Placeholder 3">
            <a:extLst>
              <a:ext uri="{FF2B5EF4-FFF2-40B4-BE49-F238E27FC236}">
                <a16:creationId xmlns:a16="http://schemas.microsoft.com/office/drawing/2014/main" id="{9B10B4EE-A653-1D4B-98CF-698451C180B3}"/>
              </a:ext>
            </a:extLst>
          </p:cNvPr>
          <p:cNvSpPr>
            <a:spLocks noGrp="1"/>
          </p:cNvSpPr>
          <p:nvPr>
            <p:ph type="media" sz="quarter" idx="20" hasCustomPrompt="1"/>
          </p:nvPr>
        </p:nvSpPr>
        <p:spPr>
          <a:xfrm>
            <a:off x="623888" y="1412875"/>
            <a:ext cx="11088687" cy="44545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add video</a:t>
            </a:r>
          </a:p>
          <a:p>
            <a:endParaRPr lang="en-US" dirty="0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34062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/ Video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12193193" cy="6858001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13" name="Media Placeholder 3">
            <a:extLst>
              <a:ext uri="{FF2B5EF4-FFF2-40B4-BE49-F238E27FC236}">
                <a16:creationId xmlns:a16="http://schemas.microsoft.com/office/drawing/2014/main" id="{9B10B4EE-A653-1D4B-98CF-698451C180B3}"/>
              </a:ext>
            </a:extLst>
          </p:cNvPr>
          <p:cNvSpPr>
            <a:spLocks noGrp="1"/>
          </p:cNvSpPr>
          <p:nvPr>
            <p:ph type="media" sz="quarter" idx="20" hasCustomPrompt="1"/>
          </p:nvPr>
        </p:nvSpPr>
        <p:spPr>
          <a:xfrm>
            <a:off x="623888" y="1412875"/>
            <a:ext cx="11088687" cy="44545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Icon to add video</a:t>
            </a:r>
          </a:p>
          <a:p>
            <a:endParaRPr lang="en-US" dirty="0"/>
          </a:p>
        </p:txBody>
      </p:sp>
      <p:sp>
        <p:nvSpPr>
          <p:cNvPr id="15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347756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 / Video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198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234062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 / Video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-1"/>
            <a:ext cx="12193193" cy="6858001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Media/Video Page</a:t>
            </a:r>
          </a:p>
        </p:txBody>
      </p:sp>
      <p:sp>
        <p:nvSpPr>
          <p:cNvPr id="15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5" hasCustomPrompt="1"/>
          </p:nvPr>
        </p:nvSpPr>
        <p:spPr>
          <a:xfrm>
            <a:off x="6096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 hasCustomPrompt="1"/>
          </p:nvPr>
        </p:nvSpPr>
        <p:spPr>
          <a:xfrm>
            <a:off x="60198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2347756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6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33335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02804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028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\Downloads\ilovepdf_pages-to-jpg (1)\RU_PPT Template-White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Rectangle 10"/>
          <p:cNvSpPr/>
          <p:nvPr userDrawn="1"/>
        </p:nvSpPr>
        <p:spPr>
          <a:xfrm>
            <a:off x="685800" y="5880100"/>
            <a:ext cx="3422650" cy="97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769350" y="5486400"/>
            <a:ext cx="3422650" cy="97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FE99A1-F019-42EF-A6DD-FBA9CE0E5FB1}"/>
              </a:ext>
            </a:extLst>
          </p:cNvPr>
          <p:cNvGrpSpPr/>
          <p:nvPr userDrawn="1"/>
        </p:nvGrpSpPr>
        <p:grpSpPr>
          <a:xfrm>
            <a:off x="9220200" y="5410200"/>
            <a:ext cx="2601503" cy="1082742"/>
            <a:chOff x="10616154" y="97913"/>
            <a:chExt cx="3619726" cy="1349912"/>
          </a:xfrm>
        </p:grpSpPr>
        <p:pic>
          <p:nvPicPr>
            <p:cNvPr id="14" name="Picture 2" descr="NIRF — SAVEETHA SCHOOL OF MANAGEMENT">
              <a:extLst>
                <a:ext uri="{FF2B5EF4-FFF2-40B4-BE49-F238E27FC236}">
                  <a16:creationId xmlns:a16="http://schemas.microsoft.com/office/drawing/2014/main" id="{9B00A4D8-FB36-4B42-882E-EE775CC50F6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7" t="4377" r="28922" b="7151"/>
            <a:stretch/>
          </p:blipFill>
          <p:spPr bwMode="auto">
            <a:xfrm>
              <a:off x="12122688" y="97913"/>
              <a:ext cx="843474" cy="5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Bharath University - Top University In India">
              <a:extLst>
                <a:ext uri="{FF2B5EF4-FFF2-40B4-BE49-F238E27FC236}">
                  <a16:creationId xmlns:a16="http://schemas.microsoft.com/office/drawing/2014/main" id="{8CF62A35-8903-4AEE-9045-1FA034AB8A0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939" y="182966"/>
              <a:ext cx="1158298" cy="430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CREDISAPP for Ratings - Eloit">
              <a:extLst>
                <a:ext uri="{FF2B5EF4-FFF2-40B4-BE49-F238E27FC236}">
                  <a16:creationId xmlns:a16="http://schemas.microsoft.com/office/drawing/2014/main" id="{4EC4255E-9275-4645-A3F8-21419123E0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2901" y="114292"/>
              <a:ext cx="1155067" cy="57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MHRD | Innovation Cell - Home">
              <a:extLst>
                <a:ext uri="{FF2B5EF4-FFF2-40B4-BE49-F238E27FC236}">
                  <a16:creationId xmlns:a16="http://schemas.microsoft.com/office/drawing/2014/main" id="{E6BC1D26-C603-41F7-A77B-3E57CF81C4C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6154" y="789734"/>
              <a:ext cx="1857797" cy="658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Institution's Innovation Council | MHRD">
              <a:extLst>
                <a:ext uri="{FF2B5EF4-FFF2-40B4-BE49-F238E27FC236}">
                  <a16:creationId xmlns:a16="http://schemas.microsoft.com/office/drawing/2014/main" id="{36AC505C-EAFA-4C95-8784-8D5ACB655BD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" t="20721" r="8879" b="24346"/>
            <a:stretch/>
          </p:blipFill>
          <p:spPr bwMode="auto">
            <a:xfrm>
              <a:off x="12886182" y="774201"/>
              <a:ext cx="1349698" cy="637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151876347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Copy Here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73F14-68E6-0D40-8C86-4D7BCC64F88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7A2154B-A454-8249-909D-10FDDFC0967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>
              <a:spcAft>
                <a:spcPts val="0"/>
              </a:spcAft>
            </a:pPr>
            <a:r>
              <a:rPr lang="en-US" altLang="ja-JP" dirty="0"/>
              <a:t>Editable body copy</a:t>
            </a:r>
          </a:p>
          <a:p>
            <a:pPr marL="458788" lvl="1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809625" lvl="2" indent="-215900">
              <a:spcBef>
                <a:spcPts val="1000"/>
              </a:spcBef>
              <a:spcAft>
                <a:spcPts val="0"/>
              </a:spcAft>
              <a:tabLst/>
            </a:pPr>
            <a:r>
              <a:rPr lang="en-US" altLang="ja-JP" dirty="0"/>
              <a:t>Editable body copy</a:t>
            </a:r>
          </a:p>
          <a:p>
            <a:pPr marL="1323975" lvl="4" indent="-230188">
              <a:spcBef>
                <a:spcPts val="1000"/>
              </a:spcBef>
              <a:spcAft>
                <a:spcPts val="0"/>
              </a:spcAft>
              <a:tabLst/>
            </a:pPr>
            <a:endParaRPr lang="en-US" dirty="0"/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2802804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Image Black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7876850F-ABC0-9B46-8AA9-D1E0133CA4C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7200" y="381000"/>
            <a:ext cx="5561400" cy="5715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F74C1A9-D7CD-AE4E-B3EE-BA5A1E80F2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70483"/>
            <a:ext cx="5112568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spcAft>
                <a:spcPts val="0"/>
              </a:spcAft>
              <a:tabLst/>
              <a:defRPr sz="2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spcAft>
                <a:spcPts val="0"/>
              </a:spcAft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4pPr>
            <a:lvl5pPr marL="1323975" indent="-230188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377238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Image Whit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7876850F-ABC0-9B46-8AA9-D1E0133CA4C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7200" y="381000"/>
            <a:ext cx="5561400" cy="5715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F74C1A9-D7CD-AE4E-B3EE-BA5A1E80F2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70483"/>
            <a:ext cx="5112568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spcAft>
                <a:spcPts val="0"/>
              </a:spcAft>
              <a:tabLst/>
              <a:defRPr sz="2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spcAft>
                <a:spcPts val="0"/>
              </a:spcAft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4pPr>
            <a:lvl5pPr marL="1323975" indent="-230188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7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7325709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F32C3D9F-FFE4-0F49-B358-349DAE3C53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0943" y="2527475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CCF012A-37B8-A846-96C9-F68F190709B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83894" y="2527476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996502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171FABC-7F9F-3F4F-AF20-A434E98D4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3" y="4869160"/>
            <a:ext cx="3442051" cy="115212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AFFC4A7-46EC-C047-99A4-7BC9BF1252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0249" y="4869160"/>
            <a:ext cx="3442051" cy="1152128"/>
          </a:xfrm>
          <a:prstGeom prst="rect">
            <a:avLst/>
          </a:prstGeom>
        </p:spPr>
        <p:txBody>
          <a:bodyPr/>
          <a:lstStyle>
            <a:lvl1pPr marL="230188" marR="0" indent="-230188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5746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chemeClr val="bg1"/>
                </a:solidFill>
              </a:defRPr>
            </a:lvl2pPr>
            <a:lvl3pPr marL="10318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dirty="0"/>
              <a:t>Editable body copy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D8CAD92-AB23-784E-BBCE-25C0466B2F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5147" y="4869160"/>
            <a:ext cx="3442051" cy="115212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133F4C6-1C2F-3C4D-AEE3-3C40BF75EF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F415E3C-898F-174D-87AF-BF01FE9814F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9247" y="2526937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583041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Images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F32C3D9F-FFE4-0F49-B358-349DAE3C53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0943" y="2527475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6CCF012A-37B8-A846-96C9-F68F190709B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583894" y="2527476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996502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171FABC-7F9F-3F4F-AF20-A434E98D451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3" y="4869160"/>
            <a:ext cx="3442051" cy="115212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7AFFC4A7-46EC-C047-99A4-7BC9BF12521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80249" y="4869160"/>
            <a:ext cx="3442051" cy="1152128"/>
          </a:xfrm>
          <a:prstGeom prst="rect">
            <a:avLst/>
          </a:prstGeom>
        </p:spPr>
        <p:txBody>
          <a:bodyPr/>
          <a:lstStyle>
            <a:lvl1pPr marL="230188" marR="0" indent="-230188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5746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chemeClr val="bg1"/>
                </a:solidFill>
              </a:defRPr>
            </a:lvl2pPr>
            <a:lvl3pPr marL="10318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ja-JP" dirty="0"/>
              <a:t>Editable body copy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D8CAD92-AB23-784E-BBCE-25C0466B2FF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45147" y="4869160"/>
            <a:ext cx="3442051" cy="115212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133F4C6-1C2F-3C4D-AEE3-3C40BF75EF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2F415E3C-898F-174D-87AF-BF01FE9814F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99247" y="2526937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1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583041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Table page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7260009-5486-ED4F-84C4-78FE71BC59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41EFC9F-B96F-204C-8057-F2337DEBA477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623392" y="2204864"/>
            <a:ext cx="11089183" cy="388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54700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Table page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7260009-5486-ED4F-84C4-78FE71BC59F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941EFC9F-B96F-204C-8057-F2337DEBA477}"/>
              </a:ext>
            </a:extLst>
          </p:cNvPr>
          <p:cNvSpPr>
            <a:spLocks noGrp="1"/>
          </p:cNvSpPr>
          <p:nvPr>
            <p:ph type="tbl" sz="quarter" idx="18" hasCustomPrompt="1"/>
          </p:nvPr>
        </p:nvSpPr>
        <p:spPr>
          <a:xfrm>
            <a:off x="623392" y="2204864"/>
            <a:ext cx="11089183" cy="388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0254700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95A2DA0-563A-2A49-9D5E-DC5BC2FF0F6D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407368" y="2276872"/>
            <a:ext cx="11325348" cy="3751914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bar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Bar</a:t>
            </a:r>
            <a:br>
              <a:rPr lang="en-US" dirty="0"/>
            </a:br>
            <a:r>
              <a:rPr lang="en-US" dirty="0"/>
              <a:t>Graph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31461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95A2DA0-563A-2A49-9D5E-DC5BC2FF0F6D}"/>
              </a:ext>
            </a:extLst>
          </p:cNvPr>
          <p:cNvSpPr>
            <a:spLocks noGrp="1"/>
          </p:cNvSpPr>
          <p:nvPr>
            <p:ph type="chart" sz="quarter" idx="19" hasCustomPrompt="1"/>
          </p:nvPr>
        </p:nvSpPr>
        <p:spPr>
          <a:xfrm>
            <a:off x="407368" y="2276872"/>
            <a:ext cx="11325348" cy="3751914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bar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Bar</a:t>
            </a:r>
            <a:br>
              <a:rPr lang="en-US" dirty="0"/>
            </a:br>
            <a:r>
              <a:rPr lang="en-US" dirty="0"/>
              <a:t>Graph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31461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Graph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95A2DA0-563A-2A49-9D5E-DC5BC2FF0F6D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8612" y="1376067"/>
            <a:ext cx="5404104" cy="47892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99629"/>
            <a:ext cx="5230853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tabLst/>
              <a:defRPr sz="2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69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851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AFE99A1-F019-42EF-A6DD-FBA9CE0E5FB1}"/>
              </a:ext>
            </a:extLst>
          </p:cNvPr>
          <p:cNvGrpSpPr/>
          <p:nvPr userDrawn="1"/>
        </p:nvGrpSpPr>
        <p:grpSpPr>
          <a:xfrm>
            <a:off x="9220200" y="304800"/>
            <a:ext cx="2601503" cy="1082742"/>
            <a:chOff x="10616154" y="97913"/>
            <a:chExt cx="3619726" cy="1349912"/>
          </a:xfrm>
        </p:grpSpPr>
        <p:pic>
          <p:nvPicPr>
            <p:cNvPr id="22" name="Picture 2" descr="NIRF — SAVEETHA SCHOOL OF MANAGEMENT">
              <a:extLst>
                <a:ext uri="{FF2B5EF4-FFF2-40B4-BE49-F238E27FC236}">
                  <a16:creationId xmlns:a16="http://schemas.microsoft.com/office/drawing/2014/main" id="{9B00A4D8-FB36-4B42-882E-EE775CC50F6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7" t="4377" r="28922" b="7151"/>
            <a:stretch/>
          </p:blipFill>
          <p:spPr bwMode="auto">
            <a:xfrm>
              <a:off x="12122688" y="97913"/>
              <a:ext cx="843474" cy="592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Bharath University - Top University In India">
              <a:extLst>
                <a:ext uri="{FF2B5EF4-FFF2-40B4-BE49-F238E27FC236}">
                  <a16:creationId xmlns:a16="http://schemas.microsoft.com/office/drawing/2014/main" id="{8CF62A35-8903-4AEE-9045-1FA034AB8A0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939" y="182966"/>
              <a:ext cx="1158298" cy="4308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6" descr="CREDISAPP for Ratings - Eloit">
              <a:extLst>
                <a:ext uri="{FF2B5EF4-FFF2-40B4-BE49-F238E27FC236}">
                  <a16:creationId xmlns:a16="http://schemas.microsoft.com/office/drawing/2014/main" id="{4EC4255E-9275-4645-A3F8-21419123E0E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2901" y="114292"/>
              <a:ext cx="1155067" cy="5758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 descr="MHRD | Innovation Cell - Home">
              <a:extLst>
                <a:ext uri="{FF2B5EF4-FFF2-40B4-BE49-F238E27FC236}">
                  <a16:creationId xmlns:a16="http://schemas.microsoft.com/office/drawing/2014/main" id="{E6BC1D26-C603-41F7-A77B-3E57CF81C4C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6154" y="789734"/>
              <a:ext cx="1857797" cy="658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10" descr="Institution's Innovation Council | MHRD">
              <a:extLst>
                <a:ext uri="{FF2B5EF4-FFF2-40B4-BE49-F238E27FC236}">
                  <a16:creationId xmlns:a16="http://schemas.microsoft.com/office/drawing/2014/main" id="{36AC505C-EAFA-4C95-8784-8D5ACB655BDA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" t="20721" r="8879" b="24346"/>
            <a:stretch/>
          </p:blipFill>
          <p:spPr bwMode="auto">
            <a:xfrm>
              <a:off x="12886182" y="774201"/>
              <a:ext cx="1349698" cy="637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15187634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and Graph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C95A2DA0-563A-2A49-9D5E-DC5BC2FF0F6D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328612" y="1376067"/>
            <a:ext cx="5404104" cy="478923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99629"/>
            <a:ext cx="5230853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tabLst/>
              <a:defRPr sz="2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altLang="ja-JP" dirty="0"/>
              <a:t>Editable body copy</a:t>
            </a:r>
          </a:p>
          <a:p>
            <a:pPr lvl="2"/>
            <a:r>
              <a:rPr lang="en-US" altLang="ja-JP" dirty="0"/>
              <a:t>Editable body copy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69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Heading </a:t>
            </a:r>
            <a:br>
              <a:rPr lang="en-US" dirty="0"/>
            </a:br>
            <a:r>
              <a:rPr lang="en-US" dirty="0"/>
              <a:t>Copy Here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5185102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1" cy="6858000"/>
          </a:xfrm>
          <a:prstGeom prst="rect">
            <a:avLst/>
          </a:prstGeom>
          <a:noFill/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Work Flow slide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C105C5C-DB09-9B48-BE37-71390178EE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40768"/>
            <a:ext cx="11089232" cy="100811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Editable body copy</a:t>
            </a: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8FBA3758-16A0-D14A-BD36-337B1D31271F}"/>
              </a:ext>
            </a:extLst>
          </p:cNvPr>
          <p:cNvSpPr/>
          <p:nvPr userDrawn="1"/>
        </p:nvSpPr>
        <p:spPr>
          <a:xfrm>
            <a:off x="808086" y="2636912"/>
            <a:ext cx="3816424" cy="1800200"/>
          </a:xfrm>
          <a:prstGeom prst="homePlate">
            <a:avLst>
              <a:gd name="adj" fmla="val 2289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4720C1A-BDFE-E146-B6ED-4700DEA3F3E3}"/>
              </a:ext>
            </a:extLst>
          </p:cNvPr>
          <p:cNvSpPr/>
          <p:nvPr userDrawn="1"/>
        </p:nvSpPr>
        <p:spPr>
          <a:xfrm>
            <a:off x="440848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3B464B9-0F71-424C-BC88-02B2AA03265F}"/>
              </a:ext>
            </a:extLst>
          </p:cNvPr>
          <p:cNvSpPr/>
          <p:nvPr userDrawn="1"/>
        </p:nvSpPr>
        <p:spPr>
          <a:xfrm>
            <a:off x="764884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376484-E90C-F04E-B131-5D61FED1F33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0590" y="2708275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194D7AD1-383D-8841-8460-9BA6874F355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0534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95E0D3F-8EC7-5649-B14D-1D587E65EF9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05631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D7869EA-8258-0C41-A3E5-4FCD4D1F175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0590" y="4648587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6121E29-064A-1641-86F9-CFB9DAF65AE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72727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0018615F-C088-3949-9CA2-1FDCB1416F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84278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048283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E9E6745F-DAB6-B248-B478-7A0CF8A76E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Workflow slide</a:t>
            </a: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5A79C9B3-40EA-6841-962A-BB4931099614}"/>
              </a:ext>
            </a:extLst>
          </p:cNvPr>
          <p:cNvSpPr/>
          <p:nvPr userDrawn="1"/>
        </p:nvSpPr>
        <p:spPr>
          <a:xfrm>
            <a:off x="808086" y="2636912"/>
            <a:ext cx="3816424" cy="1800200"/>
          </a:xfrm>
          <a:prstGeom prst="homePlate">
            <a:avLst>
              <a:gd name="adj" fmla="val 228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5D17357-6BFE-1941-B56A-C8F51F73177D}"/>
              </a:ext>
            </a:extLst>
          </p:cNvPr>
          <p:cNvSpPr/>
          <p:nvPr userDrawn="1"/>
        </p:nvSpPr>
        <p:spPr>
          <a:xfrm>
            <a:off x="440848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480B83C1-8261-F644-8639-88185FC10CFE}"/>
              </a:ext>
            </a:extLst>
          </p:cNvPr>
          <p:cNvSpPr/>
          <p:nvPr userDrawn="1"/>
        </p:nvSpPr>
        <p:spPr>
          <a:xfrm>
            <a:off x="7648846" y="2636912"/>
            <a:ext cx="3487714" cy="1800200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CF6605B9-0F65-4D4B-9FFA-E92299353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0590" y="2708275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737036-FF00-C544-808C-D5A2177D418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840534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1CC5985-5A7F-6441-BC10-7E669F1E87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05631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 dirty="0"/>
              <a:t>Editable body copy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AB7B642-A681-B34E-977A-6F85EA6BC12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80590" y="4648587"/>
            <a:ext cx="3311525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2827E12-373D-8B4F-AD69-9F7C005EDE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872727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FCBB0C0-51D7-0448-A90C-8B8B74462D9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84278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ja-JP" dirty="0"/>
              <a:t>Editable body copy</a:t>
            </a:r>
          </a:p>
          <a:p>
            <a:pPr lvl="1"/>
            <a:r>
              <a:rPr lang="en-US" dirty="0"/>
              <a:t>Editable body copy</a:t>
            </a:r>
          </a:p>
          <a:p>
            <a:pPr lvl="2"/>
            <a:r>
              <a:rPr lang="en-US" dirty="0"/>
              <a:t>Editable body copy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0E1F1297-EA50-094F-9E80-E44D36C5432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3392" y="1340768"/>
            <a:ext cx="11089232" cy="100811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Editable body copy</a:t>
            </a:r>
          </a:p>
        </p:txBody>
      </p:sp>
      <p:sp>
        <p:nvSpPr>
          <p:cNvPr id="2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8605955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Admin\Downloads\ilovepdf_pages-to-jpg (3)\RU_PPT Template-White Blank (1)_page-0002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14339" name="Picture 3" descr="C:\Users\Admin\Downloads\ilovepdf_pages-to-jpg (3)\RU_PPT Template-White Blank (1)_page-0001.jpg"/>
          <p:cNvPicPr>
            <a:picLocks noChangeAspect="1" noChangeArrowheads="1"/>
          </p:cNvPicPr>
          <p:nvPr userDrawn="1"/>
        </p:nvPicPr>
        <p:blipFill>
          <a:blip r:embed="rId3" cstate="print"/>
          <a:srcRect l="6250" t="83342" b="3324"/>
          <a:stretch>
            <a:fillRect/>
          </a:stretch>
        </p:blipFill>
        <p:spPr bwMode="auto">
          <a:xfrm>
            <a:off x="2173941" y="5983224"/>
            <a:ext cx="9982200" cy="7985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9266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3017837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6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 t="69444" b="16667"/>
          <a:stretch>
            <a:fillRect/>
          </a:stretch>
        </p:blipFill>
        <p:spPr bwMode="auto">
          <a:xfrm>
            <a:off x="228600" y="1752600"/>
            <a:ext cx="5486400" cy="1143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9266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\Downloads\FAI_7881_HDR_edit.jpg"/>
          <p:cNvPicPr>
            <a:picLocks noChangeAspect="1" noChangeArrowheads="1"/>
          </p:cNvPicPr>
          <p:nvPr userDrawn="1"/>
        </p:nvPicPr>
        <p:blipFill>
          <a:blip r:embed="rId2" cstate="print"/>
          <a:srcRect r="872" b="11451"/>
          <a:stretch>
            <a:fillRect/>
          </a:stretch>
        </p:blipFill>
        <p:spPr bwMode="auto">
          <a:xfrm>
            <a:off x="-16567" y="-16565"/>
            <a:ext cx="12246810" cy="68961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 userDrawn="1"/>
        </p:nvSpPr>
        <p:spPr>
          <a:xfrm>
            <a:off x="-26276" y="-26276"/>
            <a:ext cx="12218276" cy="6884276"/>
          </a:xfrm>
          <a:prstGeom prst="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197" tIns="38098" rIns="76197" bIns="38098"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pic>
        <p:nvPicPr>
          <p:cNvPr id="8" name="Picture 3" descr="C:\Users\Admin\Downloads\1-05.png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890001" y="0"/>
            <a:ext cx="3064565" cy="14782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92664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ustom Pictur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49B44DA-46E8-CE45-AC10-AC35239D50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THANK YOU</a:t>
            </a:r>
            <a:endParaRPr lang="en-NZ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9D1C3BC-7BFF-1640-819B-5BED6BEC9B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 dirty="0"/>
              <a:t>Click icon to add image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1A0E79-2BC7-C74E-A6C5-1646C3E49F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352" y="6384910"/>
            <a:ext cx="812480" cy="142503"/>
          </a:xfrm>
          <a:prstGeom prst="rect">
            <a:avLst/>
          </a:prstGeom>
        </p:spPr>
      </p:pic>
      <p:pic>
        <p:nvPicPr>
          <p:cNvPr id="11" name="Picture 3" descr="C:\Users\Admin\Downloads\ilovepdf_pages-to-jpg (3)\RU_PPT Template-White Blank (1)_page-0001.jpg"/>
          <p:cNvPicPr>
            <a:picLocks noChangeAspect="1" noChangeArrowheads="1"/>
          </p:cNvPicPr>
          <p:nvPr userDrawn="1"/>
        </p:nvPicPr>
        <p:blipFill>
          <a:blip r:embed="rId3"/>
          <a:srcRect l="6250" t="83342" b="3324"/>
          <a:stretch>
            <a:fillRect/>
          </a:stretch>
        </p:blipFill>
        <p:spPr bwMode="auto">
          <a:xfrm>
            <a:off x="726141" y="5867400"/>
            <a:ext cx="114300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700696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3191" cy="6858000"/>
          </a:xfrm>
          <a:prstGeom prst="rect">
            <a:avLst/>
          </a:prstGeom>
          <a:noFill/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</p:spTree>
    <p:extLst>
      <p:ext uri="{BB962C8B-B14F-4D97-AF65-F5344CB8AC3E}">
        <p14:creationId xmlns:p14="http://schemas.microsoft.com/office/powerpoint/2010/main" val="2896653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6D411-367F-DE44-B86F-24693F081E8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Roboto Medium" pitchFamily="2" charset="0"/>
                <a:ea typeface="Roboto Medium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567D619-CB47-F041-985A-230E32AF2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058553" y="3124200"/>
            <a:ext cx="4580247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TITLE</a:t>
            </a:r>
            <a:br>
              <a:rPr lang="en-NZ" dirty="0"/>
            </a:br>
            <a:r>
              <a:rPr lang="en-NZ" dirty="0"/>
              <a:t>OF </a:t>
            </a:r>
            <a:br>
              <a:rPr lang="en-NZ" dirty="0"/>
            </a:br>
            <a:r>
              <a:rPr lang="en-NZ" dirty="0"/>
              <a:t>PRESENTATION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D82E332-C6ED-164F-A8EB-880825F13C9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NZ" dirty="0"/>
              <a:t>Department Name and Division</a:t>
            </a:r>
          </a:p>
        </p:txBody>
      </p:sp>
      <p:pic>
        <p:nvPicPr>
          <p:cNvPr id="16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" y="1857550"/>
            <a:ext cx="3581400" cy="9977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355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6"/>
            <a:ext cx="10801201" cy="432048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02052CF-F9E7-714A-BDAE-9BE0ECB4DA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0233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10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559C6D-4317-AA46-BAB3-6CD813F0D9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5464016-775B-B140-8812-D9666C711A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6"/>
            <a:ext cx="10801201" cy="432048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14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genda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3190" cy="6858000"/>
          </a:xfrm>
          <a:prstGeom prst="rect">
            <a:avLst/>
          </a:prstGeom>
          <a:noFill/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66B2-DB5E-EF42-BC3E-8844BAB7CA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F680B5D-7167-924C-AF0A-D048ACEDB4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8008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8854B0-9314-934B-A796-5B8219D03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 (Two Columns)</a:t>
            </a:r>
          </a:p>
        </p:txBody>
      </p:sp>
      <p:sp>
        <p:nvSpPr>
          <p:cNvPr id="12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9224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genda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7330"/>
          </a:xfrm>
          <a:prstGeom prst="rect">
            <a:avLst/>
          </a:prstGeom>
          <a:noFill/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1BD9FBF-4057-CE4A-95FF-A7E4437BE4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F61B18F-41E7-EB43-A1A5-986763A09CC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68008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3932FE3-F1D5-2245-8974-1F3F9EDF2F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 dirty="0"/>
              <a:t>Agenda (Two Columns)</a:t>
            </a:r>
          </a:p>
        </p:txBody>
      </p:sp>
      <p:sp>
        <p:nvSpPr>
          <p:cNvPr id="14" name="Slide Number Placeholder 17"/>
          <p:cNvSpPr>
            <a:spLocks noGrp="1"/>
          </p:cNvSpPr>
          <p:nvPr>
            <p:ph type="sldNum" sz="quarter" idx="14"/>
          </p:nvPr>
        </p:nvSpPr>
        <p:spPr bwMode="gray">
          <a:xfrm>
            <a:off x="11367146" y="6096000"/>
            <a:ext cx="596254" cy="365125"/>
          </a:xfrm>
          <a:prstGeom prst="rect">
            <a:avLst/>
          </a:prstGeom>
        </p:spPr>
        <p:txBody>
          <a:bodyPr anchor="ctr"/>
          <a:lstStyle>
            <a:lvl1pPr algn="ctr">
              <a:defRPr sz="1800" b="0" i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fld id="{45A3C14A-F937-4231-B6F1-40B429FAFB2F}" type="slidenum">
              <a:rPr lang="en-NZ" smtClean="0"/>
              <a:pPr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4134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0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4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80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6" r:id="rId2"/>
    <p:sldLayoutId id="2147484009" r:id="rId3"/>
    <p:sldLayoutId id="2147483883" r:id="rId4"/>
    <p:sldLayoutId id="2147483977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939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41" r:id="rId2"/>
    <p:sldLayoutId id="2147483943" r:id="rId3"/>
    <p:sldLayoutId id="214748394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968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996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0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98" r:id="rId3"/>
    <p:sldLayoutId id="214748399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173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4002" r:id="rId3"/>
    <p:sldLayoutId id="214748400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161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10" r:id="rId2"/>
    <p:sldLayoutId id="2147483891" r:id="rId3"/>
    <p:sldLayoutId id="2147484000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502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4001" r:id="rId2"/>
    <p:sldLayoutId id="2147483916" r:id="rId3"/>
    <p:sldLayoutId id="2147484004" r:id="rId4"/>
    <p:sldLayoutId id="2147483879" r:id="rId5"/>
    <p:sldLayoutId id="214748400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211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446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6" r:id="rId3"/>
    <p:sldLayoutId id="214748399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58553" y="3124201"/>
            <a:ext cx="9380847" cy="990600"/>
          </a:xfrm>
        </p:spPr>
        <p:txBody>
          <a:bodyPr/>
          <a:lstStyle/>
          <a:p>
            <a:r>
              <a:rPr lang="en-US" dirty="0"/>
              <a:t>INTERNSHIP-PHASE 1 REVIEW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065211" y="4521282"/>
            <a:ext cx="8935628" cy="407987"/>
          </a:xfrm>
        </p:spPr>
        <p:txBody>
          <a:bodyPr/>
          <a:lstStyle/>
          <a:p>
            <a:r>
              <a:rPr lang="en-US" dirty="0"/>
              <a:t>Student Name: Sanoop A</a:t>
            </a:r>
          </a:p>
          <a:p>
            <a:r>
              <a:rPr lang="en-US" dirty="0"/>
              <a:t>SRN:	R21EH160</a:t>
            </a:r>
          </a:p>
          <a:p>
            <a:r>
              <a:rPr lang="en-US" dirty="0"/>
              <a:t>Section: AI &amp; DS ‘C’</a:t>
            </a:r>
          </a:p>
          <a:p>
            <a:r>
              <a:rPr lang="en-US" dirty="0"/>
              <a:t>School of Computer Science and Engineering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5400" y="395786"/>
            <a:ext cx="9439200" cy="8382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4000" cap="none" dirty="0">
                <a:solidFill>
                  <a:srgbClr val="FF6600"/>
                </a:solidFill>
              </a:rPr>
              <a:t>Conclusion</a:t>
            </a:r>
            <a:br>
              <a:rPr lang="en-US" sz="4000" cap="none" dirty="0">
                <a:solidFill>
                  <a:srgbClr val="FF6600"/>
                </a:solidFill>
              </a:rPr>
            </a:br>
            <a:endParaRPr lang="en-US" sz="4000" cap="none" dirty="0">
              <a:solidFill>
                <a:srgbClr val="FF6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10</a:t>
            </a:fld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113D1-47AE-DA6B-2613-F039EEA4FC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914400"/>
            <a:ext cx="10429800" cy="51788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An internship as a Data Engineer at Cognizant provides valuable hands-on experience in data engineering.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 work with essential tools like Unix, SQL, Python, Informatica PowerCenter, XML, and JSON.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Gain exposure to cloud fundamentals, learning to manage data in cloud environments.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Build skills in data processing, integration, and automation to solve real-world challenges.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Focus on data validation and quality assurance to ensure data accuracy and consistency.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Collaborate with cross-functional teams, understanding requirements and delivering data solutions.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This internship lays the groundwork for a promising career in data engineering.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8336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2</a:t>
            </a:fld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02915" y="364919"/>
            <a:ext cx="8677200" cy="838202"/>
          </a:xfrm>
        </p:spPr>
        <p:txBody>
          <a:bodyPr/>
          <a:lstStyle/>
          <a:p>
            <a:r>
              <a:rPr lang="en-US" sz="3600" cap="none" dirty="0">
                <a:solidFill>
                  <a:srgbClr val="FF6600"/>
                </a:solidFill>
              </a:rPr>
              <a:t>COGNIZANT TECHNOLOGY SERVICES : 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760127" y="1776008"/>
            <a:ext cx="106717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INDUSTRIAL GUIDE: Akash Nair (Cognizant)</a:t>
            </a:r>
          </a:p>
          <a:p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28315" y="3239955"/>
            <a:ext cx="106717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>
                <a:latin typeface="Times New Roman" panose="02020603050405020304" pitchFamily="18" charset="0"/>
              </a:rPr>
              <a:t>DETAILS OF  INTERNAL GUIDE : Dr. Mayuri Kundu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8372400" cy="431936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chemeClr val="tx1"/>
                </a:solidFill>
              </a:rPr>
              <a:t>Introduction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chemeClr val="tx1"/>
                </a:solidFill>
              </a:rPr>
              <a:t>Objective of Industrial Training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chemeClr val="tx1"/>
                </a:solidFill>
              </a:rPr>
              <a:t>Company Profile</a:t>
            </a:r>
          </a:p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chemeClr val="tx1"/>
                </a:solidFill>
              </a:rPr>
              <a:t>Description of the Project/Work</a:t>
            </a:r>
          </a:p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chemeClr val="tx1"/>
                </a:solidFill>
              </a:rPr>
              <a:t>Technology Implementation (Hardware &amp; Software)</a:t>
            </a:r>
          </a:p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chemeClr val="tx1"/>
                </a:solidFill>
              </a:rPr>
              <a:t>Roles and Responsibilities</a:t>
            </a:r>
          </a:p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000" dirty="0">
                <a:solidFill>
                  <a:schemeClr val="tx1"/>
                </a:solidFill>
              </a:rPr>
              <a:t>Conclusion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sz="1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dirty="0">
                <a:solidFill>
                  <a:srgbClr val="FF6600"/>
                </a:solidFill>
              </a:rPr>
              <a:t>Contents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3</a:t>
            </a:fld>
            <a:endParaRPr lang="en-NZ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dirty="0">
                <a:solidFill>
                  <a:srgbClr val="FF6600"/>
                </a:solidFill>
              </a:rPr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4</a:t>
            </a:fld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113D1-47AE-DA6B-2613-F039EEA4FC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10277400" cy="43193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Foundation of Data Engineering: Focuses on building and optimizing data pipelines and infrastructures to unlock data’s full potential.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Role of Cognizant: A global leader offering hands-on learning in cutting-edge tools like cloud platforms and big data technologies.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Internship Highlights: Practical experience with real-world projects under the guidance of industry experts.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Skill Development: Enhances technical expertise, problem-solving abilities, and practical knowledge in data engineering.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Career Impact: Prepares participants for a successful and rewarding career in the evolving field of data engineering.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56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5400" y="395786"/>
            <a:ext cx="10277400" cy="8382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4000" cap="none" dirty="0">
                <a:solidFill>
                  <a:srgbClr val="FF6600"/>
                </a:solidFill>
              </a:rPr>
              <a:t>Objective of Industrial Training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5</a:t>
            </a:fld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113D1-47AE-DA6B-2613-F039EEA4FC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9667800" cy="43193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Practical Knowledge: To gain hands-on experience with data engineering tools, technologies, and methodologies.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Problem-Solving Skills: To develop the ability to design, build, and optimize data pipelines to address real-world business challenges.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Technical Expertise: To learn about cloud platforms, big data processing, database management systems, and ETL (Extract, Transform, Load) processes.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Industry Exposure: To understand best practices and standards by working alongside industry experts on live projects.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Career Preparedness: To bridge the gap between theoretical knowledge and practical applications, enhancing employability in the field of data engineering.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11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cap="none" dirty="0">
                <a:solidFill>
                  <a:srgbClr val="FF6600"/>
                </a:solidFill>
              </a:rPr>
              <a:t>Company Profile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6</a:t>
            </a:fld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113D1-47AE-DA6B-2613-F039EEA4FC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676400"/>
            <a:ext cx="10277400" cy="43193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Overview: Cognizant is a leading global professional services company specializing in IT, consulting, and business process outsourcing.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Headquarters: Based in Teaneck, New Jersey, USA, with operations spanning across the globe.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Core Services: Focuses on digital transformation, cloud computing, data engineering, artificial intelligence, and software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Market Presence: Serves clients in diverse industries, including healthcare, finance, retail, and technology.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Workforce Strength: Boasts a large, skilled workforce with a strong emphasis on fostering innovation and talent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Commitment to Excellence: Recognized for delivering cutting-edge solutions to help businesses stay competitive in the digital era.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11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5400" y="395786"/>
            <a:ext cx="9439200" cy="83820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4000" cap="none" dirty="0">
                <a:solidFill>
                  <a:srgbClr val="FF6600"/>
                </a:solidFill>
              </a:rPr>
              <a:t>DESCRIPTION OF THE PROJECT/WORK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z="2000" smtClean="0"/>
              <a:pPr/>
              <a:t>7</a:t>
            </a:fld>
            <a:endParaRPr lang="en-NZ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113D1-47AE-DA6B-2613-F039EEA4FC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" y="1371600"/>
            <a:ext cx="10515600" cy="472169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Overview: Informatica PowerCenter is a powerful data integration tool widely used for ETL (Extract, Transform, Load) processes.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ETL Process: It enables the extraction of data from diverse sources, transformation of data into a usable format, and loading it into target systems like data warehouses or databases.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Key Features:</a:t>
            </a:r>
          </a:p>
          <a:p>
            <a:pPr marL="585788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Supports a variety of data sources and formats. Provides robust transformation capabilities for data cleansing, aggregation, and enrichment.</a:t>
            </a:r>
          </a:p>
          <a:p>
            <a:pPr marL="585788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Ensures high scalability and performance for handling large datasets.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Advantages: Simplifies complex data workflows with a user-friendly interface. Offers automation and monitoring tools for efficient data pipeline management. Ensures data quality and consistency throughout the ETL process.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860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5400" y="395786"/>
            <a:ext cx="9439200" cy="838202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4000" cap="none" dirty="0">
                <a:solidFill>
                  <a:srgbClr val="FF6600"/>
                </a:solidFill>
              </a:rPr>
              <a:t>Technology Implementation</a:t>
            </a:r>
            <a:br>
              <a:rPr lang="en-US" sz="4000" cap="none" dirty="0">
                <a:solidFill>
                  <a:srgbClr val="FF6600"/>
                </a:solidFill>
              </a:rPr>
            </a:br>
            <a:r>
              <a:rPr lang="en-US" sz="4000" cap="none" dirty="0">
                <a:solidFill>
                  <a:srgbClr val="FF6600"/>
                </a:solidFill>
              </a:rPr>
              <a:t> (Hardware &amp; Software)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8</a:t>
            </a:fld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113D1-47AE-DA6B-2613-F039EEA4FC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203E90-1568-C75A-970A-D4672B2EF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4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95400" y="395786"/>
            <a:ext cx="9439200" cy="83820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4000" cap="none" dirty="0">
                <a:solidFill>
                  <a:srgbClr val="FF6600"/>
                </a:solidFill>
              </a:rPr>
              <a:t>Roles and Responsibilities</a:t>
            </a:r>
            <a:br>
              <a:rPr lang="en-US" sz="4000" cap="none" dirty="0">
                <a:solidFill>
                  <a:srgbClr val="FF6600"/>
                </a:solidFill>
              </a:rPr>
            </a:br>
            <a:endParaRPr lang="en-US" sz="4000" cap="none" dirty="0">
              <a:solidFill>
                <a:srgbClr val="FF66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5A3C14A-F937-4231-B6F1-40B429FAFB2F}" type="slidenum">
              <a:rPr lang="en-NZ" smtClean="0"/>
              <a:pPr/>
              <a:t>9</a:t>
            </a:fld>
            <a:endParaRPr lang="en-NZ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113D1-47AE-DA6B-2613-F039EEA4FC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400" y="1233988"/>
            <a:ext cx="10671746" cy="4859309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As a Data Engineering Intern at Cognizant, my responsibilities would include utilizing tools like Unix, SQL, Python, and Informatica PowerCenter to manage and process data efficiently. I would work on data extraction and transformation, writing SQL queries to manipulate datasets and using Unix commands to handle server-side data operations.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A key aspect of my role would involve designing and implementing ETL workflows in Informatica PowerCenter to facilitate seamless data integration. Additionally, I would write Python scripts for automating tasks and processing data while working with XML and JSON formats to ensure smooth data exchange.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</a:rPr>
              <a:t>Exposure to cloud fundamentals will be vital as I learn the basics of managing data storage, processing, and deployments on cloud platforms. I would also focus on ensuring data validation and quality assurance by creating scripts and performing checks for accuracy and consistency. My role may also involve collaboration with cross-functional teams to understand requirements and providing solutions. This internship offers a strong foundation in data engineering while honing your skills with industry-relevant tools.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332333"/>
      </p:ext>
    </p:extLst>
  </p:cSld>
  <p:clrMapOvr>
    <a:masterClrMapping/>
  </p:clrMapOvr>
</p:sld>
</file>

<file path=ppt/theme/theme1.xml><?xml version="1.0" encoding="utf-8"?>
<a:theme xmlns:a="http://schemas.openxmlformats.org/drawingml/2006/main" name="REVA Powerpoint Template - NEW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EBDFED05-017B-4836-B0DB-AE3C52F537F7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_Nobel">
      <a:majorFont>
        <a:latin typeface="Nobel-Book"/>
        <a:ea typeface="ＭＳ Ｐゴシック"/>
        <a:cs typeface=""/>
      </a:majorFont>
      <a:minorFont>
        <a:latin typeface="Nobel-Book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_Nobel">
      <a:majorFont>
        <a:latin typeface="Nobel-Book"/>
        <a:ea typeface="ＭＳ Ｐゴシック"/>
        <a:cs typeface=""/>
      </a:majorFont>
      <a:minorFont>
        <a:latin typeface="Nobel-Book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F0A92FE3-D7C5-4C54-A449-399ABA4DE160}"/>
    </a:ext>
  </a:extLst>
</a:theme>
</file>

<file path=ppt/theme/theme3.xml><?xml version="1.0" encoding="utf-8"?>
<a:theme xmlns:a="http://schemas.openxmlformats.org/drawingml/2006/main" name="Divider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666DB7F9-18A3-46D1-8B74-7997BF6E6E1A}"/>
    </a:ext>
  </a:extLst>
</a:theme>
</file>

<file path=ppt/theme/theme4.xml><?xml version="1.0" encoding="utf-8"?>
<a:theme xmlns:a="http://schemas.openxmlformats.org/drawingml/2006/main" name="Media / Video Slid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CA91B449-65BD-4337-8C8B-EDD4DF4FB145}"/>
    </a:ext>
  </a:extLst>
</a:theme>
</file>

<file path=ppt/theme/theme5.xml><?xml version="1.0" encoding="utf-8"?>
<a:theme xmlns:a="http://schemas.openxmlformats.org/drawingml/2006/main" name="Copy Slides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756B89AD-C4AD-4933-8C3F-5C0ACD786FCF}"/>
    </a:ext>
  </a:extLst>
</a:theme>
</file>

<file path=ppt/theme/theme6.xml><?xml version="1.0" encoding="utf-8"?>
<a:theme xmlns:a="http://schemas.openxmlformats.org/drawingml/2006/main" name="Copy and Imag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81131F54-1D35-4A70-8D49-32796AEE1634}"/>
    </a:ext>
  </a:extLst>
</a:theme>
</file>

<file path=ppt/theme/theme7.xml><?xml version="1.0" encoding="utf-8"?>
<a:theme xmlns:a="http://schemas.openxmlformats.org/drawingml/2006/main" name="Table &amp; Graphs Slid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CB33B207-9E41-4103-934B-507A6334F25D}"/>
    </a:ext>
  </a:extLst>
</a:theme>
</file>

<file path=ppt/theme/theme8.xml><?xml version="1.0" encoding="utf-8"?>
<a:theme xmlns:a="http://schemas.openxmlformats.org/drawingml/2006/main" name="Flow Slides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1841CBEA-4B67-42D5-9327-9677E36191A1}"/>
    </a:ext>
  </a:extLst>
</a:theme>
</file>

<file path=ppt/theme/theme9.xml><?xml version="1.0" encoding="utf-8"?>
<a:theme xmlns:a="http://schemas.openxmlformats.org/drawingml/2006/main" name="Thank You 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VA REVISED TEMPLATE_PPTs" id="{7381F66E-D0A1-41EA-8898-917805D76D91}" vid="{9A8F878D-D9DE-4D31-BC23-1B7BE9984A7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ADC236C7AC742BB0BFCA0FFECEA3A" ma:contentTypeVersion="0" ma:contentTypeDescription="Create a new document." ma:contentTypeScope="" ma:versionID="6b302963b2d4f2b039b5a5db900d0a6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AE24FE-195A-4977-9740-21B0E7B6E4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916671-0E7D-4594-8037-60C70BF44351}">
  <ds:schemaRefs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A6C91B7-41B2-43A3-A2C0-738920E68A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REVA REVISED TEMPLATE_PPTs</Template>
  <TotalTime>92</TotalTime>
  <Words>838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Arial</vt:lpstr>
      <vt:lpstr>Nobel-Book</vt:lpstr>
      <vt:lpstr>Roboto Medium</vt:lpstr>
      <vt:lpstr>Times New Roman</vt:lpstr>
      <vt:lpstr>REVA Powerpoint Template - NEW</vt:lpstr>
      <vt:lpstr>Agenda</vt:lpstr>
      <vt:lpstr>Divider</vt:lpstr>
      <vt:lpstr>Media / Video Slide</vt:lpstr>
      <vt:lpstr>Copy Slides</vt:lpstr>
      <vt:lpstr>Copy and Image</vt:lpstr>
      <vt:lpstr>Table &amp; Graphs Slide</vt:lpstr>
      <vt:lpstr>Flow Slides</vt:lpstr>
      <vt:lpstr>Thank You </vt:lpstr>
      <vt:lpstr>INTERNSHIP-PHASE 1 REVIEW</vt:lpstr>
      <vt:lpstr>COGNIZANT TECHNOLOGY SERVICES : </vt:lpstr>
      <vt:lpstr>Contents</vt:lpstr>
      <vt:lpstr>Introduction</vt:lpstr>
      <vt:lpstr>Objective of Industrial Training</vt:lpstr>
      <vt:lpstr>Company Profile</vt:lpstr>
      <vt:lpstr>DESCRIPTION OF THE PROJECT/WORK</vt:lpstr>
      <vt:lpstr>Technology Implementation  (Hardware &amp; Software)</vt:lpstr>
      <vt:lpstr>Roles and Responsibilities </vt:lpstr>
      <vt:lpstr>Conclusion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Name - Synopsis (Phase 1 Review 1)</dc:title>
  <dc:creator>REVA00218</dc:creator>
  <cp:lastModifiedBy>A, Sanoop (Contractor)</cp:lastModifiedBy>
  <cp:revision>14</cp:revision>
  <cp:lastPrinted>2018-09-28T07:11:06Z</cp:lastPrinted>
  <dcterms:created xsi:type="dcterms:W3CDTF">2022-06-10T03:29:01Z</dcterms:created>
  <dcterms:modified xsi:type="dcterms:W3CDTF">2025-03-21T04:42:09Z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0x010100B60ADC236C7AC742BB0BFCA0FFECEA3A</vt:lpwstr>
  </property>
</Properties>
</file>