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8"/>
  </p:notesMasterIdLst>
  <p:handoutMasterIdLst>
    <p:handoutMasterId r:id="rId19"/>
  </p:handoutMasterIdLst>
  <p:sldIdLst>
    <p:sldId id="297" r:id="rId5"/>
    <p:sldId id="256" r:id="rId6"/>
    <p:sldId id="261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6" r:id="rId15"/>
    <p:sldId id="304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97"/>
            <p14:sldId id="256"/>
            <p14:sldId id="261"/>
            <p14:sldId id="296"/>
            <p14:sldId id="298"/>
            <p14:sldId id="299"/>
            <p14:sldId id="300"/>
            <p14:sldId id="301"/>
            <p14:sldId id="302"/>
            <p14:sldId id="303"/>
            <p14:sldId id="306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249" autoAdjust="0"/>
  </p:normalViewPr>
  <p:slideViewPr>
    <p:cSldViewPr snapToGrid="0" showGuides="1">
      <p:cViewPr varScale="1">
        <p:scale>
          <a:sx n="49" d="100"/>
          <a:sy n="49" d="100"/>
        </p:scale>
        <p:origin x="468" y="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4/2/2021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55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1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14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0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82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4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4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9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0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1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EE9-F079-4AED-9858-DCD74447B2DE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D72-49BE-4A27-B81D-6695ECD46A0C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397F0DEF-140C-43BE-9FE2-8C6F0F16B2BD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9071F196-4D99-4CA1-AF3D-D9270AA86530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75C95-6709-4448-8164-8B465DDBFDB6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3818-5B7F-4F38-B42C-7D48EDABA17E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9D8F-547E-4C36-AE3A-50B051D9F239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408-237F-4430-903D-49994B8E1677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8CE4-6594-4434-AA7B-C5DDAFBE02A0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6FD-E365-4307-A1BF-FBA56929E02D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4CC3-3A25-40C5-8F52-C7B371775282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04-8E92-4E81-A5F1-2FE23324A701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582-894B-4548-8F6A-77DD222024C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BCE8B62D-7B77-49C5-A369-DA7962108BC9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28" r:id="rId3"/>
    <p:sldLayoutId id="2147483740" r:id="rId4"/>
    <p:sldLayoutId id="2147483741" r:id="rId5"/>
    <p:sldLayoutId id="2147483735" r:id="rId6"/>
    <p:sldLayoutId id="2147483738" r:id="rId7"/>
    <p:sldLayoutId id="2147483730" r:id="rId8"/>
    <p:sldLayoutId id="2147483731" r:id="rId9"/>
    <p:sldLayoutId id="2147483732" r:id="rId10"/>
    <p:sldLayoutId id="2147483736" r:id="rId11"/>
    <p:sldLayoutId id="2147483737" r:id="rId12"/>
    <p:sldLayoutId id="214748373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223" y="4136847"/>
            <a:ext cx="6835858" cy="1089350"/>
          </a:xfrm>
        </p:spPr>
        <p:txBody>
          <a:bodyPr/>
          <a:lstStyle/>
          <a:p>
            <a:r>
              <a:rPr lang="fr-FR" dirty="0" smtClean="0"/>
              <a:t>Boîte de Jeu de lumière 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4EF85-69A0-4736-9657-2914C80C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Fonctionnalités </a:t>
            </a:r>
            <a:br>
              <a:rPr lang="fr-FR" sz="1600" dirty="0" smtClean="0"/>
            </a:br>
            <a:r>
              <a:rPr lang="fr-FR" sz="16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Clignoter toutes les leds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 chaque ligne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 chaque led</a:t>
            </a:r>
          </a:p>
          <a:p>
            <a:r>
              <a:rPr lang="fr-FR" sz="1600" dirty="0" smtClean="0"/>
              <a:t>Fonction</a:t>
            </a:r>
            <a:br>
              <a:rPr lang="fr-FR" sz="1600" dirty="0" smtClean="0"/>
            </a:br>
            <a:endParaRPr lang="fr-F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Clignoter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Allumer, Éteindre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6" b="3311"/>
          <a:stretch/>
        </p:blipFill>
        <p:spPr>
          <a:xfrm>
            <a:off x="5862181" y="66462"/>
            <a:ext cx="4409161" cy="3939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86"/>
            <a:ext cx="12190493" cy="5120553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 smtClean="0">
                <a:solidFill>
                  <a:srgbClr val="FFFFFF"/>
                </a:solidFill>
              </a:rPr>
              <a:t>Montage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71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40" y="270829"/>
            <a:ext cx="3448259" cy="6301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 smtClean="0">
                <a:solidFill>
                  <a:srgbClr val="FFFFFF"/>
                </a:solidFill>
              </a:rPr>
              <a:t>Algorithme</a:t>
            </a:r>
            <a:endParaRPr lang="fr-FR" sz="40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0203" y="10"/>
            <a:ext cx="7280076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267" y="2204581"/>
            <a:ext cx="3779265" cy="5010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8200" y="934863"/>
            <a:ext cx="4233796" cy="1139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Importation des bibliothèques</a:t>
            </a:r>
          </a:p>
          <a:p>
            <a:pPr algn="ctr"/>
            <a:r>
              <a:rPr lang="fr-FR" dirty="0" smtClean="0"/>
              <a:t>Déclaration des variables</a:t>
            </a:r>
          </a:p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38204" y="2455101"/>
            <a:ext cx="4233796" cy="1352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Initialisation des modes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Initialisation des 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Activation des fonctions des bibliothèques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9" idx="2"/>
            <a:endCxn id="11" idx="0"/>
          </p:cNvCxnSpPr>
          <p:nvPr/>
        </p:nvCxnSpPr>
        <p:spPr>
          <a:xfrm>
            <a:off x="2455098" y="2074732"/>
            <a:ext cx="4" cy="380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55098" y="3807912"/>
            <a:ext cx="0" cy="576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40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40" y="270829"/>
            <a:ext cx="3448259" cy="6301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 smtClean="0">
                <a:solidFill>
                  <a:srgbClr val="FFFFFF"/>
                </a:solidFill>
              </a:rPr>
              <a:t>Algorithme suite</a:t>
            </a:r>
            <a:endParaRPr lang="fr-FR" sz="40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0203" y="10"/>
            <a:ext cx="7280076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267" y="2204581"/>
            <a:ext cx="3779265" cy="5010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gular Pentagon 11"/>
          <p:cNvSpPr/>
          <p:nvPr/>
        </p:nvSpPr>
        <p:spPr>
          <a:xfrm>
            <a:off x="122700" y="1442844"/>
            <a:ext cx="4402895" cy="5127702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Fonctions principales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Écouter les capteurs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 le signal est positif :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 non : Action | Pas d’action</a:t>
            </a:r>
          </a:p>
          <a:p>
            <a:endParaRPr lang="fr-FR" dirty="0"/>
          </a:p>
          <a:p>
            <a:r>
              <a:rPr lang="fr-FR" dirty="0" smtClean="0"/>
              <a:t>Fonctions secondaires  (IR, Sound </a:t>
            </a:r>
            <a:r>
              <a:rPr lang="fr-FR" dirty="0" err="1" smtClean="0"/>
              <a:t>sensor</a:t>
            </a:r>
            <a:r>
              <a:rPr lang="fr-FR" dirty="0" smtClean="0"/>
              <a:t>) :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Écouter signal relais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 positif :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Si négatif : Action</a:t>
            </a:r>
          </a:p>
        </p:txBody>
      </p:sp>
      <p:cxnSp>
        <p:nvCxnSpPr>
          <p:cNvPr id="15" name="Elbow Connector 14"/>
          <p:cNvCxnSpPr>
            <a:endCxn id="12" idx="5"/>
          </p:cNvCxnSpPr>
          <p:nvPr/>
        </p:nvCxnSpPr>
        <p:spPr>
          <a:xfrm>
            <a:off x="2334928" y="1442845"/>
            <a:ext cx="2190662" cy="1958602"/>
          </a:xfrm>
          <a:prstGeom prst="bentConnector3">
            <a:avLst>
              <a:gd name="adj1" fmla="val 1104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333207" y="842246"/>
            <a:ext cx="9051" cy="600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86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87" y="1130655"/>
            <a:ext cx="2851295" cy="561620"/>
          </a:xfrm>
        </p:spPr>
        <p:txBody>
          <a:bodyPr>
            <a:noAutofit/>
          </a:bodyPr>
          <a:lstStyle/>
          <a:p>
            <a:r>
              <a:rPr lang="fr-FR" sz="4000" dirty="0" smtClean="0"/>
              <a:t>Programme</a:t>
            </a:r>
            <a:endParaRPr lang="fr-FR" sz="4000" dirty="0"/>
          </a:p>
        </p:txBody>
      </p:sp>
      <p:pic>
        <p:nvPicPr>
          <p:cNvPr id="23" name="Picture Placeholder 22" descr="Hand on the keyboard">
            <a:extLst>
              <a:ext uri="{FF2B5EF4-FFF2-40B4-BE49-F238E27FC236}">
                <a16:creationId xmlns:a16="http://schemas.microsoft.com/office/drawing/2014/main" id="{F00E1472-27F6-44F9-9FC8-BE4D077BF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906" y="1692275"/>
            <a:ext cx="6591300" cy="319087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86"/>
            <a:ext cx="12188952" cy="5310949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 smtClean="0">
                <a:solidFill>
                  <a:srgbClr val="FFFFFF"/>
                </a:solidFill>
              </a:rPr>
              <a:t>Montage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40" y="270829"/>
            <a:ext cx="3448259" cy="6301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 smtClean="0">
                <a:solidFill>
                  <a:srgbClr val="FFFFFF"/>
                </a:solidFill>
              </a:rPr>
              <a:t>Algorithme</a:t>
            </a:r>
            <a:endParaRPr lang="fr-FR" sz="40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0203" y="10"/>
            <a:ext cx="7280076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267" y="2204581"/>
            <a:ext cx="3779265" cy="5010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8204" y="990206"/>
            <a:ext cx="4233796" cy="1139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Déclaration des variables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38204" y="2455101"/>
            <a:ext cx="4233796" cy="1352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Initialisation des modes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Initialisation des variables</a:t>
            </a:r>
            <a:endParaRPr lang="fr-FR" dirty="0"/>
          </a:p>
        </p:txBody>
      </p:sp>
      <p:sp>
        <p:nvSpPr>
          <p:cNvPr id="12" name="Regular Pentagon 11"/>
          <p:cNvSpPr/>
          <p:nvPr/>
        </p:nvSpPr>
        <p:spPr>
          <a:xfrm>
            <a:off x="338204" y="4101339"/>
            <a:ext cx="4233796" cy="23454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Fonctions : </a:t>
            </a:r>
          </a:p>
          <a:p>
            <a:pPr algn="ctr"/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Clignoter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Allumer toutes les lignes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Allumer toutes les leds</a:t>
            </a:r>
            <a:endParaRPr lang="fr-FR" dirty="0"/>
          </a:p>
        </p:txBody>
      </p:sp>
      <p:cxnSp>
        <p:nvCxnSpPr>
          <p:cNvPr id="15" name="Elbow Connector 14"/>
          <p:cNvCxnSpPr>
            <a:stCxn id="12" idx="0"/>
            <a:endCxn id="12" idx="5"/>
          </p:cNvCxnSpPr>
          <p:nvPr/>
        </p:nvCxnSpPr>
        <p:spPr>
          <a:xfrm rot="16200000" flipH="1">
            <a:off x="3065599" y="3490841"/>
            <a:ext cx="895899" cy="2116894"/>
          </a:xfrm>
          <a:prstGeom prst="bentConnector4">
            <a:avLst>
              <a:gd name="adj1" fmla="val -25516"/>
              <a:gd name="adj2" fmla="val 110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1" idx="0"/>
          </p:cNvCxnSpPr>
          <p:nvPr/>
        </p:nvCxnSpPr>
        <p:spPr>
          <a:xfrm flipH="1">
            <a:off x="2455102" y="2204581"/>
            <a:ext cx="1798" cy="250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2455102" y="3807912"/>
            <a:ext cx="0" cy="293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87" y="1130655"/>
            <a:ext cx="2851295" cy="561620"/>
          </a:xfrm>
        </p:spPr>
        <p:txBody>
          <a:bodyPr>
            <a:noAutofit/>
          </a:bodyPr>
          <a:lstStyle/>
          <a:p>
            <a:r>
              <a:rPr lang="fr-FR" sz="4000" dirty="0" smtClean="0"/>
              <a:t>Programme</a:t>
            </a:r>
            <a:endParaRPr lang="fr-FR" sz="4000" dirty="0"/>
          </a:p>
        </p:txBody>
      </p:sp>
      <p:pic>
        <p:nvPicPr>
          <p:cNvPr id="23" name="Picture Placeholder 22" descr="Hand on the keyboard">
            <a:extLst>
              <a:ext uri="{FF2B5EF4-FFF2-40B4-BE49-F238E27FC236}">
                <a16:creationId xmlns:a16="http://schemas.microsoft.com/office/drawing/2014/main" id="{F00E1472-27F6-44F9-9FC8-BE4D077BF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906" y="1692275"/>
            <a:ext cx="6591300" cy="319087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1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223" y="4136847"/>
            <a:ext cx="6835858" cy="1089350"/>
          </a:xfrm>
        </p:spPr>
        <p:txBody>
          <a:bodyPr/>
          <a:lstStyle/>
          <a:p>
            <a:r>
              <a:rPr lang="fr-FR" dirty="0" smtClean="0"/>
              <a:t>Feu tricolore 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4EF85-69A0-4736-9657-2914C80C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Fonctionnalités </a:t>
            </a:r>
            <a:br>
              <a:rPr lang="fr-FR" sz="1600" dirty="0" smtClean="0"/>
            </a:br>
            <a:r>
              <a:rPr lang="fr-FR" sz="16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Régulation de la circulation dans un rond point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Circulation normale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Circulation avec un axe très fréquenté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Circulation avec risque élevé d’accident</a:t>
            </a:r>
          </a:p>
          <a:p>
            <a:r>
              <a:rPr lang="fr-FR" sz="1600" dirty="0" smtClean="0"/>
              <a:t>Fonction</a:t>
            </a:r>
            <a:br>
              <a:rPr lang="fr-FR" sz="1600" dirty="0" smtClean="0"/>
            </a:br>
            <a:endParaRPr lang="fr-F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Clignoter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Allumer, Éteindre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214" y="66462"/>
            <a:ext cx="3939094" cy="3939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0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86"/>
            <a:ext cx="12188952" cy="5310949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 smtClean="0">
                <a:solidFill>
                  <a:srgbClr val="FFFFFF"/>
                </a:solidFill>
              </a:rPr>
              <a:t>Montage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5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40" y="270829"/>
            <a:ext cx="3448259" cy="6301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 smtClean="0">
                <a:solidFill>
                  <a:srgbClr val="FFFFFF"/>
                </a:solidFill>
              </a:rPr>
              <a:t>Algorithme</a:t>
            </a:r>
            <a:endParaRPr lang="fr-FR" sz="40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0203" y="10"/>
            <a:ext cx="7280076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267" y="2204581"/>
            <a:ext cx="3779265" cy="5010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8204" y="990206"/>
            <a:ext cx="4233796" cy="1139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Déclaration des variables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38204" y="2455101"/>
            <a:ext cx="4233796" cy="1352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Initialisation des modes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Initialisation des variables</a:t>
            </a:r>
            <a:endParaRPr lang="fr-FR" dirty="0"/>
          </a:p>
        </p:txBody>
      </p:sp>
      <p:sp>
        <p:nvSpPr>
          <p:cNvPr id="12" name="Regular Pentagon 11"/>
          <p:cNvSpPr/>
          <p:nvPr/>
        </p:nvSpPr>
        <p:spPr>
          <a:xfrm>
            <a:off x="338204" y="4101339"/>
            <a:ext cx="4233796" cy="2756661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  <a:r>
              <a:rPr lang="fr-FR" dirty="0" smtClean="0"/>
              <a:t>eu Vert : Allumer | Delay | Éteindre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Feu Jaune : Clignoter | Éteindre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Feu Rouge : Allumer | Delay | Éteindre</a:t>
            </a:r>
          </a:p>
        </p:txBody>
      </p:sp>
      <p:cxnSp>
        <p:nvCxnSpPr>
          <p:cNvPr id="15" name="Elbow Connector 14"/>
          <p:cNvCxnSpPr>
            <a:stCxn id="12" idx="0"/>
            <a:endCxn id="12" idx="5"/>
          </p:cNvCxnSpPr>
          <p:nvPr/>
        </p:nvCxnSpPr>
        <p:spPr>
          <a:xfrm rot="16200000" flipH="1">
            <a:off x="2987075" y="3569366"/>
            <a:ext cx="1052948" cy="2116894"/>
          </a:xfrm>
          <a:prstGeom prst="bentConnector4">
            <a:avLst>
              <a:gd name="adj1" fmla="val -21710"/>
              <a:gd name="adj2" fmla="val 110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1" idx="0"/>
          </p:cNvCxnSpPr>
          <p:nvPr/>
        </p:nvCxnSpPr>
        <p:spPr>
          <a:xfrm flipH="1">
            <a:off x="2455102" y="2204581"/>
            <a:ext cx="1798" cy="250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2455102" y="3807912"/>
            <a:ext cx="0" cy="293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6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87" y="1130655"/>
            <a:ext cx="2851295" cy="561620"/>
          </a:xfrm>
        </p:spPr>
        <p:txBody>
          <a:bodyPr>
            <a:noAutofit/>
          </a:bodyPr>
          <a:lstStyle/>
          <a:p>
            <a:r>
              <a:rPr lang="fr-FR" sz="4000" dirty="0" smtClean="0"/>
              <a:t>Programme</a:t>
            </a:r>
            <a:endParaRPr lang="fr-FR" sz="4000" dirty="0"/>
          </a:p>
        </p:txBody>
      </p:sp>
      <p:pic>
        <p:nvPicPr>
          <p:cNvPr id="23" name="Picture Placeholder 22" descr="Hand on the keyboard">
            <a:extLst>
              <a:ext uri="{FF2B5EF4-FFF2-40B4-BE49-F238E27FC236}">
                <a16:creationId xmlns:a16="http://schemas.microsoft.com/office/drawing/2014/main" id="{F00E1472-27F6-44F9-9FC8-BE4D077BF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906" y="1692275"/>
            <a:ext cx="6591300" cy="319087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223" y="4136846"/>
            <a:ext cx="6835858" cy="1286923"/>
          </a:xfrm>
        </p:spPr>
        <p:txBody>
          <a:bodyPr/>
          <a:lstStyle/>
          <a:p>
            <a:r>
              <a:rPr lang="fr-FR" dirty="0" smtClean="0"/>
              <a:t>Éclairage Automatique et  alarme anti-feu dans un entrepôt 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4EF85-69A0-4736-9657-2914C80C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Fonctionnalités </a:t>
            </a:r>
            <a:br>
              <a:rPr lang="fr-FR" sz="1600" dirty="0" smtClean="0"/>
            </a:br>
            <a:r>
              <a:rPr lang="fr-FR" sz="16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Éclairage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alarme anti-feu</a:t>
            </a:r>
          </a:p>
          <a:p>
            <a:r>
              <a:rPr lang="fr-FR" sz="1600" dirty="0" smtClean="0"/>
              <a:t>Fonction</a:t>
            </a:r>
            <a:br>
              <a:rPr lang="fr-FR" sz="1600" dirty="0" smtClean="0"/>
            </a:br>
            <a:endParaRPr lang="fr-F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 | Éteindre  la lumière : mouvement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 | Éteindre la lumière : Sound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Allumer | Éteindre la lumière : </a:t>
            </a:r>
            <a:r>
              <a:rPr lang="fr-F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télé commande infrarouge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Déclencher une alarme : lorsqu’on détecte un feu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88" y="339926"/>
            <a:ext cx="4675170" cy="3520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32" y="0"/>
            <a:ext cx="1900368" cy="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2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purl.org/dc/elements/1.1/"/>
    <ds:schemaRef ds:uri="16c05727-aa75-4e4a-9b5f-8a80a1165891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0</TotalTime>
  <Words>248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RetrospectVTI</vt:lpstr>
      <vt:lpstr>Boîte de Jeu de lumière </vt:lpstr>
      <vt:lpstr>Montage</vt:lpstr>
      <vt:lpstr>Algorithme</vt:lpstr>
      <vt:lpstr>Programme</vt:lpstr>
      <vt:lpstr>Feu tricolore </vt:lpstr>
      <vt:lpstr>Montage</vt:lpstr>
      <vt:lpstr>Algorithme</vt:lpstr>
      <vt:lpstr>Programme</vt:lpstr>
      <vt:lpstr>Éclairage Automatique et  alarme anti-feu dans un entrepôt </vt:lpstr>
      <vt:lpstr>Montage</vt:lpstr>
      <vt:lpstr>Algorithme</vt:lpstr>
      <vt:lpstr>Algorithme suite</vt:lpstr>
      <vt:lpstr>Programme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2021-03-18T10:52:04Z</dcterms:created>
  <dcterms:modified xsi:type="dcterms:W3CDTF">2021-04-02T08:22:27Z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