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374755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157EE42-72E3-44E7-852B-E918B62A7530}" type="datetimeFigureOut">
              <a:rPr lang="es-ES" smtClean="0"/>
              <a:t>27/12/2018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189791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3687446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86AE54-C257-4FAA-9127-25A3D6D6C568}"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237065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333135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57EE42-72E3-44E7-852B-E918B62A7530}" type="datetimeFigureOut">
              <a:rPr lang="es-ES" smtClean="0"/>
              <a:t>27/12/2018</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3579971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57EE42-72E3-44E7-852B-E918B62A7530}" type="datetimeFigureOut">
              <a:rPr lang="es-ES" smtClean="0"/>
              <a:t>27/12/2018</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2918269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3468858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218045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141503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157565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157EE42-72E3-44E7-852B-E918B62A7530}" type="datetimeFigureOut">
              <a:rPr lang="es-ES" smtClean="0"/>
              <a:t>27/12/2018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312788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157EE42-72E3-44E7-852B-E918B62A7530}" type="datetimeFigureOut">
              <a:rPr lang="es-ES" smtClean="0"/>
              <a:t>27/12/2018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95434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186896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337895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B157EE42-72E3-44E7-852B-E918B62A7530}" type="datetimeFigureOut">
              <a:rPr lang="es-ES" smtClean="0"/>
              <a:t>27/12/2018</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154045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157EE42-72E3-44E7-852B-E918B62A7530}" type="datetimeFigureOut">
              <a:rPr lang="es-ES" smtClean="0"/>
              <a:t>27/12/2018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86AE54-C257-4FAA-9127-25A3D6D6C568}" type="slidenum">
              <a:rPr lang="es-ES" smtClean="0"/>
              <a:t>‹Nº›</a:t>
            </a:fld>
            <a:endParaRPr lang="es-ES"/>
          </a:p>
        </p:txBody>
      </p:sp>
    </p:spTree>
    <p:extLst>
      <p:ext uri="{BB962C8B-B14F-4D97-AF65-F5344CB8AC3E}">
        <p14:creationId xmlns:p14="http://schemas.microsoft.com/office/powerpoint/2010/main" val="250803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57EE42-72E3-44E7-852B-E918B62A7530}" type="datetimeFigureOut">
              <a:rPr lang="es-ES" smtClean="0"/>
              <a:t>27/12/2018</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E86AE54-C257-4FAA-9127-25A3D6D6C568}" type="slidenum">
              <a:rPr lang="es-ES" smtClean="0"/>
              <a:t>‹Nº›</a:t>
            </a:fld>
            <a:endParaRPr lang="es-ES"/>
          </a:p>
        </p:txBody>
      </p:sp>
    </p:spTree>
    <p:extLst>
      <p:ext uri="{BB962C8B-B14F-4D97-AF65-F5344CB8AC3E}">
        <p14:creationId xmlns:p14="http://schemas.microsoft.com/office/powerpoint/2010/main" val="57929002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api/system.io.file.writealltext?view=netframework-4.7.2#System_IO_File_WriteAllText_System_String_System_String_"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77153" y="1274857"/>
            <a:ext cx="9932145" cy="1018181"/>
          </a:xfrm>
        </p:spPr>
        <p:txBody>
          <a:bodyPr/>
          <a:lstStyle/>
          <a:p>
            <a:pPr algn="ctr"/>
            <a:r>
              <a:rPr lang="es-ES" sz="6600" dirty="0" smtClean="0">
                <a:solidFill>
                  <a:schemeClr val="tx1"/>
                </a:solidFill>
              </a:rPr>
              <a:t>File </a:t>
            </a:r>
            <a:r>
              <a:rPr lang="es-ES" sz="6600" dirty="0" err="1" smtClean="0">
                <a:solidFill>
                  <a:schemeClr val="tx1"/>
                </a:solidFill>
              </a:rPr>
              <a:t>Manipulations</a:t>
            </a:r>
            <a:r>
              <a:rPr lang="es-ES" sz="6600" dirty="0" smtClean="0">
                <a:solidFill>
                  <a:schemeClr val="tx1"/>
                </a:solidFill>
              </a:rPr>
              <a:t> in:</a:t>
            </a:r>
            <a:endParaRPr lang="es-ES" sz="6600" dirty="0">
              <a:solidFill>
                <a:schemeClr val="tx1"/>
              </a:solidFill>
            </a:endParaRPr>
          </a:p>
        </p:txBody>
      </p:sp>
      <p:sp>
        <p:nvSpPr>
          <p:cNvPr id="3" name="Subtítulo 2"/>
          <p:cNvSpPr>
            <a:spLocks noGrp="1"/>
          </p:cNvSpPr>
          <p:nvPr>
            <p:ph type="subTitle" idx="1"/>
          </p:nvPr>
        </p:nvSpPr>
        <p:spPr>
          <a:xfrm>
            <a:off x="1161623" y="5059901"/>
            <a:ext cx="9754344" cy="861420"/>
          </a:xfrm>
        </p:spPr>
        <p:txBody>
          <a:bodyPr/>
          <a:lstStyle/>
          <a:p>
            <a:r>
              <a:rPr lang="es-ES" dirty="0" smtClean="0">
                <a:solidFill>
                  <a:schemeClr val="tx1"/>
                </a:solidFill>
              </a:rPr>
              <a:t>Miguel Ángel </a:t>
            </a:r>
            <a:r>
              <a:rPr lang="es-ES" dirty="0" err="1" smtClean="0">
                <a:solidFill>
                  <a:schemeClr val="tx1"/>
                </a:solidFill>
              </a:rPr>
              <a:t>herranz</a:t>
            </a:r>
            <a:r>
              <a:rPr lang="es-ES" dirty="0" smtClean="0">
                <a:solidFill>
                  <a:schemeClr val="tx1"/>
                </a:solidFill>
              </a:rPr>
              <a:t> marcos 								2018 </a:t>
            </a:r>
            <a:r>
              <a:rPr lang="es-ES" dirty="0" err="1" smtClean="0">
                <a:solidFill>
                  <a:schemeClr val="tx1"/>
                </a:solidFill>
              </a:rPr>
              <a:t>easv</a:t>
            </a:r>
            <a:endParaRPr lang="es-ES" dirty="0">
              <a:solidFill>
                <a:schemeClr val="tx1"/>
              </a:solidFill>
            </a:endParaRPr>
          </a:p>
        </p:txBody>
      </p:sp>
      <p:pic>
        <p:nvPicPr>
          <p:cNvPr id="4" name="Imagen 3" descr="Resultado de imagen de f# vs c# logo"/>
          <p:cNvPicPr/>
          <p:nvPr/>
        </p:nvPicPr>
        <p:blipFill rotWithShape="1">
          <a:blip r:embed="rId2">
            <a:extLst>
              <a:ext uri="{28A0092B-C50C-407E-A947-70E740481C1C}">
                <a14:useLocalDpi xmlns:a14="http://schemas.microsoft.com/office/drawing/2010/main" val="0"/>
              </a:ext>
            </a:extLst>
          </a:blip>
          <a:srcRect l="23213" t="19806" r="23205" b="19082"/>
          <a:stretch/>
        </p:blipFill>
        <p:spPr bwMode="auto">
          <a:xfrm>
            <a:off x="8890635" y="2092622"/>
            <a:ext cx="2552065" cy="2910205"/>
          </a:xfrm>
          <a:prstGeom prst="rect">
            <a:avLst/>
          </a:prstGeom>
          <a:noFill/>
          <a:ln>
            <a:noFill/>
          </a:ln>
          <a:extLst>
            <a:ext uri="{53640926-AAD7-44D8-BBD7-CCE9431645EC}">
              <a14:shadowObscured xmlns:a14="http://schemas.microsoft.com/office/drawing/2010/main"/>
            </a:ext>
          </a:extLst>
        </p:spPr>
      </p:pic>
      <p:pic>
        <p:nvPicPr>
          <p:cNvPr id="5" name="Imagen 4" descr="Resultado de imagen de f# vs c# logo"/>
          <p:cNvPicPr/>
          <p:nvPr/>
        </p:nvPicPr>
        <p:blipFill>
          <a:blip r:embed="rId3">
            <a:extLst>
              <a:ext uri="{28A0092B-C50C-407E-A947-70E740481C1C}">
                <a14:useLocalDpi xmlns:a14="http://schemas.microsoft.com/office/drawing/2010/main" val="0"/>
              </a:ext>
            </a:extLst>
          </a:blip>
          <a:srcRect/>
          <a:stretch>
            <a:fillRect/>
          </a:stretch>
        </p:blipFill>
        <p:spPr bwMode="auto">
          <a:xfrm>
            <a:off x="882224" y="2407401"/>
            <a:ext cx="2235945" cy="2242979"/>
          </a:xfrm>
          <a:prstGeom prst="ellipse">
            <a:avLst/>
          </a:prstGeom>
          <a:noFill/>
          <a:ln>
            <a:noFill/>
          </a:ln>
        </p:spPr>
      </p:pic>
      <p:pic>
        <p:nvPicPr>
          <p:cNvPr id="6" name="Imagen 5" descr="Resultado de imagen de vs logo"/>
          <p:cNvPicPr/>
          <p:nvPr/>
        </p:nvPicPr>
        <p:blipFill rotWithShape="1">
          <a:blip r:embed="rId4" cstate="print">
            <a:extLst>
              <a:ext uri="{28A0092B-C50C-407E-A947-70E740481C1C}">
                <a14:useLocalDpi xmlns:a14="http://schemas.microsoft.com/office/drawing/2010/main" val="0"/>
              </a:ext>
            </a:extLst>
          </a:blip>
          <a:srcRect l="11429" t="17381" r="11668" b="12620"/>
          <a:stretch/>
        </p:blipFill>
        <p:spPr bwMode="auto">
          <a:xfrm>
            <a:off x="5029722" y="2667000"/>
            <a:ext cx="1827006" cy="1761448"/>
          </a:xfrm>
          <a:prstGeom prst="ellipse">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4864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628189" cy="1400530"/>
          </a:xfrm>
        </p:spPr>
        <p:txBody>
          <a:bodyPr/>
          <a:lstStyle/>
          <a:p>
            <a:pPr algn="ctr"/>
            <a:r>
              <a:rPr lang="es-ES" dirty="0" smtClean="0"/>
              <a:t>C# FILE MANIPULATIONS </a:t>
            </a:r>
            <a:r>
              <a:rPr lang="es-ES" sz="2800" dirty="0" smtClean="0"/>
              <a:t>(</a:t>
            </a:r>
            <a:r>
              <a:rPr lang="es-ES" sz="2800" dirty="0" err="1" smtClean="0"/>
              <a:t>streamwriter</a:t>
            </a:r>
            <a:r>
              <a:rPr lang="es-ES" sz="2800" dirty="0" smtClean="0"/>
              <a:t>)</a:t>
            </a:r>
            <a:endParaRPr lang="es-ES" sz="2800" dirty="0"/>
          </a:p>
        </p:txBody>
      </p:sp>
      <p:sp>
        <p:nvSpPr>
          <p:cNvPr id="3" name="Marcador de contenido 2"/>
          <p:cNvSpPr>
            <a:spLocks noGrp="1"/>
          </p:cNvSpPr>
          <p:nvPr>
            <p:ph idx="1"/>
          </p:nvPr>
        </p:nvSpPr>
        <p:spPr/>
        <p:txBody>
          <a:bodyPr>
            <a:normAutofit lnSpcReduction="10000"/>
          </a:bodyPr>
          <a:lstStyle/>
          <a:p>
            <a:r>
              <a:rPr lang="en-GB" dirty="0"/>
              <a:t>When making a comparison between F # and C #, I have to be subject to what I do in both languages, for that reason when creating, writing and / or overwriting an external file in F #, I had to do the same in C #.</a:t>
            </a:r>
            <a:endParaRPr lang="es-ES" dirty="0"/>
          </a:p>
          <a:p>
            <a:r>
              <a:rPr lang="en-GB" dirty="0"/>
              <a:t>The function that I used in this case was a </a:t>
            </a:r>
            <a:r>
              <a:rPr lang="en-GB" u="sng" dirty="0" err="1"/>
              <a:t>StreamWriter</a:t>
            </a:r>
            <a:r>
              <a:rPr lang="en-GB" dirty="0"/>
              <a:t>, since as explained in the previous section, having previously worked with the handling of data flows in different languages, I had a more solid base.</a:t>
            </a:r>
            <a:endParaRPr lang="es-ES" dirty="0"/>
          </a:p>
          <a:p>
            <a:r>
              <a:rPr lang="en-GB" dirty="0"/>
              <a:t>In this case I could have used other functions like the </a:t>
            </a:r>
            <a:r>
              <a:rPr lang="en-GB" u="sng" dirty="0" err="1"/>
              <a:t>File.WriteAllText</a:t>
            </a:r>
            <a:r>
              <a:rPr lang="en-GB" dirty="0"/>
              <a:t>, exactly the same as the case of F # (they share many similarities since both are developed by Microsoft), however in this way, only changing the second parameter of the </a:t>
            </a:r>
            <a:r>
              <a:rPr lang="en-GB" u="sng" dirty="0" err="1"/>
              <a:t>StreamWriter</a:t>
            </a:r>
            <a:r>
              <a:rPr lang="en-GB" dirty="0"/>
              <a:t> (type bool) I can decide whether or not to overwrite the text of the file.</a:t>
            </a:r>
            <a:endParaRPr lang="es-ES" dirty="0"/>
          </a:p>
        </p:txBody>
      </p:sp>
    </p:spTree>
    <p:extLst>
      <p:ext uri="{BB962C8B-B14F-4D97-AF65-F5344CB8AC3E}">
        <p14:creationId xmlns:p14="http://schemas.microsoft.com/office/powerpoint/2010/main" val="131812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C# </a:t>
            </a:r>
            <a:r>
              <a:rPr lang="es-ES" dirty="0" err="1" smtClean="0"/>
              <a:t>StreamWriter</a:t>
            </a:r>
            <a:r>
              <a:rPr lang="es-ES" dirty="0" smtClean="0"/>
              <a:t> </a:t>
            </a:r>
            <a:r>
              <a:rPr lang="es-ES" dirty="0" err="1" smtClean="0"/>
              <a:t>example</a:t>
            </a:r>
            <a:endParaRPr lang="es-ES" dirty="0"/>
          </a:p>
        </p:txBody>
      </p:sp>
      <p:pic>
        <p:nvPicPr>
          <p:cNvPr id="3" name="Imagen 2"/>
          <p:cNvPicPr>
            <a:picLocks noChangeAspect="1"/>
          </p:cNvPicPr>
          <p:nvPr/>
        </p:nvPicPr>
        <p:blipFill>
          <a:blip r:embed="rId2"/>
          <a:stretch>
            <a:fillRect/>
          </a:stretch>
        </p:blipFill>
        <p:spPr>
          <a:xfrm>
            <a:off x="10446" y="1671636"/>
            <a:ext cx="12198416" cy="4434695"/>
          </a:xfrm>
          <a:prstGeom prst="rect">
            <a:avLst/>
          </a:prstGeom>
        </p:spPr>
      </p:pic>
    </p:spTree>
    <p:extLst>
      <p:ext uri="{BB962C8B-B14F-4D97-AF65-F5344CB8AC3E}">
        <p14:creationId xmlns:p14="http://schemas.microsoft.com/office/powerpoint/2010/main" val="416478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628189" cy="1400530"/>
          </a:xfrm>
        </p:spPr>
        <p:txBody>
          <a:bodyPr/>
          <a:lstStyle/>
          <a:p>
            <a:pPr algn="ctr"/>
            <a:r>
              <a:rPr lang="es-ES" dirty="0" smtClean="0"/>
              <a:t>C# FILE MANIPULATIONS </a:t>
            </a:r>
            <a:r>
              <a:rPr lang="es-ES" sz="2800" dirty="0" smtClean="0"/>
              <a:t>(</a:t>
            </a:r>
            <a:r>
              <a:rPr lang="es-ES" sz="2800" dirty="0" err="1" smtClean="0"/>
              <a:t>readalltext</a:t>
            </a:r>
            <a:r>
              <a:rPr lang="es-ES" sz="2800" dirty="0" smtClean="0"/>
              <a:t>)</a:t>
            </a:r>
            <a:endParaRPr lang="es-ES" sz="2800" dirty="0"/>
          </a:p>
        </p:txBody>
      </p:sp>
      <p:sp>
        <p:nvSpPr>
          <p:cNvPr id="3" name="Marcador de contenido 2"/>
          <p:cNvSpPr>
            <a:spLocks noGrp="1"/>
          </p:cNvSpPr>
          <p:nvPr>
            <p:ph idx="1"/>
          </p:nvPr>
        </p:nvSpPr>
        <p:spPr/>
        <p:txBody>
          <a:bodyPr>
            <a:normAutofit/>
          </a:bodyPr>
          <a:lstStyle/>
          <a:p>
            <a:r>
              <a:rPr lang="en-GB" dirty="0"/>
              <a:t>As there were several ways to do the required task and various functions with subtle differences, I wanted to teach each of them, so when reading the contents of the external file, this time I use the </a:t>
            </a:r>
            <a:r>
              <a:rPr lang="en-GB" u="sng" dirty="0" err="1"/>
              <a:t>File.ReadAllText</a:t>
            </a:r>
            <a:r>
              <a:rPr lang="en-GB" dirty="0"/>
              <a:t>. </a:t>
            </a:r>
            <a:endParaRPr lang="en-GB" dirty="0" smtClean="0"/>
          </a:p>
          <a:p>
            <a:endParaRPr lang="en-GB" dirty="0" smtClean="0"/>
          </a:p>
          <a:p>
            <a:r>
              <a:rPr lang="en-GB" dirty="0" smtClean="0"/>
              <a:t>How</a:t>
            </a:r>
            <a:r>
              <a:rPr lang="en-GB" dirty="0"/>
              <a:t>? </a:t>
            </a:r>
            <a:endParaRPr lang="en-GB" dirty="0" smtClean="0"/>
          </a:p>
          <a:p>
            <a:endParaRPr lang="en-GB" dirty="0" smtClean="0"/>
          </a:p>
          <a:p>
            <a:r>
              <a:rPr lang="en-GB" dirty="0" smtClean="0"/>
              <a:t>By </a:t>
            </a:r>
            <a:r>
              <a:rPr lang="en-GB" dirty="0"/>
              <a:t>entering the file path, all the contents of the file are saved in a String variable, and this is displayed on the screen. Simple and basic but </a:t>
            </a:r>
            <a:r>
              <a:rPr lang="en-GB" dirty="0" err="1"/>
              <a:t>fulfills</a:t>
            </a:r>
            <a:r>
              <a:rPr lang="en-GB" dirty="0"/>
              <a:t> its function</a:t>
            </a:r>
            <a:endParaRPr lang="es-ES" dirty="0"/>
          </a:p>
        </p:txBody>
      </p:sp>
    </p:spTree>
    <p:extLst>
      <p:ext uri="{BB962C8B-B14F-4D97-AF65-F5344CB8AC3E}">
        <p14:creationId xmlns:p14="http://schemas.microsoft.com/office/powerpoint/2010/main" val="317004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C# </a:t>
            </a:r>
            <a:r>
              <a:rPr lang="es-ES" dirty="0" err="1" smtClean="0"/>
              <a:t>ReadAllText</a:t>
            </a:r>
            <a:r>
              <a:rPr lang="es-ES" dirty="0" smtClean="0"/>
              <a:t> </a:t>
            </a:r>
            <a:r>
              <a:rPr lang="es-ES" dirty="0" err="1" smtClean="0"/>
              <a:t>example</a:t>
            </a:r>
            <a:endParaRPr lang="es-ES" dirty="0"/>
          </a:p>
        </p:txBody>
      </p:sp>
      <p:pic>
        <p:nvPicPr>
          <p:cNvPr id="4" name="Imagen 3"/>
          <p:cNvPicPr>
            <a:picLocks noChangeAspect="1"/>
          </p:cNvPicPr>
          <p:nvPr/>
        </p:nvPicPr>
        <p:blipFill>
          <a:blip r:embed="rId2"/>
          <a:stretch>
            <a:fillRect/>
          </a:stretch>
        </p:blipFill>
        <p:spPr>
          <a:xfrm>
            <a:off x="646111" y="1547828"/>
            <a:ext cx="5564187" cy="1831362"/>
          </a:xfrm>
          <a:prstGeom prst="rect">
            <a:avLst/>
          </a:prstGeom>
        </p:spPr>
      </p:pic>
      <p:pic>
        <p:nvPicPr>
          <p:cNvPr id="5" name="Imagen 4"/>
          <p:cNvPicPr>
            <a:picLocks noChangeAspect="1"/>
          </p:cNvPicPr>
          <p:nvPr/>
        </p:nvPicPr>
        <p:blipFill>
          <a:blip r:embed="rId3"/>
          <a:stretch>
            <a:fillRect/>
          </a:stretch>
        </p:blipFill>
        <p:spPr>
          <a:xfrm>
            <a:off x="646111" y="4372352"/>
            <a:ext cx="6219825" cy="1857375"/>
          </a:xfrm>
          <a:prstGeom prst="rect">
            <a:avLst/>
          </a:prstGeom>
        </p:spPr>
      </p:pic>
      <p:pic>
        <p:nvPicPr>
          <p:cNvPr id="6" name="Imagen 5"/>
          <p:cNvPicPr>
            <a:picLocks noChangeAspect="1"/>
          </p:cNvPicPr>
          <p:nvPr/>
        </p:nvPicPr>
        <p:blipFill>
          <a:blip r:embed="rId4"/>
          <a:stretch>
            <a:fillRect/>
          </a:stretch>
        </p:blipFill>
        <p:spPr>
          <a:xfrm>
            <a:off x="6630987" y="2540990"/>
            <a:ext cx="5305425" cy="1676400"/>
          </a:xfrm>
          <a:prstGeom prst="rect">
            <a:avLst/>
          </a:prstGeom>
        </p:spPr>
      </p:pic>
      <p:sp>
        <p:nvSpPr>
          <p:cNvPr id="7" name="CuadroTexto 6"/>
          <p:cNvSpPr txBox="1"/>
          <p:nvPr/>
        </p:nvSpPr>
        <p:spPr>
          <a:xfrm>
            <a:off x="7048500" y="5083444"/>
            <a:ext cx="1615053" cy="369332"/>
          </a:xfrm>
          <a:prstGeom prst="rect">
            <a:avLst/>
          </a:prstGeom>
          <a:noFill/>
        </p:spPr>
        <p:txBody>
          <a:bodyPr wrap="square" rtlCol="0">
            <a:spAutoFit/>
          </a:bodyPr>
          <a:lstStyle/>
          <a:p>
            <a:r>
              <a:rPr lang="es-ES" dirty="0" smtClean="0"/>
              <a:t>&lt;~ C# </a:t>
            </a:r>
            <a:r>
              <a:rPr lang="es-ES" dirty="0" err="1" smtClean="0"/>
              <a:t>result</a:t>
            </a:r>
            <a:r>
              <a:rPr lang="es-ES" dirty="0" smtClean="0"/>
              <a:t> </a:t>
            </a:r>
            <a:endParaRPr lang="es-ES" dirty="0"/>
          </a:p>
        </p:txBody>
      </p:sp>
      <p:sp>
        <p:nvSpPr>
          <p:cNvPr id="9" name="CuadroTexto 8"/>
          <p:cNvSpPr txBox="1"/>
          <p:nvPr/>
        </p:nvSpPr>
        <p:spPr>
          <a:xfrm>
            <a:off x="4959458" y="3534152"/>
            <a:ext cx="1906478" cy="369332"/>
          </a:xfrm>
          <a:prstGeom prst="rect">
            <a:avLst/>
          </a:prstGeom>
          <a:noFill/>
        </p:spPr>
        <p:txBody>
          <a:bodyPr wrap="square" rtlCol="0">
            <a:spAutoFit/>
          </a:bodyPr>
          <a:lstStyle/>
          <a:p>
            <a:r>
              <a:rPr lang="es-ES" dirty="0" smtClean="0"/>
              <a:t>F</a:t>
            </a:r>
            <a:r>
              <a:rPr lang="es-ES" dirty="0" smtClean="0"/>
              <a:t># </a:t>
            </a:r>
            <a:r>
              <a:rPr lang="es-ES" dirty="0" err="1" smtClean="0"/>
              <a:t>result</a:t>
            </a:r>
            <a:r>
              <a:rPr lang="es-ES" dirty="0" smtClean="0"/>
              <a:t> </a:t>
            </a:r>
            <a:r>
              <a:rPr lang="es-ES" dirty="0" smtClean="0"/>
              <a:t> </a:t>
            </a:r>
            <a:r>
              <a:rPr lang="es-ES" dirty="0" smtClean="0"/>
              <a:t>~&gt;</a:t>
            </a:r>
            <a:endParaRPr lang="es-ES" dirty="0"/>
          </a:p>
        </p:txBody>
      </p:sp>
    </p:spTree>
    <p:extLst>
      <p:ext uri="{BB962C8B-B14F-4D97-AF65-F5344CB8AC3E}">
        <p14:creationId xmlns:p14="http://schemas.microsoft.com/office/powerpoint/2010/main" val="195972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628189" cy="1400530"/>
          </a:xfrm>
        </p:spPr>
        <p:txBody>
          <a:bodyPr/>
          <a:lstStyle/>
          <a:p>
            <a:pPr algn="ctr"/>
            <a:r>
              <a:rPr lang="es-ES" dirty="0"/>
              <a:t>C</a:t>
            </a:r>
            <a:r>
              <a:rPr lang="es-ES" dirty="0" smtClean="0"/>
              <a:t># FILE MANIPULATIONS </a:t>
            </a:r>
            <a:r>
              <a:rPr lang="es-ES" sz="2800" dirty="0" smtClean="0"/>
              <a:t>(</a:t>
            </a:r>
            <a:r>
              <a:rPr lang="es-ES" sz="2800" dirty="0" err="1" smtClean="0"/>
              <a:t>vowels</a:t>
            </a:r>
            <a:r>
              <a:rPr lang="es-ES" sz="2800" dirty="0" smtClean="0"/>
              <a:t> </a:t>
            </a:r>
            <a:r>
              <a:rPr lang="es-ES" sz="2800" dirty="0" err="1" smtClean="0"/>
              <a:t>count</a:t>
            </a:r>
            <a:r>
              <a:rPr lang="es-ES" sz="2800" dirty="0" smtClean="0"/>
              <a:t>)</a:t>
            </a:r>
            <a:endParaRPr lang="es-ES" sz="2800" dirty="0"/>
          </a:p>
        </p:txBody>
      </p:sp>
      <p:sp>
        <p:nvSpPr>
          <p:cNvPr id="3" name="Marcador de contenido 2"/>
          <p:cNvSpPr>
            <a:spLocks noGrp="1"/>
          </p:cNvSpPr>
          <p:nvPr>
            <p:ph idx="1"/>
          </p:nvPr>
        </p:nvSpPr>
        <p:spPr>
          <a:xfrm>
            <a:off x="1103313" y="1645039"/>
            <a:ext cx="7354888" cy="4195481"/>
          </a:xfrm>
        </p:spPr>
        <p:txBody>
          <a:bodyPr>
            <a:normAutofit/>
          </a:bodyPr>
          <a:lstStyle/>
          <a:p>
            <a:r>
              <a:rPr lang="en-GB" dirty="0"/>
              <a:t>Once the contents of the file are assigned to a variable string, the value is duplicated in another variable which will be transformed into a string of minuscule characters with .Lower () [this was done to omit the character duplication in Uppercase in the character list]. This transformed string is the one that will be manipulated through the use of LINQ to obtain the number of vowels (uppercase or lowercase) that appear in the text of the file.</a:t>
            </a:r>
            <a:endParaRPr lang="es-ES" dirty="0"/>
          </a:p>
          <a:p>
            <a:endParaRPr lang="en-GB" dirty="0" smtClean="0"/>
          </a:p>
          <a:p>
            <a:endParaRPr lang="es-ES" dirty="0"/>
          </a:p>
        </p:txBody>
      </p:sp>
      <p:pic>
        <p:nvPicPr>
          <p:cNvPr id="4" name="Imagen 3"/>
          <p:cNvPicPr>
            <a:picLocks noChangeAspect="1"/>
          </p:cNvPicPr>
          <p:nvPr/>
        </p:nvPicPr>
        <p:blipFill>
          <a:blip r:embed="rId2"/>
          <a:stretch>
            <a:fillRect/>
          </a:stretch>
        </p:blipFill>
        <p:spPr>
          <a:xfrm>
            <a:off x="5691671" y="4164362"/>
            <a:ext cx="5790994" cy="2577400"/>
          </a:xfrm>
          <a:prstGeom prst="rect">
            <a:avLst/>
          </a:prstGeom>
        </p:spPr>
      </p:pic>
    </p:spTree>
    <p:extLst>
      <p:ext uri="{BB962C8B-B14F-4D97-AF65-F5344CB8AC3E}">
        <p14:creationId xmlns:p14="http://schemas.microsoft.com/office/powerpoint/2010/main" val="2427149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1421027" y="1925055"/>
            <a:ext cx="8327408" cy="3747323"/>
          </a:xfrm>
        </p:spPr>
        <p:txBody>
          <a:bodyPr/>
          <a:lstStyle/>
          <a:p>
            <a:r>
              <a:rPr lang="en-GB" sz="2000" dirty="0">
                <a:solidFill>
                  <a:schemeClr val="tx1"/>
                </a:solidFill>
              </a:rPr>
              <a:t>One of the most notorious differences was that in the case of wanting to change the location of the file or if you wanted to create the file within a new directory, in the case done with F #, the insert of it in the path would be enough to generate it automatically; however, in the case of C #, it would show an error in not finding the full path. This is due more for the functions used in both cases, than for the languages ​​themselves.</a:t>
            </a:r>
            <a:r>
              <a:rPr lang="es-ES" sz="2000" dirty="0">
                <a:solidFill>
                  <a:schemeClr val="tx1"/>
                </a:solidFill>
              </a:rPr>
              <a:t/>
            </a:r>
            <a:br>
              <a:rPr lang="es-ES" sz="2000" dirty="0">
                <a:solidFill>
                  <a:schemeClr val="tx1"/>
                </a:solidFill>
              </a:rPr>
            </a:br>
            <a:endParaRPr lang="es-ES" sz="2000" dirty="0">
              <a:solidFill>
                <a:schemeClr val="tx1"/>
              </a:solidFill>
            </a:endParaRPr>
          </a:p>
        </p:txBody>
      </p:sp>
      <p:sp>
        <p:nvSpPr>
          <p:cNvPr id="5" name="CuadroTexto 4"/>
          <p:cNvSpPr txBox="1"/>
          <p:nvPr/>
        </p:nvSpPr>
        <p:spPr>
          <a:xfrm>
            <a:off x="3363132" y="371959"/>
            <a:ext cx="4850970" cy="923330"/>
          </a:xfrm>
          <a:prstGeom prst="rect">
            <a:avLst/>
          </a:prstGeom>
          <a:noFill/>
        </p:spPr>
        <p:txBody>
          <a:bodyPr wrap="square" rtlCol="0">
            <a:spAutoFit/>
          </a:bodyPr>
          <a:lstStyle/>
          <a:p>
            <a:r>
              <a:rPr lang="es-ES" sz="5400" dirty="0" smtClean="0"/>
              <a:t>DIFFERENCES</a:t>
            </a:r>
            <a:endParaRPr lang="es-ES" sz="5400" dirty="0"/>
          </a:p>
        </p:txBody>
      </p:sp>
    </p:spTree>
    <p:extLst>
      <p:ext uri="{BB962C8B-B14F-4D97-AF65-F5344CB8AC3E}">
        <p14:creationId xmlns:p14="http://schemas.microsoft.com/office/powerpoint/2010/main" val="552851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CONCLUSION</a:t>
            </a:r>
            <a:endParaRPr lang="es-ES" dirty="0"/>
          </a:p>
        </p:txBody>
      </p:sp>
      <p:sp>
        <p:nvSpPr>
          <p:cNvPr id="3" name="Marcador de contenido 2"/>
          <p:cNvSpPr>
            <a:spLocks noGrp="1"/>
          </p:cNvSpPr>
          <p:nvPr>
            <p:ph idx="1"/>
          </p:nvPr>
        </p:nvSpPr>
        <p:spPr>
          <a:xfrm>
            <a:off x="1103312" y="1460500"/>
            <a:ext cx="9463088" cy="5029200"/>
          </a:xfrm>
        </p:spPr>
        <p:txBody>
          <a:bodyPr>
            <a:normAutofit/>
          </a:bodyPr>
          <a:lstStyle/>
          <a:p>
            <a:r>
              <a:rPr lang="en-GB" dirty="0"/>
              <a:t>As it has been possible to verify, when carrying out diverse manipulations of file in the languages ​​of development F # and C #, we do not find apparent differences (excepting obviously the SYNTAX of each language) if it is necessary to emphasize the notorious difference at the time of search and find, documentation, incidents, and solutions between both languages. </a:t>
            </a:r>
            <a:endParaRPr lang="en-GB" dirty="0" smtClean="0"/>
          </a:p>
          <a:p>
            <a:endParaRPr lang="en-GB" dirty="0" smtClean="0"/>
          </a:p>
          <a:p>
            <a:r>
              <a:rPr lang="en-GB" dirty="0" smtClean="0"/>
              <a:t>Well</a:t>
            </a:r>
            <a:r>
              <a:rPr lang="en-GB" dirty="0"/>
              <a:t>, all this is why</a:t>
            </a:r>
            <a:r>
              <a:rPr lang="en-GB" dirty="0" smtClean="0"/>
              <a:t>?</a:t>
            </a:r>
          </a:p>
          <a:p>
            <a:r>
              <a:rPr lang="en-GB" dirty="0" smtClean="0"/>
              <a:t> </a:t>
            </a:r>
            <a:r>
              <a:rPr lang="en-GB" dirty="0"/>
              <a:t>The similarities are due to the fact that both languages ​​are developed by the same company (Microsoft), and the differences are due to the importance and notoriety within the community of developers and the time in which each language carries within it. It is logical to find these difficulties when one of the languages ​​we are dealing with developed in this century</a:t>
            </a:r>
            <a:r>
              <a:rPr lang="en-GB" dirty="0" smtClean="0"/>
              <a:t>.</a:t>
            </a:r>
            <a:endParaRPr lang="es-ES" dirty="0"/>
          </a:p>
        </p:txBody>
      </p:sp>
    </p:spTree>
    <p:extLst>
      <p:ext uri="{BB962C8B-B14F-4D97-AF65-F5344CB8AC3E}">
        <p14:creationId xmlns:p14="http://schemas.microsoft.com/office/powerpoint/2010/main" val="2029088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AND THAT WAS IT!</a:t>
            </a:r>
            <a:endParaRPr lang="es-ES" dirty="0"/>
          </a:p>
        </p:txBody>
      </p:sp>
      <p:sp>
        <p:nvSpPr>
          <p:cNvPr id="3" name="Marcador de contenido 2"/>
          <p:cNvSpPr>
            <a:spLocks noGrp="1"/>
          </p:cNvSpPr>
          <p:nvPr>
            <p:ph idx="1"/>
          </p:nvPr>
        </p:nvSpPr>
        <p:spPr>
          <a:xfrm>
            <a:off x="9211840" y="5697819"/>
            <a:ext cx="1677988" cy="410882"/>
          </a:xfrm>
        </p:spPr>
        <p:txBody>
          <a:bodyPr/>
          <a:lstStyle/>
          <a:p>
            <a:r>
              <a:rPr lang="es-ES" dirty="0" smtClean="0"/>
              <a:t>THANKS.</a:t>
            </a:r>
            <a:endParaRPr lang="es-ES" dirty="0"/>
          </a:p>
        </p:txBody>
      </p:sp>
      <p:pic>
        <p:nvPicPr>
          <p:cNvPr id="4098" name="Picture 2" descr="Resultado de imagen de and that's 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622" y="1475821"/>
            <a:ext cx="5440178" cy="432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995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CONTENTS</a:t>
            </a:r>
            <a:endParaRPr lang="es-ES" dirty="0"/>
          </a:p>
        </p:txBody>
      </p:sp>
      <p:sp>
        <p:nvSpPr>
          <p:cNvPr id="3" name="Marcador de contenido 2"/>
          <p:cNvSpPr>
            <a:spLocks noGrp="1"/>
          </p:cNvSpPr>
          <p:nvPr>
            <p:ph idx="1"/>
          </p:nvPr>
        </p:nvSpPr>
        <p:spPr>
          <a:xfrm>
            <a:off x="1104293" y="1506818"/>
            <a:ext cx="8946541" cy="4792382"/>
          </a:xfrm>
        </p:spPr>
        <p:txBody>
          <a:bodyPr/>
          <a:lstStyle/>
          <a:p>
            <a:r>
              <a:rPr lang="es-ES" dirty="0" err="1" smtClean="0"/>
              <a:t>What</a:t>
            </a:r>
            <a:r>
              <a:rPr lang="es-ES" dirty="0" smtClean="0"/>
              <a:t> </a:t>
            </a:r>
            <a:r>
              <a:rPr lang="es-ES" dirty="0" err="1" smtClean="0"/>
              <a:t>is</a:t>
            </a:r>
            <a:r>
              <a:rPr lang="es-ES" dirty="0" smtClean="0"/>
              <a:t> F#?</a:t>
            </a:r>
          </a:p>
          <a:p>
            <a:r>
              <a:rPr lang="es-ES" dirty="0" err="1" smtClean="0"/>
              <a:t>What</a:t>
            </a:r>
            <a:r>
              <a:rPr lang="es-ES" dirty="0" smtClean="0"/>
              <a:t> </a:t>
            </a:r>
            <a:r>
              <a:rPr lang="es-ES" dirty="0" err="1" smtClean="0"/>
              <a:t>is</a:t>
            </a:r>
            <a:r>
              <a:rPr lang="es-ES" dirty="0" smtClean="0"/>
              <a:t> C#?</a:t>
            </a:r>
          </a:p>
          <a:p>
            <a:r>
              <a:rPr lang="es-ES" dirty="0" smtClean="0"/>
              <a:t>F# file </a:t>
            </a:r>
            <a:r>
              <a:rPr lang="es-ES" dirty="0" err="1" smtClean="0"/>
              <a:t>manipulations</a:t>
            </a:r>
            <a:endParaRPr lang="es-ES" dirty="0" smtClean="0"/>
          </a:p>
          <a:p>
            <a:pPr lvl="1"/>
            <a:r>
              <a:rPr lang="es-ES" dirty="0" err="1" smtClean="0"/>
              <a:t>Create</a:t>
            </a:r>
            <a:r>
              <a:rPr lang="es-ES" dirty="0" smtClean="0"/>
              <a:t>/</a:t>
            </a:r>
            <a:r>
              <a:rPr lang="es-ES" dirty="0" err="1" smtClean="0"/>
              <a:t>Write</a:t>
            </a:r>
            <a:r>
              <a:rPr lang="es-ES" dirty="0" smtClean="0"/>
              <a:t>/</a:t>
            </a:r>
            <a:r>
              <a:rPr lang="es-ES" dirty="0" err="1" smtClean="0"/>
              <a:t>OverWrite</a:t>
            </a:r>
            <a:r>
              <a:rPr lang="es-ES" dirty="0" smtClean="0"/>
              <a:t> file</a:t>
            </a:r>
          </a:p>
          <a:p>
            <a:pPr lvl="1"/>
            <a:r>
              <a:rPr lang="es-ES" dirty="0" err="1" smtClean="0"/>
              <a:t>Read</a:t>
            </a:r>
            <a:r>
              <a:rPr lang="es-ES" dirty="0" smtClean="0"/>
              <a:t> file</a:t>
            </a:r>
          </a:p>
          <a:p>
            <a:pPr lvl="1"/>
            <a:r>
              <a:rPr lang="es-ES" dirty="0" err="1" smtClean="0"/>
              <a:t>Count</a:t>
            </a:r>
            <a:r>
              <a:rPr lang="es-ES" dirty="0" smtClean="0"/>
              <a:t> </a:t>
            </a:r>
            <a:r>
              <a:rPr lang="es-ES" dirty="0" err="1" smtClean="0"/>
              <a:t>vowels</a:t>
            </a:r>
            <a:r>
              <a:rPr lang="es-ES" dirty="0" smtClean="0"/>
              <a:t> </a:t>
            </a:r>
            <a:r>
              <a:rPr lang="es-ES" dirty="0" err="1" smtClean="0"/>
              <a:t>from</a:t>
            </a:r>
            <a:r>
              <a:rPr lang="es-ES" dirty="0" smtClean="0"/>
              <a:t> file</a:t>
            </a:r>
            <a:endParaRPr lang="es-ES" dirty="0" smtClean="0"/>
          </a:p>
          <a:p>
            <a:r>
              <a:rPr lang="es-ES" dirty="0" smtClean="0"/>
              <a:t>C# file </a:t>
            </a:r>
            <a:r>
              <a:rPr lang="es-ES" dirty="0" err="1" smtClean="0"/>
              <a:t>manipulations</a:t>
            </a:r>
            <a:endParaRPr lang="es-ES" dirty="0" smtClean="0"/>
          </a:p>
          <a:p>
            <a:pPr lvl="1"/>
            <a:r>
              <a:rPr lang="es-ES" dirty="0" err="1"/>
              <a:t>Create</a:t>
            </a:r>
            <a:r>
              <a:rPr lang="es-ES" dirty="0"/>
              <a:t>/</a:t>
            </a:r>
            <a:r>
              <a:rPr lang="es-ES" dirty="0" err="1"/>
              <a:t>Write</a:t>
            </a:r>
            <a:r>
              <a:rPr lang="es-ES" dirty="0"/>
              <a:t>/</a:t>
            </a:r>
            <a:r>
              <a:rPr lang="es-ES" dirty="0" err="1"/>
              <a:t>OverWrite</a:t>
            </a:r>
            <a:r>
              <a:rPr lang="es-ES" dirty="0"/>
              <a:t> file</a:t>
            </a:r>
          </a:p>
          <a:p>
            <a:pPr lvl="1"/>
            <a:r>
              <a:rPr lang="es-ES" dirty="0" err="1"/>
              <a:t>Read</a:t>
            </a:r>
            <a:r>
              <a:rPr lang="es-ES" dirty="0"/>
              <a:t> file</a:t>
            </a:r>
          </a:p>
          <a:p>
            <a:pPr lvl="1"/>
            <a:r>
              <a:rPr lang="es-ES" dirty="0" err="1"/>
              <a:t>Count</a:t>
            </a:r>
            <a:r>
              <a:rPr lang="es-ES" dirty="0"/>
              <a:t> </a:t>
            </a:r>
            <a:r>
              <a:rPr lang="es-ES" dirty="0" err="1"/>
              <a:t>vowels</a:t>
            </a:r>
            <a:r>
              <a:rPr lang="es-ES" dirty="0"/>
              <a:t> </a:t>
            </a:r>
            <a:r>
              <a:rPr lang="es-ES" dirty="0" err="1"/>
              <a:t>from</a:t>
            </a:r>
            <a:r>
              <a:rPr lang="es-ES" dirty="0"/>
              <a:t> file</a:t>
            </a:r>
            <a:endParaRPr lang="es-ES" dirty="0" smtClean="0"/>
          </a:p>
          <a:p>
            <a:r>
              <a:rPr lang="es-ES" dirty="0" err="1" smtClean="0"/>
              <a:t>Conclusion</a:t>
            </a:r>
            <a:endParaRPr lang="es-ES" dirty="0"/>
          </a:p>
          <a:p>
            <a:endParaRPr lang="es-ES" dirty="0"/>
          </a:p>
        </p:txBody>
      </p:sp>
      <p:pic>
        <p:nvPicPr>
          <p:cNvPr id="1026" name="Picture 2" descr="Resultado de imagen de perdi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6634" y="1367118"/>
            <a:ext cx="4792382" cy="4792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84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WHAT IS F#?</a:t>
            </a:r>
            <a:endParaRPr lang="es-ES" dirty="0"/>
          </a:p>
        </p:txBody>
      </p:sp>
      <p:sp>
        <p:nvSpPr>
          <p:cNvPr id="3" name="Marcador de contenido 2"/>
          <p:cNvSpPr>
            <a:spLocks noGrp="1"/>
          </p:cNvSpPr>
          <p:nvPr>
            <p:ph idx="1"/>
          </p:nvPr>
        </p:nvSpPr>
        <p:spPr>
          <a:xfrm>
            <a:off x="1103312" y="2052918"/>
            <a:ext cx="6783387" cy="4195481"/>
          </a:xfrm>
        </p:spPr>
        <p:txBody>
          <a:bodyPr/>
          <a:lstStyle/>
          <a:p>
            <a:pPr algn="just"/>
            <a:r>
              <a:rPr lang="en-GB" dirty="0"/>
              <a:t>F# is a strongly typed, multi-paradigm programming language that encompasses functional, imperative, and object-oriented programming </a:t>
            </a:r>
            <a:r>
              <a:rPr lang="en-GB" dirty="0" smtClean="0"/>
              <a:t>methods.</a:t>
            </a:r>
          </a:p>
          <a:p>
            <a:pPr algn="just"/>
            <a:endParaRPr lang="es-ES" dirty="0" smtClean="0"/>
          </a:p>
          <a:p>
            <a:pPr algn="just"/>
            <a:endParaRPr lang="es-ES" dirty="0"/>
          </a:p>
          <a:p>
            <a:pPr algn="just"/>
            <a:r>
              <a:rPr lang="en-GB" dirty="0"/>
              <a:t>F# is a member of the ML language family and originated as a .NET Framework implementation of a core of the programming </a:t>
            </a:r>
            <a:r>
              <a:rPr lang="en-GB" dirty="0" smtClean="0"/>
              <a:t>language</a:t>
            </a:r>
            <a:endParaRPr lang="es-ES" dirty="0"/>
          </a:p>
        </p:txBody>
      </p:sp>
      <p:pic>
        <p:nvPicPr>
          <p:cNvPr id="4" name="Imagen 3" descr="Resultado de imagen de f# vs c# logo"/>
          <p:cNvPicPr/>
          <p:nvPr/>
        </p:nvPicPr>
        <p:blipFill>
          <a:blip r:embed="rId2">
            <a:extLst>
              <a:ext uri="{28A0092B-C50C-407E-A947-70E740481C1C}">
                <a14:useLocalDpi xmlns:a14="http://schemas.microsoft.com/office/drawing/2010/main" val="0"/>
              </a:ext>
            </a:extLst>
          </a:blip>
          <a:srcRect/>
          <a:stretch>
            <a:fillRect/>
          </a:stretch>
        </p:blipFill>
        <p:spPr bwMode="auto">
          <a:xfrm>
            <a:off x="8932861" y="2331201"/>
            <a:ext cx="2235945" cy="2242979"/>
          </a:xfrm>
          <a:prstGeom prst="ellipse">
            <a:avLst/>
          </a:prstGeom>
          <a:noFill/>
          <a:ln>
            <a:noFill/>
          </a:ln>
        </p:spPr>
      </p:pic>
    </p:spTree>
    <p:extLst>
      <p:ext uri="{BB962C8B-B14F-4D97-AF65-F5344CB8AC3E}">
        <p14:creationId xmlns:p14="http://schemas.microsoft.com/office/powerpoint/2010/main" val="79980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WHAT IS C#?</a:t>
            </a:r>
            <a:endParaRPr lang="es-ES" dirty="0"/>
          </a:p>
        </p:txBody>
      </p:sp>
      <p:sp>
        <p:nvSpPr>
          <p:cNvPr id="3" name="Marcador de contenido 2"/>
          <p:cNvSpPr>
            <a:spLocks noGrp="1"/>
          </p:cNvSpPr>
          <p:nvPr>
            <p:ph idx="1"/>
          </p:nvPr>
        </p:nvSpPr>
        <p:spPr>
          <a:xfrm>
            <a:off x="3808413" y="1748118"/>
            <a:ext cx="8066088" cy="4195481"/>
          </a:xfrm>
        </p:spPr>
        <p:txBody>
          <a:bodyPr/>
          <a:lstStyle/>
          <a:p>
            <a:r>
              <a:rPr lang="en-GB" dirty="0"/>
              <a:t>C# is a general-purpose, multi-paradigm programming language encompassing strong typing, imperative, declarative, functional, generic, object-oriented (class-based), and component-oriented programming disciplines. </a:t>
            </a:r>
            <a:endParaRPr lang="en-GB" dirty="0" smtClean="0"/>
          </a:p>
          <a:p>
            <a:endParaRPr lang="en-GB" dirty="0"/>
          </a:p>
          <a:p>
            <a:r>
              <a:rPr lang="en-GB" dirty="0" smtClean="0"/>
              <a:t>It </a:t>
            </a:r>
            <a:r>
              <a:rPr lang="en-GB" dirty="0"/>
              <a:t>was developed around 2000 by Microsoft within its .NET initiative and later approved as a standard </a:t>
            </a:r>
            <a:r>
              <a:rPr lang="en-GB" dirty="0" smtClean="0"/>
              <a:t>by.</a:t>
            </a:r>
          </a:p>
          <a:p>
            <a:endParaRPr lang="en-GB" dirty="0"/>
          </a:p>
          <a:p>
            <a:r>
              <a:rPr lang="en-GB" dirty="0" smtClean="0"/>
              <a:t>C</a:t>
            </a:r>
            <a:r>
              <a:rPr lang="en-GB" dirty="0"/>
              <a:t># is one of the programming languages designed for the Common Language Infrastructure.</a:t>
            </a:r>
            <a:endParaRPr lang="es-ES" dirty="0"/>
          </a:p>
          <a:p>
            <a:endParaRPr lang="es-ES" dirty="0"/>
          </a:p>
        </p:txBody>
      </p:sp>
      <p:pic>
        <p:nvPicPr>
          <p:cNvPr id="4" name="Imagen 3" descr="Resultado de imagen de f# vs c# logo"/>
          <p:cNvPicPr/>
          <p:nvPr/>
        </p:nvPicPr>
        <p:blipFill rotWithShape="1">
          <a:blip r:embed="rId2">
            <a:extLst>
              <a:ext uri="{28A0092B-C50C-407E-A947-70E740481C1C}">
                <a14:useLocalDpi xmlns:a14="http://schemas.microsoft.com/office/drawing/2010/main" val="0"/>
              </a:ext>
            </a:extLst>
          </a:blip>
          <a:srcRect l="23213" t="19806" r="23205" b="19082"/>
          <a:stretch/>
        </p:blipFill>
        <p:spPr bwMode="auto">
          <a:xfrm>
            <a:off x="800101" y="2141818"/>
            <a:ext cx="2552065" cy="29102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8636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628189" cy="1400530"/>
          </a:xfrm>
        </p:spPr>
        <p:txBody>
          <a:bodyPr/>
          <a:lstStyle/>
          <a:p>
            <a:pPr algn="ctr"/>
            <a:r>
              <a:rPr lang="es-ES" dirty="0" smtClean="0"/>
              <a:t>F# FILE MANIPULATIONS </a:t>
            </a:r>
            <a:r>
              <a:rPr lang="es-ES" sz="2800" dirty="0" smtClean="0"/>
              <a:t>(</a:t>
            </a:r>
            <a:r>
              <a:rPr lang="es-ES" sz="2800" dirty="0" err="1" smtClean="0"/>
              <a:t>writealltext</a:t>
            </a:r>
            <a:r>
              <a:rPr lang="es-ES" sz="2800" dirty="0" smtClean="0"/>
              <a:t>)</a:t>
            </a:r>
            <a:endParaRPr lang="es-ES" sz="2800" dirty="0"/>
          </a:p>
        </p:txBody>
      </p:sp>
      <p:sp>
        <p:nvSpPr>
          <p:cNvPr id="3" name="Marcador de contenido 2"/>
          <p:cNvSpPr>
            <a:spLocks noGrp="1"/>
          </p:cNvSpPr>
          <p:nvPr>
            <p:ph idx="1"/>
          </p:nvPr>
        </p:nvSpPr>
        <p:spPr/>
        <p:txBody>
          <a:bodyPr>
            <a:normAutofit/>
          </a:bodyPr>
          <a:lstStyle/>
          <a:p>
            <a:r>
              <a:rPr lang="en-GB" dirty="0"/>
              <a:t>F # has a small drawback, being a language of recent creation, the developer community has not advanced much, so the information regarding it is very scarce. The clearest and most basic examples of file manipulation are found at the time of writing and reading certain information from a simple text file (.txt).</a:t>
            </a:r>
            <a:endParaRPr lang="es-ES" dirty="0"/>
          </a:p>
          <a:p>
            <a:r>
              <a:rPr lang="en-GB" dirty="0"/>
              <a:t>F# has a </a:t>
            </a:r>
            <a:r>
              <a:rPr lang="en-GB" u="sng" dirty="0" err="1">
                <a:hlinkClick r:id="rId2"/>
              </a:rPr>
              <a:t>WriteAllText</a:t>
            </a:r>
            <a:r>
              <a:rPr lang="en-GB" u="sng" dirty="0">
                <a:hlinkClick r:id="rId2"/>
              </a:rPr>
              <a:t>(String, String)</a:t>
            </a:r>
            <a:r>
              <a:rPr lang="en-GB" dirty="0"/>
              <a:t> function that according to the Microsoft documentation, the function creates a new file, write the contents to the file, and then closes the file, but if the target file already exists, it is overwritten.</a:t>
            </a:r>
            <a:endParaRPr lang="es-ES" dirty="0"/>
          </a:p>
          <a:p>
            <a:r>
              <a:rPr lang="en-GB" dirty="0"/>
              <a:t>The first field (type string) that appears between parentheses is the absolute path, in which the name of the file is already included. The second field (type string) that appears is the content of the file.</a:t>
            </a:r>
            <a:endParaRPr lang="es-ES" dirty="0"/>
          </a:p>
          <a:p>
            <a:endParaRPr lang="es-ES" dirty="0"/>
          </a:p>
        </p:txBody>
      </p:sp>
    </p:spTree>
    <p:extLst>
      <p:ext uri="{BB962C8B-B14F-4D97-AF65-F5344CB8AC3E}">
        <p14:creationId xmlns:p14="http://schemas.microsoft.com/office/powerpoint/2010/main" val="44155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F# </a:t>
            </a:r>
            <a:r>
              <a:rPr lang="es-ES" dirty="0" err="1" smtClean="0"/>
              <a:t>WriteAllText</a:t>
            </a:r>
            <a:r>
              <a:rPr lang="es-ES" dirty="0" smtClean="0"/>
              <a:t> </a:t>
            </a:r>
            <a:r>
              <a:rPr lang="es-ES" dirty="0" err="1" smtClean="0"/>
              <a:t>example</a:t>
            </a:r>
            <a:endParaRPr lang="es-ES" dirty="0"/>
          </a:p>
        </p:txBody>
      </p:sp>
      <p:pic>
        <p:nvPicPr>
          <p:cNvPr id="4" name="Imagen 3"/>
          <p:cNvPicPr>
            <a:picLocks noChangeAspect="1"/>
          </p:cNvPicPr>
          <p:nvPr/>
        </p:nvPicPr>
        <p:blipFill>
          <a:blip r:embed="rId2"/>
          <a:stretch>
            <a:fillRect/>
          </a:stretch>
        </p:blipFill>
        <p:spPr>
          <a:xfrm>
            <a:off x="1103312" y="2618067"/>
            <a:ext cx="9519002" cy="2709582"/>
          </a:xfrm>
          <a:prstGeom prst="rect">
            <a:avLst/>
          </a:prstGeom>
        </p:spPr>
      </p:pic>
    </p:spTree>
    <p:extLst>
      <p:ext uri="{BB962C8B-B14F-4D97-AF65-F5344CB8AC3E}">
        <p14:creationId xmlns:p14="http://schemas.microsoft.com/office/powerpoint/2010/main" val="10278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628189" cy="1400530"/>
          </a:xfrm>
        </p:spPr>
        <p:txBody>
          <a:bodyPr/>
          <a:lstStyle/>
          <a:p>
            <a:pPr algn="ctr"/>
            <a:r>
              <a:rPr lang="es-ES" dirty="0" smtClean="0"/>
              <a:t>F# FILE MANIPULATIONS </a:t>
            </a:r>
            <a:r>
              <a:rPr lang="es-ES" sz="2800" dirty="0" smtClean="0"/>
              <a:t>(</a:t>
            </a:r>
            <a:r>
              <a:rPr lang="es-ES" sz="2800" dirty="0" err="1" smtClean="0"/>
              <a:t>readalltext</a:t>
            </a:r>
            <a:r>
              <a:rPr lang="es-ES" sz="2800" dirty="0" smtClean="0"/>
              <a:t>)</a:t>
            </a:r>
            <a:endParaRPr lang="es-ES" sz="2800" dirty="0"/>
          </a:p>
        </p:txBody>
      </p:sp>
      <p:sp>
        <p:nvSpPr>
          <p:cNvPr id="3" name="Marcador de contenido 2"/>
          <p:cNvSpPr>
            <a:spLocks noGrp="1"/>
          </p:cNvSpPr>
          <p:nvPr>
            <p:ph idx="1"/>
          </p:nvPr>
        </p:nvSpPr>
        <p:spPr>
          <a:xfrm>
            <a:off x="1103312" y="1853248"/>
            <a:ext cx="5545461" cy="4195481"/>
          </a:xfrm>
        </p:spPr>
        <p:txBody>
          <a:bodyPr>
            <a:normAutofit/>
          </a:bodyPr>
          <a:lstStyle/>
          <a:p>
            <a:r>
              <a:rPr lang="en-GB" dirty="0"/>
              <a:t>Once created the file with the text, you should read the content of it, for this, I used the </a:t>
            </a:r>
            <a:r>
              <a:rPr lang="en-GB" u="sng" dirty="0" err="1"/>
              <a:t>ReadAllText</a:t>
            </a:r>
            <a:r>
              <a:rPr lang="en-GB" u="sng" dirty="0"/>
              <a:t> (String, String) </a:t>
            </a:r>
            <a:r>
              <a:rPr lang="en-GB" dirty="0"/>
              <a:t>function that is practically the same as the previous </a:t>
            </a:r>
            <a:r>
              <a:rPr lang="en-GB" dirty="0" smtClean="0"/>
              <a:t>one.</a:t>
            </a:r>
          </a:p>
          <a:p>
            <a:endParaRPr lang="en-GB" dirty="0" smtClean="0"/>
          </a:p>
          <a:p>
            <a:endParaRPr lang="en-GB" dirty="0" smtClean="0"/>
          </a:p>
          <a:p>
            <a:endParaRPr lang="en-GB" dirty="0" smtClean="0"/>
          </a:p>
          <a:p>
            <a:r>
              <a:rPr lang="en-GB" dirty="0" smtClean="0"/>
              <a:t>Later </a:t>
            </a:r>
            <a:r>
              <a:rPr lang="en-GB" dirty="0"/>
              <a:t>with </a:t>
            </a:r>
            <a:r>
              <a:rPr lang="en-GB" u="sng" dirty="0"/>
              <a:t>“let”</a:t>
            </a:r>
            <a:r>
              <a:rPr lang="en-GB" dirty="0"/>
              <a:t> associated the contents of the file to a variable string to read the lines of the file in the PowerShell.</a:t>
            </a:r>
            <a:endParaRPr lang="es-ES" dirty="0"/>
          </a:p>
        </p:txBody>
      </p:sp>
      <p:pic>
        <p:nvPicPr>
          <p:cNvPr id="4" name="Imagen 3"/>
          <p:cNvPicPr>
            <a:picLocks noChangeAspect="1"/>
          </p:cNvPicPr>
          <p:nvPr/>
        </p:nvPicPr>
        <p:blipFill>
          <a:blip r:embed="rId2"/>
          <a:stretch>
            <a:fillRect/>
          </a:stretch>
        </p:blipFill>
        <p:spPr>
          <a:xfrm>
            <a:off x="327979" y="3580107"/>
            <a:ext cx="11680879" cy="960895"/>
          </a:xfrm>
          <a:prstGeom prst="rect">
            <a:avLst/>
          </a:prstGeom>
        </p:spPr>
      </p:pic>
    </p:spTree>
    <p:extLst>
      <p:ext uri="{BB962C8B-B14F-4D97-AF65-F5344CB8AC3E}">
        <p14:creationId xmlns:p14="http://schemas.microsoft.com/office/powerpoint/2010/main" val="146107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628189" cy="1400530"/>
          </a:xfrm>
        </p:spPr>
        <p:txBody>
          <a:bodyPr/>
          <a:lstStyle/>
          <a:p>
            <a:pPr algn="ctr"/>
            <a:r>
              <a:rPr lang="es-ES" dirty="0" smtClean="0"/>
              <a:t>F# FILE MANIPULATIONS </a:t>
            </a:r>
            <a:r>
              <a:rPr lang="es-ES" sz="2800" dirty="0" smtClean="0"/>
              <a:t>(</a:t>
            </a:r>
            <a:r>
              <a:rPr lang="es-ES" sz="2800" dirty="0" err="1" smtClean="0"/>
              <a:t>vCount</a:t>
            </a:r>
            <a:r>
              <a:rPr lang="es-ES" sz="2800" dirty="0" smtClean="0"/>
              <a:t>)</a:t>
            </a:r>
            <a:endParaRPr lang="es-ES" sz="2800" dirty="0"/>
          </a:p>
        </p:txBody>
      </p:sp>
      <p:sp>
        <p:nvSpPr>
          <p:cNvPr id="3" name="Marcador de contenido 2"/>
          <p:cNvSpPr>
            <a:spLocks noGrp="1"/>
          </p:cNvSpPr>
          <p:nvPr>
            <p:ph idx="1"/>
          </p:nvPr>
        </p:nvSpPr>
        <p:spPr/>
        <p:txBody>
          <a:bodyPr>
            <a:normAutofit/>
          </a:bodyPr>
          <a:lstStyle/>
          <a:p>
            <a:r>
              <a:rPr lang="en-GB" dirty="0"/>
              <a:t>The path at the time of writing and reading the file is exactly the same except for the character '@', try to use a variable to reduce work and time, however did not behave as I expected and that I generate more inconveniences than benefits , so I decided to leave it like that; however, in the other language, if I changed it</a:t>
            </a:r>
            <a:r>
              <a:rPr lang="en-GB" dirty="0" smtClean="0"/>
              <a:t>.</a:t>
            </a:r>
            <a:endParaRPr lang="en-GB" dirty="0" smtClean="0"/>
          </a:p>
          <a:p>
            <a:endParaRPr lang="es-ES" dirty="0"/>
          </a:p>
          <a:p>
            <a:r>
              <a:rPr lang="en-GB" dirty="0"/>
              <a:t>In addition, I added a function </a:t>
            </a:r>
            <a:r>
              <a:rPr lang="en-GB" dirty="0" smtClean="0"/>
              <a:t>that </a:t>
            </a:r>
            <a:r>
              <a:rPr lang="en-GB" dirty="0"/>
              <a:t>counted the vowels introduced in the text of the file, using a list of characters in which both the uppercase and lowercase vowels were found. This is because unlike C # with (Lower () and Upper ()) I do not know a function that changes all the characters to the same format. And for this reason, I created a char List with the ALL vowels.</a:t>
            </a:r>
            <a:endParaRPr lang="es-ES" dirty="0"/>
          </a:p>
        </p:txBody>
      </p:sp>
    </p:spTree>
    <p:extLst>
      <p:ext uri="{BB962C8B-B14F-4D97-AF65-F5344CB8AC3E}">
        <p14:creationId xmlns:p14="http://schemas.microsoft.com/office/powerpoint/2010/main" val="405194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F# </a:t>
            </a:r>
            <a:r>
              <a:rPr lang="es-ES" dirty="0" err="1" smtClean="0"/>
              <a:t>vowels</a:t>
            </a:r>
            <a:r>
              <a:rPr lang="es-ES" dirty="0" smtClean="0"/>
              <a:t> </a:t>
            </a:r>
            <a:r>
              <a:rPr lang="es-ES" dirty="0" err="1"/>
              <a:t>c</a:t>
            </a:r>
            <a:r>
              <a:rPr lang="es-ES" dirty="0" err="1" smtClean="0"/>
              <a:t>ount</a:t>
            </a:r>
            <a:r>
              <a:rPr lang="es-ES" dirty="0" smtClean="0"/>
              <a:t> </a:t>
            </a:r>
            <a:r>
              <a:rPr lang="es-ES" dirty="0" err="1" smtClean="0"/>
              <a:t>example</a:t>
            </a:r>
            <a:endParaRPr lang="es-ES" dirty="0"/>
          </a:p>
        </p:txBody>
      </p:sp>
      <p:pic>
        <p:nvPicPr>
          <p:cNvPr id="3" name="Imagen 2"/>
          <p:cNvPicPr>
            <a:picLocks noChangeAspect="1"/>
          </p:cNvPicPr>
          <p:nvPr/>
        </p:nvPicPr>
        <p:blipFill>
          <a:blip r:embed="rId2"/>
          <a:stretch>
            <a:fillRect/>
          </a:stretch>
        </p:blipFill>
        <p:spPr>
          <a:xfrm>
            <a:off x="1694221" y="2101220"/>
            <a:ext cx="8356613" cy="3896623"/>
          </a:xfrm>
          <a:prstGeom prst="rect">
            <a:avLst/>
          </a:prstGeom>
        </p:spPr>
      </p:pic>
    </p:spTree>
    <p:extLst>
      <p:ext uri="{BB962C8B-B14F-4D97-AF65-F5344CB8AC3E}">
        <p14:creationId xmlns:p14="http://schemas.microsoft.com/office/powerpoint/2010/main" val="3165463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553</TotalTime>
  <Words>1155</Words>
  <Application>Microsoft Office PowerPoint</Application>
  <PresentationFormat>Panorámica</PresentationFormat>
  <Paragraphs>66</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Century Gothic</vt:lpstr>
      <vt:lpstr>Wingdings 3</vt:lpstr>
      <vt:lpstr>Ion</vt:lpstr>
      <vt:lpstr>File Manipulations in:</vt:lpstr>
      <vt:lpstr>CONTENTS</vt:lpstr>
      <vt:lpstr>WHAT IS F#?</vt:lpstr>
      <vt:lpstr>WHAT IS C#?</vt:lpstr>
      <vt:lpstr>F# FILE MANIPULATIONS (writealltext)</vt:lpstr>
      <vt:lpstr>F# WriteAllText example</vt:lpstr>
      <vt:lpstr>F# FILE MANIPULATIONS (readalltext)</vt:lpstr>
      <vt:lpstr>F# FILE MANIPULATIONS (vCount)</vt:lpstr>
      <vt:lpstr>F# vowels count example</vt:lpstr>
      <vt:lpstr>C# FILE MANIPULATIONS (streamwriter)</vt:lpstr>
      <vt:lpstr>C# StreamWriter example</vt:lpstr>
      <vt:lpstr>C# FILE MANIPULATIONS (readalltext)</vt:lpstr>
      <vt:lpstr>C# ReadAllText example</vt:lpstr>
      <vt:lpstr>C# FILE MANIPULATIONS (vowels count)</vt:lpstr>
      <vt:lpstr>One of the most notorious differences was that in the case of wanting to change the location of the file or if you wanted to create the file within a new directory, in the case done with F #, the insert of it in the path would be enough to generate it automatically; however, in the case of C #, it would show an error in not finding the full path. This is due more for the functions used in both cases, than for the languages ​​themselves. </vt:lpstr>
      <vt:lpstr>CONCLUSION</vt:lpstr>
      <vt:lpstr>AND THAT WAS IT!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Functial </dc:title>
  <dc:creator>Mi PC</dc:creator>
  <cp:lastModifiedBy>Mi PC</cp:lastModifiedBy>
  <cp:revision>16</cp:revision>
  <dcterms:created xsi:type="dcterms:W3CDTF">2018-12-16T09:19:20Z</dcterms:created>
  <dcterms:modified xsi:type="dcterms:W3CDTF">2018-12-27T18:40:39Z</dcterms:modified>
</cp:coreProperties>
</file>