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3B185F1-B91A-495C-9C89-B76194C84454}" type="datetimeFigureOut">
              <a:rPr lang="es-ES" smtClean="0"/>
              <a:t>06/01/2019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349888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B185F1-B91A-495C-9C89-B76194C84454}" type="datetimeFigureOut">
              <a:rPr lang="es-ES" smtClean="0"/>
              <a:t>06/01/2019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107977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B185F1-B91A-495C-9C89-B76194C84454}" type="datetimeFigureOut">
              <a:rPr lang="es-ES" smtClean="0"/>
              <a:t>06/01/2019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B5BEF2-EE34-40CF-8DD3-33CDACD2B738}"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8364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B185F1-B91A-495C-9C89-B76194C84454}" type="datetimeFigureOut">
              <a:rPr lang="es-ES" smtClean="0"/>
              <a:t>06/01/2019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577877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B185F1-B91A-495C-9C89-B76194C84454}" type="datetimeFigureOut">
              <a:rPr lang="es-ES" smtClean="0"/>
              <a:t>06/01/2019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B5BEF2-EE34-40CF-8DD3-33CDACD2B738}"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2815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B185F1-B91A-495C-9C89-B76194C84454}" type="datetimeFigureOut">
              <a:rPr lang="es-ES" smtClean="0"/>
              <a:t>06/01/2019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1555919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B185F1-B91A-495C-9C89-B76194C84454}" type="datetimeFigureOut">
              <a:rPr lang="es-ES" smtClean="0"/>
              <a:t>06/01/2019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3852359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B185F1-B91A-495C-9C89-B76194C84454}" type="datetimeFigureOut">
              <a:rPr lang="es-ES" smtClean="0"/>
              <a:t>06/01/2019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1399107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B185F1-B91A-495C-9C89-B76194C84454}" type="datetimeFigureOut">
              <a:rPr lang="es-ES" smtClean="0"/>
              <a:t>06/01/2019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358884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B185F1-B91A-495C-9C89-B76194C84454}" type="datetimeFigureOut">
              <a:rPr lang="es-ES" smtClean="0"/>
              <a:t>06/01/2019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1922097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B185F1-B91A-495C-9C89-B76194C84454}" type="datetimeFigureOut">
              <a:rPr lang="es-ES" smtClean="0"/>
              <a:t>06/01/2019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2332258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B185F1-B91A-495C-9C89-B76194C84454}" type="datetimeFigureOut">
              <a:rPr lang="es-ES" smtClean="0"/>
              <a:t>06/01/2019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305465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3B185F1-B91A-495C-9C89-B76194C84454}" type="datetimeFigureOut">
              <a:rPr lang="es-ES" smtClean="0"/>
              <a:t>06/01/2019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203153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185F1-B91A-495C-9C89-B76194C84454}" type="datetimeFigureOut">
              <a:rPr lang="es-ES" smtClean="0"/>
              <a:t>06/01/2019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282361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3B185F1-B91A-495C-9C89-B76194C84454}" type="datetimeFigureOut">
              <a:rPr lang="es-ES" smtClean="0"/>
              <a:t>06/01/2019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282241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3B185F1-B91A-495C-9C89-B76194C84454}" type="datetimeFigureOut">
              <a:rPr lang="es-ES" smtClean="0"/>
              <a:t>06/01/2019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DB5BEF2-EE34-40CF-8DD3-33CDACD2B738}" type="slidenum">
              <a:rPr lang="es-ES" smtClean="0"/>
              <a:t>‹Nº›</a:t>
            </a:fld>
            <a:endParaRPr lang="es-ES"/>
          </a:p>
        </p:txBody>
      </p:sp>
    </p:spTree>
    <p:extLst>
      <p:ext uri="{BB962C8B-B14F-4D97-AF65-F5344CB8AC3E}">
        <p14:creationId xmlns:p14="http://schemas.microsoft.com/office/powerpoint/2010/main" val="2793901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B185F1-B91A-495C-9C89-B76194C84454}" type="datetimeFigureOut">
              <a:rPr lang="es-ES" smtClean="0"/>
              <a:t>06/01/2019</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B5BEF2-EE34-40CF-8DD3-33CDACD2B738}" type="slidenum">
              <a:rPr lang="es-ES" smtClean="0"/>
              <a:t>‹Nº›</a:t>
            </a:fld>
            <a:endParaRPr lang="es-ES"/>
          </a:p>
        </p:txBody>
      </p:sp>
    </p:spTree>
    <p:extLst>
      <p:ext uri="{BB962C8B-B14F-4D97-AF65-F5344CB8AC3E}">
        <p14:creationId xmlns:p14="http://schemas.microsoft.com/office/powerpoint/2010/main" val="351559040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javarevisited.blogspot.sg/2014/08/top-5-books-to-learn-unit-testing-junit-tdd-Java-programmers.html#axzz52ShbrGiq" TargetMode="External"/><Relationship Id="rId3" Type="http://schemas.openxmlformats.org/officeDocument/2006/relationships/hyperlink" Target="https://searchsoftwarequality.techtarget.com/definition/test-driven-development" TargetMode="External"/><Relationship Id="rId7" Type="http://schemas.openxmlformats.org/officeDocument/2006/relationships/hyperlink" Target="https://searchwindevelopment.techtarget.com/definition/GUI" TargetMode="External"/><Relationship Id="rId2" Type="http://schemas.openxmlformats.org/officeDocument/2006/relationships/hyperlink" Target="https://whatis.techtarget.com/definition/open-source" TargetMode="External"/><Relationship Id="rId1" Type="http://schemas.openxmlformats.org/officeDocument/2006/relationships/slideLayout" Target="../slideLayouts/slideLayout2.xml"/><Relationship Id="rId6" Type="http://schemas.openxmlformats.org/officeDocument/2006/relationships/hyperlink" Target="https://searchsoftwarequality.techtarget.com/definition/Extreme-Programming" TargetMode="External"/><Relationship Id="rId5" Type="http://schemas.openxmlformats.org/officeDocument/2006/relationships/hyperlink" Target="https://searchmicroservices.techtarget.com/definition/source-code" TargetMode="External"/><Relationship Id="rId4" Type="http://schemas.openxmlformats.org/officeDocument/2006/relationships/hyperlink" Target="https://searchsoftwarequality.techtarget.com/definition/unit-testing" TargetMode="Externa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ES" dirty="0" err="1" smtClean="0"/>
              <a:t>Testing</a:t>
            </a:r>
            <a:r>
              <a:rPr lang="es-ES" dirty="0" smtClean="0"/>
              <a:t> </a:t>
            </a:r>
            <a:r>
              <a:rPr lang="es-ES" dirty="0" err="1" smtClean="0"/>
              <a:t>with</a:t>
            </a:r>
            <a:r>
              <a:rPr lang="es-ES" dirty="0" smtClean="0"/>
              <a:t> </a:t>
            </a:r>
            <a:r>
              <a:rPr lang="es-ES" dirty="0" err="1" smtClean="0"/>
              <a:t>JUnit</a:t>
            </a:r>
            <a:r>
              <a:rPr lang="es-ES" dirty="0" smtClean="0"/>
              <a:t> and </a:t>
            </a:r>
            <a:r>
              <a:rPr lang="es-ES" dirty="0" err="1" smtClean="0"/>
              <a:t>Mockito</a:t>
            </a:r>
            <a:endParaRPr lang="es-ES" dirty="0"/>
          </a:p>
        </p:txBody>
      </p:sp>
      <p:sp>
        <p:nvSpPr>
          <p:cNvPr id="3" name="Subtítulo 2"/>
          <p:cNvSpPr>
            <a:spLocks noGrp="1"/>
          </p:cNvSpPr>
          <p:nvPr>
            <p:ph type="subTitle" idx="1"/>
          </p:nvPr>
        </p:nvSpPr>
        <p:spPr>
          <a:xfrm>
            <a:off x="3287506" y="5368189"/>
            <a:ext cx="4206057" cy="381682"/>
          </a:xfrm>
        </p:spPr>
        <p:txBody>
          <a:bodyPr/>
          <a:lstStyle/>
          <a:p>
            <a:r>
              <a:rPr lang="es-ES" dirty="0" smtClean="0"/>
              <a:t>Miguel Ángel </a:t>
            </a:r>
            <a:r>
              <a:rPr lang="es-ES" dirty="0" err="1" smtClean="0"/>
              <a:t>Herranz</a:t>
            </a:r>
            <a:r>
              <a:rPr lang="es-ES" dirty="0" smtClean="0"/>
              <a:t> Marcos 2019 </a:t>
            </a:r>
            <a:r>
              <a:rPr lang="es-ES" dirty="0" err="1" smtClean="0"/>
              <a:t>easv</a:t>
            </a:r>
            <a:endParaRPr lang="es-ES" dirty="0"/>
          </a:p>
        </p:txBody>
      </p:sp>
    </p:spTree>
    <p:extLst>
      <p:ext uri="{BB962C8B-B14F-4D97-AF65-F5344CB8AC3E}">
        <p14:creationId xmlns:p14="http://schemas.microsoft.com/office/powerpoint/2010/main" val="1153678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61261"/>
          </a:xfrm>
        </p:spPr>
        <p:txBody>
          <a:bodyPr/>
          <a:lstStyle/>
          <a:p>
            <a:pPr algn="ctr"/>
            <a:r>
              <a:rPr lang="es-ES" dirty="0" smtClean="0"/>
              <a:t>WHAT I DID?</a:t>
            </a:r>
            <a:endParaRPr lang="es-ES" dirty="0"/>
          </a:p>
        </p:txBody>
      </p:sp>
      <p:sp>
        <p:nvSpPr>
          <p:cNvPr id="3" name="Marcador de contenido 2"/>
          <p:cNvSpPr>
            <a:spLocks noGrp="1"/>
          </p:cNvSpPr>
          <p:nvPr>
            <p:ph idx="1"/>
          </p:nvPr>
        </p:nvSpPr>
        <p:spPr>
          <a:xfrm>
            <a:off x="677334" y="1270861"/>
            <a:ext cx="8596668" cy="4770501"/>
          </a:xfrm>
        </p:spPr>
        <p:txBody>
          <a:bodyPr>
            <a:normAutofit/>
          </a:bodyPr>
          <a:lstStyle/>
          <a:p>
            <a:r>
              <a:rPr lang="en-GB" dirty="0"/>
              <a:t>The last step was to create (in the same way as before) a Test using JUnit and import the "mockito-all-1.9.5.jar" library. Then an attribute of the Test class was declared (</a:t>
            </a:r>
            <a:r>
              <a:rPr lang="en-GB" dirty="0" err="1"/>
              <a:t>CalServiceTest</a:t>
            </a:r>
            <a:r>
              <a:rPr lang="en-GB" dirty="0"/>
              <a:t>) </a:t>
            </a:r>
            <a:r>
              <a:rPr lang="en-GB" u="sng" dirty="0">
                <a:solidFill>
                  <a:schemeClr val="accent1"/>
                </a:solidFill>
              </a:rPr>
              <a:t>and adding an @Before created an instance in the </a:t>
            </a:r>
            <a:r>
              <a:rPr lang="en-GB" u="sng" dirty="0" err="1">
                <a:solidFill>
                  <a:schemeClr val="accent1"/>
                </a:solidFill>
              </a:rPr>
              <a:t>setUp</a:t>
            </a:r>
            <a:r>
              <a:rPr lang="en-GB" u="sng" dirty="0">
                <a:solidFill>
                  <a:schemeClr val="accent1"/>
                </a:solidFill>
              </a:rPr>
              <a:t> function</a:t>
            </a:r>
            <a:r>
              <a:rPr lang="en-GB" dirty="0"/>
              <a:t>. In which instances in the Interface referring to the "mock" of the class. And with a series of sentences with the keywords </a:t>
            </a:r>
            <a:r>
              <a:rPr lang="en-GB" u="sng" dirty="0">
                <a:solidFill>
                  <a:schemeClr val="accent1"/>
                </a:solidFill>
              </a:rPr>
              <a:t>"when" and ".</a:t>
            </a:r>
            <a:r>
              <a:rPr lang="en-GB" u="sng" dirty="0" err="1">
                <a:solidFill>
                  <a:schemeClr val="accent1"/>
                </a:solidFill>
              </a:rPr>
              <a:t>thenReturn</a:t>
            </a:r>
            <a:r>
              <a:rPr lang="en-GB" u="sng" dirty="0">
                <a:solidFill>
                  <a:schemeClr val="accent1"/>
                </a:solidFill>
              </a:rPr>
              <a:t>" </a:t>
            </a:r>
            <a:r>
              <a:rPr lang="en-GB" dirty="0"/>
              <a:t>and the expected values ​​by entering the function and the result.</a:t>
            </a:r>
            <a:endParaRPr lang="es-ES" dirty="0"/>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3267054" y="3084163"/>
            <a:ext cx="6558872" cy="36184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8099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61261"/>
          </a:xfrm>
        </p:spPr>
        <p:txBody>
          <a:bodyPr/>
          <a:lstStyle/>
          <a:p>
            <a:pPr algn="ctr"/>
            <a:r>
              <a:rPr lang="es-ES" dirty="0" smtClean="0"/>
              <a:t>CONTENTS</a:t>
            </a:r>
            <a:endParaRPr lang="es-ES" dirty="0"/>
          </a:p>
        </p:txBody>
      </p:sp>
      <p:sp>
        <p:nvSpPr>
          <p:cNvPr id="3" name="Marcador de contenido 2"/>
          <p:cNvSpPr>
            <a:spLocks noGrp="1"/>
          </p:cNvSpPr>
          <p:nvPr>
            <p:ph idx="1"/>
          </p:nvPr>
        </p:nvSpPr>
        <p:spPr>
          <a:xfrm>
            <a:off x="677334" y="1270861"/>
            <a:ext cx="4762571" cy="5250949"/>
          </a:xfrm>
        </p:spPr>
        <p:txBody>
          <a:bodyPr>
            <a:normAutofit/>
          </a:bodyPr>
          <a:lstStyle/>
          <a:p>
            <a:pPr lvl="0"/>
            <a:r>
              <a:rPr lang="en-GB" sz="2400" dirty="0"/>
              <a:t>WHAT IS UNIT TESTING</a:t>
            </a:r>
            <a:r>
              <a:rPr lang="en-GB" sz="2400" dirty="0" smtClean="0"/>
              <a:t>?</a:t>
            </a:r>
            <a:endParaRPr lang="es-ES" sz="2400" dirty="0"/>
          </a:p>
          <a:p>
            <a:pPr lvl="1"/>
            <a:r>
              <a:rPr lang="en-GB" dirty="0" smtClean="0"/>
              <a:t>INTRODUCTION</a:t>
            </a:r>
            <a:endParaRPr lang="es-ES" dirty="0" smtClean="0"/>
          </a:p>
          <a:p>
            <a:pPr lvl="1"/>
            <a:r>
              <a:rPr lang="en-GB" dirty="0" smtClean="0"/>
              <a:t>UNIT TESTING</a:t>
            </a:r>
            <a:endParaRPr lang="es-ES" dirty="0"/>
          </a:p>
          <a:p>
            <a:pPr lvl="1"/>
            <a:r>
              <a:rPr lang="en-GB" dirty="0"/>
              <a:t>WHITE BOX </a:t>
            </a:r>
            <a:r>
              <a:rPr lang="en-GB" dirty="0" smtClean="0"/>
              <a:t>TESTING</a:t>
            </a:r>
            <a:endParaRPr lang="es-ES" dirty="0"/>
          </a:p>
          <a:p>
            <a:pPr lvl="1"/>
            <a:r>
              <a:rPr lang="en-GB" dirty="0" smtClean="0"/>
              <a:t>BENEFITS</a:t>
            </a:r>
            <a:endParaRPr lang="es-ES" dirty="0"/>
          </a:p>
          <a:p>
            <a:pPr lvl="1"/>
            <a:r>
              <a:rPr lang="en-GB" dirty="0" smtClean="0"/>
              <a:t>FRAMEWORKS</a:t>
            </a:r>
            <a:endParaRPr lang="es-ES" dirty="0"/>
          </a:p>
          <a:p>
            <a:pPr lvl="1"/>
            <a:r>
              <a:rPr lang="en-GB" dirty="0" smtClean="0"/>
              <a:t>WHAT </a:t>
            </a:r>
            <a:r>
              <a:rPr lang="en-GB" dirty="0"/>
              <a:t>IS THE FRAME WORKS HAVE I USED</a:t>
            </a:r>
            <a:r>
              <a:rPr lang="en-GB" dirty="0" smtClean="0"/>
              <a:t>?</a:t>
            </a:r>
          </a:p>
          <a:p>
            <a:pPr marL="457200" lvl="1" indent="0">
              <a:buNone/>
            </a:pPr>
            <a:endParaRPr lang="es-ES" dirty="0"/>
          </a:p>
          <a:p>
            <a:pPr lvl="0"/>
            <a:r>
              <a:rPr lang="en-GB" sz="2400" dirty="0" smtClean="0"/>
              <a:t>WHAT </a:t>
            </a:r>
            <a:r>
              <a:rPr lang="en-GB" sz="2400" dirty="0"/>
              <a:t>I DID</a:t>
            </a:r>
            <a:r>
              <a:rPr lang="en-GB" sz="2400" dirty="0" smtClean="0"/>
              <a:t>?</a:t>
            </a:r>
            <a:endParaRPr lang="es-ES" sz="2400" dirty="0"/>
          </a:p>
          <a:p>
            <a:pPr lvl="1"/>
            <a:r>
              <a:rPr lang="en-GB" dirty="0"/>
              <a:t>JAVA PROJECT WITH JUNIT</a:t>
            </a:r>
          </a:p>
          <a:p>
            <a:pPr lvl="1"/>
            <a:r>
              <a:rPr lang="en-GB" dirty="0"/>
              <a:t>AVA PROJECT WITH MOCKITO</a:t>
            </a:r>
            <a:endParaRPr lang="es-ES" dirty="0"/>
          </a:p>
          <a:p>
            <a:endParaRPr lang="es-ES" dirty="0"/>
          </a:p>
        </p:txBody>
      </p:sp>
      <p:pic>
        <p:nvPicPr>
          <p:cNvPr id="1026" name="Picture 2" descr="Resultado de imagen de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0006" y="1129815"/>
            <a:ext cx="4763996" cy="241652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38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54251"/>
          </a:xfrm>
        </p:spPr>
        <p:txBody>
          <a:bodyPr>
            <a:normAutofit/>
          </a:bodyPr>
          <a:lstStyle/>
          <a:p>
            <a:pPr algn="ctr"/>
            <a:r>
              <a:rPr lang="en-GB" dirty="0"/>
              <a:t>WHAT IS UNIT TESTING</a:t>
            </a:r>
            <a:r>
              <a:rPr lang="en-GB" dirty="0" smtClean="0"/>
              <a:t>?</a:t>
            </a:r>
            <a:endParaRPr lang="es-ES" dirty="0"/>
          </a:p>
        </p:txBody>
      </p:sp>
      <p:sp>
        <p:nvSpPr>
          <p:cNvPr id="3" name="Marcador de contenido 2"/>
          <p:cNvSpPr>
            <a:spLocks noGrp="1"/>
          </p:cNvSpPr>
          <p:nvPr>
            <p:ph idx="1"/>
          </p:nvPr>
        </p:nvSpPr>
        <p:spPr>
          <a:xfrm>
            <a:off x="677334" y="1363851"/>
            <a:ext cx="8596668" cy="5067946"/>
          </a:xfrm>
        </p:spPr>
        <p:txBody>
          <a:bodyPr>
            <a:normAutofit fontScale="92500" lnSpcReduction="10000"/>
          </a:bodyPr>
          <a:lstStyle/>
          <a:p>
            <a:pPr lvl="0"/>
            <a:r>
              <a:rPr lang="en-GB" dirty="0" smtClean="0">
                <a:solidFill>
                  <a:schemeClr val="accent1"/>
                </a:solidFill>
              </a:rPr>
              <a:t>INTRODUCTION</a:t>
            </a:r>
            <a:endParaRPr lang="es-ES" dirty="0">
              <a:solidFill>
                <a:schemeClr val="accent1"/>
              </a:solidFill>
            </a:endParaRPr>
          </a:p>
          <a:p>
            <a:r>
              <a:rPr lang="en-GB" dirty="0"/>
              <a:t>The work to be done consists of creating a series of unit tests in the </a:t>
            </a:r>
            <a:r>
              <a:rPr lang="en-GB" dirty="0">
                <a:solidFill>
                  <a:schemeClr val="accent1"/>
                </a:solidFill>
              </a:rPr>
              <a:t>java</a:t>
            </a:r>
            <a:r>
              <a:rPr lang="en-GB" dirty="0"/>
              <a:t> language, for this I have done the work by supporting myself in the </a:t>
            </a:r>
            <a:r>
              <a:rPr lang="en-GB" dirty="0">
                <a:solidFill>
                  <a:schemeClr val="accent1"/>
                </a:solidFill>
              </a:rPr>
              <a:t>JUnit</a:t>
            </a:r>
            <a:r>
              <a:rPr lang="en-GB" dirty="0"/>
              <a:t> and </a:t>
            </a:r>
            <a:r>
              <a:rPr lang="en-GB" dirty="0" err="1">
                <a:solidFill>
                  <a:schemeClr val="accent1"/>
                </a:solidFill>
              </a:rPr>
              <a:t>Mockito</a:t>
            </a:r>
            <a:r>
              <a:rPr lang="en-GB" dirty="0"/>
              <a:t> frameworks.</a:t>
            </a:r>
            <a:endParaRPr lang="es-ES" dirty="0"/>
          </a:p>
          <a:p>
            <a:r>
              <a:rPr lang="en-GB" dirty="0"/>
              <a:t>From my point of view, the first thing is to make clear that they are the unit tests and why they are carried out.</a:t>
            </a:r>
            <a:endParaRPr lang="es-ES" dirty="0"/>
          </a:p>
          <a:p>
            <a:pPr lvl="0"/>
            <a:r>
              <a:rPr lang="en-GB" dirty="0">
                <a:solidFill>
                  <a:schemeClr val="accent1"/>
                </a:solidFill>
              </a:rPr>
              <a:t>UNIT TESTING</a:t>
            </a:r>
            <a:endParaRPr lang="es-ES" dirty="0">
              <a:solidFill>
                <a:schemeClr val="accent1"/>
              </a:solidFill>
            </a:endParaRPr>
          </a:p>
          <a:p>
            <a:r>
              <a:rPr lang="en-GB" u="sng" dirty="0">
                <a:solidFill>
                  <a:schemeClr val="accent1"/>
                </a:solidFill>
              </a:rPr>
              <a:t>It’s a level of software testing where individual units/ components of a software are tested. </a:t>
            </a:r>
            <a:r>
              <a:rPr lang="en-GB" dirty="0"/>
              <a:t>The purpose is to validate that each unit of the software performs as designed. A unit is the </a:t>
            </a:r>
            <a:r>
              <a:rPr lang="en-GB" u="sng" dirty="0">
                <a:solidFill>
                  <a:schemeClr val="accent1"/>
                </a:solidFill>
              </a:rPr>
              <a:t>smallest testable part </a:t>
            </a:r>
            <a:r>
              <a:rPr lang="en-GB" dirty="0"/>
              <a:t>of any software. It usually has one or a few inputs and usually a single output. In procedural programming, a unit may be an individual program, function, procedure, etc. In object-oriented programming, </a:t>
            </a:r>
            <a:r>
              <a:rPr lang="en-GB" u="sng" dirty="0">
                <a:solidFill>
                  <a:schemeClr val="accent1"/>
                </a:solidFill>
              </a:rPr>
              <a:t>the smallest unit is a method</a:t>
            </a:r>
            <a:r>
              <a:rPr lang="en-GB" dirty="0"/>
              <a:t>, which may belong to a base/ super class, abstract class or derived/ child class. (Some treat a module of an application as a unit. This is to be discouraged as there will probably be many individual units within that module.) </a:t>
            </a:r>
            <a:r>
              <a:rPr lang="en-GB" u="sng" dirty="0">
                <a:solidFill>
                  <a:schemeClr val="accent1"/>
                </a:solidFill>
              </a:rPr>
              <a:t>Unit testing frameworks, drivers, stubs, and mock/ fake objects are used to assist in unit testing</a:t>
            </a:r>
            <a:r>
              <a:rPr lang="en-GB" dirty="0"/>
              <a:t>. The Unit Testing Method is performed by using the </a:t>
            </a:r>
            <a:r>
              <a:rPr lang="en-GB" u="sng" dirty="0">
                <a:solidFill>
                  <a:schemeClr val="accent1"/>
                </a:solidFill>
              </a:rPr>
              <a:t>White Box Testing method</a:t>
            </a:r>
            <a:r>
              <a:rPr lang="en-GB" dirty="0"/>
              <a:t>.</a:t>
            </a:r>
            <a:endParaRPr lang="es-ES" dirty="0"/>
          </a:p>
          <a:p>
            <a:endParaRPr lang="es-ES" dirty="0"/>
          </a:p>
        </p:txBody>
      </p:sp>
    </p:spTree>
    <p:extLst>
      <p:ext uri="{BB962C8B-B14F-4D97-AF65-F5344CB8AC3E}">
        <p14:creationId xmlns:p14="http://schemas.microsoft.com/office/powerpoint/2010/main" val="4114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54251"/>
          </a:xfrm>
        </p:spPr>
        <p:txBody>
          <a:bodyPr>
            <a:normAutofit/>
          </a:bodyPr>
          <a:lstStyle/>
          <a:p>
            <a:pPr algn="ctr"/>
            <a:r>
              <a:rPr lang="en-GB" dirty="0"/>
              <a:t>WHAT IS UNIT TESTING</a:t>
            </a:r>
            <a:r>
              <a:rPr lang="en-GB" dirty="0" smtClean="0"/>
              <a:t>?</a:t>
            </a:r>
            <a:endParaRPr lang="es-ES" dirty="0"/>
          </a:p>
        </p:txBody>
      </p:sp>
      <p:sp>
        <p:nvSpPr>
          <p:cNvPr id="3" name="Marcador de contenido 2"/>
          <p:cNvSpPr>
            <a:spLocks noGrp="1"/>
          </p:cNvSpPr>
          <p:nvPr>
            <p:ph idx="1"/>
          </p:nvPr>
        </p:nvSpPr>
        <p:spPr>
          <a:xfrm>
            <a:off x="677334" y="1363851"/>
            <a:ext cx="7428280" cy="5067946"/>
          </a:xfrm>
        </p:spPr>
        <p:txBody>
          <a:bodyPr>
            <a:normAutofit/>
          </a:bodyPr>
          <a:lstStyle/>
          <a:p>
            <a:pPr lvl="0"/>
            <a:r>
              <a:rPr lang="en-GB" dirty="0">
                <a:solidFill>
                  <a:schemeClr val="accent1"/>
                </a:solidFill>
              </a:rPr>
              <a:t>WHITE BOX TESTING</a:t>
            </a:r>
            <a:endParaRPr lang="es-ES" dirty="0">
              <a:solidFill>
                <a:schemeClr val="accent1"/>
              </a:solidFill>
            </a:endParaRPr>
          </a:p>
          <a:p>
            <a:pPr lvl="1"/>
            <a:r>
              <a:rPr lang="en-GB" dirty="0"/>
              <a:t>It’s a </a:t>
            </a:r>
            <a:r>
              <a:rPr lang="en-GB" u="sng" dirty="0">
                <a:solidFill>
                  <a:schemeClr val="accent1"/>
                </a:solidFill>
              </a:rPr>
              <a:t>software testing method </a:t>
            </a:r>
            <a:r>
              <a:rPr lang="en-GB" dirty="0"/>
              <a:t>in which the internal structure/design/implementation of the </a:t>
            </a:r>
            <a:r>
              <a:rPr lang="en-GB" u="sng" dirty="0">
                <a:solidFill>
                  <a:schemeClr val="accent1"/>
                </a:solidFill>
              </a:rPr>
              <a:t>item being tested is known to the tester</a:t>
            </a:r>
            <a:r>
              <a:rPr lang="en-GB" dirty="0"/>
              <a:t>. Programming know-how and the implementation knowledge is essential. </a:t>
            </a:r>
            <a:endParaRPr lang="en-GB" dirty="0" smtClean="0"/>
          </a:p>
          <a:p>
            <a:endParaRPr lang="es-ES" dirty="0"/>
          </a:p>
          <a:p>
            <a:pPr lvl="0"/>
            <a:r>
              <a:rPr lang="en-GB" dirty="0">
                <a:solidFill>
                  <a:schemeClr val="accent1"/>
                </a:solidFill>
              </a:rPr>
              <a:t>BENEFITS</a:t>
            </a:r>
            <a:endParaRPr lang="es-ES" dirty="0">
              <a:solidFill>
                <a:schemeClr val="accent1"/>
              </a:solidFill>
            </a:endParaRPr>
          </a:p>
          <a:p>
            <a:pPr lvl="1"/>
            <a:r>
              <a:rPr lang="en-GB" dirty="0"/>
              <a:t>Unit testing </a:t>
            </a:r>
            <a:r>
              <a:rPr lang="en-GB" u="sng" dirty="0">
                <a:solidFill>
                  <a:schemeClr val="accent1"/>
                </a:solidFill>
              </a:rPr>
              <a:t>increases confidence </a:t>
            </a:r>
            <a:r>
              <a:rPr lang="en-GB" dirty="0"/>
              <a:t>in changing/ maintaining code. If good unit tests are written and if they are run every time any code is changed, </a:t>
            </a:r>
            <a:r>
              <a:rPr lang="en-GB" u="sng" dirty="0">
                <a:solidFill>
                  <a:schemeClr val="accent1"/>
                </a:solidFill>
              </a:rPr>
              <a:t>we will be able to promptly catch any defects introduced due to the change</a:t>
            </a:r>
            <a:r>
              <a:rPr lang="en-GB" dirty="0"/>
              <a:t>. Codes are more reusable. In order to make unit testing possible, </a:t>
            </a:r>
            <a:r>
              <a:rPr lang="en-GB" u="sng" dirty="0">
                <a:solidFill>
                  <a:schemeClr val="accent1"/>
                </a:solidFill>
              </a:rPr>
              <a:t>codes need to be modular</a:t>
            </a:r>
            <a:r>
              <a:rPr lang="en-GB" dirty="0"/>
              <a:t>. This means that codes are easier to reuse, so the development is faster. Writing tests takes time but the time is compensated by the less amount of time it takes to run the tests.</a:t>
            </a:r>
            <a:endParaRPr lang="es-ES" dirty="0"/>
          </a:p>
          <a:p>
            <a:endParaRPr lang="es-ES" dirty="0"/>
          </a:p>
        </p:txBody>
      </p:sp>
      <p:pic>
        <p:nvPicPr>
          <p:cNvPr id="4" name="Imagen 3" descr="unit testing"/>
          <p:cNvPicPr/>
          <p:nvPr/>
        </p:nvPicPr>
        <p:blipFill>
          <a:blip r:embed="rId2">
            <a:extLst>
              <a:ext uri="{28A0092B-C50C-407E-A947-70E740481C1C}">
                <a14:useLocalDpi xmlns:a14="http://schemas.microsoft.com/office/drawing/2010/main" val="0"/>
              </a:ext>
            </a:extLst>
          </a:blip>
          <a:srcRect/>
          <a:stretch>
            <a:fillRect/>
          </a:stretch>
        </p:blipFill>
        <p:spPr bwMode="auto">
          <a:xfrm>
            <a:off x="8260597" y="2402237"/>
            <a:ext cx="2882684" cy="2648553"/>
          </a:xfrm>
          <a:prstGeom prst="roundRect">
            <a:avLst>
              <a:gd name="adj" fmla="val 17371"/>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543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54251"/>
          </a:xfrm>
        </p:spPr>
        <p:txBody>
          <a:bodyPr>
            <a:normAutofit/>
          </a:bodyPr>
          <a:lstStyle/>
          <a:p>
            <a:pPr algn="ctr"/>
            <a:r>
              <a:rPr lang="en-GB" dirty="0"/>
              <a:t>WHAT IS UNIT TESTING</a:t>
            </a:r>
            <a:r>
              <a:rPr lang="en-GB" dirty="0" smtClean="0"/>
              <a:t>?</a:t>
            </a:r>
            <a:endParaRPr lang="es-ES" dirty="0"/>
          </a:p>
        </p:txBody>
      </p:sp>
      <p:sp>
        <p:nvSpPr>
          <p:cNvPr id="3" name="Marcador de contenido 2"/>
          <p:cNvSpPr>
            <a:spLocks noGrp="1"/>
          </p:cNvSpPr>
          <p:nvPr>
            <p:ph idx="1"/>
          </p:nvPr>
        </p:nvSpPr>
        <p:spPr>
          <a:xfrm>
            <a:off x="677334" y="1363851"/>
            <a:ext cx="7428280" cy="5067946"/>
          </a:xfrm>
        </p:spPr>
        <p:txBody>
          <a:bodyPr>
            <a:normAutofit fontScale="92500" lnSpcReduction="10000"/>
          </a:bodyPr>
          <a:lstStyle/>
          <a:p>
            <a:pPr lvl="0"/>
            <a:r>
              <a:rPr lang="en-GB" dirty="0">
                <a:solidFill>
                  <a:schemeClr val="accent1"/>
                </a:solidFill>
              </a:rPr>
              <a:t>FRAMEWORKS</a:t>
            </a:r>
            <a:endParaRPr lang="es-ES" dirty="0">
              <a:solidFill>
                <a:schemeClr val="accent1"/>
              </a:solidFill>
            </a:endParaRPr>
          </a:p>
          <a:p>
            <a:pPr lvl="1"/>
            <a:r>
              <a:rPr lang="en-GB" dirty="0"/>
              <a:t>Testing is a very important part, and for that reason, for its application to be as comfortable as possible, several Frameworks and Tools for developers have been developed.</a:t>
            </a:r>
            <a:endParaRPr lang="es-ES" dirty="0"/>
          </a:p>
          <a:p>
            <a:pPr lvl="1"/>
            <a:r>
              <a:rPr lang="en-GB" dirty="0"/>
              <a:t>These are a list of the most common Frameworks:</a:t>
            </a:r>
            <a:endParaRPr lang="es-ES" dirty="0"/>
          </a:p>
          <a:p>
            <a:pPr lvl="1"/>
            <a:r>
              <a:rPr lang="en-GB" dirty="0"/>
              <a:t>REST-Assured, Selenium, </a:t>
            </a:r>
            <a:r>
              <a:rPr lang="en-GB" dirty="0" err="1"/>
              <a:t>TestNG</a:t>
            </a:r>
            <a:r>
              <a:rPr lang="en-GB" dirty="0"/>
              <a:t>, Spock, Cucumber, Spring</a:t>
            </a:r>
            <a:r>
              <a:rPr lang="en-GB" dirty="0" smtClean="0"/>
              <a:t>.</a:t>
            </a:r>
            <a:endParaRPr lang="es-ES" dirty="0"/>
          </a:p>
          <a:p>
            <a:pPr lvl="0"/>
            <a:r>
              <a:rPr lang="en-GB" dirty="0">
                <a:solidFill>
                  <a:schemeClr val="accent1"/>
                </a:solidFill>
              </a:rPr>
              <a:t>WHAT FRAMEWORK HAVE I </a:t>
            </a:r>
            <a:r>
              <a:rPr lang="en-GB" dirty="0" smtClean="0">
                <a:solidFill>
                  <a:schemeClr val="accent1"/>
                </a:solidFill>
              </a:rPr>
              <a:t>USED?</a:t>
            </a:r>
            <a:endParaRPr lang="en-GB" dirty="0"/>
          </a:p>
          <a:p>
            <a:pPr lvl="1"/>
            <a:r>
              <a:rPr lang="en-GB" dirty="0" smtClean="0"/>
              <a:t>JUnit </a:t>
            </a:r>
            <a:r>
              <a:rPr lang="en-GB" dirty="0"/>
              <a:t>is an </a:t>
            </a:r>
            <a:r>
              <a:rPr lang="en-GB" dirty="0">
                <a:hlinkClick r:id="rId2"/>
              </a:rPr>
              <a:t>open source framework</a:t>
            </a:r>
            <a:r>
              <a:rPr lang="en-GB" dirty="0"/>
              <a:t> designed for the purpose of writing and running tests in the Java programming language. JUnit, originally written by Erich Gamma and Kent Beck, has been important in the evolution of </a:t>
            </a:r>
            <a:r>
              <a:rPr lang="en-GB" dirty="0">
                <a:hlinkClick r:id="rId3"/>
              </a:rPr>
              <a:t>test-driven development</a:t>
            </a:r>
            <a:r>
              <a:rPr lang="en-GB" dirty="0"/>
              <a:t> &lt;method of implementing software programming </a:t>
            </a:r>
            <a:r>
              <a:rPr lang="en-GB" dirty="0" smtClean="0"/>
              <a:t>that interlaces</a:t>
            </a:r>
            <a:r>
              <a:rPr lang="en-GB" dirty="0" smtClean="0">
                <a:solidFill>
                  <a:schemeClr val="tx1"/>
                </a:solidFill>
              </a:rPr>
              <a:t> </a:t>
            </a:r>
            <a:r>
              <a:rPr lang="en-GB" dirty="0" smtClean="0">
                <a:solidFill>
                  <a:schemeClr val="tx1"/>
                </a:solidFill>
                <a:hlinkClick r:id="rId4"/>
              </a:rPr>
              <a:t>unit testing</a:t>
            </a:r>
            <a:r>
              <a:rPr lang="en-GB" dirty="0" smtClean="0"/>
              <a:t>, programming and refactoring </a:t>
            </a:r>
            <a:r>
              <a:rPr lang="en-GB" dirty="0"/>
              <a:t>on </a:t>
            </a:r>
            <a:r>
              <a:rPr lang="en-GB" dirty="0">
                <a:hlinkClick r:id="rId5"/>
              </a:rPr>
              <a:t>source code</a:t>
            </a:r>
            <a:r>
              <a:rPr lang="en-GB" dirty="0"/>
              <a:t>&gt;, which is part of a larger </a:t>
            </a:r>
            <a:r>
              <a:rPr lang="en-GB" dirty="0" smtClean="0"/>
              <a:t>software design </a:t>
            </a:r>
            <a:r>
              <a:rPr lang="en-GB" dirty="0"/>
              <a:t>paradigm known as </a:t>
            </a:r>
            <a:r>
              <a:rPr lang="en-GB" dirty="0">
                <a:hlinkClick r:id="rId6"/>
              </a:rPr>
              <a:t>Extreme Programming</a:t>
            </a:r>
            <a:r>
              <a:rPr lang="en-GB" dirty="0"/>
              <a:t> (XP</a:t>
            </a:r>
            <a:r>
              <a:rPr lang="en-GB" dirty="0" smtClean="0"/>
              <a:t>). </a:t>
            </a:r>
          </a:p>
          <a:p>
            <a:pPr lvl="1"/>
            <a:r>
              <a:rPr lang="en-GB" dirty="0" smtClean="0"/>
              <a:t>JUnit </a:t>
            </a:r>
            <a:r>
              <a:rPr lang="en-GB" dirty="0"/>
              <a:t>has a graphical user interface (</a:t>
            </a:r>
            <a:r>
              <a:rPr lang="en-GB" dirty="0">
                <a:hlinkClick r:id="rId7"/>
              </a:rPr>
              <a:t>GUI</a:t>
            </a:r>
            <a:r>
              <a:rPr lang="en-GB" dirty="0"/>
              <a:t>), making it possible to write and test </a:t>
            </a:r>
            <a:r>
              <a:rPr lang="en-GB" dirty="0">
                <a:hlinkClick r:id="rId5"/>
              </a:rPr>
              <a:t>source code</a:t>
            </a:r>
            <a:r>
              <a:rPr lang="en-GB" dirty="0"/>
              <a:t> quickly and easily. JUnit allows the developer to incrementally build test suites to measure progress and detect unintended side effects. Tests can be run continuously. Results are provided immediately. JUnit shows test progress in a bar that is normally green but turns red when a test fails. Multiple tests can be run concurrently.</a:t>
            </a:r>
            <a:endParaRPr lang="es-ES" dirty="0"/>
          </a:p>
          <a:p>
            <a:endParaRPr lang="es-ES" dirty="0"/>
          </a:p>
        </p:txBody>
      </p:sp>
      <p:pic>
        <p:nvPicPr>
          <p:cNvPr id="5" name="Imagen 4" descr="best course to learn JUnit 5">
            <a:hlinkClick r:id="rId8" tgtFrame="&quot;_blank&quot;"/>
          </p:cNvPr>
          <p:cNvPicPr/>
          <p:nvPr/>
        </p:nvPicPr>
        <p:blipFill>
          <a:blip r:embed="rId9">
            <a:extLst>
              <a:ext uri="{28A0092B-C50C-407E-A947-70E740481C1C}">
                <a14:useLocalDpi xmlns:a14="http://schemas.microsoft.com/office/drawing/2010/main" val="0"/>
              </a:ext>
            </a:extLst>
          </a:blip>
          <a:srcRect/>
          <a:stretch>
            <a:fillRect/>
          </a:stretch>
        </p:blipFill>
        <p:spPr bwMode="auto">
          <a:xfrm>
            <a:off x="8120934" y="3409628"/>
            <a:ext cx="4071066" cy="3224400"/>
          </a:xfrm>
          <a:prstGeom prst="ellipse">
            <a:avLst/>
          </a:prstGeom>
          <a:ln>
            <a:noFill/>
          </a:ln>
          <a:effectLst>
            <a:softEdge rad="112500"/>
          </a:effectLst>
        </p:spPr>
      </p:pic>
    </p:spTree>
    <p:extLst>
      <p:ext uri="{BB962C8B-B14F-4D97-AF65-F5344CB8AC3E}">
        <p14:creationId xmlns:p14="http://schemas.microsoft.com/office/powerpoint/2010/main" val="371467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54251"/>
          </a:xfrm>
        </p:spPr>
        <p:txBody>
          <a:bodyPr>
            <a:normAutofit/>
          </a:bodyPr>
          <a:lstStyle/>
          <a:p>
            <a:pPr algn="ctr"/>
            <a:r>
              <a:rPr lang="en-GB" dirty="0"/>
              <a:t>WHAT IS UNIT TESTING</a:t>
            </a:r>
            <a:r>
              <a:rPr lang="en-GB" dirty="0" smtClean="0"/>
              <a:t>?</a:t>
            </a:r>
            <a:endParaRPr lang="es-ES" dirty="0"/>
          </a:p>
        </p:txBody>
      </p:sp>
      <p:sp>
        <p:nvSpPr>
          <p:cNvPr id="3" name="Marcador de contenido 2"/>
          <p:cNvSpPr>
            <a:spLocks noGrp="1"/>
          </p:cNvSpPr>
          <p:nvPr>
            <p:ph idx="1"/>
          </p:nvPr>
        </p:nvSpPr>
        <p:spPr>
          <a:xfrm>
            <a:off x="882040" y="3828082"/>
            <a:ext cx="7428280" cy="1813301"/>
          </a:xfrm>
        </p:spPr>
        <p:txBody>
          <a:bodyPr>
            <a:normAutofit/>
          </a:bodyPr>
          <a:lstStyle/>
          <a:p>
            <a:r>
              <a:rPr lang="en-GB" u="sng" dirty="0" err="1">
                <a:solidFill>
                  <a:schemeClr val="accent1"/>
                </a:solidFill>
              </a:rPr>
              <a:t>Mockito</a:t>
            </a:r>
            <a:r>
              <a:rPr lang="en-GB" dirty="0"/>
              <a:t> is a mocking framework, </a:t>
            </a:r>
            <a:r>
              <a:rPr lang="en-GB" u="sng" dirty="0">
                <a:solidFill>
                  <a:schemeClr val="accent1"/>
                </a:solidFill>
              </a:rPr>
              <a:t>JAVA-based library </a:t>
            </a:r>
            <a:r>
              <a:rPr lang="en-GB" dirty="0"/>
              <a:t>that is used for effective unit testing of JAVA applications. </a:t>
            </a:r>
            <a:r>
              <a:rPr lang="en-GB" dirty="0" err="1"/>
              <a:t>Mockito</a:t>
            </a:r>
            <a:r>
              <a:rPr lang="en-GB" dirty="0"/>
              <a:t> is used to </a:t>
            </a:r>
            <a:r>
              <a:rPr lang="en-GB" u="sng" dirty="0">
                <a:solidFill>
                  <a:schemeClr val="accent1"/>
                </a:solidFill>
              </a:rPr>
              <a:t>mock interfaces so that a dummy functionality can be added to a mock interface that can be used in unit testing</a:t>
            </a:r>
            <a:r>
              <a:rPr lang="en-GB" dirty="0"/>
              <a:t>. This tutorial should help you learn how to create unit tests with </a:t>
            </a:r>
            <a:r>
              <a:rPr lang="en-GB" dirty="0" err="1"/>
              <a:t>Mockito</a:t>
            </a:r>
            <a:r>
              <a:rPr lang="en-GB" dirty="0"/>
              <a:t> as well as how to use its APIs in a simple and intuitive way.</a:t>
            </a:r>
            <a:endParaRPr lang="es-ES" dirty="0"/>
          </a:p>
          <a:p>
            <a:endParaRPr lang="es-ES" dirty="0"/>
          </a:p>
        </p:txBody>
      </p:sp>
      <p:pic>
        <p:nvPicPr>
          <p:cNvPr id="6" name="Imagen 5" descr="Resultado de imagen de mockito java"/>
          <p:cNvPicPr/>
          <p:nvPr/>
        </p:nvPicPr>
        <p:blipFill>
          <a:blip r:embed="rId2">
            <a:extLst>
              <a:ext uri="{28A0092B-C50C-407E-A947-70E740481C1C}">
                <a14:useLocalDpi xmlns:a14="http://schemas.microsoft.com/office/drawing/2010/main" val="0"/>
              </a:ext>
            </a:extLst>
          </a:blip>
          <a:srcRect/>
          <a:stretch>
            <a:fillRect/>
          </a:stretch>
        </p:blipFill>
        <p:spPr bwMode="auto">
          <a:xfrm>
            <a:off x="2854916" y="1828881"/>
            <a:ext cx="5049220" cy="1534171"/>
          </a:xfrm>
          <a:prstGeom prst="rect">
            <a:avLst/>
          </a:prstGeom>
          <a:noFill/>
          <a:ln>
            <a:noFill/>
          </a:ln>
          <a:effectLst>
            <a:innerShdw blurRad="63500" dist="50800" dir="16200000">
              <a:prstClr val="black">
                <a:alpha val="50000"/>
              </a:prstClr>
            </a:innerShdw>
          </a:effectLst>
        </p:spPr>
      </p:pic>
    </p:spTree>
    <p:extLst>
      <p:ext uri="{BB962C8B-B14F-4D97-AF65-F5344CB8AC3E}">
        <p14:creationId xmlns:p14="http://schemas.microsoft.com/office/powerpoint/2010/main" val="422247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61261"/>
          </a:xfrm>
        </p:spPr>
        <p:txBody>
          <a:bodyPr/>
          <a:lstStyle/>
          <a:p>
            <a:pPr algn="ctr"/>
            <a:r>
              <a:rPr lang="es-ES" dirty="0" smtClean="0"/>
              <a:t>WHAT I DID?</a:t>
            </a:r>
            <a:endParaRPr lang="es-ES" dirty="0"/>
          </a:p>
        </p:txBody>
      </p:sp>
      <p:sp>
        <p:nvSpPr>
          <p:cNvPr id="3" name="Marcador de contenido 2"/>
          <p:cNvSpPr>
            <a:spLocks noGrp="1"/>
          </p:cNvSpPr>
          <p:nvPr>
            <p:ph idx="1"/>
          </p:nvPr>
        </p:nvSpPr>
        <p:spPr>
          <a:xfrm>
            <a:off x="677334" y="1270861"/>
            <a:ext cx="7180307" cy="5362414"/>
          </a:xfrm>
        </p:spPr>
        <p:txBody>
          <a:bodyPr>
            <a:normAutofit lnSpcReduction="10000"/>
          </a:bodyPr>
          <a:lstStyle/>
          <a:p>
            <a:pPr lvl="0"/>
            <a:r>
              <a:rPr lang="en-GB" dirty="0">
                <a:solidFill>
                  <a:schemeClr val="accent1"/>
                </a:solidFill>
              </a:rPr>
              <a:t>JAVA PROJECT WITH JUNIT</a:t>
            </a:r>
            <a:endParaRPr lang="es-ES" dirty="0">
              <a:solidFill>
                <a:schemeClr val="accent1"/>
              </a:solidFill>
            </a:endParaRPr>
          </a:p>
          <a:p>
            <a:r>
              <a:rPr lang="en-GB" dirty="0"/>
              <a:t>You start </a:t>
            </a:r>
            <a:r>
              <a:rPr lang="en-GB" dirty="0" smtClean="0"/>
              <a:t>by creating a normal </a:t>
            </a:r>
            <a:r>
              <a:rPr lang="en-GB" dirty="0"/>
              <a:t>Java project, in this case my project is a </a:t>
            </a:r>
            <a:r>
              <a:rPr lang="en-GB" u="sng" dirty="0">
                <a:solidFill>
                  <a:schemeClr val="accent1"/>
                </a:solidFill>
              </a:rPr>
              <a:t>calculator.</a:t>
            </a:r>
            <a:r>
              <a:rPr lang="en-GB" dirty="0"/>
              <a:t> My calculator is a console application, so it has no window, everything is on the console screen.</a:t>
            </a:r>
            <a:endParaRPr lang="es-ES" dirty="0"/>
          </a:p>
          <a:p>
            <a:r>
              <a:rPr lang="en-GB" dirty="0"/>
              <a:t>The design architecture is simple, </a:t>
            </a:r>
            <a:r>
              <a:rPr lang="en-GB" u="sng" dirty="0">
                <a:solidFill>
                  <a:schemeClr val="accent1"/>
                </a:solidFill>
              </a:rPr>
              <a:t>I created a static class </a:t>
            </a:r>
            <a:r>
              <a:rPr lang="en-GB" dirty="0"/>
              <a:t>(so as not to have to create an object) where all the calculator's methods were found (add, subtract, multiply, divide, raise to a power, to the square, square root and root) cubic), then generate a Main class that was responsible for both the graphic design of this and the logic when choosing the functions</a:t>
            </a:r>
            <a:r>
              <a:rPr lang="en-GB" dirty="0" smtClean="0"/>
              <a:t>.</a:t>
            </a:r>
            <a:endParaRPr lang="es-ES" dirty="0"/>
          </a:p>
          <a:p>
            <a:r>
              <a:rPr lang="en-GB" dirty="0"/>
              <a:t>Then, </a:t>
            </a:r>
            <a:r>
              <a:rPr lang="en-GB" u="sng" dirty="0">
                <a:solidFill>
                  <a:schemeClr val="accent1"/>
                </a:solidFill>
              </a:rPr>
              <a:t>I decided to make a new package which had the JUnit tests,</a:t>
            </a:r>
            <a:r>
              <a:rPr lang="en-GB" dirty="0"/>
              <a:t> to make the tests I used my usual IDE that I use with Java (Eclipse), JUnit is in the vast majority of IDEs</a:t>
            </a:r>
            <a:r>
              <a:rPr lang="en-GB" dirty="0" smtClean="0"/>
              <a:t>.</a:t>
            </a:r>
            <a:endParaRPr lang="es-ES" dirty="0"/>
          </a:p>
          <a:p>
            <a:r>
              <a:rPr lang="en-GB" dirty="0"/>
              <a:t>Generating the tests in this way is really simple, </a:t>
            </a:r>
            <a:r>
              <a:rPr lang="en-GB" u="sng" dirty="0">
                <a:solidFill>
                  <a:schemeClr val="accent1"/>
                </a:solidFill>
              </a:rPr>
              <a:t>when you create the </a:t>
            </a:r>
            <a:r>
              <a:rPr lang="en-GB" u="sng" dirty="0" smtClean="0">
                <a:solidFill>
                  <a:schemeClr val="accent1"/>
                </a:solidFill>
              </a:rPr>
              <a:t>test, </a:t>
            </a:r>
            <a:r>
              <a:rPr lang="en-GB" u="sng" dirty="0">
                <a:solidFill>
                  <a:schemeClr val="accent1"/>
                </a:solidFill>
              </a:rPr>
              <a:t>it asks you what name you want to give it and with what class it will be related. </a:t>
            </a:r>
            <a:r>
              <a:rPr lang="en-GB" dirty="0"/>
              <a:t>When you create it, </a:t>
            </a:r>
            <a:r>
              <a:rPr lang="en-GB" u="sng" dirty="0">
                <a:solidFill>
                  <a:schemeClr val="accent1"/>
                </a:solidFill>
              </a:rPr>
              <a:t>it asks you if you want to implement the corresponding JUnit library</a:t>
            </a:r>
            <a:r>
              <a:rPr lang="en-GB" dirty="0"/>
              <a:t>, in this case JUnit 4, </a:t>
            </a:r>
            <a:r>
              <a:rPr lang="en-GB" u="sng" dirty="0">
                <a:solidFill>
                  <a:schemeClr val="accent1"/>
                </a:solidFill>
              </a:rPr>
              <a:t>automatically</a:t>
            </a:r>
            <a:r>
              <a:rPr lang="en-GB" dirty="0" smtClean="0"/>
              <a:t>.</a:t>
            </a:r>
            <a:endParaRPr lang="es-ES" dirty="0"/>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7857640" y="1270861"/>
            <a:ext cx="4114149" cy="2291978"/>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7857641" y="3780908"/>
            <a:ext cx="4114149" cy="2015458"/>
          </a:xfrm>
          <a:prstGeom prst="rect">
            <a:avLst/>
          </a:prstGeom>
        </p:spPr>
      </p:pic>
    </p:spTree>
    <p:extLst>
      <p:ext uri="{BB962C8B-B14F-4D97-AF65-F5344CB8AC3E}">
        <p14:creationId xmlns:p14="http://schemas.microsoft.com/office/powerpoint/2010/main" val="1723708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76759"/>
          </a:xfrm>
        </p:spPr>
        <p:txBody>
          <a:bodyPr/>
          <a:lstStyle/>
          <a:p>
            <a:pPr algn="ctr"/>
            <a:r>
              <a:rPr lang="es-ES" dirty="0" smtClean="0"/>
              <a:t>WHAT I DID?</a:t>
            </a:r>
            <a:endParaRPr lang="es-ES" dirty="0"/>
          </a:p>
        </p:txBody>
      </p:sp>
      <p:sp>
        <p:nvSpPr>
          <p:cNvPr id="3" name="Marcador de contenido 2"/>
          <p:cNvSpPr>
            <a:spLocks noGrp="1"/>
          </p:cNvSpPr>
          <p:nvPr>
            <p:ph idx="1"/>
          </p:nvPr>
        </p:nvSpPr>
        <p:spPr>
          <a:xfrm>
            <a:off x="677334" y="1286359"/>
            <a:ext cx="6777351" cy="5176434"/>
          </a:xfrm>
        </p:spPr>
        <p:txBody>
          <a:bodyPr>
            <a:normAutofit/>
          </a:bodyPr>
          <a:lstStyle/>
          <a:p>
            <a:r>
              <a:rPr lang="en-GB" dirty="0"/>
              <a:t>Then you declare the Test that you want with </a:t>
            </a:r>
            <a:r>
              <a:rPr lang="en-GB" u="sng" dirty="0">
                <a:solidFill>
                  <a:schemeClr val="accent1"/>
                </a:solidFill>
              </a:rPr>
              <a:t>@Test on top of each</a:t>
            </a:r>
            <a:r>
              <a:rPr lang="es-ES" u="sng" dirty="0">
                <a:solidFill>
                  <a:schemeClr val="accent1"/>
                </a:solidFill>
              </a:rPr>
              <a:t> </a:t>
            </a:r>
            <a:r>
              <a:rPr lang="en-GB" u="sng" dirty="0">
                <a:solidFill>
                  <a:schemeClr val="accent1"/>
                </a:solidFill>
              </a:rPr>
              <a:t>one so that the library detects them</a:t>
            </a:r>
            <a:r>
              <a:rPr lang="en-GB" dirty="0"/>
              <a:t>, a variable is generated that is the method to be checked and then an Assert is used, depending on the moment one or the other will be used, and depending on each what is introduced within the parentheses varies; however, it is usual to follow the order of (EXPECTED VALUE, VARIABLE CREATED FROM THE FUNCTION</a:t>
            </a:r>
            <a:r>
              <a:rPr lang="en-GB" dirty="0" smtClean="0"/>
              <a:t>)</a:t>
            </a:r>
          </a:p>
          <a:p>
            <a:r>
              <a:rPr lang="en-GB" dirty="0" smtClean="0"/>
              <a:t>We can see how they have been executed, 8 tests of which 0 have been erroneous. </a:t>
            </a:r>
            <a:r>
              <a:rPr lang="en-GB" u="sng" dirty="0" smtClean="0">
                <a:solidFill>
                  <a:schemeClr val="accent1"/>
                </a:solidFill>
              </a:rPr>
              <a:t>Also how the @Test makes that recognize that it is a test. Later I entered a "0.01" in all the asserts because when working with double instead of </a:t>
            </a:r>
            <a:r>
              <a:rPr lang="en-GB" u="sng" dirty="0" err="1" smtClean="0">
                <a:solidFill>
                  <a:schemeClr val="accent1"/>
                </a:solidFill>
              </a:rPr>
              <a:t>int</a:t>
            </a:r>
            <a:r>
              <a:rPr lang="en-GB" u="sng" dirty="0" smtClean="0">
                <a:solidFill>
                  <a:schemeClr val="accent1"/>
                </a:solidFill>
              </a:rPr>
              <a:t> the test I did wrong, showing 8 errors. </a:t>
            </a:r>
            <a:r>
              <a:rPr lang="en-GB" dirty="0" smtClean="0"/>
              <a:t>Also in the whole project implement a </a:t>
            </a:r>
            <a:r>
              <a:rPr lang="en-GB" dirty="0" err="1" smtClean="0"/>
              <a:t>Java.util.Locale</a:t>
            </a:r>
            <a:r>
              <a:rPr lang="en-GB" dirty="0" smtClean="0"/>
              <a:t>, so that when entering the decimals by console in the main, recognize the points as commas and there were no misunderstandings. It is logical that if the console shows you the decimals with points, you enter them in the same way.</a:t>
            </a:r>
            <a:endParaRPr lang="es-ES" dirty="0"/>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7346197" y="2309247"/>
            <a:ext cx="4845803" cy="3037668"/>
          </a:xfrm>
          <a:prstGeom prst="roundRect">
            <a:avLst>
              <a:gd name="adj" fmla="val 5117"/>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747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61261"/>
          </a:xfrm>
        </p:spPr>
        <p:txBody>
          <a:bodyPr/>
          <a:lstStyle/>
          <a:p>
            <a:pPr algn="ctr"/>
            <a:r>
              <a:rPr lang="es-ES" dirty="0" smtClean="0"/>
              <a:t>WHAT I DID?</a:t>
            </a:r>
            <a:endParaRPr lang="es-ES" dirty="0"/>
          </a:p>
        </p:txBody>
      </p:sp>
      <p:sp>
        <p:nvSpPr>
          <p:cNvPr id="3" name="Marcador de contenido 2"/>
          <p:cNvSpPr>
            <a:spLocks noGrp="1"/>
          </p:cNvSpPr>
          <p:nvPr>
            <p:ph idx="1"/>
          </p:nvPr>
        </p:nvSpPr>
        <p:spPr>
          <a:xfrm>
            <a:off x="677334" y="1270862"/>
            <a:ext cx="7552266" cy="5470902"/>
          </a:xfrm>
        </p:spPr>
        <p:txBody>
          <a:bodyPr>
            <a:normAutofit/>
          </a:bodyPr>
          <a:lstStyle/>
          <a:p>
            <a:pPr lvl="0"/>
            <a:r>
              <a:rPr lang="en-GB" dirty="0">
                <a:solidFill>
                  <a:schemeClr val="accent1"/>
                </a:solidFill>
              </a:rPr>
              <a:t>JAVA PROJECT WITH MOCKITO</a:t>
            </a:r>
            <a:endParaRPr lang="es-ES" dirty="0">
              <a:solidFill>
                <a:schemeClr val="accent1"/>
              </a:solidFill>
            </a:endParaRPr>
          </a:p>
          <a:p>
            <a:r>
              <a:rPr lang="en-GB" u="sng" dirty="0">
                <a:solidFill>
                  <a:schemeClr val="accent1"/>
                </a:solidFill>
              </a:rPr>
              <a:t>Mocking is a way of producing dummy objects, operations, and results as if they were real scenarios</a:t>
            </a:r>
            <a:r>
              <a:rPr lang="en-GB" dirty="0"/>
              <a:t>. This means that it deals with </a:t>
            </a:r>
            <a:r>
              <a:rPr lang="en-GB" u="sng" dirty="0">
                <a:solidFill>
                  <a:schemeClr val="accent1"/>
                </a:solidFill>
              </a:rPr>
              <a:t>no real database connections and no real server up and running. </a:t>
            </a:r>
            <a:r>
              <a:rPr lang="en-GB" dirty="0"/>
              <a:t>However, it mimics them so that the lines are also covered and expect the actual result. Thus, it can be compared with the expected result and asserted.</a:t>
            </a:r>
            <a:endParaRPr lang="es-ES" dirty="0"/>
          </a:p>
          <a:p>
            <a:r>
              <a:rPr lang="en-GB" dirty="0"/>
              <a:t>We will use JUnit with the </a:t>
            </a:r>
            <a:r>
              <a:rPr lang="en-GB" dirty="0" err="1"/>
              <a:t>Mockito</a:t>
            </a:r>
            <a:r>
              <a:rPr lang="en-GB" dirty="0"/>
              <a:t> framework for our unit tests.</a:t>
            </a:r>
            <a:endParaRPr lang="es-ES" dirty="0"/>
          </a:p>
          <a:p>
            <a:r>
              <a:rPr lang="en-GB" dirty="0"/>
              <a:t>Well, as in the previous example I had already created a series of unit tests, directly oriented to JUnit, </a:t>
            </a:r>
            <a:r>
              <a:rPr lang="en-GB" u="sng" dirty="0">
                <a:solidFill>
                  <a:schemeClr val="accent1"/>
                </a:solidFill>
              </a:rPr>
              <a:t>the composition of the project varies as </a:t>
            </a:r>
            <a:r>
              <a:rPr lang="en-GB" u="sng" dirty="0" err="1">
                <a:solidFill>
                  <a:schemeClr val="accent1"/>
                </a:solidFill>
              </a:rPr>
              <a:t>Mockito</a:t>
            </a:r>
            <a:r>
              <a:rPr lang="en-GB" u="sng" dirty="0">
                <a:solidFill>
                  <a:schemeClr val="accent1"/>
                </a:solidFill>
              </a:rPr>
              <a:t> is now implemented</a:t>
            </a:r>
            <a:r>
              <a:rPr lang="en-GB" dirty="0"/>
              <a:t>. The first step was to create </a:t>
            </a:r>
            <a:r>
              <a:rPr lang="en-GB" u="sng" dirty="0">
                <a:solidFill>
                  <a:schemeClr val="accent1"/>
                </a:solidFill>
              </a:rPr>
              <a:t>an interface "</a:t>
            </a:r>
            <a:r>
              <a:rPr lang="en-GB" u="sng" dirty="0" err="1">
                <a:solidFill>
                  <a:schemeClr val="accent1"/>
                </a:solidFill>
              </a:rPr>
              <a:t>ICalculator</a:t>
            </a:r>
            <a:r>
              <a:rPr lang="en-GB" u="sng" dirty="0">
                <a:solidFill>
                  <a:schemeClr val="accent1"/>
                </a:solidFill>
              </a:rPr>
              <a:t>" which had a series of defined functions.</a:t>
            </a:r>
            <a:endParaRPr lang="es-ES" u="sng" dirty="0">
              <a:solidFill>
                <a:schemeClr val="accent1"/>
              </a:solidFill>
            </a:endParaRPr>
          </a:p>
          <a:p>
            <a:r>
              <a:rPr lang="en-GB" dirty="0"/>
              <a:t>The second step was to create a </a:t>
            </a:r>
            <a:r>
              <a:rPr lang="en-GB" u="sng" dirty="0">
                <a:solidFill>
                  <a:schemeClr val="accent1"/>
                </a:solidFill>
              </a:rPr>
              <a:t>class (</a:t>
            </a:r>
            <a:r>
              <a:rPr lang="en-GB" u="sng" dirty="0" err="1">
                <a:solidFill>
                  <a:schemeClr val="accent1"/>
                </a:solidFill>
              </a:rPr>
              <a:t>CalcService</a:t>
            </a:r>
            <a:r>
              <a:rPr lang="en-GB" u="sng" dirty="0">
                <a:solidFill>
                  <a:schemeClr val="accent1"/>
                </a:solidFill>
              </a:rPr>
              <a:t>) which had as an attribute the "</a:t>
            </a:r>
            <a:r>
              <a:rPr lang="en-GB" u="sng" dirty="0" err="1">
                <a:solidFill>
                  <a:schemeClr val="accent1"/>
                </a:solidFill>
              </a:rPr>
              <a:t>ICalculator</a:t>
            </a:r>
            <a:r>
              <a:rPr lang="en-GB" u="sng" dirty="0">
                <a:solidFill>
                  <a:schemeClr val="accent1"/>
                </a:solidFill>
              </a:rPr>
              <a:t>" interface, and declare in it the methods which called the functions of the interface. </a:t>
            </a:r>
            <a:r>
              <a:rPr lang="en-GB" dirty="0"/>
              <a:t>Within these methods was the logical part of each of them. </a:t>
            </a:r>
            <a:endParaRPr lang="es-ES" dirty="0"/>
          </a:p>
          <a:p>
            <a:pPr lvl="0"/>
            <a:endParaRPr lang="es-ES" dirty="0"/>
          </a:p>
        </p:txBody>
      </p:sp>
      <p:pic>
        <p:nvPicPr>
          <p:cNvPr id="13" name="Imagen 12"/>
          <p:cNvPicPr/>
          <p:nvPr/>
        </p:nvPicPr>
        <p:blipFill>
          <a:blip r:embed="rId2">
            <a:extLst>
              <a:ext uri="{28A0092B-C50C-407E-A947-70E740481C1C}">
                <a14:useLocalDpi xmlns:a14="http://schemas.microsoft.com/office/drawing/2010/main" val="0"/>
              </a:ext>
            </a:extLst>
          </a:blip>
          <a:stretch>
            <a:fillRect/>
          </a:stretch>
        </p:blipFill>
        <p:spPr>
          <a:xfrm>
            <a:off x="8371549" y="1270861"/>
            <a:ext cx="3332136" cy="2530646"/>
          </a:xfrm>
          <a:prstGeom prst="rect">
            <a:avLst/>
          </a:prstGeom>
        </p:spPr>
      </p:pic>
      <p:pic>
        <p:nvPicPr>
          <p:cNvPr id="14" name="Imagen 13"/>
          <p:cNvPicPr/>
          <p:nvPr/>
        </p:nvPicPr>
        <p:blipFill>
          <a:blip r:embed="rId3">
            <a:extLst>
              <a:ext uri="{28A0092B-C50C-407E-A947-70E740481C1C}">
                <a14:useLocalDpi xmlns:a14="http://schemas.microsoft.com/office/drawing/2010/main" val="0"/>
              </a:ext>
            </a:extLst>
          </a:blip>
          <a:stretch>
            <a:fillRect/>
          </a:stretch>
        </p:blipFill>
        <p:spPr>
          <a:xfrm>
            <a:off x="8249920" y="4006312"/>
            <a:ext cx="3942080" cy="2502975"/>
          </a:xfrm>
          <a:prstGeom prst="rect">
            <a:avLst/>
          </a:prstGeom>
        </p:spPr>
      </p:pic>
    </p:spTree>
    <p:extLst>
      <p:ext uri="{BB962C8B-B14F-4D97-AF65-F5344CB8AC3E}">
        <p14:creationId xmlns:p14="http://schemas.microsoft.com/office/powerpoint/2010/main" val="3273984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Ion</Template>
  <TotalTime>403</TotalTime>
  <Words>1264</Words>
  <Application>Microsoft Office PowerPoint</Application>
  <PresentationFormat>Panorámica</PresentationFormat>
  <Paragraphs>53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Trebuchet MS</vt:lpstr>
      <vt:lpstr>Wingdings 3</vt:lpstr>
      <vt:lpstr>Faceta</vt:lpstr>
      <vt:lpstr>Testing with JUnit and Mockito</vt:lpstr>
      <vt:lpstr>CONTENTS</vt:lpstr>
      <vt:lpstr>WHAT IS UNIT TESTING?</vt:lpstr>
      <vt:lpstr>WHAT IS UNIT TESTING?</vt:lpstr>
      <vt:lpstr>WHAT IS UNIT TESTING?</vt:lpstr>
      <vt:lpstr>WHAT IS UNIT TESTING?</vt:lpstr>
      <vt:lpstr>WHAT I DID?</vt:lpstr>
      <vt:lpstr>WHAT I DID?</vt:lpstr>
      <vt:lpstr>WHAT I DID?</vt:lpstr>
      <vt:lpstr>WHAT I DID?</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with JUnit and Mockito</dc:title>
  <dc:creator>Mi PC</dc:creator>
  <cp:lastModifiedBy>Mi PC</cp:lastModifiedBy>
  <cp:revision>22</cp:revision>
  <dcterms:created xsi:type="dcterms:W3CDTF">2019-01-02T13:02:41Z</dcterms:created>
  <dcterms:modified xsi:type="dcterms:W3CDTF">2019-01-06T02:32:56Z</dcterms:modified>
</cp:coreProperties>
</file>