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67" r:id="rId5"/>
    <p:sldId id="268" r:id="rId6"/>
    <p:sldId id="259" r:id="rId7"/>
    <p:sldId id="269" r:id="rId8"/>
    <p:sldId id="270" r:id="rId9"/>
    <p:sldId id="271" r:id="rId10"/>
    <p:sldId id="260" r:id="rId11"/>
    <p:sldId id="261" r:id="rId12"/>
    <p:sldId id="262" r:id="rId13"/>
    <p:sldId id="263" r:id="rId14"/>
    <p:sldId id="272" r:id="rId15"/>
    <p:sldId id="264" r:id="rId16"/>
    <p:sldId id="273" r:id="rId17"/>
    <p:sldId id="274" r:id="rId18"/>
    <p:sldId id="266"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5" d="100"/>
          <a:sy n="75" d="100"/>
        </p:scale>
        <p:origin x="8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EB09C-D1F8-4DE4-8CC6-0A06DD896BAA}" type="datetimeFigureOut">
              <a:rPr lang="en-IN" smtClean="0"/>
              <a:t>31-05-2024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B446E-16D2-4917-8591-151D93574C67}" type="slidenum">
              <a:rPr lang="en-IN" smtClean="0"/>
              <a:t>‹#›</a:t>
            </a:fld>
            <a:endParaRPr lang="en-IN"/>
          </a:p>
        </p:txBody>
      </p:sp>
    </p:spTree>
    <p:extLst>
      <p:ext uri="{BB962C8B-B14F-4D97-AF65-F5344CB8AC3E}">
        <p14:creationId xmlns:p14="http://schemas.microsoft.com/office/powerpoint/2010/main" val="366266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8EB446E-16D2-4917-8591-151D93574C67}" type="slidenum">
              <a:rPr lang="en-IN" smtClean="0"/>
              <a:t>7</a:t>
            </a:fld>
            <a:endParaRPr lang="en-IN"/>
          </a:p>
        </p:txBody>
      </p:sp>
    </p:spTree>
    <p:extLst>
      <p:ext uri="{BB962C8B-B14F-4D97-AF65-F5344CB8AC3E}">
        <p14:creationId xmlns:p14="http://schemas.microsoft.com/office/powerpoint/2010/main" val="323776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onkeylearn.com/text-classification/#:~:text=Tutorial-,What%20is%20Text%20Classification%3F,and%20all%20over%20the%20web" TargetMode="External"/><Relationship Id="rId7" Type="http://schemas.openxmlformats.org/officeDocument/2006/relationships/hyperlink" Target="https://youtu.be/ZKkEQSpRgCs?si=yIVmK1WgeRCxgZpF"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youtu.be/r7qS9mKVLdw?si=oqpIg-i_6UQ5wYQx" TargetMode="External"/><Relationship Id="rId5" Type="http://schemas.openxmlformats.org/officeDocument/2006/relationships/hyperlink" Target="https://youtu.be/E3MAVkitm28?si=v5jeRDWKGnCR8dmK" TargetMode="External"/><Relationship Id="rId4" Type="http://schemas.openxmlformats.org/officeDocument/2006/relationships/hyperlink" Target="https://www.geeksforgeeks.org/what-is-the-right-approach-for-text-classification-problem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C13A-1E52-FB2F-833C-3136311BEF9E}"/>
              </a:ext>
            </a:extLst>
          </p:cNvPr>
          <p:cNvSpPr>
            <a:spLocks noGrp="1"/>
          </p:cNvSpPr>
          <p:nvPr>
            <p:ph type="ctrTitle"/>
          </p:nvPr>
        </p:nvSpPr>
        <p:spPr/>
        <p:txBody>
          <a:bodyPr/>
          <a:lstStyle/>
          <a:p>
            <a:r>
              <a:rPr lang="en-IN" dirty="0"/>
              <a:t>Text Classification</a:t>
            </a:r>
          </a:p>
        </p:txBody>
      </p:sp>
      <p:sp>
        <p:nvSpPr>
          <p:cNvPr id="3" name="Subtitle 2">
            <a:extLst>
              <a:ext uri="{FF2B5EF4-FFF2-40B4-BE49-F238E27FC236}">
                <a16:creationId xmlns:a16="http://schemas.microsoft.com/office/drawing/2014/main" id="{92CE5F02-3CE9-C28F-821E-A03884466B3D}"/>
              </a:ext>
            </a:extLst>
          </p:cNvPr>
          <p:cNvSpPr>
            <a:spLocks noGrp="1"/>
          </p:cNvSpPr>
          <p:nvPr>
            <p:ph type="subTitle" idx="1"/>
          </p:nvPr>
        </p:nvSpPr>
        <p:spPr/>
        <p:txBody>
          <a:bodyPr/>
          <a:lstStyle/>
          <a:p>
            <a:r>
              <a:rPr lang="en-IN" dirty="0"/>
              <a:t>Sentimental Analysis on Social Media Contents</a:t>
            </a:r>
          </a:p>
        </p:txBody>
      </p:sp>
      <p:sp>
        <p:nvSpPr>
          <p:cNvPr id="4" name="TextBox 3">
            <a:extLst>
              <a:ext uri="{FF2B5EF4-FFF2-40B4-BE49-F238E27FC236}">
                <a16:creationId xmlns:a16="http://schemas.microsoft.com/office/drawing/2014/main" id="{502D1426-6A72-6243-9948-825198A75E25}"/>
              </a:ext>
            </a:extLst>
          </p:cNvPr>
          <p:cNvSpPr txBox="1"/>
          <p:nvPr/>
        </p:nvSpPr>
        <p:spPr>
          <a:xfrm>
            <a:off x="8071339" y="5042516"/>
            <a:ext cx="3138854" cy="646331"/>
          </a:xfrm>
          <a:prstGeom prst="rect">
            <a:avLst/>
          </a:prstGeom>
          <a:noFill/>
        </p:spPr>
        <p:txBody>
          <a:bodyPr wrap="square" rtlCol="0">
            <a:spAutoFit/>
          </a:bodyPr>
          <a:lstStyle/>
          <a:p>
            <a:r>
              <a:rPr lang="en-IN" dirty="0"/>
              <a:t>By : Lohade Sanskruti</a:t>
            </a:r>
          </a:p>
          <a:p>
            <a:r>
              <a:rPr lang="en-IN" dirty="0"/>
              <a:t>Mentor : Mr. Sudheer Kumar</a:t>
            </a:r>
          </a:p>
        </p:txBody>
      </p:sp>
      <p:pic>
        <p:nvPicPr>
          <p:cNvPr id="1026" name="Picture 2" descr="Walchand Institute of Technology, Solapur">
            <a:extLst>
              <a:ext uri="{FF2B5EF4-FFF2-40B4-BE49-F238E27FC236}">
                <a16:creationId xmlns:a16="http://schemas.microsoft.com/office/drawing/2014/main" id="{240DA1E7-5D04-BE79-B509-E88B5374A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5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C5BA-77D6-5CAB-9E3E-F91018168DBA}"/>
              </a:ext>
            </a:extLst>
          </p:cNvPr>
          <p:cNvSpPr>
            <a:spLocks noGrp="1"/>
          </p:cNvSpPr>
          <p:nvPr>
            <p:ph type="title"/>
          </p:nvPr>
        </p:nvSpPr>
        <p:spPr/>
        <p:txBody>
          <a:bodyPr/>
          <a:lstStyle/>
          <a:p>
            <a:r>
              <a:rPr lang="en-IN" dirty="0"/>
              <a:t>Text Preprocessing:</a:t>
            </a:r>
          </a:p>
        </p:txBody>
      </p:sp>
      <p:pic>
        <p:nvPicPr>
          <p:cNvPr id="4" name="Picture 2" descr="Walchand Institute of Technology, Solapur">
            <a:extLst>
              <a:ext uri="{FF2B5EF4-FFF2-40B4-BE49-F238E27FC236}">
                <a16:creationId xmlns:a16="http://schemas.microsoft.com/office/drawing/2014/main" id="{49746990-F587-9304-06A6-0A702AFD0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0BE4C27-CEB0-D4D4-E346-9F0D83084C24}"/>
              </a:ext>
            </a:extLst>
          </p:cNvPr>
          <p:cNvSpPr txBox="1"/>
          <p:nvPr/>
        </p:nvSpPr>
        <p:spPr>
          <a:xfrm>
            <a:off x="1371600" y="1702553"/>
            <a:ext cx="10474960" cy="1288045"/>
          </a:xfrm>
          <a:prstGeom prst="rect">
            <a:avLst/>
          </a:prstGeom>
          <a:noFill/>
        </p:spPr>
        <p:txBody>
          <a:bodyPr wrap="square">
            <a:spAutoFit/>
          </a:bodyPr>
          <a:lstStyle/>
          <a:p>
            <a:pPr algn="just">
              <a:lnSpc>
                <a:spcPct val="150000"/>
              </a:lnSpc>
            </a:pPr>
            <a:r>
              <a:rPr lang="en-US" dirty="0"/>
              <a:t>It involves the transformation and cleaning of raw data to prepare it for modeling. This process ensures that the data is in a suitable format for analysis, enhancing the accuracy and efficiency of machine learning algorithms. </a:t>
            </a:r>
            <a:endParaRPr lang="en-IN" dirty="0"/>
          </a:p>
        </p:txBody>
      </p:sp>
      <p:sp>
        <p:nvSpPr>
          <p:cNvPr id="11" name="TextBox 10">
            <a:extLst>
              <a:ext uri="{FF2B5EF4-FFF2-40B4-BE49-F238E27FC236}">
                <a16:creationId xmlns:a16="http://schemas.microsoft.com/office/drawing/2014/main" id="{865D4338-F936-5037-20DC-92C21F9010A8}"/>
              </a:ext>
            </a:extLst>
          </p:cNvPr>
          <p:cNvSpPr txBox="1"/>
          <p:nvPr/>
        </p:nvSpPr>
        <p:spPr>
          <a:xfrm>
            <a:off x="1371600" y="3235978"/>
            <a:ext cx="3225338" cy="523220"/>
          </a:xfrm>
          <a:prstGeom prst="rect">
            <a:avLst/>
          </a:prstGeom>
          <a:noFill/>
        </p:spPr>
        <p:txBody>
          <a:bodyPr wrap="square" rtlCol="0">
            <a:spAutoFit/>
          </a:bodyPr>
          <a:lstStyle/>
          <a:p>
            <a:r>
              <a:rPr lang="en-IN" sz="2800" dirty="0">
                <a:solidFill>
                  <a:schemeClr val="tx2"/>
                </a:solidFill>
                <a:latin typeface="+mj-lt"/>
                <a:ea typeface="+mj-ea"/>
                <a:cs typeface="+mj-cs"/>
              </a:rPr>
              <a:t>Techniques:</a:t>
            </a:r>
          </a:p>
        </p:txBody>
      </p:sp>
      <p:sp>
        <p:nvSpPr>
          <p:cNvPr id="12" name="TextBox 11">
            <a:extLst>
              <a:ext uri="{FF2B5EF4-FFF2-40B4-BE49-F238E27FC236}">
                <a16:creationId xmlns:a16="http://schemas.microsoft.com/office/drawing/2014/main" id="{16842693-A818-DF4E-8672-E4E53253EAD5}"/>
              </a:ext>
            </a:extLst>
          </p:cNvPr>
          <p:cNvSpPr txBox="1"/>
          <p:nvPr/>
        </p:nvSpPr>
        <p:spPr>
          <a:xfrm>
            <a:off x="1879600" y="4010124"/>
            <a:ext cx="2580640" cy="1703543"/>
          </a:xfrm>
          <a:prstGeom prst="rect">
            <a:avLst/>
          </a:prstGeom>
          <a:noFill/>
        </p:spPr>
        <p:txBody>
          <a:bodyPr wrap="square" rtlCol="0">
            <a:spAutoFit/>
          </a:bodyPr>
          <a:lstStyle/>
          <a:p>
            <a:pPr marL="342900" indent="-342900">
              <a:lnSpc>
                <a:spcPct val="150000"/>
              </a:lnSpc>
              <a:buFont typeface="+mj-lt"/>
              <a:buAutoNum type="arabicParenR"/>
            </a:pPr>
            <a:r>
              <a:rPr lang="en-IN" dirty="0"/>
              <a:t>Tokenization</a:t>
            </a:r>
          </a:p>
          <a:p>
            <a:pPr marL="342900" indent="-342900">
              <a:lnSpc>
                <a:spcPct val="150000"/>
              </a:lnSpc>
              <a:buFont typeface="+mj-lt"/>
              <a:buAutoNum type="arabicParenR"/>
            </a:pPr>
            <a:r>
              <a:rPr lang="en-IN" dirty="0"/>
              <a:t>Stopword Removal</a:t>
            </a:r>
          </a:p>
          <a:p>
            <a:pPr marL="342900" indent="-342900" algn="just">
              <a:lnSpc>
                <a:spcPct val="150000"/>
              </a:lnSpc>
              <a:buFont typeface="+mj-lt"/>
              <a:buAutoNum type="arabicParenR"/>
            </a:pPr>
            <a:r>
              <a:rPr lang="en-IN" dirty="0"/>
              <a:t>Stemming</a:t>
            </a:r>
          </a:p>
          <a:p>
            <a:pPr marL="342900" indent="-342900">
              <a:lnSpc>
                <a:spcPct val="150000"/>
              </a:lnSpc>
              <a:buFont typeface="+mj-lt"/>
              <a:buAutoNum type="arabicParenR"/>
            </a:pPr>
            <a:r>
              <a:rPr lang="en-IN" dirty="0"/>
              <a:t>Lemmatization</a:t>
            </a:r>
          </a:p>
        </p:txBody>
      </p:sp>
      <p:sp>
        <p:nvSpPr>
          <p:cNvPr id="13" name="TextBox 12">
            <a:extLst>
              <a:ext uri="{FF2B5EF4-FFF2-40B4-BE49-F238E27FC236}">
                <a16:creationId xmlns:a16="http://schemas.microsoft.com/office/drawing/2014/main" id="{7769C2B3-F106-10C9-B05E-C7427E5487FD}"/>
              </a:ext>
            </a:extLst>
          </p:cNvPr>
          <p:cNvSpPr txBox="1"/>
          <p:nvPr/>
        </p:nvSpPr>
        <p:spPr>
          <a:xfrm>
            <a:off x="4596938" y="4007351"/>
            <a:ext cx="3409142" cy="2062103"/>
          </a:xfrm>
          <a:prstGeom prst="rect">
            <a:avLst/>
          </a:prstGeom>
          <a:noFill/>
        </p:spPr>
        <p:txBody>
          <a:bodyPr wrap="square" rtlCol="0">
            <a:spAutoFit/>
          </a:bodyPr>
          <a:lstStyle/>
          <a:p>
            <a:pPr marL="342900" indent="-342900" algn="just">
              <a:lnSpc>
                <a:spcPct val="150000"/>
              </a:lnSpc>
              <a:buFont typeface="+mj-lt"/>
              <a:buAutoNum type="arabicParenR" startAt="5"/>
            </a:pPr>
            <a:r>
              <a:rPr lang="en-IN" dirty="0"/>
              <a:t>Text Normalization</a:t>
            </a:r>
          </a:p>
          <a:p>
            <a:pPr marL="342900" indent="-342900" algn="just">
              <a:lnSpc>
                <a:spcPct val="150000"/>
              </a:lnSpc>
              <a:buFont typeface="+mj-lt"/>
              <a:buAutoNum type="arabicParenR" startAt="5"/>
            </a:pPr>
            <a:r>
              <a:rPr lang="en-IN" dirty="0"/>
              <a:t>Vectorization</a:t>
            </a:r>
          </a:p>
          <a:p>
            <a:pPr marL="342900" indent="-342900" algn="just">
              <a:lnSpc>
                <a:spcPct val="150000"/>
              </a:lnSpc>
              <a:buFont typeface="+mj-lt"/>
              <a:buAutoNum type="arabicParenR" startAt="5"/>
            </a:pPr>
            <a:r>
              <a:rPr lang="en-IN" dirty="0"/>
              <a:t>Handling Text Imbalance</a:t>
            </a:r>
          </a:p>
          <a:p>
            <a:pPr marL="342900" indent="-342900" algn="just">
              <a:lnSpc>
                <a:spcPct val="150000"/>
              </a:lnSpc>
              <a:buFont typeface="+mj-lt"/>
              <a:buAutoNum type="arabicParenR" startAt="5"/>
            </a:pPr>
            <a:r>
              <a:rPr lang="en-IN" dirty="0"/>
              <a:t>Text Cleaning</a:t>
            </a:r>
          </a:p>
          <a:p>
            <a:pPr algn="just"/>
            <a:endParaRPr lang="en-IN" sz="2000" dirty="0"/>
          </a:p>
        </p:txBody>
      </p:sp>
    </p:spTree>
    <p:extLst>
      <p:ext uri="{BB962C8B-B14F-4D97-AF65-F5344CB8AC3E}">
        <p14:creationId xmlns:p14="http://schemas.microsoft.com/office/powerpoint/2010/main" val="153881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8150-162E-E002-3B38-A811C6311972}"/>
              </a:ext>
            </a:extLst>
          </p:cNvPr>
          <p:cNvSpPr>
            <a:spLocks noGrp="1"/>
          </p:cNvSpPr>
          <p:nvPr>
            <p:ph type="title"/>
          </p:nvPr>
        </p:nvSpPr>
        <p:spPr/>
        <p:txBody>
          <a:bodyPr/>
          <a:lstStyle/>
          <a:p>
            <a:r>
              <a:rPr lang="en-IN" dirty="0"/>
              <a:t>Traditional Machine Learning Models:</a:t>
            </a:r>
          </a:p>
        </p:txBody>
      </p:sp>
      <p:pic>
        <p:nvPicPr>
          <p:cNvPr id="4" name="Picture 2" descr="Walchand Institute of Technology, Solapur">
            <a:extLst>
              <a:ext uri="{FF2B5EF4-FFF2-40B4-BE49-F238E27FC236}">
                <a16:creationId xmlns:a16="http://schemas.microsoft.com/office/drawing/2014/main" id="{109F4601-92C6-DC48-436B-7680354C10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75506B3-C65A-BEF6-B634-23591911DB6D}"/>
              </a:ext>
            </a:extLst>
          </p:cNvPr>
          <p:cNvSpPr txBox="1"/>
          <p:nvPr/>
        </p:nvSpPr>
        <p:spPr>
          <a:xfrm>
            <a:off x="650240" y="2171700"/>
            <a:ext cx="9458960" cy="2462213"/>
          </a:xfrm>
          <a:prstGeom prst="rect">
            <a:avLst/>
          </a:prstGeom>
          <a:noFill/>
        </p:spPr>
        <p:txBody>
          <a:bodyPr wrap="square">
            <a:spAutoFit/>
          </a:bodyPr>
          <a:lstStyle/>
          <a:p>
            <a:pPr marL="1371600" indent="-457200" algn="just" rtl="0" fontAlgn="base">
              <a:lnSpc>
                <a:spcPct val="150000"/>
              </a:lnSpc>
              <a:spcBef>
                <a:spcPts val="3600"/>
              </a:spcBef>
              <a:spcAft>
                <a:spcPts val="0"/>
              </a:spcAft>
              <a:buFont typeface="Wingdings" panose="05000000000000000000" pitchFamily="2" charset="2"/>
              <a:buChar char="§"/>
            </a:pPr>
            <a:r>
              <a:rPr lang="en-US" sz="2800" dirty="0"/>
              <a:t>Naïve Bayes Classifier</a:t>
            </a:r>
          </a:p>
          <a:p>
            <a:pPr marL="1371600" indent="-457200" algn="just" rtl="0" fontAlgn="base">
              <a:lnSpc>
                <a:spcPct val="150000"/>
              </a:lnSpc>
              <a:spcBef>
                <a:spcPts val="0"/>
              </a:spcBef>
              <a:spcAft>
                <a:spcPts val="0"/>
              </a:spcAft>
              <a:buFont typeface="Wingdings" panose="05000000000000000000" pitchFamily="2" charset="2"/>
              <a:buChar char="§"/>
            </a:pPr>
            <a:r>
              <a:rPr lang="en-US" sz="2800" dirty="0"/>
              <a:t>Support Vector Machines (SVM)</a:t>
            </a:r>
          </a:p>
          <a:p>
            <a:pPr marL="1371600" indent="-457200" algn="just" rtl="0" fontAlgn="base">
              <a:lnSpc>
                <a:spcPct val="150000"/>
              </a:lnSpc>
              <a:spcBef>
                <a:spcPts val="0"/>
              </a:spcBef>
              <a:spcAft>
                <a:spcPts val="0"/>
              </a:spcAft>
              <a:buFont typeface="Wingdings" panose="05000000000000000000" pitchFamily="2" charset="2"/>
              <a:buChar char="§"/>
            </a:pPr>
            <a:r>
              <a:rPr lang="en-US" sz="2800" dirty="0"/>
              <a:t>Logistic Regression</a:t>
            </a:r>
          </a:p>
          <a:p>
            <a:pPr marL="1371600" indent="-457200" algn="just" rtl="0" fontAlgn="base">
              <a:spcBef>
                <a:spcPts val="0"/>
              </a:spcBef>
              <a:spcAft>
                <a:spcPts val="5100"/>
              </a:spcAft>
              <a:buFont typeface="Wingdings" panose="05000000000000000000" pitchFamily="2" charset="2"/>
              <a:buChar char="§"/>
            </a:pPr>
            <a:r>
              <a:rPr lang="en-US" sz="2800" dirty="0"/>
              <a:t>Decision Trees and Random Forests</a:t>
            </a:r>
          </a:p>
        </p:txBody>
      </p:sp>
      <p:sp>
        <p:nvSpPr>
          <p:cNvPr id="9" name="TextBox 8">
            <a:extLst>
              <a:ext uri="{FF2B5EF4-FFF2-40B4-BE49-F238E27FC236}">
                <a16:creationId xmlns:a16="http://schemas.microsoft.com/office/drawing/2014/main" id="{616F4072-07A5-7C1D-4205-5B5B3D211785}"/>
              </a:ext>
            </a:extLst>
          </p:cNvPr>
          <p:cNvSpPr txBox="1"/>
          <p:nvPr/>
        </p:nvSpPr>
        <p:spPr>
          <a:xfrm>
            <a:off x="1564640" y="4686301"/>
            <a:ext cx="8778240" cy="800219"/>
          </a:xfrm>
          <a:prstGeom prst="rect">
            <a:avLst/>
          </a:prstGeom>
          <a:noFill/>
        </p:spPr>
        <p:txBody>
          <a:bodyPr wrap="square" rtlCol="0">
            <a:spAutoFit/>
          </a:bodyPr>
          <a:lstStyle/>
          <a:p>
            <a:pPr marL="457200" indent="-457200">
              <a:buFont typeface="Wingdings" panose="05000000000000000000" pitchFamily="2" charset="2"/>
              <a:buChar char="§"/>
            </a:pPr>
            <a:r>
              <a:rPr lang="en-US" sz="2800" dirty="0"/>
              <a:t>Gradient Boosting Classifier (XGBOOST)</a:t>
            </a:r>
            <a:endParaRPr lang="en-IN" sz="2800" dirty="0"/>
          </a:p>
          <a:p>
            <a:endParaRPr lang="en-IN" dirty="0"/>
          </a:p>
        </p:txBody>
      </p:sp>
    </p:spTree>
    <p:extLst>
      <p:ext uri="{BB962C8B-B14F-4D97-AF65-F5344CB8AC3E}">
        <p14:creationId xmlns:p14="http://schemas.microsoft.com/office/powerpoint/2010/main" val="177173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2CBBC70-DEF1-7B82-84CD-5C2CB30F2311}"/>
              </a:ext>
            </a:extLst>
          </p:cNvPr>
          <p:cNvSpPr/>
          <p:nvPr/>
        </p:nvSpPr>
        <p:spPr>
          <a:xfrm>
            <a:off x="1209040" y="1339037"/>
            <a:ext cx="3423920" cy="2208698"/>
          </a:xfrm>
          <a:prstGeom prst="rect">
            <a:avLst/>
          </a:prstGeom>
          <a:solidFill>
            <a:srgbClr val="EFEDE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56B02F52-B6AE-2640-D132-60AE0100DF09}"/>
              </a:ext>
            </a:extLst>
          </p:cNvPr>
          <p:cNvSpPr/>
          <p:nvPr/>
        </p:nvSpPr>
        <p:spPr>
          <a:xfrm>
            <a:off x="5088774" y="1339037"/>
            <a:ext cx="4918826" cy="2208698"/>
          </a:xfrm>
          <a:prstGeom prst="rect">
            <a:avLst/>
          </a:prstGeom>
          <a:solidFill>
            <a:srgbClr val="EFEDE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CD0C843B-3C3D-C30D-FE59-DBC5B2626105}"/>
              </a:ext>
            </a:extLst>
          </p:cNvPr>
          <p:cNvSpPr/>
          <p:nvPr/>
        </p:nvSpPr>
        <p:spPr>
          <a:xfrm>
            <a:off x="5088774" y="4340614"/>
            <a:ext cx="4918826" cy="2208698"/>
          </a:xfrm>
          <a:prstGeom prst="rect">
            <a:avLst/>
          </a:prstGeom>
          <a:solidFill>
            <a:srgbClr val="EFEDE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Rectangle 20">
            <a:extLst>
              <a:ext uri="{FF2B5EF4-FFF2-40B4-BE49-F238E27FC236}">
                <a16:creationId xmlns:a16="http://schemas.microsoft.com/office/drawing/2014/main" id="{466E8973-508C-E26B-6920-CCF3A6713658}"/>
              </a:ext>
            </a:extLst>
          </p:cNvPr>
          <p:cNvSpPr/>
          <p:nvPr/>
        </p:nvSpPr>
        <p:spPr>
          <a:xfrm>
            <a:off x="1209040" y="4340614"/>
            <a:ext cx="3423920" cy="2208698"/>
          </a:xfrm>
          <a:prstGeom prst="rect">
            <a:avLst/>
          </a:prstGeom>
          <a:solidFill>
            <a:srgbClr val="EFEDE3"/>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00E439A5-8FA2-03DF-D690-71D748C4A4EA}"/>
              </a:ext>
            </a:extLst>
          </p:cNvPr>
          <p:cNvSpPr>
            <a:spLocks noGrp="1"/>
          </p:cNvSpPr>
          <p:nvPr>
            <p:ph type="title"/>
          </p:nvPr>
        </p:nvSpPr>
        <p:spPr>
          <a:xfrm>
            <a:off x="233680" y="308688"/>
            <a:ext cx="9601200" cy="1485900"/>
          </a:xfrm>
        </p:spPr>
        <p:txBody>
          <a:bodyPr>
            <a:normAutofit/>
          </a:bodyPr>
          <a:lstStyle/>
          <a:p>
            <a:pPr marL="914400" algn="just" rtl="0" fontAlgn="base">
              <a:lnSpc>
                <a:spcPct val="150000"/>
              </a:lnSpc>
              <a:spcBef>
                <a:spcPts val="3600"/>
              </a:spcBef>
              <a:spcAft>
                <a:spcPts val="0"/>
              </a:spcAft>
            </a:pPr>
            <a:r>
              <a:rPr lang="en-US" sz="2800" dirty="0"/>
              <a:t>Naïve Bayes Classifier</a:t>
            </a:r>
          </a:p>
        </p:txBody>
      </p:sp>
      <p:pic>
        <p:nvPicPr>
          <p:cNvPr id="4" name="Picture 2" descr="Walchand Institute of Technology, Solapur">
            <a:extLst>
              <a:ext uri="{FF2B5EF4-FFF2-40B4-BE49-F238E27FC236}">
                <a16:creationId xmlns:a16="http://schemas.microsoft.com/office/drawing/2014/main" id="{09A62E7A-0879-C8C1-3B6A-D04AC9887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88E0A57-E728-DB58-496E-711B07EE1B45}"/>
              </a:ext>
            </a:extLst>
          </p:cNvPr>
          <p:cNvSpPr txBox="1"/>
          <p:nvPr/>
        </p:nvSpPr>
        <p:spPr>
          <a:xfrm>
            <a:off x="1300480" y="1358315"/>
            <a:ext cx="3078480" cy="2119042"/>
          </a:xfrm>
          <a:prstGeom prst="rect">
            <a:avLst/>
          </a:prstGeom>
          <a:noFill/>
        </p:spPr>
        <p:txBody>
          <a:bodyPr wrap="square">
            <a:spAutoFit/>
          </a:bodyPr>
          <a:lstStyle/>
          <a:p>
            <a:pPr algn="just">
              <a:lnSpc>
                <a:spcPct val="150000"/>
              </a:lnSpc>
            </a:pPr>
            <a:r>
              <a:rPr lang="en-US" dirty="0"/>
              <a:t>Naive Bayes classifiers are probabilistic models based on </a:t>
            </a:r>
            <a:r>
              <a:rPr lang="en-US" b="1" dirty="0"/>
              <a:t>Bayes' theorem</a:t>
            </a:r>
            <a:r>
              <a:rPr lang="en-US" dirty="0"/>
              <a:t>, assuming independence between features.</a:t>
            </a:r>
            <a:endParaRPr lang="en-IN" dirty="0"/>
          </a:p>
        </p:txBody>
      </p:sp>
      <p:sp>
        <p:nvSpPr>
          <p:cNvPr id="10" name="TextBox 9">
            <a:extLst>
              <a:ext uri="{FF2B5EF4-FFF2-40B4-BE49-F238E27FC236}">
                <a16:creationId xmlns:a16="http://schemas.microsoft.com/office/drawing/2014/main" id="{394795D0-FE01-852A-5FF5-479B83CD6692}"/>
              </a:ext>
            </a:extLst>
          </p:cNvPr>
          <p:cNvSpPr txBox="1"/>
          <p:nvPr/>
        </p:nvSpPr>
        <p:spPr>
          <a:xfrm>
            <a:off x="4175760" y="308688"/>
            <a:ext cx="6093228" cy="659668"/>
          </a:xfrm>
          <a:prstGeom prst="rect">
            <a:avLst/>
          </a:prstGeom>
          <a:noFill/>
        </p:spPr>
        <p:txBody>
          <a:bodyPr wrap="square">
            <a:spAutoFit/>
          </a:bodyPr>
          <a:lstStyle/>
          <a:p>
            <a:pPr marL="914400" algn="just" rtl="0" fontAlgn="base">
              <a:lnSpc>
                <a:spcPct val="150000"/>
              </a:lnSpc>
              <a:spcBef>
                <a:spcPts val="0"/>
              </a:spcBef>
              <a:spcAft>
                <a:spcPts val="0"/>
              </a:spcAft>
            </a:pPr>
            <a:r>
              <a:rPr lang="en-US" sz="2800" dirty="0">
                <a:solidFill>
                  <a:schemeClr val="tx2"/>
                </a:solidFill>
                <a:latin typeface="+mj-lt"/>
                <a:ea typeface="+mj-ea"/>
                <a:cs typeface="+mj-cs"/>
              </a:rPr>
              <a:t>Support Vector Machines (SVM)</a:t>
            </a:r>
          </a:p>
        </p:txBody>
      </p:sp>
      <p:sp>
        <p:nvSpPr>
          <p:cNvPr id="12" name="TextBox 11">
            <a:extLst>
              <a:ext uri="{FF2B5EF4-FFF2-40B4-BE49-F238E27FC236}">
                <a16:creationId xmlns:a16="http://schemas.microsoft.com/office/drawing/2014/main" id="{4AA3A8FD-EFA1-657C-EB1B-E0C43796552A}"/>
              </a:ext>
            </a:extLst>
          </p:cNvPr>
          <p:cNvSpPr txBox="1"/>
          <p:nvPr/>
        </p:nvSpPr>
        <p:spPr>
          <a:xfrm>
            <a:off x="5171440" y="1362968"/>
            <a:ext cx="4663440" cy="2119042"/>
          </a:xfrm>
          <a:prstGeom prst="rect">
            <a:avLst/>
          </a:prstGeom>
          <a:noFill/>
        </p:spPr>
        <p:txBody>
          <a:bodyPr wrap="square">
            <a:spAutoFit/>
          </a:bodyPr>
          <a:lstStyle/>
          <a:p>
            <a:pPr algn="just">
              <a:lnSpc>
                <a:spcPct val="150000"/>
              </a:lnSpc>
            </a:pPr>
            <a:r>
              <a:rPr lang="en-US" dirty="0"/>
              <a:t>SVMs find the hyperplane that best separates data points of different classes with the maximum margin. They can be used for linear and non-linear classification through kernel tricks.</a:t>
            </a:r>
            <a:endParaRPr lang="en-IN" dirty="0"/>
          </a:p>
        </p:txBody>
      </p:sp>
      <p:sp>
        <p:nvSpPr>
          <p:cNvPr id="14" name="TextBox 13">
            <a:extLst>
              <a:ext uri="{FF2B5EF4-FFF2-40B4-BE49-F238E27FC236}">
                <a16:creationId xmlns:a16="http://schemas.microsoft.com/office/drawing/2014/main" id="{232A6254-9648-D447-2FE9-618636448482}"/>
              </a:ext>
            </a:extLst>
          </p:cNvPr>
          <p:cNvSpPr txBox="1"/>
          <p:nvPr/>
        </p:nvSpPr>
        <p:spPr>
          <a:xfrm>
            <a:off x="538480" y="3548443"/>
            <a:ext cx="6096000" cy="659668"/>
          </a:xfrm>
          <a:prstGeom prst="rect">
            <a:avLst/>
          </a:prstGeom>
          <a:noFill/>
        </p:spPr>
        <p:txBody>
          <a:bodyPr wrap="square">
            <a:spAutoFit/>
          </a:bodyPr>
          <a:lstStyle/>
          <a:p>
            <a:pPr marL="914400" algn="just" rtl="0" fontAlgn="base">
              <a:lnSpc>
                <a:spcPct val="150000"/>
              </a:lnSpc>
              <a:spcBef>
                <a:spcPts val="0"/>
              </a:spcBef>
              <a:spcAft>
                <a:spcPts val="0"/>
              </a:spcAft>
            </a:pPr>
            <a:r>
              <a:rPr lang="en-US" sz="2800" dirty="0">
                <a:solidFill>
                  <a:schemeClr val="tx2"/>
                </a:solidFill>
                <a:latin typeface="+mj-lt"/>
                <a:ea typeface="+mj-ea"/>
                <a:cs typeface="+mj-cs"/>
              </a:rPr>
              <a:t>Logistic</a:t>
            </a:r>
            <a:r>
              <a:rPr lang="en-US" dirty="0"/>
              <a:t> </a:t>
            </a:r>
            <a:r>
              <a:rPr lang="en-US" sz="2800" dirty="0">
                <a:solidFill>
                  <a:schemeClr val="tx2"/>
                </a:solidFill>
                <a:latin typeface="+mj-lt"/>
                <a:ea typeface="+mj-ea"/>
                <a:cs typeface="+mj-cs"/>
              </a:rPr>
              <a:t>Regression</a:t>
            </a:r>
          </a:p>
        </p:txBody>
      </p:sp>
      <p:sp>
        <p:nvSpPr>
          <p:cNvPr id="16" name="TextBox 15">
            <a:extLst>
              <a:ext uri="{FF2B5EF4-FFF2-40B4-BE49-F238E27FC236}">
                <a16:creationId xmlns:a16="http://schemas.microsoft.com/office/drawing/2014/main" id="{BB3F2783-ECF5-F048-BAC0-C81FAAF25726}"/>
              </a:ext>
            </a:extLst>
          </p:cNvPr>
          <p:cNvSpPr txBox="1"/>
          <p:nvPr/>
        </p:nvSpPr>
        <p:spPr>
          <a:xfrm>
            <a:off x="1300480" y="4427626"/>
            <a:ext cx="3249814" cy="1703543"/>
          </a:xfrm>
          <a:prstGeom prst="rect">
            <a:avLst/>
          </a:prstGeom>
          <a:noFill/>
        </p:spPr>
        <p:txBody>
          <a:bodyPr wrap="square">
            <a:spAutoFit/>
          </a:bodyPr>
          <a:lstStyle/>
          <a:p>
            <a:pPr algn="just">
              <a:lnSpc>
                <a:spcPct val="150000"/>
              </a:lnSpc>
            </a:pPr>
            <a:r>
              <a:rPr lang="en-US" dirty="0"/>
              <a:t>It models the probability that a given input belongs to a particular class using a logistic function (sigmoid function).</a:t>
            </a:r>
            <a:endParaRPr lang="en-IN" dirty="0"/>
          </a:p>
        </p:txBody>
      </p:sp>
      <p:sp>
        <p:nvSpPr>
          <p:cNvPr id="18" name="TextBox 17">
            <a:extLst>
              <a:ext uri="{FF2B5EF4-FFF2-40B4-BE49-F238E27FC236}">
                <a16:creationId xmlns:a16="http://schemas.microsoft.com/office/drawing/2014/main" id="{0876ED82-0BF0-5446-D035-C162EF11110D}"/>
              </a:ext>
            </a:extLst>
          </p:cNvPr>
          <p:cNvSpPr txBox="1"/>
          <p:nvPr/>
        </p:nvSpPr>
        <p:spPr>
          <a:xfrm>
            <a:off x="6098772" y="3685599"/>
            <a:ext cx="6093228" cy="523220"/>
          </a:xfrm>
          <a:prstGeom prst="rect">
            <a:avLst/>
          </a:prstGeom>
          <a:noFill/>
        </p:spPr>
        <p:txBody>
          <a:bodyPr wrap="square">
            <a:spAutoFit/>
          </a:bodyPr>
          <a:lstStyle/>
          <a:p>
            <a:r>
              <a:rPr lang="en-US" sz="2800" dirty="0">
                <a:solidFill>
                  <a:schemeClr val="tx2"/>
                </a:solidFill>
                <a:latin typeface="+mj-lt"/>
                <a:ea typeface="+mj-ea"/>
                <a:cs typeface="+mj-cs"/>
              </a:rPr>
              <a:t>Random</a:t>
            </a:r>
            <a:r>
              <a:rPr lang="en-US" sz="1800" dirty="0"/>
              <a:t> </a:t>
            </a:r>
            <a:r>
              <a:rPr lang="en-US" sz="2800" dirty="0">
                <a:solidFill>
                  <a:schemeClr val="tx2"/>
                </a:solidFill>
                <a:latin typeface="+mj-lt"/>
                <a:ea typeface="+mj-ea"/>
                <a:cs typeface="+mj-cs"/>
              </a:rPr>
              <a:t>Forests</a:t>
            </a:r>
            <a:endParaRPr lang="en-IN" sz="2800" dirty="0">
              <a:solidFill>
                <a:schemeClr val="tx2"/>
              </a:solidFill>
              <a:latin typeface="+mj-lt"/>
              <a:ea typeface="+mj-ea"/>
              <a:cs typeface="+mj-cs"/>
            </a:endParaRPr>
          </a:p>
        </p:txBody>
      </p:sp>
      <p:sp>
        <p:nvSpPr>
          <p:cNvPr id="20" name="TextBox 19">
            <a:extLst>
              <a:ext uri="{FF2B5EF4-FFF2-40B4-BE49-F238E27FC236}">
                <a16:creationId xmlns:a16="http://schemas.microsoft.com/office/drawing/2014/main" id="{4BF1C049-EEC5-FF6D-DA3B-DB4FA54FB08E}"/>
              </a:ext>
            </a:extLst>
          </p:cNvPr>
          <p:cNvSpPr txBox="1"/>
          <p:nvPr/>
        </p:nvSpPr>
        <p:spPr>
          <a:xfrm>
            <a:off x="5171440" y="4340614"/>
            <a:ext cx="4663440" cy="2119042"/>
          </a:xfrm>
          <a:prstGeom prst="rect">
            <a:avLst/>
          </a:prstGeom>
          <a:noFill/>
        </p:spPr>
        <p:txBody>
          <a:bodyPr wrap="square">
            <a:spAutoFit/>
          </a:bodyPr>
          <a:lstStyle/>
          <a:p>
            <a:pPr algn="just">
              <a:lnSpc>
                <a:spcPct val="150000"/>
              </a:lnSpc>
            </a:pPr>
            <a:r>
              <a:rPr lang="en-US" dirty="0"/>
              <a:t>Random forests are an ensemble method that combines multiple decision trees to improve performance and reduce overfitting. Each tree is trained on a random subset of the data and features.</a:t>
            </a:r>
            <a:endParaRPr lang="en-IN" dirty="0"/>
          </a:p>
        </p:txBody>
      </p:sp>
    </p:spTree>
    <p:extLst>
      <p:ext uri="{BB962C8B-B14F-4D97-AF65-F5344CB8AC3E}">
        <p14:creationId xmlns:p14="http://schemas.microsoft.com/office/powerpoint/2010/main" val="2299648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alchand Institute of Technology, Solapur">
            <a:extLst>
              <a:ext uri="{FF2B5EF4-FFF2-40B4-BE49-F238E27FC236}">
                <a16:creationId xmlns:a16="http://schemas.microsoft.com/office/drawing/2014/main" id="{6D0C21B8-4B60-B521-7D28-32DE1EFC7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1F197D-C61A-69EE-5098-A6F486768BD7}"/>
              </a:ext>
            </a:extLst>
          </p:cNvPr>
          <p:cNvSpPr txBox="1"/>
          <p:nvPr/>
        </p:nvSpPr>
        <p:spPr>
          <a:xfrm>
            <a:off x="1168400" y="465221"/>
            <a:ext cx="6096000" cy="523220"/>
          </a:xfrm>
          <a:prstGeom prst="rect">
            <a:avLst/>
          </a:prstGeom>
          <a:noFill/>
        </p:spPr>
        <p:txBody>
          <a:bodyPr wrap="square">
            <a:spAutoFit/>
          </a:bodyPr>
          <a:lstStyle/>
          <a:p>
            <a:r>
              <a:rPr lang="en-US" sz="2800" dirty="0">
                <a:solidFill>
                  <a:schemeClr val="tx2"/>
                </a:solidFill>
                <a:latin typeface="+mj-lt"/>
                <a:ea typeface="+mj-ea"/>
                <a:cs typeface="+mj-cs"/>
              </a:rPr>
              <a:t>Gradient</a:t>
            </a:r>
            <a:r>
              <a:rPr lang="en-US" sz="1800" dirty="0"/>
              <a:t> </a:t>
            </a:r>
            <a:r>
              <a:rPr lang="en-US" sz="2800" dirty="0">
                <a:solidFill>
                  <a:schemeClr val="tx2"/>
                </a:solidFill>
                <a:latin typeface="+mj-lt"/>
                <a:ea typeface="+mj-ea"/>
                <a:cs typeface="+mj-cs"/>
              </a:rPr>
              <a:t>Boosting</a:t>
            </a:r>
            <a:r>
              <a:rPr lang="en-US" sz="1800" dirty="0"/>
              <a:t> </a:t>
            </a:r>
            <a:r>
              <a:rPr lang="en-US" sz="2800" dirty="0">
                <a:solidFill>
                  <a:schemeClr val="tx2"/>
                </a:solidFill>
                <a:latin typeface="+mj-lt"/>
                <a:ea typeface="+mj-ea"/>
                <a:cs typeface="+mj-cs"/>
              </a:rPr>
              <a:t>Classifier</a:t>
            </a:r>
            <a:r>
              <a:rPr lang="en-US" sz="1800" dirty="0"/>
              <a:t> </a:t>
            </a:r>
            <a:r>
              <a:rPr lang="en-US" sz="2800" dirty="0">
                <a:solidFill>
                  <a:schemeClr val="tx2"/>
                </a:solidFill>
                <a:latin typeface="+mj-lt"/>
                <a:ea typeface="+mj-ea"/>
                <a:cs typeface="+mj-cs"/>
              </a:rPr>
              <a:t>(XGBOOST):</a:t>
            </a:r>
            <a:endParaRPr lang="en-IN" sz="1800" dirty="0"/>
          </a:p>
        </p:txBody>
      </p:sp>
      <p:sp>
        <p:nvSpPr>
          <p:cNvPr id="8" name="TextBox 7">
            <a:extLst>
              <a:ext uri="{FF2B5EF4-FFF2-40B4-BE49-F238E27FC236}">
                <a16:creationId xmlns:a16="http://schemas.microsoft.com/office/drawing/2014/main" id="{65BB7A5E-DF91-FC14-8359-D243F6C1DD0F}"/>
              </a:ext>
            </a:extLst>
          </p:cNvPr>
          <p:cNvSpPr txBox="1"/>
          <p:nvPr/>
        </p:nvSpPr>
        <p:spPr>
          <a:xfrm>
            <a:off x="1168400" y="1406851"/>
            <a:ext cx="10800080" cy="2119042"/>
          </a:xfrm>
          <a:prstGeom prst="rect">
            <a:avLst/>
          </a:prstGeom>
          <a:noFill/>
        </p:spPr>
        <p:txBody>
          <a:bodyPr wrap="square">
            <a:spAutoFit/>
          </a:bodyPr>
          <a:lstStyle/>
          <a:p>
            <a:pPr algn="just">
              <a:lnSpc>
                <a:spcPct val="150000"/>
              </a:lnSpc>
            </a:pPr>
            <a:r>
              <a:rPr lang="en-US" dirty="0"/>
              <a:t>GBMs build an ensemble of decision trees sequentially, where each tree tries to correct the errors of the previous trees. </a:t>
            </a:r>
          </a:p>
          <a:p>
            <a:pPr algn="just">
              <a:lnSpc>
                <a:spcPct val="150000"/>
              </a:lnSpc>
            </a:pPr>
            <a:r>
              <a:rPr lang="en-US" dirty="0"/>
              <a:t>XGBoost is an optimized implementation of gradient boosting that includes regularization, parallel processing, and other enhancements to improve speed and performance. XGBoost is currently the dominant algorithm for building accurate models on conventional data (also called tabular or structured data).</a:t>
            </a:r>
            <a:endParaRPr lang="en-IN" dirty="0"/>
          </a:p>
        </p:txBody>
      </p:sp>
    </p:spTree>
    <p:extLst>
      <p:ext uri="{BB962C8B-B14F-4D97-AF65-F5344CB8AC3E}">
        <p14:creationId xmlns:p14="http://schemas.microsoft.com/office/powerpoint/2010/main" val="544271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AB7E-40A7-4CD1-5B16-52EB457B8DD6}"/>
              </a:ext>
            </a:extLst>
          </p:cNvPr>
          <p:cNvSpPr>
            <a:spLocks noGrp="1"/>
          </p:cNvSpPr>
          <p:nvPr>
            <p:ph type="title"/>
          </p:nvPr>
        </p:nvSpPr>
        <p:spPr/>
        <p:txBody>
          <a:bodyPr/>
          <a:lstStyle/>
          <a:p>
            <a:r>
              <a:rPr lang="en-IN" dirty="0"/>
              <a:t>Performance Metrics:</a:t>
            </a:r>
            <a:br>
              <a:rPr lang="en-IN" dirty="0"/>
            </a:br>
            <a:endParaRPr lang="en-IN" dirty="0"/>
          </a:p>
        </p:txBody>
      </p:sp>
      <p:sp>
        <p:nvSpPr>
          <p:cNvPr id="5" name="TextBox 4">
            <a:extLst>
              <a:ext uri="{FF2B5EF4-FFF2-40B4-BE49-F238E27FC236}">
                <a16:creationId xmlns:a16="http://schemas.microsoft.com/office/drawing/2014/main" id="{CFC7183C-4EA8-92C6-9576-964A47D2E632}"/>
              </a:ext>
            </a:extLst>
          </p:cNvPr>
          <p:cNvSpPr txBox="1"/>
          <p:nvPr/>
        </p:nvSpPr>
        <p:spPr>
          <a:xfrm>
            <a:off x="1371600" y="1735426"/>
            <a:ext cx="9937865" cy="872547"/>
          </a:xfrm>
          <a:prstGeom prst="rect">
            <a:avLst/>
          </a:prstGeom>
          <a:noFill/>
        </p:spPr>
        <p:txBody>
          <a:bodyPr wrap="square">
            <a:spAutoFit/>
          </a:bodyPr>
          <a:lstStyle/>
          <a:p>
            <a:pPr algn="just">
              <a:lnSpc>
                <a:spcPct val="150000"/>
              </a:lnSpc>
            </a:pPr>
            <a:r>
              <a:rPr lang="en-US" dirty="0"/>
              <a:t>Performance metrics can be used to evaluate the effectiveness of your model. These metrics help you understand how well your model is performing and where it might need improvement.</a:t>
            </a:r>
            <a:endParaRPr lang="en-IN" dirty="0"/>
          </a:p>
        </p:txBody>
      </p:sp>
      <p:sp>
        <p:nvSpPr>
          <p:cNvPr id="7" name="TextBox 6">
            <a:extLst>
              <a:ext uri="{FF2B5EF4-FFF2-40B4-BE49-F238E27FC236}">
                <a16:creationId xmlns:a16="http://schemas.microsoft.com/office/drawing/2014/main" id="{3A59D7AC-6A0A-472A-1527-5376CC83EB1D}"/>
              </a:ext>
            </a:extLst>
          </p:cNvPr>
          <p:cNvSpPr txBox="1"/>
          <p:nvPr/>
        </p:nvSpPr>
        <p:spPr>
          <a:xfrm>
            <a:off x="1290320" y="3238089"/>
            <a:ext cx="8097520" cy="461665"/>
          </a:xfrm>
          <a:prstGeom prst="rect">
            <a:avLst/>
          </a:prstGeom>
          <a:noFill/>
        </p:spPr>
        <p:txBody>
          <a:bodyPr wrap="square">
            <a:spAutoFit/>
          </a:bodyPr>
          <a:lstStyle/>
          <a:p>
            <a:r>
              <a:rPr lang="en-IN" sz="2400" dirty="0"/>
              <a:t>Common Performance metrics for text classification:</a:t>
            </a:r>
          </a:p>
        </p:txBody>
      </p:sp>
      <p:sp>
        <p:nvSpPr>
          <p:cNvPr id="11" name="TextBox 10">
            <a:extLst>
              <a:ext uri="{FF2B5EF4-FFF2-40B4-BE49-F238E27FC236}">
                <a16:creationId xmlns:a16="http://schemas.microsoft.com/office/drawing/2014/main" id="{13E806DB-280C-F6FC-4B05-0349EE7AEF32}"/>
              </a:ext>
            </a:extLst>
          </p:cNvPr>
          <p:cNvSpPr txBox="1"/>
          <p:nvPr/>
        </p:nvSpPr>
        <p:spPr>
          <a:xfrm>
            <a:off x="1371600" y="3747852"/>
            <a:ext cx="6093228" cy="2061590"/>
          </a:xfrm>
          <a:prstGeom prst="rect">
            <a:avLst/>
          </a:prstGeom>
          <a:noFill/>
        </p:spPr>
        <p:txBody>
          <a:bodyPr wrap="square">
            <a:spAutoFit/>
          </a:bodyPr>
          <a:lstStyle/>
          <a:p>
            <a:pPr marL="342900" indent="-342900" algn="just">
              <a:lnSpc>
                <a:spcPct val="150000"/>
              </a:lnSpc>
              <a:buAutoNum type="arabicPeriod"/>
            </a:pPr>
            <a:r>
              <a:rPr lang="en-IN" sz="2200" dirty="0"/>
              <a:t>Accuracy</a:t>
            </a:r>
          </a:p>
          <a:p>
            <a:pPr marL="342900" indent="-342900" algn="just">
              <a:lnSpc>
                <a:spcPct val="150000"/>
              </a:lnSpc>
              <a:buAutoNum type="arabicPeriod"/>
            </a:pPr>
            <a:r>
              <a:rPr lang="en-US" sz="2200" dirty="0"/>
              <a:t>Precision</a:t>
            </a:r>
            <a:r>
              <a:rPr lang="en-US" sz="2200" b="1" dirty="0"/>
              <a:t>, </a:t>
            </a:r>
            <a:r>
              <a:rPr lang="en-US" sz="2200" dirty="0"/>
              <a:t>Recall, and F1 Score</a:t>
            </a:r>
            <a:endParaRPr lang="en-IN" sz="2200" dirty="0"/>
          </a:p>
          <a:p>
            <a:pPr marL="342900" indent="-342900" algn="just">
              <a:lnSpc>
                <a:spcPct val="150000"/>
              </a:lnSpc>
              <a:buAutoNum type="arabicPeriod"/>
            </a:pPr>
            <a:r>
              <a:rPr lang="en-IN" sz="2200" dirty="0"/>
              <a:t>Confusion Matrix</a:t>
            </a:r>
          </a:p>
          <a:p>
            <a:pPr marL="342900" indent="-342900" algn="just">
              <a:lnSpc>
                <a:spcPct val="150000"/>
              </a:lnSpc>
              <a:buAutoNum type="arabicPeriod"/>
            </a:pPr>
            <a:r>
              <a:rPr lang="en-IN" sz="2200" dirty="0"/>
              <a:t>ROC Curve and AUC</a:t>
            </a:r>
          </a:p>
        </p:txBody>
      </p:sp>
      <p:pic>
        <p:nvPicPr>
          <p:cNvPr id="12" name="Picture 2" descr="Walchand Institute of Technology, Solapur">
            <a:extLst>
              <a:ext uri="{FF2B5EF4-FFF2-40B4-BE49-F238E27FC236}">
                <a16:creationId xmlns:a16="http://schemas.microsoft.com/office/drawing/2014/main" id="{CA3B7481-0EDD-78D9-CEAC-3414E5393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45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alchand Institute of Technology, Solapur">
            <a:extLst>
              <a:ext uri="{FF2B5EF4-FFF2-40B4-BE49-F238E27FC236}">
                <a16:creationId xmlns:a16="http://schemas.microsoft.com/office/drawing/2014/main" id="{E6B49759-F1AF-1693-4E7E-A14AE43AB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97F344-2BE9-61CA-F8B0-1F47E2849744}"/>
              </a:ext>
            </a:extLst>
          </p:cNvPr>
          <p:cNvSpPr txBox="1"/>
          <p:nvPr/>
        </p:nvSpPr>
        <p:spPr>
          <a:xfrm>
            <a:off x="1422400" y="480814"/>
            <a:ext cx="6096000" cy="769441"/>
          </a:xfrm>
          <a:prstGeom prst="rect">
            <a:avLst/>
          </a:prstGeom>
          <a:noFill/>
        </p:spPr>
        <p:txBody>
          <a:bodyPr wrap="square">
            <a:spAutoFit/>
          </a:bodyPr>
          <a:lstStyle/>
          <a:p>
            <a:r>
              <a:rPr lang="en-IN" sz="4400" dirty="0">
                <a:solidFill>
                  <a:schemeClr val="tx2"/>
                </a:solidFill>
                <a:latin typeface="+mj-lt"/>
                <a:ea typeface="+mj-ea"/>
                <a:cs typeface="+mj-cs"/>
              </a:rPr>
              <a:t>Modelling</a:t>
            </a:r>
            <a:r>
              <a:rPr lang="en-IN" sz="3600" dirty="0"/>
              <a:t> </a:t>
            </a:r>
            <a:r>
              <a:rPr lang="en-IN" sz="4400" dirty="0">
                <a:solidFill>
                  <a:schemeClr val="tx2"/>
                </a:solidFill>
                <a:latin typeface="+mj-lt"/>
                <a:ea typeface="+mj-ea"/>
                <a:cs typeface="+mj-cs"/>
              </a:rPr>
              <a:t>Results:</a:t>
            </a:r>
          </a:p>
        </p:txBody>
      </p:sp>
      <p:pic>
        <p:nvPicPr>
          <p:cNvPr id="13" name="Picture 12">
            <a:extLst>
              <a:ext uri="{FF2B5EF4-FFF2-40B4-BE49-F238E27FC236}">
                <a16:creationId xmlns:a16="http://schemas.microsoft.com/office/drawing/2014/main" id="{9D128C86-FE77-7BB2-8D87-2E8086139534}"/>
              </a:ext>
            </a:extLst>
          </p:cNvPr>
          <p:cNvPicPr>
            <a:picLocks noChangeAspect="1"/>
          </p:cNvPicPr>
          <p:nvPr/>
        </p:nvPicPr>
        <p:blipFill rotWithShape="1">
          <a:blip r:embed="rId3"/>
          <a:srcRect l="4539" r="9240"/>
          <a:stretch/>
        </p:blipFill>
        <p:spPr>
          <a:xfrm>
            <a:off x="6096000" y="1414078"/>
            <a:ext cx="6000750" cy="2116421"/>
          </a:xfrm>
          <a:prstGeom prst="rect">
            <a:avLst/>
          </a:prstGeom>
        </p:spPr>
      </p:pic>
      <p:pic>
        <p:nvPicPr>
          <p:cNvPr id="15" name="Picture 14">
            <a:extLst>
              <a:ext uri="{FF2B5EF4-FFF2-40B4-BE49-F238E27FC236}">
                <a16:creationId xmlns:a16="http://schemas.microsoft.com/office/drawing/2014/main" id="{8C402EA8-D7F9-BF54-3012-0D5593FACEB2}"/>
              </a:ext>
            </a:extLst>
          </p:cNvPr>
          <p:cNvPicPr>
            <a:picLocks noChangeAspect="1"/>
          </p:cNvPicPr>
          <p:nvPr/>
        </p:nvPicPr>
        <p:blipFill rotWithShape="1">
          <a:blip r:embed="rId4"/>
          <a:srcRect l="10916" r="5890"/>
          <a:stretch/>
        </p:blipFill>
        <p:spPr>
          <a:xfrm>
            <a:off x="933048" y="3302000"/>
            <a:ext cx="5772751" cy="3415322"/>
          </a:xfrm>
          <a:prstGeom prst="rect">
            <a:avLst/>
          </a:prstGeom>
        </p:spPr>
      </p:pic>
    </p:spTree>
    <p:extLst>
      <p:ext uri="{BB962C8B-B14F-4D97-AF65-F5344CB8AC3E}">
        <p14:creationId xmlns:p14="http://schemas.microsoft.com/office/powerpoint/2010/main" val="169074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9E1A-3D0D-79E3-A0AD-D68EC87C4671}"/>
              </a:ext>
            </a:extLst>
          </p:cNvPr>
          <p:cNvSpPr>
            <a:spLocks noGrp="1"/>
          </p:cNvSpPr>
          <p:nvPr>
            <p:ph type="title"/>
          </p:nvPr>
        </p:nvSpPr>
        <p:spPr>
          <a:xfrm>
            <a:off x="1076960" y="360680"/>
            <a:ext cx="11287760" cy="1485900"/>
          </a:xfrm>
        </p:spPr>
        <p:txBody>
          <a:bodyPr>
            <a:noAutofit/>
          </a:bodyPr>
          <a:lstStyle/>
          <a:p>
            <a:r>
              <a:rPr lang="en-IN" sz="3600" dirty="0"/>
              <a:t>Sentimental Analysis using Lexicon based approach:</a:t>
            </a:r>
            <a:br>
              <a:rPr lang="en-IN" sz="3600" dirty="0"/>
            </a:br>
            <a:endParaRPr lang="en-IN" sz="3600" dirty="0"/>
          </a:p>
        </p:txBody>
      </p:sp>
      <p:sp>
        <p:nvSpPr>
          <p:cNvPr id="5" name="TextBox 4">
            <a:extLst>
              <a:ext uri="{FF2B5EF4-FFF2-40B4-BE49-F238E27FC236}">
                <a16:creationId xmlns:a16="http://schemas.microsoft.com/office/drawing/2014/main" id="{3E5D7621-EF7F-BE5B-B7EA-CADCA34265EF}"/>
              </a:ext>
            </a:extLst>
          </p:cNvPr>
          <p:cNvSpPr txBox="1"/>
          <p:nvPr/>
        </p:nvSpPr>
        <p:spPr>
          <a:xfrm>
            <a:off x="1076960" y="1325571"/>
            <a:ext cx="10932160" cy="872547"/>
          </a:xfrm>
          <a:prstGeom prst="rect">
            <a:avLst/>
          </a:prstGeom>
          <a:noFill/>
        </p:spPr>
        <p:txBody>
          <a:bodyPr wrap="square">
            <a:spAutoFit/>
          </a:bodyPr>
          <a:lstStyle/>
          <a:p>
            <a:pPr algn="just">
              <a:lnSpc>
                <a:spcPct val="150000"/>
              </a:lnSpc>
            </a:pPr>
            <a:r>
              <a:rPr lang="en-US" dirty="0"/>
              <a:t>Lexicon-based sentiment analysis is a technique used in natural language processing to detect the sentiment of a piece of text. Lexicons like AFINN, SentiWordNet, or VADER are commonly used for sentiment analysis.</a:t>
            </a:r>
            <a:endParaRPr lang="en-IN" dirty="0"/>
          </a:p>
        </p:txBody>
      </p:sp>
      <p:pic>
        <p:nvPicPr>
          <p:cNvPr id="7" name="Picture 6">
            <a:extLst>
              <a:ext uri="{FF2B5EF4-FFF2-40B4-BE49-F238E27FC236}">
                <a16:creationId xmlns:a16="http://schemas.microsoft.com/office/drawing/2014/main" id="{986FA0D3-DBD5-376C-034B-D38C72139CFB}"/>
              </a:ext>
            </a:extLst>
          </p:cNvPr>
          <p:cNvPicPr>
            <a:picLocks noChangeAspect="1"/>
          </p:cNvPicPr>
          <p:nvPr/>
        </p:nvPicPr>
        <p:blipFill>
          <a:blip r:embed="rId2"/>
          <a:stretch>
            <a:fillRect/>
          </a:stretch>
        </p:blipFill>
        <p:spPr>
          <a:xfrm>
            <a:off x="1157683" y="3163009"/>
            <a:ext cx="6649793" cy="2185954"/>
          </a:xfrm>
          <a:prstGeom prst="rect">
            <a:avLst/>
          </a:prstGeom>
        </p:spPr>
      </p:pic>
      <p:pic>
        <p:nvPicPr>
          <p:cNvPr id="9" name="Picture 8">
            <a:extLst>
              <a:ext uri="{FF2B5EF4-FFF2-40B4-BE49-F238E27FC236}">
                <a16:creationId xmlns:a16="http://schemas.microsoft.com/office/drawing/2014/main" id="{92773965-09D9-38D1-A33D-F207A433C9EC}"/>
              </a:ext>
            </a:extLst>
          </p:cNvPr>
          <p:cNvPicPr>
            <a:picLocks noChangeAspect="1"/>
          </p:cNvPicPr>
          <p:nvPr/>
        </p:nvPicPr>
        <p:blipFill>
          <a:blip r:embed="rId3"/>
          <a:stretch>
            <a:fillRect/>
          </a:stretch>
        </p:blipFill>
        <p:spPr>
          <a:xfrm>
            <a:off x="8067040" y="2543014"/>
            <a:ext cx="3281680" cy="3206296"/>
          </a:xfrm>
          <a:prstGeom prst="rect">
            <a:avLst/>
          </a:prstGeom>
        </p:spPr>
      </p:pic>
      <p:pic>
        <p:nvPicPr>
          <p:cNvPr id="10" name="Picture 2" descr="Walchand Institute of Technology, Solapur">
            <a:extLst>
              <a:ext uri="{FF2B5EF4-FFF2-40B4-BE49-F238E27FC236}">
                <a16:creationId xmlns:a16="http://schemas.microsoft.com/office/drawing/2014/main" id="{92397F74-B4C7-F16E-C4AC-43DD8E2A6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4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462F-E324-52D1-0703-1AE672A1BA6A}"/>
              </a:ext>
            </a:extLst>
          </p:cNvPr>
          <p:cNvSpPr>
            <a:spLocks noGrp="1"/>
          </p:cNvSpPr>
          <p:nvPr>
            <p:ph type="title"/>
          </p:nvPr>
        </p:nvSpPr>
        <p:spPr/>
        <p:txBody>
          <a:bodyPr/>
          <a:lstStyle/>
          <a:p>
            <a:r>
              <a:rPr lang="en-IN" dirty="0"/>
              <a:t>Conclusion:</a:t>
            </a:r>
          </a:p>
        </p:txBody>
      </p:sp>
      <p:sp>
        <p:nvSpPr>
          <p:cNvPr id="5" name="TextBox 4">
            <a:extLst>
              <a:ext uri="{FF2B5EF4-FFF2-40B4-BE49-F238E27FC236}">
                <a16:creationId xmlns:a16="http://schemas.microsoft.com/office/drawing/2014/main" id="{D57BE62E-3CFC-2647-EE02-3180C50CC411}"/>
              </a:ext>
            </a:extLst>
          </p:cNvPr>
          <p:cNvSpPr txBox="1"/>
          <p:nvPr/>
        </p:nvSpPr>
        <p:spPr>
          <a:xfrm>
            <a:off x="1371600" y="1953981"/>
            <a:ext cx="10454640" cy="2534540"/>
          </a:xfrm>
          <a:prstGeom prst="rect">
            <a:avLst/>
          </a:prstGeom>
          <a:noFill/>
        </p:spPr>
        <p:txBody>
          <a:bodyPr wrap="square">
            <a:spAutoFit/>
          </a:bodyPr>
          <a:lstStyle/>
          <a:p>
            <a:pPr algn="just">
              <a:lnSpc>
                <a:spcPct val="150000"/>
              </a:lnSpc>
            </a:pPr>
            <a:r>
              <a:rPr lang="en-IN" dirty="0"/>
              <a:t>In conclusion, the tasks we worked under Infosys Springboard Internship effectively applied lexicon-based models for sentiment analysis and performed Text classification. For text classification, the study addressed the challenges of multi-class imbalanced data within a supervised dataset. Various models were implemented and evaluated using performance metrics, with classification reports generated for each model. Among all the models tested, Support Vector Machine (SVM) and XGBoost demonstrated superior performance.</a:t>
            </a:r>
          </a:p>
        </p:txBody>
      </p:sp>
      <p:pic>
        <p:nvPicPr>
          <p:cNvPr id="6" name="Picture 2" descr="Walchand Institute of Technology, Solapur">
            <a:extLst>
              <a:ext uri="{FF2B5EF4-FFF2-40B4-BE49-F238E27FC236}">
                <a16:creationId xmlns:a16="http://schemas.microsoft.com/office/drawing/2014/main" id="{1EC2E624-52DE-841D-2E4C-D2AB8251D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5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08C6-C8C5-08CF-3BA6-178E00B1FCF4}"/>
              </a:ext>
            </a:extLst>
          </p:cNvPr>
          <p:cNvSpPr>
            <a:spLocks noGrp="1"/>
          </p:cNvSpPr>
          <p:nvPr>
            <p:ph type="title"/>
          </p:nvPr>
        </p:nvSpPr>
        <p:spPr/>
        <p:txBody>
          <a:bodyPr/>
          <a:lstStyle/>
          <a:p>
            <a:r>
              <a:rPr lang="en-IN" dirty="0"/>
              <a:t>References:</a:t>
            </a:r>
          </a:p>
        </p:txBody>
      </p:sp>
      <p:pic>
        <p:nvPicPr>
          <p:cNvPr id="4" name="Picture 2" descr="Walchand Institute of Technology, Solapur">
            <a:extLst>
              <a:ext uri="{FF2B5EF4-FFF2-40B4-BE49-F238E27FC236}">
                <a16:creationId xmlns:a16="http://schemas.microsoft.com/office/drawing/2014/main" id="{74257591-B8ED-1DCC-A2BD-49622209D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76F2F9-1421-8231-F21F-3CC8D7CA9071}"/>
              </a:ext>
            </a:extLst>
          </p:cNvPr>
          <p:cNvSpPr txBox="1"/>
          <p:nvPr/>
        </p:nvSpPr>
        <p:spPr>
          <a:xfrm>
            <a:off x="1492134" y="2026611"/>
            <a:ext cx="10445866" cy="2950038"/>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IN" b="0" i="0" dirty="0">
                <a:solidFill>
                  <a:srgbClr val="000000"/>
                </a:solidFill>
                <a:effectLst/>
                <a:latin typeface="Times New Roman" panose="02020603050405020304" pitchFamily="18" charset="0"/>
                <a:hlinkClick r:id="rId3"/>
              </a:rPr>
              <a:t>https://monkeylearn.com/text-classification/#:~:text=Tutorial-,What%20is%20Text%20Classification%3F,and%20all%20over%20the%20web</a:t>
            </a:r>
            <a:endParaRPr lang="en-IN" b="0" i="0" dirty="0">
              <a:solidFill>
                <a:srgbClr val="000000"/>
              </a:solidFill>
              <a:effectLst/>
              <a:latin typeface="Times New Roman" panose="02020603050405020304" pitchFamily="18" charset="0"/>
            </a:endParaRPr>
          </a:p>
          <a:p>
            <a:pPr marL="342900" indent="-342900" algn="just">
              <a:lnSpc>
                <a:spcPct val="150000"/>
              </a:lnSpc>
              <a:buFont typeface="Wingdings" panose="05000000000000000000" pitchFamily="2" charset="2"/>
              <a:buChar char="§"/>
            </a:pPr>
            <a:r>
              <a:rPr lang="en-IN" dirty="0">
                <a:hlinkClick r:id="rId4"/>
              </a:rPr>
              <a:t>https://www.geeksforgeeks.org/what-is-the-right-approach-for-text-classification-problems/</a:t>
            </a:r>
            <a:endParaRPr lang="en-IN" dirty="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IN" dirty="0">
                <a:hlinkClick r:id="rId5"/>
              </a:rPr>
              <a:t>https://youtu.be/E3MAVkitm28?si=v5jeRDWKGnCR8dmK</a:t>
            </a:r>
            <a:endParaRPr lang="en-IN" dirty="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IN" dirty="0">
                <a:hlinkClick r:id="rId6"/>
              </a:rPr>
              <a:t>https://youtu.be/r7qS9mKVLdw?si=oqpIg-i_6UQ5wYQx</a:t>
            </a:r>
            <a:endParaRPr lang="en-IN" dirty="0">
              <a:solidFill>
                <a:srgbClr val="000000"/>
              </a:solidFill>
              <a:latin typeface="Times New Roman" panose="02020603050405020304" pitchFamily="18" charset="0"/>
            </a:endParaRPr>
          </a:p>
          <a:p>
            <a:pPr marL="342900" indent="-342900" algn="just">
              <a:lnSpc>
                <a:spcPct val="150000"/>
              </a:lnSpc>
              <a:buFont typeface="Wingdings" panose="05000000000000000000" pitchFamily="2" charset="2"/>
              <a:buChar char="§"/>
            </a:pPr>
            <a:r>
              <a:rPr lang="en-IN" dirty="0">
                <a:hlinkClick r:id="rId7"/>
              </a:rPr>
              <a:t>https://youtu.be/ZKkEQSpRgCs?si=yIVmK1WgeRCxgZpF</a:t>
            </a:r>
            <a:endParaRPr lang="en-IN" dirty="0">
              <a:solidFill>
                <a:srgbClr val="000000"/>
              </a:solidFill>
              <a:latin typeface="Times New Roman" panose="02020603050405020304" pitchFamily="18" charset="0"/>
            </a:endParaRPr>
          </a:p>
          <a:p>
            <a:pPr marL="285750" indent="-285750" algn="just">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357628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A761-9070-363E-3FD4-DD759F6FF560}"/>
              </a:ext>
            </a:extLst>
          </p:cNvPr>
          <p:cNvSpPr>
            <a:spLocks noGrp="1"/>
          </p:cNvSpPr>
          <p:nvPr>
            <p:ph type="title"/>
          </p:nvPr>
        </p:nvSpPr>
        <p:spPr>
          <a:xfrm>
            <a:off x="3708400" y="2686050"/>
            <a:ext cx="4775200" cy="1485900"/>
          </a:xfrm>
        </p:spPr>
        <p:txBody>
          <a:bodyPr/>
          <a:lstStyle/>
          <a:p>
            <a:r>
              <a:rPr lang="en-IN" dirty="0"/>
              <a:t>Thank you ( Q &amp; A ) </a:t>
            </a:r>
          </a:p>
        </p:txBody>
      </p:sp>
      <p:pic>
        <p:nvPicPr>
          <p:cNvPr id="4" name="Picture 2" descr="Walchand Institute of Technology, Solapur">
            <a:extLst>
              <a:ext uri="{FF2B5EF4-FFF2-40B4-BE49-F238E27FC236}">
                <a16:creationId xmlns:a16="http://schemas.microsoft.com/office/drawing/2014/main" id="{34A57088-103E-C65C-BB0B-6EF35ECEA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92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D671-D890-DF0C-ADFA-6FEB75DCEC6A}"/>
              </a:ext>
            </a:extLst>
          </p:cNvPr>
          <p:cNvSpPr>
            <a:spLocks noGrp="1"/>
          </p:cNvSpPr>
          <p:nvPr>
            <p:ph type="title"/>
          </p:nvPr>
        </p:nvSpPr>
        <p:spPr/>
        <p:txBody>
          <a:bodyPr/>
          <a:lstStyle/>
          <a:p>
            <a:r>
              <a:rPr lang="en-IN" dirty="0"/>
              <a:t>Contents to be presented:</a:t>
            </a:r>
          </a:p>
        </p:txBody>
      </p:sp>
      <p:sp>
        <p:nvSpPr>
          <p:cNvPr id="3" name="Content Placeholder 2">
            <a:extLst>
              <a:ext uri="{FF2B5EF4-FFF2-40B4-BE49-F238E27FC236}">
                <a16:creationId xmlns:a16="http://schemas.microsoft.com/office/drawing/2014/main" id="{38C1EF1D-5606-C072-C1D9-B87DC9C4BAAA}"/>
              </a:ext>
            </a:extLst>
          </p:cNvPr>
          <p:cNvSpPr>
            <a:spLocks noGrp="1"/>
          </p:cNvSpPr>
          <p:nvPr>
            <p:ph idx="1"/>
          </p:nvPr>
        </p:nvSpPr>
        <p:spPr>
          <a:xfrm>
            <a:off x="1723293" y="2101361"/>
            <a:ext cx="9601200" cy="3581400"/>
          </a:xfrm>
        </p:spPr>
        <p:txBody>
          <a:bodyPr>
            <a:normAutofit fontScale="92500" lnSpcReduction="10000"/>
          </a:bodyPr>
          <a:lstStyle/>
          <a:p>
            <a:r>
              <a:rPr lang="en-IN" dirty="0"/>
              <a:t>Text Classification Introduction</a:t>
            </a:r>
          </a:p>
          <a:p>
            <a:r>
              <a:rPr lang="en-IN" dirty="0"/>
              <a:t>Why Text Classification ?</a:t>
            </a:r>
          </a:p>
          <a:p>
            <a:r>
              <a:rPr lang="en-IN" dirty="0"/>
              <a:t>Multi - Class Imbalance</a:t>
            </a:r>
          </a:p>
          <a:p>
            <a:r>
              <a:rPr lang="en-IN" dirty="0"/>
              <a:t>Approach for Text Classification</a:t>
            </a:r>
          </a:p>
          <a:p>
            <a:r>
              <a:rPr lang="en-IN" dirty="0"/>
              <a:t>Traditional Machine Learning Models</a:t>
            </a:r>
          </a:p>
          <a:p>
            <a:r>
              <a:rPr lang="en-IN" dirty="0"/>
              <a:t>Performance Metrics</a:t>
            </a:r>
          </a:p>
          <a:p>
            <a:r>
              <a:rPr lang="en-IN" dirty="0"/>
              <a:t>Sentimental Analysis using Lexicon based approach</a:t>
            </a:r>
          </a:p>
          <a:p>
            <a:r>
              <a:rPr lang="en-IN" dirty="0"/>
              <a:t>Conclusion</a:t>
            </a:r>
          </a:p>
          <a:p>
            <a:r>
              <a:rPr lang="en-IN" dirty="0"/>
              <a:t>References</a:t>
            </a:r>
          </a:p>
        </p:txBody>
      </p:sp>
      <p:pic>
        <p:nvPicPr>
          <p:cNvPr id="4" name="Picture 2" descr="Walchand Institute of Technology, Solapur">
            <a:extLst>
              <a:ext uri="{FF2B5EF4-FFF2-40B4-BE49-F238E27FC236}">
                <a16:creationId xmlns:a16="http://schemas.microsoft.com/office/drawing/2014/main" id="{8C881AB8-9B87-6502-0341-166573161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05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E1DB-46F2-8083-49F7-0BA9F9A28B7C}"/>
              </a:ext>
            </a:extLst>
          </p:cNvPr>
          <p:cNvSpPr>
            <a:spLocks noGrp="1"/>
          </p:cNvSpPr>
          <p:nvPr>
            <p:ph type="title"/>
          </p:nvPr>
        </p:nvSpPr>
        <p:spPr/>
        <p:txBody>
          <a:bodyPr/>
          <a:lstStyle/>
          <a:p>
            <a:r>
              <a:rPr lang="en-IN" dirty="0"/>
              <a:t>Text Classification Introduction</a:t>
            </a:r>
          </a:p>
        </p:txBody>
      </p:sp>
      <p:pic>
        <p:nvPicPr>
          <p:cNvPr id="4" name="Picture 2" descr="Walchand Institute of Technology, Solapur">
            <a:extLst>
              <a:ext uri="{FF2B5EF4-FFF2-40B4-BE49-F238E27FC236}">
                <a16:creationId xmlns:a16="http://schemas.microsoft.com/office/drawing/2014/main" id="{1457189B-9519-A8B1-822B-2061DE116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958A0E-FE70-06BD-5C4A-D39AD3C62EA7}"/>
              </a:ext>
            </a:extLst>
          </p:cNvPr>
          <p:cNvSpPr txBox="1"/>
          <p:nvPr/>
        </p:nvSpPr>
        <p:spPr>
          <a:xfrm>
            <a:off x="1371600" y="1621790"/>
            <a:ext cx="9882994" cy="2119042"/>
          </a:xfrm>
          <a:prstGeom prst="rect">
            <a:avLst/>
          </a:prstGeom>
          <a:noFill/>
        </p:spPr>
        <p:txBody>
          <a:bodyPr wrap="square" rtlCol="0">
            <a:spAutoFit/>
          </a:bodyPr>
          <a:lstStyle/>
          <a:p>
            <a:pPr marL="0" indent="0" algn="just" rtl="0">
              <a:lnSpc>
                <a:spcPct val="150000"/>
              </a:lnSpc>
              <a:spcBef>
                <a:spcPts val="0"/>
              </a:spcBef>
              <a:spcAft>
                <a:spcPts val="1500"/>
              </a:spcAft>
              <a:buNone/>
            </a:pPr>
            <a:r>
              <a:rPr lang="en-US" dirty="0"/>
              <a:t>Text classification, also known as text categorization, is a fundamental task in natural language processing (NLP) that involves assigning predefined categories or labels to textual data. Classification is a two-step process, learning step and prediction step, In machine learning, in the learning step, the model is developed based on given training data and in the prediction step, the model is used to predict the response for given data.</a:t>
            </a:r>
          </a:p>
        </p:txBody>
      </p:sp>
      <p:pic>
        <p:nvPicPr>
          <p:cNvPr id="2050" name="Picture 2" descr="Document Classification with UBIAI">
            <a:extLst>
              <a:ext uri="{FF2B5EF4-FFF2-40B4-BE49-F238E27FC236}">
                <a16:creationId xmlns:a16="http://schemas.microsoft.com/office/drawing/2014/main" id="{112FCE53-43B8-9E69-00D2-5C6B53432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7853" y="4143328"/>
            <a:ext cx="4673831" cy="257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4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EBBA7-BEC6-AD9C-8C0D-331ED4FD406C}"/>
              </a:ext>
            </a:extLst>
          </p:cNvPr>
          <p:cNvSpPr>
            <a:spLocks noGrp="1"/>
          </p:cNvSpPr>
          <p:nvPr>
            <p:ph type="title"/>
          </p:nvPr>
        </p:nvSpPr>
        <p:spPr/>
        <p:txBody>
          <a:bodyPr>
            <a:normAutofit fontScale="90000"/>
          </a:bodyPr>
          <a:lstStyle/>
          <a:p>
            <a:r>
              <a:rPr lang="en-IN" sz="4400" dirty="0">
                <a:solidFill>
                  <a:schemeClr val="tx2"/>
                </a:solidFill>
                <a:latin typeface="+mj-lt"/>
                <a:ea typeface="+mj-ea"/>
                <a:cs typeface="+mj-cs"/>
              </a:rPr>
              <a:t>Why Text Classification ?</a:t>
            </a:r>
            <a:br>
              <a:rPr lang="en-IN" sz="4400" dirty="0">
                <a:solidFill>
                  <a:schemeClr val="tx2"/>
                </a:solidFill>
                <a:latin typeface="+mj-lt"/>
                <a:ea typeface="+mj-ea"/>
                <a:cs typeface="+mj-cs"/>
              </a:rPr>
            </a:br>
            <a:br>
              <a:rPr lang="en-IN" dirty="0"/>
            </a:br>
            <a:endParaRPr lang="en-IN" dirty="0"/>
          </a:p>
        </p:txBody>
      </p:sp>
      <p:sp>
        <p:nvSpPr>
          <p:cNvPr id="5" name="TextBox 4">
            <a:extLst>
              <a:ext uri="{FF2B5EF4-FFF2-40B4-BE49-F238E27FC236}">
                <a16:creationId xmlns:a16="http://schemas.microsoft.com/office/drawing/2014/main" id="{9BD26971-E30B-91C3-8262-FFCBA83DE700}"/>
              </a:ext>
            </a:extLst>
          </p:cNvPr>
          <p:cNvSpPr txBox="1"/>
          <p:nvPr/>
        </p:nvSpPr>
        <p:spPr>
          <a:xfrm>
            <a:off x="1371600" y="1787664"/>
            <a:ext cx="10505440" cy="4108817"/>
          </a:xfrm>
          <a:prstGeom prst="rect">
            <a:avLst/>
          </a:prstGeom>
          <a:noFill/>
        </p:spPr>
        <p:txBody>
          <a:bodyPr wrap="square">
            <a:spAutoFit/>
          </a:bodyPr>
          <a:lstStyle/>
          <a:p>
            <a:pPr algn="just">
              <a:lnSpc>
                <a:spcPct val="150000"/>
              </a:lnSpc>
            </a:pPr>
            <a:r>
              <a:rPr lang="en-US" sz="1800" dirty="0"/>
              <a:t>The content we see in our day to day life is in various languages. For data mining, we need to work with every language. So we came up with the concept of text categorization System also termed as Text Classification or Topic Spotting. If we manually categorize the content, then it is impossible for such large datasets. Thus, Text Classification Systems are important. Accuracy and efficiency is maintained.</a:t>
            </a:r>
          </a:p>
          <a:p>
            <a:pPr algn="just">
              <a:lnSpc>
                <a:spcPct val="150000"/>
              </a:lnSpc>
            </a:pPr>
            <a:endParaRPr lang="en-US" sz="1800" dirty="0"/>
          </a:p>
          <a:p>
            <a:pPr algn="just">
              <a:lnSpc>
                <a:spcPct val="150000"/>
              </a:lnSpc>
            </a:pPr>
            <a:r>
              <a:rPr lang="en-US" sz="1800" dirty="0"/>
              <a:t>Examples : 1. Sentimental Analysis</a:t>
            </a:r>
          </a:p>
          <a:p>
            <a:pPr algn="just">
              <a:lnSpc>
                <a:spcPct val="150000"/>
              </a:lnSpc>
            </a:pPr>
            <a:r>
              <a:rPr lang="en-US" sz="1800" dirty="0"/>
              <a:t>                   2. Language Detection</a:t>
            </a:r>
          </a:p>
          <a:p>
            <a:pPr algn="just">
              <a:lnSpc>
                <a:spcPct val="150000"/>
              </a:lnSpc>
            </a:pPr>
            <a:r>
              <a:rPr lang="en-US" sz="1800" dirty="0"/>
              <a:t>                   3. Content Filtering (Usually happens in Gmail by separating spam section from primary mail                        </a:t>
            </a:r>
            <a:r>
              <a:rPr lang="en-US" dirty="0"/>
              <a:t>  			</a:t>
            </a:r>
            <a:r>
              <a:rPr lang="en-US" sz="1800" dirty="0"/>
              <a:t>section.)</a:t>
            </a:r>
            <a:endParaRPr lang="en-IN" sz="1800" dirty="0"/>
          </a:p>
          <a:p>
            <a:pPr algn="just"/>
            <a:endParaRPr lang="en-IN" dirty="0"/>
          </a:p>
        </p:txBody>
      </p:sp>
      <p:pic>
        <p:nvPicPr>
          <p:cNvPr id="6" name="Picture 2" descr="Walchand Institute of Technology, Solapur">
            <a:extLst>
              <a:ext uri="{FF2B5EF4-FFF2-40B4-BE49-F238E27FC236}">
                <a16:creationId xmlns:a16="http://schemas.microsoft.com/office/drawing/2014/main" id="{B7A82815-BFD5-13C3-7832-3DEE25ED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7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ED1C-41DA-9B17-7384-0BCA0987362F}"/>
              </a:ext>
            </a:extLst>
          </p:cNvPr>
          <p:cNvSpPr>
            <a:spLocks noGrp="1"/>
          </p:cNvSpPr>
          <p:nvPr>
            <p:ph type="title"/>
          </p:nvPr>
        </p:nvSpPr>
        <p:spPr/>
        <p:txBody>
          <a:bodyPr/>
          <a:lstStyle/>
          <a:p>
            <a:r>
              <a:rPr lang="en-IN" dirty="0"/>
              <a:t>Business Use Cases:</a:t>
            </a:r>
          </a:p>
        </p:txBody>
      </p:sp>
      <p:sp>
        <p:nvSpPr>
          <p:cNvPr id="7" name="TextBox 6">
            <a:extLst>
              <a:ext uri="{FF2B5EF4-FFF2-40B4-BE49-F238E27FC236}">
                <a16:creationId xmlns:a16="http://schemas.microsoft.com/office/drawing/2014/main" id="{9C386148-F886-E346-B1F6-DB9A13A042FF}"/>
              </a:ext>
            </a:extLst>
          </p:cNvPr>
          <p:cNvSpPr txBox="1"/>
          <p:nvPr/>
        </p:nvSpPr>
        <p:spPr>
          <a:xfrm>
            <a:off x="1544320" y="1646755"/>
            <a:ext cx="10759440" cy="2950038"/>
          </a:xfrm>
          <a:prstGeom prst="rect">
            <a:avLst/>
          </a:prstGeom>
          <a:noFill/>
        </p:spPr>
        <p:txBody>
          <a:bodyPr wrap="square">
            <a:spAutoFit/>
          </a:bodyPr>
          <a:lstStyle/>
          <a:p>
            <a:pPr marL="342900" indent="-342900">
              <a:lnSpc>
                <a:spcPct val="150000"/>
              </a:lnSpc>
              <a:buFont typeface="+mj-lt"/>
              <a:buAutoNum type="arabicParenR"/>
            </a:pPr>
            <a:r>
              <a:rPr lang="en-IN" sz="1800" dirty="0"/>
              <a:t>Customer Support Automation:</a:t>
            </a:r>
          </a:p>
          <a:p>
            <a:pPr marL="0" indent="0">
              <a:lnSpc>
                <a:spcPct val="150000"/>
              </a:lnSpc>
              <a:buNone/>
            </a:pPr>
            <a:r>
              <a:rPr lang="en-IN" sz="1800" dirty="0"/>
              <a:t>                                    a) Ticket Categorization          b) Sentimental Analysis</a:t>
            </a:r>
          </a:p>
          <a:p>
            <a:pPr marL="342900" indent="-342900">
              <a:lnSpc>
                <a:spcPct val="150000"/>
              </a:lnSpc>
              <a:buFont typeface="+mj-lt"/>
              <a:buAutoNum type="arabicParenR" startAt="2"/>
            </a:pPr>
            <a:r>
              <a:rPr lang="en-IN" sz="1800" dirty="0"/>
              <a:t>Content Moderation:</a:t>
            </a:r>
          </a:p>
          <a:p>
            <a:pPr marL="0" indent="0">
              <a:lnSpc>
                <a:spcPct val="150000"/>
              </a:lnSpc>
              <a:buNone/>
            </a:pPr>
            <a:r>
              <a:rPr lang="en-IN" sz="1800" dirty="0"/>
              <a:t>                                    a) Spam Detection                  b) Inappropriate Content Detection</a:t>
            </a:r>
          </a:p>
          <a:p>
            <a:pPr marL="342900" indent="-342900">
              <a:lnSpc>
                <a:spcPct val="150000"/>
              </a:lnSpc>
              <a:buFont typeface="+mj-lt"/>
              <a:buAutoNum type="arabicParenR" startAt="3"/>
            </a:pPr>
            <a:r>
              <a:rPr lang="en-IN" sz="1800" dirty="0"/>
              <a:t>Marketing and Sales</a:t>
            </a:r>
          </a:p>
          <a:p>
            <a:pPr marL="342900" indent="-342900">
              <a:lnSpc>
                <a:spcPct val="150000"/>
              </a:lnSpc>
              <a:buFont typeface="+mj-lt"/>
              <a:buAutoNum type="arabicParenR" startAt="3"/>
            </a:pPr>
            <a:r>
              <a:rPr lang="en-IN" sz="1800" dirty="0"/>
              <a:t>Product and Service Feedback</a:t>
            </a:r>
          </a:p>
          <a:p>
            <a:pPr marL="342900" indent="-342900">
              <a:lnSpc>
                <a:spcPct val="150000"/>
              </a:lnSpc>
              <a:buFont typeface="+mj-lt"/>
              <a:buAutoNum type="arabicParenR" startAt="3"/>
            </a:pPr>
            <a:r>
              <a:rPr lang="en-IN" sz="1800" dirty="0"/>
              <a:t>E – commerce</a:t>
            </a:r>
          </a:p>
        </p:txBody>
      </p:sp>
      <p:sp>
        <p:nvSpPr>
          <p:cNvPr id="9" name="TextBox 8">
            <a:extLst>
              <a:ext uri="{FF2B5EF4-FFF2-40B4-BE49-F238E27FC236}">
                <a16:creationId xmlns:a16="http://schemas.microsoft.com/office/drawing/2014/main" id="{A15498E1-5BAC-C1A3-8AC1-61898F5F49C9}"/>
              </a:ext>
            </a:extLst>
          </p:cNvPr>
          <p:cNvSpPr txBox="1"/>
          <p:nvPr/>
        </p:nvSpPr>
        <p:spPr>
          <a:xfrm>
            <a:off x="1544320" y="4913725"/>
            <a:ext cx="10109200" cy="959237"/>
          </a:xfrm>
          <a:prstGeom prst="rect">
            <a:avLst/>
          </a:prstGeom>
          <a:noFill/>
        </p:spPr>
        <p:txBody>
          <a:bodyPr wrap="square">
            <a:spAutoFit/>
          </a:bodyPr>
          <a:lstStyle/>
          <a:p>
            <a:pPr marL="0" indent="0">
              <a:lnSpc>
                <a:spcPct val="150000"/>
              </a:lnSpc>
              <a:buNone/>
            </a:pPr>
            <a:r>
              <a:rPr lang="en-US" sz="2000" dirty="0"/>
              <a:t>Implementing text classification in these areas can greatly enhance efficiency, improve customer satisfaction, and provide valuable insights for business decision-making</a:t>
            </a:r>
            <a:endParaRPr lang="en-IN" sz="2000" dirty="0"/>
          </a:p>
        </p:txBody>
      </p:sp>
      <p:pic>
        <p:nvPicPr>
          <p:cNvPr id="10" name="Picture 2" descr="Walchand Institute of Technology, Solapur">
            <a:extLst>
              <a:ext uri="{FF2B5EF4-FFF2-40B4-BE49-F238E27FC236}">
                <a16:creationId xmlns:a16="http://schemas.microsoft.com/office/drawing/2014/main" id="{738FC78E-4881-7F94-78AD-C60A56A03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40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7424-A8D5-2594-E460-BF723A66B41D}"/>
              </a:ext>
            </a:extLst>
          </p:cNvPr>
          <p:cNvSpPr>
            <a:spLocks noGrp="1"/>
          </p:cNvSpPr>
          <p:nvPr>
            <p:ph type="title"/>
          </p:nvPr>
        </p:nvSpPr>
        <p:spPr/>
        <p:txBody>
          <a:bodyPr/>
          <a:lstStyle/>
          <a:p>
            <a:r>
              <a:rPr lang="en-IN" dirty="0"/>
              <a:t>About dataset </a:t>
            </a:r>
          </a:p>
        </p:txBody>
      </p:sp>
      <p:pic>
        <p:nvPicPr>
          <p:cNvPr id="4" name="Picture 2" descr="Walchand Institute of Technology, Solapur">
            <a:extLst>
              <a:ext uri="{FF2B5EF4-FFF2-40B4-BE49-F238E27FC236}">
                <a16:creationId xmlns:a16="http://schemas.microsoft.com/office/drawing/2014/main" id="{70540E38-A65E-52EF-F7DE-B5E09692C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96141FB-97B7-9849-B6A5-FF96C9B26F41}"/>
              </a:ext>
            </a:extLst>
          </p:cNvPr>
          <p:cNvSpPr txBox="1"/>
          <p:nvPr/>
        </p:nvSpPr>
        <p:spPr>
          <a:xfrm>
            <a:off x="1371357" y="2020743"/>
            <a:ext cx="10413999" cy="2534540"/>
          </a:xfrm>
          <a:prstGeom prst="rect">
            <a:avLst/>
          </a:prstGeom>
          <a:noFill/>
        </p:spPr>
        <p:txBody>
          <a:bodyPr wrap="square">
            <a:spAutoFit/>
          </a:bodyPr>
          <a:lstStyle/>
          <a:p>
            <a:pPr algn="just">
              <a:lnSpc>
                <a:spcPct val="150000"/>
              </a:lnSpc>
            </a:pPr>
            <a:r>
              <a:rPr lang="en-IN" dirty="0"/>
              <a:t>The Emotions.csv dataset consists of two columns: text data and labels, where the labels range from 0 to 5, indicating different emotion categories. The dataset contains a total of 16000 entries. </a:t>
            </a:r>
          </a:p>
          <a:p>
            <a:pPr algn="just">
              <a:lnSpc>
                <a:spcPct val="150000"/>
              </a:lnSpc>
            </a:pPr>
            <a:r>
              <a:rPr lang="en-IN" dirty="0"/>
              <a:t>A significant challenge is the class imbalance, with some emotion categories being underrepresented compared to others. This imbalance may affect the performance of classification models, necessitating techniques like resampling or weighted loss functions to address it. Proper handling of this imbalance is crucial for achieving reliable and accurate classification results.</a:t>
            </a:r>
          </a:p>
        </p:txBody>
      </p:sp>
    </p:spTree>
    <p:extLst>
      <p:ext uri="{BB962C8B-B14F-4D97-AF65-F5344CB8AC3E}">
        <p14:creationId xmlns:p14="http://schemas.microsoft.com/office/powerpoint/2010/main" val="69946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A1A0-073E-AA86-45C8-E1D92D335BE3}"/>
              </a:ext>
            </a:extLst>
          </p:cNvPr>
          <p:cNvSpPr>
            <a:spLocks noGrp="1"/>
          </p:cNvSpPr>
          <p:nvPr>
            <p:ph type="title"/>
          </p:nvPr>
        </p:nvSpPr>
        <p:spPr/>
        <p:txBody>
          <a:bodyPr/>
          <a:lstStyle/>
          <a:p>
            <a:r>
              <a:rPr lang="en-IN" dirty="0"/>
              <a:t>Multi - Class Imbalance:</a:t>
            </a:r>
          </a:p>
        </p:txBody>
      </p:sp>
      <p:sp>
        <p:nvSpPr>
          <p:cNvPr id="5" name="TextBox 4">
            <a:extLst>
              <a:ext uri="{FF2B5EF4-FFF2-40B4-BE49-F238E27FC236}">
                <a16:creationId xmlns:a16="http://schemas.microsoft.com/office/drawing/2014/main" id="{00D77D1B-DC97-3FE3-B2E4-205B43BBABCD}"/>
              </a:ext>
            </a:extLst>
          </p:cNvPr>
          <p:cNvSpPr txBox="1"/>
          <p:nvPr/>
        </p:nvSpPr>
        <p:spPr>
          <a:xfrm>
            <a:off x="1371600" y="1527677"/>
            <a:ext cx="10456025" cy="1288045"/>
          </a:xfrm>
          <a:prstGeom prst="rect">
            <a:avLst/>
          </a:prstGeom>
          <a:noFill/>
        </p:spPr>
        <p:txBody>
          <a:bodyPr wrap="square">
            <a:spAutoFit/>
          </a:bodyPr>
          <a:lstStyle/>
          <a:p>
            <a:pPr algn="just">
              <a:lnSpc>
                <a:spcPct val="150000"/>
              </a:lnSpc>
            </a:pPr>
            <a:r>
              <a:rPr lang="en-US" dirty="0"/>
              <a:t>Multi-class imbalance is a condition in a dataset where the number of instances across different classes is not evenly distributed. This means that some classes (categories) have significantly more instances than others.</a:t>
            </a:r>
            <a:endParaRPr lang="en-IN" dirty="0"/>
          </a:p>
        </p:txBody>
      </p:sp>
      <p:sp>
        <p:nvSpPr>
          <p:cNvPr id="11" name="TextBox 10">
            <a:extLst>
              <a:ext uri="{FF2B5EF4-FFF2-40B4-BE49-F238E27FC236}">
                <a16:creationId xmlns:a16="http://schemas.microsoft.com/office/drawing/2014/main" id="{FFB53861-C2A8-3071-B1AB-D60F53A6F526}"/>
              </a:ext>
            </a:extLst>
          </p:cNvPr>
          <p:cNvSpPr txBox="1"/>
          <p:nvPr/>
        </p:nvSpPr>
        <p:spPr>
          <a:xfrm>
            <a:off x="1371600" y="2882899"/>
            <a:ext cx="10698480" cy="3371179"/>
          </a:xfrm>
          <a:prstGeom prst="rect">
            <a:avLst/>
          </a:prstGeom>
          <a:noFill/>
        </p:spPr>
        <p:txBody>
          <a:bodyPr wrap="square">
            <a:spAutoFit/>
          </a:bodyPr>
          <a:lstStyle/>
          <a:p>
            <a:pPr defTabSz="914400">
              <a:lnSpc>
                <a:spcPct val="150000"/>
              </a:lnSpc>
              <a:spcBef>
                <a:spcPct val="0"/>
              </a:spcBef>
            </a:pPr>
            <a:r>
              <a:rPr lang="en-US" sz="2400" dirty="0">
                <a:solidFill>
                  <a:schemeClr val="tx2"/>
                </a:solidFill>
                <a:latin typeface="+mj-lt"/>
                <a:ea typeface="+mj-ea"/>
                <a:cs typeface="+mj-cs"/>
              </a:rPr>
              <a:t>Steps to Identify Class Imbalance:</a:t>
            </a:r>
          </a:p>
          <a:p>
            <a:pPr marL="342900" indent="-342900">
              <a:lnSpc>
                <a:spcPct val="150000"/>
              </a:lnSpc>
              <a:buFont typeface="+mj-lt"/>
              <a:buAutoNum type="arabicParenR"/>
            </a:pPr>
            <a:r>
              <a:rPr lang="en-US" dirty="0">
                <a:solidFill>
                  <a:schemeClr val="tx2"/>
                </a:solidFill>
                <a:latin typeface="+mj-lt"/>
                <a:ea typeface="+mj-ea"/>
                <a:cs typeface="+mj-cs"/>
              </a:rPr>
              <a:t> Frequency Count:</a:t>
            </a:r>
          </a:p>
          <a:p>
            <a:pPr marL="800100" lvl="1" indent="-342900">
              <a:lnSpc>
                <a:spcPct val="150000"/>
              </a:lnSpc>
              <a:buFont typeface="+mj-lt"/>
              <a:buAutoNum type="alphaLcParenR"/>
            </a:pPr>
            <a:r>
              <a:rPr lang="en-US" sz="1600" dirty="0"/>
              <a:t>Calculate the frequency of each class in the target variable.</a:t>
            </a:r>
          </a:p>
          <a:p>
            <a:pPr marL="800100" lvl="1" indent="-342900">
              <a:lnSpc>
                <a:spcPct val="150000"/>
              </a:lnSpc>
              <a:buFont typeface="+mj-lt"/>
              <a:buAutoNum type="alphaLcParenR"/>
            </a:pPr>
            <a:r>
              <a:rPr lang="en-US" sz="1600" dirty="0"/>
              <a:t>Compare the counts to see if there is a significant disparity between classes.</a:t>
            </a:r>
          </a:p>
          <a:p>
            <a:pPr indent="-342900" algn="just">
              <a:lnSpc>
                <a:spcPct val="150000"/>
              </a:lnSpc>
              <a:buFont typeface="+mj-lt"/>
              <a:buAutoNum type="arabicParenR"/>
            </a:pPr>
            <a:r>
              <a:rPr lang="en-US" dirty="0">
                <a:solidFill>
                  <a:schemeClr val="tx2"/>
                </a:solidFill>
                <a:latin typeface="+mj-lt"/>
                <a:ea typeface="+mj-ea"/>
                <a:cs typeface="+mj-cs"/>
              </a:rPr>
              <a:t>Visualize the Distribution:</a:t>
            </a:r>
          </a:p>
          <a:p>
            <a:pPr marL="800100" lvl="1" indent="-342900">
              <a:lnSpc>
                <a:spcPct val="150000"/>
              </a:lnSpc>
              <a:buFont typeface="+mj-lt"/>
              <a:buAutoNum type="alphaLcParenR"/>
            </a:pPr>
            <a:r>
              <a:rPr lang="en-US" sz="1600" dirty="0"/>
              <a:t>Use</a:t>
            </a:r>
            <a:r>
              <a:rPr lang="en-US" dirty="0"/>
              <a:t> </a:t>
            </a:r>
            <a:r>
              <a:rPr lang="en-US" sz="1600" dirty="0"/>
              <a:t>visualization techniques such as bar plots to visually inspect the distribution of the classes.</a:t>
            </a:r>
          </a:p>
          <a:p>
            <a:pPr indent="-342900">
              <a:lnSpc>
                <a:spcPct val="150000"/>
              </a:lnSpc>
              <a:buFont typeface="+mj-lt"/>
              <a:buAutoNum type="arabicParenR"/>
            </a:pPr>
            <a:r>
              <a:rPr lang="en-US" dirty="0">
                <a:solidFill>
                  <a:schemeClr val="tx2"/>
                </a:solidFill>
                <a:latin typeface="+mj-lt"/>
                <a:ea typeface="+mj-ea"/>
                <a:cs typeface="+mj-cs"/>
              </a:rPr>
              <a:t>Calculate Imbalance Ratios:</a:t>
            </a:r>
          </a:p>
          <a:p>
            <a:pPr marL="800100" lvl="1" indent="-342900">
              <a:lnSpc>
                <a:spcPct val="150000"/>
              </a:lnSpc>
              <a:buFont typeface="+mj-lt"/>
              <a:buAutoNum type="alphaLcParenR"/>
            </a:pPr>
            <a:r>
              <a:rPr lang="en-US" sz="1600" dirty="0"/>
              <a:t>Compute metrics that quantify the degree of imbalance, such as the imbalance ratio.</a:t>
            </a:r>
          </a:p>
        </p:txBody>
      </p:sp>
      <p:pic>
        <p:nvPicPr>
          <p:cNvPr id="12" name="Picture 2" descr="Walchand Institute of Technology, Solapur">
            <a:extLst>
              <a:ext uri="{FF2B5EF4-FFF2-40B4-BE49-F238E27FC236}">
                <a16:creationId xmlns:a16="http://schemas.microsoft.com/office/drawing/2014/main" id="{A969F6AE-A5F1-3DF8-2704-8FFB3EA93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77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C43-1461-16FB-36CD-D9D309510780}"/>
              </a:ext>
            </a:extLst>
          </p:cNvPr>
          <p:cNvSpPr>
            <a:spLocks noGrp="1"/>
          </p:cNvSpPr>
          <p:nvPr>
            <p:ph type="title"/>
          </p:nvPr>
        </p:nvSpPr>
        <p:spPr/>
        <p:txBody>
          <a:bodyPr/>
          <a:lstStyle/>
          <a:p>
            <a:r>
              <a:rPr lang="en-US" dirty="0"/>
              <a:t>Handling Imbalance:</a:t>
            </a:r>
            <a:br>
              <a:rPr lang="en-US" dirty="0"/>
            </a:br>
            <a:endParaRPr lang="en-IN" dirty="0"/>
          </a:p>
        </p:txBody>
      </p:sp>
      <p:pic>
        <p:nvPicPr>
          <p:cNvPr id="4" name="Picture 2" descr="Walchand Institute of Technology, Solapur">
            <a:extLst>
              <a:ext uri="{FF2B5EF4-FFF2-40B4-BE49-F238E27FC236}">
                <a16:creationId xmlns:a16="http://schemas.microsoft.com/office/drawing/2014/main" id="{D089C3F2-0236-1E19-1DDB-08CF2B4C3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922697-5204-E1C5-AF58-47DD4A24CB2E}"/>
              </a:ext>
            </a:extLst>
          </p:cNvPr>
          <p:cNvSpPr txBox="1"/>
          <p:nvPr/>
        </p:nvSpPr>
        <p:spPr>
          <a:xfrm>
            <a:off x="1371600" y="1925320"/>
            <a:ext cx="10271760" cy="3902607"/>
          </a:xfrm>
          <a:prstGeom prst="rect">
            <a:avLst/>
          </a:prstGeom>
          <a:noFill/>
        </p:spPr>
        <p:txBody>
          <a:bodyPr wrap="square">
            <a:spAutoFit/>
          </a:bodyPr>
          <a:lstStyle/>
          <a:p>
            <a:pPr marL="457200" indent="-457200" algn="just">
              <a:lnSpc>
                <a:spcPct val="150000"/>
              </a:lnSpc>
              <a:buFont typeface="+mj-lt"/>
              <a:buAutoNum type="arabicParenR"/>
            </a:pPr>
            <a:r>
              <a:rPr lang="en-US" sz="2400" b="1" dirty="0"/>
              <a:t>Resampling Techniques</a:t>
            </a:r>
            <a:r>
              <a:rPr lang="en-US" sz="2400" dirty="0"/>
              <a:t>: Apply oversampling techniques like SMOTE or undersampling techniques to balance the class distribution.</a:t>
            </a:r>
          </a:p>
          <a:p>
            <a:pPr marL="457200" indent="-457200" algn="just">
              <a:lnSpc>
                <a:spcPct val="150000"/>
              </a:lnSpc>
              <a:buFont typeface="+mj-lt"/>
              <a:buAutoNum type="arabicParenR"/>
            </a:pPr>
            <a:r>
              <a:rPr lang="en-US" sz="2400" b="1" dirty="0"/>
              <a:t>Class Weights</a:t>
            </a:r>
            <a:r>
              <a:rPr lang="en-US" sz="2400" dirty="0"/>
              <a:t>: Adjust class weights in algorithms to give more importance to the minority class.</a:t>
            </a:r>
          </a:p>
          <a:p>
            <a:pPr marL="457200" indent="-457200" algn="just">
              <a:lnSpc>
                <a:spcPct val="150000"/>
              </a:lnSpc>
              <a:buFont typeface="+mj-lt"/>
              <a:buAutoNum type="arabicParenR"/>
            </a:pPr>
            <a:r>
              <a:rPr lang="en-US" sz="2400" b="1" dirty="0"/>
              <a:t>Ensemble Methods</a:t>
            </a:r>
            <a:r>
              <a:rPr lang="en-US" sz="2400" dirty="0"/>
              <a:t>: Use methods like Balanced Random Forest or EasyEnsemble that are designed to handle class imbalance.</a:t>
            </a:r>
          </a:p>
          <a:p>
            <a:pPr marL="457200" indent="-457200" algn="just">
              <a:lnSpc>
                <a:spcPct val="150000"/>
              </a:lnSpc>
              <a:buFont typeface="+mj-lt"/>
              <a:buAutoNum type="arabicParenR"/>
            </a:pPr>
            <a:endParaRPr lang="en-IN" sz="2400" dirty="0"/>
          </a:p>
        </p:txBody>
      </p:sp>
    </p:spTree>
    <p:extLst>
      <p:ext uri="{BB962C8B-B14F-4D97-AF65-F5344CB8AC3E}">
        <p14:creationId xmlns:p14="http://schemas.microsoft.com/office/powerpoint/2010/main" val="30703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384C-46F2-AA37-53D3-6F5CFE43F5B9}"/>
              </a:ext>
            </a:extLst>
          </p:cNvPr>
          <p:cNvSpPr>
            <a:spLocks noGrp="1"/>
          </p:cNvSpPr>
          <p:nvPr>
            <p:ph type="title"/>
          </p:nvPr>
        </p:nvSpPr>
        <p:spPr/>
        <p:txBody>
          <a:bodyPr/>
          <a:lstStyle/>
          <a:p>
            <a:r>
              <a:rPr lang="en-IN" dirty="0"/>
              <a:t>Approach for Text Classification:</a:t>
            </a:r>
            <a:br>
              <a:rPr lang="en-IN" dirty="0"/>
            </a:br>
            <a:endParaRPr lang="en-IN" dirty="0"/>
          </a:p>
        </p:txBody>
      </p:sp>
      <p:graphicFrame>
        <p:nvGraphicFramePr>
          <p:cNvPr id="4" name="Table 3">
            <a:extLst>
              <a:ext uri="{FF2B5EF4-FFF2-40B4-BE49-F238E27FC236}">
                <a16:creationId xmlns:a16="http://schemas.microsoft.com/office/drawing/2014/main" id="{F6A21ACF-BD4F-DDAE-1E93-CD5DFE0F5C78}"/>
              </a:ext>
            </a:extLst>
          </p:cNvPr>
          <p:cNvGraphicFramePr>
            <a:graphicFrameLocks noGrp="1"/>
          </p:cNvGraphicFramePr>
          <p:nvPr>
            <p:extLst>
              <p:ext uri="{D42A27DB-BD31-4B8C-83A1-F6EECF244321}">
                <p14:modId xmlns:p14="http://schemas.microsoft.com/office/powerpoint/2010/main" val="588872662"/>
              </p:ext>
            </p:extLst>
          </p:nvPr>
        </p:nvGraphicFramePr>
        <p:xfrm>
          <a:off x="1493695" y="1642912"/>
          <a:ext cx="9357010" cy="4869648"/>
        </p:xfrm>
        <a:graphic>
          <a:graphicData uri="http://schemas.openxmlformats.org/drawingml/2006/table">
            <a:tbl>
              <a:tblPr/>
              <a:tblGrid>
                <a:gridCol w="4678505">
                  <a:extLst>
                    <a:ext uri="{9D8B030D-6E8A-4147-A177-3AD203B41FA5}">
                      <a16:colId xmlns:a16="http://schemas.microsoft.com/office/drawing/2014/main" val="2929103999"/>
                    </a:ext>
                  </a:extLst>
                </a:gridCol>
                <a:gridCol w="4678505">
                  <a:extLst>
                    <a:ext uri="{9D8B030D-6E8A-4147-A177-3AD203B41FA5}">
                      <a16:colId xmlns:a16="http://schemas.microsoft.com/office/drawing/2014/main" val="2096947529"/>
                    </a:ext>
                  </a:extLst>
                </a:gridCol>
              </a:tblGrid>
              <a:tr h="455196">
                <a:tc>
                  <a:txBody>
                    <a:bodyPr/>
                    <a:lstStyle/>
                    <a:p>
                      <a:pPr algn="ctr" fontAlgn="base"/>
                      <a:r>
                        <a:rPr lang="en-IN" sz="1400" b="1" dirty="0">
                          <a:effectLst/>
                        </a:rPr>
                        <a:t>Step</a:t>
                      </a:r>
                    </a:p>
                  </a:txBody>
                  <a:tcPr marL="34305" marR="34305" marT="68609" marB="68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IN" sz="1400" b="1" dirty="0">
                          <a:effectLst/>
                        </a:rPr>
                        <a:t>Action</a:t>
                      </a:r>
                    </a:p>
                  </a:txBody>
                  <a:tcPr marL="68609" marR="68609" marT="68609" marB="686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48046976"/>
                  </a:ext>
                </a:extLst>
              </a:tr>
              <a:tr h="493599">
                <a:tc>
                  <a:txBody>
                    <a:bodyPr/>
                    <a:lstStyle/>
                    <a:p>
                      <a:pPr algn="ctr" fontAlgn="ctr"/>
                      <a:r>
                        <a:rPr lang="en-IN" sz="1200" b="0" dirty="0">
                          <a:effectLst/>
                        </a:rPr>
                        <a:t>Data collection</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dirty="0">
                          <a:effectLst/>
                        </a:rPr>
                        <a:t>Gather a comprehensive dataset relevant to the problem.</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08862739"/>
                  </a:ext>
                </a:extLst>
              </a:tr>
              <a:tr h="726429">
                <a:tc>
                  <a:txBody>
                    <a:bodyPr/>
                    <a:lstStyle/>
                    <a:p>
                      <a:pPr algn="ctr" fontAlgn="ctr"/>
                      <a:r>
                        <a:rPr lang="en-IN" sz="1200" b="0" dirty="0">
                          <a:effectLst/>
                        </a:rPr>
                        <a:t>Text preprocessing</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dirty="0">
                          <a:effectLst/>
                        </a:rPr>
                        <a:t>Clean and normalize text data (tokenization, removing stopwords, stemming).</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74744628"/>
                  </a:ext>
                </a:extLst>
              </a:tr>
              <a:tr h="493599">
                <a:tc>
                  <a:txBody>
                    <a:bodyPr/>
                    <a:lstStyle/>
                    <a:p>
                      <a:pPr algn="ctr" fontAlgn="ctr"/>
                      <a:r>
                        <a:rPr lang="en-IN" sz="1200" b="0" dirty="0">
                          <a:effectLst/>
                        </a:rPr>
                        <a:t>Feature engineering</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dirty="0">
                          <a:effectLst/>
                        </a:rPr>
                        <a:t>Convert text into a numerical format (TF-IDF, word embeddings).</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50279886"/>
                  </a:ext>
                </a:extLst>
              </a:tr>
              <a:tr h="726429">
                <a:tc>
                  <a:txBody>
                    <a:bodyPr/>
                    <a:lstStyle/>
                    <a:p>
                      <a:pPr algn="ctr" fontAlgn="ctr"/>
                      <a:r>
                        <a:rPr lang="en-IN" sz="1200" b="0" dirty="0">
                          <a:effectLst/>
                        </a:rPr>
                        <a:t>Model selection</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Choose an appropriate algorithm (naive bayes, SVM, deep learning models like LSTM, CNN).</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74622201"/>
                  </a:ext>
                </a:extLst>
              </a:tr>
              <a:tr h="493599">
                <a:tc>
                  <a:txBody>
                    <a:bodyPr/>
                    <a:lstStyle/>
                    <a:p>
                      <a:pPr algn="ctr" fontAlgn="ctr"/>
                      <a:r>
                        <a:rPr lang="en-IN" sz="1200" b="0" dirty="0">
                          <a:effectLst/>
                        </a:rPr>
                        <a:t>Model training</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dirty="0">
                          <a:effectLst/>
                        </a:rPr>
                        <a:t>Train the model on the processed data.</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69830769"/>
                  </a:ext>
                </a:extLst>
              </a:tr>
              <a:tr h="493599">
                <a:tc>
                  <a:txBody>
                    <a:bodyPr/>
                    <a:lstStyle/>
                    <a:p>
                      <a:pPr algn="ctr" fontAlgn="ctr"/>
                      <a:r>
                        <a:rPr lang="en-IN" sz="1200" b="0" dirty="0">
                          <a:effectLst/>
                        </a:rPr>
                        <a:t>Evaluation</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Assess model performance using metrics (accuracy, F1 score).</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7750947"/>
                  </a:ext>
                </a:extLst>
              </a:tr>
              <a:tr h="493599">
                <a:tc>
                  <a:txBody>
                    <a:bodyPr/>
                    <a:lstStyle/>
                    <a:p>
                      <a:pPr algn="ctr" fontAlgn="ctr"/>
                      <a:r>
                        <a:rPr lang="en-IN" sz="1200" b="0" dirty="0">
                          <a:effectLst/>
                        </a:rPr>
                        <a:t>Hyperparameter tuning</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200" b="0" dirty="0">
                          <a:effectLst/>
                        </a:rPr>
                        <a:t>Fine-tune model parameters for optimal performance.</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1460582"/>
                  </a:ext>
                </a:extLst>
              </a:tr>
              <a:tr h="493599">
                <a:tc>
                  <a:txBody>
                    <a:bodyPr/>
                    <a:lstStyle/>
                    <a:p>
                      <a:pPr algn="ctr" fontAlgn="ctr"/>
                      <a:r>
                        <a:rPr lang="en-IN" sz="1200" b="0" dirty="0">
                          <a:effectLst/>
                        </a:rPr>
                        <a:t>Deployment</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200" b="0" dirty="0">
                          <a:effectLst/>
                        </a:rPr>
                        <a:t>Deploy the model for real-world applications.</a:t>
                      </a:r>
                    </a:p>
                  </a:txBody>
                  <a:tcPr marL="68609" marR="68609" marT="96053" marB="9605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76631054"/>
                  </a:ext>
                </a:extLst>
              </a:tr>
            </a:tbl>
          </a:graphicData>
        </a:graphic>
      </p:graphicFrame>
      <p:pic>
        <p:nvPicPr>
          <p:cNvPr id="5" name="Picture 2" descr="Walchand Institute of Technology, Solapur">
            <a:extLst>
              <a:ext uri="{FF2B5EF4-FFF2-40B4-BE49-F238E27FC236}">
                <a16:creationId xmlns:a16="http://schemas.microsoft.com/office/drawing/2014/main" id="{46B47F71-3CD1-0471-1B28-596EE96B9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3962" y="6131169"/>
            <a:ext cx="622788" cy="58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61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{D879E163-1282-45F3-A094-2C90DA77FD12}tf10001105</Template>
  <TotalTime>225</TotalTime>
  <Words>1224</Words>
  <Application>Microsoft Office PowerPoint</Application>
  <PresentationFormat>Widescreen</PresentationFormat>
  <Paragraphs>115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Franklin Gothic Book</vt:lpstr>
      <vt:lpstr>Times New Roman</vt:lpstr>
      <vt:lpstr>Wingdings</vt:lpstr>
      <vt:lpstr>Crop</vt:lpstr>
      <vt:lpstr>Text Classification</vt:lpstr>
      <vt:lpstr>Contents to be presented:</vt:lpstr>
      <vt:lpstr>Text Classification Introduction</vt:lpstr>
      <vt:lpstr>Why Text Classification ?  </vt:lpstr>
      <vt:lpstr>Business Use Cases:</vt:lpstr>
      <vt:lpstr>About dataset </vt:lpstr>
      <vt:lpstr>Multi - Class Imbalance:</vt:lpstr>
      <vt:lpstr>Handling Imbalance: </vt:lpstr>
      <vt:lpstr>Approach for Text Classification: </vt:lpstr>
      <vt:lpstr>Text Preprocessing:</vt:lpstr>
      <vt:lpstr>Traditional Machine Learning Models:</vt:lpstr>
      <vt:lpstr>Naïve Bayes Classifier</vt:lpstr>
      <vt:lpstr>PowerPoint Presentation</vt:lpstr>
      <vt:lpstr>Performance Metrics: </vt:lpstr>
      <vt:lpstr>PowerPoint Presentation</vt:lpstr>
      <vt:lpstr>Sentimental Analysis using Lexicon based approach: </vt:lpstr>
      <vt:lpstr>Conclusion:</vt:lpstr>
      <vt:lpstr>References:</vt:lpstr>
      <vt:lpstr>Thank you ( Q &amp; A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dc:title>
  <dc:creator>Sanskruti Lohade</dc:creator>
  <cp:lastModifiedBy>Sanskruti Lohade</cp:lastModifiedBy>
  <cp:revision>4</cp:revision>
  <dcterms:created xsi:type="dcterms:W3CDTF">2024-05-29T07:04:54Z</dcterms:created>
  <dcterms:modified xsi:type="dcterms:W3CDTF">2024-05-30T22:48:11Z</dcterms:modified>
</cp:coreProperties>
</file>